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ไอติม" charset="1" panose="00000500000000000000"/>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
      <p:font typeface="Open Sans" charset="1" panose="020B0606030504020204"/>
      <p:regular r:id="rId19"/>
    </p:embeddedFont>
    <p:embeddedFont>
      <p:font typeface="Open Sans Bold" charset="1" panose="020B0806030504020204"/>
      <p:regular r:id="rId20"/>
    </p:embeddedFont>
    <p:embeddedFont>
      <p:font typeface="Open Sans Italics" charset="1" panose="020B0606030504020204"/>
      <p:regular r:id="rId21"/>
    </p:embeddedFont>
    <p:embeddedFont>
      <p:font typeface="Open Sans Bold Italics" charset="1" panose="020B0806030504020204"/>
      <p:regular r:id="rId22"/>
    </p:embeddedFont>
    <p:embeddedFont>
      <p:font typeface="Montserrat" charset="1" panose="00000500000000000000"/>
      <p:regular r:id="rId23"/>
    </p:embeddedFont>
    <p:embeddedFont>
      <p:font typeface="Montserrat Bold" charset="1" panose="00000600000000000000"/>
      <p:regular r:id="rId24"/>
    </p:embeddedFont>
    <p:embeddedFont>
      <p:font typeface="Montserrat Italics" charset="1" panose="00000500000000000000"/>
      <p:regular r:id="rId25"/>
    </p:embeddedFont>
    <p:embeddedFont>
      <p:font typeface="Montserrat Bold Italics" charset="1" panose="000006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slides/slide22.xml" Type="http://schemas.openxmlformats.org/officeDocument/2006/relationships/slide"/><Relationship Id="rId49" Target="slides/slide23.xml" Type="http://schemas.openxmlformats.org/officeDocument/2006/relationships/slide"/><Relationship Id="rId5" Target="tableStyles.xml" Type="http://schemas.openxmlformats.org/officeDocument/2006/relationships/tableStyles"/><Relationship Id="rId50" Target="slides/slide24.xml" Type="http://schemas.openxmlformats.org/officeDocument/2006/relationships/slide"/><Relationship Id="rId51" Target="slides/slide25.xml" Type="http://schemas.openxmlformats.org/officeDocument/2006/relationships/slide"/><Relationship Id="rId52" Target="slides/slide26.xml" Type="http://schemas.openxmlformats.org/officeDocument/2006/relationships/slide"/><Relationship Id="rId53" Target="slides/slide27.xml" Type="http://schemas.openxmlformats.org/officeDocument/2006/relationships/slide"/><Relationship Id="rId54" Target="slides/slide28.xml" Type="http://schemas.openxmlformats.org/officeDocument/2006/relationships/slide"/><Relationship Id="rId55" Target="slides/slide29.xml" Type="http://schemas.openxmlformats.org/officeDocument/2006/relationships/slide"/><Relationship Id="rId56" Target="slides/slide30.xml" Type="http://schemas.openxmlformats.org/officeDocument/2006/relationships/slide"/><Relationship Id="rId57" Target="slides/slide31.xml" Type="http://schemas.openxmlformats.org/officeDocument/2006/relationships/slide"/><Relationship Id="rId58" Target="slides/slide32.xml" Type="http://schemas.openxmlformats.org/officeDocument/2006/relationships/slide"/><Relationship Id="rId59" Target="slides/slide33.xml" Type="http://schemas.openxmlformats.org/officeDocument/2006/relationships/slide"/><Relationship Id="rId6" Target="fonts/font6.fntdata" Type="http://schemas.openxmlformats.org/officeDocument/2006/relationships/font"/><Relationship Id="rId60" Target="slides/slide34.xml" Type="http://schemas.openxmlformats.org/officeDocument/2006/relationships/slide"/><Relationship Id="rId61" Target="slides/slide35.xml" Type="http://schemas.openxmlformats.org/officeDocument/2006/relationships/slide"/><Relationship Id="rId62" Target="slides/slide36.xml" Type="http://schemas.openxmlformats.org/officeDocument/2006/relationships/slide"/><Relationship Id="rId63" Target="slides/slide37.xml" Type="http://schemas.openxmlformats.org/officeDocument/2006/relationships/slide"/><Relationship Id="rId64" Target="slides/slide38.xml" Type="http://schemas.openxmlformats.org/officeDocument/2006/relationships/slide"/><Relationship Id="rId65" Target="slides/slide39.xml" Type="http://schemas.openxmlformats.org/officeDocument/2006/relationships/slide"/><Relationship Id="rId66" Target="slides/slide40.xml" Type="http://schemas.openxmlformats.org/officeDocument/2006/relationships/slide"/><Relationship Id="rId67" Target="slides/slide41.xml" Type="http://schemas.openxmlformats.org/officeDocument/2006/relationships/slide"/><Relationship Id="rId68" Target="slides/slide42.xml" Type="http://schemas.openxmlformats.org/officeDocument/2006/relationships/slide"/><Relationship Id="rId69" Target="slides/slide43.xml" Type="http://schemas.openxmlformats.org/officeDocument/2006/relationships/slide"/><Relationship Id="rId7" Target="fonts/font7.fntdata" Type="http://schemas.openxmlformats.org/officeDocument/2006/relationships/font"/><Relationship Id="rId70" Target="slides/slide44.xml" Type="http://schemas.openxmlformats.org/officeDocument/2006/relationships/slide"/><Relationship Id="rId71" Target="slides/slide45.xml" Type="http://schemas.openxmlformats.org/officeDocument/2006/relationships/slide"/><Relationship Id="rId72" Target="slides/slide46.xml" Type="http://schemas.openxmlformats.org/officeDocument/2006/relationships/slide"/><Relationship Id="rId73" Target="slides/slide47.xml" Type="http://schemas.openxmlformats.org/officeDocument/2006/relationships/slide"/><Relationship Id="rId74" Target="slides/slide48.xml" Type="http://schemas.openxmlformats.org/officeDocument/2006/relationships/slide"/><Relationship Id="rId75" Target="slides/slide49.xml" Type="http://schemas.openxmlformats.org/officeDocument/2006/relationships/slide"/><Relationship Id="rId76" Target="slides/slide50.xml" Type="http://schemas.openxmlformats.org/officeDocument/2006/relationships/slide"/><Relationship Id="rId77" Target="slides/slide51.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grpSp>
        <p:nvGrpSpPr>
          <p:cNvPr name="Group 2" id="2"/>
          <p:cNvGrpSpPr/>
          <p:nvPr/>
        </p:nvGrpSpPr>
        <p:grpSpPr>
          <a:xfrm rot="0">
            <a:off x="1864836" y="3271054"/>
            <a:ext cx="15394464" cy="4180063"/>
            <a:chOff x="0" y="0"/>
            <a:chExt cx="20525952" cy="5573417"/>
          </a:xfrm>
        </p:grpSpPr>
        <p:sp>
          <p:nvSpPr>
            <p:cNvPr name="TextBox 3" id="3"/>
            <p:cNvSpPr txBox="true"/>
            <p:nvPr/>
          </p:nvSpPr>
          <p:spPr>
            <a:xfrm rot="0">
              <a:off x="995285" y="1514041"/>
              <a:ext cx="18535382" cy="4069391"/>
            </a:xfrm>
            <a:prstGeom prst="rect">
              <a:avLst/>
            </a:prstGeom>
          </p:spPr>
          <p:txBody>
            <a:bodyPr anchor="t" rtlCol="false" tIns="0" lIns="0" bIns="0" rIns="0">
              <a:spAutoFit/>
            </a:bodyPr>
            <a:lstStyle/>
            <a:p>
              <a:pPr>
                <a:lnSpc>
                  <a:spcPts val="8177"/>
                </a:lnSpc>
              </a:pPr>
              <a:r>
                <a:rPr lang="en-US" sz="5840">
                  <a:solidFill>
                    <a:srgbClr val="FFFFFF"/>
                  </a:solidFill>
                  <a:latin typeface="Montserrat Bold"/>
                </a:rPr>
                <a:t>Môn:</a:t>
              </a:r>
              <a:r>
                <a:rPr lang="en-US" sz="5840">
                  <a:solidFill>
                    <a:srgbClr val="FFFFFF"/>
                  </a:solidFill>
                  <a:latin typeface="Montserrat"/>
                </a:rPr>
                <a:t> Tương tác dữ liệu trực quan</a:t>
              </a:r>
            </a:p>
            <a:p>
              <a:pPr marL="0" indent="0" lvl="1">
                <a:lnSpc>
                  <a:spcPts val="8177"/>
                </a:lnSpc>
                <a:spcBef>
                  <a:spcPct val="0"/>
                </a:spcBef>
              </a:pPr>
              <a:r>
                <a:rPr lang="en-US" sz="5840">
                  <a:solidFill>
                    <a:srgbClr val="FFFFFF"/>
                  </a:solidFill>
                  <a:latin typeface="Montserrat Bold"/>
                </a:rPr>
                <a:t>Đề tài 25:</a:t>
              </a:r>
              <a:r>
                <a:rPr lang="en-US" sz="5840">
                  <a:solidFill>
                    <a:srgbClr val="FFFFFF"/>
                  </a:solidFill>
                  <a:latin typeface="Montserrat"/>
                </a:rPr>
                <a:t> Các vụ tai nạn trên máy bay kể từ năm 1908</a:t>
              </a:r>
            </a:p>
          </p:txBody>
        </p:sp>
        <p:sp>
          <p:nvSpPr>
            <p:cNvPr name="TextBox 4" id="4"/>
            <p:cNvSpPr txBox="true"/>
            <p:nvPr/>
          </p:nvSpPr>
          <p:spPr>
            <a:xfrm rot="0">
              <a:off x="0" y="207957"/>
              <a:ext cx="20525952" cy="1368601"/>
            </a:xfrm>
            <a:prstGeom prst="rect">
              <a:avLst/>
            </a:prstGeom>
          </p:spPr>
          <p:txBody>
            <a:bodyPr anchor="t" rtlCol="false" tIns="0" lIns="0" bIns="0" rIns="0">
              <a:spAutoFit/>
            </a:bodyPr>
            <a:lstStyle/>
            <a:p>
              <a:pPr algn="ctr">
                <a:lnSpc>
                  <a:spcPts val="7122"/>
                </a:lnSpc>
              </a:pPr>
              <a:r>
                <a:rPr lang="en-US" sz="7826">
                  <a:solidFill>
                    <a:srgbClr val="FF1616"/>
                  </a:solidFill>
                  <a:latin typeface="ไอติม"/>
                </a:rPr>
                <a:t>BÁO CÁO PROJECT</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723293" y="7820024"/>
            <a:ext cx="3536007" cy="3412247"/>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16342" y="8712420"/>
            <a:ext cx="2011395" cy="54588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32647" y="7622284"/>
            <a:ext cx="3381833" cy="163601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8700" y="8230932"/>
            <a:ext cx="1516846" cy="962977"/>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492596" y="1028700"/>
            <a:ext cx="2651474" cy="290125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true" rot="0">
            <a:off x="2502122" y="-215085"/>
            <a:ext cx="5786404" cy="1513885"/>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7471672" y="652806"/>
            <a:ext cx="1633708" cy="645993"/>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280866" y="1028700"/>
            <a:ext cx="1167939" cy="1450625"/>
          </a:xfrm>
          <a:prstGeom prst="rect">
            <a:avLst/>
          </a:prstGeom>
        </p:spPr>
      </p:pic>
      <p:sp>
        <p:nvSpPr>
          <p:cNvPr name="TextBox 13" id="13"/>
          <p:cNvSpPr txBox="true"/>
          <p:nvPr/>
        </p:nvSpPr>
        <p:spPr>
          <a:xfrm rot="0">
            <a:off x="9604622" y="7162137"/>
            <a:ext cx="8213711" cy="825043"/>
          </a:xfrm>
          <a:prstGeom prst="rect">
            <a:avLst/>
          </a:prstGeom>
        </p:spPr>
        <p:txBody>
          <a:bodyPr anchor="t" rtlCol="false" tIns="0" lIns="0" bIns="0" rIns="0">
            <a:spAutoFit/>
          </a:bodyPr>
          <a:lstStyle/>
          <a:p>
            <a:pPr algn="ctr" marL="0" indent="0" lvl="0">
              <a:lnSpc>
                <a:spcPts val="6736"/>
              </a:lnSpc>
              <a:spcBef>
                <a:spcPct val="0"/>
              </a:spcBef>
            </a:pPr>
            <a:r>
              <a:rPr lang="en-US" sz="4811">
                <a:solidFill>
                  <a:srgbClr val="141414"/>
                </a:solidFill>
                <a:latin typeface="ไอติม"/>
              </a:rPr>
              <a:t>GVHD: Ts.Huỳnh Xuân Phụng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2864801"/>
            <a:ext cx="18589809" cy="13756458"/>
          </a:xfrm>
          <a:prstGeom prst="rect">
            <a:avLst/>
          </a:prstGeom>
        </p:spPr>
      </p:pic>
      <p:sp>
        <p:nvSpPr>
          <p:cNvPr name="AutoShape 3" id="3"/>
          <p:cNvSpPr/>
          <p:nvPr/>
        </p:nvSpPr>
        <p:spPr>
          <a:xfrm rot="0">
            <a:off x="178890" y="1028700"/>
            <a:ext cx="16230600" cy="8229600"/>
          </a:xfrm>
          <a:prstGeom prst="rect">
            <a:avLst/>
          </a:prstGeom>
          <a:solidFill>
            <a:srgbClr val="FFFFFF"/>
          </a:solidFill>
        </p:spPr>
      </p:sp>
      <p:sp>
        <p:nvSpPr>
          <p:cNvPr name="TextBox 4" id="4"/>
          <p:cNvSpPr txBox="true"/>
          <p:nvPr/>
        </p:nvSpPr>
        <p:spPr>
          <a:xfrm rot="0">
            <a:off x="2319948" y="1453794"/>
            <a:ext cx="11948484"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Phần 2: Dữ liệu</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sp>
        <p:nvSpPr>
          <p:cNvPr name="TextBox 9" id="9"/>
          <p:cNvSpPr txBox="true"/>
          <p:nvPr/>
        </p:nvSpPr>
        <p:spPr>
          <a:xfrm rot="0">
            <a:off x="2072231" y="3075415"/>
            <a:ext cx="12857805" cy="5557749"/>
          </a:xfrm>
          <a:prstGeom prst="rect">
            <a:avLst/>
          </a:prstGeom>
        </p:spPr>
        <p:txBody>
          <a:bodyPr anchor="t" rtlCol="false" tIns="0" lIns="0" bIns="0" rIns="0">
            <a:spAutoFit/>
          </a:bodyPr>
          <a:lstStyle/>
          <a:p>
            <a:pPr algn="just" marL="527011" indent="-263505" lvl="1">
              <a:lnSpc>
                <a:spcPts val="3417"/>
              </a:lnSpc>
              <a:buFont typeface="Arial"/>
              <a:buChar char="•"/>
            </a:pPr>
            <a:r>
              <a:rPr lang="en-US" sz="2440">
                <a:solidFill>
                  <a:srgbClr val="141414"/>
                </a:solidFill>
                <a:latin typeface="Montserrat Bold"/>
              </a:rPr>
              <a:t> Date: Ngày xảy ra tai nạn, theo định dạng - ngày 1 tháng 1 năm 2001</a:t>
            </a:r>
          </a:p>
          <a:p>
            <a:pPr algn="just" marL="527011" indent="-263505" lvl="1">
              <a:lnSpc>
                <a:spcPts val="3417"/>
              </a:lnSpc>
              <a:buFont typeface="Arial"/>
              <a:buChar char="•"/>
            </a:pPr>
            <a:r>
              <a:rPr lang="en-US" sz="2440">
                <a:solidFill>
                  <a:srgbClr val="141414"/>
                </a:solidFill>
                <a:latin typeface="Arimo Bold"/>
              </a:rPr>
              <a:t>• Time: Giờ địa phương, 24 giờ.</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Location: Vị trí xảy ra tai nạn</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Operator: Hãng hàng không hoặc người điều hành máy bay</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Flight: Số hiệu chuyến bay </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Route: Toàn bộ hoặc một phần tuyến đường bay trước khi xảy ra tai nạn</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Type: Loại máy bay</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Registration: ICAO đăng ký máy bay</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cn/In: Cấu tạo hoặc số sê-ri / Dòng hoặc số thân máy bay</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Aboard: Tổng số người trên máy bay(hành khách / phi hành đoàn)</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Fatalities: Tổng số người chết trên máy bay(hành khách / phi hành đoàn)</a:t>
            </a:r>
          </a:p>
          <a:p>
            <a:pPr algn="just" marL="527011" indent="-263505" lvl="1">
              <a:lnSpc>
                <a:spcPts val="3417"/>
              </a:lnSpc>
              <a:buFont typeface="Arial"/>
              <a:buChar char="•"/>
            </a:pPr>
            <a:r>
              <a:rPr lang="en-US" sz="2440">
                <a:solidFill>
                  <a:srgbClr val="141414"/>
                </a:solidFill>
                <a:latin typeface="Montserrat"/>
              </a:rPr>
              <a:t> </a:t>
            </a:r>
            <a:r>
              <a:rPr lang="en-US" sz="2440">
                <a:solidFill>
                  <a:srgbClr val="141414"/>
                </a:solidFill>
                <a:latin typeface="Arimo Bold"/>
              </a:rPr>
              <a:t>Ground: Tổng số bị chết trên mặt đất</a:t>
            </a:r>
          </a:p>
          <a:p>
            <a:pPr algn="just" marL="527011" indent="-263505" lvl="1">
              <a:lnSpc>
                <a:spcPts val="3417"/>
              </a:lnSpc>
              <a:buFont typeface="Arial"/>
              <a:buChar char="•"/>
            </a:pPr>
            <a:r>
              <a:rPr lang="en-US" sz="2440">
                <a:solidFill>
                  <a:srgbClr val="141414"/>
                </a:solidFill>
                <a:latin typeface="Montserrat Bold"/>
              </a:rPr>
              <a:t> </a:t>
            </a:r>
            <a:r>
              <a:rPr lang="en-US" sz="2440">
                <a:solidFill>
                  <a:srgbClr val="141414"/>
                </a:solidFill>
                <a:latin typeface="Arimo Bold"/>
              </a:rPr>
              <a:t>Summary: Mô tả ngắn gọn về vụ tai nạn và nguyên nhân nếu biết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6819995" y="4399597"/>
            <a:ext cx="14570018" cy="1335405"/>
          </a:xfrm>
          <a:prstGeom prst="rect">
            <a:avLst/>
          </a:prstGeom>
        </p:spPr>
        <p:txBody>
          <a:bodyPr anchor="t" rtlCol="false" tIns="0" lIns="0" bIns="0" rIns="0">
            <a:spAutoFit/>
          </a:bodyPr>
          <a:lstStyle/>
          <a:p>
            <a:pPr marL="0" indent="0" lvl="0">
              <a:lnSpc>
                <a:spcPts val="10919"/>
              </a:lnSpc>
              <a:spcBef>
                <a:spcPct val="0"/>
              </a:spcBef>
            </a:pPr>
            <a:r>
              <a:rPr lang="en-US" sz="7799">
                <a:solidFill>
                  <a:srgbClr val="FFFFFF"/>
                </a:solidFill>
                <a:latin typeface="ไอติม"/>
              </a:rPr>
              <a:t>SetUp Project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2716530"/>
          </a:xfrm>
          <a:prstGeom prst="rect">
            <a:avLst/>
          </a:prstGeom>
        </p:spPr>
        <p:txBody>
          <a:bodyPr anchor="t" rtlCol="false" tIns="0" lIns="0" bIns="0" rIns="0">
            <a:spAutoFit/>
          </a:bodyPr>
          <a:lstStyle/>
          <a:p>
            <a:pPr algn="ctr">
              <a:lnSpc>
                <a:spcPts val="10919"/>
              </a:lnSpc>
            </a:pPr>
            <a:r>
              <a:rPr lang="en-US" sz="7800">
                <a:solidFill>
                  <a:srgbClr val="FFFFFF"/>
                </a:solidFill>
                <a:latin typeface="ไอติม"/>
              </a:rPr>
              <a:t>Connect To Superset</a:t>
            </a:r>
          </a:p>
          <a:p>
            <a:pPr algn="ctr" marL="0" indent="0" lvl="0">
              <a:lnSpc>
                <a:spcPts val="10919"/>
              </a:lnSpc>
              <a:spcBef>
                <a:spcPct val="0"/>
              </a:spcBef>
            </a:pPr>
            <a:r>
              <a:rPr lang="en-US" sz="7799">
                <a:solidFill>
                  <a:srgbClr val="FFFFFF"/>
                </a:solidFill>
                <a:latin typeface="ไอติม"/>
              </a:rPr>
              <a:t>MySQL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72" t="0" r="20781" b="0"/>
          <a:stretch>
            <a:fillRect/>
          </a:stretch>
        </p:blipFill>
        <p:spPr>
          <a:xfrm flipH="false" flipV="false" rot="0">
            <a:off x="2256507" y="2714906"/>
            <a:ext cx="12951620" cy="5813347"/>
          </a:xfrm>
          <a:prstGeom prst="rect">
            <a:avLst/>
          </a:prstGeom>
        </p:spPr>
      </p:pic>
      <p:sp>
        <p:nvSpPr>
          <p:cNvPr name="TextBox 3" id="3"/>
          <p:cNvSpPr txBox="true"/>
          <p:nvPr/>
        </p:nvSpPr>
        <p:spPr>
          <a:xfrm rot="0">
            <a:off x="1028700" y="709622"/>
            <a:ext cx="7242134" cy="581007"/>
          </a:xfrm>
          <a:prstGeom prst="rect">
            <a:avLst/>
          </a:prstGeom>
        </p:spPr>
        <p:txBody>
          <a:bodyPr anchor="t" rtlCol="false" tIns="0" lIns="0" bIns="0" rIns="0">
            <a:spAutoFit/>
          </a:bodyPr>
          <a:lstStyle/>
          <a:p>
            <a:pPr algn="ctr">
              <a:lnSpc>
                <a:spcPts val="4853"/>
              </a:lnSpc>
            </a:pPr>
            <a:r>
              <a:rPr lang="en-US" sz="3467">
                <a:solidFill>
                  <a:srgbClr val="000000"/>
                </a:solidFill>
                <a:latin typeface="Noto Sans"/>
              </a:rPr>
              <a:t>Chỉnh sửa file docker-compose.yml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253955" y="3706321"/>
            <a:ext cx="14648951" cy="894357"/>
          </a:xfrm>
          <a:prstGeom prst="rect">
            <a:avLst/>
          </a:prstGeom>
        </p:spPr>
      </p:pic>
      <p:sp>
        <p:nvSpPr>
          <p:cNvPr name="TextBox 3" id="3"/>
          <p:cNvSpPr txBox="true"/>
          <p:nvPr/>
        </p:nvSpPr>
        <p:spPr>
          <a:xfrm rot="0">
            <a:off x="3017187" y="709622"/>
            <a:ext cx="2933186" cy="581007"/>
          </a:xfrm>
          <a:prstGeom prst="rect">
            <a:avLst/>
          </a:prstGeom>
        </p:spPr>
        <p:txBody>
          <a:bodyPr anchor="t" rtlCol="false" tIns="0" lIns="0" bIns="0" rIns="0">
            <a:spAutoFit/>
          </a:bodyPr>
          <a:lstStyle/>
          <a:p>
            <a:pPr algn="ctr">
              <a:lnSpc>
                <a:spcPts val="4853"/>
              </a:lnSpc>
            </a:pPr>
            <a:r>
              <a:rPr lang="en-US" sz="3467">
                <a:solidFill>
                  <a:srgbClr val="000000"/>
                </a:solidFill>
                <a:latin typeface="Noto Sans"/>
              </a:rPr>
              <a:t>run commend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802762" y="1290628"/>
            <a:ext cx="14682475" cy="9064181"/>
          </a:xfrm>
          <a:prstGeom prst="rect">
            <a:avLst/>
          </a:prstGeom>
        </p:spPr>
      </p:pic>
      <p:sp>
        <p:nvSpPr>
          <p:cNvPr name="TextBox 3" id="3"/>
          <p:cNvSpPr txBox="true"/>
          <p:nvPr/>
        </p:nvSpPr>
        <p:spPr>
          <a:xfrm rot="0">
            <a:off x="2115543" y="709622"/>
            <a:ext cx="4736473" cy="581007"/>
          </a:xfrm>
          <a:prstGeom prst="rect">
            <a:avLst/>
          </a:prstGeom>
        </p:spPr>
        <p:txBody>
          <a:bodyPr anchor="t" rtlCol="false" tIns="0" lIns="0" bIns="0" rIns="0">
            <a:spAutoFit/>
          </a:bodyPr>
          <a:lstStyle/>
          <a:p>
            <a:pPr algn="ctr">
              <a:lnSpc>
                <a:spcPts val="4853"/>
              </a:lnSpc>
            </a:pPr>
            <a:r>
              <a:rPr lang="en-US" sz="3467">
                <a:solidFill>
                  <a:srgbClr val="000000"/>
                </a:solidFill>
                <a:latin typeface="Noto Sans"/>
              </a:rPr>
              <a:t>New Connection Mysql</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2240607" y="3081020"/>
            <a:ext cx="14570018" cy="2716530"/>
          </a:xfrm>
          <a:prstGeom prst="rect">
            <a:avLst/>
          </a:prstGeom>
        </p:spPr>
        <p:txBody>
          <a:bodyPr anchor="t" rtlCol="false" tIns="0" lIns="0" bIns="0" rIns="0">
            <a:spAutoFit/>
          </a:bodyPr>
          <a:lstStyle/>
          <a:p>
            <a:pPr>
              <a:lnSpc>
                <a:spcPts val="10919"/>
              </a:lnSpc>
            </a:pPr>
            <a:r>
              <a:rPr lang="en-US" sz="7800">
                <a:solidFill>
                  <a:srgbClr val="FFFFFF"/>
                </a:solidFill>
                <a:latin typeface="ไอติม"/>
              </a:rPr>
              <a:t>SQL Templating</a:t>
            </a:r>
            <a:r>
              <a:rPr lang="en-US" sz="7800">
                <a:solidFill>
                  <a:srgbClr val="FFFFFF"/>
                </a:solidFill>
                <a:latin typeface="Arimo"/>
              </a:rPr>
              <a:t>​</a:t>
            </a:r>
            <a:r>
              <a:rPr lang="en-US" sz="7800">
                <a:solidFill>
                  <a:srgbClr val="FFFFFF"/>
                </a:solidFill>
                <a:latin typeface="Arimo"/>
              </a:rPr>
              <a:t> - Jinja Templates</a:t>
            </a:r>
          </a:p>
          <a:p>
            <a:pPr marL="0" indent="0" lvl="0">
              <a:lnSpc>
                <a:spcPts val="10919"/>
              </a:lnSpc>
              <a:spcBef>
                <a:spcPct val="0"/>
              </a:spcBef>
            </a:pPr>
          </a:p>
        </p:txBody>
      </p:sp>
      <p:sp>
        <p:nvSpPr>
          <p:cNvPr name="TextBox 3" id="3"/>
          <p:cNvSpPr txBox="true"/>
          <p:nvPr/>
        </p:nvSpPr>
        <p:spPr>
          <a:xfrm rot="0">
            <a:off x="2989111" y="4413250"/>
            <a:ext cx="13073009" cy="1384300"/>
          </a:xfrm>
          <a:prstGeom prst="rect">
            <a:avLst/>
          </a:prstGeom>
        </p:spPr>
        <p:txBody>
          <a:bodyPr anchor="t" rtlCol="false" tIns="0" lIns="0" bIns="0" rIns="0">
            <a:spAutoFit/>
          </a:bodyPr>
          <a:lstStyle/>
          <a:p>
            <a:pPr algn="ctr">
              <a:lnSpc>
                <a:spcPts val="5599"/>
              </a:lnSpc>
            </a:pPr>
            <a:r>
              <a:rPr lang="en-US" sz="3999">
                <a:solidFill>
                  <a:srgbClr val="FFFFFF"/>
                </a:solidFill>
                <a:latin typeface="Open Sans Light"/>
              </a:rPr>
              <a:t>https://superset.apache.org/docs/installation/sql-templating/#available-macros</a:t>
            </a:r>
          </a:p>
        </p:txBody>
      </p:sp>
      <p:sp>
        <p:nvSpPr>
          <p:cNvPr name="TextBox 4" id="4"/>
          <p:cNvSpPr txBox="true"/>
          <p:nvPr/>
        </p:nvSpPr>
        <p:spPr>
          <a:xfrm rot="0">
            <a:off x="8170143" y="2346325"/>
            <a:ext cx="1947714"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Setup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97347" y="2180106"/>
            <a:ext cx="17493307" cy="4972206"/>
          </a:xfrm>
          <a:prstGeom prst="rect">
            <a:avLst/>
          </a:prstGeom>
        </p:spPr>
      </p:pic>
      <p:sp>
        <p:nvSpPr>
          <p:cNvPr name="TextBox 3" id="3"/>
          <p:cNvSpPr txBox="true"/>
          <p:nvPr/>
        </p:nvSpPr>
        <p:spPr>
          <a:xfrm rot="0">
            <a:off x="0" y="-95250"/>
            <a:ext cx="7909024" cy="887095"/>
          </a:xfrm>
          <a:prstGeom prst="rect">
            <a:avLst/>
          </a:prstGeom>
        </p:spPr>
        <p:txBody>
          <a:bodyPr anchor="t" rtlCol="false" tIns="0" lIns="0" bIns="0" rIns="0">
            <a:spAutoFit/>
          </a:bodyPr>
          <a:lstStyle/>
          <a:p>
            <a:pPr>
              <a:lnSpc>
                <a:spcPts val="7279"/>
              </a:lnSpc>
            </a:pPr>
            <a:r>
              <a:rPr lang="en-US" sz="5199">
                <a:solidFill>
                  <a:srgbClr val="000000"/>
                </a:solidFill>
                <a:latin typeface="Open Sans"/>
              </a:rPr>
              <a:t>Config superset_config.py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4388"/>
          <a:stretch>
            <a:fillRect/>
          </a:stretch>
        </p:blipFill>
        <p:spPr>
          <a:xfrm flipH="false" flipV="false" rot="0">
            <a:off x="1028700" y="2695939"/>
            <a:ext cx="18060982" cy="3614918"/>
          </a:xfrm>
          <a:prstGeom prst="rect">
            <a:avLst/>
          </a:prstGeom>
        </p:spPr>
      </p:pic>
      <p:sp>
        <p:nvSpPr>
          <p:cNvPr name="TextBox 3" id="3"/>
          <p:cNvSpPr txBox="true"/>
          <p:nvPr/>
        </p:nvSpPr>
        <p:spPr>
          <a:xfrm rot="0">
            <a:off x="227018" y="-95250"/>
            <a:ext cx="1179448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Add ENABLE_TEMPLATE_PROCESSING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336" t="0" r="7336" b="0"/>
          <a:stretch>
            <a:fillRect/>
          </a:stretch>
        </p:blipFill>
        <p:spPr>
          <a:xfrm flipH="false" flipV="false" rot="0">
            <a:off x="729571" y="2555802"/>
            <a:ext cx="16529729" cy="3069328"/>
          </a:xfrm>
          <a:prstGeom prst="rect">
            <a:avLst/>
          </a:prstGeom>
        </p:spPr>
      </p:pic>
      <p:sp>
        <p:nvSpPr>
          <p:cNvPr name="TextBox 3" id="3"/>
          <p:cNvSpPr txBox="true"/>
          <p:nvPr/>
        </p:nvSpPr>
        <p:spPr>
          <a:xfrm rot="0">
            <a:off x="-1095071" y="-95250"/>
            <a:ext cx="12254007"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Config JINJA_CONTEXT_ADDONS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2864801"/>
            <a:ext cx="18589809" cy="13756458"/>
          </a:xfrm>
          <a:prstGeom prst="rect">
            <a:avLst/>
          </a:prstGeom>
        </p:spPr>
      </p:pic>
      <p:sp>
        <p:nvSpPr>
          <p:cNvPr name="AutoShape 3" id="3"/>
          <p:cNvSpPr/>
          <p:nvPr/>
        </p:nvSpPr>
        <p:spPr>
          <a:xfrm rot="0">
            <a:off x="877796" y="914313"/>
            <a:ext cx="16230600" cy="8229600"/>
          </a:xfrm>
          <a:prstGeom prst="rect">
            <a:avLst/>
          </a:prstGeom>
          <a:solidFill>
            <a:srgbClr val="FFFFFF"/>
          </a:solidFill>
        </p:spPr>
      </p:sp>
      <p:sp>
        <p:nvSpPr>
          <p:cNvPr name="TextBox 4" id="4"/>
          <p:cNvSpPr txBox="true"/>
          <p:nvPr/>
        </p:nvSpPr>
        <p:spPr>
          <a:xfrm rot="0">
            <a:off x="3827206" y="1501664"/>
            <a:ext cx="10633589"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Thành viên Nhóm</a:t>
            </a:r>
          </a:p>
        </p:txBody>
      </p:sp>
      <p:sp>
        <p:nvSpPr>
          <p:cNvPr name="TextBox 5" id="5"/>
          <p:cNvSpPr txBox="true"/>
          <p:nvPr/>
        </p:nvSpPr>
        <p:spPr>
          <a:xfrm rot="0">
            <a:off x="5139792" y="3937228"/>
            <a:ext cx="5708351"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Lý Quốc Dũng - 19133015</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grpSp>
        <p:nvGrpSpPr>
          <p:cNvPr name="Group 10" id="10"/>
          <p:cNvGrpSpPr/>
          <p:nvPr/>
        </p:nvGrpSpPr>
        <p:grpSpPr>
          <a:xfrm rot="0">
            <a:off x="3359469" y="3645750"/>
            <a:ext cx="913824" cy="905454"/>
            <a:chOff x="0" y="0"/>
            <a:chExt cx="1218433" cy="1207272"/>
          </a:xfrm>
        </p:grpSpPr>
        <p:grpSp>
          <p:nvGrpSpPr>
            <p:cNvPr name="Group 11" id="11"/>
            <p:cNvGrpSpPr/>
            <p:nvPr/>
          </p:nvGrpSpPr>
          <p:grpSpPr>
            <a:xfrm rot="0">
              <a:off x="0" y="0"/>
              <a:ext cx="1218433" cy="1207272"/>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3" id="13"/>
            <p:cNvSpPr txBox="true"/>
            <p:nvPr/>
          </p:nvSpPr>
          <p:spPr>
            <a:xfrm rot="0">
              <a:off x="114489" y="-21715"/>
              <a:ext cx="989454" cy="1155453"/>
            </a:xfrm>
            <a:prstGeom prst="rect">
              <a:avLst/>
            </a:prstGeom>
          </p:spPr>
          <p:txBody>
            <a:bodyPr anchor="t" rtlCol="false" tIns="0" lIns="0" bIns="0" rIns="0">
              <a:spAutoFit/>
            </a:bodyPr>
            <a:lstStyle/>
            <a:p>
              <a:pPr algn="ctr" marL="0" indent="0" lvl="0">
                <a:lnSpc>
                  <a:spcPts val="7381"/>
                </a:lnSpc>
                <a:spcBef>
                  <a:spcPct val="0"/>
                </a:spcBef>
              </a:pPr>
              <a:r>
                <a:rPr lang="en-US" sz="5272">
                  <a:solidFill>
                    <a:srgbClr val="141414"/>
                  </a:solidFill>
                  <a:latin typeface="ไอติม"/>
                </a:rPr>
                <a:t>1</a:t>
              </a:r>
            </a:p>
          </p:txBody>
        </p:sp>
      </p:grpSp>
      <p:grpSp>
        <p:nvGrpSpPr>
          <p:cNvPr name="Group 14" id="14"/>
          <p:cNvGrpSpPr/>
          <p:nvPr/>
        </p:nvGrpSpPr>
        <p:grpSpPr>
          <a:xfrm rot="0">
            <a:off x="3430001" y="6458649"/>
            <a:ext cx="892176" cy="892176"/>
            <a:chOff x="0" y="0"/>
            <a:chExt cx="1189568" cy="1189568"/>
          </a:xfrm>
        </p:grpSpPr>
        <p:grpSp>
          <p:nvGrpSpPr>
            <p:cNvPr name="Group 15" id="15"/>
            <p:cNvGrpSpPr/>
            <p:nvPr/>
          </p:nvGrpSpPr>
          <p:grpSpPr>
            <a:xfrm rot="0">
              <a:off x="0" y="0"/>
              <a:ext cx="1189568" cy="1189568"/>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7" id="17"/>
            <p:cNvSpPr txBox="true"/>
            <p:nvPr/>
          </p:nvSpPr>
          <p:spPr>
            <a:xfrm rot="0">
              <a:off x="111777" y="-42508"/>
              <a:ext cx="966014" cy="1160283"/>
            </a:xfrm>
            <a:prstGeom prst="rect">
              <a:avLst/>
            </a:prstGeom>
          </p:spPr>
          <p:txBody>
            <a:bodyPr anchor="t" rtlCol="false" tIns="0" lIns="0" bIns="0" rIns="0">
              <a:spAutoFit/>
            </a:bodyPr>
            <a:lstStyle/>
            <a:p>
              <a:pPr algn="ctr" marL="0" indent="0" lvl="0">
                <a:lnSpc>
                  <a:spcPts val="7206"/>
                </a:lnSpc>
                <a:spcBef>
                  <a:spcPct val="0"/>
                </a:spcBef>
              </a:pPr>
              <a:r>
                <a:rPr lang="en-US" u="none" sz="5147">
                  <a:solidFill>
                    <a:srgbClr val="141414"/>
                  </a:solidFill>
                  <a:latin typeface="ไอติม"/>
                </a:rPr>
                <a:t>3</a:t>
              </a:r>
            </a:p>
          </p:txBody>
        </p:sp>
      </p:grpSp>
      <p:grpSp>
        <p:nvGrpSpPr>
          <p:cNvPr name="Group 18" id="18"/>
          <p:cNvGrpSpPr/>
          <p:nvPr/>
        </p:nvGrpSpPr>
        <p:grpSpPr>
          <a:xfrm rot="0">
            <a:off x="3381118" y="5029113"/>
            <a:ext cx="892176" cy="884004"/>
            <a:chOff x="0" y="0"/>
            <a:chExt cx="1189568" cy="1178672"/>
          </a:xfrm>
        </p:grpSpPr>
        <p:grpSp>
          <p:nvGrpSpPr>
            <p:cNvPr name="Group 19" id="19"/>
            <p:cNvGrpSpPr/>
            <p:nvPr/>
          </p:nvGrpSpPr>
          <p:grpSpPr>
            <a:xfrm rot="0">
              <a:off x="0" y="0"/>
              <a:ext cx="1189568" cy="1178672"/>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21" id="21"/>
            <p:cNvSpPr txBox="true"/>
            <p:nvPr/>
          </p:nvSpPr>
          <p:spPr>
            <a:xfrm rot="0">
              <a:off x="111777" y="-42508"/>
              <a:ext cx="966014" cy="1149387"/>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2</a:t>
              </a:r>
            </a:p>
          </p:txBody>
        </p:sp>
      </p:grpSp>
      <p:sp>
        <p:nvSpPr>
          <p:cNvPr name="TextBox 22" id="22"/>
          <p:cNvSpPr txBox="true"/>
          <p:nvPr/>
        </p:nvSpPr>
        <p:spPr>
          <a:xfrm rot="0">
            <a:off x="5139792" y="6736849"/>
            <a:ext cx="7023246"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Lê Thị Kim Ngân - 19133038</a:t>
            </a:r>
          </a:p>
        </p:txBody>
      </p:sp>
      <p:sp>
        <p:nvSpPr>
          <p:cNvPr name="TextBox 23" id="23"/>
          <p:cNvSpPr txBox="true"/>
          <p:nvPr/>
        </p:nvSpPr>
        <p:spPr>
          <a:xfrm rot="0">
            <a:off x="5139792" y="5299141"/>
            <a:ext cx="8647528"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Đoàn Trần Đăng Khoa - 19133028</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6819995" y="4399597"/>
            <a:ext cx="14570018" cy="1335405"/>
          </a:xfrm>
          <a:prstGeom prst="rect">
            <a:avLst/>
          </a:prstGeom>
        </p:spPr>
        <p:txBody>
          <a:bodyPr anchor="t" rtlCol="false" tIns="0" lIns="0" bIns="0" rIns="0">
            <a:spAutoFit/>
          </a:bodyPr>
          <a:lstStyle/>
          <a:p>
            <a:pPr marL="0" indent="0" lvl="0">
              <a:lnSpc>
                <a:spcPts val="10919"/>
              </a:lnSpc>
              <a:spcBef>
                <a:spcPct val="0"/>
              </a:spcBef>
            </a:pPr>
            <a:r>
              <a:rPr lang="en-US" sz="7799">
                <a:solidFill>
                  <a:srgbClr val="FFFFFF"/>
                </a:solidFill>
                <a:latin typeface="ไอติม"/>
              </a:rPr>
              <a:t>SetUp Web</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58995" y="3317626"/>
            <a:ext cx="17929005" cy="4515453"/>
          </a:xfrm>
          <a:prstGeom prst="rect">
            <a:avLst/>
          </a:prstGeom>
        </p:spPr>
      </p:pic>
      <p:sp>
        <p:nvSpPr>
          <p:cNvPr name="TextBox 3" id="3"/>
          <p:cNvSpPr txBox="true"/>
          <p:nvPr/>
        </p:nvSpPr>
        <p:spPr>
          <a:xfrm rot="0">
            <a:off x="0" y="-95250"/>
            <a:ext cx="7909024" cy="887095"/>
          </a:xfrm>
          <a:prstGeom prst="rect">
            <a:avLst/>
          </a:prstGeom>
        </p:spPr>
        <p:txBody>
          <a:bodyPr anchor="t" rtlCol="false" tIns="0" lIns="0" bIns="0" rIns="0">
            <a:spAutoFit/>
          </a:bodyPr>
          <a:lstStyle/>
          <a:p>
            <a:pPr>
              <a:lnSpc>
                <a:spcPts val="7279"/>
              </a:lnSpc>
            </a:pPr>
            <a:r>
              <a:rPr lang="en-US" sz="5199">
                <a:solidFill>
                  <a:srgbClr val="000000"/>
                </a:solidFill>
                <a:latin typeface="Open Sans"/>
              </a:rPr>
              <a:t>Config superset_config.py</a:t>
            </a:r>
          </a:p>
        </p:txBody>
      </p:sp>
      <p:sp>
        <p:nvSpPr>
          <p:cNvPr name="TextBox 4" id="4"/>
          <p:cNvSpPr txBox="true"/>
          <p:nvPr/>
        </p:nvSpPr>
        <p:spPr>
          <a:xfrm rot="0">
            <a:off x="0" y="962025"/>
            <a:ext cx="14438659" cy="580390"/>
          </a:xfrm>
          <a:prstGeom prst="rect">
            <a:avLst/>
          </a:prstGeom>
        </p:spPr>
        <p:txBody>
          <a:bodyPr anchor="t" rtlCol="false" tIns="0" lIns="0" bIns="0" rIns="0">
            <a:spAutoFit/>
          </a:bodyPr>
          <a:lstStyle/>
          <a:p>
            <a:pPr>
              <a:lnSpc>
                <a:spcPts val="4759"/>
              </a:lnSpc>
            </a:pPr>
            <a:r>
              <a:rPr lang="en-US" sz="3399">
                <a:solidFill>
                  <a:srgbClr val="000000"/>
                </a:solidFill>
                <a:latin typeface="Open Sans Light"/>
              </a:rPr>
              <a:t>Vào đường dẫn:  cd superset/docker/pythonpath_dev/</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470594"/>
            <a:ext cx="16079901" cy="2301895"/>
          </a:xfrm>
          <a:prstGeom prst="rect">
            <a:avLst/>
          </a:prstGeom>
        </p:spPr>
      </p:pic>
      <p:sp>
        <p:nvSpPr>
          <p:cNvPr name="TextBox 3" id="3"/>
          <p:cNvSpPr txBox="true"/>
          <p:nvPr/>
        </p:nvSpPr>
        <p:spPr>
          <a:xfrm rot="0">
            <a:off x="620273" y="141605"/>
            <a:ext cx="3972967"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Add List Role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179476"/>
            <a:ext cx="17046427" cy="740000"/>
          </a:xfrm>
          <a:prstGeom prst="rect">
            <a:avLst/>
          </a:prstGeom>
        </p:spPr>
      </p:pic>
      <p:sp>
        <p:nvSpPr>
          <p:cNvPr name="TextBox 3" id="3"/>
          <p:cNvSpPr txBox="true"/>
          <p:nvPr/>
        </p:nvSpPr>
        <p:spPr>
          <a:xfrm rot="0">
            <a:off x="0" y="141605"/>
            <a:ext cx="12902357"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Tạo Iframe và embed dashboard superset</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966174" y="284797"/>
            <a:ext cx="14570018" cy="1335405"/>
          </a:xfrm>
          <a:prstGeom prst="rect">
            <a:avLst/>
          </a:prstGeom>
        </p:spPr>
        <p:txBody>
          <a:bodyPr anchor="t" rtlCol="false" tIns="0" lIns="0" bIns="0" rIns="0">
            <a:spAutoFit/>
          </a:bodyPr>
          <a:lstStyle/>
          <a:p>
            <a:pPr marL="0" indent="0" lvl="0">
              <a:lnSpc>
                <a:spcPts val="10919"/>
              </a:lnSpc>
              <a:spcBef>
                <a:spcPct val="0"/>
              </a:spcBef>
            </a:pPr>
            <a:r>
              <a:rPr lang="en-US" sz="7799">
                <a:solidFill>
                  <a:srgbClr val="FFFFFF"/>
                </a:solidFill>
                <a:latin typeface="ไอติม"/>
              </a:rPr>
              <a:t>Tuần Qua Thực Hiện</a:t>
            </a:r>
          </a:p>
        </p:txBody>
      </p:sp>
      <p:sp>
        <p:nvSpPr>
          <p:cNvPr name="TextBox 3" id="3"/>
          <p:cNvSpPr txBox="true"/>
          <p:nvPr/>
        </p:nvSpPr>
        <p:spPr>
          <a:xfrm rot="0">
            <a:off x="4782841" y="1846015"/>
            <a:ext cx="11177932" cy="7727950"/>
          </a:xfrm>
          <a:prstGeom prst="rect">
            <a:avLst/>
          </a:prstGeom>
        </p:spPr>
        <p:txBody>
          <a:bodyPr anchor="t" rtlCol="false" tIns="0" lIns="0" bIns="0" rIns="0">
            <a:spAutoFit/>
          </a:bodyPr>
          <a:lstStyle/>
          <a:p>
            <a:pPr algn="just">
              <a:lnSpc>
                <a:spcPts val="5599"/>
              </a:lnSpc>
            </a:pPr>
            <a:r>
              <a:rPr lang="en-US" sz="3999">
                <a:solidFill>
                  <a:srgbClr val="FFFFFF"/>
                </a:solidFill>
                <a:latin typeface="Open Sans Light"/>
              </a:rPr>
              <a:t>1. Tìm hiểu và trả lời câu hỏi</a:t>
            </a:r>
          </a:p>
          <a:p>
            <a:pPr algn="just">
              <a:lnSpc>
                <a:spcPts val="5599"/>
              </a:lnSpc>
            </a:pPr>
            <a:r>
              <a:rPr lang="en-US" sz="3999">
                <a:solidFill>
                  <a:srgbClr val="FFFFFF"/>
                </a:solidFill>
                <a:latin typeface="Open Sans Light"/>
              </a:rPr>
              <a:t>2. Chuyển đổi qua tài khoản mới</a:t>
            </a:r>
          </a:p>
          <a:p>
            <a:pPr algn="just">
              <a:lnSpc>
                <a:spcPts val="5599"/>
              </a:lnSpc>
            </a:pPr>
            <a:r>
              <a:rPr lang="en-US" sz="3999">
                <a:solidFill>
                  <a:srgbClr val="FFFFFF"/>
                </a:solidFill>
                <a:latin typeface="Open Sans Light"/>
              </a:rPr>
              <a:t>3. Upload project lên github</a:t>
            </a:r>
          </a:p>
          <a:p>
            <a:pPr algn="just">
              <a:lnSpc>
                <a:spcPts val="5599"/>
              </a:lnSpc>
            </a:pPr>
            <a:r>
              <a:rPr lang="en-US" sz="3999">
                <a:solidFill>
                  <a:srgbClr val="FFFFFF"/>
                </a:solidFill>
                <a:latin typeface="Open Sans Light"/>
              </a:rPr>
              <a:t>4. Đưa lên S3</a:t>
            </a:r>
          </a:p>
          <a:p>
            <a:pPr algn="just">
              <a:lnSpc>
                <a:spcPts val="5599"/>
              </a:lnSpc>
            </a:pPr>
            <a:r>
              <a:rPr lang="en-US" sz="3999">
                <a:solidFill>
                  <a:srgbClr val="FFFFFF"/>
                </a:solidFill>
                <a:latin typeface="Open Sans Light"/>
              </a:rPr>
              <a:t>5. Demo: </a:t>
            </a:r>
          </a:p>
          <a:p>
            <a:pPr algn="just">
              <a:lnSpc>
                <a:spcPts val="5599"/>
              </a:lnSpc>
            </a:pPr>
            <a:r>
              <a:rPr lang="en-US" sz="3999">
                <a:solidFill>
                  <a:srgbClr val="FFFFFF"/>
                </a:solidFill>
                <a:latin typeface="Open Sans Light"/>
              </a:rPr>
              <a:t>5.1. Code thêm python, jinja và Query</a:t>
            </a:r>
          </a:p>
          <a:p>
            <a:pPr algn="just">
              <a:lnSpc>
                <a:spcPts val="5599"/>
              </a:lnSpc>
            </a:pPr>
            <a:r>
              <a:rPr lang="en-US" sz="3999">
                <a:solidFill>
                  <a:srgbClr val="FFFFFF"/>
                </a:solidFill>
                <a:latin typeface="Open Sans Light"/>
              </a:rPr>
              <a:t>5.2. Sửa Giao Diện Dashboard</a:t>
            </a:r>
          </a:p>
          <a:p>
            <a:pPr algn="just">
              <a:lnSpc>
                <a:spcPts val="5599"/>
              </a:lnSpc>
            </a:pPr>
            <a:r>
              <a:rPr lang="en-US" sz="3999">
                <a:solidFill>
                  <a:srgbClr val="FFFFFF"/>
                </a:solidFill>
                <a:latin typeface="Open Sans Light"/>
              </a:rPr>
              <a:t>5.3. Sửa Giao Diện Project</a:t>
            </a:r>
          </a:p>
          <a:p>
            <a:pPr algn="just">
              <a:lnSpc>
                <a:spcPts val="5599"/>
              </a:lnSpc>
            </a:pPr>
            <a:r>
              <a:rPr lang="en-US" sz="3999">
                <a:solidFill>
                  <a:srgbClr val="FFFFFF"/>
                </a:solidFill>
                <a:latin typeface="Open Sans Light"/>
              </a:rPr>
              <a:t>5.4. Trả lời các câu hỏi nghiên cứu của nhóm</a:t>
            </a:r>
          </a:p>
          <a:p>
            <a:pPr algn="just">
              <a:lnSpc>
                <a:spcPts val="5599"/>
              </a:lnSpc>
            </a:pPr>
          </a:p>
          <a:p>
            <a:pPr algn="just">
              <a:lnSpc>
                <a:spcPts val="5599"/>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1335405"/>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ไอติม"/>
              </a:rPr>
              <a:t>Chuyển đổi tài khoản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5713" y="2198872"/>
            <a:ext cx="15016574" cy="7302177"/>
          </a:xfrm>
          <a:prstGeom prst="rect">
            <a:avLst/>
          </a:prstGeom>
        </p:spPr>
      </p:pic>
      <p:sp>
        <p:nvSpPr>
          <p:cNvPr name="TextBox 3" id="3"/>
          <p:cNvSpPr txBox="true"/>
          <p:nvPr/>
        </p:nvSpPr>
        <p:spPr>
          <a:xfrm rot="0">
            <a:off x="962187" y="141605"/>
            <a:ext cx="46165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Tài Khoản AWS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255762"/>
            <a:ext cx="16500798" cy="2871018"/>
          </a:xfrm>
          <a:prstGeom prst="rect">
            <a:avLst/>
          </a:prstGeom>
        </p:spPr>
      </p:pic>
      <p:sp>
        <p:nvSpPr>
          <p:cNvPr name="TextBox 3" id="3"/>
          <p:cNvSpPr txBox="true"/>
          <p:nvPr/>
        </p:nvSpPr>
        <p:spPr>
          <a:xfrm rot="0">
            <a:off x="267881" y="141605"/>
            <a:ext cx="4213175"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Tạo Instances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786" r="0" b="0"/>
          <a:stretch>
            <a:fillRect/>
          </a:stretch>
        </p:blipFill>
        <p:spPr>
          <a:xfrm flipH="false" flipV="false" rot="0">
            <a:off x="1028700" y="2613769"/>
            <a:ext cx="16147064" cy="2529731"/>
          </a:xfrm>
          <a:prstGeom prst="rect">
            <a:avLst/>
          </a:prstGeom>
        </p:spPr>
      </p:pic>
      <p:sp>
        <p:nvSpPr>
          <p:cNvPr name="TextBox 3" id="3"/>
          <p:cNvSpPr txBox="true"/>
          <p:nvPr/>
        </p:nvSpPr>
        <p:spPr>
          <a:xfrm rot="0">
            <a:off x="702042" y="141605"/>
            <a:ext cx="188475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Tạo IP</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2847521"/>
            <a:ext cx="11948484" cy="5478780"/>
          </a:xfrm>
          <a:prstGeom prst="rect">
            <a:avLst/>
          </a:prstGeom>
        </p:spPr>
        <p:txBody>
          <a:bodyPr anchor="t" rtlCol="false" tIns="0" lIns="0" bIns="0" rIns="0">
            <a:spAutoFit/>
          </a:bodyPr>
          <a:lstStyle/>
          <a:p>
            <a:pPr algn="ctr">
              <a:lnSpc>
                <a:spcPts val="10919"/>
              </a:lnSpc>
            </a:pPr>
            <a:r>
              <a:rPr lang="en-US" sz="7800">
                <a:solidFill>
                  <a:srgbClr val="FFFFFF"/>
                </a:solidFill>
                <a:latin typeface="ไอติม"/>
              </a:rPr>
              <a:t>Upload project lên github</a:t>
            </a:r>
          </a:p>
          <a:p>
            <a:pPr algn="ctr">
              <a:lnSpc>
                <a:spcPts val="10919"/>
              </a:lnSpc>
              <a:spcBef>
                <a:spcPct val="0"/>
              </a:spcBef>
            </a:pPr>
            <a:r>
              <a:rPr lang="en-US" sz="7799">
                <a:solidFill>
                  <a:srgbClr val="FFFFFF"/>
                </a:solidFill>
                <a:latin typeface="ไอติม"/>
              </a:rPr>
              <a:t>Link:https://github.com/quocdunglxag123/Project-Nhom25-DataVisualization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2864801"/>
            <a:ext cx="18589809" cy="13756458"/>
          </a:xfrm>
          <a:prstGeom prst="rect">
            <a:avLst/>
          </a:prstGeom>
        </p:spPr>
      </p:pic>
      <p:sp>
        <p:nvSpPr>
          <p:cNvPr name="AutoShape 3" id="3"/>
          <p:cNvSpPr/>
          <p:nvPr/>
        </p:nvSpPr>
        <p:spPr>
          <a:xfrm rot="0">
            <a:off x="877796" y="914313"/>
            <a:ext cx="16230600" cy="8229600"/>
          </a:xfrm>
          <a:prstGeom prst="rect">
            <a:avLst/>
          </a:prstGeom>
          <a:solidFill>
            <a:srgbClr val="FFFFFF"/>
          </a:solidFill>
        </p:spPr>
      </p:sp>
      <p:sp>
        <p:nvSpPr>
          <p:cNvPr name="TextBox 4" id="4"/>
          <p:cNvSpPr txBox="true"/>
          <p:nvPr/>
        </p:nvSpPr>
        <p:spPr>
          <a:xfrm rot="0">
            <a:off x="3827206" y="1501664"/>
            <a:ext cx="12359155"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Thông Tin Liên Lạc Nhóm</a:t>
            </a:r>
          </a:p>
        </p:txBody>
      </p:sp>
      <p:sp>
        <p:nvSpPr>
          <p:cNvPr name="TextBox 5" id="5"/>
          <p:cNvSpPr txBox="true"/>
          <p:nvPr/>
        </p:nvSpPr>
        <p:spPr>
          <a:xfrm rot="0">
            <a:off x="3004737" y="3753389"/>
            <a:ext cx="11968604"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Lý Quốc Dũng - 19133015@student.hcmute.edu.vn</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grpSp>
        <p:nvGrpSpPr>
          <p:cNvPr name="Group 10" id="10"/>
          <p:cNvGrpSpPr/>
          <p:nvPr/>
        </p:nvGrpSpPr>
        <p:grpSpPr>
          <a:xfrm rot="0">
            <a:off x="1635646" y="3829589"/>
            <a:ext cx="913824" cy="905454"/>
            <a:chOff x="0" y="0"/>
            <a:chExt cx="1218433" cy="1207272"/>
          </a:xfrm>
        </p:grpSpPr>
        <p:grpSp>
          <p:nvGrpSpPr>
            <p:cNvPr name="Group 11" id="11"/>
            <p:cNvGrpSpPr/>
            <p:nvPr/>
          </p:nvGrpSpPr>
          <p:grpSpPr>
            <a:xfrm rot="0">
              <a:off x="0" y="0"/>
              <a:ext cx="1218433" cy="1207272"/>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3" id="13"/>
            <p:cNvSpPr txBox="true"/>
            <p:nvPr/>
          </p:nvSpPr>
          <p:spPr>
            <a:xfrm rot="0">
              <a:off x="114489" y="-21715"/>
              <a:ext cx="989454" cy="1155453"/>
            </a:xfrm>
            <a:prstGeom prst="rect">
              <a:avLst/>
            </a:prstGeom>
          </p:spPr>
          <p:txBody>
            <a:bodyPr anchor="t" rtlCol="false" tIns="0" lIns="0" bIns="0" rIns="0">
              <a:spAutoFit/>
            </a:bodyPr>
            <a:lstStyle/>
            <a:p>
              <a:pPr algn="ctr" marL="0" indent="0" lvl="0">
                <a:lnSpc>
                  <a:spcPts val="7381"/>
                </a:lnSpc>
                <a:spcBef>
                  <a:spcPct val="0"/>
                </a:spcBef>
              </a:pPr>
              <a:r>
                <a:rPr lang="en-US" sz="5272">
                  <a:solidFill>
                    <a:srgbClr val="141414"/>
                  </a:solidFill>
                  <a:latin typeface="ไอติม"/>
                </a:rPr>
                <a:t>1</a:t>
              </a:r>
            </a:p>
          </p:txBody>
        </p:sp>
      </p:grpSp>
      <p:grpSp>
        <p:nvGrpSpPr>
          <p:cNvPr name="Group 14" id="14"/>
          <p:cNvGrpSpPr/>
          <p:nvPr/>
        </p:nvGrpSpPr>
        <p:grpSpPr>
          <a:xfrm rot="0">
            <a:off x="1657294" y="6458649"/>
            <a:ext cx="892176" cy="892176"/>
            <a:chOff x="0" y="0"/>
            <a:chExt cx="1189568" cy="1189568"/>
          </a:xfrm>
        </p:grpSpPr>
        <p:grpSp>
          <p:nvGrpSpPr>
            <p:cNvPr name="Group 15" id="15"/>
            <p:cNvGrpSpPr/>
            <p:nvPr/>
          </p:nvGrpSpPr>
          <p:grpSpPr>
            <a:xfrm rot="0">
              <a:off x="0" y="0"/>
              <a:ext cx="1189568" cy="1189568"/>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7" id="17"/>
            <p:cNvSpPr txBox="true"/>
            <p:nvPr/>
          </p:nvSpPr>
          <p:spPr>
            <a:xfrm rot="0">
              <a:off x="111777" y="-42508"/>
              <a:ext cx="966014" cy="1160283"/>
            </a:xfrm>
            <a:prstGeom prst="rect">
              <a:avLst/>
            </a:prstGeom>
          </p:spPr>
          <p:txBody>
            <a:bodyPr anchor="t" rtlCol="false" tIns="0" lIns="0" bIns="0" rIns="0">
              <a:spAutoFit/>
            </a:bodyPr>
            <a:lstStyle/>
            <a:p>
              <a:pPr algn="ctr" marL="0" indent="0" lvl="0">
                <a:lnSpc>
                  <a:spcPts val="7206"/>
                </a:lnSpc>
                <a:spcBef>
                  <a:spcPct val="0"/>
                </a:spcBef>
              </a:pPr>
              <a:r>
                <a:rPr lang="en-US" u="none" sz="5147">
                  <a:solidFill>
                    <a:srgbClr val="141414"/>
                  </a:solidFill>
                  <a:latin typeface="ไอติม"/>
                </a:rPr>
                <a:t>3</a:t>
              </a:r>
            </a:p>
          </p:txBody>
        </p:sp>
      </p:grpSp>
      <p:grpSp>
        <p:nvGrpSpPr>
          <p:cNvPr name="Group 18" id="18"/>
          <p:cNvGrpSpPr/>
          <p:nvPr/>
        </p:nvGrpSpPr>
        <p:grpSpPr>
          <a:xfrm rot="0">
            <a:off x="1646470" y="5029113"/>
            <a:ext cx="892176" cy="884004"/>
            <a:chOff x="0" y="0"/>
            <a:chExt cx="1189568" cy="1178672"/>
          </a:xfrm>
        </p:grpSpPr>
        <p:grpSp>
          <p:nvGrpSpPr>
            <p:cNvPr name="Group 19" id="19"/>
            <p:cNvGrpSpPr/>
            <p:nvPr/>
          </p:nvGrpSpPr>
          <p:grpSpPr>
            <a:xfrm rot="0">
              <a:off x="0" y="0"/>
              <a:ext cx="1189568" cy="1178672"/>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21" id="21"/>
            <p:cNvSpPr txBox="true"/>
            <p:nvPr/>
          </p:nvSpPr>
          <p:spPr>
            <a:xfrm rot="0">
              <a:off x="111777" y="-42508"/>
              <a:ext cx="966014" cy="1149387"/>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2</a:t>
              </a:r>
            </a:p>
          </p:txBody>
        </p:sp>
      </p:grpSp>
      <p:sp>
        <p:nvSpPr>
          <p:cNvPr name="TextBox 22" id="22"/>
          <p:cNvSpPr txBox="true"/>
          <p:nvPr/>
        </p:nvSpPr>
        <p:spPr>
          <a:xfrm rot="0">
            <a:off x="3004737" y="6654403"/>
            <a:ext cx="14103659"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Lê Thị Kim Ngân - 19133038@student.hcmute.edu.vn</a:t>
            </a:r>
          </a:p>
        </p:txBody>
      </p:sp>
      <p:sp>
        <p:nvSpPr>
          <p:cNvPr name="TextBox 23" id="23"/>
          <p:cNvSpPr txBox="true"/>
          <p:nvPr/>
        </p:nvSpPr>
        <p:spPr>
          <a:xfrm rot="0">
            <a:off x="3004737" y="5126027"/>
            <a:ext cx="13561435" cy="613976"/>
          </a:xfrm>
          <a:prstGeom prst="rect">
            <a:avLst/>
          </a:prstGeom>
        </p:spPr>
        <p:txBody>
          <a:bodyPr anchor="t" rtlCol="false" tIns="0" lIns="0" bIns="0" rIns="0">
            <a:spAutoFit/>
          </a:bodyPr>
          <a:lstStyle/>
          <a:p>
            <a:pPr>
              <a:lnSpc>
                <a:spcPts val="5008"/>
              </a:lnSpc>
            </a:pPr>
            <a:r>
              <a:rPr lang="en-US" sz="3577">
                <a:solidFill>
                  <a:srgbClr val="141414"/>
                </a:solidFill>
                <a:latin typeface="Montserrat"/>
              </a:rPr>
              <a:t>Đoàn Trần Đăng Khoa - 19133028@student.hcmute.edu.vn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28485" y="194953"/>
            <a:ext cx="12057374" cy="9897095"/>
          </a:xfrm>
          <a:prstGeom prst="rect">
            <a:avLst/>
          </a:prstGeom>
        </p:spPr>
      </p:pic>
    </p:spTree>
  </p:cSld>
  <p:clrMapOvr>
    <a:masterClrMapping/>
  </p:clrMapOvr>
</p:sld>
</file>

<file path=ppt/slides/slide31.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1759439" y="2327910"/>
            <a:ext cx="14769122" cy="5478780"/>
          </a:xfrm>
          <a:prstGeom prst="rect">
            <a:avLst/>
          </a:prstGeom>
        </p:spPr>
        <p:txBody>
          <a:bodyPr anchor="t" rtlCol="false" tIns="0" lIns="0" bIns="0" rIns="0">
            <a:spAutoFit/>
          </a:bodyPr>
          <a:lstStyle/>
          <a:p>
            <a:pPr algn="ctr">
              <a:lnSpc>
                <a:spcPts val="10919"/>
              </a:lnSpc>
            </a:pPr>
            <a:r>
              <a:rPr lang="en-US" sz="7800">
                <a:solidFill>
                  <a:srgbClr val="FFFFFF"/>
                </a:solidFill>
                <a:latin typeface="ไอติม"/>
              </a:rPr>
              <a:t> Đưa Lên S3</a:t>
            </a:r>
          </a:p>
          <a:p>
            <a:pPr algn="ctr">
              <a:lnSpc>
                <a:spcPts val="10919"/>
              </a:lnSpc>
              <a:spcBef>
                <a:spcPct val="0"/>
              </a:spcBef>
            </a:pPr>
            <a:r>
              <a:rPr lang="en-US" sz="7799">
                <a:solidFill>
                  <a:srgbClr val="FFFFFF"/>
                </a:solidFill>
                <a:latin typeface="ไอติม"/>
              </a:rPr>
              <a:t>Link: </a:t>
            </a:r>
            <a:r>
              <a:rPr lang="en-US" sz="7799">
                <a:solidFill>
                  <a:srgbClr val="FFFFFF"/>
                </a:solidFill>
                <a:latin typeface="ไอติม"/>
              </a:rPr>
              <a:t>http://project-nhom25.s3-website-us-east-1.amazonaws.com</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88578" y="2980932"/>
            <a:ext cx="18262534" cy="3426335"/>
          </a:xfrm>
          <a:prstGeom prst="rect">
            <a:avLst/>
          </a:prstGeom>
        </p:spPr>
      </p:pic>
      <p:sp>
        <p:nvSpPr>
          <p:cNvPr name="TextBox 3" id="3"/>
          <p:cNvSpPr txBox="true"/>
          <p:nvPr/>
        </p:nvSpPr>
        <p:spPr>
          <a:xfrm rot="0">
            <a:off x="288578" y="141605"/>
            <a:ext cx="74012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S3</a:t>
            </a:r>
          </a:p>
        </p:txBody>
      </p:sp>
      <p:sp>
        <p:nvSpPr>
          <p:cNvPr name="TextBox 4" id="4"/>
          <p:cNvSpPr txBox="true"/>
          <p:nvPr/>
        </p:nvSpPr>
        <p:spPr>
          <a:xfrm rot="0">
            <a:off x="658639" y="1667490"/>
            <a:ext cx="1301948"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Tạo S3</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882564" y="632777"/>
            <a:ext cx="9907679" cy="9598064"/>
          </a:xfrm>
          <a:prstGeom prst="rect">
            <a:avLst/>
          </a:prstGeom>
        </p:spPr>
      </p:pic>
      <p:sp>
        <p:nvSpPr>
          <p:cNvPr name="TextBox 3" id="3"/>
          <p:cNvSpPr txBox="true"/>
          <p:nvPr/>
        </p:nvSpPr>
        <p:spPr>
          <a:xfrm rot="0">
            <a:off x="288578" y="141605"/>
            <a:ext cx="74012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S3</a:t>
            </a:r>
          </a:p>
        </p:txBody>
      </p:sp>
      <p:sp>
        <p:nvSpPr>
          <p:cNvPr name="TextBox 4" id="4"/>
          <p:cNvSpPr txBox="true"/>
          <p:nvPr/>
        </p:nvSpPr>
        <p:spPr>
          <a:xfrm rot="0">
            <a:off x="0" y="1667490"/>
            <a:ext cx="504165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Configure Bucket Policy</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696779" y="236855"/>
            <a:ext cx="11099132" cy="9258300"/>
          </a:xfrm>
          <a:prstGeom prst="rect">
            <a:avLst/>
          </a:prstGeom>
        </p:spPr>
      </p:pic>
      <p:sp>
        <p:nvSpPr>
          <p:cNvPr name="TextBox 3" id="3"/>
          <p:cNvSpPr txBox="true"/>
          <p:nvPr/>
        </p:nvSpPr>
        <p:spPr>
          <a:xfrm rot="0">
            <a:off x="288578" y="141605"/>
            <a:ext cx="74012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S3</a:t>
            </a:r>
          </a:p>
        </p:txBody>
      </p:sp>
      <p:sp>
        <p:nvSpPr>
          <p:cNvPr name="TextBox 4" id="4"/>
          <p:cNvSpPr txBox="true"/>
          <p:nvPr/>
        </p:nvSpPr>
        <p:spPr>
          <a:xfrm rot="0">
            <a:off x="0" y="1667490"/>
            <a:ext cx="504165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Upload File Project</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2716530"/>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ไอติม"/>
              </a:rPr>
              <a:t>Demo Và Trả Lời Câu Hỏi Nhóm Đặt Ra</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4399" y="456565"/>
            <a:ext cx="17559202" cy="9297670"/>
          </a:xfrm>
          <a:prstGeom prst="rect">
            <a:avLst/>
          </a:prstGeom>
        </p:spPr>
        <p:txBody>
          <a:bodyPr anchor="t" rtlCol="false" tIns="0" lIns="0" bIns="0" rIns="0">
            <a:spAutoFit/>
          </a:bodyPr>
          <a:lstStyle/>
          <a:p>
            <a:pPr>
              <a:lnSpc>
                <a:spcPts val="5599"/>
              </a:lnSpc>
            </a:pPr>
            <a:r>
              <a:rPr lang="en-US" sz="3999">
                <a:solidFill>
                  <a:srgbClr val="FF1616"/>
                </a:solidFill>
                <a:latin typeface="Open Sans Light Bold"/>
              </a:rPr>
              <a:t>Tìm hiểu và phân tích tổng quan về tập dữ liệu</a:t>
            </a:r>
          </a:p>
          <a:p>
            <a:pPr>
              <a:lnSpc>
                <a:spcPts val="4759"/>
              </a:lnSpc>
            </a:pPr>
            <a:r>
              <a:rPr lang="en-US" sz="3399">
                <a:solidFill>
                  <a:srgbClr val="141414"/>
                </a:solidFill>
                <a:latin typeface="Arimo"/>
              </a:rPr>
              <a:t>1. Tổng tai nạn chuyến bay của tập dữ liệu?</a:t>
            </a:r>
          </a:p>
          <a:p>
            <a:pPr>
              <a:lnSpc>
                <a:spcPts val="4759"/>
              </a:lnSpc>
            </a:pPr>
            <a:r>
              <a:rPr lang="en-US" sz="3399">
                <a:solidFill>
                  <a:srgbClr val="141414"/>
                </a:solidFill>
                <a:latin typeface="Arimo"/>
              </a:rPr>
              <a:t>2. Tổng Hành khách và số người chết trên tổng các chuyến bay?</a:t>
            </a:r>
          </a:p>
          <a:p>
            <a:pPr>
              <a:lnSpc>
                <a:spcPts val="4759"/>
              </a:lnSpc>
            </a:pPr>
            <a:r>
              <a:rPr lang="en-US" sz="3399">
                <a:solidFill>
                  <a:srgbClr val="141414"/>
                </a:solidFill>
                <a:latin typeface="Arimo"/>
              </a:rPr>
              <a:t>3. So sánh tỷ lệ tai nạn ở các hãng</a:t>
            </a:r>
          </a:p>
          <a:p>
            <a:pPr>
              <a:lnSpc>
                <a:spcPts val="4759"/>
              </a:lnSpc>
            </a:pPr>
            <a:r>
              <a:rPr lang="en-US" sz="3399">
                <a:solidFill>
                  <a:srgbClr val="141414"/>
                </a:solidFill>
                <a:latin typeface="Arimo"/>
              </a:rPr>
              <a:t>4. So sánh tỷ lệ tai nạn ở các loại máy bay</a:t>
            </a:r>
          </a:p>
          <a:p>
            <a:pPr>
              <a:lnSpc>
                <a:spcPts val="4759"/>
              </a:lnSpc>
            </a:pPr>
            <a:r>
              <a:rPr lang="en-US" sz="3399">
                <a:solidFill>
                  <a:srgbClr val="141414"/>
                </a:solidFill>
                <a:latin typeface="Arimo"/>
              </a:rPr>
              <a:t>5. So sánh số lượng giữa các hãng xảy ra tai nạn</a:t>
            </a:r>
          </a:p>
          <a:p>
            <a:pPr>
              <a:lnSpc>
                <a:spcPts val="5599"/>
              </a:lnSpc>
            </a:pPr>
            <a:r>
              <a:rPr lang="en-US" sz="3999">
                <a:solidFill>
                  <a:srgbClr val="FF1616"/>
                </a:solidFill>
                <a:latin typeface="Arimo Bold"/>
              </a:rPr>
              <a:t>Tìm hiểu chuyên sâu về tập dữ liệu</a:t>
            </a:r>
          </a:p>
          <a:p>
            <a:pPr>
              <a:lnSpc>
                <a:spcPts val="4759"/>
              </a:lnSpc>
            </a:pPr>
            <a:r>
              <a:rPr lang="en-US" sz="3399">
                <a:solidFill>
                  <a:srgbClr val="141414"/>
                </a:solidFill>
                <a:latin typeface="Arimo"/>
              </a:rPr>
              <a:t>6. Tìm hiểu các giai đoạn xảy ra tai nạn máy bay</a:t>
            </a:r>
          </a:p>
          <a:p>
            <a:pPr>
              <a:lnSpc>
                <a:spcPts val="4759"/>
              </a:lnSpc>
            </a:pPr>
            <a:r>
              <a:rPr lang="en-US" sz="3399">
                <a:solidFill>
                  <a:srgbClr val="141414"/>
                </a:solidFill>
                <a:latin typeface="Arimo"/>
              </a:rPr>
              <a:t>7. số người sống và chết ở các giai đoạn của câu 6</a:t>
            </a:r>
          </a:p>
          <a:p>
            <a:pPr>
              <a:lnSpc>
                <a:spcPts val="5599"/>
              </a:lnSpc>
            </a:pPr>
            <a:r>
              <a:rPr lang="en-US" sz="3999">
                <a:solidFill>
                  <a:srgbClr val="FF1616"/>
                </a:solidFill>
                <a:latin typeface="Arimo Bold"/>
              </a:rPr>
              <a:t>Phân tích chuyên sâu về các hãng xảy ra tai nạn nhiều nhất</a:t>
            </a:r>
          </a:p>
          <a:p>
            <a:pPr>
              <a:lnSpc>
                <a:spcPts val="4759"/>
              </a:lnSpc>
            </a:pPr>
            <a:r>
              <a:rPr lang="en-US" sz="3399">
                <a:solidFill>
                  <a:srgbClr val="141414"/>
                </a:solidFill>
                <a:latin typeface="Arimo"/>
              </a:rPr>
              <a:t>8. thống kê tổng số người sống chết và số lượng tai nạn ở 5 hãng xảy ra tai nạn nhiều nhất</a:t>
            </a:r>
          </a:p>
          <a:p>
            <a:pPr>
              <a:lnSpc>
                <a:spcPts val="4759"/>
              </a:lnSpc>
            </a:pPr>
            <a:r>
              <a:rPr lang="en-US" sz="3399">
                <a:solidFill>
                  <a:srgbClr val="141414"/>
                </a:solidFill>
                <a:latin typeface="Arimo"/>
              </a:rPr>
              <a:t>9. các giai đoạn xảy ra tai nạn ở 5 hãng của câu 8</a:t>
            </a:r>
          </a:p>
          <a:p>
            <a:pPr>
              <a:lnSpc>
                <a:spcPts val="4759"/>
              </a:lnSpc>
            </a:pPr>
            <a:r>
              <a:rPr lang="en-US" sz="3399">
                <a:solidFill>
                  <a:srgbClr val="141414"/>
                </a:solidFill>
                <a:latin typeface="Arimo"/>
              </a:rPr>
              <a:t>10. thống kê tổng số người sống chết của hãng top 1</a:t>
            </a:r>
          </a:p>
          <a:p>
            <a:pPr>
              <a:lnSpc>
                <a:spcPts val="4759"/>
              </a:lnSpc>
            </a:pPr>
            <a:r>
              <a:rPr lang="en-US" sz="3399">
                <a:solidFill>
                  <a:srgbClr val="141414"/>
                </a:solidFill>
                <a:latin typeface="Arimo"/>
              </a:rPr>
              <a:t>11. thống kê loại máy bay của hãng top 1</a:t>
            </a:r>
          </a:p>
          <a:p>
            <a:pPr>
              <a:lnSpc>
                <a:spcPts val="4759"/>
              </a:lnSpc>
            </a:pPr>
            <a:r>
              <a:rPr lang="en-US" sz="3399">
                <a:solidFill>
                  <a:srgbClr val="141414"/>
                </a:solidFill>
                <a:latin typeface="Arimo"/>
              </a:rPr>
              <a:t>12. thống kê các giai đoạn tổng số người sống chết của hãng top 1</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1393727" y="3924935"/>
            <a:ext cx="15102338" cy="2635250"/>
          </a:xfrm>
          <a:prstGeom prst="rect">
            <a:avLst/>
          </a:prstGeom>
        </p:spPr>
        <p:txBody>
          <a:bodyPr anchor="t" rtlCol="false" tIns="0" lIns="0" bIns="0" rIns="0">
            <a:spAutoFit/>
          </a:bodyPr>
          <a:lstStyle/>
          <a:p>
            <a:pPr algn="ctr">
              <a:lnSpc>
                <a:spcPts val="7000"/>
              </a:lnSpc>
            </a:pPr>
            <a:r>
              <a:rPr lang="en-US" sz="5000">
                <a:solidFill>
                  <a:srgbClr val="FFFFFF"/>
                </a:solidFill>
                <a:latin typeface="Open Sans Light Bold"/>
              </a:rPr>
              <a:t>Câu hỏi trọng tâm:</a:t>
            </a:r>
          </a:p>
          <a:p>
            <a:pPr>
              <a:lnSpc>
                <a:spcPts val="7000"/>
              </a:lnSpc>
            </a:pPr>
            <a:r>
              <a:rPr lang="en-US" sz="5000">
                <a:solidFill>
                  <a:srgbClr val="FFFFFF"/>
                </a:solidFill>
                <a:latin typeface="Open Sans Light Bold"/>
              </a:rPr>
              <a:t> Nguyên nhân dẫn đến các chuyến bay bị tai nạn và hướng khắc phục của nhà sản xuất</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8208" y="933450"/>
            <a:ext cx="17889792" cy="7354570"/>
          </a:xfrm>
          <a:prstGeom prst="rect">
            <a:avLst/>
          </a:prstGeom>
        </p:spPr>
        <p:txBody>
          <a:bodyPr anchor="t" rtlCol="false" tIns="0" lIns="0" bIns="0" rIns="0">
            <a:spAutoFit/>
          </a:bodyPr>
          <a:lstStyle/>
          <a:p>
            <a:pPr>
              <a:lnSpc>
                <a:spcPts val="7279"/>
              </a:lnSpc>
            </a:pPr>
            <a:r>
              <a:rPr lang="en-US" sz="5199">
                <a:solidFill>
                  <a:srgbClr val="000000"/>
                </a:solidFill>
                <a:latin typeface="Open Sans"/>
              </a:rPr>
              <a:t>Dựa vào các biểu đồ: nhóm nhận thấy gần phần lớn thời gian xảy ra tai nạn là trong thời điểm thế chiến, các máy bay bị tai nạn nhiều nhất chính là các máy bay quận sự</a:t>
            </a:r>
          </a:p>
          <a:p>
            <a:pPr>
              <a:lnSpc>
                <a:spcPts val="7279"/>
              </a:lnSpc>
            </a:pPr>
            <a:r>
              <a:rPr lang="en-US" sz="5199">
                <a:solidFill>
                  <a:srgbClr val="000000"/>
                </a:solidFill>
                <a:latin typeface="Open Sans"/>
              </a:rPr>
              <a:t>- Khắc phục: khi qua các thời điểm chiến tranh các tai nạn đã giảm xuống, ngoài ra khi vào thời điểm hòa bình, các hãng hàng không cũng tập trung đẩy mạnh thương mại hóa nhờ vào đó độ an toàn của các máy bay cũng được tập trung nâng cấp . </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1335405"/>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ไอติม"/>
              </a:rPr>
              <a:t>Tìm hiểu và trả lời câu hỏi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48289" y="351468"/>
            <a:ext cx="17591422" cy="9526915"/>
          </a:xfrm>
          <a:prstGeom prst="rect">
            <a:avLst/>
          </a:prstGeom>
        </p:spPr>
        <p:txBody>
          <a:bodyPr anchor="t" rtlCol="false" tIns="0" lIns="0" bIns="0" rIns="0">
            <a:spAutoFit/>
          </a:bodyPr>
          <a:lstStyle/>
          <a:p>
            <a:pPr>
              <a:lnSpc>
                <a:spcPts val="4480"/>
              </a:lnSpc>
            </a:pPr>
            <a:r>
              <a:rPr lang="en-US" sz="3200">
                <a:solidFill>
                  <a:srgbClr val="FFFFFF"/>
                </a:solidFill>
                <a:latin typeface="Open Sans Light Bold"/>
              </a:rPr>
              <a:t>Link Project:</a:t>
            </a:r>
          </a:p>
          <a:p>
            <a:pPr>
              <a:lnSpc>
                <a:spcPts val="4480"/>
              </a:lnSpc>
            </a:pPr>
            <a:r>
              <a:rPr lang="en-US" sz="3200">
                <a:solidFill>
                  <a:srgbClr val="FFFFFF"/>
                </a:solidFill>
                <a:latin typeface="Arimo Bold"/>
              </a:rPr>
              <a:t>1. youtube phân tích đề tài: https://youtu.be/ePQITaguD3o</a:t>
            </a:r>
          </a:p>
          <a:p>
            <a:pPr>
              <a:lnSpc>
                <a:spcPts val="4480"/>
              </a:lnSpc>
            </a:pPr>
            <a:r>
              <a:rPr lang="en-US" sz="3200">
                <a:solidFill>
                  <a:srgbClr val="FFFFFF"/>
                </a:solidFill>
                <a:latin typeface="Arimo Bold"/>
              </a:rPr>
              <a:t>2. Link Web:http://project-nhom25.s3-website-us-east-1.amazonaws.com/</a:t>
            </a:r>
          </a:p>
          <a:p>
            <a:pPr>
              <a:lnSpc>
                <a:spcPts val="4480"/>
              </a:lnSpc>
            </a:pPr>
            <a:r>
              <a:rPr lang="en-US" sz="3200">
                <a:solidFill>
                  <a:srgbClr val="FFFFFF"/>
                </a:solidFill>
                <a:latin typeface="Arimo Bold"/>
              </a:rPr>
              <a:t>3. Link dashboard superset project: http://44.198.34.14:8088/superset/dashboard/43/?native_filters_key=HbuuZXQ0A5VJ-oFBrFUoKaicseyZxGaQc_m4RiZdGPybV8OqoRbAlmahi3asNLtB</a:t>
            </a:r>
          </a:p>
          <a:p>
            <a:pPr>
              <a:lnSpc>
                <a:spcPts val="4480"/>
              </a:lnSpc>
            </a:pPr>
            <a:r>
              <a:rPr lang="en-US" sz="3200">
                <a:solidFill>
                  <a:srgbClr val="FFFFFF"/>
                </a:solidFill>
                <a:latin typeface="Arimo Bold"/>
              </a:rPr>
              <a:t>4. Link Word Báo Cáo: https://docs.google.com/document/d/1f2HuZDzclBZsv9rROPPxWG9hUqtfyE8EBUuJynY7cu8/edit?usp=sharing&amp;fbclid=IwAR03YE7Q2HyT8z3Ap04PAUBadMLgP2AvF2hlQc1IiYHJS652gG4IT-oPR4Q</a:t>
            </a:r>
          </a:p>
          <a:p>
            <a:pPr>
              <a:lnSpc>
                <a:spcPts val="4480"/>
              </a:lnSpc>
            </a:pPr>
            <a:r>
              <a:rPr lang="en-US" sz="3200">
                <a:solidFill>
                  <a:srgbClr val="FFFFFF"/>
                </a:solidFill>
                <a:latin typeface="Arimo Bold"/>
              </a:rPr>
              <a:t>5. Link PowerPoint:</a:t>
            </a:r>
          </a:p>
          <a:p>
            <a:pPr>
              <a:lnSpc>
                <a:spcPts val="4480"/>
              </a:lnSpc>
            </a:pPr>
            <a:r>
              <a:rPr lang="en-US" sz="3200">
                <a:solidFill>
                  <a:srgbClr val="FFFFFF"/>
                </a:solidFill>
                <a:latin typeface="Arimo Bold"/>
              </a:rPr>
              <a:t>https://www.canva.com/design/DAE92qsMs9c/XpuYXHqN7td7q0RSwV1TXw/edit?utm_content=DAE92qsMs9c&amp;utm_campaign=designshare&amp;utm_medium=link2&amp;utm_source=sharebutton&amp;fbclid=IwAR1aoznXlAxSnXTFtUM1-rU0t0ZB_moG5-b5Ut5qUhAwcgk8vaO_ELJIVp4</a:t>
            </a:r>
          </a:p>
          <a:p>
            <a:pPr>
              <a:lnSpc>
                <a:spcPts val="4480"/>
              </a:lnSpc>
            </a:pP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1364" y="388083"/>
            <a:ext cx="16825272" cy="11367943"/>
          </a:xfrm>
          <a:prstGeom prst="rect">
            <a:avLst/>
          </a:prstGeom>
        </p:spPr>
        <p:txBody>
          <a:bodyPr anchor="t" rtlCol="false" tIns="0" lIns="0" bIns="0" rIns="0">
            <a:spAutoFit/>
          </a:bodyPr>
          <a:lstStyle/>
          <a:p>
            <a:pPr algn="just">
              <a:lnSpc>
                <a:spcPts val="3945"/>
              </a:lnSpc>
            </a:pPr>
            <a:r>
              <a:rPr lang="en-US" sz="2818">
                <a:solidFill>
                  <a:srgbClr val="000000"/>
                </a:solidFill>
                <a:latin typeface="Open Sans Bold"/>
              </a:rPr>
              <a:t>1.các bạn có dự đinh tạo thêm biểu đồ sử dụng code sql ko?</a:t>
            </a:r>
          </a:p>
          <a:p>
            <a:pPr algn="just">
              <a:lnSpc>
                <a:spcPts val="3945"/>
              </a:lnSpc>
            </a:pPr>
            <a:r>
              <a:rPr lang="en-US" sz="2818">
                <a:solidFill>
                  <a:srgbClr val="000000"/>
                </a:solidFill>
                <a:latin typeface="Arimo"/>
              </a:rPr>
              <a:t>Trả lời: có</a:t>
            </a:r>
          </a:p>
          <a:p>
            <a:pPr algn="just">
              <a:lnSpc>
                <a:spcPts val="3945"/>
              </a:lnSpc>
            </a:pPr>
            <a:r>
              <a:rPr lang="en-US" sz="2818">
                <a:solidFill>
                  <a:srgbClr val="000000"/>
                </a:solidFill>
                <a:latin typeface="Arimo"/>
              </a:rPr>
              <a:t>·Giai Đoạn Hãng Filter Tai Nạn, Thống Kê Giai Đoạn Tổng Số- Sống- Chết Của Hãng Filter</a:t>
            </a:r>
          </a:p>
          <a:p>
            <a:pPr algn="just">
              <a:lnSpc>
                <a:spcPts val="3945"/>
              </a:lnSpc>
            </a:pPr>
            <a:r>
              <a:rPr lang="en-US" sz="2818">
                <a:solidFill>
                  <a:srgbClr val="000000"/>
                </a:solidFill>
                <a:latin typeface="Arimo"/>
              </a:rPr>
              <a:t>·Tổng Số Lượng-Tai Nạn- Sống- Chết Của Hãng</a:t>
            </a:r>
          </a:p>
          <a:p>
            <a:pPr algn="just">
              <a:lnSpc>
                <a:spcPts val="3945"/>
              </a:lnSpc>
            </a:pPr>
            <a:r>
              <a:rPr lang="en-US" sz="2818">
                <a:solidFill>
                  <a:srgbClr val="000000"/>
                </a:solidFill>
                <a:latin typeface="Arimo"/>
              </a:rPr>
              <a:t>·Số Lượng Theo Loại Máy Bay Của Hãng Bị Tai Nạn</a:t>
            </a:r>
          </a:p>
          <a:p>
            <a:pPr algn="just">
              <a:lnSpc>
                <a:spcPts val="3945"/>
              </a:lnSpc>
            </a:pPr>
            <a:r>
              <a:rPr lang="en-US" sz="2818">
                <a:solidFill>
                  <a:srgbClr val="000000"/>
                </a:solidFill>
                <a:latin typeface="Arimo"/>
              </a:rPr>
              <a:t>·Thống Kê Giai Đoạn Số Lượng Tổng- Sống - Chết Hành Khách Của Hãng</a:t>
            </a:r>
          </a:p>
          <a:p>
            <a:pPr algn="just">
              <a:lnSpc>
                <a:spcPts val="3945"/>
              </a:lnSpc>
            </a:pPr>
            <a:r>
              <a:rPr lang="en-US" sz="2818">
                <a:solidFill>
                  <a:srgbClr val="000000"/>
                </a:solidFill>
                <a:latin typeface="Arimo Bold"/>
              </a:rPr>
              <a:t>2.Nhóm bạn có dự định gì ở tuần tiếp theo?</a:t>
            </a:r>
          </a:p>
          <a:p>
            <a:pPr algn="just">
              <a:lnSpc>
                <a:spcPts val="3945"/>
              </a:lnSpc>
            </a:pPr>
            <a:r>
              <a:rPr lang="en-US" sz="2818">
                <a:solidFill>
                  <a:srgbClr val="000000"/>
                </a:solidFill>
                <a:latin typeface="Arimo"/>
              </a:rPr>
              <a:t>Trả lời: Nhóm mình tuần này đã thực hiện Chuyển đổi qua tài khoản mới,Upload project lên github</a:t>
            </a:r>
          </a:p>
          <a:p>
            <a:pPr algn="just">
              <a:lnSpc>
                <a:spcPts val="3945"/>
              </a:lnSpc>
            </a:pPr>
            <a:r>
              <a:rPr lang="en-US" sz="2818">
                <a:solidFill>
                  <a:srgbClr val="000000"/>
                </a:solidFill>
                <a:latin typeface="Open Sans"/>
              </a:rPr>
              <a:t>,</a:t>
            </a:r>
            <a:r>
              <a:rPr lang="en-US" sz="2818">
                <a:solidFill>
                  <a:srgbClr val="000000"/>
                </a:solidFill>
                <a:latin typeface="Arimo"/>
              </a:rPr>
              <a:t>Đưa lên S3,Code thêm python, jinja và Query, Sửa Giao Diện Dashboard, Sửa Giao Diện Project</a:t>
            </a:r>
          </a:p>
          <a:p>
            <a:pPr algn="just">
              <a:lnSpc>
                <a:spcPts val="3945"/>
              </a:lnSpc>
            </a:pPr>
            <a:r>
              <a:rPr lang="en-US" sz="2818">
                <a:solidFill>
                  <a:srgbClr val="000000"/>
                </a:solidFill>
                <a:latin typeface="Open Sans"/>
              </a:rPr>
              <a:t>,</a:t>
            </a:r>
            <a:r>
              <a:rPr lang="en-US" sz="2818">
                <a:solidFill>
                  <a:srgbClr val="000000"/>
                </a:solidFill>
                <a:latin typeface="Arimo"/>
              </a:rPr>
              <a:t>Trả lời các câu hỏi nghiên cứu của nhóm</a:t>
            </a:r>
          </a:p>
          <a:p>
            <a:pPr algn="just">
              <a:lnSpc>
                <a:spcPts val="3945"/>
              </a:lnSpc>
            </a:pPr>
            <a:r>
              <a:rPr lang="en-US" sz="2818">
                <a:solidFill>
                  <a:srgbClr val="000000"/>
                </a:solidFill>
                <a:latin typeface="Arimo Bold"/>
              </a:rPr>
              <a:t>3.Tiến độ xây dựng dashboard của nhóm sắp hoàn thành chưa ?</a:t>
            </a:r>
          </a:p>
          <a:p>
            <a:pPr algn="just">
              <a:lnSpc>
                <a:spcPts val="3945"/>
              </a:lnSpc>
            </a:pPr>
            <a:r>
              <a:rPr lang="en-US" sz="2818">
                <a:solidFill>
                  <a:srgbClr val="000000"/>
                </a:solidFill>
                <a:latin typeface="Arimo"/>
              </a:rPr>
              <a:t>Trả lời: đã hoàn thành</a:t>
            </a:r>
          </a:p>
          <a:p>
            <a:pPr algn="just">
              <a:lnSpc>
                <a:spcPts val="3945"/>
              </a:lnSpc>
            </a:pPr>
            <a:r>
              <a:rPr lang="en-US" sz="2818">
                <a:solidFill>
                  <a:srgbClr val="000000"/>
                </a:solidFill>
                <a:latin typeface="Arimo Bold"/>
              </a:rPr>
              <a:t>4.Trong dashboard của nhóm có biểu đồ Typecrash, nó có ý nghĩa gì ?</a:t>
            </a:r>
          </a:p>
          <a:p>
            <a:pPr algn="just">
              <a:lnSpc>
                <a:spcPts val="3945"/>
              </a:lnSpc>
            </a:pPr>
            <a:r>
              <a:rPr lang="en-US" sz="2818">
                <a:solidFill>
                  <a:srgbClr val="000000"/>
                </a:solidFill>
                <a:latin typeface="Arimo"/>
              </a:rPr>
              <a:t>Trả lời: Loại máy bay bị tai nạn</a:t>
            </a:r>
          </a:p>
          <a:p>
            <a:pPr algn="just">
              <a:lnSpc>
                <a:spcPts val="3945"/>
              </a:lnSpc>
            </a:pPr>
            <a:r>
              <a:rPr lang="en-US" sz="2818">
                <a:solidFill>
                  <a:srgbClr val="000000"/>
                </a:solidFill>
                <a:latin typeface="Arimo Bold"/>
              </a:rPr>
              <a:t>5.    Bạn có thể tính được tỷ lệ sống sót của hàng khách khi xảy ra sự cố được không?</a:t>
            </a:r>
          </a:p>
          <a:p>
            <a:pPr algn="just">
              <a:lnSpc>
                <a:spcPts val="3945"/>
              </a:lnSpc>
            </a:pPr>
            <a:r>
              <a:rPr lang="en-US" sz="2818">
                <a:solidFill>
                  <a:srgbClr val="000000"/>
                </a:solidFill>
                <a:latin typeface="Arimo"/>
              </a:rPr>
              <a:t>Trả lời: tỷ lệ sống sốt = Sl sống sótx100/ tổng số sống sót</a:t>
            </a:r>
          </a:p>
          <a:p>
            <a:pPr algn="just">
              <a:lnSpc>
                <a:spcPts val="3945"/>
              </a:lnSpc>
            </a:pPr>
            <a:r>
              <a:rPr lang="en-US" sz="2818">
                <a:solidFill>
                  <a:srgbClr val="000000"/>
                </a:solidFill>
                <a:latin typeface="Arimo Bold"/>
              </a:rPr>
              <a:t>6.    Nhóm cho mình hỏi nếu tỷ lệ tai nạn máy bay nhiều nhất dùng biểu đồ ranking thì mình muốn tìm tỷ lệ tai nạn máy bay ít nhất mình sẽ dùng loại biểu đồ nào là hợp lí ?</a:t>
            </a:r>
          </a:p>
          <a:p>
            <a:pPr algn="just">
              <a:lnSpc>
                <a:spcPts val="3945"/>
              </a:lnSpc>
            </a:pPr>
            <a:r>
              <a:rPr lang="en-US" sz="2818">
                <a:solidFill>
                  <a:srgbClr val="000000"/>
                </a:solidFill>
                <a:latin typeface="Arimo"/>
              </a:rPr>
              <a:t>Trả lời: Nhóm mình sẽ sử dụng Pie Chart để tổng quát hơn, tuy nhiên có thể sử dụng theo filter để tìm tỷ lệ tai nạn máy bay ít nhất</a:t>
            </a:r>
          </a:p>
          <a:p>
            <a:pPr algn="just">
              <a:lnSpc>
                <a:spcPts val="3945"/>
              </a:lnSpc>
            </a:pPr>
          </a:p>
          <a:p>
            <a:pPr algn="just">
              <a:lnSpc>
                <a:spcPts val="3945"/>
              </a:lnSpc>
            </a:pPr>
          </a:p>
          <a:p>
            <a:pPr algn="just">
              <a:lnSpc>
                <a:spcPts val="3945"/>
              </a:lnSpc>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61811" y="1028700"/>
            <a:ext cx="14441583" cy="7991390"/>
          </a:xfrm>
          <a:prstGeom prst="rect">
            <a:avLst/>
          </a:prstGeom>
        </p:spPr>
      </p:pic>
    </p:spTree>
  </p:cSld>
  <p:clrMapOvr>
    <a:masterClrMapping/>
  </p:clrMapOvr>
</p:sld>
</file>

<file path=ppt/slides/slide42.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1335405"/>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ไอติม"/>
              </a:rPr>
              <a:t>Đánh Giá Các Nhóm</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474312"/>
            <a:ext cx="17948283" cy="5621734"/>
          </a:xfrm>
          <a:prstGeom prst="rect">
            <a:avLst/>
          </a:prstGeom>
        </p:spPr>
        <p:txBody>
          <a:bodyPr anchor="t" rtlCol="false" tIns="0" lIns="0" bIns="0" rIns="0">
            <a:spAutoFit/>
          </a:bodyPr>
          <a:lstStyle/>
          <a:p>
            <a:pPr algn="ctr">
              <a:lnSpc>
                <a:spcPts val="5599"/>
              </a:lnSpc>
            </a:pPr>
            <a:r>
              <a:rPr lang="en-US" sz="3999">
                <a:solidFill>
                  <a:srgbClr val="000000"/>
                </a:solidFill>
                <a:latin typeface="ไอติม"/>
              </a:rPr>
              <a:t>Nhóm 3: nhóm có dashboard rõ ràng, màu sắc bố cục tốt, nhóm truyền tải được nội dung, thể hiện được các biểu đồ về tổng quan kinh tế. Tuy nhiên code python còn chưa được nhiều 8đ </a:t>
            </a:r>
          </a:p>
          <a:p>
            <a:pPr algn="ctr">
              <a:lnSpc>
                <a:spcPts val="5599"/>
              </a:lnSpc>
            </a:pPr>
            <a:r>
              <a:rPr lang="en-US" sz="3999">
                <a:solidFill>
                  <a:srgbClr val="000000"/>
                </a:solidFill>
                <a:latin typeface="ไอติม"/>
              </a:rPr>
              <a:t>Nhóm 4: nhóm có nội dung thuyết trình tốt, dashboard bố cục rõ ràng, code sql và python còn khá ít chưa đáp ứng được các câu hỏi à 8đ</a:t>
            </a:r>
          </a:p>
          <a:p>
            <a:pPr algn="ctr">
              <a:lnSpc>
                <a:spcPts val="5599"/>
              </a:lnSpc>
            </a:pPr>
          </a:p>
          <a:p>
            <a:pPr algn="ctr">
              <a:lnSpc>
                <a:spcPts val="5599"/>
              </a:lnSpc>
            </a:pPr>
          </a:p>
          <a:p>
            <a:pPr algn="ctr">
              <a:lnSpc>
                <a:spcPts val="5599"/>
              </a:lnSpc>
              <a:spcBef>
                <a:spcPct val="0"/>
              </a:spcBef>
            </a:pP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199485"/>
            <a:ext cx="18288000" cy="5621734"/>
          </a:xfrm>
          <a:prstGeom prst="rect">
            <a:avLst/>
          </a:prstGeom>
        </p:spPr>
        <p:txBody>
          <a:bodyPr anchor="t" rtlCol="false" tIns="0" lIns="0" bIns="0" rIns="0">
            <a:spAutoFit/>
          </a:bodyPr>
          <a:lstStyle/>
          <a:p>
            <a:pPr algn="ctr">
              <a:lnSpc>
                <a:spcPts val="5599"/>
              </a:lnSpc>
            </a:pPr>
            <a:r>
              <a:rPr lang="en-US" sz="3999">
                <a:solidFill>
                  <a:srgbClr val="000000"/>
                </a:solidFill>
                <a:latin typeface="ไอติม"/>
              </a:rPr>
              <a:t>Nhóm 5 nhóm thuyết trình sinh động, bố cục dashboard rõ ràng , thể hiện ra được tổng quan về dashboard, khá dễ hiểu và nắm bắt được thông tin ví dụ như tổng số video, tổng số video lên xu hướng…, vận dụng được linh hoạt các dạng biểu đồ, chưa thực sự nhiều và đa dạng biểu đồ.--&gt; 8đ</a:t>
            </a:r>
          </a:p>
          <a:p>
            <a:pPr algn="ctr">
              <a:lnSpc>
                <a:spcPts val="5599"/>
              </a:lnSpc>
              <a:spcBef>
                <a:spcPct val="0"/>
              </a:spcBef>
            </a:pPr>
            <a:r>
              <a:rPr lang="en-US" sz="3999">
                <a:solidFill>
                  <a:srgbClr val="000000"/>
                </a:solidFill>
                <a:latin typeface="ไอติม"/>
              </a:rPr>
              <a:t>Nhóm 6: biểu đồ có nhiều sheet, làm rõ được vấn đề, bố cục tốt, đáp ứng được các thắc mắc của các bạn, chia ra 4 tab tương đối đẹp mắt và ngắn gọn. Các loại biểu đồ thể hiện đầy đủ thông tin cần biết như số ca mắc, chết của thế giới Mỹ và Việt Nam, tuy nhiên query của nhóm còn hơi ít, filter box ở cuối khó dùng  8đ</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346450"/>
            <a:ext cx="18288000" cy="4917033"/>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ไอติม"/>
              </a:rPr>
              <a:t>Nhóm 7: dashboard nội dung rõ ràng, các biểu đồ có tính liên kết mạnh mẽ, nhóm thuyết trình tốt, phần query của nhóm ổn, Biểu đồ thể hiện các thông tin đầy đủ liên quan đến doanh thu, top các loại phương tiện, các loại phương tiện được bán theo thiết kế và mẫu, giá các phương tiện bán theo các nước  8.5đ </a:t>
            </a:r>
          </a:p>
          <a:p>
            <a:pPr algn="ctr">
              <a:lnSpc>
                <a:spcPts val="5599"/>
              </a:lnSpc>
              <a:spcBef>
                <a:spcPct val="0"/>
              </a:spcBef>
            </a:pPr>
            <a:r>
              <a:rPr lang="en-US" sz="3999">
                <a:solidFill>
                  <a:srgbClr val="000000"/>
                </a:solidFill>
                <a:latin typeface="ไอติม"/>
              </a:rPr>
              <a:t>- Nhóm 8: nhiều biểu đồ, trực quan hóa hóa tốt, thuyết trình theo câu hỏi, query và code jinja phong phú đầy đủ à 9.5đ</a:t>
            </a:r>
          </a:p>
          <a:p>
            <a:pPr algn="ctr">
              <a:lnSpc>
                <a:spcPts val="5599"/>
              </a:lnSpc>
              <a:spcBef>
                <a:spcPct val="0"/>
              </a:spcBef>
            </a:pP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2512" y="2668542"/>
            <a:ext cx="17922976" cy="3507631"/>
          </a:xfrm>
          <a:prstGeom prst="rect">
            <a:avLst/>
          </a:prstGeom>
        </p:spPr>
        <p:txBody>
          <a:bodyPr anchor="t" rtlCol="false" tIns="0" lIns="0" bIns="0" rIns="0">
            <a:spAutoFit/>
          </a:bodyPr>
          <a:lstStyle/>
          <a:p>
            <a:pPr algn="ctr">
              <a:lnSpc>
                <a:spcPts val="5599"/>
              </a:lnSpc>
            </a:pPr>
            <a:r>
              <a:rPr lang="en-US" sz="3999">
                <a:solidFill>
                  <a:srgbClr val="000000"/>
                </a:solidFill>
                <a:latin typeface="ไอติม"/>
              </a:rPr>
              <a:t>- Nhóm 11: biểu đồ đa dạng, thuyết trình rõ ràng tuy nhiên nhóm vẫn còn ít code jinja và  code python -&gt; 8đ</a:t>
            </a:r>
          </a:p>
          <a:p>
            <a:pPr algn="ctr">
              <a:lnSpc>
                <a:spcPts val="5599"/>
              </a:lnSpc>
              <a:spcBef>
                <a:spcPct val="0"/>
              </a:spcBef>
            </a:pPr>
            <a:r>
              <a:rPr lang="en-US" sz="3999">
                <a:solidFill>
                  <a:srgbClr val="000000"/>
                </a:solidFill>
                <a:latin typeface="ไอติม"/>
              </a:rPr>
              <a:t> - Nhóm 12: nhóm có nội dung và các câu hỏi đặt ra phong phú, thuyết trình truyền đạt được nội dung tuy nhiên nhóm mình nhận thấy hai chart TOP 10 games popular in 2015, TOP POPULAR GAMES chưa thể hiện rõ vấn đề của câu hỏi 8.5đ</a:t>
            </a: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564509"/>
            <a:ext cx="18288000" cy="35083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ไอติม"/>
              </a:rPr>
              <a:t>- Nhóm 13: nhóm có nội dung đầy đủ, thuyết trình truyền đạt được nội dung, code python và jinja phong phú thể hiện được nội dung nhóm tìm hiểu  9đ</a:t>
            </a:r>
          </a:p>
          <a:p>
            <a:pPr algn="ctr">
              <a:lnSpc>
                <a:spcPts val="5599"/>
              </a:lnSpc>
              <a:spcBef>
                <a:spcPct val="0"/>
              </a:spcBef>
            </a:pPr>
            <a:r>
              <a:rPr lang="en-US" sz="3999">
                <a:solidFill>
                  <a:srgbClr val="000000"/>
                </a:solidFill>
                <a:latin typeface="ไอติม"/>
              </a:rPr>
              <a:t>- Nhóm 14: nhóm có dashboard rõ ràng, màu sắc bố cục tốt, có tính liên kết giữa các biểu đồ. Tuy nhiên code python còn chưa được nhiều, chưa đáp ứng đủ các câu hỏi nhóm đặt ra    9đ</a:t>
            </a:r>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801278"/>
            <a:ext cx="18288000" cy="280352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ไอติม"/>
              </a:rPr>
              <a:t>- Nhóm 17: nội dung dashboard rõ ràng, các biểu đồ có tính liên kết với nhau, nội dung truyền đạt tốt, code sql và python còn khá ít    8đ</a:t>
            </a:r>
          </a:p>
          <a:p>
            <a:pPr algn="ctr">
              <a:lnSpc>
                <a:spcPts val="5599"/>
              </a:lnSpc>
              <a:spcBef>
                <a:spcPct val="0"/>
              </a:spcBef>
            </a:pPr>
            <a:r>
              <a:rPr lang="en-US" sz="3999">
                <a:solidFill>
                  <a:srgbClr val="000000"/>
                </a:solidFill>
                <a:latin typeface="ไอติม"/>
              </a:rPr>
              <a:t>Nhóm 19: thuyết trình tốt, các biểu đồ có tính liên kết nhau, tuy nhiên code python và sql chưa đầy đủ8đ</a:t>
            </a:r>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170782"/>
            <a:ext cx="18288000" cy="4917033"/>
          </a:xfrm>
          <a:prstGeom prst="rect">
            <a:avLst/>
          </a:prstGeom>
        </p:spPr>
        <p:txBody>
          <a:bodyPr anchor="t" rtlCol="false" tIns="0" lIns="0" bIns="0" rIns="0">
            <a:spAutoFit/>
          </a:bodyPr>
          <a:lstStyle/>
          <a:p>
            <a:pPr algn="ctr">
              <a:lnSpc>
                <a:spcPts val="5599"/>
              </a:lnSpc>
            </a:pPr>
            <a:r>
              <a:rPr lang="en-US" sz="3999">
                <a:solidFill>
                  <a:srgbClr val="000000"/>
                </a:solidFill>
                <a:latin typeface="ไอติม"/>
              </a:rPr>
              <a:t>Nhóm 20: biểu đồ trực quan hóa đầy đủ, nội dung thuyết trình truyền tải được nội dung, bố cục rõ ràng, các biểu đồ có tính liên kết, các thông số khá đầy đủ liên quan đến số lượng bị hoãn theo các filter như hãng hay ngày,.. 9đ</a:t>
            </a:r>
          </a:p>
          <a:p>
            <a:pPr algn="ctr">
              <a:lnSpc>
                <a:spcPts val="5599"/>
              </a:lnSpc>
            </a:pPr>
            <a:r>
              <a:rPr lang="en-US" sz="3999">
                <a:solidFill>
                  <a:srgbClr val="000000"/>
                </a:solidFill>
                <a:latin typeface="ไอติม"/>
              </a:rPr>
              <a:t>Nhóm 21:nhóm có nội dung thuyết trình tốt, dashboard bố cục rõ ràng, code sql và python phong phú tuy nhiên Với biểu đồ thể hiện thuộc tính quốc gia thì nhóm nên phân màu rõ ràng, chú thích  9.5đ</a:t>
            </a:r>
          </a:p>
          <a:p>
            <a:pPr algn="ctr">
              <a:lnSpc>
                <a:spcPts val="55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2864801"/>
            <a:ext cx="18589809" cy="13756458"/>
          </a:xfrm>
          <a:prstGeom prst="rect">
            <a:avLst/>
          </a:prstGeom>
        </p:spPr>
      </p:pic>
      <p:sp>
        <p:nvSpPr>
          <p:cNvPr name="AutoShape 3" id="3"/>
          <p:cNvSpPr/>
          <p:nvPr/>
        </p:nvSpPr>
        <p:spPr>
          <a:xfrm rot="0">
            <a:off x="877796" y="914313"/>
            <a:ext cx="16230600" cy="8229600"/>
          </a:xfrm>
          <a:prstGeom prst="rect">
            <a:avLst/>
          </a:prstGeom>
          <a:solidFill>
            <a:srgbClr val="FFFFFF"/>
          </a:solidFill>
        </p:spPr>
      </p:sp>
      <p:sp>
        <p:nvSpPr>
          <p:cNvPr name="TextBox 4" id="4"/>
          <p:cNvSpPr txBox="true"/>
          <p:nvPr/>
        </p:nvSpPr>
        <p:spPr>
          <a:xfrm rot="0">
            <a:off x="2964422" y="1029212"/>
            <a:ext cx="12359155"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Mục Lục</a:t>
            </a:r>
          </a:p>
        </p:txBody>
      </p:sp>
      <p:sp>
        <p:nvSpPr>
          <p:cNvPr name="TextBox 5" id="5"/>
          <p:cNvSpPr txBox="true"/>
          <p:nvPr/>
        </p:nvSpPr>
        <p:spPr>
          <a:xfrm rot="0">
            <a:off x="3208028" y="2777971"/>
            <a:ext cx="11968604"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Tổng Quan Project</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grpSp>
        <p:nvGrpSpPr>
          <p:cNvPr name="Group 10" id="10"/>
          <p:cNvGrpSpPr/>
          <p:nvPr/>
        </p:nvGrpSpPr>
        <p:grpSpPr>
          <a:xfrm rot="0">
            <a:off x="1657294" y="2670313"/>
            <a:ext cx="913824" cy="905454"/>
            <a:chOff x="0" y="0"/>
            <a:chExt cx="1218433" cy="1207272"/>
          </a:xfrm>
        </p:grpSpPr>
        <p:grpSp>
          <p:nvGrpSpPr>
            <p:cNvPr name="Group 11" id="11"/>
            <p:cNvGrpSpPr/>
            <p:nvPr/>
          </p:nvGrpSpPr>
          <p:grpSpPr>
            <a:xfrm rot="0">
              <a:off x="0" y="0"/>
              <a:ext cx="1218433" cy="1207272"/>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3" id="13"/>
            <p:cNvSpPr txBox="true"/>
            <p:nvPr/>
          </p:nvSpPr>
          <p:spPr>
            <a:xfrm rot="0">
              <a:off x="114489" y="-21715"/>
              <a:ext cx="989454" cy="1155453"/>
            </a:xfrm>
            <a:prstGeom prst="rect">
              <a:avLst/>
            </a:prstGeom>
          </p:spPr>
          <p:txBody>
            <a:bodyPr anchor="t" rtlCol="false" tIns="0" lIns="0" bIns="0" rIns="0">
              <a:spAutoFit/>
            </a:bodyPr>
            <a:lstStyle/>
            <a:p>
              <a:pPr algn="ctr" marL="0" indent="0" lvl="0">
                <a:lnSpc>
                  <a:spcPts val="7381"/>
                </a:lnSpc>
                <a:spcBef>
                  <a:spcPct val="0"/>
                </a:spcBef>
              </a:pPr>
              <a:r>
                <a:rPr lang="en-US" sz="5272">
                  <a:solidFill>
                    <a:srgbClr val="141414"/>
                  </a:solidFill>
                  <a:latin typeface="ไอติม"/>
                </a:rPr>
                <a:t>1</a:t>
              </a:r>
            </a:p>
          </p:txBody>
        </p:sp>
      </p:grpSp>
      <p:grpSp>
        <p:nvGrpSpPr>
          <p:cNvPr name="Group 14" id="14"/>
          <p:cNvGrpSpPr/>
          <p:nvPr/>
        </p:nvGrpSpPr>
        <p:grpSpPr>
          <a:xfrm rot="0">
            <a:off x="1657294" y="4799994"/>
            <a:ext cx="892176" cy="892176"/>
            <a:chOff x="0" y="0"/>
            <a:chExt cx="1189568" cy="1189568"/>
          </a:xfrm>
        </p:grpSpPr>
        <p:grpSp>
          <p:nvGrpSpPr>
            <p:cNvPr name="Group 15" id="15"/>
            <p:cNvGrpSpPr/>
            <p:nvPr/>
          </p:nvGrpSpPr>
          <p:grpSpPr>
            <a:xfrm rot="0">
              <a:off x="0" y="0"/>
              <a:ext cx="1189568" cy="1189568"/>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7" id="17"/>
            <p:cNvSpPr txBox="true"/>
            <p:nvPr/>
          </p:nvSpPr>
          <p:spPr>
            <a:xfrm rot="0">
              <a:off x="111777" y="-42508"/>
              <a:ext cx="966014" cy="1160283"/>
            </a:xfrm>
            <a:prstGeom prst="rect">
              <a:avLst/>
            </a:prstGeom>
          </p:spPr>
          <p:txBody>
            <a:bodyPr anchor="t" rtlCol="false" tIns="0" lIns="0" bIns="0" rIns="0">
              <a:spAutoFit/>
            </a:bodyPr>
            <a:lstStyle/>
            <a:p>
              <a:pPr algn="ctr" marL="0" indent="0" lvl="0">
                <a:lnSpc>
                  <a:spcPts val="7206"/>
                </a:lnSpc>
                <a:spcBef>
                  <a:spcPct val="0"/>
                </a:spcBef>
              </a:pPr>
              <a:r>
                <a:rPr lang="en-US" u="none" sz="5147">
                  <a:solidFill>
                    <a:srgbClr val="141414"/>
                  </a:solidFill>
                  <a:latin typeface="ไอติม"/>
                </a:rPr>
                <a:t>3</a:t>
              </a:r>
            </a:p>
          </p:txBody>
        </p:sp>
      </p:grpSp>
      <p:grpSp>
        <p:nvGrpSpPr>
          <p:cNvPr name="Group 18" id="18"/>
          <p:cNvGrpSpPr/>
          <p:nvPr/>
        </p:nvGrpSpPr>
        <p:grpSpPr>
          <a:xfrm rot="0">
            <a:off x="1626143" y="3744540"/>
            <a:ext cx="892176" cy="884004"/>
            <a:chOff x="0" y="0"/>
            <a:chExt cx="1189568" cy="1178672"/>
          </a:xfrm>
        </p:grpSpPr>
        <p:grpSp>
          <p:nvGrpSpPr>
            <p:cNvPr name="Group 19" id="19"/>
            <p:cNvGrpSpPr/>
            <p:nvPr/>
          </p:nvGrpSpPr>
          <p:grpSpPr>
            <a:xfrm rot="0">
              <a:off x="0" y="0"/>
              <a:ext cx="1189568" cy="1178672"/>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21" id="21"/>
            <p:cNvSpPr txBox="true"/>
            <p:nvPr/>
          </p:nvSpPr>
          <p:spPr>
            <a:xfrm rot="0">
              <a:off x="111777" y="-42508"/>
              <a:ext cx="966014" cy="1149387"/>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2</a:t>
              </a:r>
            </a:p>
          </p:txBody>
        </p:sp>
      </p:grpSp>
      <p:sp>
        <p:nvSpPr>
          <p:cNvPr name="TextBox 22" id="22"/>
          <p:cNvSpPr txBox="true"/>
          <p:nvPr/>
        </p:nvSpPr>
        <p:spPr>
          <a:xfrm rot="0">
            <a:off x="3155641" y="4864987"/>
            <a:ext cx="14103659"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Tuần Qua Thực Hiện</a:t>
            </a:r>
          </a:p>
        </p:txBody>
      </p:sp>
      <p:sp>
        <p:nvSpPr>
          <p:cNvPr name="TextBox 23" id="23"/>
          <p:cNvSpPr txBox="true"/>
          <p:nvPr/>
        </p:nvSpPr>
        <p:spPr>
          <a:xfrm rot="0">
            <a:off x="3155641" y="3841473"/>
            <a:ext cx="13561435"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SetUp Project</a:t>
            </a:r>
          </a:p>
        </p:txBody>
      </p:sp>
      <p:grpSp>
        <p:nvGrpSpPr>
          <p:cNvPr name="Group 24" id="24"/>
          <p:cNvGrpSpPr/>
          <p:nvPr/>
        </p:nvGrpSpPr>
        <p:grpSpPr>
          <a:xfrm rot="0">
            <a:off x="1678943" y="5867802"/>
            <a:ext cx="892176" cy="883812"/>
            <a:chOff x="0" y="0"/>
            <a:chExt cx="1189568" cy="1178416"/>
          </a:xfrm>
        </p:grpSpPr>
        <p:grpSp>
          <p:nvGrpSpPr>
            <p:cNvPr name="Group 25" id="25"/>
            <p:cNvGrpSpPr/>
            <p:nvPr/>
          </p:nvGrpSpPr>
          <p:grpSpPr>
            <a:xfrm rot="0">
              <a:off x="0" y="0"/>
              <a:ext cx="1189568" cy="1178416"/>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27" id="27"/>
            <p:cNvSpPr txBox="true"/>
            <p:nvPr/>
          </p:nvSpPr>
          <p:spPr>
            <a:xfrm rot="0">
              <a:off x="111777" y="-42508"/>
              <a:ext cx="966014" cy="1149132"/>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4</a:t>
              </a:r>
            </a:p>
          </p:txBody>
        </p:sp>
      </p:grpSp>
      <p:grpSp>
        <p:nvGrpSpPr>
          <p:cNvPr name="Group 28" id="28"/>
          <p:cNvGrpSpPr/>
          <p:nvPr/>
        </p:nvGrpSpPr>
        <p:grpSpPr>
          <a:xfrm rot="0">
            <a:off x="1678943" y="8184389"/>
            <a:ext cx="892176" cy="883812"/>
            <a:chOff x="0" y="0"/>
            <a:chExt cx="1189568" cy="1178416"/>
          </a:xfrm>
        </p:grpSpPr>
        <p:grpSp>
          <p:nvGrpSpPr>
            <p:cNvPr name="Group 29" id="29"/>
            <p:cNvGrpSpPr/>
            <p:nvPr/>
          </p:nvGrpSpPr>
          <p:grpSpPr>
            <a:xfrm rot="0">
              <a:off x="0" y="0"/>
              <a:ext cx="1189568" cy="1178416"/>
              <a:chOff x="0" y="0"/>
              <a:chExt cx="6350000" cy="6350000"/>
            </a:xfrm>
          </p:grpSpPr>
          <p:sp>
            <p:nvSpPr>
              <p:cNvPr name="Freeform 30" id="3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31" id="31"/>
            <p:cNvSpPr txBox="true"/>
            <p:nvPr/>
          </p:nvSpPr>
          <p:spPr>
            <a:xfrm rot="0">
              <a:off x="111777" y="-42508"/>
              <a:ext cx="966014" cy="1149132"/>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6</a:t>
              </a:r>
            </a:p>
          </p:txBody>
        </p:sp>
      </p:grpSp>
      <p:sp>
        <p:nvSpPr>
          <p:cNvPr name="TextBox 32" id="32"/>
          <p:cNvSpPr txBox="true"/>
          <p:nvPr/>
        </p:nvSpPr>
        <p:spPr>
          <a:xfrm rot="0">
            <a:off x="3208028" y="8198632"/>
            <a:ext cx="14103659"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Đánh Giá Các Nhóm</a:t>
            </a:r>
          </a:p>
        </p:txBody>
      </p:sp>
      <p:sp>
        <p:nvSpPr>
          <p:cNvPr name="TextBox 33" id="33"/>
          <p:cNvSpPr txBox="true"/>
          <p:nvPr/>
        </p:nvSpPr>
        <p:spPr>
          <a:xfrm rot="0">
            <a:off x="3155641" y="5965486"/>
            <a:ext cx="14103659"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Trả Lời Câu Hỏi</a:t>
            </a:r>
          </a:p>
        </p:txBody>
      </p:sp>
      <p:grpSp>
        <p:nvGrpSpPr>
          <p:cNvPr name="Group 34" id="34"/>
          <p:cNvGrpSpPr/>
          <p:nvPr/>
        </p:nvGrpSpPr>
        <p:grpSpPr>
          <a:xfrm rot="0">
            <a:off x="1678943" y="7120763"/>
            <a:ext cx="892176" cy="883812"/>
            <a:chOff x="0" y="0"/>
            <a:chExt cx="1189568" cy="1178416"/>
          </a:xfrm>
        </p:grpSpPr>
        <p:grpSp>
          <p:nvGrpSpPr>
            <p:cNvPr name="Group 35" id="35"/>
            <p:cNvGrpSpPr/>
            <p:nvPr/>
          </p:nvGrpSpPr>
          <p:grpSpPr>
            <a:xfrm rot="0">
              <a:off x="0" y="0"/>
              <a:ext cx="1189568" cy="1178416"/>
              <a:chOff x="0" y="0"/>
              <a:chExt cx="6350000" cy="6350000"/>
            </a:xfrm>
          </p:grpSpPr>
          <p:sp>
            <p:nvSpPr>
              <p:cNvPr name="Freeform 36" id="3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37" id="37"/>
            <p:cNvSpPr txBox="true"/>
            <p:nvPr/>
          </p:nvSpPr>
          <p:spPr>
            <a:xfrm rot="0">
              <a:off x="111777" y="-42508"/>
              <a:ext cx="966014" cy="1149132"/>
            </a:xfrm>
            <a:prstGeom prst="rect">
              <a:avLst/>
            </a:prstGeom>
          </p:spPr>
          <p:txBody>
            <a:bodyPr anchor="t" rtlCol="false" tIns="0" lIns="0" bIns="0" rIns="0">
              <a:spAutoFit/>
            </a:bodyPr>
            <a:lstStyle/>
            <a:p>
              <a:pPr algn="ctr" marL="0" indent="0" lvl="0">
                <a:lnSpc>
                  <a:spcPts val="7206"/>
                </a:lnSpc>
                <a:spcBef>
                  <a:spcPct val="0"/>
                </a:spcBef>
              </a:pPr>
              <a:r>
                <a:rPr lang="en-US" sz="5147">
                  <a:solidFill>
                    <a:srgbClr val="141414"/>
                  </a:solidFill>
                  <a:latin typeface="ไอติม"/>
                </a:rPr>
                <a:t>5</a:t>
              </a:r>
            </a:p>
          </p:txBody>
        </p:sp>
      </p:grpSp>
      <p:sp>
        <p:nvSpPr>
          <p:cNvPr name="TextBox 38" id="38"/>
          <p:cNvSpPr txBox="true"/>
          <p:nvPr/>
        </p:nvSpPr>
        <p:spPr>
          <a:xfrm rot="0">
            <a:off x="3208028" y="7065200"/>
            <a:ext cx="14103659" cy="613939"/>
          </a:xfrm>
          <a:prstGeom prst="rect">
            <a:avLst/>
          </a:prstGeom>
        </p:spPr>
        <p:txBody>
          <a:bodyPr anchor="t" rtlCol="false" tIns="0" lIns="0" bIns="0" rIns="0">
            <a:spAutoFit/>
          </a:bodyPr>
          <a:lstStyle/>
          <a:p>
            <a:pPr>
              <a:lnSpc>
                <a:spcPts val="5008"/>
              </a:lnSpc>
            </a:pPr>
            <a:r>
              <a:rPr lang="en-US" sz="3577">
                <a:solidFill>
                  <a:srgbClr val="141414"/>
                </a:solidFill>
                <a:latin typeface="Montserrat"/>
              </a:rPr>
              <a:t>Q &amp; A</a:t>
            </a:r>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73471"/>
            <a:ext cx="18288000" cy="8440539"/>
          </a:xfrm>
          <a:prstGeom prst="rect">
            <a:avLst/>
          </a:prstGeom>
        </p:spPr>
        <p:txBody>
          <a:bodyPr anchor="t" rtlCol="false" tIns="0" lIns="0" bIns="0" rIns="0">
            <a:spAutoFit/>
          </a:bodyPr>
          <a:lstStyle/>
          <a:p>
            <a:pPr algn="ctr">
              <a:lnSpc>
                <a:spcPts val="5599"/>
              </a:lnSpc>
            </a:pPr>
            <a:r>
              <a:rPr lang="en-US" sz="3999">
                <a:solidFill>
                  <a:srgbClr val="000000"/>
                </a:solidFill>
                <a:latin typeface="ไอติม"/>
              </a:rPr>
              <a:t>Nhóm 22: nhóm có nội dung và các câu hỏi đặt ra phong phú, thuyết trình truyền đạt được nội dung, code python và jinja phong phú sinh động thể hiện được nội dung nhóm tìm hiểu , tuy nhiên nhóm vẫn còn chưa thể hiện rõ mối quan hệ xuất nhập khẩu giữa các nước à 9đ</a:t>
            </a:r>
          </a:p>
          <a:p>
            <a:pPr algn="ctr">
              <a:lnSpc>
                <a:spcPts val="5599"/>
              </a:lnSpc>
            </a:pPr>
            <a:r>
              <a:rPr lang="en-US" sz="3999">
                <a:solidFill>
                  <a:srgbClr val="000000"/>
                </a:solidFill>
                <a:latin typeface="ไอติม"/>
              </a:rPr>
              <a:t> Nhóm 23: biểu đồ có nhiều sheet, làm rõ được vấn đề, bố cục tốt, đáp ứng được các thắc mắc của các bạn, tuy nhiên biểu đồ "Items bought by city" nhóm nên in ra top 5 để đáp ứng và trực quan hóa hơn đối với đề tài của nhóm bạn à 9đ</a:t>
            </a:r>
          </a:p>
          <a:p>
            <a:pPr algn="ctr">
              <a:lnSpc>
                <a:spcPts val="5599"/>
              </a:lnSpc>
            </a:pPr>
            <a:r>
              <a:rPr lang="en-US" sz="3999">
                <a:solidFill>
                  <a:srgbClr val="000000"/>
                </a:solidFill>
                <a:latin typeface="ไอติม"/>
              </a:rPr>
              <a:t>Nhóm 24:Có chú thích giúp dễ hiểu hơn về dashboard, bố trí tương đối dễ nhìn và đẹp mắt, có sử dụng code sql để vẽ biểu đồ, thể hiện các thông tin như số tiền đầu tư vào phim tống số bọ phim, tổng số ngôi sao điện ảnh,à 8.5đ</a:t>
            </a:r>
          </a:p>
          <a:p>
            <a:pPr algn="ctr">
              <a:lnSpc>
                <a:spcPts val="5599"/>
              </a:lnSpc>
            </a:pPr>
          </a:p>
          <a:p>
            <a:pPr algn="ctr">
              <a:lnSpc>
                <a:spcPts val="5599"/>
              </a:lnSpc>
              <a:spcBef>
                <a:spcPct val="0"/>
              </a:spcBef>
            </a:pP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3169758" y="4075328"/>
            <a:ext cx="11948484"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FFFFFF"/>
                </a:solidFill>
                <a:latin typeface="ไอติม"/>
              </a:rPr>
              <a:t>Thanks For Listening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2864801"/>
            <a:ext cx="18589809" cy="13756458"/>
          </a:xfrm>
          <a:prstGeom prst="rect">
            <a:avLst/>
          </a:prstGeom>
        </p:spPr>
      </p:pic>
      <p:sp>
        <p:nvSpPr>
          <p:cNvPr name="AutoShape 3" id="3"/>
          <p:cNvSpPr/>
          <p:nvPr/>
        </p:nvSpPr>
        <p:spPr>
          <a:xfrm rot="0">
            <a:off x="188415" y="836506"/>
            <a:ext cx="16230600" cy="8229600"/>
          </a:xfrm>
          <a:prstGeom prst="rect">
            <a:avLst/>
          </a:prstGeom>
          <a:solidFill>
            <a:srgbClr val="FFFFFF"/>
          </a:solidFill>
        </p:spPr>
      </p:sp>
      <p:sp>
        <p:nvSpPr>
          <p:cNvPr name="TextBox 4" id="4"/>
          <p:cNvSpPr txBox="true"/>
          <p:nvPr/>
        </p:nvSpPr>
        <p:spPr>
          <a:xfrm rot="0">
            <a:off x="3827206" y="1501664"/>
            <a:ext cx="10633589" cy="1335405"/>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Giới thiệu về data</a:t>
            </a:r>
          </a:p>
        </p:txBody>
      </p:sp>
      <p:grpSp>
        <p:nvGrpSpPr>
          <p:cNvPr name="Group 5" id="5"/>
          <p:cNvGrpSpPr/>
          <p:nvPr/>
        </p:nvGrpSpPr>
        <p:grpSpPr>
          <a:xfrm rot="0">
            <a:off x="1687292" y="3243551"/>
            <a:ext cx="769878" cy="769878"/>
            <a:chOff x="0" y="0"/>
            <a:chExt cx="1026503" cy="1026503"/>
          </a:xfrm>
        </p:grpSpPr>
        <p:grpSp>
          <p:nvGrpSpPr>
            <p:cNvPr name="Group 6" id="6"/>
            <p:cNvGrpSpPr/>
            <p:nvPr/>
          </p:nvGrpSpPr>
          <p:grpSpPr>
            <a:xfrm rot="0">
              <a:off x="0" y="0"/>
              <a:ext cx="1026503" cy="1026503"/>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8" id="8"/>
            <p:cNvSpPr txBox="true"/>
            <p:nvPr/>
          </p:nvSpPr>
          <p:spPr>
            <a:xfrm rot="0">
              <a:off x="190476" y="-23774"/>
              <a:ext cx="645552" cy="988326"/>
            </a:xfrm>
            <a:prstGeom prst="rect">
              <a:avLst/>
            </a:prstGeom>
          </p:spPr>
          <p:txBody>
            <a:bodyPr anchor="t" rtlCol="false" tIns="0" lIns="0" bIns="0" rIns="0">
              <a:spAutoFit/>
            </a:bodyPr>
            <a:lstStyle/>
            <a:p>
              <a:pPr algn="ctr" marL="0" indent="0" lvl="0">
                <a:lnSpc>
                  <a:spcPts val="6218"/>
                </a:lnSpc>
                <a:spcBef>
                  <a:spcPct val="0"/>
                </a:spcBef>
              </a:pPr>
              <a:r>
                <a:rPr lang="en-US" u="none" sz="4441">
                  <a:solidFill>
                    <a:srgbClr val="141414"/>
                  </a:solidFill>
                  <a:latin typeface="ไอติม"/>
                </a:rPr>
                <a:t>1</a:t>
              </a:r>
            </a:p>
          </p:txBody>
        </p:sp>
      </p:grpSp>
      <p:grpSp>
        <p:nvGrpSpPr>
          <p:cNvPr name="Group 9" id="9"/>
          <p:cNvGrpSpPr/>
          <p:nvPr/>
        </p:nvGrpSpPr>
        <p:grpSpPr>
          <a:xfrm rot="0">
            <a:off x="1687292" y="4538790"/>
            <a:ext cx="6342700" cy="730389"/>
            <a:chOff x="0" y="0"/>
            <a:chExt cx="8456933" cy="973852"/>
          </a:xfrm>
        </p:grpSpPr>
        <p:sp>
          <p:nvSpPr>
            <p:cNvPr name="TextBox 10" id="10"/>
            <p:cNvSpPr txBox="true"/>
            <p:nvPr/>
          </p:nvSpPr>
          <p:spPr>
            <a:xfrm rot="0">
              <a:off x="1701706" y="-47625"/>
              <a:ext cx="6755227" cy="553457"/>
            </a:xfrm>
            <a:prstGeom prst="rect">
              <a:avLst/>
            </a:prstGeom>
          </p:spPr>
          <p:txBody>
            <a:bodyPr anchor="t" rtlCol="false" tIns="0" lIns="0" bIns="0" rIns="0">
              <a:spAutoFit/>
            </a:bodyPr>
            <a:lstStyle/>
            <a:p>
              <a:pPr>
                <a:lnSpc>
                  <a:spcPts val="3575"/>
                </a:lnSpc>
              </a:pPr>
            </a:p>
          </p:txBody>
        </p:sp>
        <p:grpSp>
          <p:nvGrpSpPr>
            <p:cNvPr name="Group 11" id="11"/>
            <p:cNvGrpSpPr/>
            <p:nvPr/>
          </p:nvGrpSpPr>
          <p:grpSpPr>
            <a:xfrm rot="0">
              <a:off x="0" y="0"/>
              <a:ext cx="1026503" cy="1026503"/>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3" id="13"/>
            <p:cNvSpPr txBox="true"/>
            <p:nvPr/>
          </p:nvSpPr>
          <p:spPr>
            <a:xfrm rot="0">
              <a:off x="96455" y="-23774"/>
              <a:ext cx="833594" cy="988326"/>
            </a:xfrm>
            <a:prstGeom prst="rect">
              <a:avLst/>
            </a:prstGeom>
          </p:spPr>
          <p:txBody>
            <a:bodyPr anchor="t" rtlCol="false" tIns="0" lIns="0" bIns="0" rIns="0">
              <a:spAutoFit/>
            </a:bodyPr>
            <a:lstStyle/>
            <a:p>
              <a:pPr algn="ctr" marL="0" indent="0" lvl="0">
                <a:lnSpc>
                  <a:spcPts val="6218"/>
                </a:lnSpc>
                <a:spcBef>
                  <a:spcPct val="0"/>
                </a:spcBef>
              </a:pPr>
              <a:r>
                <a:rPr lang="en-US" u="none" sz="4441">
                  <a:solidFill>
                    <a:srgbClr val="141414"/>
                  </a:solidFill>
                  <a:latin typeface="ไอติม"/>
                </a:rPr>
                <a:t>2</a:t>
              </a:r>
            </a:p>
          </p:txBody>
        </p:sp>
      </p:grpSp>
      <p:grpSp>
        <p:nvGrpSpPr>
          <p:cNvPr name="Group 14" id="14"/>
          <p:cNvGrpSpPr/>
          <p:nvPr/>
        </p:nvGrpSpPr>
        <p:grpSpPr>
          <a:xfrm rot="0">
            <a:off x="1690562" y="5765315"/>
            <a:ext cx="6339429" cy="803464"/>
            <a:chOff x="0" y="0"/>
            <a:chExt cx="8452573" cy="1071286"/>
          </a:xfrm>
        </p:grpSpPr>
        <p:sp>
          <p:nvSpPr>
            <p:cNvPr name="TextBox 15" id="15"/>
            <p:cNvSpPr txBox="true"/>
            <p:nvPr/>
          </p:nvSpPr>
          <p:spPr>
            <a:xfrm rot="0">
              <a:off x="1700829" y="-47625"/>
              <a:ext cx="6751744" cy="1145223"/>
            </a:xfrm>
            <a:prstGeom prst="rect">
              <a:avLst/>
            </a:prstGeom>
          </p:spPr>
          <p:txBody>
            <a:bodyPr anchor="t" rtlCol="false" tIns="0" lIns="0" bIns="0" rIns="0">
              <a:spAutoFit/>
            </a:bodyPr>
            <a:lstStyle/>
            <a:p>
              <a:pPr>
                <a:lnSpc>
                  <a:spcPts val="3573"/>
                </a:lnSpc>
              </a:pPr>
            </a:p>
            <a:p>
              <a:pPr>
                <a:lnSpc>
                  <a:spcPts val="3573"/>
                </a:lnSpc>
              </a:pPr>
            </a:p>
          </p:txBody>
        </p:sp>
        <p:grpSp>
          <p:nvGrpSpPr>
            <p:cNvPr name="Group 16" id="16"/>
            <p:cNvGrpSpPr/>
            <p:nvPr/>
          </p:nvGrpSpPr>
          <p:grpSpPr>
            <a:xfrm rot="0">
              <a:off x="0" y="0"/>
              <a:ext cx="1025974" cy="102597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7B2BD"/>
              </a:solidFill>
            </p:spPr>
          </p:sp>
        </p:grpSp>
        <p:sp>
          <p:nvSpPr>
            <p:cNvPr name="TextBox 18" id="18"/>
            <p:cNvSpPr txBox="true"/>
            <p:nvPr/>
          </p:nvSpPr>
          <p:spPr>
            <a:xfrm rot="0">
              <a:off x="96405" y="-23806"/>
              <a:ext cx="833164" cy="987860"/>
            </a:xfrm>
            <a:prstGeom prst="rect">
              <a:avLst/>
            </a:prstGeom>
          </p:spPr>
          <p:txBody>
            <a:bodyPr anchor="t" rtlCol="false" tIns="0" lIns="0" bIns="0" rIns="0">
              <a:spAutoFit/>
            </a:bodyPr>
            <a:lstStyle/>
            <a:p>
              <a:pPr algn="ctr" marL="0" indent="0" lvl="0">
                <a:lnSpc>
                  <a:spcPts val="6215"/>
                </a:lnSpc>
                <a:spcBef>
                  <a:spcPct val="0"/>
                </a:spcBef>
              </a:pPr>
              <a:r>
                <a:rPr lang="en-US" u="none" sz="4439">
                  <a:solidFill>
                    <a:srgbClr val="141414"/>
                  </a:solidFill>
                  <a:latin typeface="ไอติม"/>
                </a:rPr>
                <a:t>3</a:t>
              </a:r>
            </a:p>
          </p:txBody>
        </p:sp>
      </p:grpSp>
      <p:pic>
        <p:nvPicPr>
          <p:cNvPr name="Picture 19" id="1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20" id="2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21" id="2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sp>
        <p:nvSpPr>
          <p:cNvPr name="TextBox 23" id="23"/>
          <p:cNvSpPr txBox="true"/>
          <p:nvPr/>
        </p:nvSpPr>
        <p:spPr>
          <a:xfrm rot="0">
            <a:off x="3208028" y="5717690"/>
            <a:ext cx="12319932" cy="1462435"/>
          </a:xfrm>
          <a:prstGeom prst="rect">
            <a:avLst/>
          </a:prstGeom>
        </p:spPr>
        <p:txBody>
          <a:bodyPr anchor="t" rtlCol="false" tIns="0" lIns="0" bIns="0" rIns="0">
            <a:spAutoFit/>
          </a:bodyPr>
          <a:lstStyle/>
          <a:p>
            <a:pPr>
              <a:lnSpc>
                <a:spcPts val="3918"/>
              </a:lnSpc>
              <a:spcBef>
                <a:spcPct val="0"/>
              </a:spcBef>
            </a:pPr>
            <a:r>
              <a:rPr lang="en-US" sz="2798">
                <a:solidFill>
                  <a:srgbClr val="141414"/>
                </a:solidFill>
                <a:latin typeface="Montserrat"/>
              </a:rPr>
              <a:t>Nguồn: https://www.kaggle.com/datasets/saurograndi/airplane-crashes-since-1908?fbclid=IwAR2Fhir3OUv5JMNADp4W-XwZWnPGQz1CLMZEw3YJ_jU6Ez_Yudzks5CyOSQ</a:t>
            </a:r>
          </a:p>
        </p:txBody>
      </p:sp>
      <p:sp>
        <p:nvSpPr>
          <p:cNvPr name="TextBox 24" id="24"/>
          <p:cNvSpPr txBox="true"/>
          <p:nvPr/>
        </p:nvSpPr>
        <p:spPr>
          <a:xfrm rot="0">
            <a:off x="3208028" y="3355474"/>
            <a:ext cx="11019496" cy="488881"/>
          </a:xfrm>
          <a:prstGeom prst="rect">
            <a:avLst/>
          </a:prstGeom>
        </p:spPr>
        <p:txBody>
          <a:bodyPr anchor="t" rtlCol="false" tIns="0" lIns="0" bIns="0" rIns="0">
            <a:spAutoFit/>
          </a:bodyPr>
          <a:lstStyle/>
          <a:p>
            <a:pPr>
              <a:lnSpc>
                <a:spcPts val="4028"/>
              </a:lnSpc>
            </a:pPr>
            <a:r>
              <a:rPr lang="en-US" sz="2877">
                <a:solidFill>
                  <a:srgbClr val="141414"/>
                </a:solidFill>
                <a:latin typeface="Montserrat"/>
              </a:rPr>
              <a:t>Đề tài Dữ liệu: Các vụ tai nạn máy bay </a:t>
            </a:r>
          </a:p>
        </p:txBody>
      </p:sp>
      <p:sp>
        <p:nvSpPr>
          <p:cNvPr name="TextBox 25" id="25"/>
          <p:cNvSpPr txBox="true"/>
          <p:nvPr/>
        </p:nvSpPr>
        <p:spPr>
          <a:xfrm rot="0">
            <a:off x="3208028" y="4630969"/>
            <a:ext cx="12308608" cy="488881"/>
          </a:xfrm>
          <a:prstGeom prst="rect">
            <a:avLst/>
          </a:prstGeom>
        </p:spPr>
        <p:txBody>
          <a:bodyPr anchor="t" rtlCol="false" tIns="0" lIns="0" bIns="0" rIns="0">
            <a:spAutoFit/>
          </a:bodyPr>
          <a:lstStyle/>
          <a:p>
            <a:pPr>
              <a:lnSpc>
                <a:spcPts val="4028"/>
              </a:lnSpc>
            </a:pPr>
            <a:r>
              <a:rPr lang="en-US" sz="2877">
                <a:solidFill>
                  <a:srgbClr val="141414"/>
                </a:solidFill>
                <a:latin typeface="Montserrat"/>
              </a:rPr>
              <a:t>Dữ Liệu phân tích: Airplane_Crashes_and_Fatalities_Since_1908</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B2B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1809" y="-3030721"/>
            <a:ext cx="18589809" cy="13756458"/>
          </a:xfrm>
          <a:prstGeom prst="rect">
            <a:avLst/>
          </a:prstGeom>
        </p:spPr>
      </p:pic>
      <p:sp>
        <p:nvSpPr>
          <p:cNvPr name="AutoShape 3" id="3"/>
          <p:cNvSpPr/>
          <p:nvPr/>
        </p:nvSpPr>
        <p:spPr>
          <a:xfrm rot="0">
            <a:off x="354622" y="796412"/>
            <a:ext cx="16230600" cy="8229600"/>
          </a:xfrm>
          <a:prstGeom prst="rect">
            <a:avLst/>
          </a:prstGeom>
          <a:solidFill>
            <a:srgbClr val="FFFFFF"/>
          </a:solidFill>
        </p:spPr>
      </p:sp>
      <p:sp>
        <p:nvSpPr>
          <p:cNvPr name="TextBox 4" id="4"/>
          <p:cNvSpPr txBox="true"/>
          <p:nvPr/>
        </p:nvSpPr>
        <p:spPr>
          <a:xfrm rot="0">
            <a:off x="1646470" y="1345703"/>
            <a:ext cx="11948484" cy="2716530"/>
          </a:xfrm>
          <a:prstGeom prst="rect">
            <a:avLst/>
          </a:prstGeom>
        </p:spPr>
        <p:txBody>
          <a:bodyPr anchor="t" rtlCol="false" tIns="0" lIns="0" bIns="0" rIns="0">
            <a:spAutoFit/>
          </a:bodyPr>
          <a:lstStyle/>
          <a:p>
            <a:pPr algn="ctr" marL="0" indent="0" lvl="0">
              <a:lnSpc>
                <a:spcPts val="10919"/>
              </a:lnSpc>
              <a:spcBef>
                <a:spcPct val="0"/>
              </a:spcBef>
            </a:pPr>
            <a:r>
              <a:rPr lang="en-US" sz="7799">
                <a:solidFill>
                  <a:srgbClr val="141414"/>
                </a:solidFill>
                <a:latin typeface="ไอติม"/>
              </a:rPr>
              <a:t>Các câu hỏi nhóm đặt ra để phân tích đề tài</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11884" y="7562670"/>
            <a:ext cx="4832151" cy="2337632"/>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072231" y="559297"/>
            <a:ext cx="2271595" cy="938806"/>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66172" y="1606194"/>
            <a:ext cx="1386256" cy="1516846"/>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10930" y="7619713"/>
            <a:ext cx="1235540" cy="1192858"/>
          </a:xfrm>
          <a:prstGeom prst="rect">
            <a:avLst/>
          </a:prstGeom>
        </p:spPr>
      </p:pic>
      <p:sp>
        <p:nvSpPr>
          <p:cNvPr name="TextBox 9" id="9"/>
          <p:cNvSpPr txBox="true"/>
          <p:nvPr/>
        </p:nvSpPr>
        <p:spPr>
          <a:xfrm rot="0">
            <a:off x="3208028" y="5317554"/>
            <a:ext cx="16230600" cy="17805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141414"/>
                </a:solidFill>
                <a:latin typeface="Open Sans Light"/>
              </a:rPr>
              <a:t>Tìm hiểu và phân tích tổng quan về tập dữ liệu</a:t>
            </a:r>
          </a:p>
          <a:p>
            <a:pPr marL="734059" indent="-367030" lvl="1">
              <a:lnSpc>
                <a:spcPts val="4759"/>
              </a:lnSpc>
              <a:buFont typeface="Arial"/>
              <a:buChar char="•"/>
            </a:pPr>
            <a:r>
              <a:rPr lang="en-US" sz="3399">
                <a:solidFill>
                  <a:srgbClr val="141414"/>
                </a:solidFill>
                <a:latin typeface="Open Sans Light"/>
              </a:rPr>
              <a:t>Tìm hiểu chuyên sâu về tập dữ liệu</a:t>
            </a:r>
          </a:p>
          <a:p>
            <a:pPr marL="734059" indent="-367030" lvl="1">
              <a:lnSpc>
                <a:spcPts val="4759"/>
              </a:lnSpc>
              <a:buFont typeface="Arial"/>
              <a:buChar char="•"/>
            </a:pPr>
            <a:r>
              <a:rPr lang="en-US" sz="3399">
                <a:solidFill>
                  <a:srgbClr val="141414"/>
                </a:solidFill>
                <a:latin typeface="Open Sans Light"/>
              </a:rPr>
              <a:t>Phân tích chuyên sâu về các hãng xảy ra tai nạn nhiều nhất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4399" y="456565"/>
            <a:ext cx="17559202" cy="9297670"/>
          </a:xfrm>
          <a:prstGeom prst="rect">
            <a:avLst/>
          </a:prstGeom>
        </p:spPr>
        <p:txBody>
          <a:bodyPr anchor="t" rtlCol="false" tIns="0" lIns="0" bIns="0" rIns="0">
            <a:spAutoFit/>
          </a:bodyPr>
          <a:lstStyle/>
          <a:p>
            <a:pPr>
              <a:lnSpc>
                <a:spcPts val="5599"/>
              </a:lnSpc>
            </a:pPr>
            <a:r>
              <a:rPr lang="en-US" sz="3999">
                <a:solidFill>
                  <a:srgbClr val="FF1616"/>
                </a:solidFill>
                <a:latin typeface="Open Sans Light Bold"/>
              </a:rPr>
              <a:t>Tìm hiểu và phân tích tổng quan về tập dữ liệu</a:t>
            </a:r>
          </a:p>
          <a:p>
            <a:pPr>
              <a:lnSpc>
                <a:spcPts val="4759"/>
              </a:lnSpc>
            </a:pPr>
            <a:r>
              <a:rPr lang="en-US" sz="3399">
                <a:solidFill>
                  <a:srgbClr val="141414"/>
                </a:solidFill>
                <a:latin typeface="Arimo"/>
              </a:rPr>
              <a:t>1. Tổng tai nạn chuyến bay của tập dữ liệu?</a:t>
            </a:r>
          </a:p>
          <a:p>
            <a:pPr>
              <a:lnSpc>
                <a:spcPts val="4759"/>
              </a:lnSpc>
            </a:pPr>
            <a:r>
              <a:rPr lang="en-US" sz="3399">
                <a:solidFill>
                  <a:srgbClr val="141414"/>
                </a:solidFill>
                <a:latin typeface="Arimo"/>
              </a:rPr>
              <a:t>2. Tổng Hành khách và số người chết trên tổng các chuyến bay?</a:t>
            </a:r>
          </a:p>
          <a:p>
            <a:pPr>
              <a:lnSpc>
                <a:spcPts val="4759"/>
              </a:lnSpc>
            </a:pPr>
            <a:r>
              <a:rPr lang="en-US" sz="3399">
                <a:solidFill>
                  <a:srgbClr val="141414"/>
                </a:solidFill>
                <a:latin typeface="Arimo"/>
              </a:rPr>
              <a:t>3. So sánh tỷ lệ tai nạn ở các hãng</a:t>
            </a:r>
          </a:p>
          <a:p>
            <a:pPr>
              <a:lnSpc>
                <a:spcPts val="4759"/>
              </a:lnSpc>
            </a:pPr>
            <a:r>
              <a:rPr lang="en-US" sz="3399">
                <a:solidFill>
                  <a:srgbClr val="141414"/>
                </a:solidFill>
                <a:latin typeface="Arimo"/>
              </a:rPr>
              <a:t>4. So sánh tỷ lệ tai nạn ở các loại máy bay</a:t>
            </a:r>
          </a:p>
          <a:p>
            <a:pPr>
              <a:lnSpc>
                <a:spcPts val="4759"/>
              </a:lnSpc>
            </a:pPr>
            <a:r>
              <a:rPr lang="en-US" sz="3399">
                <a:solidFill>
                  <a:srgbClr val="141414"/>
                </a:solidFill>
                <a:latin typeface="Arimo"/>
              </a:rPr>
              <a:t>5. So sánh số lượng giữa các hãng xảy ra tai nạn</a:t>
            </a:r>
          </a:p>
          <a:p>
            <a:pPr>
              <a:lnSpc>
                <a:spcPts val="5599"/>
              </a:lnSpc>
            </a:pPr>
            <a:r>
              <a:rPr lang="en-US" sz="3999">
                <a:solidFill>
                  <a:srgbClr val="FF1616"/>
                </a:solidFill>
                <a:latin typeface="Arimo Bold"/>
              </a:rPr>
              <a:t>Tìm hiểu chuyên sâu về tập dữ liệu</a:t>
            </a:r>
          </a:p>
          <a:p>
            <a:pPr>
              <a:lnSpc>
                <a:spcPts val="4759"/>
              </a:lnSpc>
            </a:pPr>
            <a:r>
              <a:rPr lang="en-US" sz="3399">
                <a:solidFill>
                  <a:srgbClr val="141414"/>
                </a:solidFill>
                <a:latin typeface="Arimo"/>
              </a:rPr>
              <a:t>6. Tìm hiểu các giai đoạn xảy ra tai nạn máy bay</a:t>
            </a:r>
          </a:p>
          <a:p>
            <a:pPr>
              <a:lnSpc>
                <a:spcPts val="4759"/>
              </a:lnSpc>
            </a:pPr>
            <a:r>
              <a:rPr lang="en-US" sz="3399">
                <a:solidFill>
                  <a:srgbClr val="141414"/>
                </a:solidFill>
                <a:latin typeface="Arimo"/>
              </a:rPr>
              <a:t>7. số người sống và chết ở các giai đoạn của câu 6</a:t>
            </a:r>
          </a:p>
          <a:p>
            <a:pPr>
              <a:lnSpc>
                <a:spcPts val="5599"/>
              </a:lnSpc>
            </a:pPr>
            <a:r>
              <a:rPr lang="en-US" sz="3999">
                <a:solidFill>
                  <a:srgbClr val="FF1616"/>
                </a:solidFill>
                <a:latin typeface="Arimo Bold"/>
              </a:rPr>
              <a:t>Phân tích chuyên sâu về các hãng xảy ra tai nạn nhiều nhất</a:t>
            </a:r>
          </a:p>
          <a:p>
            <a:pPr>
              <a:lnSpc>
                <a:spcPts val="4759"/>
              </a:lnSpc>
            </a:pPr>
            <a:r>
              <a:rPr lang="en-US" sz="3399">
                <a:solidFill>
                  <a:srgbClr val="141414"/>
                </a:solidFill>
                <a:latin typeface="Arimo"/>
              </a:rPr>
              <a:t>8. thống kê tổng số người sống chết và số lượng tai nạn ở 5 hãng xảy ra tai nạn nhiều nhất</a:t>
            </a:r>
          </a:p>
          <a:p>
            <a:pPr>
              <a:lnSpc>
                <a:spcPts val="4759"/>
              </a:lnSpc>
            </a:pPr>
            <a:r>
              <a:rPr lang="en-US" sz="3399">
                <a:solidFill>
                  <a:srgbClr val="141414"/>
                </a:solidFill>
                <a:latin typeface="Arimo"/>
              </a:rPr>
              <a:t>9. các giai đoạn xảy ra tai nạn ở 5 hãng của câu 8</a:t>
            </a:r>
          </a:p>
          <a:p>
            <a:pPr>
              <a:lnSpc>
                <a:spcPts val="4759"/>
              </a:lnSpc>
            </a:pPr>
            <a:r>
              <a:rPr lang="en-US" sz="3399">
                <a:solidFill>
                  <a:srgbClr val="141414"/>
                </a:solidFill>
                <a:latin typeface="Arimo"/>
              </a:rPr>
              <a:t>10. thống kê tổng số người sống chết của hãng top 1</a:t>
            </a:r>
          </a:p>
          <a:p>
            <a:pPr>
              <a:lnSpc>
                <a:spcPts val="4759"/>
              </a:lnSpc>
            </a:pPr>
            <a:r>
              <a:rPr lang="en-US" sz="3399">
                <a:solidFill>
                  <a:srgbClr val="141414"/>
                </a:solidFill>
                <a:latin typeface="Arimo"/>
              </a:rPr>
              <a:t>11. thống kê loại máy bay của hãng top 1</a:t>
            </a:r>
          </a:p>
          <a:p>
            <a:pPr>
              <a:lnSpc>
                <a:spcPts val="4759"/>
              </a:lnSpc>
            </a:pPr>
            <a:r>
              <a:rPr lang="en-US" sz="3399">
                <a:solidFill>
                  <a:srgbClr val="141414"/>
                </a:solidFill>
                <a:latin typeface="Arimo"/>
              </a:rPr>
              <a:t>12. thống kê các giai đoạn tổng số người sống chết của hãng top 1</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B2BD"/>
        </a:solidFill>
      </p:bgPr>
    </p:bg>
    <p:spTree>
      <p:nvGrpSpPr>
        <p:cNvPr id="1" name=""/>
        <p:cNvGrpSpPr/>
        <p:nvPr/>
      </p:nvGrpSpPr>
      <p:grpSpPr>
        <a:xfrm>
          <a:off x="0" y="0"/>
          <a:ext cx="0" cy="0"/>
          <a:chOff x="0" y="0"/>
          <a:chExt cx="0" cy="0"/>
        </a:xfrm>
      </p:grpSpPr>
      <p:sp>
        <p:nvSpPr>
          <p:cNvPr name="TextBox 2" id="2"/>
          <p:cNvSpPr txBox="true"/>
          <p:nvPr/>
        </p:nvSpPr>
        <p:spPr>
          <a:xfrm rot="0">
            <a:off x="1393727" y="3924935"/>
            <a:ext cx="15102338" cy="2635250"/>
          </a:xfrm>
          <a:prstGeom prst="rect">
            <a:avLst/>
          </a:prstGeom>
        </p:spPr>
        <p:txBody>
          <a:bodyPr anchor="t" rtlCol="false" tIns="0" lIns="0" bIns="0" rIns="0">
            <a:spAutoFit/>
          </a:bodyPr>
          <a:lstStyle/>
          <a:p>
            <a:pPr algn="ctr">
              <a:lnSpc>
                <a:spcPts val="7000"/>
              </a:lnSpc>
            </a:pPr>
            <a:r>
              <a:rPr lang="en-US" sz="5000">
                <a:solidFill>
                  <a:srgbClr val="FFFFFF"/>
                </a:solidFill>
                <a:latin typeface="Open Sans Light Bold"/>
              </a:rPr>
              <a:t>Câu hỏi trọng tâm:</a:t>
            </a:r>
          </a:p>
          <a:p>
            <a:pPr>
              <a:lnSpc>
                <a:spcPts val="7000"/>
              </a:lnSpc>
            </a:pPr>
            <a:r>
              <a:rPr lang="en-US" sz="5000">
                <a:solidFill>
                  <a:srgbClr val="FFFFFF"/>
                </a:solidFill>
                <a:latin typeface="Open Sans Light Bold"/>
              </a:rPr>
              <a:t> Nguyên nhân dẫn đến các chuyến bay bị tai nạn và hướng khắc phục của nhà sản xuất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DAE92qsMs9c</dc:identifier>
  <dcterms:modified xsi:type="dcterms:W3CDTF">2011-08-01T06:04:30Z</dcterms:modified>
  <cp:revision>1</cp:revision>
  <dc:title>Báo cáo tiến độ</dc:title>
</cp:coreProperties>
</file>