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2E68EC-7FD2-499E-B564-AAD0A2F0BC33}">
  <a:tblStyle styleId="{E82E68EC-7FD2-499E-B564-AAD0A2F0BC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ldStandardTT-bold.fntdata"/><Relationship Id="rId6" Type="http://schemas.openxmlformats.org/officeDocument/2006/relationships/notesMaster" Target="notesMasters/notesMaster1.xml"/><Relationship Id="rId18" Type="http://schemas.openxmlformats.org/officeDocument/2006/relationships/font" Target="fonts/OldStandardTT-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nbc.com/2021/12/12/why-workers-should-expect-a-raise-and-that-it-wont-match-inflation.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deed.com/career-advice/career-development/how-to-calculate-annualized-retur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e9b0d3d3f_0_1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e9b0d3d3f_0_1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e9b0d3d3f_0_1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e9b0d3d3f_0_1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e9b0d3d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e9b0d3d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sohini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e9b0d3d3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e9b0d3d3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sohini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e9b0d3d3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e9b0d3d3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sohini</a:t>
            </a:r>
            <a:endParaRPr/>
          </a:p>
          <a:p>
            <a:pPr indent="0" lvl="0" marL="0" rtl="0" algn="l">
              <a:spcBef>
                <a:spcPts val="0"/>
              </a:spcBef>
              <a:spcAft>
                <a:spcPts val="0"/>
              </a:spcAft>
              <a:buNone/>
            </a:pPr>
            <a:r>
              <a:rPr lang="en"/>
              <a:t>Reference about inflation: </a:t>
            </a:r>
            <a:r>
              <a:rPr lang="en" u="sng">
                <a:solidFill>
                  <a:schemeClr val="hlink"/>
                </a:solidFill>
                <a:hlinkClick r:id="rId2"/>
              </a:rPr>
              <a:t>https://www.cnbc.com/2021/12/12/why-workers-should-expect-a-raise-and-that-it-wont-match-inflation.html</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e9b0d3d3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e9b0d3d3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e9b0d3d3f_0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e9b0d3d3f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a:p>
            <a:pPr indent="0" lvl="0" marL="0" rtl="0" algn="l">
              <a:spcBef>
                <a:spcPts val="0"/>
              </a:spcBef>
              <a:spcAft>
                <a:spcPts val="0"/>
              </a:spcAft>
              <a:buNone/>
            </a:pPr>
            <a:r>
              <a:rPr lang="en"/>
              <a:t>Source: </a:t>
            </a:r>
            <a:r>
              <a:rPr lang="en" u="sng">
                <a:solidFill>
                  <a:schemeClr val="hlink"/>
                </a:solidFill>
                <a:hlinkClick r:id="rId2"/>
              </a:rPr>
              <a:t>https://www.indeed.com/career-advice/career-development/how-to-calculate-annualized-return</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e9b0d3d3f_0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e9b0d3d3f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a:t>
            </a:r>
            <a:endParaRPr/>
          </a:p>
          <a:p>
            <a:pPr indent="0" lvl="0" marL="0" rtl="0" algn="l">
              <a:spcBef>
                <a:spcPts val="0"/>
              </a:spcBef>
              <a:spcAft>
                <a:spcPts val="0"/>
              </a:spcAft>
              <a:buNone/>
            </a:pPr>
            <a:r>
              <a:rPr lang="en"/>
              <a:t>Comparing the </a:t>
            </a:r>
            <a:r>
              <a:rPr lang="en"/>
              <a:t>effects of all inputs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a819822e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a819822e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e9b0d3d3f_0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e9b0d3d3f_0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144100" y="199525"/>
            <a:ext cx="88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0" name="Google Shape;60;p13"/>
          <p:cNvSpPr txBox="1"/>
          <p:nvPr/>
        </p:nvSpPr>
        <p:spPr>
          <a:xfrm>
            <a:off x="142875" y="219800"/>
            <a:ext cx="8940000" cy="4032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lt1"/>
                </a:solidFill>
              </a:rPr>
              <a:t>Group Presentation</a:t>
            </a:r>
            <a:endParaRPr b="1" sz="5000">
              <a:solidFill>
                <a:schemeClr val="lt1"/>
              </a:solidFill>
            </a:endParaRPr>
          </a:p>
          <a:p>
            <a:pPr indent="0" lvl="0" marL="0" rtl="0" algn="ctr">
              <a:spcBef>
                <a:spcPts val="0"/>
              </a:spcBef>
              <a:spcAft>
                <a:spcPts val="0"/>
              </a:spcAft>
              <a:buNone/>
            </a:pPr>
            <a:r>
              <a:rPr b="1" lang="en" sz="5000">
                <a:solidFill>
                  <a:schemeClr val="lt1"/>
                </a:solidFill>
              </a:rPr>
              <a:t>Team 8</a:t>
            </a:r>
            <a:endParaRPr b="1" sz="5000">
              <a:solidFill>
                <a:schemeClr val="lt1"/>
              </a:solidFill>
            </a:endParaRPr>
          </a:p>
          <a:p>
            <a:pPr indent="0" lvl="0" marL="0" rtl="0" algn="ctr">
              <a:spcBef>
                <a:spcPts val="0"/>
              </a:spcBef>
              <a:spcAft>
                <a:spcPts val="0"/>
              </a:spcAft>
              <a:buNone/>
            </a:pPr>
            <a:r>
              <a:rPr b="1" lang="en" sz="5000">
                <a:solidFill>
                  <a:schemeClr val="lt1"/>
                </a:solidFill>
              </a:rPr>
              <a:t>Team member names: Anna N., Sohini B., &amp; Jenny H.</a:t>
            </a:r>
            <a:endParaRPr b="1" sz="5000">
              <a:solidFill>
                <a:schemeClr val="lt1"/>
              </a:solidFill>
            </a:endParaRPr>
          </a:p>
          <a:p>
            <a:pPr indent="0" lvl="0" marL="0" rtl="0" algn="ctr">
              <a:spcBef>
                <a:spcPts val="0"/>
              </a:spcBef>
              <a:spcAft>
                <a:spcPts val="0"/>
              </a:spcAft>
              <a:buNone/>
            </a:pPr>
            <a:r>
              <a:t/>
            </a:r>
            <a:endParaRPr sz="5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433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solidFill>
                  <a:srgbClr val="000000"/>
                </a:solidFill>
                <a:latin typeface="Arial"/>
                <a:ea typeface="Arial"/>
                <a:cs typeface="Arial"/>
                <a:sym typeface="Arial"/>
              </a:rPr>
              <a:t>Conclusion and Recommendations</a:t>
            </a:r>
            <a:endParaRPr sz="4000">
              <a:solidFill>
                <a:srgbClr val="000000"/>
              </a:solidFill>
              <a:latin typeface="Arial"/>
              <a:ea typeface="Arial"/>
              <a:cs typeface="Arial"/>
              <a:sym typeface="Arial"/>
            </a:endParaRPr>
          </a:p>
          <a:p>
            <a:pPr indent="0" lvl="0" marL="0" rtl="0" algn="l">
              <a:spcBef>
                <a:spcPts val="0"/>
              </a:spcBef>
              <a:spcAft>
                <a:spcPts val="0"/>
              </a:spcAft>
              <a:buNone/>
            </a:pPr>
            <a:r>
              <a:t/>
            </a:r>
            <a:endParaRPr sz="2100">
              <a:solidFill>
                <a:srgbClr val="000000"/>
              </a:solidFill>
              <a:latin typeface="Arial"/>
              <a:ea typeface="Arial"/>
              <a:cs typeface="Arial"/>
              <a:sym typeface="Arial"/>
            </a:endParaRPr>
          </a:p>
          <a:p>
            <a:pPr indent="-361950" lvl="0" marL="457200" rtl="0" algn="l">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Amount that Susan has when she retires is $621,098 with a rate of return of 6.68% (more than amount needed of $500,000)</a:t>
            </a:r>
            <a:endParaRPr sz="2100">
              <a:solidFill>
                <a:srgbClr val="000000"/>
              </a:solidFill>
              <a:latin typeface="Arial"/>
              <a:ea typeface="Arial"/>
              <a:cs typeface="Arial"/>
              <a:sym typeface="Arial"/>
            </a:endParaRPr>
          </a:p>
          <a:p>
            <a:pPr indent="-361950" lvl="0" marL="457200" rtl="0" algn="l">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If she continues at her current rate, Susan will have adequate savings by the time she retires</a:t>
            </a:r>
            <a:endParaRPr sz="2100">
              <a:solidFill>
                <a:srgbClr val="000000"/>
              </a:solidFill>
              <a:latin typeface="Arial"/>
              <a:ea typeface="Arial"/>
              <a:cs typeface="Arial"/>
              <a:sym typeface="Arial"/>
            </a:endParaRPr>
          </a:p>
          <a:p>
            <a:pPr indent="-361950" lvl="0" marL="457200" rtl="0" algn="l">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If Susan wants to retire with more money, I recommend that she increase her own contribution </a:t>
            </a:r>
            <a:endParaRPr sz="21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423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000">
                <a:latin typeface="Arial"/>
                <a:ea typeface="Arial"/>
                <a:cs typeface="Arial"/>
                <a:sym typeface="Arial"/>
              </a:rPr>
              <a:t>Thank you for listening!</a:t>
            </a:r>
            <a:endParaRPr sz="5000">
              <a:latin typeface="Arial"/>
              <a:ea typeface="Arial"/>
              <a:cs typeface="Arial"/>
              <a:sym typeface="Arial"/>
            </a:endParaRPr>
          </a:p>
          <a:p>
            <a:pPr indent="0" lvl="0" marL="0" rtl="0" algn="l">
              <a:spcBef>
                <a:spcPts val="0"/>
              </a:spcBef>
              <a:spcAft>
                <a:spcPts val="0"/>
              </a:spcAft>
              <a:buNone/>
            </a:pPr>
            <a:r>
              <a:rPr lang="en" sz="5000">
                <a:latin typeface="Arial"/>
                <a:ea typeface="Arial"/>
                <a:cs typeface="Arial"/>
                <a:sym typeface="Arial"/>
              </a:rPr>
              <a:t> </a:t>
            </a:r>
            <a:endParaRPr sz="5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221700" y="243875"/>
            <a:ext cx="8668500" cy="264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t>Overview</a:t>
            </a:r>
            <a:endParaRPr sz="5000"/>
          </a:p>
          <a:p>
            <a:pPr indent="0" lvl="0" marL="0" rtl="0" algn="ctr">
              <a:spcBef>
                <a:spcPts val="0"/>
              </a:spcBef>
              <a:spcAft>
                <a:spcPts val="0"/>
              </a:spcAft>
              <a:buNone/>
            </a:pPr>
            <a:r>
              <a:t/>
            </a:r>
            <a:endParaRPr sz="5000"/>
          </a:p>
          <a:p>
            <a:pPr indent="0" lvl="0" marL="0" rtl="0" algn="l">
              <a:spcBef>
                <a:spcPts val="0"/>
              </a:spcBef>
              <a:spcAft>
                <a:spcPts val="0"/>
              </a:spcAft>
              <a:buNone/>
            </a:pPr>
            <a:r>
              <a:rPr lang="en" sz="3000"/>
              <a:t>Our goal: Determine whether Susan’s current rate of retirement savings is adequate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87925" y="297525"/>
            <a:ext cx="9056100" cy="4175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4500">
                <a:solidFill>
                  <a:srgbClr val="000000"/>
                </a:solidFill>
                <a:latin typeface="Arial"/>
                <a:ea typeface="Arial"/>
                <a:cs typeface="Arial"/>
                <a:sym typeface="Arial"/>
              </a:rPr>
              <a:t>Some basic information about Susan</a:t>
            </a:r>
            <a:endParaRPr sz="4500">
              <a:solidFill>
                <a:srgbClr val="000000"/>
              </a:solidFill>
              <a:latin typeface="Arial"/>
              <a:ea typeface="Arial"/>
              <a:cs typeface="Arial"/>
              <a:sym typeface="Arial"/>
            </a:endParaRPr>
          </a:p>
          <a:p>
            <a:pPr indent="-404812" lvl="0" marL="457200" rtl="0" algn="l">
              <a:spcBef>
                <a:spcPts val="1200"/>
              </a:spcBef>
              <a:spcAft>
                <a:spcPts val="0"/>
              </a:spcAft>
              <a:buClr>
                <a:srgbClr val="000000"/>
              </a:buClr>
              <a:buSzPct val="100000"/>
              <a:buFont typeface="Arial"/>
              <a:buChar char="-"/>
            </a:pPr>
            <a:r>
              <a:rPr lang="en" sz="3000">
                <a:solidFill>
                  <a:srgbClr val="000000"/>
                </a:solidFill>
                <a:latin typeface="Arial"/>
                <a:ea typeface="Arial"/>
                <a:cs typeface="Arial"/>
                <a:sym typeface="Arial"/>
              </a:rPr>
              <a:t>46 years old </a:t>
            </a:r>
            <a:endParaRPr sz="3000">
              <a:solidFill>
                <a:srgbClr val="000000"/>
              </a:solidFill>
              <a:latin typeface="Arial"/>
              <a:ea typeface="Arial"/>
              <a:cs typeface="Arial"/>
              <a:sym typeface="Arial"/>
            </a:endParaRPr>
          </a:p>
          <a:p>
            <a:pPr indent="-404812" lvl="0" marL="457200" rtl="0" algn="l">
              <a:spcBef>
                <a:spcPts val="0"/>
              </a:spcBef>
              <a:spcAft>
                <a:spcPts val="0"/>
              </a:spcAft>
              <a:buClr>
                <a:srgbClr val="000000"/>
              </a:buClr>
              <a:buSzPct val="100000"/>
              <a:buFont typeface="Arial"/>
              <a:buChar char="-"/>
            </a:pPr>
            <a:r>
              <a:rPr lang="en" sz="3000">
                <a:solidFill>
                  <a:srgbClr val="000000"/>
                </a:solidFill>
                <a:latin typeface="Arial"/>
                <a:ea typeface="Arial"/>
                <a:cs typeface="Arial"/>
                <a:sym typeface="Arial"/>
              </a:rPr>
              <a:t>Annual salary is $145,000</a:t>
            </a:r>
            <a:endParaRPr sz="3000">
              <a:solidFill>
                <a:srgbClr val="000000"/>
              </a:solidFill>
              <a:latin typeface="Arial"/>
              <a:ea typeface="Arial"/>
              <a:cs typeface="Arial"/>
              <a:sym typeface="Arial"/>
            </a:endParaRPr>
          </a:p>
          <a:p>
            <a:pPr indent="-404812" lvl="0" marL="457200" rtl="0" algn="l">
              <a:spcBef>
                <a:spcPts val="0"/>
              </a:spcBef>
              <a:spcAft>
                <a:spcPts val="0"/>
              </a:spcAft>
              <a:buClr>
                <a:srgbClr val="000000"/>
              </a:buClr>
              <a:buSzPct val="100000"/>
              <a:buFont typeface="Arial"/>
              <a:buChar char="-"/>
            </a:pPr>
            <a:r>
              <a:rPr lang="en" sz="3000">
                <a:solidFill>
                  <a:srgbClr val="000000"/>
                </a:solidFill>
                <a:latin typeface="Arial"/>
                <a:ea typeface="Arial"/>
                <a:cs typeface="Arial"/>
                <a:sym typeface="Arial"/>
              </a:rPr>
              <a:t>Employer contribution is 5%</a:t>
            </a:r>
            <a:endParaRPr sz="3000">
              <a:solidFill>
                <a:srgbClr val="000000"/>
              </a:solidFill>
              <a:latin typeface="Arial"/>
              <a:ea typeface="Arial"/>
              <a:cs typeface="Arial"/>
              <a:sym typeface="Arial"/>
            </a:endParaRPr>
          </a:p>
          <a:p>
            <a:pPr indent="-404812" lvl="0" marL="457200" rtl="0" algn="l">
              <a:spcBef>
                <a:spcPts val="0"/>
              </a:spcBef>
              <a:spcAft>
                <a:spcPts val="0"/>
              </a:spcAft>
              <a:buClr>
                <a:srgbClr val="000000"/>
              </a:buClr>
              <a:buSzPct val="100000"/>
              <a:buFont typeface="Arial"/>
              <a:buChar char="-"/>
            </a:pPr>
            <a:r>
              <a:rPr lang="en" sz="3000">
                <a:solidFill>
                  <a:srgbClr val="000000"/>
                </a:solidFill>
                <a:latin typeface="Arial"/>
                <a:ea typeface="Arial"/>
                <a:cs typeface="Arial"/>
                <a:sym typeface="Arial"/>
              </a:rPr>
              <a:t>Own </a:t>
            </a:r>
            <a:r>
              <a:rPr lang="en" sz="3000">
                <a:solidFill>
                  <a:srgbClr val="000000"/>
                </a:solidFill>
                <a:latin typeface="Arial"/>
                <a:ea typeface="Arial"/>
                <a:cs typeface="Arial"/>
                <a:sym typeface="Arial"/>
              </a:rPr>
              <a:t>contribution</a:t>
            </a:r>
            <a:r>
              <a:rPr lang="en" sz="3000">
                <a:solidFill>
                  <a:srgbClr val="000000"/>
                </a:solidFill>
                <a:latin typeface="Arial"/>
                <a:ea typeface="Arial"/>
                <a:cs typeface="Arial"/>
                <a:sym typeface="Arial"/>
              </a:rPr>
              <a:t> is $11,500</a:t>
            </a:r>
            <a:endParaRPr sz="3000">
              <a:solidFill>
                <a:srgbClr val="000000"/>
              </a:solidFill>
              <a:latin typeface="Arial"/>
              <a:ea typeface="Arial"/>
              <a:cs typeface="Arial"/>
              <a:sym typeface="Arial"/>
            </a:endParaRPr>
          </a:p>
          <a:p>
            <a:pPr indent="-404812" lvl="0" marL="457200" rtl="0" algn="l">
              <a:spcBef>
                <a:spcPts val="0"/>
              </a:spcBef>
              <a:spcAft>
                <a:spcPts val="0"/>
              </a:spcAft>
              <a:buClr>
                <a:srgbClr val="000000"/>
              </a:buClr>
              <a:buSzPct val="100000"/>
              <a:buFont typeface="Arial"/>
              <a:buChar char="-"/>
            </a:pPr>
            <a:r>
              <a:rPr lang="en" sz="3000">
                <a:solidFill>
                  <a:srgbClr val="000000"/>
                </a:solidFill>
                <a:latin typeface="Arial"/>
                <a:ea typeface="Arial"/>
                <a:cs typeface="Arial"/>
                <a:sym typeface="Arial"/>
              </a:rPr>
              <a:t>The CV of your retirement fund is $182,000</a:t>
            </a:r>
            <a:endParaRPr sz="3000">
              <a:solidFill>
                <a:srgbClr val="000000"/>
              </a:solidFill>
              <a:latin typeface="Arial"/>
              <a:ea typeface="Arial"/>
              <a:cs typeface="Arial"/>
              <a:sym typeface="Arial"/>
            </a:endParaRPr>
          </a:p>
          <a:p>
            <a:pPr indent="0" lvl="0" marL="457200" rtl="0" algn="l">
              <a:spcBef>
                <a:spcPts val="1200"/>
              </a:spcBef>
              <a:spcAft>
                <a:spcPts val="1200"/>
              </a:spcAft>
              <a:buNone/>
            </a:pPr>
            <a:r>
              <a:t/>
            </a:r>
            <a:endParaRPr sz="30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186825" y="131900"/>
            <a:ext cx="86715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t>We make a few assumptions</a:t>
            </a:r>
            <a:endParaRPr sz="5000"/>
          </a:p>
          <a:p>
            <a:pPr indent="-419100" lvl="0" marL="457200" rtl="0" algn="l">
              <a:spcBef>
                <a:spcPts val="0"/>
              </a:spcBef>
              <a:spcAft>
                <a:spcPts val="0"/>
              </a:spcAft>
              <a:buSzPts val="3000"/>
              <a:buChar char="-"/>
            </a:pPr>
            <a:r>
              <a:rPr lang="en" sz="3000"/>
              <a:t>Your life expectancy is 30 years after you retire</a:t>
            </a:r>
            <a:endParaRPr sz="3000"/>
          </a:p>
          <a:p>
            <a:pPr indent="-419100" lvl="0" marL="457200" rtl="0" algn="l">
              <a:spcBef>
                <a:spcPts val="0"/>
              </a:spcBef>
              <a:spcAft>
                <a:spcPts val="0"/>
              </a:spcAft>
              <a:buSzPts val="3000"/>
              <a:buChar char="-"/>
            </a:pPr>
            <a:r>
              <a:rPr lang="en" sz="3000"/>
              <a:t>You will retire at the age of 65 </a:t>
            </a:r>
            <a:endParaRPr sz="3000"/>
          </a:p>
          <a:p>
            <a:pPr indent="-419100" lvl="0" marL="457200" rtl="0" algn="l">
              <a:spcBef>
                <a:spcPts val="0"/>
              </a:spcBef>
              <a:spcAft>
                <a:spcPts val="0"/>
              </a:spcAft>
              <a:buSzPts val="3000"/>
              <a:buChar char="-"/>
            </a:pPr>
            <a:r>
              <a:rPr lang="en" sz="3000"/>
              <a:t>To keep up with inflation, your employer will slightly increase your salary by 5% each year </a:t>
            </a:r>
            <a:endParaRPr sz="3000"/>
          </a:p>
          <a:p>
            <a:pPr indent="-419100" lvl="0" marL="457200" rtl="0" algn="l">
              <a:spcBef>
                <a:spcPts val="0"/>
              </a:spcBef>
              <a:spcAft>
                <a:spcPts val="0"/>
              </a:spcAft>
              <a:buSzPts val="3000"/>
              <a:buChar char="-"/>
            </a:pPr>
            <a:r>
              <a:rPr lang="en" sz="3000"/>
              <a:t>You will withdraw $20,000 per year from your account after retirement, which means that you need $500,000 in savings to last up to 30 years after retirement</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40700" y="252775"/>
            <a:ext cx="8374800" cy="4681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000">
                <a:solidFill>
                  <a:srgbClr val="000000"/>
                </a:solidFill>
                <a:latin typeface="Arial"/>
                <a:ea typeface="Arial"/>
                <a:cs typeface="Arial"/>
                <a:sym typeface="Arial"/>
              </a:rPr>
              <a:t>Our methodology</a:t>
            </a:r>
            <a:endParaRPr sz="5000">
              <a:solidFill>
                <a:srgbClr val="000000"/>
              </a:solidFill>
              <a:latin typeface="Arial"/>
              <a:ea typeface="Arial"/>
              <a:cs typeface="Arial"/>
              <a:sym typeface="Arial"/>
            </a:endParaRPr>
          </a:p>
          <a:p>
            <a:pPr indent="-419100" lvl="0" marL="457200" rtl="0" algn="l">
              <a:spcBef>
                <a:spcPts val="1200"/>
              </a:spcBef>
              <a:spcAft>
                <a:spcPts val="0"/>
              </a:spcAft>
              <a:buClr>
                <a:srgbClr val="000000"/>
              </a:buClr>
              <a:buSzPts val="3000"/>
              <a:buFont typeface="Arial"/>
              <a:buChar char="-"/>
            </a:pPr>
            <a:r>
              <a:rPr lang="en" sz="2000">
                <a:solidFill>
                  <a:srgbClr val="000000"/>
                </a:solidFill>
                <a:latin typeface="Arial"/>
                <a:ea typeface="Arial"/>
                <a:cs typeface="Arial"/>
                <a:sym typeface="Arial"/>
              </a:rPr>
              <a:t>We added up the total investment (or contribution) amount and ending balance of your retirement fund from previous year together to arrive at the ending balance for the current year, then we did the same thing up until you reach your retirement age</a:t>
            </a:r>
            <a:r>
              <a:rPr lang="en" sz="3000">
                <a:solidFill>
                  <a:srgbClr val="000000"/>
                </a:solidFill>
                <a:latin typeface="Arial"/>
                <a:ea typeface="Arial"/>
                <a:cs typeface="Arial"/>
                <a:sym typeface="Arial"/>
              </a:rPr>
              <a:t> </a:t>
            </a:r>
            <a:endParaRPr sz="3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We computed the annual rate of return for each year, then we computed the annualized return using the CAGR method </a:t>
            </a:r>
            <a:endParaRPr sz="20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236825"/>
            <a:ext cx="9144000" cy="430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solidFill>
                  <a:srgbClr val="000000"/>
                </a:solidFill>
                <a:latin typeface="Arial"/>
                <a:ea typeface="Arial"/>
                <a:cs typeface="Arial"/>
                <a:sym typeface="Arial"/>
              </a:rPr>
              <a:t>Reasonings </a:t>
            </a:r>
            <a:r>
              <a:rPr lang="en" sz="4000">
                <a:solidFill>
                  <a:srgbClr val="000000"/>
                </a:solidFill>
                <a:latin typeface="Arial"/>
                <a:ea typeface="Arial"/>
                <a:cs typeface="Arial"/>
                <a:sym typeface="Arial"/>
              </a:rPr>
              <a:t>behind</a:t>
            </a:r>
            <a:r>
              <a:rPr lang="en" sz="4000">
                <a:solidFill>
                  <a:srgbClr val="000000"/>
                </a:solidFill>
                <a:latin typeface="Arial"/>
                <a:ea typeface="Arial"/>
                <a:cs typeface="Arial"/>
                <a:sym typeface="Arial"/>
              </a:rPr>
              <a:t> our methodology</a:t>
            </a:r>
            <a:endParaRPr sz="4000">
              <a:solidFill>
                <a:srgbClr val="000000"/>
              </a:solidFill>
              <a:latin typeface="Arial"/>
              <a:ea typeface="Arial"/>
              <a:cs typeface="Arial"/>
              <a:sym typeface="Arial"/>
            </a:endParaRPr>
          </a:p>
          <a:p>
            <a:pPr indent="0" lvl="0" marL="0" rtl="0" algn="l">
              <a:spcBef>
                <a:spcPts val="1200"/>
              </a:spcBef>
              <a:spcAft>
                <a:spcPts val="1200"/>
              </a:spcAft>
              <a:buNone/>
            </a:pPr>
            <a:r>
              <a:rPr lang="en" sz="4000">
                <a:solidFill>
                  <a:srgbClr val="000000"/>
                </a:solidFill>
                <a:latin typeface="Arial"/>
                <a:ea typeface="Arial"/>
                <a:cs typeface="Arial"/>
                <a:sym typeface="Arial"/>
              </a:rPr>
              <a:t> </a:t>
            </a:r>
            <a:endParaRPr sz="4000">
              <a:solidFill>
                <a:srgbClr val="000000"/>
              </a:solidFill>
              <a:latin typeface="Arial"/>
              <a:ea typeface="Arial"/>
              <a:cs typeface="Arial"/>
              <a:sym typeface="Arial"/>
            </a:endParaRPr>
          </a:p>
        </p:txBody>
      </p:sp>
      <p:graphicFrame>
        <p:nvGraphicFramePr>
          <p:cNvPr id="86" name="Google Shape;86;p18"/>
          <p:cNvGraphicFramePr/>
          <p:nvPr/>
        </p:nvGraphicFramePr>
        <p:xfrm>
          <a:off x="199600" y="1003800"/>
          <a:ext cx="3000000" cy="3000000"/>
        </p:xfrm>
        <a:graphic>
          <a:graphicData uri="http://schemas.openxmlformats.org/drawingml/2006/table">
            <a:tbl>
              <a:tblPr>
                <a:noFill/>
                <a:tableStyleId>{E82E68EC-7FD2-499E-B564-AAD0A2F0BC33}</a:tableStyleId>
              </a:tblPr>
              <a:tblGrid>
                <a:gridCol w="4311925"/>
                <a:gridCol w="4311925"/>
              </a:tblGrid>
              <a:tr h="1155825">
                <a:tc>
                  <a:txBody>
                    <a:bodyPr/>
                    <a:lstStyle/>
                    <a:p>
                      <a:pPr indent="0" lvl="0" marL="0" rtl="0" algn="l">
                        <a:spcBef>
                          <a:spcPts val="0"/>
                        </a:spcBef>
                        <a:spcAft>
                          <a:spcPts val="0"/>
                        </a:spcAft>
                        <a:buNone/>
                      </a:pPr>
                      <a:r>
                        <a:rPr b="1" lang="en" sz="2500"/>
                        <a:t>Annual return </a:t>
                      </a:r>
                      <a:endParaRPr b="1" sz="2500"/>
                    </a:p>
                  </a:txBody>
                  <a:tcPr marT="91425" marB="91425" marR="91425" marL="91425"/>
                </a:tc>
                <a:tc>
                  <a:txBody>
                    <a:bodyPr/>
                    <a:lstStyle/>
                    <a:p>
                      <a:pPr indent="0" lvl="0" marL="0" rtl="0" algn="l">
                        <a:spcBef>
                          <a:spcPts val="0"/>
                        </a:spcBef>
                        <a:spcAft>
                          <a:spcPts val="0"/>
                        </a:spcAft>
                        <a:buNone/>
                      </a:pPr>
                      <a:r>
                        <a:rPr b="1" lang="en" sz="2500"/>
                        <a:t>Annualized return (CAGR)</a:t>
                      </a:r>
                      <a:endParaRPr b="1" sz="2500"/>
                    </a:p>
                  </a:txBody>
                  <a:tcPr marT="91425" marB="91425" marR="91425" marL="91425"/>
                </a:tc>
              </a:tr>
              <a:tr h="1155825">
                <a:tc>
                  <a:txBody>
                    <a:bodyPr/>
                    <a:lstStyle/>
                    <a:p>
                      <a:pPr indent="0" lvl="0" marL="0" rtl="0" algn="l">
                        <a:spcBef>
                          <a:spcPts val="0"/>
                        </a:spcBef>
                        <a:spcAft>
                          <a:spcPts val="0"/>
                        </a:spcAft>
                        <a:buNone/>
                      </a:pPr>
                      <a:r>
                        <a:rPr lang="en" sz="2000"/>
                        <a:t>We use this to measure how much your investment has been going up in one year. </a:t>
                      </a:r>
                      <a:endParaRPr sz="2000"/>
                    </a:p>
                  </a:txBody>
                  <a:tcPr marT="91425" marB="91425" marR="91425" marL="91425"/>
                </a:tc>
                <a:tc>
                  <a:txBody>
                    <a:bodyPr/>
                    <a:lstStyle/>
                    <a:p>
                      <a:pPr indent="0" lvl="0" marL="0" rtl="0" algn="l">
                        <a:spcBef>
                          <a:spcPts val="0"/>
                        </a:spcBef>
                        <a:spcAft>
                          <a:spcPts val="0"/>
                        </a:spcAft>
                        <a:buNone/>
                      </a:pPr>
                      <a:r>
                        <a:rPr lang="en" sz="2000"/>
                        <a:t>We use this to measure your annual rate of return over 19-year period utilizing your annual rate of return or ending balance of your retirement fund</a:t>
                      </a:r>
                      <a:endParaRPr sz="20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97825"/>
            <a:ext cx="8520600" cy="437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000">
                <a:latin typeface="Arial"/>
                <a:ea typeface="Arial"/>
                <a:cs typeface="Arial"/>
                <a:sym typeface="Arial"/>
              </a:rPr>
              <a:t>Generating Insights</a:t>
            </a:r>
            <a:endParaRPr sz="5000">
              <a:latin typeface="Arial"/>
              <a:ea typeface="Arial"/>
              <a:cs typeface="Arial"/>
              <a:sym typeface="Arial"/>
            </a:endParaRPr>
          </a:p>
          <a:p>
            <a:pPr indent="0" lvl="0" marL="0" rtl="0" algn="l">
              <a:spcBef>
                <a:spcPts val="1200"/>
              </a:spcBef>
              <a:spcAft>
                <a:spcPts val="1200"/>
              </a:spcAft>
              <a:buNone/>
            </a:pPr>
            <a:r>
              <a:t/>
            </a:r>
            <a:endParaRPr sz="3000">
              <a:latin typeface="Arial"/>
              <a:ea typeface="Arial"/>
              <a:cs typeface="Arial"/>
              <a:sym typeface="Arial"/>
            </a:endParaRPr>
          </a:p>
        </p:txBody>
      </p:sp>
      <p:pic>
        <p:nvPicPr>
          <p:cNvPr id="92" name="Google Shape;92;p19"/>
          <p:cNvPicPr preferRelativeResize="0"/>
          <p:nvPr/>
        </p:nvPicPr>
        <p:blipFill>
          <a:blip r:embed="rId3">
            <a:alphaModFix/>
          </a:blip>
          <a:stretch>
            <a:fillRect/>
          </a:stretch>
        </p:blipFill>
        <p:spPr>
          <a:xfrm>
            <a:off x="0" y="1491275"/>
            <a:ext cx="4582048" cy="2794925"/>
          </a:xfrm>
          <a:prstGeom prst="rect">
            <a:avLst/>
          </a:prstGeom>
          <a:noFill/>
          <a:ln>
            <a:noFill/>
          </a:ln>
        </p:spPr>
      </p:pic>
      <p:pic>
        <p:nvPicPr>
          <p:cNvPr id="93" name="Google Shape;93;p19"/>
          <p:cNvPicPr preferRelativeResize="0"/>
          <p:nvPr/>
        </p:nvPicPr>
        <p:blipFill>
          <a:blip r:embed="rId4">
            <a:alphaModFix/>
          </a:blip>
          <a:stretch>
            <a:fillRect/>
          </a:stretch>
        </p:blipFill>
        <p:spPr>
          <a:xfrm>
            <a:off x="4600597" y="1491286"/>
            <a:ext cx="4543399" cy="27949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197825"/>
            <a:ext cx="8520600" cy="437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000">
                <a:latin typeface="Arial"/>
                <a:ea typeface="Arial"/>
                <a:cs typeface="Arial"/>
                <a:sym typeface="Arial"/>
              </a:rPr>
              <a:t>Generating Insights</a:t>
            </a:r>
            <a:endParaRPr sz="5000">
              <a:latin typeface="Arial"/>
              <a:ea typeface="Arial"/>
              <a:cs typeface="Arial"/>
              <a:sym typeface="Arial"/>
            </a:endParaRPr>
          </a:p>
          <a:p>
            <a:pPr indent="0" lvl="0" marL="0" rtl="0" algn="l">
              <a:spcBef>
                <a:spcPts val="1200"/>
              </a:spcBef>
              <a:spcAft>
                <a:spcPts val="1200"/>
              </a:spcAft>
              <a:buNone/>
            </a:pPr>
            <a:r>
              <a:t/>
            </a:r>
            <a:endParaRPr sz="3000">
              <a:latin typeface="Arial"/>
              <a:ea typeface="Arial"/>
              <a:cs typeface="Arial"/>
              <a:sym typeface="Arial"/>
            </a:endParaRPr>
          </a:p>
        </p:txBody>
      </p:sp>
      <p:pic>
        <p:nvPicPr>
          <p:cNvPr id="99" name="Google Shape;99;p20"/>
          <p:cNvPicPr preferRelativeResize="0"/>
          <p:nvPr/>
        </p:nvPicPr>
        <p:blipFill>
          <a:blip r:embed="rId3">
            <a:alphaModFix/>
          </a:blip>
          <a:stretch>
            <a:fillRect/>
          </a:stretch>
        </p:blipFill>
        <p:spPr>
          <a:xfrm>
            <a:off x="4471275" y="1270631"/>
            <a:ext cx="4645475" cy="2844169"/>
          </a:xfrm>
          <a:prstGeom prst="rect">
            <a:avLst/>
          </a:prstGeom>
          <a:noFill/>
          <a:ln>
            <a:noFill/>
          </a:ln>
        </p:spPr>
      </p:pic>
      <p:pic>
        <p:nvPicPr>
          <p:cNvPr id="100" name="Google Shape;100;p20"/>
          <p:cNvPicPr preferRelativeResize="0"/>
          <p:nvPr/>
        </p:nvPicPr>
        <p:blipFill>
          <a:blip r:embed="rId4">
            <a:alphaModFix/>
          </a:blip>
          <a:stretch>
            <a:fillRect/>
          </a:stretch>
        </p:blipFill>
        <p:spPr>
          <a:xfrm>
            <a:off x="0" y="1290179"/>
            <a:ext cx="4471277" cy="27815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219800"/>
            <a:ext cx="8520600" cy="43491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sz="6400">
                <a:latin typeface="Arial"/>
                <a:ea typeface="Arial"/>
                <a:cs typeface="Arial"/>
                <a:sym typeface="Arial"/>
              </a:rPr>
              <a:t>Predictive analytics </a:t>
            </a:r>
            <a:endParaRPr sz="6400">
              <a:latin typeface="Arial"/>
              <a:ea typeface="Arial"/>
              <a:cs typeface="Arial"/>
              <a:sym typeface="Arial"/>
            </a:endParaRPr>
          </a:p>
          <a:p>
            <a:pPr indent="-361950" lvl="0" marL="457200" rtl="0" algn="l">
              <a:spcBef>
                <a:spcPts val="1200"/>
              </a:spcBef>
              <a:spcAft>
                <a:spcPts val="0"/>
              </a:spcAft>
              <a:buSzPct val="100000"/>
              <a:buFont typeface="Arial"/>
              <a:buAutoNum type="arabicParenBoth"/>
            </a:pPr>
            <a:r>
              <a:rPr lang="en" sz="3000">
                <a:latin typeface="Arial"/>
                <a:ea typeface="Arial"/>
                <a:cs typeface="Arial"/>
                <a:sym typeface="Arial"/>
              </a:rPr>
              <a:t>Y = 19x + 403408 ( y is ending fund balance, x is Susan’s contribution)</a:t>
            </a:r>
            <a:endParaRPr sz="3000">
              <a:latin typeface="Arial"/>
              <a:ea typeface="Arial"/>
              <a:cs typeface="Arial"/>
              <a:sym typeface="Arial"/>
            </a:endParaRPr>
          </a:p>
          <a:p>
            <a:pPr indent="0" lvl="0" marL="0" rtl="0" algn="l">
              <a:spcBef>
                <a:spcPts val="1200"/>
              </a:spcBef>
              <a:spcAft>
                <a:spcPts val="0"/>
              </a:spcAft>
              <a:buNone/>
            </a:pPr>
            <a:r>
              <a:rPr lang="en" sz="3000">
                <a:latin typeface="Arial"/>
                <a:ea typeface="Arial"/>
                <a:cs typeface="Arial"/>
                <a:sym typeface="Arial"/>
              </a:rPr>
              <a:t>X = 11,500 =&gt; y = $621,908</a:t>
            </a:r>
            <a:endParaRPr sz="3000">
              <a:latin typeface="Arial"/>
              <a:ea typeface="Arial"/>
              <a:cs typeface="Arial"/>
              <a:sym typeface="Arial"/>
            </a:endParaRPr>
          </a:p>
          <a:p>
            <a:pPr indent="0" lvl="0" marL="0" rtl="0" algn="l">
              <a:spcBef>
                <a:spcPts val="1200"/>
              </a:spcBef>
              <a:spcAft>
                <a:spcPts val="0"/>
              </a:spcAft>
              <a:buNone/>
            </a:pPr>
            <a:r>
              <a:rPr lang="en" sz="3000">
                <a:latin typeface="Arial"/>
                <a:ea typeface="Arial"/>
                <a:cs typeface="Arial"/>
                <a:sym typeface="Arial"/>
              </a:rPr>
              <a:t>X = 30,000 =&gt; y = $973,408 </a:t>
            </a:r>
            <a:endParaRPr sz="3000">
              <a:latin typeface="Arial"/>
              <a:ea typeface="Arial"/>
              <a:cs typeface="Arial"/>
              <a:sym typeface="Arial"/>
            </a:endParaRPr>
          </a:p>
          <a:p>
            <a:pPr indent="-361950" lvl="0" marL="457200" rtl="0" algn="l">
              <a:spcBef>
                <a:spcPts val="1200"/>
              </a:spcBef>
              <a:spcAft>
                <a:spcPts val="0"/>
              </a:spcAft>
              <a:buSzPct val="100000"/>
              <a:buFont typeface="Arial"/>
              <a:buAutoNum type="arabicParenBoth"/>
            </a:pPr>
            <a:r>
              <a:rPr lang="en" sz="3000">
                <a:latin typeface="Arial"/>
                <a:ea typeface="Arial"/>
                <a:cs typeface="Arial"/>
                <a:sym typeface="Arial"/>
              </a:rPr>
              <a:t>Y = 1.54E-06x + 0.0492</a:t>
            </a:r>
            <a:r>
              <a:rPr lang="en" sz="3000">
                <a:latin typeface="Arial"/>
                <a:ea typeface="Arial"/>
                <a:cs typeface="Arial"/>
                <a:sym typeface="Arial"/>
              </a:rPr>
              <a:t> (y is rate of return, x is Susan’s contribution) </a:t>
            </a:r>
            <a:endParaRPr sz="3000">
              <a:latin typeface="Arial"/>
              <a:ea typeface="Arial"/>
              <a:cs typeface="Arial"/>
              <a:sym typeface="Arial"/>
            </a:endParaRPr>
          </a:p>
          <a:p>
            <a:pPr indent="0" lvl="0" marL="0" rtl="0" algn="l">
              <a:spcBef>
                <a:spcPts val="1200"/>
              </a:spcBef>
              <a:spcAft>
                <a:spcPts val="0"/>
              </a:spcAft>
              <a:buNone/>
            </a:pPr>
            <a:r>
              <a:rPr lang="en" sz="3000">
                <a:latin typeface="Arial"/>
                <a:ea typeface="Arial"/>
                <a:cs typeface="Arial"/>
                <a:sym typeface="Arial"/>
              </a:rPr>
              <a:t>X = 11,500 =&gt; y = 6.7% </a:t>
            </a:r>
            <a:endParaRPr sz="3000">
              <a:latin typeface="Arial"/>
              <a:ea typeface="Arial"/>
              <a:cs typeface="Arial"/>
              <a:sym typeface="Arial"/>
            </a:endParaRPr>
          </a:p>
          <a:p>
            <a:pPr indent="0" lvl="0" marL="0" rtl="0" algn="l">
              <a:spcBef>
                <a:spcPts val="1200"/>
              </a:spcBef>
              <a:spcAft>
                <a:spcPts val="1200"/>
              </a:spcAft>
              <a:buNone/>
            </a:pPr>
            <a:r>
              <a:rPr lang="en" sz="3000">
                <a:latin typeface="Arial"/>
                <a:ea typeface="Arial"/>
                <a:cs typeface="Arial"/>
                <a:sym typeface="Arial"/>
              </a:rPr>
              <a:t>X = 30,000 =&gt; y = 9.5% </a:t>
            </a:r>
            <a:endParaRPr sz="3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