
<file path=[Content_Types].xml><?xml version="1.0" encoding="utf-8"?>
<Types xmlns="http://schemas.openxmlformats.org/package/2006/content-types">
  <Default ContentType="image/jpeg" Extension="jpg"/>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3745c925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3745c925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3745c925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3745c925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3745c925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3745c925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73745c925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73745c925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3745c925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3745c925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3745c9252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3745c9252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1"/>
            <a:ext cx="9144000" cy="5143500"/>
          </a:xfrm>
          <a:prstGeom prst="rect">
            <a:avLst/>
          </a:prstGeom>
          <a:noFill/>
          <a:ln>
            <a:noFill/>
          </a:ln>
        </p:spPr>
      </p:pic>
      <p:sp>
        <p:nvSpPr>
          <p:cNvPr id="55" name="Google Shape;55;p13"/>
          <p:cNvSpPr txBox="1"/>
          <p:nvPr/>
        </p:nvSpPr>
        <p:spPr>
          <a:xfrm>
            <a:off x="4886875" y="301250"/>
            <a:ext cx="3882600" cy="3291300"/>
          </a:xfrm>
          <a:prstGeom prst="rect">
            <a:avLst/>
          </a:prstGeom>
          <a:solidFill>
            <a:srgbClr val="FFFF00"/>
          </a:solid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b="1" lang="en" sz="3000">
                <a:solidFill>
                  <a:schemeClr val="dk1"/>
                </a:solidFill>
                <a:latin typeface="Calibri"/>
                <a:ea typeface="Calibri"/>
                <a:cs typeface="Calibri"/>
                <a:sym typeface="Calibri"/>
              </a:rPr>
              <a:t>Twitter Despicable Me 4 hashtag analysis</a:t>
            </a:r>
            <a:endParaRPr b="1" sz="3000">
              <a:solidFill>
                <a:schemeClr val="dk1"/>
              </a:solidFill>
              <a:latin typeface="Calibri"/>
              <a:ea typeface="Calibri"/>
              <a:cs typeface="Calibri"/>
              <a:sym typeface="Calibri"/>
            </a:endParaRPr>
          </a:p>
          <a:p>
            <a:pPr indent="0" lvl="0" marL="0" rtl="0" algn="ctr">
              <a:lnSpc>
                <a:spcPct val="200000"/>
              </a:lnSpc>
              <a:spcBef>
                <a:spcPts val="0"/>
              </a:spcBef>
              <a:spcAft>
                <a:spcPts val="0"/>
              </a:spcAft>
              <a:buNone/>
            </a:pPr>
            <a:r>
              <a:rPr b="1" lang="en" sz="2000">
                <a:solidFill>
                  <a:schemeClr val="dk1"/>
                </a:solidFill>
                <a:latin typeface="Calibri"/>
                <a:ea typeface="Calibri"/>
                <a:cs typeface="Calibri"/>
                <a:sym typeface="Calibri"/>
              </a:rPr>
              <a:t>Presented by: Anna Nguyen</a:t>
            </a:r>
            <a:endParaRPr b="1" sz="2000">
              <a:solidFill>
                <a:schemeClr val="dk1"/>
              </a:solidFill>
              <a:latin typeface="Calibri"/>
              <a:ea typeface="Calibri"/>
              <a:cs typeface="Calibri"/>
              <a:sym typeface="Calibri"/>
            </a:endParaRPr>
          </a:p>
          <a:p>
            <a:pPr indent="0" lvl="0" marL="0" rtl="0" algn="ctr">
              <a:lnSpc>
                <a:spcPct val="200000"/>
              </a:lnSpc>
              <a:spcBef>
                <a:spcPts val="0"/>
              </a:spcBef>
              <a:spcAft>
                <a:spcPts val="0"/>
              </a:spcAft>
              <a:buNone/>
            </a:pPr>
            <a:r>
              <a:rPr b="1" lang="en" sz="2000">
                <a:solidFill>
                  <a:schemeClr val="dk1"/>
                </a:solidFill>
                <a:latin typeface="Calibri"/>
                <a:ea typeface="Calibri"/>
                <a:cs typeface="Calibri"/>
                <a:sym typeface="Calibri"/>
              </a:rPr>
              <a:t>Date: June 12, 2024</a:t>
            </a:r>
            <a:endParaRPr b="1"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50" y="0"/>
            <a:ext cx="9144000" cy="51435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0">
                <a:solidFill>
                  <a:schemeClr val="dk1"/>
                </a:solidFill>
                <a:latin typeface="Calibri"/>
                <a:ea typeface="Calibri"/>
                <a:cs typeface="Calibri"/>
                <a:sym typeface="Calibri"/>
              </a:rPr>
              <a:t>Introduction</a:t>
            </a:r>
            <a:endParaRPr b="1" sz="50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3000">
                <a:solidFill>
                  <a:schemeClr val="dk1"/>
                </a:solidFill>
                <a:highlight>
                  <a:srgbClr val="FFFF00"/>
                </a:highlight>
                <a:latin typeface="Calibri"/>
                <a:ea typeface="Calibri"/>
                <a:cs typeface="Calibri"/>
                <a:sym typeface="Calibri"/>
              </a:rPr>
              <a:t>Analyze Despicable Me 4 hashtag on Twitter from Jun 2 to Jun 8, 2024 to gather engagement metrics such as number of posts, total likes, total comments, etc for data analysis to increase content engagement.</a:t>
            </a:r>
            <a:endParaRPr sz="3000">
              <a:solidFill>
                <a:schemeClr val="dk1"/>
              </a:solidFill>
              <a:highlight>
                <a:srgbClr val="FFFF00"/>
              </a:highlight>
              <a:latin typeface="Calibri"/>
              <a:ea typeface="Calibri"/>
              <a:cs typeface="Calibri"/>
              <a:sym typeface="Calibri"/>
            </a:endParaRPr>
          </a:p>
          <a:p>
            <a:pPr indent="0" lvl="0" marL="0" rtl="0" algn="l">
              <a:spcBef>
                <a:spcPts val="120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50" y="0"/>
            <a:ext cx="9144000" cy="51435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0">
                <a:solidFill>
                  <a:schemeClr val="dk1"/>
                </a:solidFill>
                <a:latin typeface="Calibri"/>
                <a:ea typeface="Calibri"/>
                <a:cs typeface="Calibri"/>
                <a:sym typeface="Calibri"/>
              </a:rPr>
              <a:t>Methodology</a:t>
            </a:r>
            <a:endParaRPr b="1" sz="50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sz="3000" u="sng">
                <a:solidFill>
                  <a:schemeClr val="dk1"/>
                </a:solidFill>
                <a:highlight>
                  <a:srgbClr val="FFFF00"/>
                </a:highlight>
                <a:latin typeface="Calibri"/>
                <a:ea typeface="Calibri"/>
                <a:cs typeface="Calibri"/>
                <a:sym typeface="Calibri"/>
              </a:rPr>
              <a:t>Data collection:</a:t>
            </a:r>
            <a:r>
              <a:rPr lang="en" sz="3000">
                <a:solidFill>
                  <a:schemeClr val="dk1"/>
                </a:solidFill>
                <a:highlight>
                  <a:srgbClr val="FFFF00"/>
                </a:highlight>
                <a:latin typeface="Calibri"/>
                <a:ea typeface="Calibri"/>
                <a:cs typeface="Calibri"/>
                <a:sym typeface="Calibri"/>
              </a:rPr>
              <a:t> using filter options on Twitter to filter out one week period and the keyword, then click on each post individually to record relevant metrics</a:t>
            </a:r>
            <a:endParaRPr sz="3000">
              <a:solidFill>
                <a:schemeClr val="dk1"/>
              </a:solidFill>
              <a:highlight>
                <a:srgbClr val="FFFF00"/>
              </a:highlight>
              <a:latin typeface="Calibri"/>
              <a:ea typeface="Calibri"/>
              <a:cs typeface="Calibri"/>
              <a:sym typeface="Calibri"/>
            </a:endParaRPr>
          </a:p>
          <a:p>
            <a:pPr indent="0" lvl="0" marL="0" rtl="0" algn="l">
              <a:lnSpc>
                <a:spcPct val="115000"/>
              </a:lnSpc>
              <a:spcBef>
                <a:spcPts val="1200"/>
              </a:spcBef>
              <a:spcAft>
                <a:spcPts val="0"/>
              </a:spcAft>
              <a:buNone/>
            </a:pPr>
            <a:r>
              <a:rPr lang="en" sz="3000" u="sng">
                <a:solidFill>
                  <a:schemeClr val="dk1"/>
                </a:solidFill>
                <a:highlight>
                  <a:srgbClr val="FFFF00"/>
                </a:highlight>
                <a:latin typeface="Calibri"/>
                <a:ea typeface="Calibri"/>
                <a:cs typeface="Calibri"/>
                <a:sym typeface="Calibri"/>
              </a:rPr>
              <a:t>Data analysis:</a:t>
            </a:r>
            <a:r>
              <a:rPr lang="en" sz="3000">
                <a:solidFill>
                  <a:schemeClr val="dk1"/>
                </a:solidFill>
                <a:highlight>
                  <a:srgbClr val="FFFF00"/>
                </a:highlight>
                <a:latin typeface="Calibri"/>
                <a:ea typeface="Calibri"/>
                <a:cs typeface="Calibri"/>
                <a:sym typeface="Calibri"/>
              </a:rPr>
              <a:t> average, count, sum, top 3, number of posts per specific time, correlation</a:t>
            </a:r>
            <a:endParaRPr sz="3000">
              <a:solidFill>
                <a:schemeClr val="dk1"/>
              </a:solidFill>
              <a:highlight>
                <a:srgbClr val="FFFF00"/>
              </a:highlight>
              <a:latin typeface="Calibri"/>
              <a:ea typeface="Calibri"/>
              <a:cs typeface="Calibri"/>
              <a:sym typeface="Calibri"/>
            </a:endParaRPr>
          </a:p>
          <a:p>
            <a:pPr indent="0" lvl="0" marL="0" rtl="0" algn="l">
              <a:spcBef>
                <a:spcPts val="120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50" y="0"/>
            <a:ext cx="9144000" cy="51435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0">
                <a:solidFill>
                  <a:schemeClr val="dk1"/>
                </a:solidFill>
                <a:latin typeface="Calibri"/>
                <a:ea typeface="Calibri"/>
                <a:cs typeface="Calibri"/>
                <a:sym typeface="Calibri"/>
              </a:rPr>
              <a:t>Key findings and insights</a:t>
            </a:r>
            <a:endParaRPr b="1" sz="5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highlight>
                  <a:srgbClr val="FFFF00"/>
                </a:highlight>
                <a:latin typeface="Calibri"/>
                <a:ea typeface="Calibri"/>
                <a:cs typeface="Calibri"/>
                <a:sym typeface="Calibri"/>
              </a:rPr>
              <a:t>People love watching and liking video, pictures if the content is about announcement or expressing thoughts</a:t>
            </a:r>
            <a:endParaRPr sz="3000">
              <a:solidFill>
                <a:schemeClr val="dk1"/>
              </a:solidFill>
              <a:highlight>
                <a:srgbClr val="FFFF00"/>
              </a:highlight>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highlight>
                  <a:srgbClr val="FFFF00"/>
                </a:highlight>
                <a:latin typeface="Calibri"/>
                <a:ea typeface="Calibri"/>
                <a:cs typeface="Calibri"/>
                <a:sym typeface="Calibri"/>
              </a:rPr>
              <a:t>Posting time does not affect the popularity of the post</a:t>
            </a:r>
            <a:endParaRPr sz="3000">
              <a:solidFill>
                <a:schemeClr val="dk1"/>
              </a:solidFill>
              <a:highlight>
                <a:srgbClr val="FFFF00"/>
              </a:highlight>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highlight>
                  <a:srgbClr val="FFFF00"/>
                </a:highlight>
                <a:latin typeface="Calibri"/>
                <a:ea typeface="Calibri"/>
                <a:cs typeface="Calibri"/>
                <a:sym typeface="Calibri"/>
              </a:rPr>
              <a:t>The more likes there are, the more reposts there are</a:t>
            </a:r>
            <a:endParaRPr sz="3000">
              <a:solidFill>
                <a:schemeClr val="dk1"/>
              </a:solidFill>
              <a:highlight>
                <a:srgbClr val="FFFF00"/>
              </a:highlight>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highlight>
                  <a:srgbClr val="FFFF00"/>
                </a:highlight>
                <a:latin typeface="Calibri"/>
                <a:ea typeface="Calibri"/>
                <a:cs typeface="Calibri"/>
                <a:sym typeface="Calibri"/>
              </a:rPr>
              <a:t>Short clips, pictures (including memes), and gaming contents draw people to view and like the post</a:t>
            </a:r>
            <a:endParaRPr sz="3000">
              <a:solidFill>
                <a:schemeClr val="dk1"/>
              </a:solidFill>
              <a:highlight>
                <a:srgbClr val="FFFF00"/>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nvSpPr>
        <p:spPr>
          <a:xfrm>
            <a:off x="50" y="0"/>
            <a:ext cx="9144000" cy="51435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0">
                <a:solidFill>
                  <a:schemeClr val="dk1"/>
                </a:solidFill>
                <a:latin typeface="Calibri"/>
                <a:ea typeface="Calibri"/>
                <a:cs typeface="Calibri"/>
                <a:sym typeface="Calibri"/>
              </a:rPr>
              <a:t>Recommendations</a:t>
            </a:r>
            <a:endParaRPr b="1" sz="5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highlight>
                  <a:srgbClr val="FFFF00"/>
                </a:highlight>
                <a:latin typeface="Calibri"/>
                <a:ea typeface="Calibri"/>
                <a:cs typeface="Calibri"/>
                <a:sym typeface="Calibri"/>
              </a:rPr>
              <a:t>We can firstly focus on creating contents related to announcement or games, in a short video or picture formats. Time of the day does not matter. </a:t>
            </a:r>
            <a:endParaRPr sz="3000">
              <a:solidFill>
                <a:schemeClr val="dk1"/>
              </a:solidFill>
              <a:highlight>
                <a:srgbClr val="FFFF00"/>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nvSpPr>
        <p:spPr>
          <a:xfrm>
            <a:off x="50" y="0"/>
            <a:ext cx="9144000" cy="51435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0">
                <a:solidFill>
                  <a:schemeClr val="dk1"/>
                </a:solidFill>
                <a:latin typeface="Calibri"/>
                <a:ea typeface="Calibri"/>
                <a:cs typeface="Calibri"/>
                <a:sym typeface="Calibri"/>
              </a:rPr>
              <a:t>Conclusion</a:t>
            </a:r>
            <a:endParaRPr b="1" sz="50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 sz="2500">
                <a:solidFill>
                  <a:schemeClr val="dk1"/>
                </a:solidFill>
                <a:highlight>
                  <a:srgbClr val="FFFF00"/>
                </a:highlight>
                <a:latin typeface="Calibri"/>
                <a:ea typeface="Calibri"/>
                <a:cs typeface="Calibri"/>
                <a:sym typeface="Calibri"/>
              </a:rPr>
              <a:t>If people like a content, they are more likely to repost it, more so than write a comment on that post. </a:t>
            </a:r>
            <a:endParaRPr sz="2500">
              <a:solidFill>
                <a:schemeClr val="dk1"/>
              </a:solidFill>
              <a:highlight>
                <a:srgbClr val="FFFF00"/>
              </a:highlight>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 sz="2500">
                <a:solidFill>
                  <a:schemeClr val="dk1"/>
                </a:solidFill>
                <a:highlight>
                  <a:srgbClr val="FFFF00"/>
                </a:highlight>
                <a:latin typeface="Calibri"/>
                <a:ea typeface="Calibri"/>
                <a:cs typeface="Calibri"/>
                <a:sym typeface="Calibri"/>
              </a:rPr>
              <a:t>If a content is good to the naked eyes, the audience will like and comment on it regardless of time of day</a:t>
            </a:r>
            <a:endParaRPr sz="2500">
              <a:solidFill>
                <a:schemeClr val="dk1"/>
              </a:solidFill>
              <a:highlight>
                <a:srgbClr val="FFFF00"/>
              </a:highlight>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 sz="2500">
                <a:solidFill>
                  <a:schemeClr val="dk1"/>
                </a:solidFill>
                <a:highlight>
                  <a:srgbClr val="FFFF00"/>
                </a:highlight>
                <a:latin typeface="Calibri"/>
                <a:ea typeface="Calibri"/>
                <a:cs typeface="Calibri"/>
                <a:sym typeface="Calibri"/>
              </a:rPr>
              <a:t>Short clips and pictures seem attractive to the audience, perhaps because quick and easy illustration or good use/blend of color and texts draw people to that content within a few seconds</a:t>
            </a:r>
            <a:endParaRPr sz="2500">
              <a:solidFill>
                <a:schemeClr val="dk1"/>
              </a:solidFill>
              <a:highlight>
                <a:srgbClr val="FFFF00"/>
              </a:highlight>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 sz="2500">
                <a:solidFill>
                  <a:schemeClr val="dk1"/>
                </a:solidFill>
                <a:highlight>
                  <a:srgbClr val="FFFF00"/>
                </a:highlight>
                <a:latin typeface="Calibri"/>
                <a:ea typeface="Calibri"/>
                <a:cs typeface="Calibri"/>
                <a:sym typeface="Calibri"/>
              </a:rPr>
              <a:t>People love hearing news and playing games because these things release chemicals in our brain that make us excited, hence the users are more likely to engage in any contents related to announcement and games</a:t>
            </a:r>
            <a:endParaRPr sz="2500">
              <a:solidFill>
                <a:schemeClr val="dk1"/>
              </a:solidFill>
              <a:highlight>
                <a:srgbClr val="FFFF00"/>
              </a:highlight>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nvSpPr>
        <p:spPr>
          <a:xfrm>
            <a:off x="50" y="0"/>
            <a:ext cx="9144000" cy="5143500"/>
          </a:xfrm>
          <a:prstGeom prst="rect">
            <a:avLst/>
          </a:prstGeom>
          <a:solidFill>
            <a:srgbClr val="FFFF00"/>
          </a:solid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 sz="8000">
                <a:solidFill>
                  <a:schemeClr val="dk1"/>
                </a:solidFill>
                <a:latin typeface="Calibri"/>
                <a:ea typeface="Calibri"/>
                <a:cs typeface="Calibri"/>
                <a:sym typeface="Calibri"/>
              </a:rPr>
              <a:t>Thank you for listening!</a:t>
            </a:r>
            <a:endParaRPr sz="8000">
              <a:solidFill>
                <a:schemeClr val="dk1"/>
              </a:solidFill>
              <a:highlight>
                <a:srgbClr val="FFFF00"/>
              </a:highlight>
              <a:latin typeface="Calibri"/>
              <a:ea typeface="Calibri"/>
              <a:cs typeface="Calibri"/>
              <a:sym typeface="Calibri"/>
            </a:endParaRPr>
          </a:p>
        </p:txBody>
      </p:sp>
      <p:pic>
        <p:nvPicPr>
          <p:cNvPr id="86" name="Google Shape;86;p19"/>
          <p:cNvPicPr preferRelativeResize="0"/>
          <p:nvPr/>
        </p:nvPicPr>
        <p:blipFill>
          <a:blip r:embed="rId3">
            <a:alphaModFix/>
          </a:blip>
          <a:stretch>
            <a:fillRect/>
          </a:stretch>
        </p:blipFill>
        <p:spPr>
          <a:xfrm>
            <a:off x="50" y="2571750"/>
            <a:ext cx="9144000" cy="257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