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a540b44d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a540b44d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a540b44d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a540b44d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f23d7b38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f23d7b38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ff23d7b3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ff23d7b3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customer requires an interface for Run Time Objects in accordance with NIST800 controls, which are guidelines developed by the National Institute of Standards and Technology to help organizations manage cybersecurity risks. These controls offer specific security measures to protect information systems and ensure data integrity.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13a75e0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13a75e0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a6b8b04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a6b8b04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a6b8b04e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a6b8b04e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a6b8b04e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a6b8b04e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a6b8b04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a6b8b04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a540b44dd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a540b44dd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a540b44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a540b44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287274" y="352908"/>
            <a:ext cx="7910100" cy="915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500000"/>
              </a:buClr>
              <a:buSzPts val="3300"/>
              <a:buFont typeface="Arial"/>
              <a:buNone/>
              <a:defRPr b="1" i="1">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 name="Google Shape;17;p2"/>
          <p:cNvSpPr txBox="1"/>
          <p:nvPr>
            <p:ph idx="1" type="body"/>
          </p:nvPr>
        </p:nvSpPr>
        <p:spPr>
          <a:xfrm>
            <a:off x="287275" y="1369219"/>
            <a:ext cx="85695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E3E3E"/>
              </a:buClr>
              <a:buSzPts val="1400"/>
              <a:buChar char="•"/>
              <a:defRPr/>
            </a:lvl1pPr>
            <a:lvl2pPr indent="-317500" lvl="1" marL="914400" algn="l">
              <a:lnSpc>
                <a:spcPct val="90000"/>
              </a:lnSpc>
              <a:spcBef>
                <a:spcPts val="400"/>
              </a:spcBef>
              <a:spcAft>
                <a:spcPts val="0"/>
              </a:spcAft>
              <a:buClr>
                <a:srgbClr val="3E3E3E"/>
              </a:buClr>
              <a:buSzPts val="1400"/>
              <a:buChar char="•"/>
              <a:defRPr/>
            </a:lvl2pPr>
            <a:lvl3pPr indent="-317500" lvl="2" marL="1371600" algn="l">
              <a:lnSpc>
                <a:spcPct val="90000"/>
              </a:lnSpc>
              <a:spcBef>
                <a:spcPts val="400"/>
              </a:spcBef>
              <a:spcAft>
                <a:spcPts val="0"/>
              </a:spcAft>
              <a:buClr>
                <a:srgbClr val="3E3E3E"/>
              </a:buClr>
              <a:buSzPts val="1400"/>
              <a:buChar char="•"/>
              <a:defRPr/>
            </a:lvl3pPr>
            <a:lvl4pPr indent="-317500" lvl="3" marL="1828800" algn="l">
              <a:lnSpc>
                <a:spcPct val="90000"/>
              </a:lnSpc>
              <a:spcBef>
                <a:spcPts val="400"/>
              </a:spcBef>
              <a:spcAft>
                <a:spcPts val="0"/>
              </a:spcAft>
              <a:buClr>
                <a:srgbClr val="3E3E3E"/>
              </a:buClr>
              <a:buSzPts val="1400"/>
              <a:buChar char="•"/>
              <a:defRPr/>
            </a:lvl4pPr>
            <a:lvl5pPr indent="-317500" lvl="4" marL="2286000" algn="l">
              <a:lnSpc>
                <a:spcPct val="90000"/>
              </a:lnSpc>
              <a:spcBef>
                <a:spcPts val="400"/>
              </a:spcBef>
              <a:spcAft>
                <a:spcPts val="0"/>
              </a:spcAft>
              <a:buClr>
                <a:srgbClr val="3E3E3E"/>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8" name="Google Shape;18;p2"/>
          <p:cNvSpPr txBox="1"/>
          <p:nvPr>
            <p:ph idx="11" type="ftr"/>
          </p:nvPr>
        </p:nvSpPr>
        <p:spPr>
          <a:xfrm>
            <a:off x="287275" y="4767263"/>
            <a:ext cx="58278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i="1">
                <a:solidFill>
                  <a:srgbClr val="732F2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2"/>
          <p:cNvSpPr txBox="1"/>
          <p:nvPr>
            <p:ph idx="12" type="sldNum"/>
          </p:nvPr>
        </p:nvSpPr>
        <p:spPr>
          <a:xfrm>
            <a:off x="6799326" y="4767263"/>
            <a:ext cx="2057400" cy="273900"/>
          </a:xfrm>
          <a:prstGeom prst="rect">
            <a:avLst/>
          </a:prstGeom>
          <a:noFill/>
          <a:ln>
            <a:noFill/>
          </a:ln>
        </p:spPr>
        <p:txBody>
          <a:bodyPr anchorCtr="0" anchor="ctr" bIns="34275" lIns="68575" spcFirstLastPara="1" rIns="68575" wrap="square" tIns="34275">
            <a:noAutofit/>
          </a:bodyPr>
          <a:lstStyle>
            <a:lvl1pPr indent="0" lvl="0"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1pPr>
            <a:lvl2pPr indent="0" lvl="1"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2pPr>
            <a:lvl3pPr indent="0" lvl="2"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3pPr>
            <a:lvl4pPr indent="0" lvl="3"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4pPr>
            <a:lvl5pPr indent="0" lvl="4"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5pPr>
            <a:lvl6pPr indent="0" lvl="5"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6pPr>
            <a:lvl7pPr indent="0" lvl="6"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7pPr>
            <a:lvl8pPr indent="0" lvl="7"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8pPr>
            <a:lvl9pPr indent="0" lvl="8"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500000"/>
              </a:buClr>
              <a:buSzPts val="4500"/>
              <a:buFont typeface="Arial"/>
              <a:buNone/>
              <a:defRPr i="1"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rgbClr val="3E3E3E"/>
              </a:buClr>
              <a:buSzPts val="1800"/>
              <a:buNone/>
              <a:defRPr sz="1800"/>
            </a:lvl1pPr>
            <a:lvl2pPr lvl="1" algn="ctr">
              <a:lnSpc>
                <a:spcPct val="90000"/>
              </a:lnSpc>
              <a:spcBef>
                <a:spcPts val="400"/>
              </a:spcBef>
              <a:spcAft>
                <a:spcPts val="0"/>
              </a:spcAft>
              <a:buClr>
                <a:srgbClr val="3E3E3E"/>
              </a:buClr>
              <a:buSzPts val="1500"/>
              <a:buNone/>
              <a:defRPr sz="1500"/>
            </a:lvl2pPr>
            <a:lvl3pPr lvl="2" algn="ctr">
              <a:lnSpc>
                <a:spcPct val="90000"/>
              </a:lnSpc>
              <a:spcBef>
                <a:spcPts val="400"/>
              </a:spcBef>
              <a:spcAft>
                <a:spcPts val="0"/>
              </a:spcAft>
              <a:buClr>
                <a:srgbClr val="3E3E3E"/>
              </a:buClr>
              <a:buSzPts val="1400"/>
              <a:buNone/>
              <a:defRPr sz="1400"/>
            </a:lvl3pPr>
            <a:lvl4pPr lvl="3" algn="ctr">
              <a:lnSpc>
                <a:spcPct val="90000"/>
              </a:lnSpc>
              <a:spcBef>
                <a:spcPts val="400"/>
              </a:spcBef>
              <a:spcAft>
                <a:spcPts val="0"/>
              </a:spcAft>
              <a:buClr>
                <a:srgbClr val="3E3E3E"/>
              </a:buClr>
              <a:buSzPts val="1200"/>
              <a:buNone/>
              <a:defRPr sz="1200"/>
            </a:lvl4pPr>
            <a:lvl5pPr lvl="4" algn="ctr">
              <a:lnSpc>
                <a:spcPct val="90000"/>
              </a:lnSpc>
              <a:spcBef>
                <a:spcPts val="400"/>
              </a:spcBef>
              <a:spcAft>
                <a:spcPts val="0"/>
              </a:spcAft>
              <a:buClr>
                <a:srgbClr val="3E3E3E"/>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3" name="Google Shape;23;p3"/>
          <p:cNvSpPr txBox="1"/>
          <p:nvPr>
            <p:ph idx="10" type="dt"/>
          </p:nvPr>
        </p:nvSpPr>
        <p:spPr>
          <a:xfrm>
            <a:off x="287274" y="4767263"/>
            <a:ext cx="21798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rgbClr val="732F2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 name="Google Shape;24;p3"/>
          <p:cNvSpPr txBox="1"/>
          <p:nvPr>
            <p:ph idx="11" type="ftr"/>
          </p:nvPr>
        </p:nvSpPr>
        <p:spPr>
          <a:xfrm>
            <a:off x="2560320" y="4767263"/>
            <a:ext cx="4116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solidFill>
                  <a:srgbClr val="732F2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3"/>
          <p:cNvSpPr txBox="1"/>
          <p:nvPr>
            <p:ph idx="12" type="sldNum"/>
          </p:nvPr>
        </p:nvSpPr>
        <p:spPr>
          <a:xfrm>
            <a:off x="6799326" y="4767263"/>
            <a:ext cx="2057400" cy="273900"/>
          </a:xfrm>
          <a:prstGeom prst="rect">
            <a:avLst/>
          </a:prstGeom>
          <a:noFill/>
          <a:ln>
            <a:noFill/>
          </a:ln>
        </p:spPr>
        <p:txBody>
          <a:bodyPr anchorCtr="0" anchor="ctr" bIns="34275" lIns="68575" spcFirstLastPara="1" rIns="68575" wrap="square" tIns="34275">
            <a:noAutofit/>
          </a:bodyPr>
          <a:lstStyle>
            <a:lvl1pPr indent="0" lvl="0"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1pPr>
            <a:lvl2pPr indent="0" lvl="1"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2pPr>
            <a:lvl3pPr indent="0" lvl="2"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3pPr>
            <a:lvl4pPr indent="0" lvl="3"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4pPr>
            <a:lvl5pPr indent="0" lvl="4"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5pPr>
            <a:lvl6pPr indent="0" lvl="5"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6pPr>
            <a:lvl7pPr indent="0" lvl="6"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7pPr>
            <a:lvl8pPr indent="0" lvl="7"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8pPr>
            <a:lvl9pPr indent="0" lvl="8" mar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312421" y="1282303"/>
            <a:ext cx="85443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500000"/>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 name="Google Shape;28;p4"/>
          <p:cNvSpPr txBox="1"/>
          <p:nvPr>
            <p:ph idx="1" type="body"/>
          </p:nvPr>
        </p:nvSpPr>
        <p:spPr>
          <a:xfrm>
            <a:off x="312421" y="3442097"/>
            <a:ext cx="85443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C7C7C"/>
              </a:buClr>
              <a:buSzPts val="1800"/>
              <a:buNone/>
              <a:defRPr sz="1800">
                <a:solidFill>
                  <a:srgbClr val="7C7C7C"/>
                </a:solidFill>
              </a:defRPr>
            </a:lvl1pPr>
            <a:lvl2pPr indent="-228600" lvl="1" marL="914400" algn="l">
              <a:lnSpc>
                <a:spcPct val="90000"/>
              </a:lnSpc>
              <a:spcBef>
                <a:spcPts val="400"/>
              </a:spcBef>
              <a:spcAft>
                <a:spcPts val="0"/>
              </a:spcAft>
              <a:buClr>
                <a:srgbClr val="7C7C7C"/>
              </a:buClr>
              <a:buSzPts val="1500"/>
              <a:buNone/>
              <a:defRPr sz="1500">
                <a:solidFill>
                  <a:srgbClr val="7C7C7C"/>
                </a:solidFill>
              </a:defRPr>
            </a:lvl2pPr>
            <a:lvl3pPr indent="-228600" lvl="2" marL="1371600" algn="l">
              <a:lnSpc>
                <a:spcPct val="90000"/>
              </a:lnSpc>
              <a:spcBef>
                <a:spcPts val="400"/>
              </a:spcBef>
              <a:spcAft>
                <a:spcPts val="0"/>
              </a:spcAft>
              <a:buClr>
                <a:srgbClr val="7C7C7C"/>
              </a:buClr>
              <a:buSzPts val="1400"/>
              <a:buNone/>
              <a:defRPr sz="1400">
                <a:solidFill>
                  <a:srgbClr val="7C7C7C"/>
                </a:solidFill>
              </a:defRPr>
            </a:lvl3pPr>
            <a:lvl4pPr indent="-228600" lvl="3" marL="1828800" algn="l">
              <a:lnSpc>
                <a:spcPct val="90000"/>
              </a:lnSpc>
              <a:spcBef>
                <a:spcPts val="400"/>
              </a:spcBef>
              <a:spcAft>
                <a:spcPts val="0"/>
              </a:spcAft>
              <a:buClr>
                <a:srgbClr val="7C7C7C"/>
              </a:buClr>
              <a:buSzPts val="1200"/>
              <a:buNone/>
              <a:defRPr sz="1200">
                <a:solidFill>
                  <a:srgbClr val="7C7C7C"/>
                </a:solidFill>
              </a:defRPr>
            </a:lvl4pPr>
            <a:lvl5pPr indent="-228600" lvl="4" marL="2286000" algn="l">
              <a:lnSpc>
                <a:spcPct val="90000"/>
              </a:lnSpc>
              <a:spcBef>
                <a:spcPts val="400"/>
              </a:spcBef>
              <a:spcAft>
                <a:spcPts val="0"/>
              </a:spcAft>
              <a:buClr>
                <a:srgbClr val="7C7C7C"/>
              </a:buClr>
              <a:buSzPts val="1200"/>
              <a:buNone/>
              <a:defRPr sz="1200">
                <a:solidFill>
                  <a:srgbClr val="7C7C7C"/>
                </a:solidFill>
              </a:defRPr>
            </a:lvl5pPr>
            <a:lvl6pPr indent="-228600" lvl="5" marL="2743200" algn="l">
              <a:lnSpc>
                <a:spcPct val="90000"/>
              </a:lnSpc>
              <a:spcBef>
                <a:spcPts val="400"/>
              </a:spcBef>
              <a:spcAft>
                <a:spcPts val="0"/>
              </a:spcAft>
              <a:buClr>
                <a:srgbClr val="7C7C7C"/>
              </a:buClr>
              <a:buSzPts val="1200"/>
              <a:buNone/>
              <a:defRPr sz="1200">
                <a:solidFill>
                  <a:srgbClr val="7C7C7C"/>
                </a:solidFill>
              </a:defRPr>
            </a:lvl6pPr>
            <a:lvl7pPr indent="-228600" lvl="6" marL="3200400" algn="l">
              <a:lnSpc>
                <a:spcPct val="90000"/>
              </a:lnSpc>
              <a:spcBef>
                <a:spcPts val="400"/>
              </a:spcBef>
              <a:spcAft>
                <a:spcPts val="0"/>
              </a:spcAft>
              <a:buClr>
                <a:srgbClr val="7C7C7C"/>
              </a:buClr>
              <a:buSzPts val="1200"/>
              <a:buNone/>
              <a:defRPr sz="1200">
                <a:solidFill>
                  <a:srgbClr val="7C7C7C"/>
                </a:solidFill>
              </a:defRPr>
            </a:lvl7pPr>
            <a:lvl8pPr indent="-228600" lvl="7" marL="3657600" algn="l">
              <a:lnSpc>
                <a:spcPct val="90000"/>
              </a:lnSpc>
              <a:spcBef>
                <a:spcPts val="400"/>
              </a:spcBef>
              <a:spcAft>
                <a:spcPts val="0"/>
              </a:spcAft>
              <a:buClr>
                <a:srgbClr val="7C7C7C"/>
              </a:buClr>
              <a:buSzPts val="1200"/>
              <a:buNone/>
              <a:defRPr sz="1200">
                <a:solidFill>
                  <a:srgbClr val="7C7C7C"/>
                </a:solidFill>
              </a:defRPr>
            </a:lvl8pPr>
            <a:lvl9pPr indent="-228600" lvl="8" marL="4114800" algn="l">
              <a:lnSpc>
                <a:spcPct val="90000"/>
              </a:lnSpc>
              <a:spcBef>
                <a:spcPts val="400"/>
              </a:spcBef>
              <a:spcAft>
                <a:spcPts val="0"/>
              </a:spcAft>
              <a:buClr>
                <a:srgbClr val="7C7C7C"/>
              </a:buClr>
              <a:buSzPts val="1200"/>
              <a:buNone/>
              <a:defRPr sz="1200">
                <a:solidFill>
                  <a:srgbClr val="7C7C7C"/>
                </a:solidFill>
              </a:defRPr>
            </a:lvl9pPr>
          </a:lstStyle>
          <a:p/>
        </p:txBody>
      </p:sp>
      <p:sp>
        <p:nvSpPr>
          <p:cNvPr id="29" name="Google Shape;29;p4"/>
          <p:cNvSpPr txBox="1"/>
          <p:nvPr>
            <p:ph idx="12" type="sldNum"/>
          </p:nvPr>
        </p:nvSpPr>
        <p:spPr>
          <a:xfrm>
            <a:off x="6799326" y="4767263"/>
            <a:ext cx="2057400" cy="273900"/>
          </a:xfrm>
          <a:prstGeom prst="rect">
            <a:avLst/>
          </a:prstGeom>
          <a:noFill/>
          <a:ln>
            <a:noFill/>
          </a:ln>
        </p:spPr>
        <p:txBody>
          <a:bodyPr anchorCtr="0" anchor="ctr" bIns="34275" lIns="68575" spcFirstLastPara="1" rIns="68575" wrap="square" tIns="34275">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4"/>
          <p:cNvSpPr txBox="1"/>
          <p:nvPr>
            <p:ph idx="11" type="ftr"/>
          </p:nvPr>
        </p:nvSpPr>
        <p:spPr>
          <a:xfrm>
            <a:off x="312421" y="4767263"/>
            <a:ext cx="5802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i="1">
                <a:solidFill>
                  <a:srgbClr val="732F2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287274" y="352908"/>
            <a:ext cx="7910100" cy="9150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50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 name="Google Shape;33;p5"/>
          <p:cNvSpPr txBox="1"/>
          <p:nvPr>
            <p:ph idx="1" type="body"/>
          </p:nvPr>
        </p:nvSpPr>
        <p:spPr>
          <a:xfrm>
            <a:off x="287274" y="1369219"/>
            <a:ext cx="42276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E3E3E"/>
              </a:buClr>
              <a:buSzPts val="1400"/>
              <a:buChar char="•"/>
              <a:defRPr/>
            </a:lvl1pPr>
            <a:lvl2pPr indent="-317500" lvl="1" marL="914400" algn="l">
              <a:lnSpc>
                <a:spcPct val="90000"/>
              </a:lnSpc>
              <a:spcBef>
                <a:spcPts val="400"/>
              </a:spcBef>
              <a:spcAft>
                <a:spcPts val="0"/>
              </a:spcAft>
              <a:buClr>
                <a:srgbClr val="3E3E3E"/>
              </a:buClr>
              <a:buSzPts val="1400"/>
              <a:buChar char="•"/>
              <a:defRPr/>
            </a:lvl2pPr>
            <a:lvl3pPr indent="-317500" lvl="2" marL="1371600" algn="l">
              <a:lnSpc>
                <a:spcPct val="90000"/>
              </a:lnSpc>
              <a:spcBef>
                <a:spcPts val="400"/>
              </a:spcBef>
              <a:spcAft>
                <a:spcPts val="0"/>
              </a:spcAft>
              <a:buClr>
                <a:srgbClr val="3E3E3E"/>
              </a:buClr>
              <a:buSzPts val="1400"/>
              <a:buChar char="•"/>
              <a:defRPr/>
            </a:lvl3pPr>
            <a:lvl4pPr indent="-317500" lvl="3" marL="1828800" algn="l">
              <a:lnSpc>
                <a:spcPct val="90000"/>
              </a:lnSpc>
              <a:spcBef>
                <a:spcPts val="400"/>
              </a:spcBef>
              <a:spcAft>
                <a:spcPts val="0"/>
              </a:spcAft>
              <a:buClr>
                <a:srgbClr val="3E3E3E"/>
              </a:buClr>
              <a:buSzPts val="1400"/>
              <a:buChar char="•"/>
              <a:defRPr/>
            </a:lvl4pPr>
            <a:lvl5pPr indent="-317500" lvl="4" marL="2286000" algn="l">
              <a:lnSpc>
                <a:spcPct val="90000"/>
              </a:lnSpc>
              <a:spcBef>
                <a:spcPts val="400"/>
              </a:spcBef>
              <a:spcAft>
                <a:spcPts val="0"/>
              </a:spcAft>
              <a:buClr>
                <a:srgbClr val="3E3E3E"/>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2" type="body"/>
          </p:nvPr>
        </p:nvSpPr>
        <p:spPr>
          <a:xfrm>
            <a:off x="4629150" y="1369219"/>
            <a:ext cx="42276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E3E3E"/>
              </a:buClr>
              <a:buSzPts val="1400"/>
              <a:buChar char="•"/>
              <a:defRPr/>
            </a:lvl1pPr>
            <a:lvl2pPr indent="-317500" lvl="1" marL="914400" algn="l">
              <a:lnSpc>
                <a:spcPct val="90000"/>
              </a:lnSpc>
              <a:spcBef>
                <a:spcPts val="400"/>
              </a:spcBef>
              <a:spcAft>
                <a:spcPts val="0"/>
              </a:spcAft>
              <a:buClr>
                <a:srgbClr val="3E3E3E"/>
              </a:buClr>
              <a:buSzPts val="1400"/>
              <a:buChar char="•"/>
              <a:defRPr/>
            </a:lvl2pPr>
            <a:lvl3pPr indent="-317500" lvl="2" marL="1371600" algn="l">
              <a:lnSpc>
                <a:spcPct val="90000"/>
              </a:lnSpc>
              <a:spcBef>
                <a:spcPts val="400"/>
              </a:spcBef>
              <a:spcAft>
                <a:spcPts val="0"/>
              </a:spcAft>
              <a:buClr>
                <a:srgbClr val="3E3E3E"/>
              </a:buClr>
              <a:buSzPts val="1400"/>
              <a:buChar char="•"/>
              <a:defRPr/>
            </a:lvl3pPr>
            <a:lvl4pPr indent="-317500" lvl="3" marL="1828800" algn="l">
              <a:lnSpc>
                <a:spcPct val="90000"/>
              </a:lnSpc>
              <a:spcBef>
                <a:spcPts val="400"/>
              </a:spcBef>
              <a:spcAft>
                <a:spcPts val="0"/>
              </a:spcAft>
              <a:buClr>
                <a:srgbClr val="3E3E3E"/>
              </a:buClr>
              <a:buSzPts val="1400"/>
              <a:buChar char="•"/>
              <a:defRPr/>
            </a:lvl4pPr>
            <a:lvl5pPr indent="-317500" lvl="4" marL="2286000" algn="l">
              <a:lnSpc>
                <a:spcPct val="90000"/>
              </a:lnSpc>
              <a:spcBef>
                <a:spcPts val="400"/>
              </a:spcBef>
              <a:spcAft>
                <a:spcPts val="0"/>
              </a:spcAft>
              <a:buClr>
                <a:srgbClr val="3E3E3E"/>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p5"/>
          <p:cNvSpPr txBox="1"/>
          <p:nvPr>
            <p:ph idx="10" type="dt"/>
          </p:nvPr>
        </p:nvSpPr>
        <p:spPr>
          <a:xfrm>
            <a:off x="287274" y="4767263"/>
            <a:ext cx="21798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5"/>
          <p:cNvSpPr txBox="1"/>
          <p:nvPr>
            <p:ph idx="11" type="ftr"/>
          </p:nvPr>
        </p:nvSpPr>
        <p:spPr>
          <a:xfrm>
            <a:off x="2560320" y="4767263"/>
            <a:ext cx="4116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5"/>
          <p:cNvSpPr txBox="1"/>
          <p:nvPr>
            <p:ph idx="12" type="sldNum"/>
          </p:nvPr>
        </p:nvSpPr>
        <p:spPr>
          <a:xfrm>
            <a:off x="6799326" y="4767263"/>
            <a:ext cx="2057400" cy="273900"/>
          </a:xfrm>
          <a:prstGeom prst="rect">
            <a:avLst/>
          </a:prstGeom>
          <a:noFill/>
          <a:ln>
            <a:noFill/>
          </a:ln>
        </p:spPr>
        <p:txBody>
          <a:bodyPr anchorCtr="0" anchor="ctr" bIns="34275" lIns="68575" spcFirstLastPara="1" rIns="68575" wrap="square" tIns="34275">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287274" y="373380"/>
            <a:ext cx="7889100" cy="894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50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 name="Google Shape;40;p6"/>
          <p:cNvSpPr txBox="1"/>
          <p:nvPr>
            <p:ph idx="1" type="body"/>
          </p:nvPr>
        </p:nvSpPr>
        <p:spPr>
          <a:xfrm>
            <a:off x="287274" y="1260872"/>
            <a:ext cx="42108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3E3E3E"/>
              </a:buClr>
              <a:buSzPts val="1800"/>
              <a:buNone/>
              <a:defRPr b="1" sz="1800"/>
            </a:lvl1pPr>
            <a:lvl2pPr indent="-228600" lvl="1" marL="914400" algn="l">
              <a:lnSpc>
                <a:spcPct val="90000"/>
              </a:lnSpc>
              <a:spcBef>
                <a:spcPts val="400"/>
              </a:spcBef>
              <a:spcAft>
                <a:spcPts val="0"/>
              </a:spcAft>
              <a:buClr>
                <a:srgbClr val="3E3E3E"/>
              </a:buClr>
              <a:buSzPts val="1500"/>
              <a:buNone/>
              <a:defRPr b="1" sz="1500"/>
            </a:lvl2pPr>
            <a:lvl3pPr indent="-228600" lvl="2" marL="1371600" algn="l">
              <a:lnSpc>
                <a:spcPct val="90000"/>
              </a:lnSpc>
              <a:spcBef>
                <a:spcPts val="400"/>
              </a:spcBef>
              <a:spcAft>
                <a:spcPts val="0"/>
              </a:spcAft>
              <a:buClr>
                <a:srgbClr val="3E3E3E"/>
              </a:buClr>
              <a:buSzPts val="1400"/>
              <a:buNone/>
              <a:defRPr b="1" sz="1400"/>
            </a:lvl3pPr>
            <a:lvl4pPr indent="-228600" lvl="3" marL="1828800" algn="l">
              <a:lnSpc>
                <a:spcPct val="90000"/>
              </a:lnSpc>
              <a:spcBef>
                <a:spcPts val="400"/>
              </a:spcBef>
              <a:spcAft>
                <a:spcPts val="0"/>
              </a:spcAft>
              <a:buClr>
                <a:srgbClr val="3E3E3E"/>
              </a:buClr>
              <a:buSzPts val="1200"/>
              <a:buNone/>
              <a:defRPr b="1" sz="1200"/>
            </a:lvl4pPr>
            <a:lvl5pPr indent="-228600" lvl="4" marL="2286000" algn="l">
              <a:lnSpc>
                <a:spcPct val="90000"/>
              </a:lnSpc>
              <a:spcBef>
                <a:spcPts val="400"/>
              </a:spcBef>
              <a:spcAft>
                <a:spcPts val="0"/>
              </a:spcAft>
              <a:buClr>
                <a:srgbClr val="3E3E3E"/>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1" name="Google Shape;41;p6"/>
          <p:cNvSpPr txBox="1"/>
          <p:nvPr>
            <p:ph idx="2" type="body"/>
          </p:nvPr>
        </p:nvSpPr>
        <p:spPr>
          <a:xfrm>
            <a:off x="287274" y="1878806"/>
            <a:ext cx="42108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E3E3E"/>
              </a:buClr>
              <a:buSzPts val="1400"/>
              <a:buChar char="•"/>
              <a:defRPr/>
            </a:lvl1pPr>
            <a:lvl2pPr indent="-317500" lvl="1" marL="914400" algn="l">
              <a:lnSpc>
                <a:spcPct val="90000"/>
              </a:lnSpc>
              <a:spcBef>
                <a:spcPts val="400"/>
              </a:spcBef>
              <a:spcAft>
                <a:spcPts val="0"/>
              </a:spcAft>
              <a:buClr>
                <a:srgbClr val="3E3E3E"/>
              </a:buClr>
              <a:buSzPts val="1400"/>
              <a:buChar char="•"/>
              <a:defRPr/>
            </a:lvl2pPr>
            <a:lvl3pPr indent="-317500" lvl="2" marL="1371600" algn="l">
              <a:lnSpc>
                <a:spcPct val="90000"/>
              </a:lnSpc>
              <a:spcBef>
                <a:spcPts val="400"/>
              </a:spcBef>
              <a:spcAft>
                <a:spcPts val="0"/>
              </a:spcAft>
              <a:buClr>
                <a:srgbClr val="3E3E3E"/>
              </a:buClr>
              <a:buSzPts val="1400"/>
              <a:buChar char="•"/>
              <a:defRPr/>
            </a:lvl3pPr>
            <a:lvl4pPr indent="-317500" lvl="3" marL="1828800" algn="l">
              <a:lnSpc>
                <a:spcPct val="90000"/>
              </a:lnSpc>
              <a:spcBef>
                <a:spcPts val="400"/>
              </a:spcBef>
              <a:spcAft>
                <a:spcPts val="0"/>
              </a:spcAft>
              <a:buClr>
                <a:srgbClr val="3E3E3E"/>
              </a:buClr>
              <a:buSzPts val="1400"/>
              <a:buChar char="•"/>
              <a:defRPr/>
            </a:lvl4pPr>
            <a:lvl5pPr indent="-317500" lvl="4" marL="2286000" algn="l">
              <a:lnSpc>
                <a:spcPct val="90000"/>
              </a:lnSpc>
              <a:spcBef>
                <a:spcPts val="400"/>
              </a:spcBef>
              <a:spcAft>
                <a:spcPts val="0"/>
              </a:spcAft>
              <a:buClr>
                <a:srgbClr val="3E3E3E"/>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2" name="Google Shape;42;p6"/>
          <p:cNvSpPr txBox="1"/>
          <p:nvPr>
            <p:ph idx="3" type="body"/>
          </p:nvPr>
        </p:nvSpPr>
        <p:spPr>
          <a:xfrm>
            <a:off x="4629150" y="1260872"/>
            <a:ext cx="42276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3E3E3E"/>
              </a:buClr>
              <a:buSzPts val="1800"/>
              <a:buNone/>
              <a:defRPr b="1" sz="1800"/>
            </a:lvl1pPr>
            <a:lvl2pPr indent="-228600" lvl="1" marL="914400" algn="l">
              <a:lnSpc>
                <a:spcPct val="90000"/>
              </a:lnSpc>
              <a:spcBef>
                <a:spcPts val="400"/>
              </a:spcBef>
              <a:spcAft>
                <a:spcPts val="0"/>
              </a:spcAft>
              <a:buClr>
                <a:srgbClr val="3E3E3E"/>
              </a:buClr>
              <a:buSzPts val="1500"/>
              <a:buNone/>
              <a:defRPr b="1" sz="1500"/>
            </a:lvl2pPr>
            <a:lvl3pPr indent="-228600" lvl="2" marL="1371600" algn="l">
              <a:lnSpc>
                <a:spcPct val="90000"/>
              </a:lnSpc>
              <a:spcBef>
                <a:spcPts val="400"/>
              </a:spcBef>
              <a:spcAft>
                <a:spcPts val="0"/>
              </a:spcAft>
              <a:buClr>
                <a:srgbClr val="3E3E3E"/>
              </a:buClr>
              <a:buSzPts val="1400"/>
              <a:buNone/>
              <a:defRPr b="1" sz="1400"/>
            </a:lvl3pPr>
            <a:lvl4pPr indent="-228600" lvl="3" marL="1828800" algn="l">
              <a:lnSpc>
                <a:spcPct val="90000"/>
              </a:lnSpc>
              <a:spcBef>
                <a:spcPts val="400"/>
              </a:spcBef>
              <a:spcAft>
                <a:spcPts val="0"/>
              </a:spcAft>
              <a:buClr>
                <a:srgbClr val="3E3E3E"/>
              </a:buClr>
              <a:buSzPts val="1200"/>
              <a:buNone/>
              <a:defRPr b="1" sz="1200"/>
            </a:lvl4pPr>
            <a:lvl5pPr indent="-228600" lvl="4" marL="2286000" algn="l">
              <a:lnSpc>
                <a:spcPct val="90000"/>
              </a:lnSpc>
              <a:spcBef>
                <a:spcPts val="400"/>
              </a:spcBef>
              <a:spcAft>
                <a:spcPts val="0"/>
              </a:spcAft>
              <a:buClr>
                <a:srgbClr val="3E3E3E"/>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3" name="Google Shape;43;p6"/>
          <p:cNvSpPr txBox="1"/>
          <p:nvPr>
            <p:ph idx="4" type="body"/>
          </p:nvPr>
        </p:nvSpPr>
        <p:spPr>
          <a:xfrm>
            <a:off x="4629149" y="1878806"/>
            <a:ext cx="4227600" cy="2763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rgbClr val="3E3E3E"/>
              </a:buClr>
              <a:buSzPts val="1400"/>
              <a:buChar char="•"/>
              <a:defRPr/>
            </a:lvl1pPr>
            <a:lvl2pPr indent="-317500" lvl="1" marL="914400" algn="l">
              <a:lnSpc>
                <a:spcPct val="90000"/>
              </a:lnSpc>
              <a:spcBef>
                <a:spcPts val="400"/>
              </a:spcBef>
              <a:spcAft>
                <a:spcPts val="0"/>
              </a:spcAft>
              <a:buClr>
                <a:srgbClr val="3E3E3E"/>
              </a:buClr>
              <a:buSzPts val="1400"/>
              <a:buChar char="•"/>
              <a:defRPr/>
            </a:lvl2pPr>
            <a:lvl3pPr indent="-317500" lvl="2" marL="1371600" algn="l">
              <a:lnSpc>
                <a:spcPct val="90000"/>
              </a:lnSpc>
              <a:spcBef>
                <a:spcPts val="400"/>
              </a:spcBef>
              <a:spcAft>
                <a:spcPts val="0"/>
              </a:spcAft>
              <a:buClr>
                <a:srgbClr val="3E3E3E"/>
              </a:buClr>
              <a:buSzPts val="1400"/>
              <a:buChar char="•"/>
              <a:defRPr/>
            </a:lvl3pPr>
            <a:lvl4pPr indent="-317500" lvl="3" marL="1828800" algn="l">
              <a:lnSpc>
                <a:spcPct val="90000"/>
              </a:lnSpc>
              <a:spcBef>
                <a:spcPts val="400"/>
              </a:spcBef>
              <a:spcAft>
                <a:spcPts val="0"/>
              </a:spcAft>
              <a:buClr>
                <a:srgbClr val="3E3E3E"/>
              </a:buClr>
              <a:buSzPts val="1400"/>
              <a:buChar char="•"/>
              <a:defRPr/>
            </a:lvl4pPr>
            <a:lvl5pPr indent="-317500" lvl="4" marL="2286000" algn="l">
              <a:lnSpc>
                <a:spcPct val="90000"/>
              </a:lnSpc>
              <a:spcBef>
                <a:spcPts val="400"/>
              </a:spcBef>
              <a:spcAft>
                <a:spcPts val="0"/>
              </a:spcAft>
              <a:buClr>
                <a:srgbClr val="3E3E3E"/>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10" type="dt"/>
          </p:nvPr>
        </p:nvSpPr>
        <p:spPr>
          <a:xfrm>
            <a:off x="287274" y="4767263"/>
            <a:ext cx="21798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6"/>
          <p:cNvSpPr txBox="1"/>
          <p:nvPr>
            <p:ph idx="11" type="ftr"/>
          </p:nvPr>
        </p:nvSpPr>
        <p:spPr>
          <a:xfrm>
            <a:off x="2626112" y="4767263"/>
            <a:ext cx="40299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p6"/>
          <p:cNvSpPr txBox="1"/>
          <p:nvPr>
            <p:ph idx="12" type="sldNum"/>
          </p:nvPr>
        </p:nvSpPr>
        <p:spPr>
          <a:xfrm>
            <a:off x="6799326" y="4767263"/>
            <a:ext cx="2057400" cy="273900"/>
          </a:xfrm>
          <a:prstGeom prst="rect">
            <a:avLst/>
          </a:prstGeom>
          <a:noFill/>
          <a:ln>
            <a:noFill/>
          </a:ln>
        </p:spPr>
        <p:txBody>
          <a:bodyPr anchorCtr="0" anchor="ctr" bIns="34275" lIns="68575" spcFirstLastPara="1" rIns="68575" wrap="square" tIns="34275">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7"/>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7"/>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50" name="Google Shape;50;p7"/>
          <p:cNvSpPr txBox="1"/>
          <p:nvPr>
            <p:ph type="title"/>
          </p:nvPr>
        </p:nvSpPr>
        <p:spPr>
          <a:xfrm>
            <a:off x="311700" y="372725"/>
            <a:ext cx="8520600" cy="645000"/>
          </a:xfrm>
          <a:prstGeom prst="rect">
            <a:avLst/>
          </a:prstGeom>
        </p:spPr>
        <p:txBody>
          <a:bodyPr anchorCtr="0" anchor="ctr" bIns="34275" lIns="68575" spcFirstLastPara="1" rIns="68575" wrap="square" tIns="34275">
            <a:normAutofit/>
          </a:bodyPr>
          <a:lstStyle>
            <a:lvl1pPr lvl="0">
              <a:spcBef>
                <a:spcPts val="0"/>
              </a:spcBef>
              <a:spcAft>
                <a:spcPts val="0"/>
              </a:spcAft>
              <a:buSzPts val="33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 name="Google Shape;51;p7"/>
          <p:cNvSpPr txBox="1"/>
          <p:nvPr>
            <p:ph idx="1" type="body"/>
          </p:nvPr>
        </p:nvSpPr>
        <p:spPr>
          <a:xfrm>
            <a:off x="311700" y="1417800"/>
            <a:ext cx="8520600" cy="3150900"/>
          </a:xfrm>
          <a:prstGeom prst="rect">
            <a:avLst/>
          </a:prstGeom>
        </p:spPr>
        <p:txBody>
          <a:bodyPr anchorCtr="0" anchor="t" bIns="34275" lIns="68575" spcFirstLastPara="1" rIns="68575" wrap="square" tIns="34275">
            <a:normAutofit/>
          </a:bodyPr>
          <a:lstStyle>
            <a:lvl1pPr indent="-361950" lvl="0" marL="457200">
              <a:spcBef>
                <a:spcPts val="800"/>
              </a:spcBef>
              <a:spcAft>
                <a:spcPts val="0"/>
              </a:spcAft>
              <a:buSzPts val="2100"/>
              <a:buChar char="•"/>
              <a:defRPr/>
            </a:lvl1pPr>
            <a:lvl2pPr indent="-342900" lvl="1" marL="914400">
              <a:spcBef>
                <a:spcPts val="400"/>
              </a:spcBef>
              <a:spcAft>
                <a:spcPts val="0"/>
              </a:spcAft>
              <a:buSzPts val="1800"/>
              <a:buChar char="•"/>
              <a:defRPr/>
            </a:lvl2pPr>
            <a:lvl3pPr indent="-323850" lvl="2" marL="1371600">
              <a:spcBef>
                <a:spcPts val="400"/>
              </a:spcBef>
              <a:spcAft>
                <a:spcPts val="0"/>
              </a:spcAft>
              <a:buSzPts val="1500"/>
              <a:buChar char="•"/>
              <a:defRPr/>
            </a:lvl3pPr>
            <a:lvl4pPr indent="-317500" lvl="3" marL="1828800">
              <a:spcBef>
                <a:spcPts val="400"/>
              </a:spcBef>
              <a:spcAft>
                <a:spcPts val="0"/>
              </a:spcAft>
              <a:buSzPts val="1400"/>
              <a:buChar char="•"/>
              <a:defRPr/>
            </a:lvl4pPr>
            <a:lvl5pPr indent="-317500" lvl="4" marL="2286000">
              <a:spcBef>
                <a:spcPts val="400"/>
              </a:spcBef>
              <a:spcAft>
                <a:spcPts val="0"/>
              </a:spcAft>
              <a:buSzPts val="1400"/>
              <a:buChar char="•"/>
              <a:defRPr/>
            </a:lvl5pPr>
            <a:lvl6pPr indent="-317500" lvl="5" marL="2743200">
              <a:spcBef>
                <a:spcPts val="400"/>
              </a:spcBef>
              <a:spcAft>
                <a:spcPts val="0"/>
              </a:spcAft>
              <a:buSzPts val="1400"/>
              <a:buChar char="•"/>
              <a:defRPr/>
            </a:lvl6pPr>
            <a:lvl7pPr indent="-317500" lvl="6" marL="3200400">
              <a:spcBef>
                <a:spcPts val="400"/>
              </a:spcBef>
              <a:spcAft>
                <a:spcPts val="0"/>
              </a:spcAft>
              <a:buSzPts val="1400"/>
              <a:buChar char="•"/>
              <a:defRPr/>
            </a:lvl7pPr>
            <a:lvl8pPr indent="-317500" lvl="7" marL="3657600">
              <a:spcBef>
                <a:spcPts val="400"/>
              </a:spcBef>
              <a:spcAft>
                <a:spcPts val="0"/>
              </a:spcAft>
              <a:buSzPts val="1400"/>
              <a:buChar char="•"/>
              <a:defRPr/>
            </a:lvl8pPr>
            <a:lvl9pPr indent="-317500" lvl="8" marL="4114800">
              <a:spcBef>
                <a:spcPts val="400"/>
              </a:spcBef>
              <a:spcAft>
                <a:spcPts val="0"/>
              </a:spcAft>
              <a:buSzPts val="1400"/>
              <a:buChar char="•"/>
              <a:defRPr/>
            </a:lvl9pPr>
          </a:lstStyle>
          <a:p/>
        </p:txBody>
      </p:sp>
      <p:sp>
        <p:nvSpPr>
          <p:cNvPr id="52" name="Google Shape;52;p7"/>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642865"/>
            <a:ext cx="2190000" cy="503700"/>
          </a:xfrm>
          <a:prstGeom prst="rtTriangle">
            <a:avLst/>
          </a:prstGeom>
          <a:solidFill>
            <a:srgbClr val="E6E5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 name="Google Shape;7;p1"/>
          <p:cNvSpPr/>
          <p:nvPr/>
        </p:nvSpPr>
        <p:spPr>
          <a:xfrm rot="10800000">
            <a:off x="6962363" y="-3588"/>
            <a:ext cx="2190000" cy="503700"/>
          </a:xfrm>
          <a:prstGeom prst="rtTriangle">
            <a:avLst/>
          </a:prstGeom>
          <a:solidFill>
            <a:srgbClr val="E6E5DC"/>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 name="Google Shape;8;p1"/>
          <p:cNvSpPr txBox="1"/>
          <p:nvPr>
            <p:ph type="title"/>
          </p:nvPr>
        </p:nvSpPr>
        <p:spPr>
          <a:xfrm>
            <a:off x="287274" y="352908"/>
            <a:ext cx="7910100" cy="9150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500000"/>
              </a:buClr>
              <a:buSzPts val="3300"/>
              <a:buFont typeface="Arial"/>
              <a:buNone/>
              <a:defRPr b="1" i="1" sz="3300" u="none" cap="none" strike="noStrike">
                <a:solidFill>
                  <a:srgbClr val="500000"/>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 name="Google Shape;9;p1"/>
          <p:cNvSpPr txBox="1"/>
          <p:nvPr>
            <p:ph idx="1" type="body"/>
          </p:nvPr>
        </p:nvSpPr>
        <p:spPr>
          <a:xfrm>
            <a:off x="287274" y="1369219"/>
            <a:ext cx="85695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3E3E3E"/>
              </a:buClr>
              <a:buSzPts val="2100"/>
              <a:buFont typeface="Arial"/>
              <a:buChar char="•"/>
              <a:defRPr b="0" i="0" sz="2100" u="none" cap="none" strike="noStrike">
                <a:solidFill>
                  <a:srgbClr val="3E3E3E"/>
                </a:solidFill>
                <a:latin typeface="Arial"/>
                <a:ea typeface="Arial"/>
                <a:cs typeface="Arial"/>
                <a:sym typeface="Arial"/>
              </a:defRPr>
            </a:lvl1pPr>
            <a:lvl2pPr indent="-342900" lvl="1" marL="914400" marR="0" rtl="0" algn="l">
              <a:lnSpc>
                <a:spcPct val="90000"/>
              </a:lnSpc>
              <a:spcBef>
                <a:spcPts val="400"/>
              </a:spcBef>
              <a:spcAft>
                <a:spcPts val="0"/>
              </a:spcAft>
              <a:buClr>
                <a:srgbClr val="3E3E3E"/>
              </a:buClr>
              <a:buSzPts val="1800"/>
              <a:buFont typeface="Arial"/>
              <a:buChar char="•"/>
              <a:defRPr b="0" i="0" sz="1800" u="none" cap="none" strike="noStrike">
                <a:solidFill>
                  <a:srgbClr val="3E3E3E"/>
                </a:solidFill>
                <a:latin typeface="Arial"/>
                <a:ea typeface="Arial"/>
                <a:cs typeface="Arial"/>
                <a:sym typeface="Arial"/>
              </a:defRPr>
            </a:lvl2pPr>
            <a:lvl3pPr indent="-323850" lvl="2" marL="1371600" marR="0" rtl="0" algn="l">
              <a:lnSpc>
                <a:spcPct val="90000"/>
              </a:lnSpc>
              <a:spcBef>
                <a:spcPts val="400"/>
              </a:spcBef>
              <a:spcAft>
                <a:spcPts val="0"/>
              </a:spcAft>
              <a:buClr>
                <a:srgbClr val="3E3E3E"/>
              </a:buClr>
              <a:buSzPts val="1500"/>
              <a:buFont typeface="Arial"/>
              <a:buChar char="•"/>
              <a:defRPr b="0" i="0" sz="1500" u="none" cap="none" strike="noStrike">
                <a:solidFill>
                  <a:srgbClr val="3E3E3E"/>
                </a:solidFill>
                <a:latin typeface="Arial"/>
                <a:ea typeface="Arial"/>
                <a:cs typeface="Arial"/>
                <a:sym typeface="Arial"/>
              </a:defRPr>
            </a:lvl3pPr>
            <a:lvl4pPr indent="-317500" lvl="3" marL="1828800" marR="0" rtl="0" algn="l">
              <a:lnSpc>
                <a:spcPct val="90000"/>
              </a:lnSpc>
              <a:spcBef>
                <a:spcPts val="400"/>
              </a:spcBef>
              <a:spcAft>
                <a:spcPts val="0"/>
              </a:spcAft>
              <a:buClr>
                <a:srgbClr val="3E3E3E"/>
              </a:buClr>
              <a:buSzPts val="1400"/>
              <a:buFont typeface="Arial"/>
              <a:buChar char="•"/>
              <a:defRPr b="0" i="0" sz="1400" u="none" cap="none" strike="noStrike">
                <a:solidFill>
                  <a:srgbClr val="3E3E3E"/>
                </a:solidFill>
                <a:latin typeface="Arial"/>
                <a:ea typeface="Arial"/>
                <a:cs typeface="Arial"/>
                <a:sym typeface="Arial"/>
              </a:defRPr>
            </a:lvl4pPr>
            <a:lvl5pPr indent="-317500" lvl="4" marL="2286000" marR="0" rtl="0" algn="l">
              <a:lnSpc>
                <a:spcPct val="90000"/>
              </a:lnSpc>
              <a:spcBef>
                <a:spcPts val="400"/>
              </a:spcBef>
              <a:spcAft>
                <a:spcPts val="0"/>
              </a:spcAft>
              <a:buClr>
                <a:srgbClr val="3E3E3E"/>
              </a:buClr>
              <a:buSzPts val="1400"/>
              <a:buFont typeface="Arial"/>
              <a:buChar char="•"/>
              <a:defRPr b="0" i="0" sz="1400" u="none" cap="none" strike="noStrike">
                <a:solidFill>
                  <a:srgbClr val="3E3E3E"/>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0" type="dt"/>
          </p:nvPr>
        </p:nvSpPr>
        <p:spPr>
          <a:xfrm>
            <a:off x="287274" y="4767263"/>
            <a:ext cx="21798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cap="none" strike="noStrike">
                <a:solidFill>
                  <a:srgbClr val="732F2F"/>
                </a:solidFill>
                <a:latin typeface="Arial"/>
                <a:ea typeface="Arial"/>
                <a:cs typeface="Arial"/>
                <a:sym typeface="Arial"/>
              </a:defRPr>
            </a:lvl1pPr>
            <a:lvl2pPr lvl="1"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11" name="Google Shape;11;p1"/>
          <p:cNvSpPr txBox="1"/>
          <p:nvPr>
            <p:ph idx="11" type="ftr"/>
          </p:nvPr>
        </p:nvSpPr>
        <p:spPr>
          <a:xfrm>
            <a:off x="2560320" y="4767263"/>
            <a:ext cx="41166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1" sz="900" u="none" cap="none" strike="noStrike">
                <a:solidFill>
                  <a:srgbClr val="732F2F"/>
                </a:solidFill>
                <a:latin typeface="Arial"/>
                <a:ea typeface="Arial"/>
                <a:cs typeface="Arial"/>
                <a:sym typeface="Arial"/>
              </a:defRPr>
            </a:lvl1pPr>
            <a:lvl2pPr lvl="1"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12" name="Google Shape;12;p1"/>
          <p:cNvSpPr txBox="1"/>
          <p:nvPr>
            <p:ph idx="12" type="sldNum"/>
          </p:nvPr>
        </p:nvSpPr>
        <p:spPr>
          <a:xfrm>
            <a:off x="679932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1pPr>
            <a:lvl2pPr indent="0" lvl="1"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2pPr>
            <a:lvl3pPr indent="0" lvl="2"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3pPr>
            <a:lvl4pPr indent="0" lvl="3"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4pPr>
            <a:lvl5pPr indent="0" lvl="4"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5pPr>
            <a:lvl6pPr indent="0" lvl="5"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6pPr>
            <a:lvl7pPr indent="0" lvl="6"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7pPr>
            <a:lvl8pPr indent="0" lvl="7"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8pPr>
            <a:lvl9pPr indent="0" lvl="8" marL="0" marR="0" rtl="0" algn="r">
              <a:lnSpc>
                <a:spcPct val="100000"/>
              </a:lnSpc>
              <a:spcBef>
                <a:spcPts val="0"/>
              </a:spcBef>
              <a:spcAft>
                <a:spcPts val="0"/>
              </a:spcAft>
              <a:buNone/>
              <a:defRPr b="0" i="0" sz="900" u="none" cap="none" strike="noStrike">
                <a:solidFill>
                  <a:srgbClr val="732F2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1"/>
          <p:cNvSpPr/>
          <p:nvPr/>
        </p:nvSpPr>
        <p:spPr>
          <a:xfrm>
            <a:off x="287274" y="291956"/>
            <a:ext cx="518100" cy="60900"/>
          </a:xfrm>
          <a:prstGeom prst="rect">
            <a:avLst/>
          </a:prstGeom>
          <a:solidFill>
            <a:srgbClr val="B6B6B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descr="A logo of a college&#10;&#10;Description automatically generated" id="14" name="Google Shape;14;p1"/>
          <p:cNvPicPr preferRelativeResize="0"/>
          <p:nvPr/>
        </p:nvPicPr>
        <p:blipFill rotWithShape="1">
          <a:blip r:embed="rId1">
            <a:alphaModFix/>
          </a:blip>
          <a:srcRect b="0" l="0" r="0" t="0"/>
          <a:stretch/>
        </p:blipFill>
        <p:spPr>
          <a:xfrm>
            <a:off x="8197477" y="117619"/>
            <a:ext cx="807292" cy="8072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trivy.de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8"/>
          <p:cNvSpPr txBox="1"/>
          <p:nvPr>
            <p:ph type="ctrTitle"/>
          </p:nvPr>
        </p:nvSpPr>
        <p:spPr>
          <a:xfrm>
            <a:off x="282200" y="219775"/>
            <a:ext cx="8441400" cy="1853700"/>
          </a:xfrm>
          <a:prstGeom prst="rect">
            <a:avLst/>
          </a:prstGeom>
        </p:spPr>
        <p:txBody>
          <a:bodyPr anchorCtr="0" anchor="b" bIns="34275" lIns="68575" spcFirstLastPara="1" rIns="68575" wrap="square" tIns="34275">
            <a:normAutofit fontScale="90000"/>
          </a:bodyPr>
          <a:lstStyle/>
          <a:p>
            <a:pPr indent="0" lvl="0" marL="0" rtl="0" algn="ctr">
              <a:spcBef>
                <a:spcPts val="0"/>
              </a:spcBef>
              <a:spcAft>
                <a:spcPts val="0"/>
              </a:spcAft>
              <a:buNone/>
            </a:pPr>
            <a:r>
              <a:rPr lang="en"/>
              <a:t>CSCE 606 Software Engineering</a:t>
            </a:r>
            <a:endParaRPr/>
          </a:p>
          <a:p>
            <a:pPr indent="0" lvl="0" marL="0" rtl="0" algn="ctr">
              <a:spcBef>
                <a:spcPts val="0"/>
              </a:spcBef>
              <a:spcAft>
                <a:spcPts val="0"/>
              </a:spcAft>
              <a:buNone/>
            </a:pPr>
            <a:r>
              <a:rPr lang="en"/>
              <a:t>USSF GRC Controls</a:t>
            </a:r>
            <a:endParaRPr/>
          </a:p>
        </p:txBody>
      </p:sp>
      <p:sp>
        <p:nvSpPr>
          <p:cNvPr id="58" name="Google Shape;58;p8"/>
          <p:cNvSpPr txBox="1"/>
          <p:nvPr/>
        </p:nvSpPr>
        <p:spPr>
          <a:xfrm>
            <a:off x="592025" y="2448375"/>
            <a:ext cx="4441800" cy="213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latin typeface="Lato"/>
                <a:ea typeface="Lato"/>
                <a:cs typeface="Lato"/>
                <a:sym typeface="Lato"/>
              </a:rPr>
              <a:t>Aditya Gourishetty</a:t>
            </a:r>
            <a:endParaRPr sz="16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600">
                <a:solidFill>
                  <a:schemeClr val="dk1"/>
                </a:solidFill>
                <a:latin typeface="Lato"/>
                <a:ea typeface="Lato"/>
                <a:cs typeface="Lato"/>
                <a:sym typeface="Lato"/>
              </a:rPr>
              <a:t>Duy Vu</a:t>
            </a:r>
            <a:endParaRPr sz="16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600">
                <a:solidFill>
                  <a:schemeClr val="dk1"/>
                </a:solidFill>
                <a:latin typeface="Lato"/>
                <a:ea typeface="Lato"/>
                <a:cs typeface="Lato"/>
                <a:sym typeface="Lato"/>
              </a:rPr>
              <a:t>Medha Kaushika Podipireddi</a:t>
            </a:r>
            <a:endParaRPr sz="16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600">
                <a:solidFill>
                  <a:schemeClr val="dk1"/>
                </a:solidFill>
                <a:latin typeface="Lato"/>
                <a:ea typeface="Lato"/>
                <a:cs typeface="Lato"/>
                <a:sym typeface="Lato"/>
              </a:rPr>
              <a:t>Maitreya Niranjan</a:t>
            </a:r>
            <a:endParaRPr sz="16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600">
                <a:solidFill>
                  <a:schemeClr val="dk1"/>
                </a:solidFill>
                <a:latin typeface="Lato"/>
                <a:ea typeface="Lato"/>
                <a:cs typeface="Lato"/>
                <a:sym typeface="Lato"/>
              </a:rPr>
              <a:t>Sahil Fayaz</a:t>
            </a:r>
            <a:endParaRPr sz="16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600">
                <a:solidFill>
                  <a:schemeClr val="dk1"/>
                </a:solidFill>
                <a:latin typeface="Lato"/>
                <a:ea typeface="Lato"/>
                <a:cs typeface="Lato"/>
                <a:sym typeface="Lato"/>
              </a:rPr>
              <a:t>Shravan Bhat</a:t>
            </a:r>
            <a:endParaRPr sz="1600">
              <a:solidFill>
                <a:schemeClr val="dk1"/>
              </a:solidFill>
              <a:latin typeface="Lato"/>
              <a:ea typeface="Lato"/>
              <a:cs typeface="Lato"/>
              <a:sym typeface="Lato"/>
            </a:endParaRPr>
          </a:p>
          <a:p>
            <a:pPr indent="0" lvl="0" marL="0" rtl="0" algn="l">
              <a:spcBef>
                <a:spcPts val="0"/>
              </a:spcBef>
              <a:spcAft>
                <a:spcPts val="0"/>
              </a:spcAft>
              <a:buNone/>
            </a:pPr>
            <a:r>
              <a:rPr lang="en" sz="1600">
                <a:solidFill>
                  <a:schemeClr val="dk1"/>
                </a:solidFill>
                <a:latin typeface="Lato"/>
                <a:ea typeface="Lato"/>
                <a:cs typeface="Lato"/>
                <a:sym typeface="Lato"/>
              </a:rPr>
              <a:t>Vasudha Devarakonda</a:t>
            </a:r>
            <a:endParaRPr sz="1600">
              <a:solidFill>
                <a:schemeClr val="dk1"/>
              </a:solidFill>
              <a:latin typeface="Lato"/>
              <a:ea typeface="Lato"/>
              <a:cs typeface="Lato"/>
              <a:sym typeface="Lato"/>
            </a:endParaRPr>
          </a:p>
        </p:txBody>
      </p:sp>
      <p:sp>
        <p:nvSpPr>
          <p:cNvPr id="59" name="Google Shape;59;p8"/>
          <p:cNvSpPr txBox="1"/>
          <p:nvPr/>
        </p:nvSpPr>
        <p:spPr>
          <a:xfrm>
            <a:off x="3346775" y="2073475"/>
            <a:ext cx="1896900" cy="447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t/>
            </a:r>
            <a:endParaRPr b="1" i="1" sz="2300">
              <a:solidFill>
                <a:srgbClr val="500000"/>
              </a:solidFill>
            </a:endParaRPr>
          </a:p>
          <a:p>
            <a:pPr indent="0" lvl="0" marL="0" rtl="0" algn="l">
              <a:spcBef>
                <a:spcPts val="0"/>
              </a:spcBef>
              <a:spcAft>
                <a:spcPts val="0"/>
              </a:spcAft>
              <a:buNone/>
            </a:pPr>
            <a:r>
              <a:t/>
            </a:r>
            <a:endParaRPr sz="100">
              <a:solidFill>
                <a:srgbClr val="3E3E3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type="title"/>
          </p:nvPr>
        </p:nvSpPr>
        <p:spPr>
          <a:xfrm>
            <a:off x="287274" y="352908"/>
            <a:ext cx="7910100" cy="91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000"/>
              <a:t>Lessons - Software E</a:t>
            </a:r>
            <a:r>
              <a:rPr lang="en" sz="3000"/>
              <a:t>ngineering</a:t>
            </a:r>
            <a:endParaRPr sz="3000"/>
          </a:p>
        </p:txBody>
      </p:sp>
      <p:sp>
        <p:nvSpPr>
          <p:cNvPr id="135" name="Google Shape;135;p17"/>
          <p:cNvSpPr txBox="1"/>
          <p:nvPr>
            <p:ph idx="1" type="body"/>
          </p:nvPr>
        </p:nvSpPr>
        <p:spPr>
          <a:xfrm>
            <a:off x="287250" y="1198226"/>
            <a:ext cx="8569500" cy="3526800"/>
          </a:xfrm>
          <a:prstGeom prst="rect">
            <a:avLst/>
          </a:prstGeom>
        </p:spPr>
        <p:txBody>
          <a:bodyPr anchorCtr="0" anchor="t" bIns="34275" lIns="68575" spcFirstLastPara="1" rIns="68575" wrap="square" tIns="34275">
            <a:normAutofit/>
          </a:bodyPr>
          <a:lstStyle/>
          <a:p>
            <a:pPr indent="-311150" lvl="0" marL="457200" rtl="0" algn="l">
              <a:lnSpc>
                <a:spcPct val="115000"/>
              </a:lnSpc>
              <a:spcBef>
                <a:spcPts val="800"/>
              </a:spcBef>
              <a:spcAft>
                <a:spcPts val="0"/>
              </a:spcAft>
              <a:buClr>
                <a:schemeClr val="dk1"/>
              </a:buClr>
              <a:buSzPts val="1300"/>
              <a:buChar char="●"/>
            </a:pPr>
            <a:r>
              <a:rPr b="1" lang="en" sz="1300">
                <a:solidFill>
                  <a:srgbClr val="000000"/>
                </a:solidFill>
              </a:rPr>
              <a:t>Agile Process &amp; Regular Feedback:</a:t>
            </a:r>
            <a:br>
              <a:rPr b="1" lang="en" sz="1300">
                <a:solidFill>
                  <a:srgbClr val="000000"/>
                </a:solidFill>
              </a:rPr>
            </a:br>
            <a:r>
              <a:rPr lang="en" sz="1300">
                <a:solidFill>
                  <a:srgbClr val="000000"/>
                </a:solidFill>
              </a:rPr>
              <a:t>Enabled rapid application modifications and continuous improvements based on client feedback.</a:t>
            </a:r>
            <a:endParaRPr sz="1300">
              <a:solidFill>
                <a:srgbClr val="000000"/>
              </a:solidFill>
            </a:endParaRPr>
          </a:p>
          <a:p>
            <a:pPr indent="-311150" lvl="0" marL="457200" rtl="0" algn="l">
              <a:lnSpc>
                <a:spcPct val="115000"/>
              </a:lnSpc>
              <a:spcBef>
                <a:spcPts val="0"/>
              </a:spcBef>
              <a:spcAft>
                <a:spcPts val="0"/>
              </a:spcAft>
              <a:buClr>
                <a:schemeClr val="dk1"/>
              </a:buClr>
              <a:buSzPts val="1300"/>
              <a:buChar char="●"/>
            </a:pPr>
            <a:r>
              <a:rPr b="1" lang="en" sz="1300">
                <a:solidFill>
                  <a:srgbClr val="000000"/>
                </a:solidFill>
              </a:rPr>
              <a:t>Test-Driven Development (TDD):</a:t>
            </a:r>
            <a:br>
              <a:rPr b="1" lang="en" sz="1300">
                <a:solidFill>
                  <a:srgbClr val="000000"/>
                </a:solidFill>
              </a:rPr>
            </a:br>
            <a:r>
              <a:rPr lang="en" sz="1300">
                <a:solidFill>
                  <a:srgbClr val="000000"/>
                </a:solidFill>
              </a:rPr>
              <a:t>Ensured the application met client requirements, with automated tests verifying that new changes didn’t break existing functionality.</a:t>
            </a:r>
            <a:endParaRPr sz="1300">
              <a:solidFill>
                <a:srgbClr val="000000"/>
              </a:solidFill>
            </a:endParaRPr>
          </a:p>
          <a:p>
            <a:pPr indent="-311150" lvl="0" marL="457200" rtl="0" algn="l">
              <a:lnSpc>
                <a:spcPct val="115000"/>
              </a:lnSpc>
              <a:spcBef>
                <a:spcPts val="0"/>
              </a:spcBef>
              <a:spcAft>
                <a:spcPts val="0"/>
              </a:spcAft>
              <a:buClr>
                <a:schemeClr val="dk1"/>
              </a:buClr>
              <a:buSzPts val="1300"/>
              <a:buChar char="●"/>
            </a:pPr>
            <a:r>
              <a:rPr b="1" lang="en" sz="1300">
                <a:solidFill>
                  <a:srgbClr val="000000"/>
                </a:solidFill>
              </a:rPr>
              <a:t>Unit Testing &amp; Test Coverage:</a:t>
            </a:r>
            <a:br>
              <a:rPr b="1" lang="en" sz="1300">
                <a:solidFill>
                  <a:srgbClr val="000000"/>
                </a:solidFill>
              </a:rPr>
            </a:br>
            <a:r>
              <a:rPr lang="en" sz="1300">
                <a:solidFill>
                  <a:srgbClr val="000000"/>
                </a:solidFill>
              </a:rPr>
              <a:t>Helped deliver a stable, fault-free application by identifying issues early and ensuring robust code quality.</a:t>
            </a:r>
            <a:endParaRPr sz="1300">
              <a:solidFill>
                <a:srgbClr val="000000"/>
              </a:solidFill>
            </a:endParaRPr>
          </a:p>
          <a:p>
            <a:pPr indent="-311150" lvl="0" marL="457200" rtl="0" algn="l">
              <a:lnSpc>
                <a:spcPct val="115000"/>
              </a:lnSpc>
              <a:spcBef>
                <a:spcPts val="0"/>
              </a:spcBef>
              <a:spcAft>
                <a:spcPts val="0"/>
              </a:spcAft>
              <a:buClr>
                <a:schemeClr val="dk1"/>
              </a:buClr>
              <a:buSzPts val="1300"/>
              <a:buChar char="●"/>
            </a:pPr>
            <a:r>
              <a:rPr b="1" lang="en" sz="1300">
                <a:solidFill>
                  <a:srgbClr val="000000"/>
                </a:solidFill>
              </a:rPr>
              <a:t>Story Points &amp; Daily Standups:</a:t>
            </a:r>
            <a:br>
              <a:rPr b="1" lang="en" sz="1300">
                <a:solidFill>
                  <a:srgbClr val="000000"/>
                </a:solidFill>
              </a:rPr>
            </a:br>
            <a:r>
              <a:rPr lang="en" sz="1300">
                <a:solidFill>
                  <a:srgbClr val="000000"/>
                </a:solidFill>
              </a:rPr>
              <a:t>Facilitated better team collaboration, provided clear visibility on progress, and helped manage workload effectively.</a:t>
            </a:r>
            <a:endParaRPr sz="1300">
              <a:solidFill>
                <a:srgbClr val="000000"/>
              </a:solidFill>
            </a:endParaRPr>
          </a:p>
          <a:p>
            <a:pPr indent="-311150" lvl="0" marL="457200" rtl="0" algn="l">
              <a:lnSpc>
                <a:spcPct val="115000"/>
              </a:lnSpc>
              <a:spcBef>
                <a:spcPts val="0"/>
              </a:spcBef>
              <a:spcAft>
                <a:spcPts val="0"/>
              </a:spcAft>
              <a:buClr>
                <a:schemeClr val="dk1"/>
              </a:buClr>
              <a:buSzPts val="1300"/>
              <a:buChar char="●"/>
            </a:pPr>
            <a:r>
              <a:rPr b="1" lang="en" sz="1300">
                <a:solidFill>
                  <a:srgbClr val="000000"/>
                </a:solidFill>
              </a:rPr>
              <a:t>Frequent Heroku Deployments:</a:t>
            </a:r>
            <a:br>
              <a:rPr b="1" lang="en" sz="1300">
                <a:solidFill>
                  <a:srgbClr val="000000"/>
                </a:solidFill>
              </a:rPr>
            </a:br>
            <a:r>
              <a:rPr lang="en" sz="1300">
                <a:solidFill>
                  <a:srgbClr val="000000"/>
                </a:solidFill>
              </a:rPr>
              <a:t>Allowed for continuous integration and delivery, ensuring a working version of the application at every iteration.</a:t>
            </a:r>
            <a:endParaRPr b="1"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nvSpPr>
        <p:spPr>
          <a:xfrm>
            <a:off x="489250" y="1310250"/>
            <a:ext cx="7549500" cy="2953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solidFill>
                <a:schemeClr val="dk1"/>
              </a:solidFill>
              <a:latin typeface="Lato"/>
              <a:ea typeface="Lato"/>
              <a:cs typeface="Lato"/>
              <a:sym typeface="Lato"/>
            </a:endParaRPr>
          </a:p>
          <a:p>
            <a:pPr indent="0" lvl="0" marL="457200" rtl="0" algn="l">
              <a:spcBef>
                <a:spcPts val="0"/>
              </a:spcBef>
              <a:spcAft>
                <a:spcPts val="0"/>
              </a:spcAft>
              <a:buNone/>
            </a:pPr>
            <a:r>
              <a:t/>
            </a:r>
            <a:endParaRPr b="1" sz="1600">
              <a:solidFill>
                <a:schemeClr val="dk1"/>
              </a:solidFill>
              <a:latin typeface="Lato"/>
              <a:ea typeface="Lato"/>
              <a:cs typeface="Lato"/>
              <a:sym typeface="Lato"/>
            </a:endParaRPr>
          </a:p>
        </p:txBody>
      </p:sp>
      <p:sp>
        <p:nvSpPr>
          <p:cNvPr id="141" name="Google Shape;141;p18"/>
          <p:cNvSpPr txBox="1"/>
          <p:nvPr>
            <p:ph type="title"/>
          </p:nvPr>
        </p:nvSpPr>
        <p:spPr>
          <a:xfrm>
            <a:off x="311700" y="442150"/>
            <a:ext cx="8520600" cy="64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a:t>Code Quality and Best Practices</a:t>
            </a:r>
            <a:endParaRPr/>
          </a:p>
        </p:txBody>
      </p:sp>
      <p:sp>
        <p:nvSpPr>
          <p:cNvPr id="142" name="Google Shape;142;p18"/>
          <p:cNvSpPr txBox="1"/>
          <p:nvPr/>
        </p:nvSpPr>
        <p:spPr>
          <a:xfrm>
            <a:off x="256675" y="1362375"/>
            <a:ext cx="7957200" cy="3197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Code Coverage: </a:t>
            </a:r>
            <a:r>
              <a:rPr lang="en"/>
              <a:t>Achieved </a:t>
            </a:r>
            <a:r>
              <a:rPr b="1" lang="en"/>
              <a:t>90%+</a:t>
            </a:r>
            <a:r>
              <a:rPr lang="en"/>
              <a:t> code coverage to ensure comprehensive testing across all features.</a:t>
            </a:r>
            <a:endParaRPr/>
          </a:p>
          <a:p>
            <a:pPr indent="-317500" lvl="0" marL="457200" rtl="0" algn="l">
              <a:lnSpc>
                <a:spcPct val="115000"/>
              </a:lnSpc>
              <a:spcBef>
                <a:spcPts val="0"/>
              </a:spcBef>
              <a:spcAft>
                <a:spcPts val="0"/>
              </a:spcAft>
              <a:buSzPts val="1400"/>
              <a:buChar char="●"/>
            </a:pPr>
            <a:r>
              <a:rPr b="1" lang="en"/>
              <a:t>Behavioral Tests: </a:t>
            </a:r>
            <a:r>
              <a:rPr lang="en"/>
              <a:t>Utilized </a:t>
            </a:r>
            <a:r>
              <a:rPr b="1" lang="en"/>
              <a:t>Cucumber</a:t>
            </a:r>
            <a:r>
              <a:rPr lang="en"/>
              <a:t> for behavior-driven development (BDD), covering </a:t>
            </a:r>
            <a:r>
              <a:rPr b="1" lang="en"/>
              <a:t>100%</a:t>
            </a:r>
            <a:r>
              <a:rPr lang="en"/>
              <a:t> of critical user flows to ensure correct application behavior.</a:t>
            </a:r>
            <a:endParaRPr/>
          </a:p>
          <a:p>
            <a:pPr indent="-317500" lvl="0" marL="457200" rtl="0" algn="l">
              <a:lnSpc>
                <a:spcPct val="115000"/>
              </a:lnSpc>
              <a:spcBef>
                <a:spcPts val="0"/>
              </a:spcBef>
              <a:spcAft>
                <a:spcPts val="0"/>
              </a:spcAft>
              <a:buSzPts val="1400"/>
              <a:buChar char="●"/>
            </a:pPr>
            <a:r>
              <a:rPr b="1" lang="en"/>
              <a:t>Unit Testing: RSpec</a:t>
            </a:r>
            <a:r>
              <a:rPr lang="en"/>
              <a:t> was used for unit testing, ensuring individual components work as expected and reducing bugs.</a:t>
            </a:r>
            <a:endParaRPr/>
          </a:p>
          <a:p>
            <a:pPr indent="-317500" lvl="0" marL="457200" rtl="0" algn="l">
              <a:lnSpc>
                <a:spcPct val="115000"/>
              </a:lnSpc>
              <a:spcBef>
                <a:spcPts val="0"/>
              </a:spcBef>
              <a:spcAft>
                <a:spcPts val="0"/>
              </a:spcAft>
              <a:buSzPts val="1400"/>
              <a:buChar char="●"/>
            </a:pPr>
            <a:r>
              <a:rPr b="1" lang="en"/>
              <a:t>Consistent Code Style: </a:t>
            </a:r>
            <a:r>
              <a:rPr lang="en"/>
              <a:t>Used </a:t>
            </a:r>
            <a:r>
              <a:rPr b="1" lang="en"/>
              <a:t>RuboCop</a:t>
            </a:r>
            <a:r>
              <a:rPr lang="en"/>
              <a:t> to automatically enforce consistent code formatting and best practices, improving readability and reducing errors.</a:t>
            </a:r>
            <a:endParaRPr/>
          </a:p>
          <a:p>
            <a:pPr indent="-317500" lvl="0" marL="457200" rtl="0" algn="l">
              <a:lnSpc>
                <a:spcPct val="115000"/>
              </a:lnSpc>
              <a:spcBef>
                <a:spcPts val="0"/>
              </a:spcBef>
              <a:spcAft>
                <a:spcPts val="0"/>
              </a:spcAft>
              <a:buSzPts val="1400"/>
              <a:buChar char="●"/>
            </a:pPr>
            <a:r>
              <a:rPr b="1" lang="en"/>
              <a:t>Agile Development: </a:t>
            </a:r>
            <a:r>
              <a:rPr lang="en"/>
              <a:t>Developed using the </a:t>
            </a:r>
            <a:r>
              <a:rPr b="1" lang="en"/>
              <a:t>Agile framework</a:t>
            </a:r>
            <a:r>
              <a:rPr lang="en"/>
              <a:t>, with constant customer feedback incorporated into each iteration to ensure alignment with user needs.</a:t>
            </a:r>
            <a:endParaRPr>
              <a:solidFill>
                <a:srgbClr val="3E3E3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11700" y="2071875"/>
            <a:ext cx="8520600" cy="14979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3980">
                <a:latin typeface="Lato"/>
                <a:ea typeface="Lato"/>
                <a:cs typeface="Lato"/>
                <a:sym typeface="Lato"/>
              </a:rPr>
              <a:t>Thank You</a:t>
            </a:r>
            <a:endParaRPr sz="3980">
              <a:latin typeface="Lato"/>
              <a:ea typeface="Lato"/>
              <a:cs typeface="Lato"/>
              <a:sym typeface="Lato"/>
            </a:endParaRPr>
          </a:p>
          <a:p>
            <a:pPr indent="0" lvl="0" marL="0" rtl="0" algn="ctr">
              <a:spcBef>
                <a:spcPts val="0"/>
              </a:spcBef>
              <a:spcAft>
                <a:spcPts val="0"/>
              </a:spcAft>
              <a:buSzPts val="990"/>
              <a:buNone/>
            </a:pPr>
            <a:r>
              <a:t/>
            </a:r>
            <a:endParaRPr sz="398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9"/>
          <p:cNvSpPr txBox="1"/>
          <p:nvPr>
            <p:ph type="title"/>
          </p:nvPr>
        </p:nvSpPr>
        <p:spPr>
          <a:xfrm>
            <a:off x="311700" y="372725"/>
            <a:ext cx="8520600" cy="64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Project Overview</a:t>
            </a:r>
            <a:endParaRPr/>
          </a:p>
        </p:txBody>
      </p:sp>
      <p:sp>
        <p:nvSpPr>
          <p:cNvPr id="65" name="Google Shape;65;p9"/>
          <p:cNvSpPr txBox="1"/>
          <p:nvPr>
            <p:ph idx="1" type="body"/>
          </p:nvPr>
        </p:nvSpPr>
        <p:spPr>
          <a:xfrm>
            <a:off x="311700" y="1417800"/>
            <a:ext cx="8783400" cy="3150900"/>
          </a:xfrm>
          <a:prstGeom prst="rect">
            <a:avLst/>
          </a:prstGeom>
        </p:spPr>
        <p:txBody>
          <a:bodyPr anchorCtr="0" anchor="t" bIns="34275" lIns="68575" spcFirstLastPara="1" rIns="68575" wrap="square" tIns="34275">
            <a:noAutofit/>
          </a:bodyPr>
          <a:lstStyle/>
          <a:p>
            <a:pPr indent="-336550" lvl="0" marL="457200" rtl="0" algn="l">
              <a:lnSpc>
                <a:spcPct val="115000"/>
              </a:lnSpc>
              <a:spcBef>
                <a:spcPts val="1400"/>
              </a:spcBef>
              <a:spcAft>
                <a:spcPts val="0"/>
              </a:spcAft>
              <a:buClr>
                <a:srgbClr val="000000"/>
              </a:buClr>
              <a:buSzPts val="1700"/>
              <a:buChar char="•"/>
            </a:pPr>
            <a:r>
              <a:rPr b="1" lang="en" sz="1700">
                <a:solidFill>
                  <a:srgbClr val="000000"/>
                </a:solidFill>
              </a:rPr>
              <a:t>Problem Statement: </a:t>
            </a:r>
            <a:r>
              <a:rPr lang="en" sz="1700">
                <a:solidFill>
                  <a:srgbClr val="000000"/>
                </a:solidFill>
              </a:rPr>
              <a:t>Automate Governance Risk &amp; Compliance (GRC) evaluation for runtime environment objects.</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a:solidFill>
                  <a:srgbClr val="000000"/>
                </a:solidFill>
              </a:rPr>
              <a:t>Input: </a:t>
            </a:r>
            <a:r>
              <a:rPr lang="en" sz="1700">
                <a:solidFill>
                  <a:srgbClr val="000000"/>
                </a:solidFill>
              </a:rPr>
              <a:t>Docker Images</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a:solidFill>
                  <a:srgbClr val="000000"/>
                </a:solidFill>
              </a:rPr>
              <a:t>GRC Controls: </a:t>
            </a:r>
            <a:r>
              <a:rPr lang="en" sz="1700">
                <a:solidFill>
                  <a:srgbClr val="000000"/>
                </a:solidFill>
              </a:rPr>
              <a:t>NIST SP 800-53</a:t>
            </a:r>
            <a:endParaRPr sz="1700">
              <a:solidFill>
                <a:srgbClr val="000000"/>
              </a:solidFill>
            </a:endParaRPr>
          </a:p>
          <a:p>
            <a:pPr indent="-336550" lvl="0" marL="457200" rtl="0" algn="l">
              <a:lnSpc>
                <a:spcPct val="115000"/>
              </a:lnSpc>
              <a:spcBef>
                <a:spcPts val="0"/>
              </a:spcBef>
              <a:spcAft>
                <a:spcPts val="0"/>
              </a:spcAft>
              <a:buClr>
                <a:srgbClr val="000000"/>
              </a:buClr>
              <a:buSzPts val="1700"/>
              <a:buChar char="•"/>
            </a:pPr>
            <a:r>
              <a:rPr b="1" lang="en" sz="1700">
                <a:solidFill>
                  <a:srgbClr val="000000"/>
                </a:solidFill>
              </a:rPr>
              <a:t>Output: </a:t>
            </a:r>
            <a:r>
              <a:rPr lang="en" sz="1700">
                <a:solidFill>
                  <a:srgbClr val="000000"/>
                </a:solidFill>
              </a:rPr>
              <a:t>Security analysis for deployment decision</a:t>
            </a:r>
            <a:endParaRPr sz="1700">
              <a:solidFill>
                <a:srgbClr val="000000"/>
              </a:solidFill>
            </a:endParaRPr>
          </a:p>
          <a:p>
            <a:pPr indent="0" lvl="0" marL="0" rtl="0" algn="l">
              <a:spcBef>
                <a:spcPts val="800"/>
              </a:spcBef>
              <a:spcAft>
                <a:spcPts val="0"/>
              </a:spcAft>
              <a:buNone/>
            </a:pPr>
            <a:r>
              <a:t/>
            </a:r>
            <a:endParaRPr b="1" sz="1700">
              <a:solidFill>
                <a:srgbClr val="5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type="title"/>
          </p:nvPr>
        </p:nvSpPr>
        <p:spPr>
          <a:xfrm>
            <a:off x="311700" y="372725"/>
            <a:ext cx="8520600" cy="64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000"/>
              <a:t>Application Design</a:t>
            </a:r>
            <a:endParaRPr sz="3000"/>
          </a:p>
        </p:txBody>
      </p:sp>
      <p:sp>
        <p:nvSpPr>
          <p:cNvPr id="71" name="Google Shape;71;p10"/>
          <p:cNvSpPr/>
          <p:nvPr/>
        </p:nvSpPr>
        <p:spPr>
          <a:xfrm>
            <a:off x="5773943" y="2591011"/>
            <a:ext cx="1096500" cy="45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Application</a:t>
            </a:r>
            <a:endParaRPr sz="1100"/>
          </a:p>
        </p:txBody>
      </p:sp>
      <p:sp>
        <p:nvSpPr>
          <p:cNvPr id="72" name="Google Shape;72;p10"/>
          <p:cNvSpPr/>
          <p:nvPr/>
        </p:nvSpPr>
        <p:spPr>
          <a:xfrm>
            <a:off x="4085788" y="2573487"/>
            <a:ext cx="1191000" cy="48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Docker Image Tag URL</a:t>
            </a:r>
            <a:endParaRPr sz="1100"/>
          </a:p>
        </p:txBody>
      </p:sp>
      <p:sp>
        <p:nvSpPr>
          <p:cNvPr id="73" name="Google Shape;73;p10"/>
          <p:cNvSpPr/>
          <p:nvPr/>
        </p:nvSpPr>
        <p:spPr>
          <a:xfrm>
            <a:off x="7347735" y="2591286"/>
            <a:ext cx="1096500" cy="45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Severity Report</a:t>
            </a:r>
            <a:endParaRPr sz="1100"/>
          </a:p>
        </p:txBody>
      </p:sp>
      <p:sp>
        <p:nvSpPr>
          <p:cNvPr id="74" name="Google Shape;74;p10"/>
          <p:cNvSpPr/>
          <p:nvPr/>
        </p:nvSpPr>
        <p:spPr>
          <a:xfrm>
            <a:off x="5773943" y="3613102"/>
            <a:ext cx="1096500" cy="45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Trivy</a:t>
            </a:r>
            <a:endParaRPr sz="1100"/>
          </a:p>
        </p:txBody>
      </p:sp>
      <p:cxnSp>
        <p:nvCxnSpPr>
          <p:cNvPr id="75" name="Google Shape;75;p10"/>
          <p:cNvCxnSpPr>
            <a:stCxn id="72" idx="3"/>
            <a:endCxn id="71" idx="1"/>
          </p:cNvCxnSpPr>
          <p:nvPr/>
        </p:nvCxnSpPr>
        <p:spPr>
          <a:xfrm>
            <a:off x="5276788" y="2814537"/>
            <a:ext cx="497100" cy="57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0"/>
          <p:cNvCxnSpPr/>
          <p:nvPr/>
        </p:nvCxnSpPr>
        <p:spPr>
          <a:xfrm>
            <a:off x="6870443" y="2808686"/>
            <a:ext cx="477300" cy="3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0"/>
          <p:cNvCxnSpPr>
            <a:stCxn id="71" idx="2"/>
            <a:endCxn id="74" idx="0"/>
          </p:cNvCxnSpPr>
          <p:nvPr/>
        </p:nvCxnSpPr>
        <p:spPr>
          <a:xfrm>
            <a:off x="6322193" y="3049711"/>
            <a:ext cx="0" cy="563400"/>
          </a:xfrm>
          <a:prstGeom prst="straightConnector1">
            <a:avLst/>
          </a:prstGeom>
          <a:noFill/>
          <a:ln cap="flat" cmpd="sng" w="9525">
            <a:solidFill>
              <a:schemeClr val="dk2"/>
            </a:solidFill>
            <a:prstDash val="solid"/>
            <a:round/>
            <a:headEnd len="med" w="med" type="none"/>
            <a:tailEnd len="med" w="med" type="triangle"/>
          </a:ln>
        </p:spPr>
      </p:cxnSp>
      <p:cxnSp>
        <p:nvCxnSpPr>
          <p:cNvPr id="78" name="Google Shape;78;p10"/>
          <p:cNvCxnSpPr>
            <a:stCxn id="74" idx="0"/>
            <a:endCxn id="71" idx="2"/>
          </p:cNvCxnSpPr>
          <p:nvPr/>
        </p:nvCxnSpPr>
        <p:spPr>
          <a:xfrm rot="10800000">
            <a:off x="6322193" y="3049702"/>
            <a:ext cx="0" cy="563400"/>
          </a:xfrm>
          <a:prstGeom prst="straightConnector1">
            <a:avLst/>
          </a:prstGeom>
          <a:noFill/>
          <a:ln cap="flat" cmpd="sng" w="9525">
            <a:solidFill>
              <a:schemeClr val="dk2"/>
            </a:solidFill>
            <a:prstDash val="solid"/>
            <a:round/>
            <a:headEnd len="med" w="med" type="none"/>
            <a:tailEnd len="med" w="med" type="triangle"/>
          </a:ln>
        </p:spPr>
      </p:cxnSp>
      <p:sp>
        <p:nvSpPr>
          <p:cNvPr id="79" name="Google Shape;79;p10"/>
          <p:cNvSpPr txBox="1"/>
          <p:nvPr/>
        </p:nvSpPr>
        <p:spPr>
          <a:xfrm>
            <a:off x="5276807" y="2591300"/>
            <a:ext cx="432900" cy="1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E3E3E"/>
                </a:solidFill>
              </a:rPr>
              <a:t>Scan</a:t>
            </a:r>
            <a:endParaRPr sz="800">
              <a:solidFill>
                <a:srgbClr val="3E3E3E"/>
              </a:solidFill>
            </a:endParaRPr>
          </a:p>
        </p:txBody>
      </p:sp>
      <p:sp>
        <p:nvSpPr>
          <p:cNvPr id="80" name="Google Shape;80;p10"/>
          <p:cNvSpPr txBox="1"/>
          <p:nvPr/>
        </p:nvSpPr>
        <p:spPr>
          <a:xfrm>
            <a:off x="6838050" y="2602700"/>
            <a:ext cx="5421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E3E3E"/>
                </a:solidFill>
              </a:rPr>
              <a:t>Parsing</a:t>
            </a:r>
            <a:endParaRPr sz="800">
              <a:solidFill>
                <a:srgbClr val="3E3E3E"/>
              </a:solidFill>
            </a:endParaRPr>
          </a:p>
        </p:txBody>
      </p:sp>
      <p:sp>
        <p:nvSpPr>
          <p:cNvPr id="81" name="Google Shape;81;p10"/>
          <p:cNvSpPr txBox="1"/>
          <p:nvPr/>
        </p:nvSpPr>
        <p:spPr>
          <a:xfrm>
            <a:off x="6426127" y="3092025"/>
            <a:ext cx="6699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3E3E3E"/>
                </a:solidFill>
              </a:rPr>
              <a:t>Scan Request</a:t>
            </a:r>
            <a:endParaRPr sz="800">
              <a:solidFill>
                <a:srgbClr val="3E3E3E"/>
              </a:solidFill>
            </a:endParaRPr>
          </a:p>
        </p:txBody>
      </p:sp>
      <p:sp>
        <p:nvSpPr>
          <p:cNvPr id="82" name="Google Shape;82;p10"/>
          <p:cNvSpPr/>
          <p:nvPr/>
        </p:nvSpPr>
        <p:spPr>
          <a:xfrm>
            <a:off x="2945591" y="1738400"/>
            <a:ext cx="953700" cy="18963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t>Container Object</a:t>
            </a:r>
            <a:endParaRPr sz="1100"/>
          </a:p>
        </p:txBody>
      </p:sp>
      <p:sp>
        <p:nvSpPr>
          <p:cNvPr id="83" name="Google Shape;83;p10"/>
          <p:cNvSpPr/>
          <p:nvPr/>
        </p:nvSpPr>
        <p:spPr>
          <a:xfrm>
            <a:off x="3157983" y="2409271"/>
            <a:ext cx="529200" cy="2292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Tag1</a:t>
            </a:r>
            <a:endParaRPr sz="1100"/>
          </a:p>
        </p:txBody>
      </p:sp>
      <p:sp>
        <p:nvSpPr>
          <p:cNvPr id="84" name="Google Shape;84;p10"/>
          <p:cNvSpPr/>
          <p:nvPr/>
        </p:nvSpPr>
        <p:spPr>
          <a:xfrm>
            <a:off x="3157975" y="2731998"/>
            <a:ext cx="529200" cy="2292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Tag2</a:t>
            </a:r>
            <a:endParaRPr sz="1100"/>
          </a:p>
        </p:txBody>
      </p:sp>
      <p:sp>
        <p:nvSpPr>
          <p:cNvPr id="85" name="Google Shape;85;p10"/>
          <p:cNvSpPr/>
          <p:nvPr/>
        </p:nvSpPr>
        <p:spPr>
          <a:xfrm>
            <a:off x="3157983" y="3054752"/>
            <a:ext cx="529200" cy="2292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Tag3</a:t>
            </a:r>
            <a:endParaRPr sz="1100"/>
          </a:p>
        </p:txBody>
      </p:sp>
      <p:cxnSp>
        <p:nvCxnSpPr>
          <p:cNvPr id="86" name="Google Shape;86;p10"/>
          <p:cNvCxnSpPr>
            <a:stCxn id="84" idx="3"/>
          </p:cNvCxnSpPr>
          <p:nvPr/>
        </p:nvCxnSpPr>
        <p:spPr>
          <a:xfrm>
            <a:off x="3687175" y="2846598"/>
            <a:ext cx="399000" cy="2400"/>
          </a:xfrm>
          <a:prstGeom prst="straightConnector1">
            <a:avLst/>
          </a:prstGeom>
          <a:noFill/>
          <a:ln cap="flat" cmpd="sng" w="9525">
            <a:solidFill>
              <a:schemeClr val="dk2"/>
            </a:solidFill>
            <a:prstDash val="solid"/>
            <a:round/>
            <a:headEnd len="med" w="med" type="none"/>
            <a:tailEnd len="med" w="med" type="triangle"/>
          </a:ln>
        </p:spPr>
      </p:cxnSp>
      <p:sp>
        <p:nvSpPr>
          <p:cNvPr id="87" name="Google Shape;87;p10"/>
          <p:cNvSpPr/>
          <p:nvPr/>
        </p:nvSpPr>
        <p:spPr>
          <a:xfrm>
            <a:off x="1527735" y="1738400"/>
            <a:ext cx="953700" cy="18963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100"/>
              <a:t>User</a:t>
            </a:r>
            <a:endParaRPr sz="1100"/>
          </a:p>
        </p:txBody>
      </p:sp>
      <p:sp>
        <p:nvSpPr>
          <p:cNvPr id="88" name="Google Shape;88;p10"/>
          <p:cNvSpPr/>
          <p:nvPr/>
        </p:nvSpPr>
        <p:spPr>
          <a:xfrm>
            <a:off x="1598957" y="2409263"/>
            <a:ext cx="811200" cy="2292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Object1</a:t>
            </a:r>
            <a:endParaRPr sz="1100"/>
          </a:p>
        </p:txBody>
      </p:sp>
      <p:sp>
        <p:nvSpPr>
          <p:cNvPr id="89" name="Google Shape;89;p10"/>
          <p:cNvSpPr/>
          <p:nvPr/>
        </p:nvSpPr>
        <p:spPr>
          <a:xfrm>
            <a:off x="1598957" y="3054742"/>
            <a:ext cx="811200" cy="2292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Object 3</a:t>
            </a:r>
            <a:endParaRPr sz="1100"/>
          </a:p>
        </p:txBody>
      </p:sp>
      <p:cxnSp>
        <p:nvCxnSpPr>
          <p:cNvPr id="90" name="Google Shape;90;p10"/>
          <p:cNvCxnSpPr/>
          <p:nvPr/>
        </p:nvCxnSpPr>
        <p:spPr>
          <a:xfrm>
            <a:off x="2238110" y="2844613"/>
            <a:ext cx="706800" cy="6600"/>
          </a:xfrm>
          <a:prstGeom prst="straightConnector1">
            <a:avLst/>
          </a:prstGeom>
          <a:noFill/>
          <a:ln cap="flat" cmpd="sng" w="9525">
            <a:solidFill>
              <a:schemeClr val="dk2"/>
            </a:solidFill>
            <a:prstDash val="solid"/>
            <a:round/>
            <a:headEnd len="med" w="med" type="none"/>
            <a:tailEnd len="med" w="med" type="triangle"/>
          </a:ln>
        </p:spPr>
      </p:cxnSp>
      <p:sp>
        <p:nvSpPr>
          <p:cNvPr id="91" name="Google Shape;91;p10"/>
          <p:cNvSpPr/>
          <p:nvPr/>
        </p:nvSpPr>
        <p:spPr>
          <a:xfrm>
            <a:off x="1598946" y="2731989"/>
            <a:ext cx="811200" cy="2292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Object 2</a:t>
            </a:r>
            <a:endParaRPr sz="1100"/>
          </a:p>
        </p:txBody>
      </p:sp>
      <p:sp>
        <p:nvSpPr>
          <p:cNvPr id="92" name="Google Shape;92;p10"/>
          <p:cNvSpPr/>
          <p:nvPr/>
        </p:nvSpPr>
        <p:spPr>
          <a:xfrm>
            <a:off x="641076" y="1738400"/>
            <a:ext cx="632700" cy="1896300"/>
          </a:xfrm>
          <a:prstGeom prst="roundRect">
            <a:avLst>
              <a:gd fmla="val 16667" name="adj"/>
            </a:avLst>
          </a:prstGeom>
          <a:solidFill>
            <a:srgbClr val="FFFFFF"/>
          </a:solidFill>
          <a:ln cap="flat" cmpd="sng" w="9525">
            <a:solidFill>
              <a:srgbClr val="5003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SSO</a:t>
            </a:r>
            <a:endParaRPr sz="1100"/>
          </a:p>
          <a:p>
            <a:pPr indent="0" lvl="0" marL="0" rtl="0" algn="ctr">
              <a:spcBef>
                <a:spcPts val="0"/>
              </a:spcBef>
              <a:spcAft>
                <a:spcPts val="0"/>
              </a:spcAft>
              <a:buNone/>
            </a:pPr>
            <a:r>
              <a:rPr lang="en" sz="1100"/>
              <a:t>Login</a:t>
            </a:r>
            <a:endParaRPr sz="1100"/>
          </a:p>
        </p:txBody>
      </p:sp>
      <p:cxnSp>
        <p:nvCxnSpPr>
          <p:cNvPr id="93" name="Google Shape;93;p10"/>
          <p:cNvCxnSpPr>
            <a:stCxn id="92" idx="3"/>
            <a:endCxn id="87" idx="1"/>
          </p:cNvCxnSpPr>
          <p:nvPr/>
        </p:nvCxnSpPr>
        <p:spPr>
          <a:xfrm>
            <a:off x="1273776" y="2686550"/>
            <a:ext cx="254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1"/>
          <p:cNvSpPr txBox="1"/>
          <p:nvPr>
            <p:ph type="title"/>
          </p:nvPr>
        </p:nvSpPr>
        <p:spPr>
          <a:xfrm>
            <a:off x="311700" y="376775"/>
            <a:ext cx="8520600" cy="64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Trivy - Open Source Tool</a:t>
            </a:r>
            <a:endParaRPr/>
          </a:p>
        </p:txBody>
      </p:sp>
      <p:sp>
        <p:nvSpPr>
          <p:cNvPr id="99" name="Google Shape;99;p11"/>
          <p:cNvSpPr txBox="1"/>
          <p:nvPr/>
        </p:nvSpPr>
        <p:spPr>
          <a:xfrm>
            <a:off x="257900" y="1271675"/>
            <a:ext cx="8783400" cy="3061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Trivy is a comprehensive and versatile open-source vulnerability and security scanner developed by Aqua Security. </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en" sz="1700">
                <a:solidFill>
                  <a:schemeClr val="dk1"/>
                </a:solidFill>
                <a:latin typeface="Lato"/>
                <a:ea typeface="Lato"/>
                <a:cs typeface="Lato"/>
                <a:sym typeface="Lato"/>
              </a:rPr>
              <a:t>It is capable of scanning various resources such as container images, filesystems, and Git repositories to detect: </a:t>
            </a:r>
            <a:endParaRPr sz="1700">
              <a:solidFill>
                <a:schemeClr val="dk1"/>
              </a:solidFill>
              <a:latin typeface="Lato"/>
              <a:ea typeface="Lato"/>
              <a:cs typeface="Lato"/>
              <a:sym typeface="Lato"/>
            </a:endParaRPr>
          </a:p>
          <a:p>
            <a:pPr indent="-336550" lvl="1" marL="914400" rtl="0" algn="l">
              <a:spcBef>
                <a:spcPts val="0"/>
              </a:spcBef>
              <a:spcAft>
                <a:spcPts val="0"/>
              </a:spcAft>
              <a:buClr>
                <a:schemeClr val="dk1"/>
              </a:buClr>
              <a:buSzPts val="1700"/>
              <a:buFont typeface="Lato"/>
              <a:buChar char="○"/>
            </a:pPr>
            <a:r>
              <a:rPr b="1" lang="en" sz="1700">
                <a:solidFill>
                  <a:schemeClr val="dk1"/>
                </a:solidFill>
                <a:latin typeface="Lato"/>
                <a:ea typeface="Lato"/>
                <a:cs typeface="Lato"/>
                <a:sym typeface="Lato"/>
              </a:rPr>
              <a:t>Misconfigurations</a:t>
            </a:r>
            <a:r>
              <a:rPr lang="en" sz="1700">
                <a:solidFill>
                  <a:schemeClr val="dk1"/>
                </a:solidFill>
                <a:latin typeface="Lato"/>
                <a:ea typeface="Lato"/>
                <a:cs typeface="Lato"/>
                <a:sym typeface="Lato"/>
              </a:rPr>
              <a:t>: Identifying risky or improper configurations in container images and infrastructure. </a:t>
            </a:r>
            <a:endParaRPr sz="1700">
              <a:solidFill>
                <a:schemeClr val="dk1"/>
              </a:solidFill>
              <a:latin typeface="Lato"/>
              <a:ea typeface="Lato"/>
              <a:cs typeface="Lato"/>
              <a:sym typeface="Lato"/>
            </a:endParaRPr>
          </a:p>
          <a:p>
            <a:pPr indent="-336550" lvl="1" marL="914400" rtl="0" algn="l">
              <a:spcBef>
                <a:spcPts val="0"/>
              </a:spcBef>
              <a:spcAft>
                <a:spcPts val="0"/>
              </a:spcAft>
              <a:buClr>
                <a:schemeClr val="dk1"/>
              </a:buClr>
              <a:buSzPts val="1700"/>
              <a:buFont typeface="Lato"/>
              <a:buChar char="○"/>
            </a:pPr>
            <a:r>
              <a:rPr b="1" lang="en" sz="1700">
                <a:solidFill>
                  <a:schemeClr val="dk1"/>
                </a:solidFill>
                <a:latin typeface="Lato"/>
                <a:ea typeface="Lato"/>
                <a:cs typeface="Lato"/>
                <a:sym typeface="Lato"/>
              </a:rPr>
              <a:t>Secrets</a:t>
            </a:r>
            <a:r>
              <a:rPr lang="en" sz="1700">
                <a:solidFill>
                  <a:schemeClr val="dk1"/>
                </a:solidFill>
                <a:latin typeface="Lato"/>
                <a:ea typeface="Lato"/>
                <a:cs typeface="Lato"/>
                <a:sym typeface="Lato"/>
              </a:rPr>
              <a:t>: Detecting exposed sensitive information, like API keys, credentials, and tokens that might have been accidentally included.</a:t>
            </a:r>
            <a:endParaRPr sz="1700">
              <a:solidFill>
                <a:schemeClr val="dk1"/>
              </a:solidFill>
              <a:latin typeface="Lato"/>
              <a:ea typeface="Lato"/>
              <a:cs typeface="Lato"/>
              <a:sym typeface="Lato"/>
            </a:endParaRPr>
          </a:p>
          <a:p>
            <a:pPr indent="-336550" lvl="0" marL="457200" rtl="0" algn="l">
              <a:spcBef>
                <a:spcPts val="0"/>
              </a:spcBef>
              <a:spcAft>
                <a:spcPts val="0"/>
              </a:spcAft>
              <a:buClr>
                <a:schemeClr val="dk1"/>
              </a:buClr>
              <a:buSzPts val="1700"/>
              <a:buFont typeface="Lato"/>
              <a:buChar char="●"/>
            </a:pPr>
            <a:r>
              <a:rPr lang="en" sz="1700" u="sng">
                <a:solidFill>
                  <a:schemeClr val="hlink"/>
                </a:solidFill>
                <a:latin typeface="Lato"/>
                <a:ea typeface="Lato"/>
                <a:cs typeface="Lato"/>
                <a:sym typeface="Lato"/>
                <a:hlinkClick r:id="rId3"/>
              </a:rPr>
              <a:t>Link</a:t>
            </a:r>
            <a:endParaRPr sz="1700">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2"/>
          <p:cNvSpPr txBox="1"/>
          <p:nvPr>
            <p:ph type="title"/>
          </p:nvPr>
        </p:nvSpPr>
        <p:spPr>
          <a:xfrm>
            <a:off x="350250" y="399900"/>
            <a:ext cx="8520600" cy="64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Trivy - Open Source Tool</a:t>
            </a:r>
            <a:endParaRPr/>
          </a:p>
        </p:txBody>
      </p:sp>
      <p:sp>
        <p:nvSpPr>
          <p:cNvPr id="105" name="Google Shape;105;p12"/>
          <p:cNvSpPr txBox="1"/>
          <p:nvPr/>
        </p:nvSpPr>
        <p:spPr>
          <a:xfrm>
            <a:off x="489250" y="1310250"/>
            <a:ext cx="7549500" cy="3346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Lato"/>
              <a:buChar char="●"/>
            </a:pPr>
            <a:r>
              <a:rPr b="1" lang="en" sz="1600">
                <a:solidFill>
                  <a:schemeClr val="dk1"/>
                </a:solidFill>
                <a:latin typeface="Lato"/>
                <a:ea typeface="Lato"/>
                <a:cs typeface="Lato"/>
                <a:sym typeface="Lato"/>
              </a:rPr>
              <a:t>Usage:</a:t>
            </a:r>
            <a:endParaRPr b="1" sz="1600">
              <a:solidFill>
                <a:schemeClr val="dk1"/>
              </a:solidFill>
              <a:latin typeface="Lato"/>
              <a:ea typeface="Lato"/>
              <a:cs typeface="Lato"/>
              <a:sym typeface="Lato"/>
            </a:endParaRPr>
          </a:p>
          <a:p>
            <a:pPr indent="-330200" lvl="1" marL="914400" rtl="0" algn="l">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Simple  command-line  interface  (`trivy   image &lt;image-name&gt;`).  Easy to run and does not require additional components to start  scanning.</a:t>
            </a:r>
            <a:endParaRPr sz="1600">
              <a:solidFill>
                <a:schemeClr val="dk1"/>
              </a:solidFill>
              <a:latin typeface="Lato"/>
              <a:ea typeface="Lato"/>
              <a:cs typeface="Lato"/>
              <a:sym typeface="Lato"/>
            </a:endParaRPr>
          </a:p>
          <a:p>
            <a:pPr indent="0" lvl="0" marL="0" rtl="0" algn="l">
              <a:spcBef>
                <a:spcPts val="0"/>
              </a:spcBef>
              <a:spcAft>
                <a:spcPts val="0"/>
              </a:spcAft>
              <a:buNone/>
            </a:pPr>
            <a:r>
              <a:t/>
            </a:r>
            <a:endParaRPr b="1" sz="1600">
              <a:solidFill>
                <a:schemeClr val="dk1"/>
              </a:solidFill>
              <a:latin typeface="Lato"/>
              <a:ea typeface="Lato"/>
              <a:cs typeface="Lato"/>
              <a:sym typeface="Lato"/>
            </a:endParaRPr>
          </a:p>
          <a:p>
            <a:pPr indent="-330200" lvl="0" marL="457200" rtl="0" algn="l">
              <a:lnSpc>
                <a:spcPct val="106999"/>
              </a:lnSpc>
              <a:spcBef>
                <a:spcPts val="0"/>
              </a:spcBef>
              <a:spcAft>
                <a:spcPts val="0"/>
              </a:spcAft>
              <a:buClr>
                <a:schemeClr val="dk1"/>
              </a:buClr>
              <a:buSzPts val="1600"/>
              <a:buFont typeface="Lato"/>
              <a:buChar char="●"/>
            </a:pPr>
            <a:r>
              <a:rPr b="1" lang="en" sz="1600">
                <a:solidFill>
                  <a:schemeClr val="dk1"/>
                </a:solidFill>
                <a:latin typeface="Lato"/>
                <a:ea typeface="Lato"/>
                <a:cs typeface="Lato"/>
                <a:sym typeface="Lato"/>
              </a:rPr>
              <a:t>Performance:</a:t>
            </a:r>
            <a:endParaRPr b="1" sz="1600">
              <a:solidFill>
                <a:schemeClr val="dk1"/>
              </a:solidFill>
              <a:latin typeface="Lato"/>
              <a:ea typeface="Lato"/>
              <a:cs typeface="Lato"/>
              <a:sym typeface="Lato"/>
            </a:endParaRPr>
          </a:p>
          <a:p>
            <a:pPr indent="-330200" lvl="1" marL="914400" marR="88900" rtl="0" algn="l">
              <a:lnSpc>
                <a:spcPct val="106999"/>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Faster scanning with a smaller database footprint.  Trivy’s  local vulnerability database updates  quickly, and scanning time are optimized.</a:t>
            </a:r>
            <a:endParaRPr sz="1600">
              <a:solidFill>
                <a:schemeClr val="dk1"/>
              </a:solidFill>
              <a:latin typeface="Lato"/>
              <a:ea typeface="Lato"/>
              <a:cs typeface="Lato"/>
              <a:sym typeface="Lato"/>
            </a:endParaRPr>
          </a:p>
          <a:p>
            <a:pPr indent="0" lvl="0" marL="0" marR="88900" rtl="0" algn="l">
              <a:lnSpc>
                <a:spcPct val="106999"/>
              </a:lnSpc>
              <a:spcBef>
                <a:spcPts val="0"/>
              </a:spcBef>
              <a:spcAft>
                <a:spcPts val="0"/>
              </a:spcAft>
              <a:buNone/>
            </a:pPr>
            <a:r>
              <a:t/>
            </a:r>
            <a:endParaRPr b="1" sz="1600">
              <a:solidFill>
                <a:schemeClr val="dk1"/>
              </a:solidFill>
              <a:latin typeface="Lato"/>
              <a:ea typeface="Lato"/>
              <a:cs typeface="Lato"/>
              <a:sym typeface="Lato"/>
            </a:endParaRPr>
          </a:p>
          <a:p>
            <a:pPr indent="-330200" lvl="0" marL="457200" marR="88900" rtl="0" algn="l">
              <a:lnSpc>
                <a:spcPct val="106999"/>
              </a:lnSpc>
              <a:spcBef>
                <a:spcPts val="0"/>
              </a:spcBef>
              <a:spcAft>
                <a:spcPts val="0"/>
              </a:spcAft>
              <a:buClr>
                <a:schemeClr val="dk1"/>
              </a:buClr>
              <a:buSzPts val="1600"/>
              <a:buFont typeface="Lato"/>
              <a:buChar char="●"/>
            </a:pPr>
            <a:r>
              <a:rPr b="1" lang="en" sz="1600">
                <a:solidFill>
                  <a:schemeClr val="dk1"/>
                </a:solidFill>
                <a:latin typeface="Lato"/>
                <a:ea typeface="Lato"/>
                <a:cs typeface="Lato"/>
                <a:sym typeface="Lato"/>
              </a:rPr>
              <a:t>Supported Platforms:</a:t>
            </a:r>
            <a:endParaRPr b="1" sz="1600">
              <a:solidFill>
                <a:schemeClr val="dk1"/>
              </a:solidFill>
              <a:latin typeface="Lato"/>
              <a:ea typeface="Lato"/>
              <a:cs typeface="Lato"/>
              <a:sym typeface="Lato"/>
            </a:endParaRPr>
          </a:p>
          <a:p>
            <a:pPr indent="-330200" lvl="1" marL="914400" rtl="0" algn="l">
              <a:lnSpc>
                <a:spcPct val="106999"/>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Supports scanning for a wide variety  of  platforms ( Docker, Kubernetes,  AWS Lambda, GitHub Actions, etc.).</a:t>
            </a:r>
            <a:endParaRPr sz="16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3"/>
          <p:cNvSpPr txBox="1"/>
          <p:nvPr>
            <p:ph type="title"/>
          </p:nvPr>
        </p:nvSpPr>
        <p:spPr>
          <a:xfrm>
            <a:off x="311700" y="442150"/>
            <a:ext cx="8520600" cy="64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t/>
            </a:r>
            <a:endParaRPr/>
          </a:p>
          <a:p>
            <a:pPr indent="0" lvl="0" marL="0" rtl="0" algn="l">
              <a:spcBef>
                <a:spcPts val="0"/>
              </a:spcBef>
              <a:spcAft>
                <a:spcPts val="0"/>
              </a:spcAft>
              <a:buSzPts val="990"/>
              <a:buNone/>
            </a:pPr>
            <a:r>
              <a:t/>
            </a:r>
            <a:endParaRPr/>
          </a:p>
          <a:p>
            <a:pPr indent="0" lvl="0" marL="0" rtl="0" algn="l">
              <a:spcBef>
                <a:spcPts val="0"/>
              </a:spcBef>
              <a:spcAft>
                <a:spcPts val="0"/>
              </a:spcAft>
              <a:buSzPts val="990"/>
              <a:buNone/>
            </a:pPr>
            <a:r>
              <a:rPr lang="en"/>
              <a:t>Security</a:t>
            </a:r>
            <a:endParaRPr/>
          </a:p>
          <a:p>
            <a:pPr indent="0" lvl="0" marL="0" rtl="0" algn="l">
              <a:spcBef>
                <a:spcPts val="0"/>
              </a:spcBef>
              <a:spcAft>
                <a:spcPts val="0"/>
              </a:spcAft>
              <a:buSzPts val="990"/>
              <a:buNone/>
            </a:pPr>
            <a:r>
              <a:t/>
            </a:r>
            <a:endParaRPr/>
          </a:p>
          <a:p>
            <a:pPr indent="0" lvl="0" marL="0" rtl="0" algn="l">
              <a:spcBef>
                <a:spcPts val="0"/>
              </a:spcBef>
              <a:spcAft>
                <a:spcPts val="0"/>
              </a:spcAft>
              <a:buSzPts val="990"/>
              <a:buNone/>
            </a:pPr>
            <a:r>
              <a:t/>
            </a:r>
            <a:endParaRPr/>
          </a:p>
        </p:txBody>
      </p:sp>
      <p:sp>
        <p:nvSpPr>
          <p:cNvPr id="111" name="Google Shape;111;p13"/>
          <p:cNvSpPr txBox="1"/>
          <p:nvPr/>
        </p:nvSpPr>
        <p:spPr>
          <a:xfrm>
            <a:off x="311700" y="1236525"/>
            <a:ext cx="7957200" cy="3380100"/>
          </a:xfrm>
          <a:prstGeom prst="rect">
            <a:avLst/>
          </a:prstGeom>
          <a:noFill/>
          <a:ln>
            <a:noFill/>
          </a:ln>
        </p:spPr>
        <p:txBody>
          <a:bodyPr anchorCtr="0" anchor="t" bIns="91425" lIns="91425" spcFirstLastPara="1" rIns="91425" wrap="square" tIns="91425">
            <a:noAutofit/>
          </a:bodyPr>
          <a:lstStyle/>
          <a:p>
            <a:pPr indent="-425450" lvl="0" marL="457200" rtl="0" algn="l">
              <a:spcBef>
                <a:spcPts val="0"/>
              </a:spcBef>
              <a:spcAft>
                <a:spcPts val="0"/>
              </a:spcAft>
              <a:buClr>
                <a:schemeClr val="dk1"/>
              </a:buClr>
              <a:buSzPts val="3100"/>
              <a:buChar char="-"/>
            </a:pPr>
            <a:r>
              <a:rPr b="1" lang="en" sz="2100">
                <a:solidFill>
                  <a:schemeClr val="dk1"/>
                </a:solidFill>
              </a:rPr>
              <a:t>Database Usage</a:t>
            </a:r>
            <a:r>
              <a:rPr lang="en" sz="2100">
                <a:solidFill>
                  <a:schemeClr val="dk1"/>
                </a:solidFill>
              </a:rPr>
              <a:t>: Trivy relies on regularly updated vulnerability and Java index databases for accurate scans.</a:t>
            </a:r>
            <a:endParaRPr sz="2100">
              <a:solidFill>
                <a:schemeClr val="dk1"/>
              </a:solidFill>
            </a:endParaRPr>
          </a:p>
          <a:p>
            <a:pPr indent="-425450" lvl="0" marL="457200" rtl="0" algn="l">
              <a:spcBef>
                <a:spcPts val="0"/>
              </a:spcBef>
              <a:spcAft>
                <a:spcPts val="0"/>
              </a:spcAft>
              <a:buClr>
                <a:schemeClr val="dk1"/>
              </a:buClr>
              <a:buSzPts val="3100"/>
              <a:buChar char="-"/>
            </a:pPr>
            <a:r>
              <a:rPr b="1" lang="en" sz="2100">
                <a:solidFill>
                  <a:schemeClr val="dk1"/>
                </a:solidFill>
              </a:rPr>
              <a:t>User Control &amp; Privacy Focus</a:t>
            </a:r>
            <a:r>
              <a:rPr lang="en" sz="2100">
                <a:solidFill>
                  <a:schemeClr val="dk1"/>
                </a:solidFill>
              </a:rPr>
              <a:t>: Users have the option to host vulnerability and Java databases privately, ensuring data remains within their infrastructure. </a:t>
            </a:r>
            <a:endParaRPr sz="2100">
              <a:solidFill>
                <a:schemeClr val="dk1"/>
              </a:solidFill>
            </a:endParaRPr>
          </a:p>
          <a:p>
            <a:pPr indent="-425450" lvl="0" marL="457200" rtl="0" algn="l">
              <a:spcBef>
                <a:spcPts val="0"/>
              </a:spcBef>
              <a:spcAft>
                <a:spcPts val="0"/>
              </a:spcAft>
              <a:buClr>
                <a:schemeClr val="dk1"/>
              </a:buClr>
              <a:buSzPts val="3100"/>
              <a:buChar char="-"/>
            </a:pPr>
            <a:r>
              <a:rPr b="1" lang="en" sz="2100">
                <a:solidFill>
                  <a:schemeClr val="dk1"/>
                </a:solidFill>
              </a:rPr>
              <a:t>Privacy by Design</a:t>
            </a:r>
            <a:r>
              <a:rPr lang="en" sz="2100">
                <a:solidFill>
                  <a:schemeClr val="dk1"/>
                </a:solidFill>
              </a:rPr>
              <a:t>: Trivy does not collect or transmit user data, secrets, or scan results. All scanning is performed locally, and sensitive information remains within the user's system</a:t>
            </a:r>
            <a:endParaRPr sz="2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4"/>
          <p:cNvSpPr txBox="1"/>
          <p:nvPr>
            <p:ph type="title"/>
          </p:nvPr>
        </p:nvSpPr>
        <p:spPr>
          <a:xfrm>
            <a:off x="311700" y="442150"/>
            <a:ext cx="8520600" cy="6450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t/>
            </a:r>
            <a:endParaRPr/>
          </a:p>
          <a:p>
            <a:pPr indent="0" lvl="0" marL="0" rtl="0" algn="l">
              <a:spcBef>
                <a:spcPts val="0"/>
              </a:spcBef>
              <a:spcAft>
                <a:spcPts val="0"/>
              </a:spcAft>
              <a:buSzPts val="990"/>
              <a:buNone/>
            </a:pPr>
            <a:r>
              <a:t/>
            </a:r>
            <a:endParaRPr/>
          </a:p>
          <a:p>
            <a:pPr indent="0" lvl="0" marL="0" rtl="0" algn="l">
              <a:spcBef>
                <a:spcPts val="0"/>
              </a:spcBef>
              <a:spcAft>
                <a:spcPts val="0"/>
              </a:spcAft>
              <a:buSzPts val="990"/>
              <a:buNone/>
            </a:pPr>
            <a:r>
              <a:rPr lang="en"/>
              <a:t>Accessibility(ADA)</a:t>
            </a:r>
            <a:endParaRPr/>
          </a:p>
          <a:p>
            <a:pPr indent="0" lvl="0" marL="0" rtl="0" algn="l">
              <a:spcBef>
                <a:spcPts val="0"/>
              </a:spcBef>
              <a:spcAft>
                <a:spcPts val="0"/>
              </a:spcAft>
              <a:buSzPts val="990"/>
              <a:buNone/>
            </a:pPr>
            <a:r>
              <a:t/>
            </a:r>
            <a:endParaRPr/>
          </a:p>
          <a:p>
            <a:pPr indent="0" lvl="0" marL="0" rtl="0" algn="l">
              <a:spcBef>
                <a:spcPts val="0"/>
              </a:spcBef>
              <a:spcAft>
                <a:spcPts val="0"/>
              </a:spcAft>
              <a:buSzPts val="990"/>
              <a:buNone/>
            </a:pPr>
            <a:r>
              <a:t/>
            </a:r>
            <a:endParaRPr/>
          </a:p>
        </p:txBody>
      </p:sp>
      <p:sp>
        <p:nvSpPr>
          <p:cNvPr id="117" name="Google Shape;117;p14"/>
          <p:cNvSpPr txBox="1"/>
          <p:nvPr/>
        </p:nvSpPr>
        <p:spPr>
          <a:xfrm>
            <a:off x="162300" y="1165800"/>
            <a:ext cx="7957200" cy="3663300"/>
          </a:xfrm>
          <a:prstGeom prst="rect">
            <a:avLst/>
          </a:prstGeom>
          <a:noFill/>
          <a:ln>
            <a:noFill/>
          </a:ln>
        </p:spPr>
        <p:txBody>
          <a:bodyPr anchorCtr="0" anchor="t" bIns="91425" lIns="91425" spcFirstLastPara="1" rIns="91425" wrap="square" tIns="91425">
            <a:noAutofit/>
          </a:bodyPr>
          <a:lstStyle/>
          <a:p>
            <a:pPr indent="-425450" lvl="0" marL="457200" rtl="0" algn="l">
              <a:spcBef>
                <a:spcPts val="0"/>
              </a:spcBef>
              <a:spcAft>
                <a:spcPts val="0"/>
              </a:spcAft>
              <a:buClr>
                <a:schemeClr val="dk1"/>
              </a:buClr>
              <a:buSzPts val="3100"/>
              <a:buChar char="-"/>
            </a:pPr>
            <a:r>
              <a:rPr b="1" lang="en" sz="2100">
                <a:solidFill>
                  <a:schemeClr val="dk1"/>
                </a:solidFill>
              </a:rPr>
              <a:t>Screen Reader Compatibility</a:t>
            </a:r>
            <a:r>
              <a:rPr lang="en" sz="2100">
                <a:solidFill>
                  <a:schemeClr val="dk1"/>
                </a:solidFill>
              </a:rPr>
              <a:t>: Tested with NVDA to ensure accessibility for visually impaired users. Used semantic HTML for clear navigation, and have made interactive elements keyboard-friendly.</a:t>
            </a:r>
            <a:endParaRPr sz="2100">
              <a:solidFill>
                <a:schemeClr val="dk1"/>
              </a:solidFill>
            </a:endParaRPr>
          </a:p>
          <a:p>
            <a:pPr indent="-425450" lvl="0" marL="457200" rtl="0" algn="l">
              <a:spcBef>
                <a:spcPts val="0"/>
              </a:spcBef>
              <a:spcAft>
                <a:spcPts val="0"/>
              </a:spcAft>
              <a:buClr>
                <a:schemeClr val="dk1"/>
              </a:buClr>
              <a:buSzPts val="3100"/>
              <a:buChar char="-"/>
            </a:pPr>
            <a:r>
              <a:rPr b="1" lang="en" sz="2100">
                <a:solidFill>
                  <a:schemeClr val="dk1"/>
                </a:solidFill>
              </a:rPr>
              <a:t>Color-Blind Accessibility: </a:t>
            </a:r>
            <a:r>
              <a:rPr lang="en" sz="2100">
                <a:solidFill>
                  <a:schemeClr val="dk1"/>
                </a:solidFill>
              </a:rPr>
              <a:t>Use of high-contrast color palettes and design that does not rely solely on color to convey information, ensuring clarity for all users. Avoidance of images to enhance usability and load time.</a:t>
            </a:r>
            <a:endParaRPr sz="2100">
              <a:solidFill>
                <a:schemeClr val="dk1"/>
              </a:solidFill>
            </a:endParaRPr>
          </a:p>
          <a:p>
            <a:pPr indent="0" lvl="0" marL="457200" rtl="0" algn="l">
              <a:spcBef>
                <a:spcPts val="0"/>
              </a:spcBef>
              <a:spcAft>
                <a:spcPts val="0"/>
              </a:spcAft>
              <a:buNone/>
            </a:pPr>
            <a:r>
              <a:t/>
            </a:r>
            <a:endParaRPr sz="2100">
              <a:solidFill>
                <a:srgbClr val="3E3E3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5"/>
          <p:cNvSpPr txBox="1"/>
          <p:nvPr>
            <p:ph type="title"/>
          </p:nvPr>
        </p:nvSpPr>
        <p:spPr>
          <a:xfrm>
            <a:off x="287249" y="235958"/>
            <a:ext cx="7910100" cy="91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000"/>
              <a:t>Some Design Choices and Challenges</a:t>
            </a:r>
            <a:endParaRPr sz="3000"/>
          </a:p>
        </p:txBody>
      </p:sp>
      <p:sp>
        <p:nvSpPr>
          <p:cNvPr id="123" name="Google Shape;123;p15"/>
          <p:cNvSpPr txBox="1"/>
          <p:nvPr>
            <p:ph idx="1" type="body"/>
          </p:nvPr>
        </p:nvSpPr>
        <p:spPr>
          <a:xfrm>
            <a:off x="287250" y="1050700"/>
            <a:ext cx="8569500" cy="4107000"/>
          </a:xfrm>
          <a:prstGeom prst="rect">
            <a:avLst/>
          </a:prstGeom>
        </p:spPr>
        <p:txBody>
          <a:bodyPr anchorCtr="0" anchor="t" bIns="34275" lIns="68575" spcFirstLastPara="1" rIns="68575" wrap="square" tIns="34275">
            <a:normAutofit/>
          </a:bodyPr>
          <a:lstStyle/>
          <a:p>
            <a:pPr indent="-336550" lvl="0" marL="457200" rtl="0" algn="l">
              <a:spcBef>
                <a:spcPts val="800"/>
              </a:spcBef>
              <a:spcAft>
                <a:spcPts val="0"/>
              </a:spcAft>
              <a:buClr>
                <a:schemeClr val="dk1"/>
              </a:buClr>
              <a:buSzPts val="1700"/>
              <a:buChar char="●"/>
            </a:pPr>
            <a:r>
              <a:rPr b="1" lang="en" sz="1700">
                <a:solidFill>
                  <a:schemeClr val="dk1"/>
                </a:solidFill>
              </a:rPr>
              <a:t>Choosing an Open Source Library for scanning images</a:t>
            </a:r>
            <a:r>
              <a:rPr lang="en" sz="1700">
                <a:solidFill>
                  <a:schemeClr val="dk1"/>
                </a:solidFill>
              </a:rPr>
              <a:t>:</a:t>
            </a:r>
            <a:br>
              <a:rPr lang="en" sz="1700">
                <a:solidFill>
                  <a:schemeClr val="dk1"/>
                </a:solidFill>
              </a:rPr>
            </a:br>
            <a:endParaRPr sz="17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Shortlisted Trivy and Clair for NIST SP 800-53 compliance scanning. </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Chose Trivy for its </a:t>
            </a:r>
            <a:endParaRPr sz="1500">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faster response time </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simpler command-line usage compared to API setup for Clair</a:t>
            </a:r>
            <a:endParaRPr>
              <a:solidFill>
                <a:schemeClr val="dk1"/>
              </a:solidFill>
            </a:endParaRPr>
          </a:p>
          <a:p>
            <a:pPr indent="-323850" lvl="2" marL="1371600" rtl="0" algn="l">
              <a:spcBef>
                <a:spcPts val="0"/>
              </a:spcBef>
              <a:spcAft>
                <a:spcPts val="0"/>
              </a:spcAft>
              <a:buClr>
                <a:schemeClr val="dk1"/>
              </a:buClr>
              <a:buSzPts val="1500"/>
              <a:buChar char="■"/>
            </a:pPr>
            <a:r>
              <a:rPr lang="en">
                <a:solidFill>
                  <a:schemeClr val="dk1"/>
                </a:solidFill>
              </a:rPr>
              <a:t>broader platform support (Docker, Kubernetes, AWS Lambda) compared to Clair's limited platform coverage</a:t>
            </a:r>
            <a:br>
              <a:rPr lang="en">
                <a:solidFill>
                  <a:schemeClr val="dk1"/>
                </a:solidFill>
              </a:rPr>
            </a:br>
            <a:endParaRPr>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Trivy Deployment in Heroku</a:t>
            </a:r>
            <a:r>
              <a:rPr lang="en" sz="1700">
                <a:solidFill>
                  <a:schemeClr val="dk1"/>
                </a:solidFill>
              </a:rPr>
              <a:t>:</a:t>
            </a:r>
            <a:br>
              <a:rPr lang="en" sz="1700">
                <a:solidFill>
                  <a:schemeClr val="dk1"/>
                </a:solidFill>
              </a:rPr>
            </a:b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Chose buildpack deployment over dockerfile based </a:t>
            </a:r>
            <a:r>
              <a:rPr lang="en" sz="1500">
                <a:solidFill>
                  <a:schemeClr val="dk1"/>
                </a:solidFill>
              </a:rPr>
              <a:t>deployment</a:t>
            </a:r>
            <a:br>
              <a:rPr lang="en" sz="1500">
                <a:solidFill>
                  <a:schemeClr val="dk1"/>
                </a:solidFill>
              </a:rPr>
            </a:br>
            <a:endParaRPr sz="1500">
              <a:solidFill>
                <a:schemeClr val="dk1"/>
              </a:solidFill>
            </a:endParaRPr>
          </a:p>
          <a:p>
            <a:pPr indent="0" lvl="0" marL="0" rtl="0" algn="l">
              <a:spcBef>
                <a:spcPts val="800"/>
              </a:spcBef>
              <a:spcAft>
                <a:spcPts val="0"/>
              </a:spcAft>
              <a:buNone/>
            </a:pPr>
            <a:r>
              <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287274" y="266808"/>
            <a:ext cx="7910100" cy="9150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000"/>
              <a:t>Some Design Choices and Challenges</a:t>
            </a:r>
            <a:endParaRPr sz="3000"/>
          </a:p>
        </p:txBody>
      </p:sp>
      <p:sp>
        <p:nvSpPr>
          <p:cNvPr id="129" name="Google Shape;129;p16"/>
          <p:cNvSpPr txBox="1"/>
          <p:nvPr>
            <p:ph idx="1" type="body"/>
          </p:nvPr>
        </p:nvSpPr>
        <p:spPr>
          <a:xfrm>
            <a:off x="287275" y="888500"/>
            <a:ext cx="8569500" cy="4107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sz="1500">
              <a:solidFill>
                <a:schemeClr val="dk1"/>
              </a:solidFill>
            </a:endParaRPr>
          </a:p>
          <a:p>
            <a:pPr indent="-336550" lvl="0" marL="457200" rtl="0" algn="l">
              <a:spcBef>
                <a:spcPts val="800"/>
              </a:spcBef>
              <a:spcAft>
                <a:spcPts val="0"/>
              </a:spcAft>
              <a:buClr>
                <a:schemeClr val="dk1"/>
              </a:buClr>
              <a:buSzPts val="1700"/>
              <a:buChar char="●"/>
            </a:pPr>
            <a:r>
              <a:rPr b="1" lang="en" sz="1700">
                <a:solidFill>
                  <a:schemeClr val="dk1"/>
                </a:solidFill>
              </a:rPr>
              <a:t>Accessibility of the website</a:t>
            </a:r>
            <a:r>
              <a:rPr lang="en" sz="1700">
                <a:solidFill>
                  <a:schemeClr val="dk1"/>
                </a:solidFill>
              </a:rPr>
              <a:t>:</a:t>
            </a:r>
            <a:br>
              <a:rPr lang="en" sz="1700">
                <a:solidFill>
                  <a:schemeClr val="dk1"/>
                </a:solidFill>
              </a:rPr>
            </a:br>
            <a:endParaRPr sz="17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Screen Reader Compatibility: Tested with NVDA for accessibility, implemented semantic HTML for navigation, and ensured interactive elements are keyboard-friendly.</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Color-Blind Accessibility: Adopted high-contrast palettes, avoided color-dependent cues, and minimized image usage for clarity and faster load times</a:t>
            </a:r>
            <a:br>
              <a:rPr lang="en" sz="1500">
                <a:solidFill>
                  <a:schemeClr val="dk1"/>
                </a:solidFill>
              </a:rPr>
            </a:br>
            <a:endParaRPr sz="15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Having multiple type of users</a:t>
            </a:r>
            <a:r>
              <a:rPr lang="en" sz="1700">
                <a:solidFill>
                  <a:schemeClr val="dk1"/>
                </a:solidFill>
              </a:rPr>
              <a:t>:</a:t>
            </a:r>
            <a:br>
              <a:rPr lang="en" sz="1700">
                <a:solidFill>
                  <a:schemeClr val="dk1"/>
                </a:solidFill>
              </a:rPr>
            </a:br>
            <a:endParaRPr sz="17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Created an admin type user and a general user based on the requirement by the client to have centralized control.</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This is to ensure no misuse by any general user.</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4_Light Theme A">
  <a:themeElements>
    <a:clrScheme name="TAMU Theme">
      <a:dk1>
        <a:srgbClr val="333333"/>
      </a:dk1>
      <a:lt1>
        <a:srgbClr val="FFFFFF"/>
      </a:lt1>
      <a:dk2>
        <a:srgbClr val="500302"/>
      </a:dk2>
      <a:lt2>
        <a:srgbClr val="FFFFFF"/>
      </a:lt2>
      <a:accent1>
        <a:srgbClr val="732E2E"/>
      </a:accent1>
      <a:accent2>
        <a:srgbClr val="707070"/>
      </a:accent2>
      <a:accent3>
        <a:srgbClr val="026383"/>
      </a:accent3>
      <a:accent4>
        <a:srgbClr val="3DD388"/>
      </a:accent4>
      <a:accent5>
        <a:srgbClr val="FCE201"/>
      </a:accent5>
      <a:accent6>
        <a:srgbClr val="E3002B"/>
      </a:accent6>
      <a:hlink>
        <a:srgbClr val="026383"/>
      </a:hlink>
      <a:folHlink>
        <a:srgbClr val="02426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