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78" r:id="rId5"/>
    <p:sldId id="289" r:id="rId6"/>
    <p:sldId id="290" r:id="rId7"/>
    <p:sldId id="284" r:id="rId8"/>
    <p:sldId id="291" r:id="rId9"/>
    <p:sldId id="29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EF1B-CEB0-4B5F-B6DD-68434FF3D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0CC19-4715-4031-8AA3-497E735F3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97C1F-9913-47EC-A1BC-44C6D4CAE8DD}"/>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3D301BBF-BBB1-43FC-97E7-5FF752C5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0B47-ADD1-41DC-BCCD-EB6851D94F23}"/>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424993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6DD-4BED-4756-89EB-521FE36AB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4574B-CC90-41DC-9423-F32C4AAAB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914CA-AB14-40F7-9DEA-B9869B22C2C3}"/>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6F68D19D-5DE5-42C5-B951-7410F190A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4229-C86D-4E7B-A6D1-96219342477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0924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201E7-3D52-498C-8F99-AD4054C46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A3D6E-49CA-4D07-BBC0-BA1EB945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B91C-DB72-440D-91AC-69E2F469EBF2}"/>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17E808F5-176B-468C-B1DF-CF89739F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5660-068A-4CAF-9059-FFA3FD53E6D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6701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4A18-54AC-4A91-BE53-07494AB82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ED72D-1B19-4AE9-97AB-6EED6A7E2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307-98F0-4651-AAE6-D354C9B019B8}"/>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10827564-8298-43E2-A924-44EB3B17E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34B8-CE54-4642-B981-7C61CBAADC84}"/>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164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AB1-C0B9-44A8-8749-08EBB8D2D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80B08-E656-4F1C-ABBB-C30023394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322F-8B29-4A88-9DE8-209C173DE102}"/>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8F485EF6-23A3-4F8F-B216-F2B4CA75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9AC7-A91D-4CA6-9FF6-1B109B90948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3804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D85-0025-457B-8993-9FE9A91F5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392BD-EBCB-4D03-A6E8-CD49DE956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23374-4253-4986-9FD9-75F241DA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907BF-407F-4F62-A492-FF116CF56495}"/>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6" name="Footer Placeholder 5">
            <a:extLst>
              <a:ext uri="{FF2B5EF4-FFF2-40B4-BE49-F238E27FC236}">
                <a16:creationId xmlns:a16="http://schemas.microsoft.com/office/drawing/2014/main" id="{2CAA2447-8726-4D8D-8194-FA014B2A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8D3E-334E-49FD-BDB1-DC9905B453EF}"/>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53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D9F-4D65-4B99-8D76-2FE4F1A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60021-86A5-48C4-B860-DFA2D1981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64030-1F7F-402F-914A-CBB854F49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D59C-A593-411E-BBF8-7727E2B94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726C-692B-491A-AC8B-41B90333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A2652-0753-49CD-A98C-B2942FB014A0}"/>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8" name="Footer Placeholder 7">
            <a:extLst>
              <a:ext uri="{FF2B5EF4-FFF2-40B4-BE49-F238E27FC236}">
                <a16:creationId xmlns:a16="http://schemas.microsoft.com/office/drawing/2014/main" id="{E6E9262D-C555-4719-A8E7-CE1783A96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6D977-F676-4922-B189-F83A441753A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621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0B5-C5D4-46F0-A7A3-7B8C84EA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DC384-7329-439D-8222-899CDABEB644}"/>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4" name="Footer Placeholder 3">
            <a:extLst>
              <a:ext uri="{FF2B5EF4-FFF2-40B4-BE49-F238E27FC236}">
                <a16:creationId xmlns:a16="http://schemas.microsoft.com/office/drawing/2014/main" id="{B0FF00B4-5A19-4E3B-8F69-27263037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560-88AE-4046-9551-48268479BC8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801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26230-792F-499D-821E-65CEEBCA5032}"/>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3" name="Footer Placeholder 2">
            <a:extLst>
              <a:ext uri="{FF2B5EF4-FFF2-40B4-BE49-F238E27FC236}">
                <a16:creationId xmlns:a16="http://schemas.microsoft.com/office/drawing/2014/main" id="{452D2B04-89F2-485B-BCD3-995433C94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213CF-22A6-4005-B72D-9EF82837B367}"/>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3432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1A5-AA33-45A6-909C-982A6929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8BF4-BA74-4BBE-9E9F-E4334CFE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A14E6A-9FE5-4744-87D6-F7BB78DB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4C13-BA50-4B8E-B133-000E2D6903BA}"/>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6" name="Footer Placeholder 5">
            <a:extLst>
              <a:ext uri="{FF2B5EF4-FFF2-40B4-BE49-F238E27FC236}">
                <a16:creationId xmlns:a16="http://schemas.microsoft.com/office/drawing/2014/main" id="{F41B90AF-A334-4068-A6C5-C811B6FA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CBCA-684C-47F5-90DA-E894A0AF836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158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B715-D0D5-434E-AD6E-8A89B9359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946F3-7D53-4466-99C5-F336651F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B9F59-7CF4-4BC4-B511-12442152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6F3F6-D2BF-4750-8756-02FB7BC6B0A1}"/>
              </a:ext>
            </a:extLst>
          </p:cNvPr>
          <p:cNvSpPr>
            <a:spLocks noGrp="1"/>
          </p:cNvSpPr>
          <p:nvPr>
            <p:ph type="dt" sz="half" idx="10"/>
          </p:nvPr>
        </p:nvSpPr>
        <p:spPr/>
        <p:txBody>
          <a:bodyPr/>
          <a:lstStyle/>
          <a:p>
            <a:fld id="{FFC23C3F-4DCF-4BB9-87B8-B463C303C65B}" type="datetimeFigureOut">
              <a:rPr lang="en-US" smtClean="0"/>
              <a:t>9/2/2019</a:t>
            </a:fld>
            <a:endParaRPr lang="en-US"/>
          </a:p>
        </p:txBody>
      </p:sp>
      <p:sp>
        <p:nvSpPr>
          <p:cNvPr id="6" name="Footer Placeholder 5">
            <a:extLst>
              <a:ext uri="{FF2B5EF4-FFF2-40B4-BE49-F238E27FC236}">
                <a16:creationId xmlns:a16="http://schemas.microsoft.com/office/drawing/2014/main" id="{4B440BE3-AE3C-48AC-A49B-D1D75E2C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3F20-253C-46E6-87FB-6307B8C974E8}"/>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98232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5BFA1-47A2-4967-9611-4689B4E10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F29FA-E215-4B51-AA9D-5E670DAF1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CA71-F9A4-437C-B202-C6171A485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3C3F-4DCF-4BB9-87B8-B463C303C65B}" type="datetimeFigureOut">
              <a:rPr lang="en-US" smtClean="0"/>
              <a:t>9/2/2019</a:t>
            </a:fld>
            <a:endParaRPr lang="en-US"/>
          </a:p>
        </p:txBody>
      </p:sp>
      <p:sp>
        <p:nvSpPr>
          <p:cNvPr id="5" name="Footer Placeholder 4">
            <a:extLst>
              <a:ext uri="{FF2B5EF4-FFF2-40B4-BE49-F238E27FC236}">
                <a16:creationId xmlns:a16="http://schemas.microsoft.com/office/drawing/2014/main" id="{7967FA6B-ABB2-4BB3-AE06-36EEB06DA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DE39-0B49-4E74-88A8-D217F727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20DD3-24A1-4ADB-8B49-4B65B70124A4}" type="slidenum">
              <a:rPr lang="en-US" smtClean="0"/>
              <a:t>‹#›</a:t>
            </a:fld>
            <a:endParaRPr lang="en-US"/>
          </a:p>
        </p:txBody>
      </p:sp>
    </p:spTree>
    <p:extLst>
      <p:ext uri="{BB962C8B-B14F-4D97-AF65-F5344CB8AC3E}">
        <p14:creationId xmlns:p14="http://schemas.microsoft.com/office/powerpoint/2010/main" val="428416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C3EF5B-8890-4319-B006-0A20FFEE0625}"/>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Selenium</a:t>
            </a:r>
          </a:p>
        </p:txBody>
      </p:sp>
      <p:sp>
        <p:nvSpPr>
          <p:cNvPr id="3" name="Subtitle 2">
            <a:extLst>
              <a:ext uri="{FF2B5EF4-FFF2-40B4-BE49-F238E27FC236}">
                <a16:creationId xmlns:a16="http://schemas.microsoft.com/office/drawing/2014/main" id="{7E1FAB80-FE91-4D37-9C37-6C7A7CD491E8}"/>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Page Object Model</a:t>
            </a:r>
          </a:p>
        </p:txBody>
      </p:sp>
    </p:spTree>
    <p:extLst>
      <p:ext uri="{BB962C8B-B14F-4D97-AF65-F5344CB8AC3E}">
        <p14:creationId xmlns:p14="http://schemas.microsoft.com/office/powerpoint/2010/main" val="16365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FE1-DF18-4776-842B-DBA170178B3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1121CEE-93DB-40BA-8D17-0B4261FC9A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187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What is Page Object Model</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Page Object Model is a design pattern to create </a:t>
            </a:r>
            <a:r>
              <a:rPr lang="en-US" b="1" dirty="0"/>
              <a:t>Object Repository</a:t>
            </a:r>
            <a:r>
              <a:rPr lang="en-US" dirty="0"/>
              <a:t> for web UI elements. Under this model, for each web page in the application, there should be corresponding page class. This Page class will find the </a:t>
            </a:r>
            <a:r>
              <a:rPr lang="en-US" dirty="0" err="1"/>
              <a:t>WebElements</a:t>
            </a:r>
            <a:r>
              <a:rPr lang="en-US" dirty="0"/>
              <a:t> of that web page and also contains Page methods which perform operations on those </a:t>
            </a:r>
            <a:r>
              <a:rPr lang="en-US" dirty="0" err="1"/>
              <a:t>WebElements</a:t>
            </a:r>
            <a:r>
              <a:rPr lang="en-US" dirty="0"/>
              <a:t>. </a:t>
            </a:r>
          </a:p>
          <a:p>
            <a:pPr marL="0" indent="0">
              <a:buNone/>
            </a:pPr>
            <a:endParaRPr lang="en-US" dirty="0"/>
          </a:p>
          <a:p>
            <a:pPr marL="0" indent="0">
              <a:buNone/>
            </a:pPr>
            <a:endParaRPr lang="en-US" dirty="0"/>
          </a:p>
          <a:p>
            <a:pPr marL="0" indent="0">
              <a:buNone/>
            </a:pPr>
            <a:r>
              <a:rPr lang="en-US" dirty="0"/>
              <a:t>Name of these methods should be given as per the task they are performing, i.e., if we will perform a search for jobs on </a:t>
            </a:r>
            <a:r>
              <a:rPr lang="en-US" dirty="0" err="1"/>
              <a:t>ITJobs</a:t>
            </a:r>
            <a:r>
              <a:rPr lang="en-US" dirty="0"/>
              <a:t> site, POM method name can be </a:t>
            </a:r>
            <a:r>
              <a:rPr lang="en-US" dirty="0" err="1"/>
              <a:t>searchForJobs</a:t>
            </a:r>
            <a:r>
              <a:rPr lang="en-US" dirty="0"/>
              <a:t>() on </a:t>
            </a:r>
            <a:r>
              <a:rPr lang="en-US" dirty="0" err="1"/>
              <a:t>ITJobs</a:t>
            </a:r>
            <a:r>
              <a:rPr lang="en-US" dirty="0"/>
              <a:t> class. </a:t>
            </a:r>
          </a:p>
        </p:txBody>
      </p:sp>
    </p:spTree>
    <p:extLst>
      <p:ext uri="{BB962C8B-B14F-4D97-AF65-F5344CB8AC3E}">
        <p14:creationId xmlns:p14="http://schemas.microsoft.com/office/powerpoint/2010/main" val="24720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What is Page Object Model</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Final project looks like below:</a:t>
            </a:r>
          </a:p>
          <a:p>
            <a:pPr marL="0" indent="0">
              <a:buNone/>
            </a:pPr>
            <a:endParaRPr lang="en-US" dirty="0"/>
          </a:p>
        </p:txBody>
      </p:sp>
      <p:pic>
        <p:nvPicPr>
          <p:cNvPr id="6" name="Picture 5">
            <a:extLst>
              <a:ext uri="{FF2B5EF4-FFF2-40B4-BE49-F238E27FC236}">
                <a16:creationId xmlns:a16="http://schemas.microsoft.com/office/drawing/2014/main" id="{D640F184-E303-41A6-A09A-D16DAA9E6CFB}"/>
              </a:ext>
            </a:extLst>
          </p:cNvPr>
          <p:cNvPicPr>
            <a:picLocks noChangeAspect="1"/>
          </p:cNvPicPr>
          <p:nvPr/>
        </p:nvPicPr>
        <p:blipFill>
          <a:blip r:embed="rId2"/>
          <a:stretch>
            <a:fillRect/>
          </a:stretch>
        </p:blipFill>
        <p:spPr>
          <a:xfrm>
            <a:off x="838200" y="2378013"/>
            <a:ext cx="4796357" cy="3072875"/>
          </a:xfrm>
          <a:prstGeom prst="rect">
            <a:avLst/>
          </a:prstGeom>
        </p:spPr>
      </p:pic>
    </p:spTree>
    <p:extLst>
      <p:ext uri="{BB962C8B-B14F-4D97-AF65-F5344CB8AC3E}">
        <p14:creationId xmlns:p14="http://schemas.microsoft.com/office/powerpoint/2010/main" val="11673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Why Page Object Model</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sz="2000" dirty="0"/>
              <a:t>Starting an UI Automation in Selenium WebDriver is NOT a tough task. You just need to find elements, perform operations on it.</a:t>
            </a:r>
          </a:p>
          <a:p>
            <a:pPr marL="0" indent="0">
              <a:buNone/>
            </a:pPr>
            <a:r>
              <a:rPr lang="en-US" sz="2000" dirty="0"/>
              <a:t>Consider this script to search for jobs on </a:t>
            </a:r>
            <a:r>
              <a:rPr lang="en-US" sz="2000" dirty="0" err="1"/>
              <a:t>ITJobs</a:t>
            </a:r>
            <a:r>
              <a:rPr lang="en-US" sz="2000" dirty="0"/>
              <a:t> site below:</a:t>
            </a:r>
          </a:p>
          <a:p>
            <a:pPr marL="0" indent="0">
              <a:buNone/>
            </a:pPr>
            <a:endParaRPr lang="en-US" dirty="0"/>
          </a:p>
        </p:txBody>
      </p:sp>
      <p:pic>
        <p:nvPicPr>
          <p:cNvPr id="5" name="Picture 4">
            <a:extLst>
              <a:ext uri="{FF2B5EF4-FFF2-40B4-BE49-F238E27FC236}">
                <a16:creationId xmlns:a16="http://schemas.microsoft.com/office/drawing/2014/main" id="{28EFD8C6-43D6-4716-A09E-7034814C1996}"/>
              </a:ext>
            </a:extLst>
          </p:cNvPr>
          <p:cNvPicPr>
            <a:picLocks noChangeAspect="1"/>
          </p:cNvPicPr>
          <p:nvPr/>
        </p:nvPicPr>
        <p:blipFill>
          <a:blip r:embed="rId2"/>
          <a:stretch>
            <a:fillRect/>
          </a:stretch>
        </p:blipFill>
        <p:spPr>
          <a:xfrm>
            <a:off x="838200" y="2610034"/>
            <a:ext cx="11091252" cy="4026098"/>
          </a:xfrm>
          <a:prstGeom prst="rect">
            <a:avLst/>
          </a:prstGeom>
        </p:spPr>
      </p:pic>
    </p:spTree>
    <p:extLst>
      <p:ext uri="{BB962C8B-B14F-4D97-AF65-F5344CB8AC3E}">
        <p14:creationId xmlns:p14="http://schemas.microsoft.com/office/powerpoint/2010/main" val="304367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Why Page Object Model</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609208"/>
            <a:ext cx="10515600" cy="3930459"/>
          </a:xfrm>
        </p:spPr>
        <p:txBody>
          <a:bodyPr/>
          <a:lstStyle/>
          <a:p>
            <a:pPr marL="0" indent="0">
              <a:buNone/>
            </a:pPr>
            <a:r>
              <a:rPr lang="en-US" sz="2000" dirty="0"/>
              <a:t>As you can observe, all we are doing is finding elements and filling values for those elements. </a:t>
            </a:r>
          </a:p>
          <a:p>
            <a:pPr marL="0" indent="0">
              <a:buNone/>
            </a:pPr>
            <a:r>
              <a:rPr lang="en-US" sz="2000" dirty="0"/>
              <a:t>This is a small script. Script maintenance looks easy. But with time test suite will grow. As you add more and more lines to your code, things become tough. </a:t>
            </a:r>
          </a:p>
          <a:p>
            <a:pPr marL="0" indent="0">
              <a:buNone/>
            </a:pPr>
            <a:r>
              <a:rPr lang="en-US" sz="2000" dirty="0"/>
              <a:t>The chief problem with script maintenance is that if 10 different scripts are using the same page element, with any change in that element, you need to change all 10 scripts. This is time consuming and error prone. </a:t>
            </a:r>
          </a:p>
          <a:p>
            <a:pPr marL="0" indent="0">
              <a:buNone/>
            </a:pPr>
            <a:r>
              <a:rPr lang="en-US" sz="2000" dirty="0"/>
              <a:t>A better approach to script maintenance is to create a separate class file which would find web elements, fill them or verify them. This class can be reused in all the scripts using that element. In future, if there is a change in the web element, we need to make the change in just 1 class file and not 10 different scripts. </a:t>
            </a:r>
          </a:p>
          <a:p>
            <a:pPr marL="0" indent="0">
              <a:buNone/>
            </a:pPr>
            <a:r>
              <a:rPr lang="en-US" sz="2000" dirty="0"/>
              <a:t>This approach is called </a:t>
            </a:r>
            <a:r>
              <a:rPr lang="en-US" sz="2000" b="1" dirty="0"/>
              <a:t>Page Object Model(POM)</a:t>
            </a:r>
            <a:r>
              <a:rPr lang="en-US" sz="2000" dirty="0"/>
              <a:t>. It helps make the code </a:t>
            </a:r>
            <a:r>
              <a:rPr lang="en-US" sz="2000" b="1" dirty="0"/>
              <a:t>more readable, maintainable</a:t>
            </a:r>
            <a:r>
              <a:rPr lang="en-US" sz="2000" dirty="0"/>
              <a:t>, and </a:t>
            </a:r>
            <a:r>
              <a:rPr lang="en-US" sz="2000" b="1" dirty="0"/>
              <a:t>reusable.</a:t>
            </a:r>
            <a:r>
              <a:rPr lang="en-US" sz="2000" dirty="0"/>
              <a:t> </a:t>
            </a:r>
          </a:p>
          <a:p>
            <a:pPr marL="0" indent="0">
              <a:buNone/>
            </a:pPr>
            <a:endParaRPr lang="en-US" dirty="0"/>
          </a:p>
        </p:txBody>
      </p:sp>
    </p:spTree>
    <p:extLst>
      <p:ext uri="{BB962C8B-B14F-4D97-AF65-F5344CB8AC3E}">
        <p14:creationId xmlns:p14="http://schemas.microsoft.com/office/powerpoint/2010/main" val="280857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Advantages of Page Object Model</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609208"/>
            <a:ext cx="10515600" cy="3930459"/>
          </a:xfrm>
        </p:spPr>
        <p:txBody>
          <a:bodyPr/>
          <a:lstStyle/>
          <a:p>
            <a:pPr marL="457200" indent="-457200">
              <a:buFont typeface="+mj-lt"/>
              <a:buAutoNum type="arabicPeriod"/>
            </a:pPr>
            <a:r>
              <a:rPr lang="en-US" sz="2000" dirty="0"/>
              <a:t>Page Object Pattern says operations and flows in the UI should be separated from verification. This concept makes our code cleaner and easy to understand.</a:t>
            </a:r>
          </a:p>
          <a:p>
            <a:pPr marL="457200" indent="-457200">
              <a:buFont typeface="+mj-lt"/>
              <a:buAutoNum type="arabicPeriod"/>
            </a:pPr>
            <a:r>
              <a:rPr lang="en-US" sz="2000" dirty="0"/>
              <a:t>The Second benefit is the object repository is independent of test cases, so we can use the same object repository for a different purpose with different tools. For example, we can integrate POM with TestNG/JUnit for functional Testing and at the same time with </a:t>
            </a:r>
            <a:r>
              <a:rPr lang="en-US" sz="2000" dirty="0" err="1"/>
              <a:t>JBehave</a:t>
            </a:r>
            <a:r>
              <a:rPr lang="en-US" sz="2000" dirty="0"/>
              <a:t>/Cucumber for acceptance testing.</a:t>
            </a:r>
          </a:p>
          <a:p>
            <a:pPr marL="457200" indent="-457200">
              <a:buFont typeface="+mj-lt"/>
              <a:buAutoNum type="arabicPeriod"/>
            </a:pPr>
            <a:r>
              <a:rPr lang="en-US" sz="2000" dirty="0"/>
              <a:t>Code becomes less and optimized because of the reusable page methods in the POM classes.</a:t>
            </a:r>
          </a:p>
          <a:p>
            <a:pPr marL="457200" indent="-457200">
              <a:buFont typeface="+mj-lt"/>
              <a:buAutoNum type="arabicPeriod"/>
            </a:pPr>
            <a:r>
              <a:rPr lang="en-US" sz="2000" dirty="0"/>
              <a:t>Methods get more realistic names which can be easily mapped with the operation happening in UI. i.e. if after clicking on the button we land on the home page, the method name will be like '</a:t>
            </a:r>
            <a:r>
              <a:rPr lang="en-US" sz="2000" dirty="0" err="1"/>
              <a:t>gotoHomePage</a:t>
            </a:r>
            <a:r>
              <a:rPr lang="en-US" sz="2000" dirty="0"/>
              <a:t>()'.</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182514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What is Page Factory</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Page Factory is an inbuilt Page Object Model concept for Selenium WebDriver but it is very optimized. </a:t>
            </a:r>
          </a:p>
          <a:p>
            <a:pPr marL="0" indent="0">
              <a:buNone/>
            </a:pPr>
            <a:r>
              <a:rPr lang="en-US" dirty="0"/>
              <a:t>Here as well, we follow the concept of separation of Page Object Repository and Test Methods. Additionally, with the help of </a:t>
            </a:r>
            <a:r>
              <a:rPr lang="en-US" dirty="0" err="1"/>
              <a:t>PageFactory</a:t>
            </a:r>
            <a:r>
              <a:rPr lang="en-US" dirty="0"/>
              <a:t> class, we use annotations </a:t>
            </a:r>
            <a:r>
              <a:rPr lang="en-US" b="1" dirty="0"/>
              <a:t>@</a:t>
            </a:r>
            <a:r>
              <a:rPr lang="en-US" b="1" dirty="0" err="1"/>
              <a:t>FindBy</a:t>
            </a:r>
            <a:r>
              <a:rPr lang="en-US" dirty="0"/>
              <a:t> to find </a:t>
            </a:r>
            <a:r>
              <a:rPr lang="en-US" dirty="0" err="1"/>
              <a:t>WebElement</a:t>
            </a:r>
            <a:r>
              <a:rPr lang="en-US" dirty="0"/>
              <a:t>. We use </a:t>
            </a:r>
            <a:r>
              <a:rPr lang="en-US" dirty="0" err="1"/>
              <a:t>initElements</a:t>
            </a:r>
            <a:r>
              <a:rPr lang="en-US" dirty="0"/>
              <a:t> method to initialize web elements.</a:t>
            </a:r>
          </a:p>
          <a:p>
            <a:pPr marL="0" indent="0">
              <a:buNone/>
            </a:pPr>
            <a:r>
              <a:rPr lang="en-US" b="1" dirty="0"/>
              <a:t>@</a:t>
            </a:r>
            <a:r>
              <a:rPr lang="en-US" b="1" dirty="0" err="1"/>
              <a:t>FindBy</a:t>
            </a:r>
            <a:r>
              <a:rPr lang="en-US" dirty="0"/>
              <a:t> can accept </a:t>
            </a:r>
            <a:r>
              <a:rPr lang="en-US" b="1" dirty="0" err="1"/>
              <a:t>tagName</a:t>
            </a:r>
            <a:r>
              <a:rPr lang="en-US" b="1" dirty="0"/>
              <a:t>, </a:t>
            </a:r>
            <a:r>
              <a:rPr lang="en-US" b="1" dirty="0" err="1"/>
              <a:t>partialLinkText</a:t>
            </a:r>
            <a:r>
              <a:rPr lang="en-US" b="1" dirty="0"/>
              <a:t>, name, </a:t>
            </a:r>
            <a:r>
              <a:rPr lang="en-US" b="1" dirty="0" err="1"/>
              <a:t>linkText</a:t>
            </a:r>
            <a:r>
              <a:rPr lang="en-US" b="1" dirty="0"/>
              <a:t>, id, </a:t>
            </a:r>
            <a:r>
              <a:rPr lang="en-US" b="1" dirty="0" err="1"/>
              <a:t>css</a:t>
            </a:r>
            <a:r>
              <a:rPr lang="en-US" b="1" dirty="0"/>
              <a:t>, </a:t>
            </a:r>
            <a:r>
              <a:rPr lang="en-US" b="1" dirty="0" err="1"/>
              <a:t>className</a:t>
            </a:r>
            <a:r>
              <a:rPr lang="en-US" b="1" dirty="0"/>
              <a:t>, </a:t>
            </a:r>
            <a:r>
              <a:rPr lang="en-US" b="1" dirty="0" err="1"/>
              <a:t>xpath</a:t>
            </a:r>
            <a:r>
              <a:rPr lang="en-US" b="1" dirty="0"/>
              <a:t> </a:t>
            </a:r>
            <a:r>
              <a:rPr lang="en-US" dirty="0"/>
              <a:t>as attributes.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783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Page Factory</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Let’s take a look on the example below:</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858A52B-365E-4D41-B1E5-A296F853E78F}"/>
              </a:ext>
            </a:extLst>
          </p:cNvPr>
          <p:cNvPicPr>
            <a:picLocks noChangeAspect="1"/>
          </p:cNvPicPr>
          <p:nvPr/>
        </p:nvPicPr>
        <p:blipFill>
          <a:blip r:embed="rId2"/>
          <a:stretch>
            <a:fillRect/>
          </a:stretch>
        </p:blipFill>
        <p:spPr>
          <a:xfrm>
            <a:off x="940386" y="2150153"/>
            <a:ext cx="8088204" cy="4101384"/>
          </a:xfrm>
          <a:prstGeom prst="rect">
            <a:avLst/>
          </a:prstGeom>
        </p:spPr>
      </p:pic>
    </p:spTree>
    <p:extLst>
      <p:ext uri="{BB962C8B-B14F-4D97-AF65-F5344CB8AC3E}">
        <p14:creationId xmlns:p14="http://schemas.microsoft.com/office/powerpoint/2010/main" val="22794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err="1"/>
              <a:t>AjaxElementLocatorFactory</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It is working on lazy loading concept, i.e. a timeout for a </a:t>
            </a:r>
            <a:r>
              <a:rPr lang="en-US" dirty="0" err="1"/>
              <a:t>WebElement</a:t>
            </a:r>
            <a:r>
              <a:rPr lang="en-US" dirty="0"/>
              <a:t> will be assigned to the Object page class with the help of </a:t>
            </a:r>
            <a:r>
              <a:rPr lang="en-US" dirty="0" err="1"/>
              <a:t>AjaxElementLocatorFactory</a:t>
            </a:r>
            <a:r>
              <a:rPr lang="en-US" dirty="0"/>
              <a:t> . </a:t>
            </a:r>
          </a:p>
          <a:p>
            <a:pPr marL="0" indent="0">
              <a:buNone/>
            </a:pPr>
            <a:r>
              <a:rPr lang="en-US" dirty="0"/>
              <a:t>Here, when an operation is performed on an element the wait for its visibility starts from that moment only. If the element is not found in the given time interval,  Test Case execution will throw '</a:t>
            </a:r>
            <a:r>
              <a:rPr lang="en-US" dirty="0" err="1"/>
              <a:t>NoSuchElementException</a:t>
            </a:r>
            <a:r>
              <a:rPr lang="en-US" dirty="0"/>
              <a:t>' exception. </a:t>
            </a:r>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91CBBE2-11AF-4B6D-B21B-6C5E60FA0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53" y="4739819"/>
            <a:ext cx="5724525" cy="2038350"/>
          </a:xfrm>
          <a:prstGeom prst="rect">
            <a:avLst/>
          </a:prstGeom>
        </p:spPr>
      </p:pic>
    </p:spTree>
    <p:extLst>
      <p:ext uri="{BB962C8B-B14F-4D97-AF65-F5344CB8AC3E}">
        <p14:creationId xmlns:p14="http://schemas.microsoft.com/office/powerpoint/2010/main" val="510162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666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Selenium</vt:lpstr>
      <vt:lpstr>What is Page Object Model</vt:lpstr>
      <vt:lpstr>What is Page Object Model</vt:lpstr>
      <vt:lpstr>Why Page Object Model</vt:lpstr>
      <vt:lpstr>Why Page Object Model</vt:lpstr>
      <vt:lpstr>Advantages of Page Object Model</vt:lpstr>
      <vt:lpstr>What is Page Factory</vt:lpstr>
      <vt:lpstr>Page Factory</vt:lpstr>
      <vt:lpstr>AjaxElementLocatorFactory</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Nguyen Hung Quoc</dc:creator>
  <cp:lastModifiedBy>Nguyen, Quoc Hung</cp:lastModifiedBy>
  <cp:revision>40</cp:revision>
  <dcterms:created xsi:type="dcterms:W3CDTF">2019-08-13T09:35:50Z</dcterms:created>
  <dcterms:modified xsi:type="dcterms:W3CDTF">2019-09-02T15:47:28Z</dcterms:modified>
</cp:coreProperties>
</file>