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7" r:id="rId4"/>
    <p:sldId id="278" r:id="rId5"/>
    <p:sldId id="289" r:id="rId6"/>
    <p:sldId id="284" r:id="rId7"/>
    <p:sldId id="290" r:id="rId8"/>
    <p:sldId id="293" r:id="rId9"/>
    <p:sldId id="27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EF1B-CEB0-4B5F-B6DD-68434FF3D6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A0CC19-4715-4031-8AA3-497E735F36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897C1F-9913-47EC-A1BC-44C6D4CAE8DD}"/>
              </a:ext>
            </a:extLst>
          </p:cNvPr>
          <p:cNvSpPr>
            <a:spLocks noGrp="1"/>
          </p:cNvSpPr>
          <p:nvPr>
            <p:ph type="dt" sz="half" idx="10"/>
          </p:nvPr>
        </p:nvSpPr>
        <p:spPr/>
        <p:txBody>
          <a:bodyPr/>
          <a:lstStyle/>
          <a:p>
            <a:fld id="{FFC23C3F-4DCF-4BB9-87B8-B463C303C65B}" type="datetimeFigureOut">
              <a:rPr lang="en-US" smtClean="0"/>
              <a:t>9/10/2019</a:t>
            </a:fld>
            <a:endParaRPr lang="en-US"/>
          </a:p>
        </p:txBody>
      </p:sp>
      <p:sp>
        <p:nvSpPr>
          <p:cNvPr id="5" name="Footer Placeholder 4">
            <a:extLst>
              <a:ext uri="{FF2B5EF4-FFF2-40B4-BE49-F238E27FC236}">
                <a16:creationId xmlns:a16="http://schemas.microsoft.com/office/drawing/2014/main" id="{3D301BBF-BBB1-43FC-97E7-5FF752C5CE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8E0B47-ADD1-41DC-BCCD-EB6851D94F23}"/>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4249934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AF6DD-4BED-4756-89EB-521FE36AB1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64574B-CC90-41DC-9423-F32C4AAABD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D914CA-AB14-40F7-9DEA-B9869B22C2C3}"/>
              </a:ext>
            </a:extLst>
          </p:cNvPr>
          <p:cNvSpPr>
            <a:spLocks noGrp="1"/>
          </p:cNvSpPr>
          <p:nvPr>
            <p:ph type="dt" sz="half" idx="10"/>
          </p:nvPr>
        </p:nvSpPr>
        <p:spPr/>
        <p:txBody>
          <a:bodyPr/>
          <a:lstStyle/>
          <a:p>
            <a:fld id="{FFC23C3F-4DCF-4BB9-87B8-B463C303C65B}" type="datetimeFigureOut">
              <a:rPr lang="en-US" smtClean="0"/>
              <a:t>9/10/2019</a:t>
            </a:fld>
            <a:endParaRPr lang="en-US"/>
          </a:p>
        </p:txBody>
      </p:sp>
      <p:sp>
        <p:nvSpPr>
          <p:cNvPr id="5" name="Footer Placeholder 4">
            <a:extLst>
              <a:ext uri="{FF2B5EF4-FFF2-40B4-BE49-F238E27FC236}">
                <a16:creationId xmlns:a16="http://schemas.microsoft.com/office/drawing/2014/main" id="{6F68D19D-5DE5-42C5-B951-7410F190A2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6D4229-C86D-4E7B-A6D1-962193424776}"/>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3092479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9201E7-3D52-498C-8F99-AD4054C46D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9A3D6E-49CA-4D07-BBC0-BA1EB945B6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4BB91C-DB72-440D-91AC-69E2F469EBF2}"/>
              </a:ext>
            </a:extLst>
          </p:cNvPr>
          <p:cNvSpPr>
            <a:spLocks noGrp="1"/>
          </p:cNvSpPr>
          <p:nvPr>
            <p:ph type="dt" sz="half" idx="10"/>
          </p:nvPr>
        </p:nvSpPr>
        <p:spPr/>
        <p:txBody>
          <a:bodyPr/>
          <a:lstStyle/>
          <a:p>
            <a:fld id="{FFC23C3F-4DCF-4BB9-87B8-B463C303C65B}" type="datetimeFigureOut">
              <a:rPr lang="en-US" smtClean="0"/>
              <a:t>9/10/2019</a:t>
            </a:fld>
            <a:endParaRPr lang="en-US"/>
          </a:p>
        </p:txBody>
      </p:sp>
      <p:sp>
        <p:nvSpPr>
          <p:cNvPr id="5" name="Footer Placeholder 4">
            <a:extLst>
              <a:ext uri="{FF2B5EF4-FFF2-40B4-BE49-F238E27FC236}">
                <a16:creationId xmlns:a16="http://schemas.microsoft.com/office/drawing/2014/main" id="{17E808F5-176B-468C-B1DF-CF89739FA5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AD5660-068A-4CAF-9059-FFA3FD53E6DD}"/>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3670147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14A18-54AC-4A91-BE53-07494AB826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ED72D-1B19-4AE9-97AB-6EED6A7E2A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F19307-98F0-4651-AAE6-D354C9B019B8}"/>
              </a:ext>
            </a:extLst>
          </p:cNvPr>
          <p:cNvSpPr>
            <a:spLocks noGrp="1"/>
          </p:cNvSpPr>
          <p:nvPr>
            <p:ph type="dt" sz="half" idx="10"/>
          </p:nvPr>
        </p:nvSpPr>
        <p:spPr/>
        <p:txBody>
          <a:bodyPr/>
          <a:lstStyle/>
          <a:p>
            <a:fld id="{FFC23C3F-4DCF-4BB9-87B8-B463C303C65B}" type="datetimeFigureOut">
              <a:rPr lang="en-US" smtClean="0"/>
              <a:t>9/10/2019</a:t>
            </a:fld>
            <a:endParaRPr lang="en-US"/>
          </a:p>
        </p:txBody>
      </p:sp>
      <p:sp>
        <p:nvSpPr>
          <p:cNvPr id="5" name="Footer Placeholder 4">
            <a:extLst>
              <a:ext uri="{FF2B5EF4-FFF2-40B4-BE49-F238E27FC236}">
                <a16:creationId xmlns:a16="http://schemas.microsoft.com/office/drawing/2014/main" id="{10827564-8298-43E2-A924-44EB3B17E0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E34B8-CE54-4642-B981-7C61CBAADC84}"/>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1164193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8AB1-C0B9-44A8-8749-08EBB8D2D2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280B08-E656-4F1C-ABBB-C30023394A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FF322F-8B29-4A88-9DE8-209C173DE102}"/>
              </a:ext>
            </a:extLst>
          </p:cNvPr>
          <p:cNvSpPr>
            <a:spLocks noGrp="1"/>
          </p:cNvSpPr>
          <p:nvPr>
            <p:ph type="dt" sz="half" idx="10"/>
          </p:nvPr>
        </p:nvSpPr>
        <p:spPr/>
        <p:txBody>
          <a:bodyPr/>
          <a:lstStyle/>
          <a:p>
            <a:fld id="{FFC23C3F-4DCF-4BB9-87B8-B463C303C65B}" type="datetimeFigureOut">
              <a:rPr lang="en-US" smtClean="0"/>
              <a:t>9/10/2019</a:t>
            </a:fld>
            <a:endParaRPr lang="en-US"/>
          </a:p>
        </p:txBody>
      </p:sp>
      <p:sp>
        <p:nvSpPr>
          <p:cNvPr id="5" name="Footer Placeholder 4">
            <a:extLst>
              <a:ext uri="{FF2B5EF4-FFF2-40B4-BE49-F238E27FC236}">
                <a16:creationId xmlns:a16="http://schemas.microsoft.com/office/drawing/2014/main" id="{8F485EF6-23A3-4F8F-B216-F2B4CA7503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229AC7-A91D-4CA6-9FF6-1B109B90948D}"/>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1380439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B6D85-0025-457B-8993-9FE9A91F5F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0392BD-EBCB-4D03-A6E8-CD49DE956A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723374-4253-4986-9FD9-75F241DA5E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F907BF-407F-4F62-A492-FF116CF56495}"/>
              </a:ext>
            </a:extLst>
          </p:cNvPr>
          <p:cNvSpPr>
            <a:spLocks noGrp="1"/>
          </p:cNvSpPr>
          <p:nvPr>
            <p:ph type="dt" sz="half" idx="10"/>
          </p:nvPr>
        </p:nvSpPr>
        <p:spPr/>
        <p:txBody>
          <a:bodyPr/>
          <a:lstStyle/>
          <a:p>
            <a:fld id="{FFC23C3F-4DCF-4BB9-87B8-B463C303C65B}" type="datetimeFigureOut">
              <a:rPr lang="en-US" smtClean="0"/>
              <a:t>9/10/2019</a:t>
            </a:fld>
            <a:endParaRPr lang="en-US"/>
          </a:p>
        </p:txBody>
      </p:sp>
      <p:sp>
        <p:nvSpPr>
          <p:cNvPr id="6" name="Footer Placeholder 5">
            <a:extLst>
              <a:ext uri="{FF2B5EF4-FFF2-40B4-BE49-F238E27FC236}">
                <a16:creationId xmlns:a16="http://schemas.microsoft.com/office/drawing/2014/main" id="{2CAA2447-8726-4D8D-8194-FA014B2A14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DF8D3E-334E-49FD-BDB1-DC9905B453EF}"/>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15361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CCD9F-4D65-4B99-8D76-2FE4F1AA3D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860021-86A5-48C4-B860-DFA2D19811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264030-1F7F-402F-914A-CBB854F49F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35D59C-A593-411E-BBF8-7727E2B947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AD726C-692B-491A-AC8B-41B9033312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5A2652-0753-49CD-A98C-B2942FB014A0}"/>
              </a:ext>
            </a:extLst>
          </p:cNvPr>
          <p:cNvSpPr>
            <a:spLocks noGrp="1"/>
          </p:cNvSpPr>
          <p:nvPr>
            <p:ph type="dt" sz="half" idx="10"/>
          </p:nvPr>
        </p:nvSpPr>
        <p:spPr/>
        <p:txBody>
          <a:bodyPr/>
          <a:lstStyle/>
          <a:p>
            <a:fld id="{FFC23C3F-4DCF-4BB9-87B8-B463C303C65B}" type="datetimeFigureOut">
              <a:rPr lang="en-US" smtClean="0"/>
              <a:t>9/10/2019</a:t>
            </a:fld>
            <a:endParaRPr lang="en-US"/>
          </a:p>
        </p:txBody>
      </p:sp>
      <p:sp>
        <p:nvSpPr>
          <p:cNvPr id="8" name="Footer Placeholder 7">
            <a:extLst>
              <a:ext uri="{FF2B5EF4-FFF2-40B4-BE49-F238E27FC236}">
                <a16:creationId xmlns:a16="http://schemas.microsoft.com/office/drawing/2014/main" id="{E6E9262D-C555-4719-A8E7-CE1783A96F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36D977-F676-4922-B189-F83A441753A6}"/>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2621779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BD0B5-C5D4-46F0-A7A3-7B8C84EA4F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ADC384-7329-439D-8222-899CDABEB644}"/>
              </a:ext>
            </a:extLst>
          </p:cNvPr>
          <p:cNvSpPr>
            <a:spLocks noGrp="1"/>
          </p:cNvSpPr>
          <p:nvPr>
            <p:ph type="dt" sz="half" idx="10"/>
          </p:nvPr>
        </p:nvSpPr>
        <p:spPr/>
        <p:txBody>
          <a:bodyPr/>
          <a:lstStyle/>
          <a:p>
            <a:fld id="{FFC23C3F-4DCF-4BB9-87B8-B463C303C65B}" type="datetimeFigureOut">
              <a:rPr lang="en-US" smtClean="0"/>
              <a:t>9/10/2019</a:t>
            </a:fld>
            <a:endParaRPr lang="en-US"/>
          </a:p>
        </p:txBody>
      </p:sp>
      <p:sp>
        <p:nvSpPr>
          <p:cNvPr id="4" name="Footer Placeholder 3">
            <a:extLst>
              <a:ext uri="{FF2B5EF4-FFF2-40B4-BE49-F238E27FC236}">
                <a16:creationId xmlns:a16="http://schemas.microsoft.com/office/drawing/2014/main" id="{B0FF00B4-5A19-4E3B-8F69-2726303763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225560-88AE-4046-9551-48268479BC82}"/>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2801935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126230-792F-499D-821E-65CEEBCA5032}"/>
              </a:ext>
            </a:extLst>
          </p:cNvPr>
          <p:cNvSpPr>
            <a:spLocks noGrp="1"/>
          </p:cNvSpPr>
          <p:nvPr>
            <p:ph type="dt" sz="half" idx="10"/>
          </p:nvPr>
        </p:nvSpPr>
        <p:spPr/>
        <p:txBody>
          <a:bodyPr/>
          <a:lstStyle/>
          <a:p>
            <a:fld id="{FFC23C3F-4DCF-4BB9-87B8-B463C303C65B}" type="datetimeFigureOut">
              <a:rPr lang="en-US" smtClean="0"/>
              <a:t>9/10/2019</a:t>
            </a:fld>
            <a:endParaRPr lang="en-US"/>
          </a:p>
        </p:txBody>
      </p:sp>
      <p:sp>
        <p:nvSpPr>
          <p:cNvPr id="3" name="Footer Placeholder 2">
            <a:extLst>
              <a:ext uri="{FF2B5EF4-FFF2-40B4-BE49-F238E27FC236}">
                <a16:creationId xmlns:a16="http://schemas.microsoft.com/office/drawing/2014/main" id="{452D2B04-89F2-485B-BCD3-995433C945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C213CF-22A6-4005-B72D-9EF82837B367}"/>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2343252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71A5-AA33-45A6-909C-982A6929D5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E58BF4-BA74-4BBE-9E9F-E4334CFE31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A14E6A-9FE5-4744-87D6-F7BB78DB7C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E4C13-BA50-4B8E-B133-000E2D6903BA}"/>
              </a:ext>
            </a:extLst>
          </p:cNvPr>
          <p:cNvSpPr>
            <a:spLocks noGrp="1"/>
          </p:cNvSpPr>
          <p:nvPr>
            <p:ph type="dt" sz="half" idx="10"/>
          </p:nvPr>
        </p:nvSpPr>
        <p:spPr/>
        <p:txBody>
          <a:bodyPr/>
          <a:lstStyle/>
          <a:p>
            <a:fld id="{FFC23C3F-4DCF-4BB9-87B8-B463C303C65B}" type="datetimeFigureOut">
              <a:rPr lang="en-US" smtClean="0"/>
              <a:t>9/10/2019</a:t>
            </a:fld>
            <a:endParaRPr lang="en-US"/>
          </a:p>
        </p:txBody>
      </p:sp>
      <p:sp>
        <p:nvSpPr>
          <p:cNvPr id="6" name="Footer Placeholder 5">
            <a:extLst>
              <a:ext uri="{FF2B5EF4-FFF2-40B4-BE49-F238E27FC236}">
                <a16:creationId xmlns:a16="http://schemas.microsoft.com/office/drawing/2014/main" id="{F41B90AF-A334-4068-A6C5-C811B6FAAD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4DCBCA-684C-47F5-90DA-E894A0AF8362}"/>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3158464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9B715-D0D5-434E-AD6E-8A89B9359E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3946F3-7D53-4466-99C5-F336651FD2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4B9F59-7CF4-4BC4-B511-1244215288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66F3F6-D2BF-4750-8756-02FB7BC6B0A1}"/>
              </a:ext>
            </a:extLst>
          </p:cNvPr>
          <p:cNvSpPr>
            <a:spLocks noGrp="1"/>
          </p:cNvSpPr>
          <p:nvPr>
            <p:ph type="dt" sz="half" idx="10"/>
          </p:nvPr>
        </p:nvSpPr>
        <p:spPr/>
        <p:txBody>
          <a:bodyPr/>
          <a:lstStyle/>
          <a:p>
            <a:fld id="{FFC23C3F-4DCF-4BB9-87B8-B463C303C65B}" type="datetimeFigureOut">
              <a:rPr lang="en-US" smtClean="0"/>
              <a:t>9/10/2019</a:t>
            </a:fld>
            <a:endParaRPr lang="en-US"/>
          </a:p>
        </p:txBody>
      </p:sp>
      <p:sp>
        <p:nvSpPr>
          <p:cNvPr id="6" name="Footer Placeholder 5">
            <a:extLst>
              <a:ext uri="{FF2B5EF4-FFF2-40B4-BE49-F238E27FC236}">
                <a16:creationId xmlns:a16="http://schemas.microsoft.com/office/drawing/2014/main" id="{4B440BE3-AE3C-48AC-A49B-D1D75E2C6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D83F20-253C-46E6-87FB-6307B8C974E8}"/>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2982320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A5BFA1-47A2-4967-9611-4689B4E103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9F29FA-E215-4B51-AA9D-5E670DAF19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4CA71-F9A4-437C-B202-C6171A485D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C23C3F-4DCF-4BB9-87B8-B463C303C65B}" type="datetimeFigureOut">
              <a:rPr lang="en-US" smtClean="0"/>
              <a:t>9/10/2019</a:t>
            </a:fld>
            <a:endParaRPr lang="en-US"/>
          </a:p>
        </p:txBody>
      </p:sp>
      <p:sp>
        <p:nvSpPr>
          <p:cNvPr id="5" name="Footer Placeholder 4">
            <a:extLst>
              <a:ext uri="{FF2B5EF4-FFF2-40B4-BE49-F238E27FC236}">
                <a16:creationId xmlns:a16="http://schemas.microsoft.com/office/drawing/2014/main" id="{7967FA6B-ABB2-4BB3-AE06-36EEB06DAB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F8DE39-0B49-4E74-88A8-D217F727DB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720DD3-24A1-4ADB-8B49-4B65B70124A4}" type="slidenum">
              <a:rPr lang="en-US" smtClean="0"/>
              <a:t>‹#›</a:t>
            </a:fld>
            <a:endParaRPr lang="en-US"/>
          </a:p>
        </p:txBody>
      </p:sp>
    </p:spTree>
    <p:extLst>
      <p:ext uri="{BB962C8B-B14F-4D97-AF65-F5344CB8AC3E}">
        <p14:creationId xmlns:p14="http://schemas.microsoft.com/office/powerpoint/2010/main" val="4284168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4C3EF5B-8890-4319-B006-0A20FFEE0625}"/>
              </a:ext>
            </a:extLst>
          </p:cNvPr>
          <p:cNvSpPr>
            <a:spLocks noGrp="1"/>
          </p:cNvSpPr>
          <p:nvPr>
            <p:ph type="ctrTitle"/>
          </p:nvPr>
        </p:nvSpPr>
        <p:spPr>
          <a:xfrm>
            <a:off x="3045368" y="2043663"/>
            <a:ext cx="6105194" cy="2031055"/>
          </a:xfrm>
        </p:spPr>
        <p:txBody>
          <a:bodyPr>
            <a:normAutofit/>
          </a:bodyPr>
          <a:lstStyle/>
          <a:p>
            <a:r>
              <a:rPr lang="en-US" dirty="0">
                <a:solidFill>
                  <a:srgbClr val="FFFFFF"/>
                </a:solidFill>
              </a:rPr>
              <a:t>Selenium</a:t>
            </a:r>
          </a:p>
        </p:txBody>
      </p:sp>
      <p:sp>
        <p:nvSpPr>
          <p:cNvPr id="3" name="Subtitle 2">
            <a:extLst>
              <a:ext uri="{FF2B5EF4-FFF2-40B4-BE49-F238E27FC236}">
                <a16:creationId xmlns:a16="http://schemas.microsoft.com/office/drawing/2014/main" id="{7E1FAB80-FE91-4D37-9C37-6C7A7CD491E8}"/>
              </a:ext>
            </a:extLst>
          </p:cNvPr>
          <p:cNvSpPr>
            <a:spLocks noGrp="1"/>
          </p:cNvSpPr>
          <p:nvPr>
            <p:ph type="subTitle" idx="1"/>
          </p:nvPr>
        </p:nvSpPr>
        <p:spPr>
          <a:xfrm>
            <a:off x="3045368" y="4074718"/>
            <a:ext cx="6105194" cy="682079"/>
          </a:xfrm>
        </p:spPr>
        <p:txBody>
          <a:bodyPr>
            <a:normAutofit/>
          </a:bodyPr>
          <a:lstStyle/>
          <a:p>
            <a:r>
              <a:rPr lang="en-US" dirty="0">
                <a:solidFill>
                  <a:srgbClr val="FFFFFF"/>
                </a:solidFill>
              </a:rPr>
              <a:t>Wait</a:t>
            </a:r>
          </a:p>
        </p:txBody>
      </p:sp>
    </p:spTree>
    <p:extLst>
      <p:ext uri="{BB962C8B-B14F-4D97-AF65-F5344CB8AC3E}">
        <p14:creationId xmlns:p14="http://schemas.microsoft.com/office/powerpoint/2010/main" val="1636506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4CF33-F27E-4B0A-BA7C-84708855569B}"/>
              </a:ext>
            </a:extLst>
          </p:cNvPr>
          <p:cNvSpPr>
            <a:spLocks noGrp="1"/>
          </p:cNvSpPr>
          <p:nvPr>
            <p:ph type="title"/>
          </p:nvPr>
        </p:nvSpPr>
        <p:spPr/>
        <p:txBody>
          <a:bodyPr/>
          <a:lstStyle/>
          <a:p>
            <a:r>
              <a:rPr lang="en-US" dirty="0"/>
              <a:t>Why Do We Need Waits In Selenium?</a:t>
            </a:r>
          </a:p>
        </p:txBody>
      </p:sp>
      <p:sp>
        <p:nvSpPr>
          <p:cNvPr id="3" name="Content Placeholder 2">
            <a:extLst>
              <a:ext uri="{FF2B5EF4-FFF2-40B4-BE49-F238E27FC236}">
                <a16:creationId xmlns:a16="http://schemas.microsoft.com/office/drawing/2014/main" id="{927FF2E0-BF85-4EB0-873C-828396C7A622}"/>
              </a:ext>
            </a:extLst>
          </p:cNvPr>
          <p:cNvSpPr>
            <a:spLocks noGrp="1"/>
          </p:cNvSpPr>
          <p:nvPr>
            <p:ph idx="1"/>
          </p:nvPr>
        </p:nvSpPr>
        <p:spPr>
          <a:xfrm>
            <a:off x="838200" y="1573696"/>
            <a:ext cx="10515600" cy="4919179"/>
          </a:xfrm>
        </p:spPr>
        <p:txBody>
          <a:bodyPr>
            <a:normAutofit/>
          </a:bodyPr>
          <a:lstStyle/>
          <a:p>
            <a:pPr marL="0" indent="0">
              <a:buNone/>
            </a:pPr>
            <a:r>
              <a:rPr lang="en-US" dirty="0"/>
              <a:t>Most of the web applications are developed using Ajax and </a:t>
            </a:r>
            <a:r>
              <a:rPr lang="en-US" dirty="0" err="1"/>
              <a:t>Javascript</a:t>
            </a:r>
            <a:r>
              <a:rPr lang="en-US" dirty="0"/>
              <a:t>. When a page is loaded by the browser the elements which we want to interact with may load at different time intervals.</a:t>
            </a:r>
          </a:p>
          <a:p>
            <a:pPr marL="0" indent="0">
              <a:buNone/>
            </a:pPr>
            <a:endParaRPr lang="en-US" dirty="0"/>
          </a:p>
          <a:p>
            <a:pPr marL="0" indent="0">
              <a:buNone/>
            </a:pPr>
            <a:r>
              <a:rPr lang="en-US" dirty="0"/>
              <a:t>Not only it makes this difficult to identify the element but also if the element is not located it will throw an "</a:t>
            </a:r>
            <a:r>
              <a:rPr lang="en-US" dirty="0" err="1"/>
              <a:t>ElementNotVisibleException</a:t>
            </a:r>
            <a:r>
              <a:rPr lang="en-US" dirty="0"/>
              <a:t>" exception. Using Waits, we can resolve this problem.  </a:t>
            </a:r>
          </a:p>
        </p:txBody>
      </p:sp>
    </p:spTree>
    <p:extLst>
      <p:ext uri="{BB962C8B-B14F-4D97-AF65-F5344CB8AC3E}">
        <p14:creationId xmlns:p14="http://schemas.microsoft.com/office/powerpoint/2010/main" val="2472002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4CF33-F27E-4B0A-BA7C-84708855569B}"/>
              </a:ext>
            </a:extLst>
          </p:cNvPr>
          <p:cNvSpPr>
            <a:spLocks noGrp="1"/>
          </p:cNvSpPr>
          <p:nvPr>
            <p:ph type="title"/>
          </p:nvPr>
        </p:nvSpPr>
        <p:spPr/>
        <p:txBody>
          <a:bodyPr/>
          <a:lstStyle/>
          <a:p>
            <a:r>
              <a:rPr lang="en-US" dirty="0"/>
              <a:t>Implicit Wait</a:t>
            </a:r>
          </a:p>
        </p:txBody>
      </p:sp>
      <p:sp>
        <p:nvSpPr>
          <p:cNvPr id="3" name="Content Placeholder 2">
            <a:extLst>
              <a:ext uri="{FF2B5EF4-FFF2-40B4-BE49-F238E27FC236}">
                <a16:creationId xmlns:a16="http://schemas.microsoft.com/office/drawing/2014/main" id="{927FF2E0-BF85-4EB0-873C-828396C7A622}"/>
              </a:ext>
            </a:extLst>
          </p:cNvPr>
          <p:cNvSpPr>
            <a:spLocks noGrp="1"/>
          </p:cNvSpPr>
          <p:nvPr>
            <p:ph idx="1"/>
          </p:nvPr>
        </p:nvSpPr>
        <p:spPr>
          <a:xfrm>
            <a:off x="838200" y="1573696"/>
            <a:ext cx="10515600" cy="4919179"/>
          </a:xfrm>
        </p:spPr>
        <p:txBody>
          <a:bodyPr/>
          <a:lstStyle/>
          <a:p>
            <a:pPr marL="0" indent="0">
              <a:buNone/>
            </a:pPr>
            <a:r>
              <a:rPr lang="en-US" dirty="0"/>
              <a:t>Selenium Web Driver has borrowed the idea of implicit waits from </a:t>
            </a:r>
            <a:r>
              <a:rPr lang="en-US" dirty="0" err="1"/>
              <a:t>Watir</a:t>
            </a:r>
            <a:r>
              <a:rPr lang="en-US" dirty="0"/>
              <a:t>.</a:t>
            </a:r>
          </a:p>
          <a:p>
            <a:pPr marL="0" indent="0">
              <a:buNone/>
            </a:pPr>
            <a:endParaRPr lang="en-US" dirty="0"/>
          </a:p>
          <a:p>
            <a:pPr marL="0" indent="0">
              <a:buNone/>
            </a:pPr>
            <a:r>
              <a:rPr lang="en-US" dirty="0"/>
              <a:t>The implicit wait will tell to the web driver to wait for certain amount of time before it throws a "No Such Element Exception". The default setting is 0. Once we set the time, web driver will wait for that time before throwing an exception. </a:t>
            </a:r>
          </a:p>
          <a:p>
            <a:pPr marL="0" indent="0">
              <a:buNone/>
            </a:pPr>
            <a:r>
              <a:rPr lang="en-US" b="1" dirty="0"/>
              <a:t>Syntax:</a:t>
            </a:r>
          </a:p>
          <a:p>
            <a:pPr marL="0" indent="0">
              <a:buNone/>
            </a:pPr>
            <a:r>
              <a:rPr lang="en-US" dirty="0" err="1"/>
              <a:t>driver.manage</a:t>
            </a:r>
            <a:r>
              <a:rPr lang="en-US" dirty="0"/>
              <a:t>().timeouts().</a:t>
            </a:r>
            <a:r>
              <a:rPr lang="en-US" dirty="0" err="1"/>
              <a:t>implicitlyWait</a:t>
            </a:r>
            <a:r>
              <a:rPr lang="en-US" dirty="0"/>
              <a:t>(</a:t>
            </a:r>
            <a:r>
              <a:rPr lang="en-US" dirty="0" err="1"/>
              <a:t>TimeOut</a:t>
            </a:r>
            <a:r>
              <a:rPr lang="en-US" dirty="0"/>
              <a:t>, </a:t>
            </a:r>
            <a:r>
              <a:rPr lang="en-US" dirty="0" err="1"/>
              <a:t>TimeUnit.SECONDS</a:t>
            </a:r>
            <a:r>
              <a:rPr lang="en-US" dirty="0"/>
              <a:t>);</a:t>
            </a:r>
          </a:p>
          <a:p>
            <a:pPr marL="0" indent="0">
              <a:buNone/>
            </a:pPr>
            <a:endParaRPr lang="en-US" dirty="0"/>
          </a:p>
        </p:txBody>
      </p:sp>
    </p:spTree>
    <p:extLst>
      <p:ext uri="{BB962C8B-B14F-4D97-AF65-F5344CB8AC3E}">
        <p14:creationId xmlns:p14="http://schemas.microsoft.com/office/powerpoint/2010/main" val="1167372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4CF33-F27E-4B0A-BA7C-84708855569B}"/>
              </a:ext>
            </a:extLst>
          </p:cNvPr>
          <p:cNvSpPr>
            <a:spLocks noGrp="1"/>
          </p:cNvSpPr>
          <p:nvPr>
            <p:ph type="title"/>
          </p:nvPr>
        </p:nvSpPr>
        <p:spPr/>
        <p:txBody>
          <a:bodyPr/>
          <a:lstStyle/>
          <a:p>
            <a:r>
              <a:rPr lang="en-US" dirty="0"/>
              <a:t>Explicit Wait</a:t>
            </a:r>
          </a:p>
        </p:txBody>
      </p:sp>
      <p:sp>
        <p:nvSpPr>
          <p:cNvPr id="3" name="Content Placeholder 2">
            <a:extLst>
              <a:ext uri="{FF2B5EF4-FFF2-40B4-BE49-F238E27FC236}">
                <a16:creationId xmlns:a16="http://schemas.microsoft.com/office/drawing/2014/main" id="{927FF2E0-BF85-4EB0-873C-828396C7A622}"/>
              </a:ext>
            </a:extLst>
          </p:cNvPr>
          <p:cNvSpPr>
            <a:spLocks noGrp="1"/>
          </p:cNvSpPr>
          <p:nvPr>
            <p:ph idx="1"/>
          </p:nvPr>
        </p:nvSpPr>
        <p:spPr>
          <a:xfrm>
            <a:off x="712366" y="1615642"/>
            <a:ext cx="10515600" cy="4080483"/>
          </a:xfrm>
        </p:spPr>
        <p:txBody>
          <a:bodyPr/>
          <a:lstStyle/>
          <a:p>
            <a:pPr marL="0" indent="0">
              <a:buNone/>
            </a:pPr>
            <a:r>
              <a:rPr lang="en-US" sz="2000" dirty="0"/>
              <a:t>The explicit wait is used to tell the Web Driver to wait for certain conditions (</a:t>
            </a:r>
            <a:r>
              <a:rPr lang="en-US" sz="2000" b="1" dirty="0"/>
              <a:t>Expected Conditions</a:t>
            </a:r>
            <a:r>
              <a:rPr lang="en-US" sz="2000" dirty="0"/>
              <a:t>) or the maximum time exceeded before throwing an "</a:t>
            </a:r>
            <a:r>
              <a:rPr lang="en-US" sz="2000" b="1" dirty="0" err="1"/>
              <a:t>ElementNotVisibleException</a:t>
            </a:r>
            <a:r>
              <a:rPr lang="en-US" sz="2000" dirty="0"/>
              <a:t>" exception. </a:t>
            </a:r>
          </a:p>
          <a:p>
            <a:pPr marL="0" indent="0">
              <a:buNone/>
            </a:pPr>
            <a:r>
              <a:rPr lang="en-US" sz="2000" dirty="0"/>
              <a:t>The explicit wait is an intelligent kind of wait, but it can be applied only for specified elements. Explicit wait gives better options than that of an implicit wait as it will wait for dynamically loaded Ajax elements. </a:t>
            </a:r>
          </a:p>
          <a:p>
            <a:pPr marL="0" indent="0">
              <a:buNone/>
            </a:pPr>
            <a:r>
              <a:rPr lang="en-US" sz="2000" dirty="0"/>
              <a:t>Once we declare explicit wait we have to use "</a:t>
            </a:r>
            <a:r>
              <a:rPr lang="en-US" sz="2000" b="1" dirty="0" err="1"/>
              <a:t>ExpectedCondtions</a:t>
            </a:r>
            <a:r>
              <a:rPr lang="en-US" sz="2000" dirty="0"/>
              <a:t>" or we can configure how frequently we want to check the condition using </a:t>
            </a:r>
            <a:r>
              <a:rPr lang="en-US" sz="2000" b="1" dirty="0"/>
              <a:t>Fluent Wait</a:t>
            </a:r>
            <a:r>
              <a:rPr lang="en-US" sz="2000" dirty="0"/>
              <a:t>. These days while implementing we are using </a:t>
            </a:r>
            <a:r>
              <a:rPr lang="en-US" sz="2000" b="1" dirty="0" err="1"/>
              <a:t>Thread.Sleep</a:t>
            </a:r>
            <a:r>
              <a:rPr lang="en-US" sz="2000" b="1" dirty="0"/>
              <a:t>() </a:t>
            </a:r>
            <a:r>
              <a:rPr lang="en-US" sz="2000" dirty="0"/>
              <a:t>generally it is not recommended to use </a:t>
            </a:r>
          </a:p>
          <a:p>
            <a:pPr marL="0" indent="0">
              <a:buNone/>
            </a:pPr>
            <a:r>
              <a:rPr lang="en-US" sz="2000" b="1" dirty="0"/>
              <a:t>Syntax</a:t>
            </a:r>
          </a:p>
          <a:p>
            <a:pPr marL="0" indent="0">
              <a:buNone/>
            </a:pPr>
            <a:r>
              <a:rPr lang="en-US" sz="2000" dirty="0" err="1"/>
              <a:t>WebDriverWait</a:t>
            </a:r>
            <a:r>
              <a:rPr lang="en-US" sz="2000" dirty="0"/>
              <a:t> wait = new </a:t>
            </a:r>
            <a:r>
              <a:rPr lang="en-US" sz="2000" dirty="0" err="1"/>
              <a:t>WebDriverWait</a:t>
            </a:r>
            <a:r>
              <a:rPr lang="en-US" sz="2000" dirty="0"/>
              <a:t>(</a:t>
            </a:r>
            <a:r>
              <a:rPr lang="en-US" sz="2000" dirty="0" err="1"/>
              <a:t>WebDriverRefrence,TimeOut</a:t>
            </a:r>
            <a:r>
              <a:rPr lang="en-US" sz="2000" dirty="0"/>
              <a:t>);</a:t>
            </a:r>
          </a:p>
        </p:txBody>
      </p:sp>
    </p:spTree>
    <p:extLst>
      <p:ext uri="{BB962C8B-B14F-4D97-AF65-F5344CB8AC3E}">
        <p14:creationId xmlns:p14="http://schemas.microsoft.com/office/powerpoint/2010/main" val="3043673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4CF33-F27E-4B0A-BA7C-84708855569B}"/>
              </a:ext>
            </a:extLst>
          </p:cNvPr>
          <p:cNvSpPr>
            <a:spLocks noGrp="1"/>
          </p:cNvSpPr>
          <p:nvPr>
            <p:ph type="title"/>
          </p:nvPr>
        </p:nvSpPr>
        <p:spPr/>
        <p:txBody>
          <a:bodyPr/>
          <a:lstStyle/>
          <a:p>
            <a:r>
              <a:rPr lang="en-US" dirty="0"/>
              <a:t>Expected Conditions in Explicit Wait</a:t>
            </a:r>
          </a:p>
        </p:txBody>
      </p:sp>
      <p:sp>
        <p:nvSpPr>
          <p:cNvPr id="3" name="Content Placeholder 2">
            <a:extLst>
              <a:ext uri="{FF2B5EF4-FFF2-40B4-BE49-F238E27FC236}">
                <a16:creationId xmlns:a16="http://schemas.microsoft.com/office/drawing/2014/main" id="{927FF2E0-BF85-4EB0-873C-828396C7A622}"/>
              </a:ext>
            </a:extLst>
          </p:cNvPr>
          <p:cNvSpPr>
            <a:spLocks noGrp="1"/>
          </p:cNvSpPr>
          <p:nvPr>
            <p:ph idx="1"/>
          </p:nvPr>
        </p:nvSpPr>
        <p:spPr>
          <a:xfrm>
            <a:off x="838200" y="1609208"/>
            <a:ext cx="3868024" cy="3930459"/>
          </a:xfrm>
        </p:spPr>
        <p:txBody>
          <a:bodyPr/>
          <a:lstStyle/>
          <a:p>
            <a:pPr marL="0" indent="0">
              <a:buNone/>
            </a:pPr>
            <a:r>
              <a:rPr lang="en-US" sz="2000" dirty="0" err="1"/>
              <a:t>alertIsPresent</a:t>
            </a:r>
            <a:r>
              <a:rPr lang="en-US" sz="2000" dirty="0"/>
              <a:t>()</a:t>
            </a:r>
          </a:p>
          <a:p>
            <a:pPr marL="0" indent="0">
              <a:buNone/>
            </a:pPr>
            <a:r>
              <a:rPr lang="en-US" sz="2000" dirty="0" err="1"/>
              <a:t>elementSelectionStateToBe</a:t>
            </a:r>
            <a:r>
              <a:rPr lang="en-US" sz="2000" dirty="0"/>
              <a:t>()</a:t>
            </a:r>
          </a:p>
          <a:p>
            <a:pPr marL="0" indent="0">
              <a:buNone/>
            </a:pPr>
            <a:r>
              <a:rPr lang="en-US" sz="2000" dirty="0" err="1"/>
              <a:t>elementToBeClickable</a:t>
            </a:r>
            <a:r>
              <a:rPr lang="en-US" sz="2000" dirty="0"/>
              <a:t>()</a:t>
            </a:r>
          </a:p>
          <a:p>
            <a:pPr marL="0" indent="0">
              <a:buNone/>
            </a:pPr>
            <a:r>
              <a:rPr lang="en-US" sz="2000" dirty="0" err="1"/>
              <a:t>elementToBeSelected</a:t>
            </a:r>
            <a:r>
              <a:rPr lang="en-US" sz="2000" dirty="0"/>
              <a:t>()</a:t>
            </a:r>
          </a:p>
          <a:p>
            <a:pPr marL="0" indent="0">
              <a:buNone/>
            </a:pPr>
            <a:r>
              <a:rPr lang="en-US" sz="2000" dirty="0" err="1"/>
              <a:t>frameToBeAvaliableAndSwitchToIt</a:t>
            </a:r>
            <a:r>
              <a:rPr lang="en-US" sz="2000" dirty="0"/>
              <a:t>()</a:t>
            </a:r>
          </a:p>
          <a:p>
            <a:pPr marL="0" indent="0">
              <a:buNone/>
            </a:pPr>
            <a:r>
              <a:rPr lang="en-US" sz="2000" dirty="0" err="1"/>
              <a:t>invisibilityOfTheElementLocated</a:t>
            </a:r>
            <a:r>
              <a:rPr lang="en-US" sz="2000" dirty="0"/>
              <a:t>()</a:t>
            </a:r>
          </a:p>
          <a:p>
            <a:pPr marL="0" indent="0">
              <a:buNone/>
            </a:pPr>
            <a:r>
              <a:rPr lang="en-US" sz="2000" dirty="0" err="1"/>
              <a:t>invisibilityOfElementWithText</a:t>
            </a:r>
            <a:r>
              <a:rPr lang="en-US" sz="2000" dirty="0"/>
              <a:t>()</a:t>
            </a:r>
          </a:p>
          <a:p>
            <a:pPr marL="0" indent="0">
              <a:buNone/>
            </a:pPr>
            <a:r>
              <a:rPr lang="en-US" sz="2000" dirty="0" err="1"/>
              <a:t>presenceOfAllElementsLocatedBy</a:t>
            </a:r>
            <a:r>
              <a:rPr lang="en-US" sz="2000" dirty="0"/>
              <a:t>()</a:t>
            </a:r>
          </a:p>
          <a:p>
            <a:pPr marL="0" indent="0">
              <a:buNone/>
            </a:pPr>
            <a:r>
              <a:rPr lang="en-US" sz="2000" dirty="0" err="1"/>
              <a:t>presenceOfElementLocated</a:t>
            </a:r>
            <a:r>
              <a:rPr lang="en-US" sz="2000" dirty="0"/>
              <a:t>()</a:t>
            </a:r>
          </a:p>
          <a:p>
            <a:pPr marL="0" indent="0">
              <a:buNone/>
            </a:pPr>
            <a:endParaRPr lang="en-US" dirty="0"/>
          </a:p>
        </p:txBody>
      </p:sp>
      <p:sp>
        <p:nvSpPr>
          <p:cNvPr id="4" name="Content Placeholder 2">
            <a:extLst>
              <a:ext uri="{FF2B5EF4-FFF2-40B4-BE49-F238E27FC236}">
                <a16:creationId xmlns:a16="http://schemas.microsoft.com/office/drawing/2014/main" id="{497F4EE1-E6A4-4A80-BBD6-B4E77C4539C2}"/>
              </a:ext>
            </a:extLst>
          </p:cNvPr>
          <p:cNvSpPr txBox="1">
            <a:spLocks/>
          </p:cNvSpPr>
          <p:nvPr/>
        </p:nvSpPr>
        <p:spPr>
          <a:xfrm>
            <a:off x="5965271" y="1649948"/>
            <a:ext cx="4084739" cy="39304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t>textToBePresentInElement</a:t>
            </a:r>
            <a:r>
              <a:rPr lang="en-US" sz="2000" dirty="0"/>
              <a:t>()</a:t>
            </a:r>
          </a:p>
          <a:p>
            <a:pPr marL="0" indent="0">
              <a:buNone/>
            </a:pPr>
            <a:r>
              <a:rPr lang="en-US" sz="2000" dirty="0" err="1"/>
              <a:t>textToBePresentInElementLocated</a:t>
            </a:r>
            <a:r>
              <a:rPr lang="en-US" sz="2000" dirty="0"/>
              <a:t>()</a:t>
            </a:r>
          </a:p>
          <a:p>
            <a:pPr marL="0" indent="0">
              <a:buNone/>
            </a:pPr>
            <a:r>
              <a:rPr lang="en-US" sz="2000" dirty="0" err="1"/>
              <a:t>textToBePresentInElementValue</a:t>
            </a:r>
            <a:r>
              <a:rPr lang="en-US" sz="2000" dirty="0"/>
              <a:t>()</a:t>
            </a:r>
          </a:p>
          <a:p>
            <a:pPr marL="0" indent="0">
              <a:buNone/>
            </a:pPr>
            <a:r>
              <a:rPr lang="en-US" sz="2000" dirty="0" err="1"/>
              <a:t>titleIs</a:t>
            </a:r>
            <a:r>
              <a:rPr lang="en-US" sz="2000" dirty="0"/>
              <a:t>()</a:t>
            </a:r>
          </a:p>
          <a:p>
            <a:pPr marL="0" indent="0">
              <a:buNone/>
            </a:pPr>
            <a:r>
              <a:rPr lang="en-US" sz="2000" dirty="0" err="1"/>
              <a:t>titleContains</a:t>
            </a:r>
            <a:r>
              <a:rPr lang="en-US" sz="2000" dirty="0"/>
              <a:t>()</a:t>
            </a:r>
          </a:p>
          <a:p>
            <a:pPr marL="0" indent="0">
              <a:buNone/>
            </a:pPr>
            <a:r>
              <a:rPr lang="en-US" sz="2000" dirty="0" err="1"/>
              <a:t>visibilityOf</a:t>
            </a:r>
            <a:r>
              <a:rPr lang="en-US" sz="2000" dirty="0"/>
              <a:t>()</a:t>
            </a:r>
          </a:p>
          <a:p>
            <a:pPr marL="0" indent="0">
              <a:buNone/>
            </a:pPr>
            <a:r>
              <a:rPr lang="en-US" sz="2000" dirty="0" err="1"/>
              <a:t>visibilityOfAllElements</a:t>
            </a:r>
            <a:r>
              <a:rPr lang="en-US" sz="2000" dirty="0"/>
              <a:t>()</a:t>
            </a:r>
          </a:p>
          <a:p>
            <a:pPr marL="0" indent="0">
              <a:buNone/>
            </a:pPr>
            <a:r>
              <a:rPr lang="en-US" sz="2000" dirty="0" err="1"/>
              <a:t>visibilityOfAllElementsLocatedBy</a:t>
            </a:r>
            <a:r>
              <a:rPr lang="en-US" sz="2000" dirty="0"/>
              <a:t>()</a:t>
            </a:r>
          </a:p>
          <a:p>
            <a:pPr marL="0" indent="0">
              <a:buNone/>
            </a:pPr>
            <a:r>
              <a:rPr lang="en-US" sz="2000" dirty="0" err="1"/>
              <a:t>visibilityOfElementLocated</a:t>
            </a:r>
            <a:r>
              <a:rPr lang="en-US" sz="2000" dirty="0"/>
              <a:t>()</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808574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4CF33-F27E-4B0A-BA7C-84708855569B}"/>
              </a:ext>
            </a:extLst>
          </p:cNvPr>
          <p:cNvSpPr>
            <a:spLocks noGrp="1"/>
          </p:cNvSpPr>
          <p:nvPr>
            <p:ph type="title"/>
          </p:nvPr>
        </p:nvSpPr>
        <p:spPr/>
        <p:txBody>
          <a:bodyPr/>
          <a:lstStyle/>
          <a:p>
            <a:r>
              <a:rPr lang="en-US" dirty="0"/>
              <a:t>Implicit Wait Vs Explicit Wait</a:t>
            </a:r>
          </a:p>
        </p:txBody>
      </p:sp>
      <p:graphicFrame>
        <p:nvGraphicFramePr>
          <p:cNvPr id="6" name="Content Placeholder 5">
            <a:extLst>
              <a:ext uri="{FF2B5EF4-FFF2-40B4-BE49-F238E27FC236}">
                <a16:creationId xmlns:a16="http://schemas.microsoft.com/office/drawing/2014/main" id="{410D40C1-E521-47AC-BE69-77EBA7A8E873}"/>
              </a:ext>
            </a:extLst>
          </p:cNvPr>
          <p:cNvGraphicFramePr>
            <a:graphicFrameLocks noGrp="1"/>
          </p:cNvGraphicFramePr>
          <p:nvPr>
            <p:ph idx="1"/>
            <p:extLst>
              <p:ext uri="{D42A27DB-BD31-4B8C-83A1-F6EECF244321}">
                <p14:modId xmlns:p14="http://schemas.microsoft.com/office/powerpoint/2010/main" val="1360963779"/>
              </p:ext>
            </p:extLst>
          </p:nvPr>
        </p:nvGraphicFramePr>
        <p:xfrm>
          <a:off x="838200" y="1825625"/>
          <a:ext cx="10515600" cy="31140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473845969"/>
                    </a:ext>
                  </a:extLst>
                </a:gridCol>
                <a:gridCol w="5257800">
                  <a:extLst>
                    <a:ext uri="{9D8B030D-6E8A-4147-A177-3AD203B41FA5}">
                      <a16:colId xmlns:a16="http://schemas.microsoft.com/office/drawing/2014/main" val="3437984587"/>
                    </a:ext>
                  </a:extLst>
                </a:gridCol>
              </a:tblGrid>
              <a:tr h="370840">
                <a:tc>
                  <a:txBody>
                    <a:bodyPr/>
                    <a:lstStyle/>
                    <a:p>
                      <a:pPr algn="ctr"/>
                      <a:r>
                        <a:rPr lang="en-US" b="1" dirty="0"/>
                        <a:t>Implicit Wait</a:t>
                      </a:r>
                      <a:endParaRPr lang="en-US" dirty="0"/>
                    </a:p>
                  </a:txBody>
                  <a:tcPr/>
                </a:tc>
                <a:tc>
                  <a:txBody>
                    <a:bodyPr/>
                    <a:lstStyle/>
                    <a:p>
                      <a:pPr algn="ctr"/>
                      <a:r>
                        <a:rPr lang="en-US" dirty="0"/>
                        <a:t>Explicit Wait</a:t>
                      </a:r>
                    </a:p>
                  </a:txBody>
                  <a:tcPr/>
                </a:tc>
                <a:extLst>
                  <a:ext uri="{0D108BD9-81ED-4DB2-BD59-A6C34878D82A}">
                    <a16:rowId xmlns:a16="http://schemas.microsoft.com/office/drawing/2014/main" val="3648416659"/>
                  </a:ext>
                </a:extLst>
              </a:tr>
              <a:tr h="370840">
                <a:tc>
                  <a:txBody>
                    <a:bodyPr/>
                    <a:lstStyle/>
                    <a:p>
                      <a:r>
                        <a:rPr lang="en-US" dirty="0"/>
                        <a:t>Implicit Wait time is applied to all the elements in the script.</a:t>
                      </a:r>
                    </a:p>
                  </a:txBody>
                  <a:tcPr/>
                </a:tc>
                <a:tc>
                  <a:txBody>
                    <a:bodyPr/>
                    <a:lstStyle/>
                    <a:p>
                      <a:r>
                        <a:rPr lang="en-US" dirty="0"/>
                        <a:t>Explicit Wait time is applied only to those elements which are intended by us </a:t>
                      </a:r>
                    </a:p>
                  </a:txBody>
                  <a:tcPr/>
                </a:tc>
                <a:extLst>
                  <a:ext uri="{0D108BD9-81ED-4DB2-BD59-A6C34878D82A}">
                    <a16:rowId xmlns:a16="http://schemas.microsoft.com/office/drawing/2014/main" val="2050725079"/>
                  </a:ext>
                </a:extLst>
              </a:tr>
              <a:tr h="370840">
                <a:tc>
                  <a:txBody>
                    <a:bodyPr/>
                    <a:lstStyle/>
                    <a:p>
                      <a:r>
                        <a:rPr lang="en-US" dirty="0"/>
                        <a:t>In Implicit Wait, we need </a:t>
                      </a:r>
                      <a:r>
                        <a:rPr lang="en-US" b="1" dirty="0"/>
                        <a:t>not</a:t>
                      </a:r>
                      <a:r>
                        <a:rPr lang="en-US" dirty="0"/>
                        <a:t> specify "</a:t>
                      </a:r>
                      <a:r>
                        <a:rPr lang="en-US" dirty="0" err="1"/>
                        <a:t>ExpectedConditions</a:t>
                      </a:r>
                      <a:r>
                        <a:rPr lang="en-US" dirty="0"/>
                        <a:t>" on the element to be located.</a:t>
                      </a:r>
                    </a:p>
                  </a:txBody>
                  <a:tcPr/>
                </a:tc>
                <a:tc>
                  <a:txBody>
                    <a:bodyPr/>
                    <a:lstStyle/>
                    <a:p>
                      <a:r>
                        <a:rPr lang="en-US" dirty="0"/>
                        <a:t>In Explicit Wait, we need to specify "</a:t>
                      </a:r>
                      <a:r>
                        <a:rPr lang="en-US" dirty="0" err="1"/>
                        <a:t>ExpectedConditions</a:t>
                      </a:r>
                      <a:r>
                        <a:rPr lang="en-US" dirty="0"/>
                        <a:t>" on the element to be located</a:t>
                      </a:r>
                    </a:p>
                  </a:txBody>
                  <a:tcPr/>
                </a:tc>
                <a:extLst>
                  <a:ext uri="{0D108BD9-81ED-4DB2-BD59-A6C34878D82A}">
                    <a16:rowId xmlns:a16="http://schemas.microsoft.com/office/drawing/2014/main" val="3924752040"/>
                  </a:ext>
                </a:extLst>
              </a:tr>
              <a:tr h="370840">
                <a:tc>
                  <a:txBody>
                    <a:bodyPr/>
                    <a:lstStyle/>
                    <a:p>
                      <a:r>
                        <a:rPr lang="en-US" dirty="0"/>
                        <a:t>It is recommended to use when the elements are located with the time frame specified in implicit wait </a:t>
                      </a:r>
                    </a:p>
                  </a:txBody>
                  <a:tcPr/>
                </a:tc>
                <a:tc>
                  <a:txBody>
                    <a:bodyPr/>
                    <a:lstStyle/>
                    <a:p>
                      <a:r>
                        <a:rPr lang="en-US" dirty="0"/>
                        <a:t>It is recommended to use when the elements are taking long time to load and also for verifying the property of the element like(</a:t>
                      </a:r>
                      <a:r>
                        <a:rPr lang="en-US" dirty="0" err="1"/>
                        <a:t>visibilityOfElementLocated</a:t>
                      </a:r>
                      <a:r>
                        <a:rPr lang="en-US" dirty="0"/>
                        <a:t>, </a:t>
                      </a:r>
                      <a:r>
                        <a:rPr lang="en-US" dirty="0" err="1"/>
                        <a:t>elementToBeClickable,elementToBeSelected</a:t>
                      </a:r>
                      <a:r>
                        <a:rPr lang="en-US" dirty="0"/>
                        <a:t>)</a:t>
                      </a:r>
                    </a:p>
                  </a:txBody>
                  <a:tcPr/>
                </a:tc>
                <a:extLst>
                  <a:ext uri="{0D108BD9-81ED-4DB2-BD59-A6C34878D82A}">
                    <a16:rowId xmlns:a16="http://schemas.microsoft.com/office/drawing/2014/main" val="3583184904"/>
                  </a:ext>
                </a:extLst>
              </a:tr>
            </a:tbl>
          </a:graphicData>
        </a:graphic>
      </p:graphicFrame>
    </p:spTree>
    <p:extLst>
      <p:ext uri="{BB962C8B-B14F-4D97-AF65-F5344CB8AC3E}">
        <p14:creationId xmlns:p14="http://schemas.microsoft.com/office/powerpoint/2010/main" val="3177832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4CF33-F27E-4B0A-BA7C-84708855569B}"/>
              </a:ext>
            </a:extLst>
          </p:cNvPr>
          <p:cNvSpPr>
            <a:spLocks noGrp="1"/>
          </p:cNvSpPr>
          <p:nvPr>
            <p:ph type="title"/>
          </p:nvPr>
        </p:nvSpPr>
        <p:spPr/>
        <p:txBody>
          <a:bodyPr/>
          <a:lstStyle/>
          <a:p>
            <a:r>
              <a:rPr lang="en-US" dirty="0"/>
              <a:t>Fluent Wait</a:t>
            </a:r>
          </a:p>
        </p:txBody>
      </p:sp>
      <p:sp>
        <p:nvSpPr>
          <p:cNvPr id="3" name="Content Placeholder 2">
            <a:extLst>
              <a:ext uri="{FF2B5EF4-FFF2-40B4-BE49-F238E27FC236}">
                <a16:creationId xmlns:a16="http://schemas.microsoft.com/office/drawing/2014/main" id="{927FF2E0-BF85-4EB0-873C-828396C7A622}"/>
              </a:ext>
            </a:extLst>
          </p:cNvPr>
          <p:cNvSpPr>
            <a:spLocks noGrp="1"/>
          </p:cNvSpPr>
          <p:nvPr>
            <p:ph idx="1"/>
          </p:nvPr>
        </p:nvSpPr>
        <p:spPr>
          <a:xfrm>
            <a:off x="838200" y="1609208"/>
            <a:ext cx="10515600" cy="3930459"/>
          </a:xfrm>
        </p:spPr>
        <p:txBody>
          <a:bodyPr>
            <a:normAutofit/>
          </a:bodyPr>
          <a:lstStyle/>
          <a:p>
            <a:pPr marL="0" indent="0">
              <a:buNone/>
            </a:pPr>
            <a:r>
              <a:rPr lang="en-US" sz="2000" dirty="0"/>
              <a:t>The fluent wait is used to tell the web driver to wait for a condition, as well as the frequency with which we want to check the condition before throwing an "</a:t>
            </a:r>
            <a:r>
              <a:rPr lang="en-US" sz="2000" dirty="0" err="1"/>
              <a:t>ElementNotVisibleException</a:t>
            </a:r>
            <a:r>
              <a:rPr lang="en-US" sz="2000" dirty="0"/>
              <a:t>" exception.</a:t>
            </a:r>
          </a:p>
          <a:p>
            <a:pPr marL="0" indent="0">
              <a:buNone/>
            </a:pPr>
            <a:endParaRPr lang="en-US" sz="2000" dirty="0"/>
          </a:p>
          <a:p>
            <a:pPr marL="0" indent="0">
              <a:buNone/>
            </a:pPr>
            <a:r>
              <a:rPr lang="en-US" sz="2000" b="1" dirty="0"/>
              <a:t>Frequency</a:t>
            </a:r>
            <a:r>
              <a:rPr lang="en-US" sz="2000" dirty="0"/>
              <a:t>: Setting up a repeat cycle with the time frame to verify/check the condition at the regular interval of time </a:t>
            </a:r>
          </a:p>
          <a:p>
            <a:pPr marL="0" indent="0">
              <a:buNone/>
            </a:pPr>
            <a:endParaRPr lang="en-US" sz="2000" dirty="0"/>
          </a:p>
          <a:p>
            <a:pPr marL="0" indent="0">
              <a:buNone/>
            </a:pPr>
            <a:r>
              <a:rPr lang="en-US" sz="2200" dirty="0"/>
              <a:t>Wait </a:t>
            </a:r>
            <a:r>
              <a:rPr lang="en-US" sz="2200" dirty="0" err="1"/>
              <a:t>wait</a:t>
            </a:r>
            <a:r>
              <a:rPr lang="en-US" sz="2200" dirty="0"/>
              <a:t> = new </a:t>
            </a:r>
            <a:r>
              <a:rPr lang="en-US" sz="2200" dirty="0" err="1"/>
              <a:t>FluentWait</a:t>
            </a:r>
            <a:r>
              <a:rPr lang="en-US" sz="2200" dirty="0"/>
              <a:t>(WebDriver reference)</a:t>
            </a:r>
          </a:p>
          <a:p>
            <a:pPr marL="0" indent="0">
              <a:buNone/>
            </a:pPr>
            <a:r>
              <a:rPr lang="en-US" sz="2200" dirty="0"/>
              <a:t>.</a:t>
            </a:r>
            <a:r>
              <a:rPr lang="en-US" sz="2200" dirty="0" err="1"/>
              <a:t>withTimeout</a:t>
            </a:r>
            <a:r>
              <a:rPr lang="en-US" sz="2200" dirty="0"/>
              <a:t>(</a:t>
            </a:r>
            <a:r>
              <a:rPr lang="en-US" sz="2200" dirty="0" err="1"/>
              <a:t>Duration.ofSeconds</a:t>
            </a:r>
            <a:r>
              <a:rPr lang="en-US" sz="2200" dirty="0"/>
              <a:t>(SECONDS))</a:t>
            </a:r>
          </a:p>
          <a:p>
            <a:pPr marL="0" indent="0">
              <a:buNone/>
            </a:pPr>
            <a:r>
              <a:rPr lang="en-US" sz="2200" dirty="0"/>
              <a:t>.</a:t>
            </a:r>
            <a:r>
              <a:rPr lang="en-US" sz="2200" dirty="0" err="1"/>
              <a:t>pollingEvery</a:t>
            </a:r>
            <a:r>
              <a:rPr lang="en-US" sz="2200" dirty="0"/>
              <a:t>(</a:t>
            </a:r>
            <a:r>
              <a:rPr lang="en-US" sz="2200" dirty="0" err="1"/>
              <a:t>Duration.ofSeconds</a:t>
            </a:r>
            <a:r>
              <a:rPr lang="en-US" sz="2200" dirty="0"/>
              <a:t>(SECONDS))</a:t>
            </a:r>
          </a:p>
          <a:p>
            <a:pPr marL="0" indent="0">
              <a:buNone/>
            </a:pPr>
            <a:r>
              <a:rPr lang="en-US" sz="2200" dirty="0"/>
              <a:t>.ignoring(</a:t>
            </a:r>
            <a:r>
              <a:rPr lang="en-US" sz="2200" dirty="0" err="1"/>
              <a:t>Exception.class</a:t>
            </a:r>
            <a:r>
              <a:rPr lang="en-US" sz="2200" dirty="0"/>
              <a:t>);</a:t>
            </a:r>
          </a:p>
        </p:txBody>
      </p:sp>
    </p:spTree>
    <p:extLst>
      <p:ext uri="{BB962C8B-B14F-4D97-AF65-F5344CB8AC3E}">
        <p14:creationId xmlns:p14="http://schemas.microsoft.com/office/powerpoint/2010/main" val="1825142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4CF33-F27E-4B0A-BA7C-84708855569B}"/>
              </a:ext>
            </a:extLst>
          </p:cNvPr>
          <p:cNvSpPr>
            <a:spLocks noGrp="1"/>
          </p:cNvSpPr>
          <p:nvPr>
            <p:ph type="title"/>
          </p:nvPr>
        </p:nvSpPr>
        <p:spPr/>
        <p:txBody>
          <a:bodyPr/>
          <a:lstStyle/>
          <a:p>
            <a:r>
              <a:rPr lang="en-US" dirty="0"/>
              <a:t>Fluent Wait</a:t>
            </a:r>
          </a:p>
        </p:txBody>
      </p:sp>
      <p:pic>
        <p:nvPicPr>
          <p:cNvPr id="4" name="Content Placeholder 3">
            <a:extLst>
              <a:ext uri="{FF2B5EF4-FFF2-40B4-BE49-F238E27FC236}">
                <a16:creationId xmlns:a16="http://schemas.microsoft.com/office/drawing/2014/main" id="{9BB320BB-CB85-42C4-911A-CAC9262BF435}"/>
              </a:ext>
            </a:extLst>
          </p:cNvPr>
          <p:cNvPicPr>
            <a:picLocks noGrp="1" noChangeAspect="1"/>
          </p:cNvPicPr>
          <p:nvPr>
            <p:ph idx="1"/>
          </p:nvPr>
        </p:nvPicPr>
        <p:blipFill>
          <a:blip r:embed="rId2"/>
          <a:stretch>
            <a:fillRect/>
          </a:stretch>
        </p:blipFill>
        <p:spPr>
          <a:xfrm>
            <a:off x="932575" y="1474787"/>
            <a:ext cx="6296025" cy="3286125"/>
          </a:xfrm>
          <a:prstGeom prst="rect">
            <a:avLst/>
          </a:prstGeom>
        </p:spPr>
      </p:pic>
      <p:sp>
        <p:nvSpPr>
          <p:cNvPr id="5" name="Rectangle 4">
            <a:extLst>
              <a:ext uri="{FF2B5EF4-FFF2-40B4-BE49-F238E27FC236}">
                <a16:creationId xmlns:a16="http://schemas.microsoft.com/office/drawing/2014/main" id="{21B28742-0450-49D2-9876-B8472DDB5DB0}"/>
              </a:ext>
            </a:extLst>
          </p:cNvPr>
          <p:cNvSpPr/>
          <p:nvPr/>
        </p:nvSpPr>
        <p:spPr>
          <a:xfrm>
            <a:off x="838200" y="5060047"/>
            <a:ext cx="8921620" cy="646331"/>
          </a:xfrm>
          <a:prstGeom prst="rect">
            <a:avLst/>
          </a:prstGeom>
        </p:spPr>
        <p:txBody>
          <a:bodyPr wrap="square">
            <a:spAutoFit/>
          </a:bodyPr>
          <a:lstStyle/>
          <a:p>
            <a:r>
              <a:rPr lang="en-US" dirty="0"/>
              <a:t>It should be used when you try to test the presence of an element that may appear after every x seconds/minutes.</a:t>
            </a:r>
          </a:p>
        </p:txBody>
      </p:sp>
    </p:spTree>
    <p:extLst>
      <p:ext uri="{BB962C8B-B14F-4D97-AF65-F5344CB8AC3E}">
        <p14:creationId xmlns:p14="http://schemas.microsoft.com/office/powerpoint/2010/main" val="3266995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81FE1-DF18-4776-842B-DBA170178B35}"/>
              </a:ext>
            </a:extLst>
          </p:cNvPr>
          <p:cNvSpPr>
            <a:spLocks noGrp="1"/>
          </p:cNvSpPr>
          <p:nvPr>
            <p:ph type="title"/>
          </p:nvPr>
        </p:nvSpPr>
        <p:spPr/>
        <p:txBody>
          <a:bodyPr/>
          <a:lstStyle/>
          <a:p>
            <a:r>
              <a:rPr lang="en-US" dirty="0"/>
              <a:t>Q&amp;A</a:t>
            </a:r>
          </a:p>
        </p:txBody>
      </p:sp>
      <p:sp>
        <p:nvSpPr>
          <p:cNvPr id="3" name="Content Placeholder 2">
            <a:extLst>
              <a:ext uri="{FF2B5EF4-FFF2-40B4-BE49-F238E27FC236}">
                <a16:creationId xmlns:a16="http://schemas.microsoft.com/office/drawing/2014/main" id="{81121CEE-93DB-40BA-8D17-0B4261FC9A4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01870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TotalTime>
  <Words>580</Words>
  <Application>Microsoft Office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Selenium</vt:lpstr>
      <vt:lpstr>Why Do We Need Waits In Selenium?</vt:lpstr>
      <vt:lpstr>Implicit Wait</vt:lpstr>
      <vt:lpstr>Explicit Wait</vt:lpstr>
      <vt:lpstr>Expected Conditions in Explicit Wait</vt:lpstr>
      <vt:lpstr>Implicit Wait Vs Explicit Wait</vt:lpstr>
      <vt:lpstr>Fluent Wait</vt:lpstr>
      <vt:lpstr>Fluent Wait</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dc:title>
  <dc:creator>Nguyen Hung Quoc</dc:creator>
  <cp:lastModifiedBy>Nguyen Hung Quoc</cp:lastModifiedBy>
  <cp:revision>78</cp:revision>
  <dcterms:created xsi:type="dcterms:W3CDTF">2019-08-13T09:35:50Z</dcterms:created>
  <dcterms:modified xsi:type="dcterms:W3CDTF">2019-09-10T10:50:10Z</dcterms:modified>
</cp:coreProperties>
</file>