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0" d="100"/>
          <a:sy n="80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B8DB-4FC3-9F5E-C898-769EFA0FB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EB9A8-977B-2607-7862-A00A3ED11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05D4F-4072-AC08-69D4-ED9BF7B7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7526-2D48-49EA-9753-081A9EE1A0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99B7-5E9B-93B9-15FC-7341137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2B2-9C45-FFE8-1326-DC276178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3F2C-EFE3-4111-88CB-1296EE0C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1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3134-1930-14D6-35C9-B0C827D9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72152-3F76-D3F3-F895-27C3A45D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5D56-3B7A-F3C4-EDE3-D8E2896D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7526-2D48-49EA-9753-081A9EE1A0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65A7-A016-C0DE-9609-E9FA7CAB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471F-2835-3DF8-07F2-9D2C4868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3F2C-EFE3-4111-88CB-1296EE0C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7F08B-3011-F3B0-8F6C-473681B0F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E90BF-81CC-B9BE-E222-6BFF53F08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C595E-7620-CB07-B57C-2AFADAE8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7526-2D48-49EA-9753-081A9EE1A0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9028-E0F2-C96C-C7AA-6B473C70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25AB-7397-4944-A0AB-4E73EE0B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3F2C-EFE3-4111-88CB-1296EE0C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4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9E54-3FFE-6655-9923-1C52A884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6003E-7B02-94A0-5385-5E10FDD80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1177-B098-A605-2451-20348E55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288-C594-40E3-AE99-701F18B3F7D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2E1-4018-48B5-CD24-2FFECDED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A0DD-AAD6-7504-9BF4-E1DD707F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1BC8-1BC5-4E3B-A9B5-E81BD1C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1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E94C-4A77-E0B9-AD5C-D31D47CC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5B50-D516-3C2A-4AAB-960F56E2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559D-7EED-092A-D363-7AFC8DE7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7526-2D48-49EA-9753-081A9EE1A0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4902-049E-F633-56B2-55BDE428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A8206-323D-9242-F095-A77CFE1C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3F2C-EFE3-4111-88CB-1296EE0C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1C9B-839F-DF8A-7326-63C9776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09274-6953-729B-A8A2-601D637F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932B6-6FE7-6705-AE76-2442ACC1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7526-2D48-49EA-9753-081A9EE1A0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656F-DDB7-1054-63AB-2489037B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A42EA-1B91-BAFF-27F1-E58D80D9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3F2C-EFE3-4111-88CB-1296EE0C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1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7609-CC2F-38FE-B263-3D6092A6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9F07-1471-4122-CB9F-901BCB210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5C9D8-386F-AD0B-EA09-9743613E7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40DB-7032-FD7A-774A-6AB7BE80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7526-2D48-49EA-9753-081A9EE1A0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36361-80F8-EBCA-966A-3141E052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046B2-7E5C-96C7-ADC3-6CE66F9C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3F2C-EFE3-4111-88CB-1296EE0C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51F1-F228-C996-F544-3B72AFEC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09131-9EB4-3E85-67E2-4A8A5509C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1B679-C4BE-5200-FB6A-6C1C34E7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F5393-AA2D-BB7E-5454-060BC65A5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05B2E-2346-77B1-B946-A717C3E82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2D523-C449-5140-29F2-2392FE7B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7526-2D48-49EA-9753-081A9EE1A0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8416B-9A61-DA84-38BD-7B3533FA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50B81-7D43-5010-451C-5A0BB2F3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3F2C-EFE3-4111-88CB-1296EE0C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907B-74F4-3BE6-9EB4-D1999BDC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CF711-68D0-B22E-2ADD-A9D0F9A3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7526-2D48-49EA-9753-081A9EE1A0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59F64-8485-2004-B47A-759E1100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D73B1-7907-D4B0-A2DC-2F5D6655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3F2C-EFE3-4111-88CB-1296EE0C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3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97869-DEB7-40C3-BAED-D4EF2629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7526-2D48-49EA-9753-081A9EE1A0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4AE1A-044E-78B4-D018-6090901F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1BAF7-6159-8EEA-3018-851B92BD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3F2C-EFE3-4111-88CB-1296EE0C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D12F-4CDA-1D74-8F29-175FDF82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1BF7-0932-7015-A0FC-D73F933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26FD2-D839-3098-2696-242C96638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52910-4D5F-2C0D-E131-864CCA90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7526-2D48-49EA-9753-081A9EE1A0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9915E-881A-E54C-ED1C-5B3A4507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9B8B1-F195-BF28-823E-6CEC5F56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3F2C-EFE3-4111-88CB-1296EE0C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0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D7AC-6D51-2633-CE32-7BB8A81A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0A2F4-7895-1248-5B68-5C72334C4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38724-6487-0125-A5F0-00C5ECAD5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CE5A5-9C27-E262-D5C6-E95116C0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7526-2D48-49EA-9753-081A9EE1A0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B6BA5-8019-D955-0088-2E200BA1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01913-33BD-183D-F55F-20A3EBBF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3F2C-EFE3-4111-88CB-1296EE0C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F7BDA-536D-3CEB-AE83-C1EDC4C0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BE77-9C9E-BEA0-452D-B8DE906C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EBE7-B867-0676-3739-9EFEF0B25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9D7526-2D48-49EA-9753-081A9EE1A0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3156B-4349-51C2-D47E-3B9FBE20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02BA-23D3-5245-899E-A27B4F093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33F2C-EFE3-4111-88CB-1296EE0C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ross-section of a plant stem under a microscope">
            <a:extLst>
              <a:ext uri="{FF2B5EF4-FFF2-40B4-BE49-F238E27FC236}">
                <a16:creationId xmlns:a16="http://schemas.microsoft.com/office/drawing/2014/main" id="{0FFE341D-B6CE-8EA0-E466-BDB49F4C3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29" r="-2" b="18697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6" name="Picture 5" descr="3D face graphic">
            <a:extLst>
              <a:ext uri="{FF2B5EF4-FFF2-40B4-BE49-F238E27FC236}">
                <a16:creationId xmlns:a16="http://schemas.microsoft.com/office/drawing/2014/main" id="{3C5B5135-AC57-95A1-FC39-EB4406A4C1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2" r="-2" b="22874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3294C-7B4B-7604-3BF2-9AF008B0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4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1: Tiêu đề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15D96-90F6-F09D-84C4-E3C92D63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1" i="0" u="none" strike="noStrike" baseline="0"/>
              <a:t>Tiêu đề chính</a:t>
            </a:r>
            <a:r>
              <a:rPr lang="en-US" sz="2000" b="0" i="0" u="none" strike="noStrike" baseline="0"/>
              <a:t>: "Trí Tuệ Nhân Tạo (AI) Hiện Nay"</a:t>
            </a:r>
          </a:p>
          <a:p>
            <a:pPr marR="0" lvl="0"/>
            <a:r>
              <a:rPr lang="en-US" sz="2000" b="1" i="0" u="none" strike="noStrike" baseline="0"/>
              <a:t>Phụ đề</a:t>
            </a:r>
            <a:r>
              <a:rPr lang="en-US" sz="2000" b="0" i="0" u="none" strike="noStrike" baseline="0"/>
              <a:t>: "Ứng Dụng, Thách Thức và Tương Lai"</a:t>
            </a:r>
          </a:p>
          <a:p>
            <a:pPr marR="0" lvl="0"/>
            <a:r>
              <a:rPr lang="en-US" sz="2000" b="1" i="0" u="none" strike="noStrike" baseline="0"/>
              <a:t>Họ và tên người trình bày</a:t>
            </a:r>
          </a:p>
          <a:p>
            <a:pPr marR="0" lvl="0"/>
            <a:r>
              <a:rPr lang="en-US" sz="2000" b="1" i="0" u="none" strike="noStrike" baseline="0"/>
              <a:t>Ngày tháng</a:t>
            </a:r>
            <a:endParaRPr lang="en-US" sz="2000" b="0" i="0" u="none" strike="noStrike" baseline="0"/>
          </a:p>
        </p:txBody>
      </p:sp>
    </p:spTree>
    <p:extLst>
      <p:ext uri="{BB962C8B-B14F-4D97-AF65-F5344CB8AC3E}">
        <p14:creationId xmlns:p14="http://schemas.microsoft.com/office/powerpoint/2010/main" val="3534342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eelOff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0533F94D-7643-C7BB-F2D0-A405E102C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3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A8060-F098-15D3-2DDE-42444B66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Slide 10: Kết luận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5EC9-1C4B-AE8A-869E-E1F785C01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/>
              <a:t>Tóm tắt</a:t>
            </a:r>
            <a:r>
              <a:rPr lang="en-US" sz="2000" b="0" i="0" u="none" strike="noStrike" baseline="0"/>
              <a:t>: Các điểm chính đã trình bày</a:t>
            </a:r>
          </a:p>
          <a:p>
            <a:pPr marR="0" lvl="0"/>
            <a:r>
              <a:rPr lang="en-US" sz="2000" b="1" i="0" u="none" strike="noStrike" baseline="0"/>
              <a:t>Tầm quan trọng của AI</a:t>
            </a:r>
            <a:r>
              <a:rPr lang="en-US" sz="2000" b="0" i="0" u="none" strike="noStrike" baseline="0"/>
              <a:t>: Trong hiện tại và tương lai</a:t>
            </a:r>
          </a:p>
          <a:p>
            <a:pPr marR="0" lvl="0"/>
            <a:r>
              <a:rPr lang="en-US" sz="2000" b="1" i="0" u="none" strike="noStrike" baseline="0"/>
              <a:t>Gọi mở</a:t>
            </a:r>
            <a:r>
              <a:rPr lang="en-US" sz="2000" b="0" i="0" u="none" strike="noStrike" baseline="0"/>
              <a:t>: Sự hợp tác và nghiên cứu liên ngành</a:t>
            </a:r>
          </a:p>
        </p:txBody>
      </p:sp>
    </p:spTree>
    <p:extLst>
      <p:ext uri="{BB962C8B-B14F-4D97-AF65-F5344CB8AC3E}">
        <p14:creationId xmlns:p14="http://schemas.microsoft.com/office/powerpoint/2010/main" val="1226695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eelOff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guin sliding on white snow against a blue sky">
            <a:extLst>
              <a:ext uri="{FF2B5EF4-FFF2-40B4-BE49-F238E27FC236}">
                <a16:creationId xmlns:a16="http://schemas.microsoft.com/office/drawing/2014/main" id="{9AEBD2D7-363E-145B-9588-A33E5EAF8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6" r="36722" b="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51738-16B3-79FF-B2AA-13C287E8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Slide 11: Hỏi &amp; Đáp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D74AE-BD9B-CB07-4EC1-E67D6DECB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/>
              <a:t>Không gian để trả lời các câu hỏi từ khán giả</a:t>
            </a:r>
          </a:p>
        </p:txBody>
      </p:sp>
    </p:spTree>
    <p:extLst>
      <p:ext uri="{BB962C8B-B14F-4D97-AF65-F5344CB8AC3E}">
        <p14:creationId xmlns:p14="http://schemas.microsoft.com/office/powerpoint/2010/main" val="42142930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eelOff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icken wire close-up">
            <a:extLst>
              <a:ext uri="{FF2B5EF4-FFF2-40B4-BE49-F238E27FC236}">
                <a16:creationId xmlns:a16="http://schemas.microsoft.com/office/drawing/2014/main" id="{ECC5A616-C2DB-61AB-8956-FAB4FFE38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5" r="25505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7B115-3C63-A372-3AC3-D3E48556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Slide 12: Tài liệu tham khảo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E3438-2D4F-C613-B86C-A26B275DD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/>
              <a:t>Danh sách các nguồn tài liệu, bài báo, và trang web tham khảo</a:t>
            </a:r>
          </a:p>
        </p:txBody>
      </p:sp>
    </p:spTree>
    <p:extLst>
      <p:ext uri="{BB962C8B-B14F-4D97-AF65-F5344CB8AC3E}">
        <p14:creationId xmlns:p14="http://schemas.microsoft.com/office/powerpoint/2010/main" val="22718744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eelOff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E0165-7EB5-DBC9-9C7E-6A1443DC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Slide 2: Giới thiệu về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6C46A-C283-8B4C-1E70-2FDFEA0FE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/>
              <a:t>Định nghĩa AI</a:t>
            </a:r>
            <a:r>
              <a:rPr lang="en-US" sz="2000" b="0" i="0" u="none" strike="noStrike" baseline="0"/>
              <a:t>: Trí tuệ nhân tạo là gì?</a:t>
            </a:r>
          </a:p>
          <a:p>
            <a:pPr marR="0" lvl="0"/>
            <a:r>
              <a:rPr lang="en-US" sz="2000" b="1" i="0" u="none" strike="noStrike" baseline="0"/>
              <a:t>Lịch sử phát triển AI</a:t>
            </a:r>
            <a:r>
              <a:rPr lang="en-US" sz="2000" b="0" i="0" u="none" strike="noStrike" baseline="0"/>
              <a:t>: Các mốc quan trọng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9017B465-5C16-ADB2-2610-BA84F2600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1" r="2339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62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eelOff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A0B31-C453-78EE-B423-44C62BF5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Slide 3: Các loại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6731-43EF-162B-977C-8FE3E7F2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/>
              <a:t>AI Hẹp (Narrow AI)</a:t>
            </a:r>
            <a:r>
              <a:rPr lang="en-US" sz="2000" b="0" i="0" u="none" strike="noStrike" baseline="0"/>
              <a:t>: Ứng dụng cụ thể và hạn chế</a:t>
            </a:r>
          </a:p>
          <a:p>
            <a:pPr marR="0" lvl="0"/>
            <a:r>
              <a:rPr lang="en-US" sz="2000" b="1" i="0" u="none" strike="noStrike" baseline="0"/>
              <a:t>AI Tổng Quát (General AI)</a:t>
            </a:r>
            <a:r>
              <a:rPr lang="en-US" sz="2000" b="0" i="0" u="none" strike="noStrike" baseline="0"/>
              <a:t>: Khả năng và tiềm năng</a:t>
            </a:r>
          </a:p>
          <a:p>
            <a:pPr marR="0" lvl="0"/>
            <a:r>
              <a:rPr lang="en-US" sz="2000" b="1" i="0" u="none" strike="noStrike" baseline="0"/>
              <a:t>Siêu AI (Super AI)</a:t>
            </a:r>
            <a:r>
              <a:rPr lang="en-US" sz="2000" b="0" i="0" u="none" strike="noStrike" baseline="0"/>
              <a:t>: Viễn cảnh và lý thuyết</a:t>
            </a:r>
          </a:p>
        </p:txBody>
      </p:sp>
      <p:pic>
        <p:nvPicPr>
          <p:cNvPr id="26" name="Picture 25" descr="Abstract blurred public library with bookshelves">
            <a:extLst>
              <a:ext uri="{FF2B5EF4-FFF2-40B4-BE49-F238E27FC236}">
                <a16:creationId xmlns:a16="http://schemas.microsoft.com/office/drawing/2014/main" id="{A31DC6CF-D2E0-78ED-84ED-83710A222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0" r="3146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27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eelOff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3A401-2706-D11D-6D14-A21B6804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Slide 4: Ứng dụng của AI hiện nay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ADC52-55D8-A035-21BD-1549CDD13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/>
              <a:t>Y tế</a:t>
            </a:r>
            <a:r>
              <a:rPr lang="en-US" sz="2000" b="0" i="0" u="none" strike="noStrike" baseline="0"/>
              <a:t>: Chẩn đoán bệnh, phân tích hình ảnh y khoa</a:t>
            </a:r>
          </a:p>
          <a:p>
            <a:pPr marR="0" lvl="0"/>
            <a:r>
              <a:rPr lang="en-US" sz="2000" b="1" i="0" u="none" strike="noStrike" baseline="0"/>
              <a:t>Giao thông</a:t>
            </a:r>
            <a:r>
              <a:rPr lang="en-US" sz="2000" b="0" i="0" u="none" strike="noStrike" baseline="0"/>
              <a:t>: Xe tự lái, quản lý giao thông</a:t>
            </a:r>
          </a:p>
          <a:p>
            <a:pPr marR="0" lvl="0"/>
            <a:r>
              <a:rPr lang="en-US" sz="2000" b="1" i="0" u="none" strike="noStrike" baseline="0"/>
              <a:t>Giáo dục</a:t>
            </a:r>
            <a:r>
              <a:rPr lang="en-US" sz="2000" b="0" i="0" u="none" strike="noStrike" baseline="0"/>
              <a:t>: Học trực tuyến, phân tích hiệu suất học tập</a:t>
            </a:r>
          </a:p>
          <a:p>
            <a:pPr marR="0" lvl="0"/>
            <a:r>
              <a:rPr lang="en-US" sz="2000" b="1" i="0" u="none" strike="noStrike" baseline="0"/>
              <a:t>Kinh doanh</a:t>
            </a:r>
            <a:r>
              <a:rPr lang="en-US" sz="2000" b="0" i="0" u="none" strike="noStrike" baseline="0"/>
              <a:t>: Dự báo thị trường, quản lý chuỗi cung ứng</a:t>
            </a:r>
          </a:p>
          <a:p>
            <a:pPr marR="0" lvl="0"/>
            <a:r>
              <a:rPr lang="en-US" sz="2000" b="1" i="0" u="none" strike="noStrike" baseline="0"/>
              <a:t>Nhà ở thông minh</a:t>
            </a:r>
            <a:r>
              <a:rPr lang="en-US" sz="2000" b="0" i="0" u="none" strike="noStrike" baseline="0"/>
              <a:t>: Trợ lý ảo, tự động hóa gia đình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0BB2FA85-FE64-425A-FCC4-8AB8B8F9F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1" r="2339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55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eelOff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43D58-8A4A-FE49-7E0C-A07BD506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Slide 5: Công nghệ AI tiêu biểu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FDA46-FC8F-1802-5D8E-EA6E06B2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/>
              <a:t>Machine Learning (Học Máy)</a:t>
            </a:r>
          </a:p>
          <a:p>
            <a:pPr marR="0" lvl="0"/>
            <a:r>
              <a:rPr lang="en-US" sz="2000" b="0" i="0" u="none" strike="noStrike" baseline="0"/>
              <a:t>Deep Learning (Học Sâu)</a:t>
            </a:r>
          </a:p>
          <a:p>
            <a:pPr marR="0" lvl="0"/>
            <a:r>
              <a:rPr lang="en-US" sz="2000" b="0" i="0" u="none" strike="noStrike" baseline="0"/>
              <a:t>Natural Language Processing (Xử Lý Ngôn Ngữ Tự Nhiên)</a:t>
            </a:r>
          </a:p>
          <a:p>
            <a:pPr marR="0" lvl="0"/>
            <a:r>
              <a:rPr lang="en-US" sz="2000" b="0" i="0" u="none" strike="noStrike" baseline="0"/>
              <a:t>Computer Vision (Thị Giác Máy Tính)</a:t>
            </a:r>
          </a:p>
        </p:txBody>
      </p:sp>
      <p:pic>
        <p:nvPicPr>
          <p:cNvPr id="5" name="Picture 4" descr="Close-up of a printed circuit board">
            <a:extLst>
              <a:ext uri="{FF2B5EF4-FFF2-40B4-BE49-F238E27FC236}">
                <a16:creationId xmlns:a16="http://schemas.microsoft.com/office/drawing/2014/main" id="{D0AF9A98-66B3-7F47-0D92-B9D3B93F9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19" r="1518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57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eelOff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9D9E6-E7C8-11A7-2D01-58F5FA1F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R="0"/>
            <a:r>
              <a:rPr lang="en-US" sz="4000" b="0" i="0" u="none" strike="noStrike" baseline="0"/>
              <a:t>Slide 6: Các công ty tiên phong trong lĩnh vực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D2AB0-6C6D-66C5-989E-5C4293D05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/>
              <a:t>Google</a:t>
            </a:r>
            <a:r>
              <a:rPr lang="en-US" sz="2000" b="0" i="0" u="none" strike="noStrike" baseline="0"/>
              <a:t>: DeepMind, TensorFlow</a:t>
            </a:r>
          </a:p>
          <a:p>
            <a:pPr marR="0" lvl="0"/>
            <a:r>
              <a:rPr lang="en-US" sz="2000" b="1" i="0" u="none" strike="noStrike" baseline="0"/>
              <a:t>Microsoft</a:t>
            </a:r>
            <a:r>
              <a:rPr lang="en-US" sz="2000" b="0" i="0" u="none" strike="noStrike" baseline="0"/>
              <a:t>: Azure AI, Cortana</a:t>
            </a:r>
          </a:p>
          <a:p>
            <a:pPr marR="0" lvl="0"/>
            <a:r>
              <a:rPr lang="en-US" sz="2000" b="1" i="0" u="none" strike="noStrike" baseline="0"/>
              <a:t>IBM</a:t>
            </a:r>
            <a:r>
              <a:rPr lang="en-US" sz="2000" b="0" i="0" u="none" strike="noStrike" baseline="0"/>
              <a:t>: Watson</a:t>
            </a:r>
          </a:p>
          <a:p>
            <a:pPr marR="0" lvl="0"/>
            <a:r>
              <a:rPr lang="en-US" sz="2000" b="1" i="0" u="none" strike="noStrike" baseline="0"/>
              <a:t>Amazon</a:t>
            </a:r>
            <a:r>
              <a:rPr lang="en-US" sz="2000" b="0" i="0" u="none" strike="noStrike" baseline="0"/>
              <a:t>: Alexa, AWS AI</a:t>
            </a:r>
          </a:p>
          <a:p>
            <a:pPr marR="0" lvl="0"/>
            <a:r>
              <a:rPr lang="en-US" sz="2000" b="1" i="0" u="none" strike="noStrike" baseline="0"/>
              <a:t>Facebook</a:t>
            </a:r>
            <a:r>
              <a:rPr lang="en-US" sz="2000" b="0" i="0" u="none" strike="noStrike" baseline="0"/>
              <a:t>: FAIR (Facebook AI Research)</a:t>
            </a:r>
          </a:p>
        </p:txBody>
      </p:sp>
      <p:pic>
        <p:nvPicPr>
          <p:cNvPr id="14" name="Picture 13" descr="Computer script on a screen">
            <a:extLst>
              <a:ext uri="{FF2B5EF4-FFF2-40B4-BE49-F238E27FC236}">
                <a16:creationId xmlns:a16="http://schemas.microsoft.com/office/drawing/2014/main" id="{C2562485-5899-2C2D-B083-CE0C7C34C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2617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eelOff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8F263-3B80-85B8-60BE-02626520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Slide 7: Thách thức và rủi ro của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64C4D-55C6-B88B-58A1-99DF3FEA0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/>
              <a:t>Đạo đức và quyền riêng tư</a:t>
            </a:r>
            <a:r>
              <a:rPr lang="en-US" sz="2000" b="0" i="0" u="none" strike="noStrike" baseline="0"/>
              <a:t>: Quyền kiểm soát dữ liệu, bảo mật</a:t>
            </a:r>
          </a:p>
          <a:p>
            <a:pPr marR="0" lvl="0"/>
            <a:r>
              <a:rPr lang="en-US" sz="2000" b="1" i="0" u="none" strike="noStrike" baseline="0"/>
              <a:t>Việc làm</a:t>
            </a:r>
            <a:r>
              <a:rPr lang="en-US" sz="2000" b="0" i="0" u="none" strike="noStrike" baseline="0"/>
              <a:t>: Tự động hóa và thất nghiệp</a:t>
            </a:r>
          </a:p>
          <a:p>
            <a:pPr marR="0" lvl="0"/>
            <a:r>
              <a:rPr lang="en-US" sz="2000" b="1" i="0" u="none" strike="noStrike" baseline="0"/>
              <a:t>Thiên vị thuật toán</a:t>
            </a:r>
            <a:r>
              <a:rPr lang="en-US" sz="2000" b="0" i="0" u="none" strike="noStrike" baseline="0"/>
              <a:t>: Bias trong dữ liệu và quyết định của AI</a:t>
            </a:r>
          </a:p>
          <a:p>
            <a:pPr marR="0" lvl="0"/>
            <a:r>
              <a:rPr lang="en-US" sz="2000" b="1" i="0" u="none" strike="noStrike" baseline="0"/>
              <a:t>An ninh</a:t>
            </a:r>
            <a:r>
              <a:rPr lang="en-US" sz="2000" b="0" i="0" u="none" strike="noStrike" baseline="0"/>
              <a:t>: AI trong vũ khí và tấn công mạng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CA2FC156-DF7C-A7E7-D457-48C4ED74A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0" r="27646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1199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eelOff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60158-F4DF-99BB-28D6-7F0FD40C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0" i="0" u="none" strike="noStrike" baseline="0"/>
              <a:t>Slide 8: Quy định và luật pháp liên quan đến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3C157-A3BF-56C5-96ED-1792EA75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/>
              <a:t>Các quy định hiện hành</a:t>
            </a:r>
            <a:r>
              <a:rPr lang="en-US" sz="2000" b="0" i="0" u="none" strike="noStrike" baseline="0"/>
              <a:t>: GDPR, Đạo luật AI của EU</a:t>
            </a:r>
          </a:p>
          <a:p>
            <a:pPr marR="0" lvl="0"/>
            <a:r>
              <a:rPr lang="en-US" sz="2000" b="1" i="0" u="none" strike="noStrike" baseline="0"/>
              <a:t>Các khuyến nghị và chính sách quốc tế</a:t>
            </a:r>
            <a:endParaRPr lang="en-US" sz="2000" b="0" i="0" u="none" strike="noStrike" baseline="0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CC3D6F09-3C6D-550F-3AAB-D78E989FE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45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eelOff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28FE1-621A-165E-2930-E88B8FE7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Slide 9: Tương lai của AI</a:t>
            </a:r>
          </a:p>
        </p:txBody>
      </p:sp>
      <p:pic>
        <p:nvPicPr>
          <p:cNvPr id="15" name="Picture 14" descr="Electronic circuit board">
            <a:extLst>
              <a:ext uri="{FF2B5EF4-FFF2-40B4-BE49-F238E27FC236}">
                <a16:creationId xmlns:a16="http://schemas.microsoft.com/office/drawing/2014/main" id="{DEBDF9B0-DEDE-2E1F-A97F-485708CF4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49" r="4417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F0F80-8601-C553-1163-DF67626CE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409" y="2470245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/>
              <a:t>Tiến bộ trong nghiên cứu và công nghệ: AI nhân bản, AGI</a:t>
            </a:r>
          </a:p>
          <a:p>
            <a:pPr marR="0" lvl="0"/>
            <a:r>
              <a:rPr lang="en-US" sz="2000" b="0" i="0" u="none" strike="noStrike" baseline="0"/>
              <a:t>Ứng dụng mới: Khoa học vật liệu, khám phá không gian</a:t>
            </a:r>
          </a:p>
          <a:p>
            <a:pPr marR="0" lvl="0"/>
            <a:r>
              <a:rPr lang="en-US" sz="2000" b="0" i="0" u="none" strike="noStrike" baseline="0"/>
              <a:t>Xu hướng phát triển: AI và IoT, AI trong y học cá nhân hóa</a:t>
            </a:r>
          </a:p>
        </p:txBody>
      </p:sp>
    </p:spTree>
    <p:extLst>
      <p:ext uri="{BB962C8B-B14F-4D97-AF65-F5344CB8AC3E}">
        <p14:creationId xmlns:p14="http://schemas.microsoft.com/office/powerpoint/2010/main" val="15664326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eelOff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Palatino Linotype</vt:lpstr>
      <vt:lpstr>Office Theme</vt:lpstr>
      <vt:lpstr>Slide 1: Tiêu đề</vt:lpstr>
      <vt:lpstr>Slide 2: Giới thiệu về AI</vt:lpstr>
      <vt:lpstr>Slide 3: Các loại AI</vt:lpstr>
      <vt:lpstr>Slide 4: Ứng dụng của AI hiện nay</vt:lpstr>
      <vt:lpstr>Slide 5: Công nghệ AI tiêu biểu</vt:lpstr>
      <vt:lpstr>Slide 6: Các công ty tiên phong trong lĩnh vực AI</vt:lpstr>
      <vt:lpstr>Slide 7: Thách thức và rủi ro của AI</vt:lpstr>
      <vt:lpstr>Slide 8: Quy định và luật pháp liên quan đến AI</vt:lpstr>
      <vt:lpstr>Slide 9: Tương lai của AI</vt:lpstr>
      <vt:lpstr>Slide 10: Kết luận</vt:lpstr>
      <vt:lpstr>Slide 11: Hỏi &amp; Đáp</vt:lpstr>
      <vt:lpstr>Slide 12: Tài liệu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Huỳnh Văn Phi</dc:creator>
  <cp:lastModifiedBy>Huỳnh Văn Phi</cp:lastModifiedBy>
  <cp:revision>1</cp:revision>
  <dcterms:created xsi:type="dcterms:W3CDTF">2024-06-25T15:57:00Z</dcterms:created>
  <dcterms:modified xsi:type="dcterms:W3CDTF">2024-06-25T16:03:54Z</dcterms:modified>
</cp:coreProperties>
</file>