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3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4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5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95" r:id="rId2"/>
    <p:sldId id="287" r:id="rId3"/>
    <p:sldId id="311" r:id="rId4"/>
    <p:sldId id="301" r:id="rId5"/>
    <p:sldId id="310" r:id="rId6"/>
    <p:sldId id="309" r:id="rId7"/>
    <p:sldId id="308" r:id="rId8"/>
    <p:sldId id="307" r:id="rId9"/>
    <p:sldId id="306" r:id="rId10"/>
    <p:sldId id="305" r:id="rId11"/>
    <p:sldId id="304" r:id="rId12"/>
    <p:sldId id="303" r:id="rId13"/>
    <p:sldId id="302" r:id="rId14"/>
    <p:sldId id="335" r:id="rId15"/>
    <p:sldId id="333" r:id="rId16"/>
    <p:sldId id="268" r:id="rId17"/>
    <p:sldId id="290" r:id="rId18"/>
    <p:sldId id="266" r:id="rId19"/>
    <p:sldId id="267" r:id="rId20"/>
    <p:sldId id="312" r:id="rId21"/>
    <p:sldId id="336" r:id="rId22"/>
    <p:sldId id="314" r:id="rId23"/>
    <p:sldId id="313" r:id="rId24"/>
    <p:sldId id="315" r:id="rId25"/>
    <p:sldId id="316" r:id="rId26"/>
    <p:sldId id="318" r:id="rId27"/>
    <p:sldId id="319" r:id="rId28"/>
    <p:sldId id="275" r:id="rId29"/>
    <p:sldId id="317" r:id="rId30"/>
    <p:sldId id="274" r:id="rId31"/>
    <p:sldId id="320" r:id="rId32"/>
    <p:sldId id="273" r:id="rId33"/>
    <p:sldId id="272" r:id="rId34"/>
    <p:sldId id="270" r:id="rId35"/>
    <p:sldId id="321" r:id="rId36"/>
    <p:sldId id="322" r:id="rId37"/>
    <p:sldId id="324" r:id="rId38"/>
    <p:sldId id="323" r:id="rId39"/>
    <p:sldId id="325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269" r:id="rId49"/>
    <p:sldId id="280" r:id="rId50"/>
    <p:sldId id="279" r:id="rId51"/>
    <p:sldId id="298" r:id="rId52"/>
    <p:sldId id="299" r:id="rId53"/>
    <p:sldId id="327" r:id="rId54"/>
    <p:sldId id="328" r:id="rId55"/>
    <p:sldId id="334" r:id="rId56"/>
    <p:sldId id="329" r:id="rId57"/>
    <p:sldId id="332" r:id="rId58"/>
    <p:sldId id="296" r:id="rId59"/>
    <p:sldId id="331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66"/>
    <a:srgbClr val="FF9933"/>
    <a:srgbClr val="FF505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04" autoAdjust="0"/>
  </p:normalViewPr>
  <p:slideViewPr>
    <p:cSldViewPr>
      <p:cViewPr varScale="1">
        <p:scale>
          <a:sx n="90" d="100"/>
          <a:sy n="90" d="100"/>
        </p:scale>
        <p:origin x="11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2.6875" units="1/cm"/>
          <inkml:channelProperty channel="Y" name="resolution" value="41.06952" units="1/cm"/>
          <inkml:channelProperty channel="T" name="resolution" value="1" units="1/dev"/>
        </inkml:channelProperties>
      </inkml:inkSource>
      <inkml:timestamp xml:id="ts0" timeString="2021-09-17T13:10:58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13048 5829 0,'24'0'15,"1"0"16,50 0 1,-26-25-32,-24 25 0,49-25 15,1 1-15,24-1 16,0 25 0,1-25-16,24 0 0,-25-24 15,-25 24-15,1 25 16,-1-25-1,-24 25-15,-26 0 16,26 0-16,-25 0 16,24 0-16,1-25 15,-25 25 1,0 0-16,-1 0 0,26-25 16,-25 25-16,49-24 15,-49 24 1,25 0-16,-25 0 15,24 0-15,-24 0 16,25 0 0,-26 0-1,1 0-15,0 0 32,0 0-32,0 0 15,24 0-15,1 0 16,-25 0-1,24 0-15,1 24 0,-25-24 16,24 25 0,-24 0-1,25-25-15,-26 0 16,1 0 0,-25 25 93,0 0-93,25-25-16</inkml:trace>
  <inkml:trace contextRef="#ctx0" brushRef="#br0" timeOffset="1349.49">16942 5755 0,'25'0'46,"24"0"-14,-24 0-17,25 0 1,-25 0-16,24 0 0,-24 0 16,25 0-16,-1 0 15,1 0 1,-1 0-16,-24 0 0,25 0 15,-25 24-15,24-24 16,1 0-16,-25 0 16,24 0-16,-24 0 15,25 0-15,-25 0 16,24 0-16,-24 0 16,25 0-1,-26 25-15,26-25 0,-25 0 16,0 0-16,49 0 15,-24 0 1,-1 0 0,-24 0-16,25 0 15,-26 0 1,26 0-16,-25 0 0,0 0 16,-1 0-1,-98 75 173,-75 74-173</inkml:trace>
  <inkml:trace contextRef="#ctx0" brushRef="#br0" timeOffset="4146.68">19720 5953 0,'25'0'16,"0"0"31,24 0-47,-24 0 15,50 0-15,49 0 16,-25 0-1,-25 0-15,25 0 16,-24 0-16,24-25 16,-74 25-16,49 0 15,-24 0-15,-25 0 16,24-24-16,-24 24 16,74-25-1,-74 25-15,25-25 16,-25 25-1,-1 0-15,1-25 16,0 25-16,0 0 16,0 0-16,-1 0 15,26 0 1,-25 0-16,0 0 16,-1 0-16,26 0 15,0-25 1,-26 25 15,-24-25-15,-124 125 62</inkml:trace>
  <inkml:trace contextRef="#ctx0" brushRef="#br0" timeOffset="8621.91">10394 6995 0,'24'0'15,"1"0"32,0-25-16,49 0-31,-24 1 16,49-1-16,25 0 16,124 25-1,-124 0-15,-49-25 16,-51 25-16,26 0 16,0 0-16,-1 0 15,1 0-15,0 0 16,-1 0-16,1-25 15,-1 25-15,1-25 16,24 25-16,-24-24 16,0 24-16,-1 0 15,-24 0-15,25 0 16,-26 0-16,51 0 16,-50 0-16,24 0 15,-24 0-15,25 0 16,-26 0-1,26-25-15,0 25 0,-26 0 16,26 0-16,-25 0 16,49 0-1,-24 0-15,-25 0 16,24 0-16,-24 0 16,50 0-16,-26 0 15,-24 0-15,25 0 16,-26 0-16,26 0 15,-25 25-15,74-1 16,-74-24-16,24 0 16,-24 25-1,25-25-15,-1 0 16,-24 0-16,25 25 16,-25-25-16,24 25 0,-24-25 15,25 25-15,24 0 31,-24-25-31,-25 0 16,24 0-16,-24 0 16,25 0-16,-1 24 15,-24-24-15,25 0 0,-26 0 16,26 0 0,-25 0-16,24 0 15,-24 0-15,25 0 16,-25 0-16,24 0 0,1 0 15,-25 0-15,24 0 16,-24 0 0,0 0-16,0 0 15,24 0-15,-24 0 0,0-24 16,0 24 0,0 0-16,-25-25 31,-50 50 63,25-1-94</inkml:trace>
  <inkml:trace contextRef="#ctx0" brushRef="#br0" timeOffset="27060.56">2034 10889 0,'0'25'94,"0"0"-48,-24-25-46,-1 25 16</inkml:trace>
  <inkml:trace contextRef="#ctx0" brushRef="#br0" timeOffset="28381.03">1786 10964 0,'25'0'78,"0"0"-78,0 0 16,24 0-1,-24-25-15,25 25 0,-25 0 16,49 0-16,-24 0 16,49 0-1,-74-25-15,49 25 16,-49 0-16,49 0 16,-49 0-16,25 0 15,-1 0 1,-24 0-16,25 0 0,-26 25 15,26 0-15,0-25 16,-26 0 0,26 0-16,0 0 15,-26 0-15,26 24 16,-25-24 0,25 0-16,-26 0 0,26 0 15,0 0-15,-26 0 16,26 0-1,-25 0-15,24 0 0,-24 0 16,25 0-16,-1 0 16,26 0-16,-26 0 15,1 0-15,24 0 16,-24 0-16,0 0 16,-1 0-16,26 0 15,-26 0-15,26 0 16,24 0-16,-49 0 15,49 0-15,0 0 16,-49 0 0,24 0-16,0 0 15,-49 0-15,74 0 16,-49 25 0,24-25-16,-49 0 0,50 0 15,-26 0-15,1 25 16,24-25-1,1 0-15,-50 25 16,24-25-16,1 25 16,-25-25-16,24 0 15,-24 24-15,25-24 16,-26 0-16,26 0 16,24 25-16,-24-25 15,24 0-15,-24 0 16,49 0-16,-49 0 15,24 0-15,25 0 16,-49 0 0,49 0-16,-49 0 0,49 0 15,0 0-15,-49 0 16,99 0 0,-75 0-16,1 0 15,-26-25-15,26 25 16,-26 0-16,26-24 15,-26 24-15,26-25 16,-1 25-16,-24-25 16,24 25-16,-49 0 15,25 0-15,-1-25 16,-24 25-16,25 0 16,-1 0-1,-24-25-15,0 25 16,24-24-16,-24-1 15,0 25 17,-25-25-17,0 0-15,-25 0 16,0-24 0,25 24-16,25-25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2.6875" units="1/cm"/>
          <inkml:channelProperty channel="Y" name="resolution" value="41.06952" units="1/cm"/>
          <inkml:channelProperty channel="T" name="resolution" value="1" units="1/dev"/>
        </inkml:channelProperties>
      </inkml:inkSource>
      <inkml:timestamp xml:id="ts0" timeString="2021-09-17T13:13:28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6648 5829 0,'25'0'15,"0"0"32,-1 0-31,26 0-1,-25 0-15,24 0 16,-24 0-16,74 0 0,-49 0 16,149 0-1,-100-25 1,-50 25-16,26 0 15,-50-25-15,24 1 16,26 24 0,-26 0-16,-24 0 0,25-25 15,-26 25 1,26 0-16,-25 0 16,24 0-16,-24 0 0,0 0 15,0 0 1,0 0-1,24 0-15,1 0 16,-25 0 0,24 0-16,26 25 15,-50-25-15,24 0 16,1 0-16,-25 24 16,24-24-1,-24 0-15,25 0 16,-1 25-16,-24-25 0,49 25 15,-49 0-15,74 25 32,-74-50-32,25 0 0,-25 24 15,24-24 1,1 25-16,-25 0 16,24 0-16,-24-25 0,25 25 15,-1-25-15,-24 0 16,25 24-1,-26-24-15,26 25 16,0-25-16,-25 25 0,24-25 16,-24 0-16,49 25 31,-24-25-31,0 0 0,-26 0 16,26 0-1,0 0-15,-26 0 16,1 0-16,0 0 15,0 0-15,0 0 16,-1 0 0,1 0-16,0 0 0,0 0 31,0 0-31,-25-25 16,24 25-16,26-25 15,-25 25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2.6875" units="1/cm"/>
          <inkml:channelProperty channel="Y" name="resolution" value="41.06952" units="1/cm"/>
          <inkml:channelProperty channel="T" name="resolution" value="1" units="1/dev"/>
        </inkml:channelProperties>
      </inkml:inkSource>
      <inkml:timestamp xml:id="ts0" timeString="2021-09-13T13:47:27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5829 0,'25'0'62,"50"0"-46,-1 0-1,50 0-15,50 0 16,-25 0-16,24 0 16,-49 0-1,-25 0-15,-24 0 0,24 0 16,-25 25-16,1-25 16,-26 0-16,1 25 15,0-25-15,-26 0 16,26 0-16,-25 25 15,49-25-15,-49 0 16,25 0-16,24 0 16,-49 0-16,25 0 15,-26 0-15,51 0 16,-26 0 0,-24 24-16,0-24 15,0 0-15,0 0 16,24 0-1,-24 0-15,25 0 0,-26 0 16,26 0 0,24 0-1,-24 0 1,-25 0-16,49 0 16,1 0-1,-26 25-15,-24-25 16,25 0-16,-25 0 15,24 0-15,26 0 16,-1 0 0,-24 0-16,-1 0 15,-24 0-15,25 0 16,-26 0-16,26-25 16,0 25-16,-26 0 15,26-24-15,0 24 16,-1-25-1,-24 25-15,25-25 0,-1 25 16,-24-25-16,25 25 16,-25 0-16,24 0 15,1 0-15,-25-25 16,24 25-16,1 0 16,-25-25-1,-1 25-15,1 0 16,0 0-16,-50 0 312,0 0-296,1 0-16</inkml:trace>
  <inkml:trace contextRef="#ctx0" brushRef="#br0" timeOffset="4246.66">16247 6226 0,'25'0'172,"25"0"-141,-25 0-31,24 0 16,26 0-1,-26 0-15,-24 0 16,25 0-16,-26 0 0,26 0 16,-25 0-1,25 0-15,-26 0 0,26 0 16,-25 0 0,24 0-16,-24 0 15,0 0-15,25 0 16,-26 0-16,1 0 0,0 0 15,25 0 1,-26 0-16,26 0 16,0 0-16,-1 0 15,-24 0-15,25 0 16,-26 0 0,26 0-16,-25-25 15,0 25-15,-1 0 0,1 0 16,25 0-1,-25 0-15,-1 0 0,1 0 16,0 0-16,25 0 16,-25 0-1,24 0-15,-24 0 16,0 0-16,0 0 16,-1 0-16,1 0 0,-25-25 15,50 25 1,-25 0-1,-1 0 1,1-24 0,0 24-16,0 0 15,0 0 1,-1 0 0,26 0-1,-25 0 1,24-25-16,-24 25 15,0 0-15,0 0 0,24-25 16,-24 25 0,25 0-1,-1 0 1,-24-25-16,25 25 16,-25 0-1,-1 0-15,26 0 31,-25 0-31,24-25 32,-24 25-32,0 0 0,0 0 15,0-24-15,0 24 16,-1 0 0,1 0-16,0 0 15,-25-25-15,50 25 0,-26 0 16,26-25-1,-50 0-15,25 25 16,24 0-16,1-25 31,-25 1-31,0 24 16,-1-25 0,1 25-16,0-50 15,0 25 16,-25 0-31,25 25 0,-25-24 16,24 24 0,1-25-16,-25 0 15,0 0 1,25 25 0,-25-25-1,25 1-15,-25-1 31,0 0-31,0 0 16,0 0-16,0 1 16,-25-26-16,0 0 15,25 1 1,-25 24-16,-24-25 16,24 1-16,0-1 15,-24 25 1,-1-24-16,0-1 0,26 50 15,-26-49-15,0 24 16,1-25 0,24 25-16,-25 1 15,1-1-15,24 0 16,-25 25-16,25 0 16,-24-25-16,-1 25 15,25 0-15,-24-25 16,24 25-16,-25 0 15,26 0-15,-26 0 16,25 0-16,-24 0 16,-1 0-16,25 0 15,-24 0-15,24 0 16,-25 0-16,25 0 16,-24 0-16,24 0 15,-25 0 1,26 0-16,-26 0 0,0 0 15,26 0-15,-26 25 16,25-25-16,0 0 16,1 0-16,-26 0 15,25 0-15,-25 0 16,1 0 0,24 0-16,0 0 15,-24 0-15,24 0 16,-25 0-16,-24 0 15,49 0 1,0 0-16,-24 0 16,24 0-1,0 0-15,0 0 16,0 0-16,-24 0 16,24 0-16,0 0 15,-49 0 1,49 0-16,-25 0 15,26 0-15,-26 0 16,25 0-16,-24 0 16,24 0-1,0 0-15,0 0 16,-25 0 0,26 25-16,-1-25 15,0 0-15,0 0 16,0 25-16,1-25 15,-1 25 1,0-25 0,0 0-1,0 0-15,1 24 16,-1-24 0,-25 25-1,1 0-15,-1 25 16,25-26-1,-24 1-15,24-25 16,0 50-16,0-25 16,0-1-1,25 1-15,-24 0 16,-26 0-16,50 0 16,0-1-16,-25-24 15,0 50-15,-24 24 31,49-49-15,-25 25-16,25-1 31,0-24-31,-25 0 0,25 0 16,-25 24-16,25 1 16,0-25-1,0 24-15,0-24 0,-24 25 16,24-25-16,0 24 15,0 1 1,0-25-16,0 0 16,0 24-1,0-24 1,24-25 0,-24 25-16,25-25 15,-25 25 1,0-1 15,25 1 47,0-25-47,24 0-15,-24 0 0,25 0-16,-25 0 15,24 0-15,-24 0 16,25 0-16,-1 0 16,-24-25-16,25 1 15,-1-1-15,1 0 16,-25 25 109</inkml:trace>
  <inkml:trace contextRef="#ctx0" brushRef="#br0" timeOffset="7335.94">16049 5531 0,'25'0'31,"0"0"-15,-1 0 15,1 0-15,0 0 15,25 0-31,-26 0 16,1 0-1,25 0-15,-1-24 16,1 24 0,-25-25-16,49 25 15,-24-25 1,-25 25-16,-1-25 15,1 25-15,0 0 16,0 0-16,0 0 16,0 0-1,-1 0-15,1 0 16,25 0-16,-1 0 16,-24 0-1,25 0 1,-1 0-1,-24 0-15,25 0 16,-25 0 0,24 0-1,-24 0 1,0 0-16,0 0 16,24 0-1,-24 0 1,0 0-16,24 0 0,-24 0 15,0 0-15,0 0 16,0 0 0,-1 0-16,1 0 15,0 0-15,0 0 16,0 0 0,-1 0-16,1 0 15,0 0-15,0 25 16,0-25-1,0 0-15,-1 0 16,1 0-16,0 0 16,0 0-1,0 0 1,-1 0-16,1 0 31,0 0-15,0 0-1,-50 0 610,0 25-609,-24-25-16,24 0 0,-25 25 16</inkml:trace>
  <inkml:trace contextRef="#ctx0" brushRef="#br0" timeOffset="10415.22">16520 6127 0,'25'0'15,"0"0"-15,0 0 110,-1 0-95,1 0 1,0 0 0,25 0-1,-25 0 1,24 0-16,-24-25 15,25 25-15,-1 0 0,-24 0 16,25 0-16,-26 0 16,26 0-1,-25 0-15,49 0 16,-24 0 0,-25 0-16,24 0 0,-24 0 15,25 0-15,-26 0 16,26 0-1,0 0-15,-26 0 0,26 0 16,-25 0-16,24 0 16,-24 0-1,25 0-15,-25 0 0,24 0 16,-24 0-16,25 0 16,-1 0-1,-24 0-15,25 0 0,-25 0 16,24 0-16,-24 0 15,25 0-15,-26 0 16,26 0-16,-25 0 16,24 0-1,-24 0-15,25 0 0,-1 0 32,1 0-32,-25 0 0,24 0 15,-24 0-15,25 0 16,-25 0-1,-1 0-15,1 0 16,0 0-16,0 0 16,0 0-1,-1 0 17,1 0-17,-25-25 1,-25 25 484,1-25-500</inkml:trace>
  <inkml:trace contextRef="#ctx0" brushRef="#br0" timeOffset="16364.07">12998 16594 0,'25'0'16,"0"0"-16,-1-24 16,1 24-16,0 0 15,25-25 1,-1 25-1,1 0 1,-1 0-16,1-25 16,-25 25-16,24-25 15,1 0-15,0 1 16,24-1-16,25-25 16,1 0-1,-1 26-15,-50-1 16,26 25-16,-50-25 15,24 25-15,1 0 16,-25-25-16,-1 25 16,1 0-16,25 0 15,-25 0-15,24 0 16,-24 0-16,0 0 16,24 0-16,-24 0 15,50 0 1,-26 0-16,-24 0 15,25 0-15,-25 0 16,24 0-16,26 25 16,-26-25-1,-24 0-15,25 25 16,-26-25-16,26 25 16,0-25-16,-26 0 15,26 0-15,0 0 16,-1 24-16,-24-24 15,49 0-15,-24 25 16,0-25-16,-1 0 16,-24 0-16,25 0 15,-26 0-15,51 25 16,-25-25-16,-26 0 16,26 0-16,-25 0 15,24 0-15,-24 0 16,0 0-16,0 25 15,0-25-15,24 0 16,-24 0-16,25 0 16,-26 0-16,1 0 15,0 25-15,0-25 16,24 0-16,-24 0 16,25 0-16,-25 25 15,-1-25-15,1 0 16,25 0-16,-1 24 15,26-24 1,-50 0-16,-1 0 0,1 0 16,25 0-1,-25 0-15,24 0 16,1 0-16,-25 0 16,24 0-16,-24 0 0,25 0 15,-25 0 1,-1 0-16,1 0 15,25 0-15,-25 0 16,24 0-16,-24 0 16,0-24-16,0 24 15,-1 0-15,26 0 16,0-25-16,-1 25 16,-24 0-1,-50 0 32,0-25-47,-24 0 16,-75-49-16,-75 49 15</inkml:trace>
  <inkml:trace contextRef="#ctx0" brushRef="#br0" timeOffset="21509.28">5507 15354 0,'25'0'0,"0"0"16,-1 0-1,1 0 1,0 0-1,0 0-15,0 0 16,24 0-16,-24 0 16,74 0-16,-24 0 15,49 0-15,99 0 16,-173-25 0,24 25-16,-24-25 15,-26 25-15,26 0 16,-25 0-1,0 0-15,-1 0 0,26 0 16,-25 0-16,0 0 16,49 0-1,-24 0-15,-1 0 16,1 0 0,-25 0-16,-1 0 15,-24 25-15,50-25 16,-25 0-16,24 0 15,-24 0-15,0 0 16,25 0 0,-1 0-16,1 0 0,-25 0 15,24 0-15,-24 0 32,0 0-32,0 0 31,0 0-16,-1 0-15,1 0 16,0 0 0,0 0-1,0 0 32,-50 0 188</inkml:trace>
  <inkml:trace contextRef="#ctx0" brushRef="#br0" timeOffset="30205.23">11882 10418 0,'25'0'32,"-1"0"-17,-24-25 1,25 25-16,0-49 15,0 24 1,24 0-16,1 0 16,0-24-1,-50 24-15,24 25 16,1-50-16,25 25 16,-1 25-16,-24-49 15,0 24-15,25 25 16,-26-25-16,1 25 15,25-25-15,-25 25 16,0 0-16,-25-25 16,24 25-16,1 0 15,0 0 1,0 0 0,0 0-16,-1 0 15,1 0 1,0 0-1,0 0-15,0 0 16,-1 0-16,1 0 16,25 0-1,-25 0 1,-1 0-16,1 25 16,0-25-16,0 0 15,0 0 1,-1 25-1,1 0 1,0-25 0,0 25-1,0 0-15,-1-25 16,1 0 0,-25 24-16,25 1 15,0-25 1,-25 25-1,0 0-15,25-25 16,-1 25 0,-24-1-1,25-24 1,-25 25 0,25 0-16,-25 0 15,25-25-15,-25 25 0,0-1 16,0 1-1,0 0 1,0 0 0,25 0-16,-25-1 15,0 1 1,0 0-16,0 0 16,0 0-16,0-1 15,0 1 1,0 0-16,0 0 15,0 0 1,0-1-16,0 1 16,0 25-1,0-1 1,0-24 0,0 25-16,-25-25 15,25-1-15,0 1 16,-25 0-16,25 0 15,-25 0 1,25-1-16,0 1 16,0 25-1,-25-25 1,1 0-16,24-1 31,-25 1-31,0 0 16,25 0-16,-25 24 31,0-24-31,1-25 16,24 50-16,-25-50 15,0 49-15,25-24 16,-25 0-16,0 25 16,1-26-16,-1 1 15,0 0-15,0 0 16,0 24-16,-24-24 15,-1 0 1,50 0-16,-49 0 16,24-25-1,0 24 1,0 1-16,0-25 0,1 0 16,-26 25-16,0 0 15,-24 24 1,49-49-16,0 25 15,0-25-15,1 0 16,-1 25 0,0-25-16,0 0 15,-24 25-15,24-25 16,0 0-16,0 0 16,0 0-16,1 0 15,-1 0-15,-25 0 16,25 0-16,-24 0 15,24 0-15,-25 0 16,26 25-16,-26-25 16,25 0-16,-24 0 15,-1 0 1,25 0 0,-24 0-1,24 0-15,-25 0 16,25 0-16,1 0 15,-1 0-15,0 0 16,-25 0-16,26 0 31,-1 0-31,0-25 16,0 25-16,0-25 16,-24 25-16,24-25 15,0 25 1,0-25-16,0 25 15,-24-24 1,24-1-16,0 25 0,25-25 16,-49 25-16,-1-25 15,25-24 1,-24 24-16,-1-25 16,25 50-16,-24-49 0,-1 24 15,0 0 1,1 0-16,49 0 15,-25 25-15,0-24 16,25-26 0,-25 25-16,-24-24 15,24-1-15,0 25 16,0 0-16,25 1 16,-24-26-1,-1 25 1,0 0-16,25 1 0,0-1 15,0 0 1,-25 0-16,25 0 0,-25 25 16,25-25-16,0 1 31,-25-1-31,25-25 16,0 25-16,0 1 15,-24-26 1,24 25-1,0 0-15,0 1 16,-25-1 15,25 0-15,0 0 0,0 0-1,0 1-15,0-1 16,0 0-1,0 0-15,0 0 32,0 1-17,0-1 17,0 0-17,0 0 1,0 0-1,0-24 1,25 49-16,-25-25 16,0-25-1,0 26-15,0-1 0,24 0 16,1-25-16,-25 26 16,25-1-1,-25-25-15,0 25 16,25 1-1,-25-1-15,25 0 16,-25 0 0,25 0-1,-25 0-15,0 1 16,24-1 0,1 25-16,-25-25 15,0 0-15,25 25 31,-25-25-31,25 25 16,-25-24-16,0-1 63,25 25-63,-25-25 15,24 25-15,-24-25 47,25 25-31,0-25-1,0 25 17,0 0-1,-25-24-16,24 24 1,1 0-16,-25-25 16,25 25-1,0 0 17,0 0-17,-25-25 1,0 0 31,24 25-47,1 0 31,-25-25-15,25 25-1,0 0 1,0-24-1,-1 24-15,1-25 16,0 25 0,0 0-1,0 0 1,-25-25-16,24 25 16,1 0-1,0-25-15,0 25 16,0 0-1,-1-25 1,1 25-16,0-24 16,25 24-16,-26 0 15,1 0 1,0-25 0,0 25-16,0 0 31,-25-25-16,25 25-15,-1 0 47,1 0-31,0 0 31,0 0-16,0 0 63,-1 0-79,1 0 32,0 0-31,-25-25 0,25 25-16,0 0 31,-1 0-16,1 0 32,0 0-31,-50-25 203</inkml:trace>
  <inkml:trace contextRef="#ctx0" brushRef="#br0" timeOffset="31399.04">11485 9178 0,'25'0'62,"0"0"-15,-1 0-31,1 0-1,-25 25 1,25-25-16,0 0 16,-25 24-1,25 1-15,-1-25 16,-24 25 15,25-25-31,0 0 16,-25 25 31,0 0 156,0-1-188,-25 1 1,0 25-16,1 24 16,-26-24-1,0-1-15,26-24 16,-1 25-16,0-1 15,-25 26 1,50-50-16,-24-25 16,24 24-16,-25-24 156,0 0-125</inkml:trace>
  <inkml:trace contextRef="#ctx0" brushRef="#br0" timeOffset="34755.01">10269 9079 0,'25'0'0,"25"-25"94,-25-25-79,0 25-15,-1-24 16,1-1-16,0 25 16,0-24-16,-25 24 15,0 0-15,25 0 16,-25 0-16,0 1 15,24-1 1,-24 0 0,0 0-16,0 0 31,0 1-15,0 48 109,0 1-125,0 0 15,25 0-15,-25 24 16,0-24-16,0 25 15,0-25 1,0 24-16,0-24 0,0 0 16,0 0-16,0 24 15,0-24 1,0 0 0,0 0-16,0 0 31,0-1-31,0 1 15,0 0 1,25-25 47</inkml:trace>
  <inkml:trace contextRef="#ctx0" brushRef="#br0" timeOffset="35853.01">10443 9277 0,'25'0'79,"0"-25"-64,0 0-15,-1 25 16,1-24-1,25-26-15,-25 50 16,24-25-16,1 0 16,-25 25-1,24-24-15,1-1 0,-25 25 16,24-25-16,-24 25 16,0 0-1,-25-25 188,25-25-203</inkml:trace>
  <inkml:trace contextRef="#ctx0" brushRef="#br0" timeOffset="37450.97">13271 9550 0,'25'0'16,"-25"-25"46,24 25-46,1-25 0,-25 0-16,25 1 15,0 24-15,0-25 16,-1 0-16,26 25 16,-25-25-16,0 25 15,0-25-15,-1 25 16,1 0-1,0 0 1,-25 25 62,0 0-62,0 0-1,-25-25-15,0 25 16,25-1-16,-24 26 16,-26 24-1,25-24-15,0-25 16,0 0-16,1-25 16,-1 24-16,25 26 15,-50-50-15,50 25 16,-25 0-16,1-25 15,-1 24-15,74-48 266,1-26-266,49 25 16,1-24-16,-26 24 15,0 25-15,-24 0 16,-25 0 0,24 0-16,-24 0 0,25 0 15,-25-25 1,-1 25-1,1 0-15,0 0 16,0 0 0,-50 0 93,-25 50-109</inkml:trace>
  <inkml:trace contextRef="#ctx0" brushRef="#br0" timeOffset="39633.6">12973 12204 0,'25'0'16,"0"-25"109,0-25-109,24 26-1,-24-1-15,0 0 16,0 0-1,-1 0-15,26 25 16,-50-24 0,50 24-1,-26 0 48,1 0-48,-25 24 17,0 1-32,0 0 15,0 0 17,0 0-32,0-1 15,-25 1 1,25 0-1,-24 0-15,-1-25 0,0 25 16,25 0-16,-25-1 16,0-24-16,1 25 15,-1-25-15,25 25 16,-50-25-16,25 25 16,-24 0-1,24-25 16,50 0 157,0 0-172,24 0-1,-24 24 1,0-24-1,-25 25 48,25 0-47,-25 0 15,0 0-16,0-1 17,0 1-1,-25-25-15,25 25-1,-25 0-15,25 0 31,0-1-15,-50 1 0,26 0-1,-1 0 1,-25-25 0,25 0-1,1 0-15,-1 0 0,0 0 16,-49 0-1,24 0 1,25 0-16,-24 0 16,24-25-16,0 25 15,0 0 1,25-25 31,0 0-16,-25 25-15,1-24-1,24-1 1,-50 25-16,25-25 16,0-25-16</inkml:trace>
  <inkml:trace contextRef="#ctx0" brushRef="#br0" timeOffset="41153.46">10046 11633 0,'0'25'32,"0"0"-32,-25 0 15,1 0-15,-1 24 16,0 1-16,0-50 15,25 25-15,-25-1 16,1-24 0,24 25 31,24-25 187,51 0-218,-26 0-16,1 0 15,-25 0-15,0 0 16,-1 0-1,1 0 17,0 0-17,0 0 1,0 0 0,-1 0-1,1 0 1,0 0-1,0 0 1,0 0 0,0 0-1</inkml:trace>
  <inkml:trace contextRef="#ctx0" brushRef="#br0" timeOffset="41613.18">10369 11906 0,'0'25'78,"0"25"-62,0 24-16,0-49 0,0 24 15,0-24-15,0 25 16,0-25 0,0 0-16,-25-25 78,-25 0-78,-24-50 15,24 0 1</inkml:trace>
  <inkml:trace contextRef="#ctx0" brushRef="#br0" timeOffset="48104.28">11807 9203 0,'25'0'15,"0"0"173,0 0-173,0 0 1,24 0-16,-24 0 16,25-25-1,-26 25-15,26 0 0,0 0 16,-1-25-16,1 25 15,-25 0 1,24 0-16,-24 0 0,0 0 16,0 0-16,24 0 15,-24 0-15,0 0 16,25 0-16,-26 0 16,26 0-16,-25 0 15,24 0-15,-24 0 16,25 0-16,-1 0 15,-24 0-15,25 25 16,-25-25-16,49 25 16,-24-25-1,-26 0-15,1 24 16,25-24-16,-1 25 16,-24 0-1,0-25 1,0 25-16,0 0 15,24-1 1,1 26-16,-1-25 16,-24 0-16,25 24 15,0 1-15,-26-25 16,26 24-16,0 1 16,-26-1-16,26-24 15,0 25-15,-1-25 16,-24 24-16,25-24 15,-26 25-15,1-1 16,0-24-16,25 0 16,-26 25-16,1-1 15,0-24 1,0-25-16,0 50 16,-1-26-1,1 1-15,-25 25 0,25-50 16,0 49-16,24 1 15,-49-25-15,0 24 16,50 1-16,-50-25 16,25 24-16,0-24 15,-1 25-15,-24-1 16,25-24-16,0 25 16,0-1-16,0-24 15,0 25-15,-25 24 16,24-24-1,-24-25-15,25 24 16,-25-24-16,0 25 16,25-1-1,-25 1-15,25-25 16,-25 24-16,0 1 16,0-25-1,0 24-15,0-24 0,0 25 16,0-25-16,0 24 15,0-24-15,0 25 16,0-26-16,0 26 16,0 0-16,0-26 15,-25 26-15,0-25 16,-24 49-16,49-24 16,-50-25-16,25 49 15,-25-24-15,26-1 16,-1-24-16,0 25 15,-25-1-15,1-24 16,24 25-16,-25-1 16,1-24-1,-1 50-15,1-26 0,-1 1 16,0-25-16,26 24 16,-26 1-1,0-25-15,26 24 0,-26 1 16,0-25-1,26 24-15,-26 1 16,0-1-16,1-24 0,24 0 16,-25 25-16,1-25 15,24-1-15,-25 1 16,1 25 0,24-25-16,-25-1 15,1-24-15,24 25 0,-25 0 16,1 0-1,24 0-15,-25-25 0,50 24 16,-49 1-16,-1 0 16,25 0-1,-24-25-15,24 0 0,-25 25 16,1-1-16,24-24 16,-25 25-1,1 0-15,24-25 0,-25 0 16,25 25-1,-24-25-15,-1 25 16,0-1 0,26 1-16,-26-25 0,25 0 15,-24 0-15,-1 0 16,0 0 0,-24 0-16,49 0 15,-24 0-15,24 0 16,-25 0-16,25 0 15,-49 0-15,24 0 16,26 0 0,-26 0-16,25 0 0,-24 0 15,-1-25-15,0 1 16,1-1-16,24 25 16,-50-25-16,26 0 15,24 0-15,-49-24 16,24 24-16,0 0 15,-24-24-15,0 24 16,24-25-16,0 1 16,1 49-16,-26-75 15,26 26 1,24 49-16,-25-25 16,1-25-16,24 0 15,-25 26-15,1-26 16,-1 0-16,25 1 15,-24 24-15,-1-49 16,-49-26 0,49 51-16,1-26 15,24 26-15,-25-1 16,1-24-16,-1-1 16,0 26-16,26-26 15,-26-24-15,0 25 16,26-1-16,-51-123 15,26 123 1,-1 1-16,25 0 16,-24-1-16,-1 50 15,25-24-15,-25-1 16,50 25-16,-24-24 16,-1-1-16,25 25 15,-25-24 1,0-1-16,25 25 0,0-24 15,-25 24-15,1-25 16,-1 1-16,0 24 16,0-25-16,25 25 15,0-24-15,0-1 16,0 25-16,0-24 16,0 24-16,0-25 15,0 26-15,-25-26 16,25 25-16,0-74 15,0 74 1,0-24-16,0 24 16,50-25-16,-25 1 15,24 24-15,-24-25 16,25 1-16,-1-1 16,1 25-16,-25-49 15,74-1 1,-74 26-16,25-1 15,-1 25-15,1-24 16,-25-1-16,24 0 16,1 26-16,-25-26 15,24 0-15,1 26 16,-1-26-16,26-24 16,-26 49-1,-24-25-15,25 1 16,-25 49-16,-1-25 15,26-25-15,0 25 16,-50 1-16,49-1 16,1-25-16,-25 25 15,74-24 1,-49-1 0,-1 25-16,-24 0 0,25 1 15,-1-1 1,-24 0-16,25 0 15,-26 25-15,26-25 16,0 1-16,-26-1 16,26 0-16,0 25 15,-26-25-15,26 25 16,-25-25-16,24 1 16,1-1-16,-25 25 15,49-25-15,-24 0 16,0 0-16,24 1 15,0-26 1,1 50-16,-50 0 16,49-25-16,-24 0 15,49-24 1,-74 49-16,24 0 16,-24-25-16,25 25 15,-26 0-15,51 0 16,-26 0-16,1 0 15,0 0-15,-26 0 16,26 25-16,24 0 16,-24-1-1,-25-24-15,25 25 16,-1 0-16,-24 25 16,49-26-16,1 1 15,-26 25-15,26-1 0,-1 1 16,1 0-1,-51-50-15,26 49 16,-25-24-16,24 25 16,1-26-16,0 26 15,24 49 1,-24-99-16,-26 50 0,26 0 16,0-26-1,-1 26-15,-24-25 16,25 24-16,-1-24 15,-24 25-15,25-1 0,-1 1 16,-24-50 0,25 50-16,-1-1 15,1-24 1,-25 0-16,-25 0 16,25-1-16,-1 1 15,1 0-15,0-25 16,0 0-16,-25 25 31,25-25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2.6875" units="1/cm"/>
          <inkml:channelProperty channel="Y" name="resolution" value="41.06952" units="1/cm"/>
          <inkml:channelProperty channel="T" name="resolution" value="1" units="1/dev"/>
        </inkml:channelProperties>
      </inkml:inkSource>
      <inkml:timestamp xml:id="ts0" timeString="2021-09-13T13:48:47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6524 5581 0,'25'0'31,"0"0"0,-1 0-31,1 0 47,0 0-31,0 0-16,49 0 15,-49 0 1,25 0-16,-26 0 16,26 0-16,-25 0 15,24 0-15,26-25 16,-50 25-16,24 0 15,-24 0-15,25 0 16,-25 0-16,24 0 16,-24 0-16,25 0 15,-26-25-15,26 25 0,0 0 16,-26 0 0,26 0-16,0-24 15,-26 24 1,26 0-1,-25 0 1,0 0-16,-1 0 16,26 0-16,-25 0 15,0 0-15,-1 0 16,26-25 0,-25 25-16,0 0 15,-1 0 1,1 0-1,0 0-15,0 0 16,24 0 0,-24 0-1,0 0-15,0 0 16,0 0 0,0 0-16,-1 0 15,1 0 1,0 0-16,0 0 15,0 0 17,-1 0-17,1 0 32,0 0-16,-50 25 63,-24-1-63,24-24-31</inkml:trace>
  <inkml:trace contextRef="#ctx0" brushRef="#br0" timeOffset="1567.44">6648 5755 0,'25'0'63,"0"0"30,24-25-93,-24 25 16,49-25-16,-24 25 16,0-25-1,-1 25-15,-24-25 0,25 1 16,-1 24-16,-24 0 16,25-25-1,-25 25-15,24 0 0,-24 0 16,25 0-16,-26 0 15,26-25-15,0 25 16,-26 0-16,26 0 16,0 0-1,-1 0 1,-24 0-16,25 0 16,-26 0-16,1 0 15,0 0-15,25 0 16,-26 0-1,26 0 1,-25 0-16,0 0 16,24 0-1,-49-25-15,50 25 0,-1 0 16,-24 0 0,0 0-1,0 0-15,0 0 16,0 0-1,-1 0 1,1 0-16,0 0 16,0 0-1,0 0 1,-1 0-16,1 0 31,0 0-15,-50 0 62,0 0-78,-24 25 16</inkml:trace>
  <inkml:trace contextRef="#ctx0" brushRef="#br0" timeOffset="6724.77">6722 6548 0,'25'0'15,"0"0"1,0 0-1,0 0-15,24-24 32,1-1-32,-25 0 15,24 25-15,1 0 16,24-25-16,26 0 16,-51 25-16,26-24 15,-26 24-15,50-25 16,-49 25-16,0 0 15,-1 0 1,-24 0-16,25-25 0,-26 25 16,1 0-16,25 0 15,-1 0 1,-24 0 0,0 0-1,0 0 1,0 0-1,-1 0-15,1 0 32,0 0-17,-25 25-15,25-25 16,0 0 0,-25 25-1,24-25-15,1 24 16,0-24-1</inkml:trace>
  <inkml:trace contextRef="#ctx0" brushRef="#br0" timeOffset="8187.38">12973 6648 0,'25'0'47,"0"0"-16,0 0-31,24 0 16,-24 0-1,25 0-15,-26 0 16,1 0-16,25 0 16,-25 0-16,24 0 15,1 0 1,-25 0-16,24 0 16,1 0-16,-25 0 15,24 0-15,-24 0 16,25 0-16,-25 0 15,24 0-15,26 0 32,-51 0-32,1 0 0,25 0 15,-25 0 1,-1 0 0,1 0-1,0 24 1,-50 1 312,-24-25-328,-100 75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2.6875" units="1/cm"/>
          <inkml:channelProperty channel="Y" name="resolution" value="41.06952" units="1/cm"/>
          <inkml:channelProperty channel="T" name="resolution" value="1" units="1/dev"/>
        </inkml:channelProperties>
      </inkml:inkSource>
      <inkml:timestamp xml:id="ts0" timeString="2021-09-13T13:51:16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10542 5085 0,'25'0'16,"0"0"78,0 0-48,24 0-14,1 0-17,-25 0-15,24 0 16,26 0 0,-26 0-1,1 0-15,-25 0 16,24 0-1,-24 0 1,25 0-16,-25 0 16,24 0-16,-24 0 15,49 0 1,-24 0-16,-25 0 16,0 0-16,0 0 15,-1 0 1,1 0-16,0 0 15,0 0-15,0 0 0,24 0 16,-24 0 0,0 0-1,0 0 1,-1 0-16,1 0 16,0 0-1,0 0-15,0 0 16,-1 0-1,1 0 1,0 0-16,25 0 16,-26 0 15,1 0-31,0 0 16,0 0-1,0 0-15,-1 0 16,1 0-1,25 0 1,-25 0 0,-1 0-16,1 0 15,25 0 1,-1 0 0,-24 0-1,0 0-15,0 0 16,0 0-1,-1 0 1,1 0 0,0 0-1,0 0 110,0 0-47</inkml:trace>
  <inkml:trace contextRef="#ctx0" brushRef="#br0" timeOffset="7192.16">7764 6201 0,'25'0'16,"0"0"15,0 0 110,-1 0-126,1 0-15,25 0 16,-25 0-16,24 0 16,1 0-16,24 0 15,1 0-15,-26 0 16,1 0-1,-25 0-15,24 0 0,-24 0 16,25 0-16,-25 0 16,49 0-1,-24 0-15,-1 0 16,-24 0-16,25 0 16,-26 0-16,26 0 15,0 0-15,-1 0 16,-24 0-16,25 0 15,-26 0-15,26 0 16,-25 0-16,0 0 16,24 0-16,-24 0 31,0 0-31,0 0 16,-1 0-1,1 25-15,0-25 16,50 0-1,-51 0-15,26 0 16,-25 0 0,0 0-16,-1 0 15,1 0-15,0 0 16,25 0 0,-26 0-16,1 0 15,0 0 1,0 0-16,0 0 15,-1 0 1,1 0 0,0 0-1,0 0-15,0 0 16,-1 0 0,1 0 15,0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CC0B08-6775-4B5E-9DA1-9A483B7B9B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0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7CC5EA-2A14-4F5D-84ED-6212FEFF3E8D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51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8EC3B2-C8F7-4BF7-BB67-466F894A5C1E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97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A18569-F578-4349-BD53-2582A6482474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50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E9C58B-3701-4365-BC2A-6633C3D9E40B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714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2F6960-5FA9-4D0A-B8B3-AF847BEC6448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18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440705-4665-4EA7-95A0-A7B13D798B42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656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36530B-2752-428F-A582-B0D88EC41D40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9DC228-4F6C-4638-B276-AD30859A3431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16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2B4DA7-8021-417D-9D58-9465F53A413B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23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96AAA7-3577-470D-8628-E2B384A8D1CB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39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3372EE-BAB1-4699-9B60-ECB431BC29E5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2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9A8783-8092-4451-B4D2-0E78A6C2EBE2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0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214F07-180E-4FB7-9EB4-9BCBB1F4C10D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610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9CA22F-47C1-42CF-B852-7C9CAB32CEC7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121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2C2E14-78A4-4344-B5BA-4A8F38AA3C1C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546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7C79AC-2A05-4F2B-AC8E-697DC9321BB5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20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3F3CDB-B7B6-424A-8816-C995D0567C1D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374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BAD5D8-1EC3-4ACC-BF65-5354BA80BBBA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591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D938AF-83CB-4836-AF96-18843D95CCD4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506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DED0BE-6473-429C-82FA-747EDEDC574F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998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BD5C39-1521-4EED-A439-ECD5229D4C8C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544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8B83AF-1906-49EA-87DF-3E9883FAE04A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92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748D21-F31C-4845-B02B-A84A658F8123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462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9ACDE1-C25D-4F61-86C4-D7772EE73E3A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9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DBB8E2-58B5-416D-92A5-7D866DB748A2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535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DDDE70-9660-430A-B644-65042C3A0E9F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33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2EB547-4828-46F8-9241-C249E16F58A1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5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2869DD-31A8-419B-8AD3-F33890945194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70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89D371-6022-424A-8EB9-BC85758BA72A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547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32E3C3-F2E9-44CA-BE9F-0697E205C35F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7433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8A8518-FE6A-4B40-A962-75213E05BFF5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752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6FB581-D40A-4BEE-818E-796BFD6ACEE7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550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18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C16D0B-2FC2-4793-9CAB-422D380BD96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661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3614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59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649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128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625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7443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5599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4915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DEE5E9-AA7B-4407-88CF-08B24BE74926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786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1AB8AC-5A71-4265-BF7B-F92BC3C15C90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5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44CF2F-5736-40E6-AFB5-CF0DA90B5CEA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2590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8F6DCE-ED62-4989-8967-52AD1961A8A7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575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4D5E67-DD9B-4A3C-A897-BC782FEA2639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224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4D47F3-9545-43BE-A63B-0747C829D35D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880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DB0DD6-1F6B-4E15-B338-07FD7AE05331}" type="slidenum">
              <a:rPr lang="en-US" altLang="en-US" smtClean="0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5203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0844BD-23C8-4880-8C1C-3FD11E85514C}" type="slidenum">
              <a:rPr lang="en-US" altLang="en-US" smtClean="0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9920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B5C0C5-CF12-4AB4-9B4A-C1ADA3E8573E}" type="slidenum">
              <a:rPr lang="en-US" altLang="en-US" smtClean="0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0137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0A1C61-E358-460B-BC13-A874169F966A}" type="slidenum">
              <a:rPr lang="en-US" altLang="en-US" smtClean="0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3229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F623C1-EC15-4551-B47B-64E3E93A0636}" type="slidenum">
              <a:rPr lang="en-US" altLang="en-US" smtClean="0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4322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0E4347-2BEF-4566-A8A5-7CFFA96D3033}" type="slidenum">
              <a:rPr lang="en-US" altLang="en-US" smtClean="0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373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A9B254-BE6E-458E-BBC4-197F75EDA551}" type="slidenum">
              <a:rPr lang="en-US" altLang="en-US" smtClean="0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9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BF2B90-EB18-4F36-8D40-7C5BDD913088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9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192BC9-15B7-41D3-9447-3F841E882D2F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23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2D7601-D1B6-44EE-99F3-854258B44E75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539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02644E-1ED8-41ED-8A5A-7C5D4B5B5A43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15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87283-8F63-45E0-9112-48F1E4C75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45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FA53C-CB9A-4BFC-B25F-FC2D8E5E6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11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B09C-C5E7-4F89-A757-885EC191D6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49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10FFC-8BF5-49B5-81BA-BA27EA1F9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70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66C14-AC7F-404A-90CE-6DE99F99E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88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6354-5F1A-4BCB-AC04-6F6E686C1F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26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6CF0-B894-4345-B774-20AD1274C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4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B5233-AD35-404B-A0F2-183BC5DB3C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5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80054-98DB-4CB5-BDA5-6C7A5325A0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97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1BD30-EC10-40C6-BBDD-9C53A826D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20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6B4D7-4C6B-425C-96E8-5A8B14EB8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0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F9ABC-EAD0-4A65-9536-1AE08874B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5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64874D1-6496-4F4B-9EEB-209760B65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emf"/><Relationship Id="rId4" Type="http://schemas.openxmlformats.org/officeDocument/2006/relationships/customXml" Target="../ink/ink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876800" y="247650"/>
            <a:ext cx="4276725" cy="661035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5067300" y="2362200"/>
            <a:ext cx="4076700" cy="7223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FF66"/>
                </a:solidFill>
              </a:rPr>
              <a:t>System Integration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66"/>
                </a:solidFill>
              </a:rPr>
              <a:t>Mini Case Studies © 2010</a:t>
            </a:r>
            <a:endParaRPr lang="en-US" altLang="en-US" b="1">
              <a:solidFill>
                <a:srgbClr val="FFFF6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4876800" y="3657600"/>
            <a:ext cx="4114800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en-US" b="1">
                <a:solidFill>
                  <a:schemeClr val="bg1"/>
                </a:solidFill>
              </a:rPr>
            </a:br>
            <a:br>
              <a:rPr lang="en-US" altLang="en-US" b="1">
                <a:solidFill>
                  <a:schemeClr val="bg1"/>
                </a:solidFill>
              </a:rPr>
            </a:br>
            <a:br>
              <a:rPr lang="en-US" altLang="en-US" b="1">
                <a:solidFill>
                  <a:schemeClr val="bg1"/>
                </a:solidFill>
              </a:rPr>
            </a:br>
            <a:br>
              <a:rPr lang="en-US" altLang="en-US" b="1">
                <a:solidFill>
                  <a:schemeClr val="bg1"/>
                </a:solidFill>
              </a:rPr>
            </a:b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5257800" y="5334000"/>
            <a:ext cx="37338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Nguyễn Minh Nhật -Mob:0905125143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Email :nhatnm2010@gmail.com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063" y="5105400"/>
            <a:ext cx="4427537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Shawn A. Butler, Ph.D.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Senior Lecturer, Executive Education Program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Institute for Software Research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Carnegie </a:t>
            </a:r>
            <a:r>
              <a:rPr lang="en-US" sz="1600">
                <a:solidFill>
                  <a:schemeClr val="tx1"/>
                </a:solidFill>
              </a:rPr>
              <a:t>Mellon University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tx1"/>
                </a:solidFill>
              </a:rPr>
              <a:t>Mentor : Nhat Nguyen Minh</a:t>
            </a: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886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151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1507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150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Thực hiện và vận hành hệ thống </a:t>
            </a:r>
            <a:r>
              <a:rPr lang="en-US" altLang="en-US" sz="2400" b="1">
                <a:solidFill>
                  <a:srgbClr val="0000CC"/>
                </a:solidFill>
              </a:rPr>
              <a:t>(Systems implemention and operation)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2954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(code),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	+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en-US" sz="2400" i="1" dirty="0" err="1"/>
              <a:t>Lập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</a:t>
            </a:r>
            <a:r>
              <a:rPr lang="en-US" sz="2400" i="1" dirty="0" err="1"/>
              <a:t>viên</a:t>
            </a:r>
            <a:r>
              <a:rPr lang="en-US" sz="2400" i="1" dirty="0"/>
              <a:t> </a:t>
            </a:r>
            <a:r>
              <a:rPr lang="en-US" sz="2400" i="1" dirty="0" err="1"/>
              <a:t>lập</a:t>
            </a:r>
            <a:r>
              <a:rPr lang="en-US" sz="2400" i="1" dirty="0"/>
              <a:t> </a:t>
            </a:r>
            <a:r>
              <a:rPr lang="en-US" sz="2400" i="1" dirty="0" err="1"/>
              <a:t>nên</a:t>
            </a:r>
            <a:r>
              <a:rPr lang="en-US" sz="2400" i="1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chương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</a:t>
            </a:r>
            <a:r>
              <a:rPr lang="en-US" sz="2400" i="1" dirty="0" err="1"/>
              <a:t>tạo</a:t>
            </a:r>
            <a:r>
              <a:rPr lang="en-US" sz="2400" i="1" dirty="0"/>
              <a:t> </a:t>
            </a:r>
            <a:r>
              <a:rPr lang="en-US" sz="2400" i="1" dirty="0" err="1"/>
              <a:t>nên</a:t>
            </a:r>
            <a:r>
              <a:rPr lang="en-US" sz="2400" i="1" dirty="0"/>
              <a:t> </a:t>
            </a:r>
            <a:r>
              <a:rPr lang="en-US" sz="2400" i="1" dirty="0" err="1"/>
              <a:t>hệ</a:t>
            </a:r>
            <a:r>
              <a:rPr lang="en-US" sz="2400" i="1" dirty="0"/>
              <a:t> </a:t>
            </a:r>
            <a:r>
              <a:rPr lang="en-US" sz="2400" i="1" dirty="0" err="1"/>
              <a:t>thống</a:t>
            </a:r>
            <a:r>
              <a:rPr lang="en-US" sz="2400" i="1" dirty="0"/>
              <a:t>)</a:t>
            </a:r>
          </a:p>
          <a:p>
            <a:pPr>
              <a:defRPr/>
            </a:pPr>
            <a:r>
              <a:rPr lang="en-US" sz="2400" dirty="0"/>
              <a:t>	+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,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: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3561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3562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3557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Chu kỳ phát triển phần mềm </a:t>
            </a:r>
            <a:r>
              <a:rPr lang="en-US" altLang="en-US" sz="2400" b="1">
                <a:solidFill>
                  <a:srgbClr val="0000CC"/>
                </a:solidFill>
              </a:rPr>
              <a:t>(Software Development Life Cycle - SDLC)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1477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Chu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?</a:t>
            </a:r>
          </a:p>
          <a:p>
            <a:pPr>
              <a:defRPr/>
            </a:pPr>
            <a:r>
              <a:rPr lang="en-US" sz="2400" dirty="0"/>
              <a:t>	</a:t>
            </a:r>
            <a:r>
              <a:rPr lang="vi-VN" sz="2400" i="1" dirty="0">
                <a:solidFill>
                  <a:srgbClr val="0000CC"/>
                </a:solidFill>
              </a:rPr>
              <a:t>“ Là </a:t>
            </a:r>
            <a:r>
              <a:rPr lang="vi-VN" sz="2400" i="1" dirty="0">
                <a:solidFill>
                  <a:srgbClr val="FF0000"/>
                </a:solidFill>
              </a:rPr>
              <a:t>khoảng thời gian </a:t>
            </a:r>
            <a:r>
              <a:rPr lang="en-US" sz="2400" i="1" dirty="0" err="1">
                <a:solidFill>
                  <a:srgbClr val="0000CC"/>
                </a:solidFill>
              </a:rPr>
              <a:t>hoặc</a:t>
            </a:r>
            <a:r>
              <a:rPr lang="en-US" sz="2400" i="1" dirty="0">
                <a:solidFill>
                  <a:srgbClr val="0000CC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là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chu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trình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0000CC"/>
                </a:solidFill>
              </a:rPr>
              <a:t>kể</a:t>
            </a:r>
            <a:r>
              <a:rPr lang="en-US" sz="2400" i="1" dirty="0">
                <a:solidFill>
                  <a:srgbClr val="0000CC"/>
                </a:solidFill>
              </a:rPr>
              <a:t> </a:t>
            </a:r>
            <a:r>
              <a:rPr lang="vi-VN" sz="2400" i="1" dirty="0">
                <a:solidFill>
                  <a:srgbClr val="0000CC"/>
                </a:solidFill>
              </a:rPr>
              <a:t>từ lúc phần mềm bắt đầu hình thành cho đến lúc</a:t>
            </a:r>
            <a:r>
              <a:rPr lang="en-US" sz="2400" i="1" dirty="0">
                <a:solidFill>
                  <a:srgbClr val="0000CC"/>
                </a:solidFill>
              </a:rPr>
              <a:t> </a:t>
            </a:r>
            <a:r>
              <a:rPr lang="vi-VN" sz="2400" i="1" dirty="0">
                <a:solidFill>
                  <a:srgbClr val="0000CC"/>
                </a:solidFill>
              </a:rPr>
              <a:t>nó không còn dùng được nữa”</a:t>
            </a:r>
            <a:endParaRPr lang="en-US" sz="2400" i="1" dirty="0">
              <a:solidFill>
                <a:srgbClr val="0000CC"/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560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561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560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Chu kỳ phát triển phần mềm </a:t>
            </a:r>
            <a:r>
              <a:rPr lang="en-US" altLang="en-US" sz="2400" b="1">
                <a:solidFill>
                  <a:srgbClr val="0000CC"/>
                </a:solidFill>
              </a:rPr>
              <a:t>(Software Development Life Cycle - SDLC)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51704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Chu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phase </a:t>
            </a:r>
            <a:r>
              <a:rPr lang="en-US" sz="2400" dirty="0" err="1"/>
              <a:t>trãi</a:t>
            </a:r>
            <a:r>
              <a:rPr lang="en-US" sz="2400" dirty="0"/>
              <a:t> qua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b="1" dirty="0" err="1"/>
              <a:t>Giai</a:t>
            </a:r>
            <a:r>
              <a:rPr lang="en-US" sz="2400" b="1" dirty="0"/>
              <a:t> </a:t>
            </a:r>
            <a:r>
              <a:rPr lang="en-US" sz="2400" b="1" dirty="0" err="1"/>
              <a:t>đoạn</a:t>
            </a:r>
            <a:r>
              <a:rPr lang="en-US" sz="2400" b="1" dirty="0"/>
              <a:t> 1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FF0000"/>
                </a:solidFill>
              </a:rPr>
              <a:t>Nghiên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cứu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sơ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bộ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- Preliminary </a:t>
            </a:r>
            <a:r>
              <a:rPr lang="en-US" sz="2400" dirty="0" err="1"/>
              <a:t>Investiation</a:t>
            </a:r>
            <a:r>
              <a:rPr lang="en-US" sz="2400" dirty="0"/>
              <a:t>( 			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,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).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đích</a:t>
            </a:r>
            <a:r>
              <a:rPr lang="en-US" sz="2400" dirty="0"/>
              <a:t> 			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vi-VN" sz="2400" dirty="0"/>
              <a:t>hệ thống</a:t>
            </a:r>
            <a:r>
              <a:rPr lang="en-US" sz="2400" dirty="0"/>
              <a:t>	</a:t>
            </a:r>
            <a:r>
              <a:rPr lang="vi-VN" sz="2400" dirty="0"/>
              <a:t>tích hợp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vi-VN" sz="2400" dirty="0"/>
              <a:t>? Tầm nhìn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			</a:t>
            </a:r>
            <a:r>
              <a:rPr lang="vi-VN" sz="2400" dirty="0"/>
              <a:t>là gì?</a:t>
            </a:r>
            <a:endParaRPr lang="en-US" sz="2400" dirty="0"/>
          </a:p>
          <a:p>
            <a:pPr>
              <a:defRPr/>
            </a:pPr>
            <a:r>
              <a:rPr lang="en-US" sz="2400" b="1" dirty="0" err="1"/>
              <a:t>Giai</a:t>
            </a:r>
            <a:r>
              <a:rPr lang="en-US" sz="2400" b="1" dirty="0"/>
              <a:t> </a:t>
            </a:r>
            <a:r>
              <a:rPr lang="en-US" sz="2400" b="1" dirty="0" err="1"/>
              <a:t>đoạn</a:t>
            </a:r>
            <a:r>
              <a:rPr lang="en-US" sz="2400" b="1" dirty="0"/>
              <a:t> 2</a:t>
            </a:r>
            <a:r>
              <a:rPr lang="en-US" sz="2400" dirty="0"/>
              <a:t> :</a:t>
            </a:r>
            <a:r>
              <a:rPr lang="en-US" sz="2400" dirty="0" err="1">
                <a:solidFill>
                  <a:srgbClr val="FF0000"/>
                </a:solidFill>
              </a:rPr>
              <a:t>Phân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tích</a:t>
            </a:r>
            <a:r>
              <a:rPr lang="en-US" sz="2400" dirty="0">
                <a:solidFill>
                  <a:srgbClr val="FF0000"/>
                </a:solidFill>
              </a:rPr>
              <a:t>- </a:t>
            </a:r>
            <a:r>
              <a:rPr lang="en-US" sz="2400" dirty="0" err="1"/>
              <a:t>Analysic</a:t>
            </a:r>
            <a:r>
              <a:rPr lang="en-US" sz="2400" dirty="0"/>
              <a:t> (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, </a:t>
            </a:r>
            <a:r>
              <a:rPr lang="en-US" sz="2400" dirty="0" err="1"/>
              <a:t>đặc</a:t>
            </a:r>
            <a:r>
              <a:rPr lang="en-US" sz="2400" dirty="0"/>
              <a:t> 			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)	</a:t>
            </a:r>
          </a:p>
          <a:p>
            <a:pPr>
              <a:defRPr/>
            </a:pPr>
            <a:r>
              <a:rPr lang="en-US" sz="2400" b="1" dirty="0" err="1"/>
              <a:t>Giai</a:t>
            </a:r>
            <a:r>
              <a:rPr lang="en-US" sz="2400" b="1" dirty="0"/>
              <a:t> </a:t>
            </a:r>
            <a:r>
              <a:rPr lang="en-US" sz="2400" b="1" dirty="0" err="1"/>
              <a:t>đoạn</a:t>
            </a:r>
            <a:r>
              <a:rPr lang="en-US" sz="2400" b="1" dirty="0"/>
              <a:t> 3</a:t>
            </a:r>
            <a:r>
              <a:rPr lang="en-US" sz="2400" dirty="0"/>
              <a:t> :</a:t>
            </a:r>
            <a:r>
              <a:rPr lang="en-US" sz="2400" dirty="0" err="1">
                <a:solidFill>
                  <a:srgbClr val="FF0000"/>
                </a:solidFill>
              </a:rPr>
              <a:t>Thiết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</a:t>
            </a:r>
            <a:r>
              <a:rPr lang="en-US" sz="2400" dirty="0" err="1"/>
              <a:t>ế</a:t>
            </a:r>
            <a:r>
              <a:rPr lang="en-US" sz="2400" dirty="0"/>
              <a:t> - Design (</a:t>
            </a:r>
            <a:r>
              <a:rPr lang="vi-VN" sz="2400" dirty="0"/>
              <a:t>các thành phần là gì và </a:t>
            </a:r>
            <a:r>
              <a:rPr lang="en-US" sz="2400" dirty="0"/>
              <a:t>			</a:t>
            </a:r>
            <a:r>
              <a:rPr lang="vi-VN" sz="2400" dirty="0"/>
              <a:t>làm sao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vi-VN" sz="2400" dirty="0"/>
              <a:t>giao tiếp?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b="1" dirty="0" err="1"/>
              <a:t>Giai</a:t>
            </a:r>
            <a:r>
              <a:rPr lang="en-US" sz="2400" b="1" dirty="0"/>
              <a:t> </a:t>
            </a:r>
            <a:r>
              <a:rPr lang="en-US" sz="2400" b="1" dirty="0" err="1"/>
              <a:t>đoạn</a:t>
            </a:r>
            <a:r>
              <a:rPr lang="en-US" sz="2400" b="1" dirty="0"/>
              <a:t> 4 :</a:t>
            </a:r>
            <a:r>
              <a:rPr lang="en-US" sz="2400" dirty="0" err="1">
                <a:solidFill>
                  <a:srgbClr val="FF0000"/>
                </a:solidFill>
              </a:rPr>
              <a:t>Xây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dựng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–Development/Construction</a:t>
            </a:r>
          </a:p>
          <a:p>
            <a:pPr>
              <a:defRPr/>
            </a:pPr>
            <a:r>
              <a:rPr lang="en-US" sz="2400" dirty="0"/>
              <a:t>	</a:t>
            </a:r>
          </a:p>
          <a:p>
            <a:pPr>
              <a:defRPr/>
            </a:pPr>
            <a:r>
              <a:rPr lang="en-US" sz="2400" dirty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765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765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7651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765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Chu kỳ phát triển phần mềm </a:t>
            </a:r>
            <a:r>
              <a:rPr lang="en-US" altLang="en-US" sz="2400" b="1">
                <a:solidFill>
                  <a:srgbClr val="0000CC"/>
                </a:solidFill>
              </a:rPr>
              <a:t>(Software Development Life Cycle - SDLC)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4800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400" dirty="0"/>
              <a:t>	</a:t>
            </a:r>
            <a:r>
              <a:rPr lang="en-US" sz="2400" b="1" dirty="0" err="1"/>
              <a:t>Giai</a:t>
            </a:r>
            <a:r>
              <a:rPr lang="en-US" sz="2400" b="1" dirty="0"/>
              <a:t> </a:t>
            </a:r>
            <a:r>
              <a:rPr lang="en-US" sz="2400" b="1" dirty="0" err="1"/>
              <a:t>đoạn</a:t>
            </a:r>
            <a:r>
              <a:rPr lang="en-US" sz="2400" b="1" dirty="0"/>
              <a:t> 5 </a:t>
            </a:r>
            <a:r>
              <a:rPr lang="en-US" sz="2400" dirty="0"/>
              <a:t>:</a:t>
            </a:r>
            <a:r>
              <a:rPr lang="en-US" sz="2400" dirty="0" err="1">
                <a:solidFill>
                  <a:srgbClr val="FF0000"/>
                </a:solidFill>
              </a:rPr>
              <a:t>Thử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nghiệm</a:t>
            </a:r>
            <a:r>
              <a:rPr lang="en-US" sz="2400" dirty="0"/>
              <a:t>-Testing(</a:t>
            </a:r>
            <a:r>
              <a:rPr lang="vi-VN" sz="2400" dirty="0"/>
              <a:t>kiểm tra và thử nghiệm </a:t>
            </a:r>
            <a:r>
              <a:rPr lang="en-US" sz="2400" dirty="0"/>
              <a:t>			</a:t>
            </a:r>
            <a:r>
              <a:rPr lang="vi-VN" sz="2400" dirty="0"/>
              <a:t>nhiều hơn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Giai</a:t>
            </a:r>
            <a:r>
              <a:rPr lang="en-US" sz="2400" b="1" dirty="0"/>
              <a:t> </a:t>
            </a:r>
            <a:r>
              <a:rPr lang="en-US" sz="2400" b="1" dirty="0" err="1"/>
              <a:t>đoạn</a:t>
            </a:r>
            <a:r>
              <a:rPr lang="en-US" sz="2400" b="1" dirty="0"/>
              <a:t> 6 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hiện</a:t>
            </a:r>
            <a:r>
              <a:rPr lang="en-US" sz="2400" dirty="0"/>
              <a:t> – Implementation (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, </a:t>
            </a:r>
            <a:r>
              <a:rPr lang="en-US" sz="2400" dirty="0" err="1"/>
              <a:t>tích</a:t>
            </a:r>
            <a:r>
              <a:rPr lang="en-US" sz="2400" dirty="0"/>
              <a:t> 			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dirty="0"/>
              <a:t>	</a:t>
            </a:r>
            <a:r>
              <a:rPr lang="en-US" sz="2400" b="1" dirty="0" err="1"/>
              <a:t>Giai</a:t>
            </a:r>
            <a:r>
              <a:rPr lang="en-US" sz="2400" b="1" dirty="0"/>
              <a:t> </a:t>
            </a:r>
            <a:r>
              <a:rPr lang="en-US" sz="2400" b="1" dirty="0" err="1"/>
              <a:t>đoạn</a:t>
            </a:r>
            <a:r>
              <a:rPr lang="en-US" sz="2400" b="1" dirty="0"/>
              <a:t> 7 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FF0000"/>
                </a:solidFill>
              </a:rPr>
              <a:t>Bảo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</a:t>
            </a:r>
            <a:r>
              <a:rPr lang="en-US" sz="2400" dirty="0" err="1"/>
              <a:t>ì</a:t>
            </a:r>
            <a:r>
              <a:rPr lang="en-US" sz="2400" dirty="0"/>
              <a:t> – maintenance (</a:t>
            </a:r>
            <a:r>
              <a:rPr lang="vi-VN" sz="2400" dirty="0"/>
              <a:t>Sửa lỗi và thay đổi </a:t>
            </a:r>
            <a:r>
              <a:rPr lang="en-US" sz="2400" dirty="0"/>
              <a:t>			</a:t>
            </a:r>
            <a:r>
              <a:rPr lang="vi-VN" sz="2400" dirty="0"/>
              <a:t>khi cần thiết</a:t>
            </a:r>
            <a:r>
              <a:rPr lang="en-US" sz="2400" dirty="0"/>
              <a:t> )</a:t>
            </a:r>
            <a:br>
              <a:rPr lang="vi-VN" sz="2400" dirty="0"/>
            </a:b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 err="1"/>
              <a:t>Nhưng</a:t>
            </a:r>
            <a:r>
              <a:rPr lang="en-US" sz="2400" dirty="0"/>
              <a:t> ở </a:t>
            </a:r>
            <a:r>
              <a:rPr lang="en-US" sz="2400" dirty="0" err="1"/>
              <a:t>mỗi</a:t>
            </a:r>
            <a:r>
              <a:rPr lang="en-US" sz="2400" dirty="0"/>
              <a:t> phase,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đoan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/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 err="1"/>
              <a:t>Ví</a:t>
            </a:r>
            <a:r>
              <a:rPr lang="en-US" sz="2400" dirty="0"/>
              <a:t> ở phase 1( </a:t>
            </a:r>
            <a:r>
              <a:rPr lang="en-US" sz="2400" dirty="0" err="1"/>
              <a:t>Planing</a:t>
            </a:r>
            <a:r>
              <a:rPr lang="en-US" sz="2400" dirty="0"/>
              <a:t> and Selection)</a:t>
            </a:r>
          </a:p>
          <a:p>
            <a:pPr>
              <a:defRPr/>
            </a:pPr>
            <a:r>
              <a:rPr lang="en-US" sz="2400" dirty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972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972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9699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0" name="Rectangle 8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970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Chu kỳ phát triển phần mềm </a:t>
            </a:r>
            <a:r>
              <a:rPr lang="en-US" altLang="en-US" sz="2400" b="1">
                <a:solidFill>
                  <a:srgbClr val="0000CC"/>
                </a:solidFill>
              </a:rPr>
              <a:t>(Software Development Life Cycle - SDLC)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4432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400" dirty="0" err="1"/>
              <a:t>Nhưng</a:t>
            </a:r>
            <a:r>
              <a:rPr lang="en-US" sz="2400" dirty="0"/>
              <a:t> ở </a:t>
            </a:r>
            <a:r>
              <a:rPr lang="en-US" sz="2400" dirty="0" err="1"/>
              <a:t>mỗi</a:t>
            </a:r>
            <a:r>
              <a:rPr lang="en-US" sz="2400" dirty="0"/>
              <a:t> phase,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đoan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mức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độ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nhiều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ít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khác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nhau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 err="1"/>
              <a:t>Ví</a:t>
            </a:r>
            <a:r>
              <a:rPr lang="en-US" sz="2400" dirty="0"/>
              <a:t> ở phase 1(</a:t>
            </a:r>
            <a:r>
              <a:rPr lang="en-US" sz="2400" dirty="0" err="1"/>
              <a:t>Planing</a:t>
            </a:r>
            <a:r>
              <a:rPr lang="en-US" sz="2400" dirty="0"/>
              <a:t> and Selection)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87413" y="5354638"/>
            <a:ext cx="8213725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1925" y="2892425"/>
            <a:ext cx="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2875" y="4910138"/>
            <a:ext cx="22955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sz="1400" dirty="0"/>
          </a:p>
        </p:txBody>
      </p:sp>
      <p:sp>
        <p:nvSpPr>
          <p:cNvPr id="10" name="Rectangle 9"/>
          <p:cNvSpPr/>
          <p:nvPr/>
        </p:nvSpPr>
        <p:spPr>
          <a:xfrm>
            <a:off x="2471738" y="5029200"/>
            <a:ext cx="1600200" cy="3778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 sz="1100" dirty="0"/>
          </a:p>
        </p:txBody>
      </p:sp>
      <p:sp>
        <p:nvSpPr>
          <p:cNvPr id="11" name="Rectangle 10"/>
          <p:cNvSpPr/>
          <p:nvPr/>
        </p:nvSpPr>
        <p:spPr>
          <a:xfrm>
            <a:off x="4087813" y="5230813"/>
            <a:ext cx="1219200" cy="1492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sz="1000" dirty="0"/>
          </a:p>
        </p:txBody>
      </p:sp>
      <p:sp>
        <p:nvSpPr>
          <p:cNvPr id="13" name="Rectangle 12"/>
          <p:cNvSpPr/>
          <p:nvPr/>
        </p:nvSpPr>
        <p:spPr>
          <a:xfrm>
            <a:off x="5307013" y="5310188"/>
            <a:ext cx="1322387" cy="74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629400" y="5310188"/>
            <a:ext cx="838200" cy="4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29711" name="Rectangle 14"/>
          <p:cNvSpPr>
            <a:spLocks noChangeArrowheads="1"/>
          </p:cNvSpPr>
          <p:nvPr/>
        </p:nvSpPr>
        <p:spPr bwMode="auto">
          <a:xfrm>
            <a:off x="633413" y="4648200"/>
            <a:ext cx="13128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Nghiên cứu sơ bộ</a:t>
            </a:r>
            <a:endParaRPr lang="vi-VN" altLang="vi-VN" sz="1100"/>
          </a:p>
        </p:txBody>
      </p:sp>
      <p:sp>
        <p:nvSpPr>
          <p:cNvPr id="29712" name="Rectangle 22"/>
          <p:cNvSpPr>
            <a:spLocks noChangeArrowheads="1"/>
          </p:cNvSpPr>
          <p:nvPr/>
        </p:nvSpPr>
        <p:spPr bwMode="auto">
          <a:xfrm>
            <a:off x="2820988" y="4740275"/>
            <a:ext cx="7794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Phân tích</a:t>
            </a:r>
            <a:endParaRPr lang="vi-VN" altLang="vi-VN" sz="1100"/>
          </a:p>
        </p:txBody>
      </p:sp>
      <p:sp>
        <p:nvSpPr>
          <p:cNvPr id="29713" name="Rectangle 23"/>
          <p:cNvSpPr>
            <a:spLocks noChangeArrowheads="1"/>
          </p:cNvSpPr>
          <p:nvPr/>
        </p:nvSpPr>
        <p:spPr bwMode="auto">
          <a:xfrm>
            <a:off x="4214813" y="4924425"/>
            <a:ext cx="685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Thiết kế</a:t>
            </a:r>
            <a:endParaRPr lang="vi-VN" altLang="vi-VN" sz="1100"/>
          </a:p>
        </p:txBody>
      </p:sp>
      <p:sp>
        <p:nvSpPr>
          <p:cNvPr id="29714" name="Rectangle 24"/>
          <p:cNvSpPr>
            <a:spLocks noChangeArrowheads="1"/>
          </p:cNvSpPr>
          <p:nvPr/>
        </p:nvSpPr>
        <p:spPr bwMode="auto">
          <a:xfrm>
            <a:off x="5461000" y="5000625"/>
            <a:ext cx="796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Xây dựng</a:t>
            </a:r>
            <a:endParaRPr lang="vi-VN" altLang="vi-VN" sz="1100"/>
          </a:p>
        </p:txBody>
      </p:sp>
      <p:sp>
        <p:nvSpPr>
          <p:cNvPr id="29715" name="Rectangle 25"/>
          <p:cNvSpPr>
            <a:spLocks noChangeArrowheads="1"/>
          </p:cNvSpPr>
          <p:nvPr/>
        </p:nvSpPr>
        <p:spPr bwMode="auto">
          <a:xfrm>
            <a:off x="6680200" y="5097463"/>
            <a:ext cx="755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Kiểm thử</a:t>
            </a:r>
            <a:endParaRPr lang="vi-VN" altLang="vi-VN" sz="1100"/>
          </a:p>
        </p:txBody>
      </p:sp>
      <p:sp>
        <p:nvSpPr>
          <p:cNvPr id="29716" name="Rectangle 29"/>
          <p:cNvSpPr>
            <a:spLocks noChangeArrowheads="1"/>
          </p:cNvSpPr>
          <p:nvPr/>
        </p:nvSpPr>
        <p:spPr bwMode="auto">
          <a:xfrm>
            <a:off x="7486650" y="5029200"/>
            <a:ext cx="1841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 sz="1100"/>
          </a:p>
        </p:txBody>
      </p:sp>
      <p:sp>
        <p:nvSpPr>
          <p:cNvPr id="29717" name="Rectangle 30"/>
          <p:cNvSpPr>
            <a:spLocks noChangeArrowheads="1"/>
          </p:cNvSpPr>
          <p:nvPr/>
        </p:nvSpPr>
        <p:spPr bwMode="auto">
          <a:xfrm>
            <a:off x="7510463" y="5097463"/>
            <a:ext cx="822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Thực hiện</a:t>
            </a:r>
            <a:endParaRPr lang="vi-VN" altLang="vi-VN" sz="1100"/>
          </a:p>
        </p:txBody>
      </p:sp>
      <p:sp>
        <p:nvSpPr>
          <p:cNvPr id="29718" name="Rectangle 31"/>
          <p:cNvSpPr>
            <a:spLocks noChangeArrowheads="1"/>
          </p:cNvSpPr>
          <p:nvPr/>
        </p:nvSpPr>
        <p:spPr bwMode="auto">
          <a:xfrm>
            <a:off x="8255000" y="5043488"/>
            <a:ext cx="5984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Bảo trì</a:t>
            </a:r>
            <a:endParaRPr lang="vi-VN" altLang="vi-VN" sz="11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513638" y="5334000"/>
            <a:ext cx="7683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2875" y="3973513"/>
            <a:ext cx="8848725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1" name="Rectangle 20"/>
          <p:cNvSpPr>
            <a:spLocks noChangeArrowheads="1"/>
          </p:cNvSpPr>
          <p:nvPr/>
        </p:nvSpPr>
        <p:spPr bwMode="auto">
          <a:xfrm>
            <a:off x="2701925" y="3541713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/>
              <a:t>phase 1( Planing and Selection)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179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179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1747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3174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Chu kỳ phát triển phần mềm </a:t>
            </a:r>
            <a:r>
              <a:rPr lang="en-US" altLang="en-US" sz="2400" b="1">
                <a:solidFill>
                  <a:srgbClr val="0000CC"/>
                </a:solidFill>
              </a:rPr>
              <a:t>(Software Development Life Cycle - SDLC)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1108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400"/>
              <a:t>	</a:t>
            </a:r>
            <a:r>
              <a:rPr lang="en-US" sz="2400" dirty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17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752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3C534F-01C5-4A17-997D-77B612BAE9B4}" type="slidenum">
              <a:rPr lang="vi-VN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vi-VN" altLang="en-US" sz="1400"/>
          </a:p>
        </p:txBody>
      </p:sp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809625" y="2376488"/>
            <a:ext cx="1400175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915988" y="2362200"/>
            <a:ext cx="114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Inception</a:t>
            </a:r>
          </a:p>
        </p:txBody>
      </p:sp>
      <p:sp>
        <p:nvSpPr>
          <p:cNvPr id="31755" name="Rectangle 8"/>
          <p:cNvSpPr>
            <a:spLocks noChangeArrowheads="1"/>
          </p:cNvSpPr>
          <p:nvPr/>
        </p:nvSpPr>
        <p:spPr bwMode="auto">
          <a:xfrm>
            <a:off x="2743200" y="2376488"/>
            <a:ext cx="1600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6" name="Text Box 9"/>
          <p:cNvSpPr txBox="1">
            <a:spLocks noChangeArrowheads="1"/>
          </p:cNvSpPr>
          <p:nvPr/>
        </p:nvSpPr>
        <p:spPr bwMode="auto">
          <a:xfrm>
            <a:off x="2867025" y="2390775"/>
            <a:ext cx="1366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Elaboration</a:t>
            </a:r>
          </a:p>
        </p:txBody>
      </p:sp>
      <p:sp>
        <p:nvSpPr>
          <p:cNvPr id="31757" name="Rectangle 10"/>
          <p:cNvSpPr>
            <a:spLocks noChangeArrowheads="1"/>
          </p:cNvSpPr>
          <p:nvPr/>
        </p:nvSpPr>
        <p:spPr bwMode="auto">
          <a:xfrm>
            <a:off x="4953000" y="2362200"/>
            <a:ext cx="1600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8" name="Text Box 11"/>
          <p:cNvSpPr txBox="1">
            <a:spLocks noChangeArrowheads="1"/>
          </p:cNvSpPr>
          <p:nvPr/>
        </p:nvSpPr>
        <p:spPr bwMode="auto">
          <a:xfrm>
            <a:off x="5076825" y="2376488"/>
            <a:ext cx="1493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Construction</a:t>
            </a:r>
          </a:p>
        </p:txBody>
      </p:sp>
      <p:sp>
        <p:nvSpPr>
          <p:cNvPr id="31759" name="Rectangle 12"/>
          <p:cNvSpPr>
            <a:spLocks noChangeArrowheads="1"/>
          </p:cNvSpPr>
          <p:nvPr/>
        </p:nvSpPr>
        <p:spPr bwMode="auto">
          <a:xfrm>
            <a:off x="7162800" y="2362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0" name="Text Box 13"/>
          <p:cNvSpPr txBox="1">
            <a:spLocks noChangeArrowheads="1"/>
          </p:cNvSpPr>
          <p:nvPr/>
        </p:nvSpPr>
        <p:spPr bwMode="auto">
          <a:xfrm>
            <a:off x="7232650" y="2376488"/>
            <a:ext cx="122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Transition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724150" y="2743200"/>
            <a:ext cx="1543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Sơ lược use case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Mô hình khái niệm</a:t>
            </a:r>
          </a:p>
        </p:txBody>
      </p:sp>
      <p:sp>
        <p:nvSpPr>
          <p:cNvPr id="31762" name="Rectangle 15"/>
          <p:cNvSpPr>
            <a:spLocks noChangeArrowheads="1"/>
          </p:cNvSpPr>
          <p:nvPr/>
        </p:nvSpPr>
        <p:spPr bwMode="auto">
          <a:xfrm>
            <a:off x="4695825" y="3581400"/>
            <a:ext cx="942975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3" name="Text Box 16"/>
          <p:cNvSpPr txBox="1">
            <a:spLocks noChangeArrowheads="1"/>
          </p:cNvSpPr>
          <p:nvPr/>
        </p:nvSpPr>
        <p:spPr bwMode="auto">
          <a:xfrm>
            <a:off x="4724400" y="3595688"/>
            <a:ext cx="947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Phân tích</a:t>
            </a:r>
          </a:p>
        </p:txBody>
      </p:sp>
      <p:sp>
        <p:nvSpPr>
          <p:cNvPr id="31764" name="Rectangle 17"/>
          <p:cNvSpPr>
            <a:spLocks noChangeArrowheads="1"/>
          </p:cNvSpPr>
          <p:nvPr/>
        </p:nvSpPr>
        <p:spPr bwMode="auto">
          <a:xfrm>
            <a:off x="5029200" y="4191000"/>
            <a:ext cx="838200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5" name="Text Box 18"/>
          <p:cNvSpPr txBox="1">
            <a:spLocks noChangeArrowheads="1"/>
          </p:cNvSpPr>
          <p:nvPr/>
        </p:nvSpPr>
        <p:spPr bwMode="auto">
          <a:xfrm>
            <a:off x="5029200" y="4205288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Thiết kế</a:t>
            </a:r>
          </a:p>
        </p:txBody>
      </p:sp>
      <p:sp>
        <p:nvSpPr>
          <p:cNvPr id="31766" name="Rectangle 19"/>
          <p:cNvSpPr>
            <a:spLocks noChangeArrowheads="1"/>
          </p:cNvSpPr>
          <p:nvPr/>
        </p:nvSpPr>
        <p:spPr bwMode="auto">
          <a:xfrm>
            <a:off x="5410200" y="4800600"/>
            <a:ext cx="881063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5448300" y="4814888"/>
            <a:ext cx="800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Mã hóa</a:t>
            </a:r>
          </a:p>
        </p:txBody>
      </p:sp>
      <p:sp>
        <p:nvSpPr>
          <p:cNvPr id="31768" name="Rectangle 21"/>
          <p:cNvSpPr>
            <a:spLocks noChangeArrowheads="1"/>
          </p:cNvSpPr>
          <p:nvPr/>
        </p:nvSpPr>
        <p:spPr bwMode="auto">
          <a:xfrm>
            <a:off x="5715000" y="5410200"/>
            <a:ext cx="942975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9" name="Text Box 22"/>
          <p:cNvSpPr txBox="1">
            <a:spLocks noChangeArrowheads="1"/>
          </p:cNvSpPr>
          <p:nvPr/>
        </p:nvSpPr>
        <p:spPr bwMode="auto">
          <a:xfrm>
            <a:off x="5743575" y="5424488"/>
            <a:ext cx="95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Kiểm thử</a:t>
            </a:r>
          </a:p>
        </p:txBody>
      </p:sp>
      <p:sp>
        <p:nvSpPr>
          <p:cNvPr id="31770" name="Rectangle 23"/>
          <p:cNvSpPr>
            <a:spLocks noChangeArrowheads="1"/>
          </p:cNvSpPr>
          <p:nvPr/>
        </p:nvSpPr>
        <p:spPr bwMode="auto">
          <a:xfrm>
            <a:off x="6302375" y="3581400"/>
            <a:ext cx="942975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71" name="Text Box 24"/>
          <p:cNvSpPr txBox="1">
            <a:spLocks noChangeArrowheads="1"/>
          </p:cNvSpPr>
          <p:nvPr/>
        </p:nvSpPr>
        <p:spPr bwMode="auto">
          <a:xfrm>
            <a:off x="6330950" y="3595688"/>
            <a:ext cx="947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Phân tích</a:t>
            </a:r>
          </a:p>
        </p:txBody>
      </p:sp>
      <p:sp>
        <p:nvSpPr>
          <p:cNvPr id="31772" name="Rectangle 25"/>
          <p:cNvSpPr>
            <a:spLocks noChangeArrowheads="1"/>
          </p:cNvSpPr>
          <p:nvPr/>
        </p:nvSpPr>
        <p:spPr bwMode="auto">
          <a:xfrm>
            <a:off x="6650038" y="4191000"/>
            <a:ext cx="942975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73" name="Text Box 26"/>
          <p:cNvSpPr txBox="1">
            <a:spLocks noChangeArrowheads="1"/>
          </p:cNvSpPr>
          <p:nvPr/>
        </p:nvSpPr>
        <p:spPr bwMode="auto">
          <a:xfrm>
            <a:off x="6678613" y="4205288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Thiết kế</a:t>
            </a:r>
          </a:p>
        </p:txBody>
      </p:sp>
      <p:sp>
        <p:nvSpPr>
          <p:cNvPr id="31774" name="Rectangle 27"/>
          <p:cNvSpPr>
            <a:spLocks noChangeArrowheads="1"/>
          </p:cNvSpPr>
          <p:nvPr/>
        </p:nvSpPr>
        <p:spPr bwMode="auto">
          <a:xfrm>
            <a:off x="6954838" y="4845050"/>
            <a:ext cx="942975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75" name="Text Box 28"/>
          <p:cNvSpPr txBox="1">
            <a:spLocks noChangeArrowheads="1"/>
          </p:cNvSpPr>
          <p:nvPr/>
        </p:nvSpPr>
        <p:spPr bwMode="auto">
          <a:xfrm>
            <a:off x="6983413" y="4859338"/>
            <a:ext cx="800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Mã hóa</a:t>
            </a:r>
          </a:p>
        </p:txBody>
      </p:sp>
      <p:sp>
        <p:nvSpPr>
          <p:cNvPr id="31776" name="Rectangle 29"/>
          <p:cNvSpPr>
            <a:spLocks noChangeArrowheads="1"/>
          </p:cNvSpPr>
          <p:nvPr/>
        </p:nvSpPr>
        <p:spPr bwMode="auto">
          <a:xfrm>
            <a:off x="7321550" y="5378450"/>
            <a:ext cx="942975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77" name="Text Box 30"/>
          <p:cNvSpPr txBox="1">
            <a:spLocks noChangeArrowheads="1"/>
          </p:cNvSpPr>
          <p:nvPr/>
        </p:nvSpPr>
        <p:spPr bwMode="auto">
          <a:xfrm>
            <a:off x="7350125" y="5392738"/>
            <a:ext cx="95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Kiểm thử</a:t>
            </a:r>
          </a:p>
        </p:txBody>
      </p:sp>
      <p:sp>
        <p:nvSpPr>
          <p:cNvPr id="31778" name="Text Box 31"/>
          <p:cNvSpPr txBox="1">
            <a:spLocks noChangeArrowheads="1"/>
          </p:cNvSpPr>
          <p:nvPr/>
        </p:nvSpPr>
        <p:spPr bwMode="auto">
          <a:xfrm>
            <a:off x="5638800" y="5759450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6600"/>
                </a:solidFill>
                <a:latin typeface="Times New Roman" panose="02020603050405020304" pitchFamily="18" charset="0"/>
              </a:rPr>
              <a:t>Bước lặp 1</a:t>
            </a:r>
          </a:p>
        </p:txBody>
      </p:sp>
      <p:sp>
        <p:nvSpPr>
          <p:cNvPr id="31779" name="Text Box 32"/>
          <p:cNvSpPr txBox="1">
            <a:spLocks noChangeArrowheads="1"/>
          </p:cNvSpPr>
          <p:nvPr/>
        </p:nvSpPr>
        <p:spPr bwMode="auto">
          <a:xfrm>
            <a:off x="7226300" y="5715000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6600"/>
                </a:solidFill>
                <a:latin typeface="Times New Roman" panose="02020603050405020304" pitchFamily="18" charset="0"/>
              </a:rPr>
              <a:t>Bước lặp 2</a:t>
            </a:r>
          </a:p>
        </p:txBody>
      </p:sp>
      <p:sp>
        <p:nvSpPr>
          <p:cNvPr id="31780" name="Text Box 33"/>
          <p:cNvSpPr txBox="1">
            <a:spLocks noChangeArrowheads="1"/>
          </p:cNvSpPr>
          <p:nvPr/>
        </p:nvSpPr>
        <p:spPr bwMode="auto">
          <a:xfrm>
            <a:off x="8458200" y="5715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66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2927350" y="3460750"/>
            <a:ext cx="16446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Hoàn chỉnh use case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Biểu đồ hoạt động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Biểu đồ trạng thái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227388" y="4114800"/>
            <a:ext cx="14636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Biểu đồ lớp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Biểu đồ tương tác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Biểu đồ gói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Biểu đồ triển khai</a:t>
            </a:r>
          </a:p>
        </p:txBody>
      </p:sp>
      <p:sp>
        <p:nvSpPr>
          <p:cNvPr id="31783" name="Freeform 36"/>
          <p:cNvSpPr>
            <a:spLocks/>
          </p:cNvSpPr>
          <p:nvPr/>
        </p:nvSpPr>
        <p:spPr bwMode="auto">
          <a:xfrm>
            <a:off x="6388100" y="2743200"/>
            <a:ext cx="1308100" cy="914400"/>
          </a:xfrm>
          <a:custGeom>
            <a:avLst/>
            <a:gdLst>
              <a:gd name="T0" fmla="*/ 2147483646 w 824"/>
              <a:gd name="T1" fmla="*/ 0 h 576"/>
              <a:gd name="T2" fmla="*/ 2147483646 w 824"/>
              <a:gd name="T3" fmla="*/ 2147483646 h 576"/>
              <a:gd name="T4" fmla="*/ 2147483646 w 824"/>
              <a:gd name="T5" fmla="*/ 2147483646 h 576"/>
              <a:gd name="T6" fmla="*/ 2147483646 w 824"/>
              <a:gd name="T7" fmla="*/ 2147483646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24"/>
              <a:gd name="T13" fmla="*/ 0 h 576"/>
              <a:gd name="T14" fmla="*/ 824 w 824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4" h="576">
                <a:moveTo>
                  <a:pt x="8" y="0"/>
                </a:moveTo>
                <a:cubicBezTo>
                  <a:pt x="4" y="112"/>
                  <a:pt x="0" y="224"/>
                  <a:pt x="104" y="288"/>
                </a:cubicBezTo>
                <a:cubicBezTo>
                  <a:pt x="208" y="352"/>
                  <a:pt x="512" y="336"/>
                  <a:pt x="632" y="384"/>
                </a:cubicBezTo>
                <a:cubicBezTo>
                  <a:pt x="752" y="432"/>
                  <a:pt x="788" y="504"/>
                  <a:pt x="824" y="576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31784" name="Freeform 38"/>
          <p:cNvSpPr>
            <a:spLocks/>
          </p:cNvSpPr>
          <p:nvPr/>
        </p:nvSpPr>
        <p:spPr bwMode="auto">
          <a:xfrm>
            <a:off x="2819400" y="2743200"/>
            <a:ext cx="2286000" cy="762000"/>
          </a:xfrm>
          <a:custGeom>
            <a:avLst/>
            <a:gdLst>
              <a:gd name="T0" fmla="*/ 2147483646 w 1440"/>
              <a:gd name="T1" fmla="*/ 0 h 480"/>
              <a:gd name="T2" fmla="*/ 2147483646 w 1440"/>
              <a:gd name="T3" fmla="*/ 2147483646 h 480"/>
              <a:gd name="T4" fmla="*/ 2147483646 w 1440"/>
              <a:gd name="T5" fmla="*/ 2147483646 h 480"/>
              <a:gd name="T6" fmla="*/ 0 w 1440"/>
              <a:gd name="T7" fmla="*/ 2147483646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480"/>
              <a:gd name="T14" fmla="*/ 1440 w 1440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480">
                <a:moveTo>
                  <a:pt x="1440" y="0"/>
                </a:moveTo>
                <a:cubicBezTo>
                  <a:pt x="1372" y="116"/>
                  <a:pt x="1304" y="232"/>
                  <a:pt x="1104" y="288"/>
                </a:cubicBezTo>
                <a:cubicBezTo>
                  <a:pt x="904" y="344"/>
                  <a:pt x="424" y="304"/>
                  <a:pt x="240" y="336"/>
                </a:cubicBezTo>
                <a:cubicBezTo>
                  <a:pt x="56" y="368"/>
                  <a:pt x="28" y="424"/>
                  <a:pt x="0" y="48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31785" name="Rectangle 6"/>
          <p:cNvSpPr>
            <a:spLocks noChangeArrowheads="1"/>
          </p:cNvSpPr>
          <p:nvPr/>
        </p:nvSpPr>
        <p:spPr bwMode="auto">
          <a:xfrm>
            <a:off x="762000" y="1752600"/>
            <a:ext cx="1400175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Phase 1</a:t>
            </a:r>
          </a:p>
        </p:txBody>
      </p:sp>
      <p:sp>
        <p:nvSpPr>
          <p:cNvPr id="31786" name="Rectangle 6"/>
          <p:cNvSpPr>
            <a:spLocks noChangeArrowheads="1"/>
          </p:cNvSpPr>
          <p:nvPr/>
        </p:nvSpPr>
        <p:spPr bwMode="auto">
          <a:xfrm>
            <a:off x="2819400" y="1676400"/>
            <a:ext cx="1400175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Phase 2</a:t>
            </a:r>
          </a:p>
        </p:txBody>
      </p:sp>
      <p:sp>
        <p:nvSpPr>
          <p:cNvPr id="31787" name="Rectangle 6"/>
          <p:cNvSpPr>
            <a:spLocks noChangeArrowheads="1"/>
          </p:cNvSpPr>
          <p:nvPr/>
        </p:nvSpPr>
        <p:spPr bwMode="auto">
          <a:xfrm>
            <a:off x="5029200" y="1676400"/>
            <a:ext cx="1400175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Phase 3</a:t>
            </a:r>
          </a:p>
        </p:txBody>
      </p:sp>
      <p:sp>
        <p:nvSpPr>
          <p:cNvPr id="31788" name="Rectangle 6"/>
          <p:cNvSpPr>
            <a:spLocks noChangeArrowheads="1"/>
          </p:cNvSpPr>
          <p:nvPr/>
        </p:nvSpPr>
        <p:spPr bwMode="auto">
          <a:xfrm>
            <a:off x="7162800" y="1600200"/>
            <a:ext cx="1400175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Phase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41" grpId="0" autoUpdateAnimBg="0"/>
      <p:bldP spid="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380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3795" name="Rectangle 14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33796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Các mô hình SDLC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5540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thác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 (Waterfall model)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 (Iterative and </a:t>
            </a:r>
            <a:r>
              <a:rPr lang="en-US" sz="2400" dirty="0" err="1"/>
              <a:t>Incremantal</a:t>
            </a:r>
            <a:r>
              <a:rPr lang="en-US" sz="2400" dirty="0"/>
              <a:t>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(</a:t>
            </a:r>
            <a:r>
              <a:rPr lang="en-US" sz="2400" dirty="0" err="1"/>
              <a:t>Prototyle</a:t>
            </a:r>
            <a:r>
              <a:rPr lang="en-US" sz="2400" dirty="0"/>
              <a:t>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(Rapid Application Development - RAD)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xoắn</a:t>
            </a:r>
            <a:r>
              <a:rPr lang="en-US" sz="2400" dirty="0"/>
              <a:t> </a:t>
            </a:r>
            <a:r>
              <a:rPr lang="en-US" sz="2400" dirty="0" err="1"/>
              <a:t>ốc</a:t>
            </a:r>
            <a:r>
              <a:rPr lang="en-US" sz="2400" dirty="0"/>
              <a:t>(</a:t>
            </a:r>
            <a:r>
              <a:rPr lang="en-US" sz="2400" dirty="0" err="1"/>
              <a:t>Sprial</a:t>
            </a:r>
            <a:r>
              <a:rPr lang="en-US" sz="2400" dirty="0"/>
              <a:t>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Agile/Scrum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V (V- model)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(Evolutionary)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(component)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(Multi-version models)</a:t>
            </a:r>
          </a:p>
          <a:p>
            <a:pPr>
              <a:defRPr/>
            </a:pP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15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585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5843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5844" name="Rectangle 20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3584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SDLC: Waterfall Model</a:t>
            </a:r>
          </a:p>
        </p:txBody>
      </p:sp>
      <p:pic>
        <p:nvPicPr>
          <p:cNvPr id="3584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943100"/>
            <a:ext cx="731996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833438" y="5715000"/>
            <a:ext cx="7243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00800" y="5795963"/>
            <a:ext cx="1219200" cy="304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5257800"/>
            <a:ext cx="1604963" cy="4333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vi-VN" dirty="0"/>
              <a:t>Phase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9800" y="5241925"/>
            <a:ext cx="1604963" cy="4333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vi-VN" dirty="0"/>
              <a:t>Phase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62400" y="5241925"/>
            <a:ext cx="1604963" cy="4333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vi-VN" dirty="0"/>
              <a:t>Phase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86475" y="5213350"/>
            <a:ext cx="1604963" cy="4333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vi-VN" dirty="0"/>
              <a:t>Phase 4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SDLC : Waterfall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grpSp>
        <p:nvGrpSpPr>
          <p:cNvPr id="37893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37896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789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789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7894" name="Rectangle 16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0" y="1254125"/>
            <a:ext cx="9144000" cy="56324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1870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“</a:t>
            </a:r>
            <a:r>
              <a:rPr lang="en-US" sz="2400" i="1" dirty="0">
                <a:solidFill>
                  <a:srgbClr val="FF0000"/>
                </a:solidFill>
              </a:rPr>
              <a:t>code - and - fix</a:t>
            </a:r>
            <a:r>
              <a:rPr lang="en-US" sz="2400" dirty="0"/>
              <a:t>”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: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dirty="0"/>
              <a:t>+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	</a:t>
            </a:r>
            <a:r>
              <a:rPr lang="en-US" sz="2400" dirty="0" err="1"/>
              <a:t>thúc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  	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	</a:t>
            </a:r>
            <a:r>
              <a:rPr lang="en-US" sz="2400" dirty="0" err="1"/>
              <a:t>cận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b="1" dirty="0" err="1"/>
              <a:t>Nhược</a:t>
            </a:r>
            <a:r>
              <a:rPr lang="en-US" sz="2400" b="1" dirty="0"/>
              <a:t>: 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dirty="0"/>
              <a:t>+</a:t>
            </a:r>
            <a:r>
              <a:rPr lang="en-US" sz="2400" dirty="0" err="1"/>
              <a:t>Không</a:t>
            </a:r>
            <a:r>
              <a:rPr lang="en-US" sz="2400" dirty="0"/>
              <a:t> quay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Nếu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mà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có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sai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sót</a:t>
            </a:r>
            <a:r>
              <a:rPr lang="en-US" sz="2400" dirty="0">
                <a:sym typeface="Wingdings" panose="05000000000000000000" pitchFamily="2" charset="2"/>
              </a:rPr>
              <a:t> ở </a:t>
            </a:r>
            <a:r>
              <a:rPr lang="en-US" sz="2400" dirty="0" err="1">
                <a:sym typeface="Wingdings" panose="05000000000000000000" pitchFamily="2" charset="2"/>
              </a:rPr>
              <a:t>các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giai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đoạn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đầu</a:t>
            </a:r>
            <a:r>
              <a:rPr lang="en-US" sz="2400" dirty="0">
                <a:sym typeface="Wingdings" panose="05000000000000000000" pitchFamily="2" charset="2"/>
              </a:rPr>
              <a:t> 	</a:t>
            </a:r>
            <a:r>
              <a:rPr lang="en-US" sz="2400" dirty="0" err="1">
                <a:sym typeface="Wingdings" panose="05000000000000000000" pitchFamily="2" charset="2"/>
              </a:rPr>
              <a:t>thì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ảnh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hưởng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chất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của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sản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phẩm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đầu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ra.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ban </a:t>
            </a:r>
            <a:r>
              <a:rPr lang="en-US" sz="2400" dirty="0" err="1"/>
              <a:t>đầu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	+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	</a:t>
            </a:r>
            <a:r>
              <a:rPr lang="en-US" sz="2400" dirty="0" err="1"/>
              <a:t>thuật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           +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kéo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đội</a:t>
            </a:r>
            <a:r>
              <a:rPr lang="en-US" sz="2400" dirty="0"/>
              <a:t> </a:t>
            </a:r>
            <a:r>
              <a:rPr lang="en-US" sz="2400" dirty="0" err="1"/>
              <a:t>ngũ</a:t>
            </a:r>
            <a:r>
              <a:rPr lang="en-US" sz="2400" dirty="0"/>
              <a:t>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8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9945" name="Rectangle 20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994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9939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940" name="Rectangle 23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3994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SDLC :Incremental Model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pic>
        <p:nvPicPr>
          <p:cNvPr id="3994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28800"/>
            <a:ext cx="8207375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13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13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762000" y="2649538"/>
            <a:ext cx="17526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BÀI 02</a:t>
            </a:r>
            <a:endParaRPr lang="en-US" altLang="en-US" sz="1800"/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2105025" y="3332163"/>
            <a:ext cx="54467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System Integration Life Cycles</a:t>
            </a:r>
            <a:endParaRPr lang="en-US" altLang="en-US" sz="1800">
              <a:solidFill>
                <a:srgbClr val="0000CC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 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59063" y="3870325"/>
            <a:ext cx="4579937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Shawn A. Butler, Ph.D.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Senior Lecturer, Executive Education Program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Institute for Software Research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Carnegie </a:t>
            </a:r>
            <a:r>
              <a:rPr lang="en-US" sz="1600">
                <a:solidFill>
                  <a:schemeClr val="tx1"/>
                </a:solidFill>
              </a:rPr>
              <a:t>Mellon University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tx1"/>
                </a:solidFill>
              </a:rPr>
              <a:t>Mentor Nhat Nguyen Minh  </a:t>
            </a: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5128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7" name="Rectangle 8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grpSp>
        <p:nvGrpSpPr>
          <p:cNvPr id="41988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41993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199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4199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1989" name="Rectangle 14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7625" y="1587500"/>
            <a:ext cx="9144000" cy="48942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D.R. Graham 1988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lõi</a:t>
            </a:r>
            <a:r>
              <a:rPr lang="en-US" sz="2400" dirty="0"/>
              <a:t> (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).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?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nữa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: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dirty="0"/>
              <a:t>+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,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rủi</a:t>
            </a:r>
            <a:r>
              <a:rPr lang="en-US" sz="2400" dirty="0"/>
              <a:t> </a:t>
            </a:r>
            <a:r>
              <a:rPr lang="en-US" sz="2400" dirty="0" err="1"/>
              <a:t>ro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	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tránh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được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rũi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ro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khi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dự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án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thất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bại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rủi</a:t>
            </a:r>
            <a:r>
              <a:rPr lang="en-US" sz="2400" dirty="0"/>
              <a:t> </a:t>
            </a:r>
            <a:r>
              <a:rPr lang="en-US" sz="2400" dirty="0" err="1"/>
              <a:t>ro</a:t>
            </a:r>
            <a:r>
              <a:rPr lang="en-US" sz="2400" dirty="0"/>
              <a:t> </a:t>
            </a:r>
            <a:r>
              <a:rPr lang="en-US" sz="2400" dirty="0" err="1"/>
              <a:t>thất</a:t>
            </a:r>
            <a:r>
              <a:rPr lang="en-US" sz="2400" dirty="0"/>
              <a:t> </a:t>
            </a:r>
            <a:r>
              <a:rPr lang="en-US" sz="2400" dirty="0" err="1"/>
              <a:t>bại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>
              <a:defRPr/>
            </a:pPr>
            <a:r>
              <a:rPr lang="en-US" sz="2400" b="1" dirty="0" err="1"/>
              <a:t>Nhược</a:t>
            </a:r>
            <a:r>
              <a:rPr lang="en-US" sz="2400" b="1" dirty="0"/>
              <a:t>: 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dirty="0"/>
              <a:t>+</a:t>
            </a:r>
            <a:r>
              <a:rPr lang="en-US" sz="2400" dirty="0" err="1">
                <a:solidFill>
                  <a:srgbClr val="FF0000"/>
                </a:solidFill>
              </a:rPr>
              <a:t>Phải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xác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định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năng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đầy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đủ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qua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endParaRPr lang="en-US" sz="2400" dirty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SDLC :Incremental Model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5" name="Rectangle 8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grpSp>
        <p:nvGrpSpPr>
          <p:cNvPr id="44036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44041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404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4404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4037" name="Rectangle 14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7625" y="1587500"/>
            <a:ext cx="9144000" cy="30464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>
                <a:solidFill>
                  <a:srgbClr val="FF0000"/>
                </a:solidFill>
              </a:rPr>
              <a:t>Câu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hỏi</a:t>
            </a:r>
            <a:r>
              <a:rPr lang="en-US" sz="2400" dirty="0">
                <a:solidFill>
                  <a:srgbClr val="FF0000"/>
                </a:solidFill>
              </a:rPr>
              <a:t> 1:</a:t>
            </a:r>
          </a:p>
          <a:p>
            <a:pPr>
              <a:defRPr/>
            </a:pP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(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lõi</a:t>
            </a:r>
            <a:r>
              <a:rPr lang="en-US" sz="2400" dirty="0"/>
              <a:t>)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?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dirty="0" err="1">
                <a:solidFill>
                  <a:srgbClr val="FF0000"/>
                </a:solidFill>
              </a:rPr>
              <a:t>Câu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hỏi</a:t>
            </a:r>
            <a:r>
              <a:rPr lang="en-US" sz="2400" dirty="0">
                <a:solidFill>
                  <a:srgbClr val="FF0000"/>
                </a:solidFill>
              </a:rPr>
              <a:t> 2: </a:t>
            </a:r>
          </a:p>
          <a:p>
            <a:pPr>
              <a:defRPr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, </a:t>
            </a:r>
            <a:r>
              <a:rPr lang="en-US" sz="2400" dirty="0" err="1"/>
              <a:t>đôi</a:t>
            </a:r>
            <a:r>
              <a:rPr lang="en-US" sz="2400" dirty="0"/>
              <a:t> A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99%,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đội</a:t>
            </a:r>
            <a:r>
              <a:rPr lang="en-US" sz="2400" dirty="0"/>
              <a:t> B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40%.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đội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?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?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 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SDLC :Incremental Model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SDCL : Prototype (</a:t>
            </a:r>
            <a:r>
              <a:rPr lang="en-US" altLang="en-US" sz="2400" b="1" dirty="0" err="1">
                <a:solidFill>
                  <a:srgbClr val="0000CC"/>
                </a:solidFill>
              </a:rPr>
              <a:t>mẫu</a:t>
            </a:r>
            <a:r>
              <a:rPr lang="en-US" altLang="en-US" sz="2400" b="1" dirty="0">
                <a:solidFill>
                  <a:srgbClr val="0000CC"/>
                </a:solidFill>
              </a:rPr>
              <a:t>)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46083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grpSp>
        <p:nvGrpSpPr>
          <p:cNvPr id="46085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46089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6091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46092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460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66875"/>
            <a:ext cx="5005388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grpSp>
        <p:nvGrpSpPr>
          <p:cNvPr id="48132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48137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813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4814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8133" name="Rectangle 1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SDLC : Prototype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pic>
        <p:nvPicPr>
          <p:cNvPr id="481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215063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grpSp>
        <p:nvGrpSpPr>
          <p:cNvPr id="50180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50185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018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018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0181" name="Rectangle 9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5725" y="1373188"/>
            <a:ext cx="9144000" cy="48942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ban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xét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Mẫu</a:t>
            </a:r>
            <a:r>
              <a:rPr lang="en-US" sz="2400" dirty="0"/>
              <a:t> ban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,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b="1" dirty="0" err="1"/>
              <a:t>Ưu</a:t>
            </a:r>
            <a:r>
              <a:rPr lang="en-US" sz="2400" b="1" dirty="0"/>
              <a:t>: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dirty="0"/>
              <a:t>+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tương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sớm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cùng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làm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việc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	</a:t>
            </a:r>
            <a:r>
              <a:rPr lang="en-US" sz="2400" dirty="0" err="1"/>
              <a:t>thống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triển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mềm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dẽo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b="1" dirty="0" err="1"/>
              <a:t>Nhược</a:t>
            </a:r>
            <a:r>
              <a:rPr lang="en-US" sz="2400" b="1" dirty="0"/>
              <a:t>: 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dirty="0"/>
              <a:t>+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,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</a:t>
            </a:r>
            <a:r>
              <a:rPr lang="en-US" sz="2400" dirty="0" err="1"/>
              <a:t>Luôn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hối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rơi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code – and –fix.</a:t>
            </a:r>
          </a:p>
          <a:p>
            <a:pPr>
              <a:defRPr/>
            </a:pPr>
            <a:r>
              <a:rPr lang="en-US" sz="2400" dirty="0" err="1">
                <a:solidFill>
                  <a:srgbClr val="FF0000"/>
                </a:solidFill>
              </a:rPr>
              <a:t>Câu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hỏi</a:t>
            </a:r>
            <a:r>
              <a:rPr lang="en-US" sz="2400" dirty="0">
                <a:solidFill>
                  <a:srgbClr val="FF0000"/>
                </a:solidFill>
              </a:rPr>
              <a:t> 3: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, </a:t>
            </a:r>
            <a:r>
              <a:rPr lang="en-US" sz="2400" dirty="0" err="1"/>
              <a:t>công</a:t>
            </a:r>
            <a:r>
              <a:rPr lang="en-US" sz="2400" dirty="0"/>
              <a:t> ty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?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SDLC : Prototype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52233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3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223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2227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228" name="Text Box 10"/>
          <p:cNvSpPr txBox="1">
            <a:spLocks noChangeArrowheads="1"/>
          </p:cNvSpPr>
          <p:nvPr/>
        </p:nvSpPr>
        <p:spPr bwMode="auto">
          <a:xfrm>
            <a:off x="0" y="16764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229" name="Rectangle 1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SDLC : Spiral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pic>
        <p:nvPicPr>
          <p:cNvPr id="522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1524000"/>
            <a:ext cx="6745287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1328738"/>
            <a:ext cx="5846762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75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54280" name="Picture 3" descr="LETTER-HEA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4282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428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4276" name="Rectangle 8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54277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SDLC : Spiral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54278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643040" y="1723320"/>
              <a:ext cx="5376240" cy="425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3680" y="1713960"/>
                <a:ext cx="5394960" cy="426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56327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632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633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6323" name="Rectangle 8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56324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SDLC: Spiral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56325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524000"/>
            <a:ext cx="6507162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58376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837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837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8371" name="Rectangle 13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58372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SDLC : Spiral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0" y="1600200"/>
            <a:ext cx="9144000" cy="41544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Berry Boehm,1988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chu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4 </a:t>
            </a:r>
            <a:r>
              <a:rPr lang="en-US" sz="2400" dirty="0" err="1"/>
              <a:t>tầng</a:t>
            </a:r>
            <a:r>
              <a:rPr lang="en-US" sz="2400" dirty="0"/>
              <a:t>,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 ¼ </a:t>
            </a:r>
            <a:r>
              <a:rPr lang="en-US" sz="2400" dirty="0" err="1"/>
              <a:t>cung</a:t>
            </a:r>
            <a:r>
              <a:rPr lang="en-US" sz="2400" dirty="0"/>
              <a:t>,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sâu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1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b="1" dirty="0" err="1"/>
              <a:t>Ưu</a:t>
            </a:r>
            <a:r>
              <a:rPr lang="en-US" sz="2400" b="1" dirty="0"/>
              <a:t> :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dirty="0"/>
              <a:t>+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sớm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+Cho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sớm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endParaRPr lang="en-US" sz="2400" dirty="0"/>
          </a:p>
          <a:p>
            <a:pPr>
              <a:defRPr/>
            </a:pPr>
            <a:r>
              <a:rPr lang="en-US" sz="2400" b="1" dirty="0" err="1"/>
              <a:t>Nhược</a:t>
            </a:r>
            <a:r>
              <a:rPr lang="en-US" sz="2400" b="1" dirty="0"/>
              <a:t>: 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dirty="0"/>
              <a:t>+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rủi</a:t>
            </a:r>
            <a:r>
              <a:rPr lang="en-US" sz="2400" dirty="0"/>
              <a:t> </a:t>
            </a:r>
            <a:r>
              <a:rPr lang="en-US" sz="2400" dirty="0" err="1"/>
              <a:t>ro</a:t>
            </a:r>
            <a:r>
              <a:rPr lang="en-US" sz="2400" dirty="0"/>
              <a:t>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,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,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</p:txBody>
      </p: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348640" y="1973520"/>
              <a:ext cx="2697120" cy="464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9280" y="1964160"/>
                <a:ext cx="2715840" cy="48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60428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043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6043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0419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0" name="Text Box 10"/>
          <p:cNvSpPr txBox="1">
            <a:spLocks noChangeArrowheads="1"/>
          </p:cNvSpPr>
          <p:nvPr/>
        </p:nvSpPr>
        <p:spPr bwMode="auto">
          <a:xfrm>
            <a:off x="0" y="16764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1" name="Rectangle 1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0422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SDLC:</a:t>
            </a:r>
            <a:r>
              <a:rPr lang="en-US" altLang="en-US" sz="1800" b="1" dirty="0">
                <a:solidFill>
                  <a:srgbClr val="0000CC"/>
                </a:solidFill>
              </a:rPr>
              <a:t> </a:t>
            </a:r>
            <a:r>
              <a:rPr lang="en-US" altLang="en-US" sz="2000" b="1" dirty="0">
                <a:solidFill>
                  <a:srgbClr val="0000CC"/>
                </a:solidFill>
              </a:rPr>
              <a:t>Rapid Application Development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pic>
        <p:nvPicPr>
          <p:cNvPr id="604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5638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1524000" y="5943600"/>
            <a:ext cx="55626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2800" y="54864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60-90 days</a:t>
            </a:r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auto">
          <a:xfrm>
            <a:off x="2438400" y="6089650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18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718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717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vi-VN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6200" y="1522413"/>
            <a:ext cx="281940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MỤC TIÊU</a:t>
            </a:r>
            <a:endParaRPr lang="en-US" dirty="0">
              <a:solidFill>
                <a:srgbClr val="993366"/>
              </a:solidFill>
              <a:latin typeface="Arial" charset="0"/>
            </a:endParaRPr>
          </a:p>
        </p:txBody>
      </p:sp>
      <p:sp>
        <p:nvSpPr>
          <p:cNvPr id="7176" name="Line 15"/>
          <p:cNvSpPr>
            <a:spLocks noChangeShapeType="1"/>
          </p:cNvSpPr>
          <p:nvPr/>
        </p:nvSpPr>
        <p:spPr bwMode="auto">
          <a:xfrm>
            <a:off x="609600" y="1981200"/>
            <a:ext cx="1828800" cy="254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177" name="Line 16"/>
          <p:cNvSpPr>
            <a:spLocks noChangeShapeType="1"/>
          </p:cNvSpPr>
          <p:nvPr/>
        </p:nvSpPr>
        <p:spPr bwMode="auto">
          <a:xfrm>
            <a:off x="609600" y="2006600"/>
            <a:ext cx="1219200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6200" y="2438400"/>
            <a:ext cx="9144000" cy="3694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/>
              <a:t>Mô tả chu kỳ sống tích hợp hệ thống</a:t>
            </a:r>
            <a:r>
              <a:rPr lang="en-US" sz="2400" dirty="0"/>
              <a:t> </a:t>
            </a:r>
            <a:r>
              <a:rPr lang="vi-VN" sz="2400" dirty="0"/>
              <a:t>và tiềm năng </a:t>
            </a:r>
            <a:r>
              <a:rPr lang="en-US" sz="2400" dirty="0"/>
              <a:t>t</a:t>
            </a:r>
            <a:r>
              <a:rPr lang="vi-VN" sz="2400" dirty="0"/>
              <a:t>rong từng giai đoạn</a:t>
            </a:r>
            <a:r>
              <a:rPr lang="en-US" sz="2400" dirty="0"/>
              <a:t> (System Integration Life Cycles)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/>
              <a:t>Tìm hiểu làm thế nào để chọn một hệ thống vòng đời phát triển cho một dự án tích hợp hệ thống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/>
              <a:t>Hiểu như thế </a:t>
            </a:r>
            <a:r>
              <a:rPr lang="vi-VN" sz="2400" dirty="0">
                <a:solidFill>
                  <a:srgbClr val="FF0000"/>
                </a:solidFill>
              </a:rPr>
              <a:t>nào tích hợp hệ thống chu kỳ</a:t>
            </a:r>
            <a:r>
              <a:rPr lang="vi-VN" sz="2400" dirty="0"/>
              <a:t> sống khác nhau từ các </a:t>
            </a:r>
            <a:r>
              <a:rPr lang="vi-VN" sz="2400" dirty="0">
                <a:solidFill>
                  <a:srgbClr val="FF0000"/>
                </a:solidFill>
              </a:rPr>
              <a:t>chu kỳ </a:t>
            </a:r>
            <a:r>
              <a:rPr lang="en-US" sz="2400" dirty="0" err="1">
                <a:solidFill>
                  <a:srgbClr val="FF0000"/>
                </a:solidFill>
              </a:rPr>
              <a:t>của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phát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triển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phần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mềm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truyền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thốn</a:t>
            </a:r>
            <a:r>
              <a:rPr lang="en-US" sz="2400" dirty="0" err="1"/>
              <a:t>g</a:t>
            </a:r>
            <a:r>
              <a:rPr lang="en-US" sz="2400" dirty="0"/>
              <a:t> </a:t>
            </a:r>
            <a:r>
              <a:rPr lang="en-US" sz="2400" i="1" dirty="0"/>
              <a:t>(traditional software development life cycles )</a:t>
            </a:r>
            <a:endParaRPr lang="vi-VN" sz="2400" i="1" dirty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/>
              <a:t>Xem các giai đoạn phổ biến </a:t>
            </a:r>
            <a:r>
              <a:rPr lang="en-US" sz="2400" dirty="0"/>
              <a:t>qua </a:t>
            </a:r>
            <a:r>
              <a:rPr lang="vi-VN" sz="2400" dirty="0"/>
              <a:t>tất cả các chu kỳ sống</a:t>
            </a:r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6247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247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6247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2467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62468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69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SDLC : Rapid Application Development</a:t>
            </a:r>
          </a:p>
        </p:txBody>
      </p:sp>
      <p:sp>
        <p:nvSpPr>
          <p:cNvPr id="62470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3786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IBM 1980</a:t>
            </a:r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/>
              <a:t>Chu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60-90 </a:t>
            </a:r>
            <a:r>
              <a:rPr lang="en-US" sz="2400" dirty="0" err="1"/>
              <a:t>ngày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/>
              <a:t>Ráp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thác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/>
              <a:t>Ưu</a:t>
            </a:r>
            <a:r>
              <a:rPr lang="en-US" sz="2400" dirty="0"/>
              <a:t> :</a:t>
            </a:r>
          </a:p>
          <a:p>
            <a:pPr eaLnBrk="1" hangingPunct="1">
              <a:defRPr/>
            </a:pPr>
            <a:r>
              <a:rPr lang="en-US" sz="2400" dirty="0"/>
              <a:t>	+ </a:t>
            </a:r>
            <a:r>
              <a:rPr lang="en-US" sz="2400" err="1"/>
              <a:t>Thời</a:t>
            </a:r>
            <a:r>
              <a:rPr lang="en-US" sz="2400"/>
              <a:t> gian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ngắn</a:t>
            </a: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đội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rủi</a:t>
            </a:r>
            <a:r>
              <a:rPr lang="en-US" sz="2400" dirty="0"/>
              <a:t> </a:t>
            </a:r>
            <a:r>
              <a:rPr lang="en-US" sz="2400" dirty="0" err="1"/>
              <a:t>ro</a:t>
            </a:r>
            <a:r>
              <a:rPr lang="en-US" sz="2400" dirty="0"/>
              <a:t> do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/>
              <a:t>Khuyết</a:t>
            </a:r>
            <a:r>
              <a:rPr lang="en-US" sz="2400" dirty="0"/>
              <a:t> </a:t>
            </a:r>
          </a:p>
          <a:p>
            <a:pPr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endParaRPr lang="en-US" sz="2400" dirty="0"/>
          </a:p>
          <a:p>
            <a:pPr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gắn</a:t>
            </a:r>
            <a:r>
              <a:rPr lang="en-US" sz="2400" dirty="0"/>
              <a:t> </a:t>
            </a:r>
            <a:r>
              <a:rPr lang="en-US" sz="2400" dirty="0" err="1"/>
              <a:t>bó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endParaRPr lang="en-US" sz="2400" dirty="0"/>
          </a:p>
        </p:txBody>
      </p:sp>
      <p:sp>
        <p:nvSpPr>
          <p:cNvPr id="6247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795040" y="1830600"/>
              <a:ext cx="1715040" cy="411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5680" y="1821240"/>
                <a:ext cx="1733760" cy="42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64521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452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6452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4515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64516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7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SDLC : Rapid Application Development</a:t>
            </a:r>
          </a:p>
        </p:txBody>
      </p:sp>
      <p:sp>
        <p:nvSpPr>
          <p:cNvPr id="64518" name="Rectangle 1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2678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;</a:t>
            </a:r>
          </a:p>
          <a:p>
            <a:pPr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(Prototype)</a:t>
            </a:r>
          </a:p>
          <a:p>
            <a:pPr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lvl="1" indent="0" eaLnBrk="1" hangingPunct="1">
              <a:defRPr/>
            </a:pPr>
            <a:r>
              <a:rPr lang="en-US" sz="2400" dirty="0"/>
              <a:t>, +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ngắn</a:t>
            </a:r>
            <a:endParaRPr lang="en-US" sz="2400" dirty="0"/>
          </a:p>
          <a:p>
            <a:pPr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endParaRPr lang="en-US" sz="2400" dirty="0"/>
          </a:p>
          <a:p>
            <a:pPr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nghiêm</a:t>
            </a:r>
            <a:r>
              <a:rPr lang="en-US" sz="2400" dirty="0"/>
              <a:t> </a:t>
            </a:r>
            <a:r>
              <a:rPr lang="en-US" sz="2400" dirty="0" err="1"/>
              <a:t>ngặt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66568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657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6657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6563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0" y="1628775"/>
            <a:ext cx="9144000" cy="2954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dirty="0"/>
              <a:t>Nhấn mạnh vào sự tham gia của người dùng</a:t>
            </a:r>
            <a:endParaRPr 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chậm</a:t>
            </a:r>
            <a:endParaRPr 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dirty="0"/>
              <a:t>Yêu cầu và tầm nhìn có thể không được phát triển</a:t>
            </a:r>
            <a:r>
              <a:rPr lang="en-US" sz="2400" dirty="0"/>
              <a:t> </a:t>
            </a:r>
            <a:r>
              <a:rPr lang="vi-VN" sz="2400" dirty="0"/>
              <a:t>tốt</a:t>
            </a:r>
            <a:endParaRPr 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T</a:t>
            </a:r>
            <a:r>
              <a:rPr lang="vi-VN" sz="2400" dirty="0"/>
              <a:t>ính linh hoạt cao</a:t>
            </a:r>
            <a:endParaRPr 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dirty="0"/>
              <a:t>Thiết kế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khía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endParaRPr 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K</a:t>
            </a:r>
            <a:r>
              <a:rPr lang="vi-VN" sz="2400" dirty="0"/>
              <a:t>hó khăn để tích hợp bảo mật</a:t>
            </a:r>
            <a:endParaRPr 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dirty="0"/>
              <a:t>Thông thường không có tài liệu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6565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6566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SDLC : Agile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68615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861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6861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8611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2" name="Rectangle 9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8613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SDLC : Scrum, Agile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0" y="1628775"/>
            <a:ext cx="9144000" cy="2954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vi-VN" sz="2400" dirty="0"/>
              <a:t>Nhấn mạnh vào sự tham gia của người dùng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chậm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vi-VN" sz="2400" dirty="0"/>
              <a:t>Yêu cầu và tầm nhìn có thể không được phát triển</a:t>
            </a:r>
            <a:r>
              <a:rPr lang="en-US" sz="2400" dirty="0"/>
              <a:t> </a:t>
            </a:r>
            <a:r>
              <a:rPr lang="vi-VN" sz="2400" dirty="0"/>
              <a:t>tốt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/>
              <a:t>T</a:t>
            </a:r>
            <a:r>
              <a:rPr lang="vi-VN" sz="2400" dirty="0"/>
              <a:t>ính linh hoạt cao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vi-VN" sz="2400" dirty="0"/>
              <a:t>Thiết kế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khía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/>
              <a:t>K</a:t>
            </a:r>
            <a:r>
              <a:rPr lang="vi-VN" sz="2400" dirty="0"/>
              <a:t>hó khăn để tích hợp bảo mật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vi-VN" sz="2400" dirty="0"/>
              <a:t>Thông thường không có tài liệu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70666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066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7066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065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70660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1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SDLC :V-model</a:t>
            </a:r>
          </a:p>
        </p:txBody>
      </p:sp>
      <p:sp>
        <p:nvSpPr>
          <p:cNvPr id="70662" name="Rectangle 18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066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292225"/>
            <a:ext cx="5815012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72713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271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7271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2707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72708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09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SDLC : </a:t>
            </a:r>
            <a:r>
              <a:rPr lang="en-US" altLang="en-US" sz="2400" b="1" dirty="0" err="1">
                <a:solidFill>
                  <a:srgbClr val="0000CC"/>
                </a:solidFill>
              </a:rPr>
              <a:t>Phát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triển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dựa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trên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các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thành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phần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  <p:sp>
        <p:nvSpPr>
          <p:cNvPr id="72710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72711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27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447800"/>
            <a:ext cx="61531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74761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476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7476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4755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74756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57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SDLC : RUP/UML </a:t>
            </a:r>
            <a:r>
              <a:rPr lang="en-US" altLang="en-US" sz="2400" b="1" dirty="0">
                <a:solidFill>
                  <a:srgbClr val="FF0000"/>
                </a:solidFill>
              </a:rPr>
              <a:t>R</a:t>
            </a:r>
            <a:r>
              <a:rPr lang="en-US" altLang="en-US" sz="2400" b="1" dirty="0">
                <a:solidFill>
                  <a:srgbClr val="0000CC"/>
                </a:solidFill>
              </a:rPr>
              <a:t>ational </a:t>
            </a:r>
            <a:r>
              <a:rPr lang="en-US" altLang="en-US" sz="2400" b="1" dirty="0">
                <a:solidFill>
                  <a:srgbClr val="FF0000"/>
                </a:solidFill>
              </a:rPr>
              <a:t>U</a:t>
            </a:r>
            <a:r>
              <a:rPr lang="en-US" altLang="en-US" sz="2400" b="1" dirty="0">
                <a:solidFill>
                  <a:srgbClr val="0000CC"/>
                </a:solidFill>
              </a:rPr>
              <a:t>nified </a:t>
            </a:r>
            <a:r>
              <a:rPr lang="en-US" altLang="en-US" sz="2400" b="1" dirty="0">
                <a:solidFill>
                  <a:srgbClr val="FF0000"/>
                </a:solidFill>
              </a:rPr>
              <a:t>P</a:t>
            </a:r>
            <a:r>
              <a:rPr lang="en-US" altLang="en-US" sz="2400" b="1" dirty="0">
                <a:solidFill>
                  <a:srgbClr val="0000CC"/>
                </a:solidFill>
              </a:rPr>
              <a:t>rocess</a:t>
            </a:r>
          </a:p>
        </p:txBody>
      </p:sp>
      <p:sp>
        <p:nvSpPr>
          <p:cNvPr id="74758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74759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30464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thê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4</a:t>
            </a:r>
          </a:p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4 </a:t>
            </a:r>
            <a:r>
              <a:rPr lang="en-US" sz="2400" dirty="0" err="1">
                <a:solidFill>
                  <a:srgbClr val="FF0000"/>
                </a:solidFill>
              </a:rPr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xen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endParaRPr lang="en-US" sz="2400" dirty="0"/>
          </a:p>
          <a:p>
            <a:pPr marL="61913"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endParaRPr lang="en-US" sz="2400" dirty="0"/>
          </a:p>
          <a:p>
            <a:pPr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(UML/RUP)</a:t>
            </a:r>
          </a:p>
          <a:p>
            <a:pPr lvl="1" indent="0" eaLnBrk="1" hangingPunct="1">
              <a:defRPr/>
            </a:pPr>
            <a:r>
              <a:rPr lang="en-US" sz="2400" dirty="0"/>
              <a:t>, +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endParaRPr lang="en-US" sz="2400" dirty="0"/>
          </a:p>
          <a:p>
            <a:pPr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,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,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endParaRPr lang="en-US" sz="2400" dirty="0"/>
          </a:p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76809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6811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76812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6803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76804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6805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SDLC : RUP/UML Rational Unified Process</a:t>
            </a:r>
          </a:p>
        </p:txBody>
      </p:sp>
      <p:sp>
        <p:nvSpPr>
          <p:cNvPr id="76806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76807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68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386513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78857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885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7886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8851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78852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3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SDLC : RUP/UML Rational Unified Process</a:t>
            </a:r>
          </a:p>
        </p:txBody>
      </p:sp>
      <p:sp>
        <p:nvSpPr>
          <p:cNvPr id="78854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78855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4524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(inception)</a:t>
            </a:r>
          </a:p>
          <a:p>
            <a:pPr marL="61913"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phạm</a:t>
            </a:r>
            <a:r>
              <a:rPr lang="en-US" sz="2400" dirty="0"/>
              <a:t> vi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endParaRPr lang="en-US" sz="2400" dirty="0"/>
          </a:p>
          <a:p>
            <a:pPr marL="61913" lvl="1" indent="0" eaLnBrk="1" hangingPunct="1">
              <a:defRPr/>
            </a:pPr>
            <a:r>
              <a:rPr lang="en-US" sz="2400" dirty="0"/>
              <a:t>	+ Chi </a:t>
            </a:r>
            <a:r>
              <a:rPr lang="en-US" sz="2400" dirty="0" err="1"/>
              <a:t>phí</a:t>
            </a:r>
            <a:r>
              <a:rPr lang="en-US" sz="2400" dirty="0"/>
              <a:t>,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  <a:p>
            <a:pPr marL="61913"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Rủi</a:t>
            </a:r>
            <a:r>
              <a:rPr lang="en-US" sz="2400" dirty="0"/>
              <a:t> </a:t>
            </a:r>
            <a:r>
              <a:rPr lang="en-US" sz="2400" dirty="0" err="1"/>
              <a:t>ro</a:t>
            </a:r>
            <a:r>
              <a:rPr lang="en-US" sz="2400" dirty="0"/>
              <a:t>,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endParaRPr lang="en-US" sz="2400" dirty="0"/>
          </a:p>
          <a:p>
            <a:pPr marL="61913" lvl="1" indent="0" eaLnBrk="1" hangingPunct="1">
              <a:defRPr/>
            </a:pPr>
            <a:r>
              <a:rPr lang="en-US" sz="2400" dirty="0"/>
              <a:t>	+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sung</a:t>
            </a:r>
          </a:p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/>
              <a:t>Tinh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(elaboration)</a:t>
            </a:r>
          </a:p>
          <a:p>
            <a:pPr marL="461963" lvl="2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Tinh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,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endParaRPr lang="en-US" sz="2400" dirty="0"/>
          </a:p>
          <a:p>
            <a:pPr marL="461963" lvl="2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rủi</a:t>
            </a:r>
            <a:r>
              <a:rPr lang="en-US" sz="2400" dirty="0"/>
              <a:t> </a:t>
            </a:r>
            <a:r>
              <a:rPr lang="en-US" sz="2400" dirty="0" err="1"/>
              <a:t>ro</a:t>
            </a:r>
            <a:r>
              <a:rPr lang="en-US" sz="2400" dirty="0"/>
              <a:t>,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( Construction)</a:t>
            </a:r>
          </a:p>
          <a:p>
            <a:pPr marL="61913" lvl="1" indent="0" eaLnBrk="1" hangingPunct="1">
              <a:defRPr/>
            </a:pPr>
            <a:r>
              <a:rPr lang="en-US" sz="2400" dirty="0"/>
              <a:t>	+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,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soát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endParaRPr lang="en-US" sz="2400" dirty="0"/>
          </a:p>
          <a:p>
            <a:pPr marL="61913" lvl="1" indent="0" eaLnBrk="1" hangingPunct="1">
              <a:defRPr/>
            </a:pPr>
            <a:r>
              <a:rPr lang="en-US" sz="2400" dirty="0"/>
              <a:t>	+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lang="en-US" sz="2400" dirty="0"/>
          </a:p>
          <a:p>
            <a:pPr marL="61913" lvl="1" indent="0" eaLnBrk="1" hangingPunct="1"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SDLC : RUP/UML Rational Unified Process</a:t>
            </a: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1570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(transition)</a:t>
            </a:r>
          </a:p>
          <a:p>
            <a:pPr marL="61913"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, </a:t>
            </a:r>
          </a:p>
          <a:p>
            <a:pPr marL="61913"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ý </a:t>
            </a:r>
            <a:r>
              <a:rPr lang="en-US" sz="2400" dirty="0" err="1"/>
              <a:t>kiến</a:t>
            </a:r>
            <a:endParaRPr lang="en-US" sz="2400" dirty="0"/>
          </a:p>
          <a:p>
            <a:pPr lvl="1" indent="0" eaLnBrk="1" hangingPunct="1">
              <a:defRPr/>
            </a:pPr>
            <a:r>
              <a:rPr lang="en-US" sz="2400" dirty="0"/>
              <a:t>	+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22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22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922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Chu trình phát triển của hệ thống</a:t>
            </a:r>
            <a:endParaRPr lang="en-US" altLang="en-US" sz="1800" b="1">
              <a:solidFill>
                <a:srgbClr val="0000CC"/>
              </a:solidFill>
            </a:endParaRPr>
          </a:p>
        </p:txBody>
      </p:sp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806575"/>
            <a:ext cx="7543800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SILC : System Integration Life Cycle</a:t>
            </a: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/>
              <a:t>A typical System Integration life cycle in </a:t>
            </a:r>
            <a:r>
              <a:rPr lang="en-US" sz="2400" dirty="0">
                <a:solidFill>
                  <a:srgbClr val="FF0000"/>
                </a:solidFill>
              </a:rPr>
              <a:t>Johannesburg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Cape Town </a:t>
            </a:r>
            <a:r>
              <a:rPr lang="en-US" sz="2400" dirty="0"/>
              <a:t>is generally comprised of a </a:t>
            </a:r>
            <a:r>
              <a:rPr lang="en-US" sz="2400" dirty="0">
                <a:solidFill>
                  <a:srgbClr val="FF0000"/>
                </a:solidFill>
              </a:rPr>
              <a:t>number of phases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usually seven </a:t>
            </a:r>
            <a:r>
              <a:rPr lang="en-US" sz="2400" dirty="0"/>
              <a:t>(the minimum number is </a:t>
            </a:r>
            <a:r>
              <a:rPr lang="en-US" sz="2400" dirty="0">
                <a:solidFill>
                  <a:srgbClr val="FF0000"/>
                </a:solidFill>
              </a:rPr>
              <a:t>three</a:t>
            </a:r>
            <a:r>
              <a:rPr lang="en-US" sz="2400" dirty="0"/>
              <a:t> and the maximum number unspecified) that range from the identification of requirements and the statement of specifications to the operational deployment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863253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SILC : </a:t>
            </a:r>
            <a:r>
              <a:rPr lang="en-US" sz="2400" b="1" dirty="0">
                <a:solidFill>
                  <a:srgbClr val="FF0000"/>
                </a:solidFill>
              </a:rPr>
              <a:t>7 Phases of System Integration Life Cycle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0000CC"/>
                </a:solidFill>
              </a:rPr>
              <a:t>Requirement and Specification</a:t>
            </a:r>
            <a:r>
              <a:rPr lang="en-US" sz="2400" b="1" dirty="0"/>
              <a:t>: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</a:rPr>
              <a:t>Before initiating </a:t>
            </a:r>
            <a:r>
              <a:rPr lang="en-US" sz="2400" dirty="0"/>
              <a:t>to working on the actual system integration process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</a:rPr>
              <a:t>List out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detailed requirements your customer </a:t>
            </a:r>
            <a:r>
              <a:rPr lang="en-US" sz="2400" dirty="0"/>
              <a:t>has given...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rgbClr val="0000CC"/>
                </a:solidFill>
              </a:rPr>
              <a:t>Feasibility Analysis: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</a:rPr>
              <a:t>Definitions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specification</a:t>
            </a:r>
            <a:r>
              <a:rPr lang="en-US" sz="2400" dirty="0"/>
              <a:t>s referencing the systems to be integrated are </a:t>
            </a:r>
            <a:r>
              <a:rPr lang="en-US" sz="2400" dirty="0">
                <a:solidFill>
                  <a:srgbClr val="FF0000"/>
                </a:solidFill>
              </a:rPr>
              <a:t>listed do</a:t>
            </a:r>
            <a:r>
              <a:rPr lang="en-US" sz="2400" dirty="0"/>
              <a:t>wn, </a:t>
            </a:r>
            <a:r>
              <a:rPr lang="en-US" sz="2400" dirty="0">
                <a:solidFill>
                  <a:srgbClr val="FF0000"/>
                </a:solidFill>
              </a:rPr>
              <a:t>feasibility analysis </a:t>
            </a:r>
            <a:r>
              <a:rPr lang="en-US" sz="2400" dirty="0"/>
              <a:t>takes place. 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feasibility study</a:t>
            </a:r>
            <a:r>
              <a:rPr lang="en-US" sz="2400" dirty="0"/>
              <a:t> includes complete analysis of the system integration project based on the intense research to support the </a:t>
            </a:r>
            <a:r>
              <a:rPr lang="en-US" sz="2400" dirty="0">
                <a:solidFill>
                  <a:srgbClr val="FF0000"/>
                </a:solidFill>
              </a:rPr>
              <a:t>decision making </a:t>
            </a:r>
            <a:r>
              <a:rPr lang="en-US" sz="2400" dirty="0"/>
              <a:t>process.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5443001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Feasibility: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r>
              <a:rPr lang="en-US" dirty="0"/>
              <a:t>decision making: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đinh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37297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SILC : </a:t>
            </a:r>
            <a:r>
              <a:rPr lang="en-US" sz="2400" b="1" dirty="0">
                <a:solidFill>
                  <a:srgbClr val="FF0000"/>
                </a:solidFill>
              </a:rPr>
              <a:t>7 Phases of System Integration Life Cycle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b="1" dirty="0">
                <a:solidFill>
                  <a:srgbClr val="0000CC"/>
                </a:solidFill>
              </a:rPr>
              <a:t>Architecture and Development</a:t>
            </a:r>
            <a:r>
              <a:rPr lang="vi-VN" sz="2400" dirty="0">
                <a:solidFill>
                  <a:srgbClr val="0000CC"/>
                </a:solidFill>
              </a:rPr>
              <a:t>:</a:t>
            </a:r>
            <a:endParaRPr lang="en-US" sz="2400" dirty="0">
              <a:solidFill>
                <a:srgbClr val="0000CC"/>
              </a:solidFill>
            </a:endParaRP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This is the system construction phase which includes system architecture plan regarding how the system should be integrated to the other comprehensive systems.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b="1" dirty="0">
                <a:solidFill>
                  <a:srgbClr val="0000CC"/>
                </a:solidFill>
              </a:rPr>
              <a:t>Management Plan</a:t>
            </a:r>
            <a:r>
              <a:rPr lang="vi-VN" sz="2400" dirty="0">
                <a:solidFill>
                  <a:srgbClr val="0000CC"/>
                </a:solidFill>
              </a:rPr>
              <a:t>:</a:t>
            </a:r>
            <a:endParaRPr lang="en-US" sz="2400" dirty="0">
              <a:solidFill>
                <a:srgbClr val="0000CC"/>
              </a:solidFill>
            </a:endParaRP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Once the complete plan of the system integration process is </a:t>
            </a:r>
            <a:r>
              <a:rPr lang="en-US" sz="2400" dirty="0">
                <a:solidFill>
                  <a:srgbClr val="FF0000"/>
                </a:solidFill>
              </a:rPr>
              <a:t>released</a:t>
            </a:r>
            <a:r>
              <a:rPr lang="en-US" sz="2400" dirty="0"/>
              <a:t>, management plan follows next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</a:rPr>
              <a:t>Risk factor calculations</a:t>
            </a:r>
            <a:r>
              <a:rPr lang="en-US" sz="2400" dirty="0"/>
              <a:t>, project </a:t>
            </a:r>
            <a:r>
              <a:rPr lang="en-US" sz="2400" dirty="0">
                <a:solidFill>
                  <a:srgbClr val="FF0000"/>
                </a:solidFill>
              </a:rPr>
              <a:t>execution pl</a:t>
            </a:r>
            <a:r>
              <a:rPr lang="en-US" sz="2400" dirty="0"/>
              <a:t>an, alternative </a:t>
            </a:r>
            <a:r>
              <a:rPr lang="en-US" sz="2400" dirty="0">
                <a:solidFill>
                  <a:srgbClr val="FF0000"/>
                </a:solidFill>
              </a:rPr>
              <a:t>listing </a:t>
            </a:r>
            <a:r>
              <a:rPr lang="en-US" sz="2400" dirty="0"/>
              <a:t>etc.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b="1" dirty="0">
                <a:solidFill>
                  <a:srgbClr val="0000CC"/>
                </a:solidFill>
              </a:rPr>
              <a:t>System Integration Design</a:t>
            </a:r>
            <a:r>
              <a:rPr lang="vi-VN" sz="2400" dirty="0">
                <a:solidFill>
                  <a:srgbClr val="0000CC"/>
                </a:solidFill>
              </a:rPr>
              <a:t>:</a:t>
            </a:r>
            <a:endParaRPr lang="en-US" sz="2400" dirty="0">
              <a:solidFill>
                <a:srgbClr val="0000CC"/>
              </a:solidFill>
            </a:endParaRP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</a:rPr>
              <a:t>Logical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physical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designs</a:t>
            </a:r>
            <a:r>
              <a:rPr lang="en-US" sz="2400" dirty="0"/>
              <a:t> created for the system that are to be integrated. 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</a:rPr>
              <a:t>Preliminary designs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detailed designs</a:t>
            </a:r>
            <a:r>
              <a:rPr lang="en-US" sz="2400" dirty="0"/>
              <a:t>, system tests etc.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6346209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Preliminary: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0946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SILC : </a:t>
            </a:r>
            <a:r>
              <a:rPr lang="en-US" sz="2400" b="1" dirty="0">
                <a:solidFill>
                  <a:srgbClr val="FF0000"/>
                </a:solidFill>
              </a:rPr>
              <a:t>7 Phases of System Integration Life Cycle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000" b="1" dirty="0">
                <a:solidFill>
                  <a:srgbClr val="0000CC"/>
                </a:solidFill>
              </a:rPr>
              <a:t>Implementation</a:t>
            </a:r>
            <a:r>
              <a:rPr lang="vi-VN" sz="2000" dirty="0">
                <a:solidFill>
                  <a:srgbClr val="0000CC"/>
                </a:solidFill>
              </a:rPr>
              <a:t>:</a:t>
            </a:r>
            <a:endParaRPr lang="en-US" sz="2000" dirty="0">
              <a:solidFill>
                <a:srgbClr val="0000CC"/>
              </a:solidFill>
            </a:endParaRP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Once the </a:t>
            </a:r>
            <a:r>
              <a:rPr lang="en-US" sz="2000" dirty="0">
                <a:solidFill>
                  <a:srgbClr val="FF0000"/>
                </a:solidFill>
              </a:rPr>
              <a:t>system design is ready</a:t>
            </a:r>
            <a:r>
              <a:rPr lang="en-US" sz="2000" dirty="0"/>
              <a:t>, it is </a:t>
            </a:r>
            <a:r>
              <a:rPr lang="en-US" sz="2000" dirty="0">
                <a:solidFill>
                  <a:srgbClr val="FF0000"/>
                </a:solidFill>
              </a:rPr>
              <a:t>verified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implemented </a:t>
            </a:r>
            <a:r>
              <a:rPr lang="en-US" sz="2000" dirty="0"/>
              <a:t>thoroughly. 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Before deploying the </a:t>
            </a:r>
            <a:r>
              <a:rPr lang="en-US" sz="2000" dirty="0">
                <a:solidFill>
                  <a:srgbClr val="FF0000"/>
                </a:solidFill>
              </a:rPr>
              <a:t>integrated systems</a:t>
            </a:r>
            <a:r>
              <a:rPr lang="en-US" sz="2000" dirty="0"/>
              <a:t>, it is </a:t>
            </a:r>
            <a:r>
              <a:rPr lang="en-US" sz="2000" dirty="0">
                <a:solidFill>
                  <a:srgbClr val="FF0000"/>
                </a:solidFill>
              </a:rPr>
              <a:t>tested </a:t>
            </a:r>
            <a:r>
              <a:rPr lang="en-US" sz="2000" dirty="0"/>
              <a:t>to give error-free solutions to the customer. In case of errors, integrator verify the system again </a:t>
            </a:r>
            <a:r>
              <a:rPr lang="en-US" sz="2000" dirty="0">
                <a:solidFill>
                  <a:srgbClr val="FF0000"/>
                </a:solidFill>
              </a:rPr>
              <a:t>to make it error-free</a:t>
            </a:r>
            <a:r>
              <a:rPr lang="en-US" sz="2000" dirty="0"/>
              <a:t>. The </a:t>
            </a:r>
            <a:r>
              <a:rPr lang="en-US" sz="2000" dirty="0">
                <a:solidFill>
                  <a:srgbClr val="FF0000"/>
                </a:solidFill>
              </a:rPr>
              <a:t>final report consists </a:t>
            </a:r>
            <a:r>
              <a:rPr lang="en-US" sz="2000" dirty="0"/>
              <a:t>of the error-free integrated system.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000" b="1" dirty="0">
                <a:solidFill>
                  <a:srgbClr val="0000CC"/>
                </a:solidFill>
              </a:rPr>
              <a:t>Evaluation</a:t>
            </a:r>
            <a:r>
              <a:rPr lang="vi-VN" sz="2000" dirty="0">
                <a:solidFill>
                  <a:srgbClr val="0000CC"/>
                </a:solidFill>
              </a:rPr>
              <a:t>:</a:t>
            </a:r>
            <a:endParaRPr lang="en-US" sz="2000" dirty="0">
              <a:solidFill>
                <a:srgbClr val="0000CC"/>
              </a:solidFill>
            </a:endParaRP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This is the </a:t>
            </a:r>
            <a:r>
              <a:rPr lang="en-US" sz="2000" dirty="0">
                <a:solidFill>
                  <a:srgbClr val="FF0000"/>
                </a:solidFill>
              </a:rPr>
              <a:t>last phase </a:t>
            </a:r>
            <a:r>
              <a:rPr lang="en-US" sz="2000" dirty="0"/>
              <a:t>where the functioning of the integrated system is checked thoroughly. 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The evaluation phase includes </a:t>
            </a:r>
            <a:r>
              <a:rPr lang="en-US" sz="2000" dirty="0">
                <a:solidFill>
                  <a:srgbClr val="FF0000"/>
                </a:solidFill>
              </a:rPr>
              <a:t>checking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maintaining,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modifying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enhancing</a:t>
            </a:r>
            <a:r>
              <a:rPr lang="en-US" sz="2000" dirty="0"/>
              <a:t> the components. 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FF0000"/>
                </a:solidFill>
              </a:rPr>
              <a:t>Preliminary designs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detailed designs, system tests </a:t>
            </a:r>
            <a:r>
              <a:rPr lang="en-US" sz="2000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4015052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SILC : </a:t>
            </a:r>
            <a:r>
              <a:rPr lang="vi-VN" sz="2400" b="1" dirty="0">
                <a:solidFill>
                  <a:srgbClr val="FF0000"/>
                </a:solidFill>
              </a:rPr>
              <a:t>Waterfall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vi-VN" sz="2400" dirty="0"/>
              <a:t>User role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dirty="0"/>
              <a:t>Very structured approach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dirty="0"/>
              <a:t>Still strong in USA government system integration tasks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dirty="0"/>
              <a:t>Rarely works in practice</a:t>
            </a:r>
          </a:p>
          <a:p>
            <a:pPr marL="61913" lvl="1" indent="0" eaLnBrk="1" hangingPunct="1">
              <a:defRPr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3496478"/>
            <a:ext cx="7353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23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0000CC"/>
                </a:solidFill>
              </a:rPr>
              <a:t>SILC : </a:t>
            </a:r>
            <a:r>
              <a:rPr lang="vi-VN" sz="2400" b="1" dirty="0">
                <a:solidFill>
                  <a:srgbClr val="FF0000"/>
                </a:solidFill>
              </a:rPr>
              <a:t>Spiral</a:t>
            </a:r>
            <a:endParaRPr lang="vi-VN" sz="2400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/>
              <a:t>Emphasis on backtracking and iteration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/>
              <a:t>Eventually prototype developed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/>
              <a:t>Prototype seldom thrown away</a:t>
            </a:r>
          </a:p>
          <a:p>
            <a:pPr marL="61913" lvl="1" indent="0" eaLnBrk="1" hangingPunct="1">
              <a:defRPr/>
            </a:pPr>
            <a:endParaRPr lang="en-US" sz="2400" dirty="0"/>
          </a:p>
        </p:txBody>
      </p:sp>
      <p:pic>
        <p:nvPicPr>
          <p:cNvPr id="13" name="Picture 1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2187" y="2658715"/>
            <a:ext cx="4467225" cy="367220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24524" y="5972175"/>
            <a:ext cx="3377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600" dirty="0"/>
              <a:t>Eventually prototype</a:t>
            </a:r>
            <a:r>
              <a:rPr lang="en-US" sz="1600" dirty="0"/>
              <a:t>: </a:t>
            </a:r>
            <a:r>
              <a:rPr lang="en-US" sz="1600" dirty="0" err="1"/>
              <a:t>Nguyên</a:t>
            </a:r>
            <a:r>
              <a:rPr lang="en-US" sz="1600" dirty="0"/>
              <a:t> </a:t>
            </a:r>
            <a:r>
              <a:rPr lang="en-US" sz="1600" dirty="0" err="1"/>
              <a:t>mẫu</a:t>
            </a:r>
            <a:r>
              <a:rPr lang="vi-V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755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0000CC"/>
                </a:solidFill>
              </a:rPr>
              <a:t>SILC : </a:t>
            </a:r>
            <a:r>
              <a:rPr lang="vi-VN" sz="2400" b="1" dirty="0">
                <a:solidFill>
                  <a:srgbClr val="FF0000"/>
                </a:solidFill>
              </a:rPr>
              <a:t>Rapid Application Development</a:t>
            </a:r>
            <a:endParaRPr lang="vi-VN" sz="2400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FF0000"/>
                </a:solidFill>
              </a:rPr>
              <a:t>Small highly collaborative teams deve</a:t>
            </a:r>
            <a:r>
              <a:rPr lang="vi-VN" sz="2400" dirty="0"/>
              <a:t>lop increasingly functional prototypes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/>
              <a:t>Prototype used to develop user’s vision and usefulness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/>
              <a:t>Thrown away after completed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/>
              <a:t>Prototype never seems to really get thrown away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/>
              <a:t>Prototype often lacks complete functionality</a:t>
            </a:r>
          </a:p>
          <a:p>
            <a:pPr marL="61913" lvl="1" indent="0" eaLnBrk="1" hangingPunct="1">
              <a:defRPr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35745" y="5334000"/>
            <a:ext cx="2327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600" dirty="0"/>
              <a:t>collaborative</a:t>
            </a:r>
            <a:r>
              <a:rPr lang="en-US" sz="1600" dirty="0"/>
              <a:t>: </a:t>
            </a:r>
            <a:r>
              <a:rPr lang="en-US" sz="1600" dirty="0" err="1"/>
              <a:t>Cộng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2130634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0000CC"/>
                </a:solidFill>
              </a:rPr>
              <a:t>SILC : </a:t>
            </a:r>
            <a:r>
              <a:rPr lang="vi-VN" sz="2400" b="1" dirty="0">
                <a:solidFill>
                  <a:srgbClr val="FF0000"/>
                </a:solidFill>
              </a:rPr>
              <a:t>Agile</a:t>
            </a:r>
            <a:endParaRPr lang="vi-VN" sz="2400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/>
              <a:t>Emphasis on user involvement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/>
              <a:t>Very short increments develop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/>
              <a:t>Requirements and vision may not be well developed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/>
              <a:t>Highly flexible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/>
              <a:t>Design into a corner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/>
              <a:t>Difficult to integrate security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/>
              <a:t>Often no</a:t>
            </a:r>
            <a:r>
              <a:rPr lang="en-US" sz="2400" dirty="0"/>
              <a:t>t full</a:t>
            </a:r>
            <a:r>
              <a:rPr lang="vi-VN" sz="2400" dirty="0"/>
              <a:t> documentation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57995" y="5941596"/>
            <a:ext cx="2180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600" dirty="0"/>
              <a:t>involvement</a:t>
            </a:r>
            <a:r>
              <a:rPr lang="en-US" sz="1600" dirty="0"/>
              <a:t>: </a:t>
            </a:r>
            <a:r>
              <a:rPr lang="en-US" sz="1600" dirty="0" err="1"/>
              <a:t>tham</a:t>
            </a:r>
            <a:r>
              <a:rPr lang="en-US" sz="1600" dirty="0"/>
              <a:t> </a:t>
            </a:r>
            <a:r>
              <a:rPr lang="en-US" sz="1600" dirty="0" err="1"/>
              <a:t>gia</a:t>
            </a:r>
            <a:endParaRPr lang="vi-V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7" y="4244667"/>
            <a:ext cx="70580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2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2953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295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295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2947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48" name="Rectangle 10"/>
          <p:cNvSpPr>
            <a:spLocks noChangeArrowheads="1"/>
          </p:cNvSpPr>
          <p:nvPr/>
        </p:nvSpPr>
        <p:spPr bwMode="auto">
          <a:xfrm>
            <a:off x="76200" y="682625"/>
            <a:ext cx="899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Chu </a:t>
            </a:r>
            <a:r>
              <a:rPr lang="en-US" altLang="en-US" sz="2400" b="1" dirty="0" err="1">
                <a:solidFill>
                  <a:srgbClr val="0000CC"/>
                </a:solidFill>
              </a:rPr>
              <a:t>kỳ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phát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triển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hệ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thống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và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phần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mềm</a:t>
            </a:r>
            <a:endParaRPr lang="en-US" altLang="en-US" sz="2400" b="1" dirty="0">
              <a:solidFill>
                <a:srgbClr val="0000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/>
              <a:t>(System and Software Development Life Cycles)</a:t>
            </a:r>
            <a:endParaRPr lang="en-US" altLang="en-US" sz="2400" i="1" dirty="0">
              <a:solidFill>
                <a:srgbClr val="0000CC"/>
              </a:solidFill>
            </a:endParaRPr>
          </a:p>
        </p:txBody>
      </p:sp>
      <p:sp>
        <p:nvSpPr>
          <p:cNvPr id="82949" name="Rectangle 2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2950" name="Rectangle 8"/>
          <p:cNvSpPr>
            <a:spLocks noChangeArrowheads="1"/>
          </p:cNvSpPr>
          <p:nvPr/>
        </p:nvSpPr>
        <p:spPr bwMode="auto">
          <a:xfrm>
            <a:off x="152400" y="29257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1" name="Rectangle 9"/>
          <p:cNvSpPr>
            <a:spLocks noChangeArrowheads="1"/>
          </p:cNvSpPr>
          <p:nvPr/>
        </p:nvSpPr>
        <p:spPr bwMode="auto">
          <a:xfrm>
            <a:off x="2590800" y="61245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0" y="1600200"/>
            <a:ext cx="914400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400" b="1" dirty="0">
                <a:solidFill>
                  <a:srgbClr val="0000CC"/>
                </a:solidFill>
              </a:rPr>
              <a:t>Requirements and Specification</a:t>
            </a:r>
            <a:r>
              <a:rPr lang="vi-VN" sz="2400" b="1" dirty="0"/>
              <a:t>:</a:t>
            </a:r>
            <a:endParaRPr lang="en-US" sz="2400" b="1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/>
              <a:t>Must </a:t>
            </a:r>
            <a:r>
              <a:rPr lang="vi-VN" sz="2400" dirty="0">
                <a:solidFill>
                  <a:srgbClr val="FF0000"/>
                </a:solidFill>
              </a:rPr>
              <a:t>determine</a:t>
            </a:r>
            <a:r>
              <a:rPr lang="vi-VN" sz="2400" dirty="0"/>
              <a:t> which </a:t>
            </a:r>
            <a:r>
              <a:rPr lang="vi-VN" sz="2400" dirty="0">
                <a:solidFill>
                  <a:srgbClr val="FF0000"/>
                </a:solidFill>
              </a:rPr>
              <a:t>legacy systems</a:t>
            </a:r>
            <a:r>
              <a:rPr lang="vi-VN" sz="2400" dirty="0"/>
              <a:t> to access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FF0000"/>
                </a:solidFill>
              </a:rPr>
              <a:t>Determine</a:t>
            </a:r>
            <a:r>
              <a:rPr lang="vi-VN" sz="2400" dirty="0"/>
              <a:t> how to access the </a:t>
            </a:r>
            <a:r>
              <a:rPr lang="vi-VN" sz="2400" dirty="0">
                <a:solidFill>
                  <a:srgbClr val="FF0000"/>
                </a:solidFill>
              </a:rPr>
              <a:t>legacy system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/>
              <a:t>Identify or coordinate </a:t>
            </a:r>
            <a:r>
              <a:rPr lang="vi-VN" sz="2400" dirty="0">
                <a:solidFill>
                  <a:srgbClr val="FF0000"/>
                </a:solidFill>
              </a:rPr>
              <a:t>changes to legacy systems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FF0000"/>
                </a:solidFill>
              </a:rPr>
              <a:t>Resolve redundancy issues</a:t>
            </a:r>
            <a:r>
              <a:rPr lang="vi-VN" sz="2400" dirty="0"/>
              <a:t>, i.e., which system is the data source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FF0000"/>
                </a:solidFill>
              </a:rPr>
              <a:t>Identify</a:t>
            </a:r>
            <a:r>
              <a:rPr lang="vi-VN" sz="2400" dirty="0"/>
              <a:t> impact of updates if applicable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FF0000"/>
                </a:solidFill>
              </a:rPr>
              <a:t>Identify</a:t>
            </a:r>
            <a:r>
              <a:rPr lang="vi-VN" sz="2400" dirty="0"/>
              <a:t> process changes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FF0000"/>
                </a:solidFill>
              </a:rPr>
              <a:t>Identify</a:t>
            </a:r>
            <a:r>
              <a:rPr lang="vi-VN" sz="2400" dirty="0"/>
              <a:t> maintenance and change processes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2000" y="5385881"/>
            <a:ext cx="2467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Determine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vi-VN" dirty="0"/>
              <a:t>Redundancy</a:t>
            </a:r>
            <a:r>
              <a:rPr lang="en-US" dirty="0"/>
              <a:t>: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vi-VN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5000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5002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500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4995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4996" name="Rectangle 2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1600200"/>
            <a:ext cx="9144000" cy="43396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0000CC"/>
                </a:solidFill>
              </a:rPr>
              <a:t>Test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vi-VN" sz="2400" dirty="0">
                <a:solidFill>
                  <a:srgbClr val="FF0000"/>
                </a:solidFill>
              </a:rPr>
              <a:t>Far more complicated </a:t>
            </a:r>
            <a:r>
              <a:rPr lang="vi-VN" sz="2400" dirty="0"/>
              <a:t>than developing a single application</a:t>
            </a:r>
            <a:endParaRPr lang="en-US" sz="2400" dirty="0"/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vi-VN" sz="2400" dirty="0">
                <a:solidFill>
                  <a:srgbClr val="FF0000"/>
                </a:solidFill>
              </a:rPr>
              <a:t>Design tests </a:t>
            </a:r>
            <a:r>
              <a:rPr lang="vi-VN" sz="2400" dirty="0"/>
              <a:t>that are within system integrator’s control</a:t>
            </a:r>
            <a:endParaRPr lang="en-US" sz="2400" dirty="0"/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vi-VN" sz="2400" dirty="0">
                <a:solidFill>
                  <a:srgbClr val="FF0000"/>
                </a:solidFill>
              </a:rPr>
              <a:t>Data does not adhere</a:t>
            </a:r>
            <a:r>
              <a:rPr lang="vi-VN" sz="2400" dirty="0"/>
              <a:t> to specifications</a:t>
            </a:r>
            <a:endParaRPr lang="en-US" sz="2400" dirty="0"/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vi-VN" sz="2400" dirty="0">
                <a:solidFill>
                  <a:srgbClr val="FF0000"/>
                </a:solidFill>
              </a:rPr>
              <a:t>Impossible </a:t>
            </a:r>
            <a:r>
              <a:rPr lang="vi-VN" sz="2400" dirty="0"/>
              <a:t>to test all scenarios – must select carefully</a:t>
            </a:r>
            <a:endParaRPr lang="en-US" sz="2400" dirty="0"/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Can’t always </a:t>
            </a:r>
            <a:r>
              <a:rPr lang="vi-VN" sz="2400" dirty="0">
                <a:solidFill>
                  <a:srgbClr val="FF0000"/>
                </a:solidFill>
              </a:rPr>
              <a:t>replicate system </a:t>
            </a:r>
            <a:r>
              <a:rPr lang="vi-VN" sz="2400" dirty="0"/>
              <a:t>in a test environment</a:t>
            </a:r>
            <a:endParaRPr lang="en-US" sz="2400" dirty="0"/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vi-VN" sz="2400" dirty="0">
                <a:solidFill>
                  <a:srgbClr val="FF0000"/>
                </a:solidFill>
              </a:rPr>
              <a:t>Difficult to problem solve error</a:t>
            </a:r>
            <a:r>
              <a:rPr lang="vi-VN" sz="2400" dirty="0"/>
              <a:t>s because of </a:t>
            </a:r>
            <a:r>
              <a:rPr lang="vi-VN" sz="2400" dirty="0">
                <a:solidFill>
                  <a:srgbClr val="FF0000"/>
                </a:solidFill>
              </a:rPr>
              <a:t>complexity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2400" b="1" dirty="0"/>
          </a:p>
        </p:txBody>
      </p:sp>
      <p:sp>
        <p:nvSpPr>
          <p:cNvPr id="84999" name="Rectangle 10"/>
          <p:cNvSpPr>
            <a:spLocks noChangeArrowheads="1"/>
          </p:cNvSpPr>
          <p:nvPr/>
        </p:nvSpPr>
        <p:spPr bwMode="auto">
          <a:xfrm>
            <a:off x="76200" y="682625"/>
            <a:ext cx="899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Chu </a:t>
            </a:r>
            <a:r>
              <a:rPr lang="en-US" altLang="en-US" sz="2400" b="1" dirty="0" err="1">
                <a:solidFill>
                  <a:srgbClr val="0000CC"/>
                </a:solidFill>
              </a:rPr>
              <a:t>kỳ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phát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triển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hệ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thống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và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phần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mềm</a:t>
            </a:r>
            <a:endParaRPr lang="en-US" altLang="en-US" sz="2400" b="1" dirty="0">
              <a:solidFill>
                <a:srgbClr val="0000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/>
              <a:t>(System </a:t>
            </a:r>
            <a:r>
              <a:rPr lang="en-US" altLang="en-US" sz="2400" i="1" dirty="0" err="1"/>
              <a:t>Integation</a:t>
            </a:r>
            <a:r>
              <a:rPr lang="en-US" altLang="en-US" sz="2400" i="1" dirty="0"/>
              <a:t> and Software Development Life Cycles)</a:t>
            </a:r>
            <a:endParaRPr lang="en-US" altLang="en-US" sz="24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1274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1275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126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Chu trình phát triển của hệ thống</a:t>
            </a:r>
            <a:endParaRPr lang="en-US" altLang="en-US" sz="1800" b="1">
              <a:solidFill>
                <a:srgbClr val="0000CC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2586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trãi</a:t>
            </a:r>
            <a:r>
              <a:rPr lang="en-US" sz="2400" dirty="0"/>
              <a:t> qua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,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,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,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thác</a:t>
            </a:r>
            <a:r>
              <a:rPr lang="en-US" sz="2400" dirty="0"/>
              <a:t>,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dưỡng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. </a:t>
            </a:r>
            <a:r>
              <a:rPr lang="en-US" sz="2400" dirty="0" err="1"/>
              <a:t>Người</a:t>
            </a:r>
            <a:r>
              <a:rPr lang="en-US" sz="2400" dirty="0"/>
              <a:t> ta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1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đời</a:t>
            </a:r>
            <a:r>
              <a:rPr lang="en-US" sz="2400" dirty="0"/>
              <a:t> (Life Cycle 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(system development )</a:t>
            </a:r>
            <a:endParaRPr lang="vi-VN" sz="2400" dirty="0"/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7049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7051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7052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7043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7044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7045" name="Rectangle 19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7047" name="Text Box 9"/>
          <p:cNvSpPr txBox="1">
            <a:spLocks noChangeArrowheads="1"/>
          </p:cNvSpPr>
          <p:nvPr/>
        </p:nvSpPr>
        <p:spPr bwMode="auto">
          <a:xfrm>
            <a:off x="0" y="1600200"/>
            <a:ext cx="9144000" cy="394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0000CC"/>
                </a:solidFill>
              </a:rPr>
              <a:t>Maintenance and Retirement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FF0000"/>
                </a:solidFill>
              </a:rPr>
              <a:t>Maintenance comp</a:t>
            </a:r>
            <a:r>
              <a:rPr lang="vi-VN" sz="2400" dirty="0"/>
              <a:t>lex and </a:t>
            </a:r>
            <a:r>
              <a:rPr lang="vi-VN" sz="2400" dirty="0">
                <a:solidFill>
                  <a:srgbClr val="FF0000"/>
                </a:solidFill>
              </a:rPr>
              <a:t>requires careful coordination </a:t>
            </a:r>
            <a:r>
              <a:rPr lang="vi-VN" sz="2400" dirty="0"/>
              <a:t>with </a:t>
            </a:r>
            <a:r>
              <a:rPr lang="vi-VN" sz="2400" dirty="0">
                <a:solidFill>
                  <a:srgbClr val="FF0000"/>
                </a:solidFill>
              </a:rPr>
              <a:t>legacy owner</a:t>
            </a:r>
            <a:r>
              <a:rPr lang="vi-VN" sz="2400" dirty="0"/>
              <a:t>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Testing </a:t>
            </a:r>
            <a:r>
              <a:rPr lang="vi-VN" sz="2400" dirty="0">
                <a:solidFill>
                  <a:srgbClr val="FF0000"/>
                </a:solidFill>
              </a:rPr>
              <a:t>bug fixes </a:t>
            </a:r>
            <a:r>
              <a:rPr lang="vi-VN" sz="2400" dirty="0"/>
              <a:t>and adding </a:t>
            </a:r>
            <a:r>
              <a:rPr lang="vi-VN" sz="2400" dirty="0">
                <a:solidFill>
                  <a:srgbClr val="FF0000"/>
                </a:solidFill>
              </a:rPr>
              <a:t>functionality</a:t>
            </a:r>
            <a:r>
              <a:rPr lang="vi-VN" sz="2400" dirty="0"/>
              <a:t> makes testing </a:t>
            </a:r>
            <a:r>
              <a:rPr lang="vi-VN" sz="2400" dirty="0">
                <a:solidFill>
                  <a:srgbClr val="FF0000"/>
                </a:solidFill>
              </a:rPr>
              <a:t>more challenging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FF0000"/>
                </a:solidFill>
              </a:rPr>
              <a:t>Changes in legacy systems </a:t>
            </a:r>
            <a:r>
              <a:rPr lang="vi-VN" sz="2400" dirty="0"/>
              <a:t>often affect </a:t>
            </a:r>
            <a:r>
              <a:rPr lang="vi-VN" sz="2400" dirty="0">
                <a:solidFill>
                  <a:srgbClr val="FF0000"/>
                </a:solidFill>
              </a:rPr>
              <a:t>overall system </a:t>
            </a:r>
            <a:r>
              <a:rPr lang="vi-VN" sz="2400" dirty="0"/>
              <a:t>and </a:t>
            </a:r>
            <a:r>
              <a:rPr lang="vi-VN" sz="2400" dirty="0">
                <a:solidFill>
                  <a:srgbClr val="FF0000"/>
                </a:solidFill>
              </a:rPr>
              <a:t>aren’t usually thoroughly tested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Legacy systems may need to remain in place</a:t>
            </a:r>
            <a:r>
              <a:rPr lang="en-US" sz="2400" dirty="0"/>
              <a:t> (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)</a:t>
            </a:r>
            <a:r>
              <a:rPr lang="vi-VN" sz="2400" dirty="0"/>
              <a:t> until new systems are completely integrated</a:t>
            </a:r>
          </a:p>
        </p:txBody>
      </p:sp>
      <p:sp>
        <p:nvSpPr>
          <p:cNvPr id="87048" name="Rectangle 10"/>
          <p:cNvSpPr>
            <a:spLocks noChangeArrowheads="1"/>
          </p:cNvSpPr>
          <p:nvPr/>
        </p:nvSpPr>
        <p:spPr bwMode="auto">
          <a:xfrm>
            <a:off x="76200" y="682625"/>
            <a:ext cx="899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Chu kỳ phát triển hệ thống và phần mềm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(System and Software Development Life Cycles)</a:t>
            </a:r>
            <a:endParaRPr lang="en-US" altLang="en-US" sz="2400" i="1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602843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Challenging</a:t>
            </a:r>
            <a:r>
              <a:rPr lang="en-US" dirty="0"/>
              <a:t>: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vi-VN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9097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909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910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9091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9092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9093" name="Rectangle 18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9095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solidFill>
                  <a:srgbClr val="0000CC"/>
                </a:solidFill>
              </a:rPr>
              <a:t>Thực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tế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của</a:t>
            </a:r>
            <a:r>
              <a:rPr lang="en-US" altLang="en-US" sz="2400" b="1" dirty="0">
                <a:solidFill>
                  <a:srgbClr val="0000CC"/>
                </a:solidFill>
              </a:rPr>
              <a:t> SDLC (</a:t>
            </a:r>
            <a:r>
              <a:rPr lang="vi-VN" altLang="vi-VN" sz="2400" i="1" dirty="0"/>
              <a:t>Reality and SDLC’s</a:t>
            </a:r>
            <a:r>
              <a:rPr lang="en-US" altLang="en-US" sz="24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89096" name="Text Box 9"/>
          <p:cNvSpPr txBox="1">
            <a:spLocks noChangeArrowheads="1"/>
          </p:cNvSpPr>
          <p:nvPr/>
        </p:nvSpPr>
        <p:spPr bwMode="auto">
          <a:xfrm>
            <a:off x="-4763" y="1381125"/>
            <a:ext cx="914400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FF0000"/>
                </a:solidFill>
              </a:rPr>
              <a:t>Waterfall</a:t>
            </a:r>
            <a:r>
              <a:rPr lang="vi-VN" sz="2400" dirty="0"/>
              <a:t> is still used by the USA government and very </a:t>
            </a:r>
            <a:r>
              <a:rPr lang="vi-VN" sz="2400" dirty="0">
                <a:solidFill>
                  <a:srgbClr val="FF0000"/>
                </a:solidFill>
              </a:rPr>
              <a:t>large software development projects </a:t>
            </a:r>
            <a:r>
              <a:rPr lang="vi-VN" sz="2400" dirty="0"/>
              <a:t>in commercial companies – despite an abundance of evident failures</a:t>
            </a:r>
            <a:r>
              <a:rPr lang="en-US" sz="2400" dirty="0"/>
              <a:t> (</a:t>
            </a:r>
            <a:r>
              <a:rPr lang="en-US" sz="2400" dirty="0" err="1"/>
              <a:t>Amazone</a:t>
            </a:r>
            <a:r>
              <a:rPr lang="en-US" sz="2400" dirty="0"/>
              <a:t>, Air BUS, </a:t>
            </a:r>
            <a:r>
              <a:rPr lang="en-US" sz="2400" dirty="0" err="1"/>
              <a:t>v.v</a:t>
            </a:r>
            <a:r>
              <a:rPr lang="en-US" sz="2400" dirty="0"/>
              <a:t>…)</a:t>
            </a:r>
            <a:endParaRPr lang="vi-V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b="1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Process is emphasized over</a:t>
            </a:r>
            <a:r>
              <a:rPr lang="vi-VN" sz="2400" dirty="0"/>
              <a:t>, and as a substitution, for engineering – </a:t>
            </a:r>
            <a:r>
              <a:rPr lang="vi-VN" sz="2400" dirty="0">
                <a:solidFill>
                  <a:srgbClr val="FF0000"/>
                </a:solidFill>
              </a:rPr>
              <a:t>both are needed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1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)</a:t>
            </a:r>
            <a:endParaRPr lang="vi-V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b="1" dirty="0"/>
              <a:t> </a:t>
            </a:r>
            <a:r>
              <a:rPr lang="vi-VN" sz="2400" dirty="0"/>
              <a:t>Metrics do not always let you know that you have met the user’s vision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b="1" dirty="0"/>
              <a:t> </a:t>
            </a:r>
            <a:r>
              <a:rPr lang="vi-VN" sz="2400" dirty="0"/>
              <a:t>Strict adherence to any SDLC will get you in just as much trouble as too much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b="1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Prototypes are rarely thrown away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91148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115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115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113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91140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1141" name="Rectangle 16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91142" name="Rectangle 7"/>
          <p:cNvSpPr>
            <a:spLocks noChangeArrowheads="1"/>
          </p:cNvSpPr>
          <p:nvPr/>
        </p:nvSpPr>
        <p:spPr bwMode="auto">
          <a:xfrm>
            <a:off x="152400" y="10668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91143" name="Rectangle 8"/>
          <p:cNvSpPr>
            <a:spLocks noChangeArrowheads="1"/>
          </p:cNvSpPr>
          <p:nvPr/>
        </p:nvSpPr>
        <p:spPr bwMode="auto">
          <a:xfrm>
            <a:off x="152400" y="29257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1144" name="Rectangle 10"/>
          <p:cNvSpPr>
            <a:spLocks noChangeArrowheads="1"/>
          </p:cNvSpPr>
          <p:nvPr/>
        </p:nvSpPr>
        <p:spPr bwMode="auto">
          <a:xfrm>
            <a:off x="76200" y="8382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Lựa chọn SDCL </a:t>
            </a:r>
            <a:r>
              <a:rPr lang="en-US" altLang="en-US" sz="2400" i="1"/>
              <a:t>(</a:t>
            </a:r>
            <a:r>
              <a:rPr lang="vi-VN" altLang="vi-VN" sz="2400" i="1"/>
              <a:t>Selecting a SDLC</a:t>
            </a:r>
            <a:r>
              <a:rPr lang="en-US" altLang="en-US" sz="2400" i="1"/>
              <a:t>)</a:t>
            </a:r>
          </a:p>
        </p:txBody>
      </p:sp>
      <p:sp>
        <p:nvSpPr>
          <p:cNvPr id="91146" name="Text Box 9"/>
          <p:cNvSpPr txBox="1">
            <a:spLocks noChangeArrowheads="1"/>
          </p:cNvSpPr>
          <p:nvPr/>
        </p:nvSpPr>
        <p:spPr bwMode="auto">
          <a:xfrm>
            <a:off x="44450" y="1981200"/>
            <a:ext cx="9144000" cy="417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vi-VN" sz="2400" dirty="0"/>
              <a:t>Ability to handle </a:t>
            </a:r>
            <a:r>
              <a:rPr lang="vi-VN" sz="2400" dirty="0">
                <a:solidFill>
                  <a:srgbClr val="FF0000"/>
                </a:solidFill>
              </a:rPr>
              <a:t>rapidly changing</a:t>
            </a:r>
            <a:r>
              <a:rPr lang="vi-VN" sz="2400" dirty="0"/>
              <a:t> (unstable) </a:t>
            </a:r>
            <a:r>
              <a:rPr lang="vi-VN" sz="2400" dirty="0">
                <a:solidFill>
                  <a:srgbClr val="FF0000"/>
                </a:solidFill>
              </a:rPr>
              <a:t>set of requirements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rgbClr val="0000CC"/>
                </a:solidFill>
                <a:sym typeface="Wingdings" panose="05000000000000000000" pitchFamily="2" charset="2"/>
              </a:rPr>
              <a:t>Không</a:t>
            </a:r>
            <a:r>
              <a:rPr lang="en-US" sz="18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0000CC"/>
                </a:solidFill>
                <a:sym typeface="Wingdings" panose="05000000000000000000" pitchFamily="2" charset="2"/>
              </a:rPr>
              <a:t>chọn</a:t>
            </a:r>
            <a:r>
              <a:rPr lang="en-US" sz="18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0000CC"/>
                </a:solidFill>
                <a:sym typeface="Wingdings" panose="05000000000000000000" pitchFamily="2" charset="2"/>
              </a:rPr>
              <a:t>waterfull</a:t>
            </a:r>
            <a:r>
              <a:rPr lang="en-US" sz="1800" dirty="0">
                <a:solidFill>
                  <a:srgbClr val="0000CC"/>
                </a:solidFill>
                <a:sym typeface="Wingdings" panose="05000000000000000000" pitchFamily="2" charset="2"/>
              </a:rPr>
              <a:t>, Spiral, V, Rapid v.v.. </a:t>
            </a:r>
            <a:r>
              <a:rPr lang="en-US" sz="1800" dirty="0" err="1">
                <a:solidFill>
                  <a:srgbClr val="0000CC"/>
                </a:solidFill>
                <a:sym typeface="Wingdings" panose="05000000000000000000" pitchFamily="2" charset="2"/>
              </a:rPr>
              <a:t>nên</a:t>
            </a:r>
            <a:r>
              <a:rPr lang="en-US" sz="18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0000CC"/>
                </a:solidFill>
                <a:sym typeface="Wingdings" panose="05000000000000000000" pitchFamily="2" charset="2"/>
              </a:rPr>
              <a:t>chọn</a:t>
            </a:r>
            <a:r>
              <a:rPr lang="en-US" sz="1800" dirty="0">
                <a:solidFill>
                  <a:srgbClr val="0000CC"/>
                </a:solidFill>
                <a:sym typeface="Wingdings" panose="05000000000000000000" pitchFamily="2" charset="2"/>
              </a:rPr>
              <a:t>: Prototype, Agile, Scrum…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endParaRPr lang="vi-V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Ability to manage change orders in a </a:t>
            </a:r>
            <a:r>
              <a:rPr lang="vi-VN" sz="2400" dirty="0">
                <a:solidFill>
                  <a:srgbClr val="FF0000"/>
                </a:solidFill>
              </a:rPr>
              <a:t>cost </a:t>
            </a:r>
            <a:r>
              <a:rPr lang="vi-VN" sz="2400" dirty="0"/>
              <a:t>effective manner (cost of refactoring)</a:t>
            </a:r>
            <a:r>
              <a:rPr lang="en-US" sz="2400" dirty="0"/>
              <a:t> 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Chọn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quy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trinh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đơn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giản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, chi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phí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quản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lý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thấp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: prototype, Agile, Scrum</a:t>
            </a:r>
            <a:endParaRPr lang="vi-VN" sz="20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Emphasis on </a:t>
            </a:r>
            <a:r>
              <a:rPr lang="vi-VN" sz="2400" dirty="0">
                <a:solidFill>
                  <a:srgbClr val="FF0000"/>
                </a:solidFill>
              </a:rPr>
              <a:t>quality measurement </a:t>
            </a:r>
            <a:r>
              <a:rPr lang="vi-VN" sz="2400" dirty="0"/>
              <a:t>(unit testing/defect)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Chọn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quy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trình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mà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kiểm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thử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nghiêm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ngặt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: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Waterfull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, spiral,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v.v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…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Complexity</a:t>
            </a:r>
            <a:r>
              <a:rPr lang="vi-VN" sz="2400" dirty="0"/>
              <a:t>/</a:t>
            </a:r>
            <a:r>
              <a:rPr lang="vi-VN" sz="2400" dirty="0">
                <a:solidFill>
                  <a:srgbClr val="FF0000"/>
                </a:solidFill>
              </a:rPr>
              <a:t>Size of product</a:t>
            </a:r>
            <a:r>
              <a:rPr lang="en-US" sz="2400" dirty="0"/>
              <a:t>: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Waterfull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, spiral,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v.v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…</a:t>
            </a:r>
            <a:endParaRPr lang="vi-V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Customizability</a:t>
            </a:r>
            <a:r>
              <a:rPr lang="vi-VN" sz="2400" dirty="0"/>
              <a:t>/</a:t>
            </a:r>
            <a:r>
              <a:rPr lang="vi-VN" sz="2400" dirty="0">
                <a:solidFill>
                  <a:srgbClr val="FF0000"/>
                </a:solidFill>
              </a:rPr>
              <a:t>Flexibility </a:t>
            </a:r>
            <a:r>
              <a:rPr lang="vi-VN" sz="2400" dirty="0"/>
              <a:t>of approach</a:t>
            </a:r>
            <a:r>
              <a:rPr lang="en-US" sz="2400" dirty="0"/>
              <a:t>: </a:t>
            </a:r>
            <a:r>
              <a:rPr lang="en-US" sz="1800" dirty="0">
                <a:solidFill>
                  <a:srgbClr val="0000CC"/>
                </a:solidFill>
              </a:rPr>
              <a:t>prototype, Agile, Scrum</a:t>
            </a:r>
            <a:r>
              <a:rPr lang="en-US" sz="2400" dirty="0"/>
              <a:t> v.v..</a:t>
            </a:r>
            <a:endParaRPr lang="vi-V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Suitability for </a:t>
            </a:r>
            <a:r>
              <a:rPr lang="vi-VN" sz="2400" dirty="0">
                <a:solidFill>
                  <a:srgbClr val="FF0000"/>
                </a:solidFill>
              </a:rPr>
              <a:t>small development team</a:t>
            </a:r>
            <a:r>
              <a:rPr lang="en-US" sz="2400" dirty="0"/>
              <a:t>: </a:t>
            </a:r>
            <a:r>
              <a:rPr lang="en-US" sz="2000" dirty="0">
                <a:solidFill>
                  <a:srgbClr val="0000CC"/>
                </a:solidFill>
              </a:rPr>
              <a:t>Prototype, Agile, Scr</a:t>
            </a:r>
            <a:r>
              <a:rPr lang="en-US" sz="1800" dirty="0">
                <a:solidFill>
                  <a:srgbClr val="0000CC"/>
                </a:solidFill>
              </a:rPr>
              <a:t>um</a:t>
            </a:r>
            <a:r>
              <a:rPr lang="en-US" sz="2400" dirty="0"/>
              <a:t> </a:t>
            </a:r>
            <a:endParaRPr lang="en-US" altLang="en-US" sz="2400" dirty="0"/>
          </a:p>
        </p:txBody>
      </p:sp>
      <p:sp>
        <p:nvSpPr>
          <p:cNvPr id="91147" name="Rectangle 10"/>
          <p:cNvSpPr>
            <a:spLocks noChangeArrowheads="1"/>
          </p:cNvSpPr>
          <p:nvPr/>
        </p:nvSpPr>
        <p:spPr bwMode="auto">
          <a:xfrm>
            <a:off x="25400" y="159702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CC"/>
                </a:solidFill>
              </a:rPr>
              <a:t> The selecting of SDCL depends on the following factors: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93190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3192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319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3187" name="Rectangle 19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93188" name="Text Box 9"/>
          <p:cNvSpPr txBox="1">
            <a:spLocks noChangeArrowheads="1"/>
          </p:cNvSpPr>
          <p:nvPr/>
        </p:nvSpPr>
        <p:spPr bwMode="auto">
          <a:xfrm>
            <a:off x="-28575" y="1600200"/>
            <a:ext cx="9144000" cy="490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vi-VN" sz="2400" dirty="0"/>
              <a:t>Compatibility with </a:t>
            </a:r>
            <a:r>
              <a:rPr lang="vi-VN" sz="2400" dirty="0">
                <a:solidFill>
                  <a:srgbClr val="FF0000"/>
                </a:solidFill>
              </a:rPr>
              <a:t>distributed teams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00CC"/>
                </a:solidFill>
              </a:rPr>
              <a:t>Không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nên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chọ</a:t>
            </a:r>
            <a:r>
              <a:rPr lang="en-US" sz="2400" dirty="0">
                <a:solidFill>
                  <a:srgbClr val="0000CC"/>
                </a:solidFill>
              </a:rPr>
              <a:t> Scrum, Agile, </a:t>
            </a:r>
            <a:r>
              <a:rPr lang="en-US" sz="2400" dirty="0" err="1">
                <a:solidFill>
                  <a:srgbClr val="0000CC"/>
                </a:solidFill>
              </a:rPr>
              <a:t>nên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chọn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quy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trình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Waterfull</a:t>
            </a:r>
            <a:r>
              <a:rPr lang="en-US" sz="2400" dirty="0">
                <a:solidFill>
                  <a:srgbClr val="0000CC"/>
                </a:solidFill>
              </a:rPr>
              <a:t>, Spiral </a:t>
            </a:r>
            <a:r>
              <a:rPr lang="en-US" sz="2400" dirty="0" err="1">
                <a:solidFill>
                  <a:srgbClr val="0000CC"/>
                </a:solidFill>
              </a:rPr>
              <a:t>v.v</a:t>
            </a:r>
            <a:r>
              <a:rPr lang="en-US" sz="2400" dirty="0">
                <a:solidFill>
                  <a:srgbClr val="0000CC"/>
                </a:solidFill>
              </a:rPr>
              <a:t>…</a:t>
            </a:r>
            <a:endParaRPr lang="vi-VN" sz="24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Built-in support for </a:t>
            </a:r>
            <a:r>
              <a:rPr lang="vi-VN" sz="2400" dirty="0">
                <a:solidFill>
                  <a:srgbClr val="FF0000"/>
                </a:solidFill>
              </a:rPr>
              <a:t>prototyping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00CC"/>
                </a:solidFill>
              </a:rPr>
              <a:t>Prototype</a:t>
            </a:r>
            <a:endParaRPr lang="vi-VN" sz="24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Learning </a:t>
            </a:r>
            <a:r>
              <a:rPr lang="vi-VN" sz="2400" dirty="0"/>
              <a:t>curve</a:t>
            </a:r>
            <a:r>
              <a:rPr lang="en-US" sz="2400" dirty="0">
                <a:solidFill>
                  <a:srgbClr val="0000CC"/>
                </a:solidFill>
              </a:rPr>
              <a:t>: </a:t>
            </a:r>
            <a:r>
              <a:rPr lang="en-US" sz="2400" dirty="0" err="1">
                <a:solidFill>
                  <a:srgbClr val="0000CC"/>
                </a:solidFill>
              </a:rPr>
              <a:t>Cremental</a:t>
            </a:r>
            <a:r>
              <a:rPr lang="en-US" sz="2400" dirty="0">
                <a:solidFill>
                  <a:srgbClr val="0000CC"/>
                </a:solidFill>
              </a:rPr>
              <a:t> Development, </a:t>
            </a:r>
            <a:r>
              <a:rPr lang="en-US" sz="2400" dirty="0" err="1">
                <a:solidFill>
                  <a:srgbClr val="0000CC"/>
                </a:solidFill>
              </a:rPr>
              <a:t>không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chọn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quy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trình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nghiêm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ngặt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và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quy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trình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thời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gian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ngắn</a:t>
            </a:r>
            <a:r>
              <a:rPr lang="en-US" sz="2400" dirty="0">
                <a:solidFill>
                  <a:srgbClr val="0000CC"/>
                </a:solidFill>
              </a:rPr>
              <a:t> (</a:t>
            </a:r>
            <a:r>
              <a:rPr lang="en-US" sz="2400" dirty="0" err="1">
                <a:solidFill>
                  <a:srgbClr val="0000CC"/>
                </a:solidFill>
              </a:rPr>
              <a:t>waterfull</a:t>
            </a:r>
            <a:r>
              <a:rPr lang="en-US" sz="2400" dirty="0">
                <a:solidFill>
                  <a:srgbClr val="0000CC"/>
                </a:solidFill>
              </a:rPr>
              <a:t>, Spiral, Agile, </a:t>
            </a:r>
            <a:r>
              <a:rPr lang="en-US" sz="2400" dirty="0" err="1">
                <a:solidFill>
                  <a:srgbClr val="0000CC"/>
                </a:solidFill>
              </a:rPr>
              <a:t>Srcum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endParaRPr lang="vi-VN" sz="24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Availability of </a:t>
            </a:r>
            <a:r>
              <a:rPr lang="vi-VN" sz="2400" dirty="0">
                <a:solidFill>
                  <a:srgbClr val="FF0000"/>
                </a:solidFill>
              </a:rPr>
              <a:t>tools</a:t>
            </a:r>
            <a:r>
              <a:rPr lang="en-US" sz="2400" dirty="0"/>
              <a:t>: </a:t>
            </a:r>
            <a:r>
              <a:rPr lang="en-US" altLang="en-US" sz="2400" b="1" dirty="0">
                <a:solidFill>
                  <a:srgbClr val="0000CC"/>
                </a:solidFill>
              </a:rPr>
              <a:t>RUP/UML, Prototype</a:t>
            </a:r>
            <a:endParaRPr lang="vi-V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Implementation cost</a:t>
            </a:r>
            <a:r>
              <a:rPr lang="en-US" sz="2400" dirty="0"/>
              <a:t>: </a:t>
            </a:r>
            <a:r>
              <a:rPr lang="en-US" altLang="en-US" sz="2400" dirty="0">
                <a:solidFill>
                  <a:srgbClr val="0000CC"/>
                </a:solidFill>
              </a:rPr>
              <a:t>Prototype, </a:t>
            </a:r>
            <a:r>
              <a:rPr lang="en-US" sz="2400" dirty="0">
                <a:solidFill>
                  <a:srgbClr val="0000CC"/>
                </a:solidFill>
              </a:rPr>
              <a:t>Scrum </a:t>
            </a:r>
            <a:r>
              <a:rPr lang="en-US" sz="2400" dirty="0" err="1">
                <a:solidFill>
                  <a:srgbClr val="0000CC"/>
                </a:solidFill>
              </a:rPr>
              <a:t>v.v</a:t>
            </a:r>
            <a:r>
              <a:rPr lang="en-US" sz="2400" dirty="0">
                <a:solidFill>
                  <a:srgbClr val="0000CC"/>
                </a:solidFill>
              </a:rPr>
              <a:t>…</a:t>
            </a:r>
            <a:endParaRPr lang="vi-V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Market adoption</a:t>
            </a:r>
            <a:r>
              <a:rPr lang="en-US" sz="2400" dirty="0"/>
              <a:t>: </a:t>
            </a:r>
            <a:r>
              <a:rPr lang="en-US" altLang="en-US" sz="2400" b="1" dirty="0">
                <a:solidFill>
                  <a:srgbClr val="0000CC"/>
                </a:solidFill>
              </a:rPr>
              <a:t>RUP/UML, Prototype</a:t>
            </a:r>
            <a:endParaRPr lang="vi-V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Non-reliance on external elements/resources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00CC"/>
                </a:solidFill>
              </a:rPr>
              <a:t>Scrum, </a:t>
            </a:r>
            <a:r>
              <a:rPr lang="en-US" sz="2400" dirty="0" err="1">
                <a:solidFill>
                  <a:srgbClr val="0000CC"/>
                </a:solidFill>
              </a:rPr>
              <a:t>Agile,etc</a:t>
            </a:r>
            <a:r>
              <a:rPr lang="en-US" sz="2400" dirty="0">
                <a:solidFill>
                  <a:srgbClr val="0000CC"/>
                </a:solidFill>
              </a:rPr>
              <a:t>.</a:t>
            </a:r>
            <a:endParaRPr lang="vi-V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br>
              <a:rPr lang="vi-VN" sz="2000" dirty="0"/>
            </a:br>
            <a:r>
              <a:rPr lang="vi-VN" sz="2000" dirty="0"/>
              <a:t> </a:t>
            </a:r>
          </a:p>
        </p:txBody>
      </p:sp>
      <p:sp>
        <p:nvSpPr>
          <p:cNvPr id="93189" name="Rectangle 10"/>
          <p:cNvSpPr>
            <a:spLocks noChangeArrowheads="1"/>
          </p:cNvSpPr>
          <p:nvPr/>
        </p:nvSpPr>
        <p:spPr bwMode="auto">
          <a:xfrm>
            <a:off x="76200" y="8382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Lựa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chọn</a:t>
            </a:r>
            <a:r>
              <a:rPr lang="en-US" altLang="en-US" sz="2400" b="1" dirty="0">
                <a:solidFill>
                  <a:srgbClr val="0000CC"/>
                </a:solidFill>
              </a:rPr>
              <a:t> SDCL </a:t>
            </a:r>
            <a:r>
              <a:rPr lang="en-US" altLang="en-US" sz="2400" i="1" dirty="0"/>
              <a:t>(</a:t>
            </a:r>
            <a:r>
              <a:rPr lang="vi-VN" altLang="vi-VN" sz="2400" i="1" dirty="0"/>
              <a:t>Selecting a SDLC</a:t>
            </a:r>
            <a:r>
              <a:rPr lang="en-US" altLang="en-US" sz="2400" i="1" dirty="0"/>
              <a:t>) cont’d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95237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3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524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5235" name="Rectangle 10"/>
          <p:cNvSpPr>
            <a:spLocks noChangeArrowheads="1"/>
          </p:cNvSpPr>
          <p:nvPr/>
        </p:nvSpPr>
        <p:spPr bwMode="auto">
          <a:xfrm>
            <a:off x="76200" y="8382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Current Enterprise Systems (ES)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-28575" y="1600200"/>
            <a:ext cx="91440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E</a:t>
            </a:r>
            <a:r>
              <a:rPr lang="en-US" altLang="en-US" sz="2400" dirty="0"/>
              <a:t>nterprise </a:t>
            </a:r>
            <a:r>
              <a:rPr lang="en-US" altLang="en-US" sz="2400" dirty="0">
                <a:solidFill>
                  <a:srgbClr val="C00000"/>
                </a:solidFill>
              </a:rPr>
              <a:t>S</a:t>
            </a:r>
            <a:r>
              <a:rPr lang="en-US" altLang="en-US" sz="2400" dirty="0"/>
              <a:t>ystems (ES) are large-scale application software packages that support business processes, information flows, reporting, and data analytics in complex organizations.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PEAS</a:t>
            </a:r>
            <a:r>
              <a:rPr lang="en-US" altLang="en-US" sz="2000" dirty="0"/>
              <a:t> are generally </a:t>
            </a:r>
            <a:r>
              <a:rPr lang="en-US" altLang="en-US" sz="2000" dirty="0">
                <a:solidFill>
                  <a:srgbClr val="C00000"/>
                </a:solidFill>
              </a:rPr>
              <a:t>P</a:t>
            </a:r>
            <a:r>
              <a:rPr lang="en-US" altLang="en-US" sz="2000" dirty="0"/>
              <a:t>ackaged </a:t>
            </a:r>
            <a:r>
              <a:rPr lang="en-US" altLang="en-US" sz="2000" dirty="0">
                <a:solidFill>
                  <a:srgbClr val="C00000"/>
                </a:solidFill>
              </a:rPr>
              <a:t>E</a:t>
            </a:r>
            <a:r>
              <a:rPr lang="en-US" altLang="en-US" sz="2000" dirty="0"/>
              <a:t>nterprise </a:t>
            </a:r>
            <a:r>
              <a:rPr lang="en-US" altLang="en-US" sz="2000" dirty="0">
                <a:solidFill>
                  <a:srgbClr val="C00000"/>
                </a:solidFill>
              </a:rPr>
              <a:t>A</a:t>
            </a:r>
            <a:r>
              <a:rPr lang="en-US" altLang="en-US" sz="2000" dirty="0"/>
              <a:t>pplication </a:t>
            </a:r>
            <a:r>
              <a:rPr lang="en-US" altLang="en-US" sz="2000" dirty="0">
                <a:solidFill>
                  <a:srgbClr val="C00000"/>
                </a:solidFill>
              </a:rPr>
              <a:t>S</a:t>
            </a:r>
            <a:r>
              <a:rPr lang="en-US" altLang="en-US" sz="2000" dirty="0"/>
              <a:t>oftware (PEAS) systems they can also be bespoke, custom-developed systems created to support a specific organization's needs.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2000" dirty="0"/>
              <a:t>Types of enterprise systems include:</a:t>
            </a:r>
          </a:p>
          <a:p>
            <a:pPr marL="0" indent="357188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dirty="0"/>
              <a:t>+Enterprise </a:t>
            </a:r>
            <a:r>
              <a:rPr lang="en-US" altLang="en-US" sz="2000" dirty="0">
                <a:solidFill>
                  <a:srgbClr val="FF0000"/>
                </a:solidFill>
              </a:rPr>
              <a:t>Resources Planning Systems</a:t>
            </a:r>
            <a:r>
              <a:rPr lang="en-US" altLang="en-US" sz="2000" dirty="0"/>
              <a:t> (</a:t>
            </a:r>
            <a:r>
              <a:rPr lang="en-US" altLang="en-US" sz="2000" dirty="0">
                <a:solidFill>
                  <a:srgbClr val="FF0000"/>
                </a:solidFill>
              </a:rPr>
              <a:t>ERP</a:t>
            </a:r>
            <a:r>
              <a:rPr lang="en-US" altLang="en-US" sz="2000" dirty="0"/>
              <a:t>) – </a:t>
            </a:r>
            <a:r>
              <a:rPr lang="en-US" altLang="en-US" sz="2000" dirty="0" err="1"/>
              <a:t>Quản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nguồn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lực</a:t>
            </a:r>
            <a:endParaRPr lang="en-US" altLang="en-US" sz="2000" dirty="0"/>
          </a:p>
          <a:p>
            <a:pPr marL="0" indent="357188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dirty="0"/>
              <a:t>+Enterprise </a:t>
            </a:r>
            <a:r>
              <a:rPr lang="en-US" altLang="en-US" sz="2000" dirty="0">
                <a:solidFill>
                  <a:srgbClr val="FF0000"/>
                </a:solidFill>
              </a:rPr>
              <a:t>planning systems </a:t>
            </a:r>
            <a:r>
              <a:rPr lang="en-US" altLang="en-US" sz="2000" dirty="0"/>
              <a:t>(</a:t>
            </a:r>
            <a:r>
              <a:rPr lang="en-US" altLang="en-US" sz="2000" dirty="0" err="1"/>
              <a:t>Hoạch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định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chiến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doanh</a:t>
            </a:r>
            <a:r>
              <a:rPr lang="en-US" altLang="en-US" sz="2000" dirty="0"/>
              <a:t>)</a:t>
            </a:r>
          </a:p>
          <a:p>
            <a:pPr marL="0" indent="357188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dirty="0"/>
              <a:t>+</a:t>
            </a:r>
            <a:r>
              <a:rPr lang="en-US" altLang="en-US" sz="2000" dirty="0">
                <a:solidFill>
                  <a:srgbClr val="FF0000"/>
                </a:solidFill>
              </a:rPr>
              <a:t>Customer relationship management software </a:t>
            </a:r>
            <a:r>
              <a:rPr lang="en-US" altLang="en-US" sz="2000" dirty="0"/>
              <a:t>(</a:t>
            </a:r>
            <a:r>
              <a:rPr lang="en-US" altLang="en-US" sz="2000" dirty="0" err="1"/>
              <a:t>Quan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hệ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khách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hàng</a:t>
            </a:r>
            <a:r>
              <a:rPr lang="en-US" altLang="en-US" sz="2000" dirty="0"/>
              <a:t>)</a:t>
            </a:r>
          </a:p>
          <a:p>
            <a:pPr marL="0" indent="357188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+ </a:t>
            </a:r>
            <a:r>
              <a:rPr lang="en-US" altLang="en-US" sz="2000" dirty="0" err="1">
                <a:solidFill>
                  <a:srgbClr val="FF0000"/>
                </a:solidFill>
              </a:rPr>
              <a:t>Accouting</a:t>
            </a:r>
            <a:r>
              <a:rPr lang="en-US" altLang="en-US" sz="2000" dirty="0">
                <a:solidFill>
                  <a:srgbClr val="FF0000"/>
                </a:solidFill>
              </a:rPr>
              <a:t> System </a:t>
            </a:r>
            <a:r>
              <a:rPr lang="en-US" altLang="en-US" sz="2000" dirty="0"/>
              <a:t>(</a:t>
            </a:r>
            <a:r>
              <a:rPr lang="en-US" altLang="en-US" sz="2000" dirty="0" err="1"/>
              <a:t>Hệ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thống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kế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doanh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nghiệp</a:t>
            </a:r>
            <a:r>
              <a:rPr lang="en-US" altLang="en-US" sz="2000" dirty="0"/>
              <a:t>) </a:t>
            </a:r>
          </a:p>
          <a:p>
            <a:pPr marL="0" indent="357188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dirty="0"/>
              <a:t>….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97286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728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728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7283" name="Rectangle 10"/>
          <p:cNvSpPr>
            <a:spLocks noChangeArrowheads="1"/>
          </p:cNvSpPr>
          <p:nvPr/>
        </p:nvSpPr>
        <p:spPr bwMode="auto">
          <a:xfrm>
            <a:off x="76200" y="8382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Current Enterprise Systems (ES)</a:t>
            </a:r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676400"/>
            <a:ext cx="6477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1"/>
          <p:cNvSpPr>
            <a:spLocks noChangeArrowheads="1"/>
          </p:cNvSpPr>
          <p:nvPr/>
        </p:nvSpPr>
        <p:spPr bwMode="auto">
          <a:xfrm>
            <a:off x="2832100" y="5526088"/>
            <a:ext cx="3300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Current Enterprise Systems </a:t>
            </a:r>
            <a:endParaRPr lang="vi-VN" altLang="vi-V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99335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933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933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9331" name="Rectangle 19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99332" name="Rectangle 10"/>
          <p:cNvSpPr>
            <a:spLocks noChangeArrowheads="1"/>
          </p:cNvSpPr>
          <p:nvPr/>
        </p:nvSpPr>
        <p:spPr bwMode="auto">
          <a:xfrm>
            <a:off x="76200" y="8382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</a:t>
            </a:r>
            <a:r>
              <a:rPr lang="vi-VN" altLang="vi-VN" sz="2400" b="1">
                <a:solidFill>
                  <a:srgbClr val="0000CC"/>
                </a:solidFill>
              </a:rPr>
              <a:t>Now and Then</a:t>
            </a:r>
            <a:endParaRPr lang="en-US" altLang="en-US" sz="2400" b="1">
              <a:solidFill>
                <a:srgbClr val="0000CC"/>
              </a:solidFill>
            </a:endParaRPr>
          </a:p>
        </p:txBody>
      </p:sp>
      <p:pic>
        <p:nvPicPr>
          <p:cNvPr id="993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66081"/>
            <a:ext cx="68484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3728" y="1371600"/>
            <a:ext cx="2057400" cy="309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103832" y="1270398"/>
            <a:ext cx="2057400" cy="309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vi-VN" dirty="0"/>
          </a:p>
        </p:txBody>
      </p:sp>
      <p:sp>
        <p:nvSpPr>
          <p:cNvPr id="3" name="Rectangular Callout 2"/>
          <p:cNvSpPr/>
          <p:nvPr/>
        </p:nvSpPr>
        <p:spPr>
          <a:xfrm>
            <a:off x="0" y="1784645"/>
            <a:ext cx="838200" cy="544314"/>
          </a:xfrm>
          <a:prstGeom prst="wedgeRectCallout">
            <a:avLst>
              <a:gd name="adj1" fmla="val 113826"/>
              <a:gd name="adj2" fmla="val 1254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1.Thông tin </a:t>
            </a:r>
            <a:r>
              <a:rPr lang="en-US" sz="1200" dirty="0" err="1"/>
              <a:t>tập</a:t>
            </a:r>
            <a:r>
              <a:rPr lang="en-US" sz="1200" dirty="0"/>
              <a:t> </a:t>
            </a:r>
            <a:r>
              <a:rPr lang="en-US" sz="1200" dirty="0" err="1"/>
              <a:t>trung</a:t>
            </a:r>
            <a:endParaRPr lang="vi-VN" sz="1200" dirty="0"/>
          </a:p>
        </p:txBody>
      </p:sp>
      <p:sp>
        <p:nvSpPr>
          <p:cNvPr id="14" name="Rectangular Callout 13"/>
          <p:cNvSpPr/>
          <p:nvPr/>
        </p:nvSpPr>
        <p:spPr>
          <a:xfrm>
            <a:off x="7643812" y="1984375"/>
            <a:ext cx="838200" cy="733824"/>
          </a:xfrm>
          <a:prstGeom prst="wedgeRectCallout">
            <a:avLst>
              <a:gd name="adj1" fmla="val -167424"/>
              <a:gd name="adj2" fmla="val 625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Chia </a:t>
            </a:r>
            <a:r>
              <a:rPr lang="en-US" sz="1200" dirty="0" err="1"/>
              <a:t>sẻ</a:t>
            </a:r>
            <a:r>
              <a:rPr lang="en-US" sz="1200" dirty="0"/>
              <a:t>,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tán</a:t>
            </a:r>
            <a:endParaRPr lang="vi-VN" sz="1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0" y="2456803"/>
            <a:ext cx="838200" cy="1025333"/>
          </a:xfrm>
          <a:prstGeom prst="wedgeRectCallout">
            <a:avLst>
              <a:gd name="adj1" fmla="val 100190"/>
              <a:gd name="adj2" fmla="val 285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2.Giao </a:t>
            </a:r>
            <a:r>
              <a:rPr lang="en-US" sz="1200" dirty="0" err="1"/>
              <a:t>diên</a:t>
            </a:r>
            <a:r>
              <a:rPr lang="en-US" sz="1200" dirty="0"/>
              <a:t> </a:t>
            </a:r>
            <a:r>
              <a:rPr lang="en-US" sz="1200" dirty="0" err="1"/>
              <a:t>liên</a:t>
            </a:r>
            <a:r>
              <a:rPr lang="en-US" sz="1200" dirty="0"/>
              <a:t> </a:t>
            </a:r>
            <a:r>
              <a:rPr lang="en-US" sz="1200" dirty="0" err="1"/>
              <a:t>kết</a:t>
            </a:r>
            <a:r>
              <a:rPr lang="en-US" sz="1200" dirty="0"/>
              <a:t> </a:t>
            </a:r>
            <a:r>
              <a:rPr lang="en-US" sz="1200" dirty="0" err="1"/>
              <a:t>tĩnh</a:t>
            </a:r>
            <a:r>
              <a:rPr lang="en-US" sz="1200" dirty="0"/>
              <a:t>, </a:t>
            </a:r>
            <a:r>
              <a:rPr lang="en-US" sz="1200" dirty="0" err="1"/>
              <a:t>chặt</a:t>
            </a:r>
            <a:r>
              <a:rPr lang="en-US" sz="1200" dirty="0"/>
              <a:t> </a:t>
            </a:r>
            <a:r>
              <a:rPr lang="en-US" sz="1200" dirty="0" err="1"/>
              <a:t>chẽ</a:t>
            </a:r>
            <a:r>
              <a:rPr lang="en-US" sz="1200" dirty="0"/>
              <a:t>, </a:t>
            </a:r>
            <a:r>
              <a:rPr lang="en-US" sz="1200" dirty="0" err="1"/>
              <a:t>bó</a:t>
            </a:r>
            <a:r>
              <a:rPr lang="en-US" sz="1200" dirty="0"/>
              <a:t> </a:t>
            </a:r>
            <a:r>
              <a:rPr lang="en-US" sz="1200" dirty="0" err="1"/>
              <a:t>buộc</a:t>
            </a:r>
            <a:endParaRPr lang="vi-VN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7558088" y="2862235"/>
            <a:ext cx="1357312" cy="733824"/>
          </a:xfrm>
          <a:prstGeom prst="wedgeRectCallout">
            <a:avLst>
              <a:gd name="adj1" fmla="val -127777"/>
              <a:gd name="adj2" fmla="val 2550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Tùy</a:t>
            </a:r>
            <a:r>
              <a:rPr lang="en-US" sz="1200" dirty="0"/>
              <a:t> </a:t>
            </a:r>
            <a:r>
              <a:rPr lang="en-US" sz="1200" dirty="0" err="1"/>
              <a:t>biến</a:t>
            </a:r>
            <a:r>
              <a:rPr lang="en-US" sz="1200" dirty="0"/>
              <a:t>, </a:t>
            </a:r>
            <a:r>
              <a:rPr lang="en-US" sz="1200" dirty="0" err="1"/>
              <a:t>không</a:t>
            </a:r>
            <a:r>
              <a:rPr lang="en-US" sz="1200" dirty="0"/>
              <a:t> rang </a:t>
            </a:r>
            <a:r>
              <a:rPr lang="en-US" sz="1200" dirty="0" err="1"/>
              <a:t>buộc</a:t>
            </a:r>
            <a:r>
              <a:rPr lang="en-US" sz="1200" dirty="0"/>
              <a:t>, </a:t>
            </a:r>
            <a:r>
              <a:rPr lang="en-US" sz="1200" dirty="0" err="1"/>
              <a:t>mở</a:t>
            </a:r>
            <a:r>
              <a:rPr lang="en-US" sz="1200" dirty="0"/>
              <a:t> </a:t>
            </a:r>
            <a:r>
              <a:rPr lang="en-US" sz="1200" dirty="0" err="1"/>
              <a:t>rộng</a:t>
            </a:r>
            <a:r>
              <a:rPr lang="en-US" sz="1200" dirty="0"/>
              <a:t> </a:t>
            </a:r>
            <a:r>
              <a:rPr lang="en-US" sz="1200" dirty="0" err="1"/>
              <a:t>tùy</a:t>
            </a:r>
            <a:r>
              <a:rPr lang="en-US" sz="1200" dirty="0"/>
              <a:t> </a:t>
            </a:r>
            <a:r>
              <a:rPr lang="en-US" sz="1200" dirty="0" err="1"/>
              <a:t>thích</a:t>
            </a:r>
            <a:endParaRPr lang="vi-VN" sz="1200" dirty="0"/>
          </a:p>
        </p:txBody>
      </p:sp>
      <p:sp>
        <p:nvSpPr>
          <p:cNvPr id="17" name="Rectangular Callout 16"/>
          <p:cNvSpPr/>
          <p:nvPr/>
        </p:nvSpPr>
        <p:spPr>
          <a:xfrm>
            <a:off x="-8931" y="3540794"/>
            <a:ext cx="838200" cy="697576"/>
          </a:xfrm>
          <a:prstGeom prst="wedgeRectCallout">
            <a:avLst>
              <a:gd name="adj1" fmla="val 91667"/>
              <a:gd name="adj2" fmla="val -164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3.Xác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trước</a:t>
            </a:r>
            <a:endParaRPr lang="vi-VN" sz="1200" dirty="0"/>
          </a:p>
        </p:txBody>
      </p:sp>
      <p:sp>
        <p:nvSpPr>
          <p:cNvPr id="20" name="Rectangular Callout 19"/>
          <p:cNvSpPr/>
          <p:nvPr/>
        </p:nvSpPr>
        <p:spPr>
          <a:xfrm>
            <a:off x="7915275" y="3779018"/>
            <a:ext cx="1357312" cy="733824"/>
          </a:xfrm>
          <a:prstGeom prst="wedgeRectCallout">
            <a:avLst>
              <a:gd name="adj1" fmla="val -83566"/>
              <a:gd name="adj2" fmla="val -30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ràng</a:t>
            </a:r>
            <a:r>
              <a:rPr lang="en-US" sz="1200" dirty="0"/>
              <a:t> </a:t>
            </a:r>
            <a:r>
              <a:rPr lang="en-US" sz="1200" dirty="0" err="1"/>
              <a:t>buộc</a:t>
            </a:r>
            <a:r>
              <a:rPr lang="en-US" sz="1200" dirty="0"/>
              <a:t>, </a:t>
            </a:r>
            <a:r>
              <a:rPr lang="en-US" sz="1200" dirty="0" err="1"/>
              <a:t>thay</a:t>
            </a:r>
            <a:r>
              <a:rPr lang="en-US" sz="1200" dirty="0"/>
              <a:t> </a:t>
            </a:r>
            <a:r>
              <a:rPr lang="en-US" sz="1200" dirty="0" err="1"/>
              <a:t>đổi</a:t>
            </a:r>
            <a:r>
              <a:rPr lang="en-US" sz="1200" dirty="0"/>
              <a:t> </a:t>
            </a:r>
            <a:r>
              <a:rPr lang="en-US" sz="1200" dirty="0" err="1"/>
              <a:t>linh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endParaRPr lang="vi-VN" sz="1200" dirty="0"/>
          </a:p>
        </p:txBody>
      </p:sp>
      <p:sp>
        <p:nvSpPr>
          <p:cNvPr id="21" name="Rectangular Callout 20"/>
          <p:cNvSpPr/>
          <p:nvPr/>
        </p:nvSpPr>
        <p:spPr>
          <a:xfrm>
            <a:off x="-4763" y="4381134"/>
            <a:ext cx="838200" cy="697576"/>
          </a:xfrm>
          <a:prstGeom prst="wedgeRectCallout">
            <a:avLst>
              <a:gd name="adj1" fmla="val 86553"/>
              <a:gd name="adj2" fmla="val -369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4.Định </a:t>
            </a:r>
            <a:r>
              <a:rPr lang="en-US" sz="1200" dirty="0" err="1"/>
              <a:t>dạng</a:t>
            </a:r>
            <a:r>
              <a:rPr lang="en-US" sz="1200" dirty="0"/>
              <a:t> do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fix</a:t>
            </a:r>
            <a:endParaRPr lang="vi-VN" sz="1200" dirty="0"/>
          </a:p>
        </p:txBody>
      </p:sp>
      <p:sp>
        <p:nvSpPr>
          <p:cNvPr id="22" name="Rectangular Callout 21"/>
          <p:cNvSpPr/>
          <p:nvPr/>
        </p:nvSpPr>
        <p:spPr>
          <a:xfrm>
            <a:off x="8086724" y="4739679"/>
            <a:ext cx="1357312" cy="733824"/>
          </a:xfrm>
          <a:prstGeom prst="wedgeRectCallout">
            <a:avLst>
              <a:gd name="adj1" fmla="val -86724"/>
              <a:gd name="adj2" fmla="val -913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nghĩa</a:t>
            </a:r>
            <a:endParaRPr lang="vi-VN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19050" y="5297403"/>
            <a:ext cx="838200" cy="697576"/>
          </a:xfrm>
          <a:prstGeom prst="wedgeRectCallout">
            <a:avLst>
              <a:gd name="adj1" fmla="val 134280"/>
              <a:gd name="adj2" fmla="val -922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5.Thiết </a:t>
            </a:r>
            <a:r>
              <a:rPr lang="en-US" sz="1200" dirty="0" err="1"/>
              <a:t>kế</a:t>
            </a:r>
            <a:r>
              <a:rPr lang="en-US" sz="1200" dirty="0"/>
              <a:t> </a:t>
            </a:r>
            <a:r>
              <a:rPr lang="en-US" sz="1200" dirty="0" err="1"/>
              <a:t>cái</a:t>
            </a:r>
            <a:r>
              <a:rPr lang="en-US" sz="1200" dirty="0"/>
              <a:t> </a:t>
            </a:r>
            <a:r>
              <a:rPr lang="en-US" sz="1200" dirty="0" err="1"/>
              <a:t>mình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endParaRPr lang="vi-VN" sz="1200" dirty="0"/>
          </a:p>
        </p:txBody>
      </p:sp>
      <p:sp>
        <p:nvSpPr>
          <p:cNvPr id="24" name="Rectangular Callout 23"/>
          <p:cNvSpPr/>
          <p:nvPr/>
        </p:nvSpPr>
        <p:spPr>
          <a:xfrm>
            <a:off x="5965032" y="5041501"/>
            <a:ext cx="1357312" cy="733824"/>
          </a:xfrm>
          <a:prstGeom prst="wedgeRectCallout">
            <a:avLst>
              <a:gd name="adj1" fmla="val -75145"/>
              <a:gd name="adj2" fmla="val -737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kế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mọi</a:t>
            </a:r>
            <a:r>
              <a:rPr lang="en-US" sz="1200" dirty="0"/>
              <a:t>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viết</a:t>
            </a:r>
            <a:endParaRPr lang="vi-VN" sz="1200" dirty="0"/>
          </a:p>
        </p:txBody>
      </p:sp>
      <p:sp>
        <p:nvSpPr>
          <p:cNvPr id="4" name="Rectangle 3"/>
          <p:cNvSpPr/>
          <p:nvPr/>
        </p:nvSpPr>
        <p:spPr>
          <a:xfrm>
            <a:off x="1138832" y="5881495"/>
            <a:ext cx="657701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FF0000"/>
                </a:solidFill>
              </a:rPr>
              <a:t>Câu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hỏi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?</a:t>
            </a:r>
            <a:endParaRPr lang="vi-V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101385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0138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0138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01379" name="Rectangle 19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01380" name="Rectangle 10"/>
          <p:cNvSpPr>
            <a:spLocks noChangeArrowheads="1"/>
          </p:cNvSpPr>
          <p:nvPr/>
        </p:nvSpPr>
        <p:spPr bwMode="auto">
          <a:xfrm>
            <a:off x="76200" y="8382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Heuristic 1</a:t>
            </a:r>
          </a:p>
        </p:txBody>
      </p:sp>
      <p:sp>
        <p:nvSpPr>
          <p:cNvPr id="101381" name="Text Box 9"/>
          <p:cNvSpPr txBox="1">
            <a:spLocks noChangeArrowheads="1"/>
          </p:cNvSpPr>
          <p:nvPr/>
        </p:nvSpPr>
        <p:spPr bwMode="auto">
          <a:xfrm>
            <a:off x="14288" y="3124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</a:rPr>
              <a:t>Build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maintain</a:t>
            </a:r>
            <a:r>
              <a:rPr lang="en-US" altLang="en-US" sz="2400" dirty="0"/>
              <a:t> options as long as possible </a:t>
            </a:r>
            <a:r>
              <a:rPr lang="en-US" altLang="en-US" sz="2400" dirty="0" err="1"/>
              <a:t>inthe</a:t>
            </a:r>
            <a:r>
              <a:rPr lang="en-US" altLang="en-US" sz="2400" dirty="0"/>
              <a:t> design and implementation of complex systems. You will need them.</a:t>
            </a:r>
            <a:endParaRPr lang="en-US" altLang="en-US" sz="2400" b="1" dirty="0"/>
          </a:p>
        </p:txBody>
      </p:sp>
      <p:sp>
        <p:nvSpPr>
          <p:cNvPr id="101382" name="Rectangle 10"/>
          <p:cNvSpPr>
            <a:spLocks noChangeArrowheads="1"/>
          </p:cNvSpPr>
          <p:nvPr/>
        </p:nvSpPr>
        <p:spPr bwMode="auto">
          <a:xfrm>
            <a:off x="152400" y="2439988"/>
            <a:ext cx="899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Heuristic 2</a:t>
            </a:r>
          </a:p>
        </p:txBody>
      </p:sp>
      <p:sp>
        <p:nvSpPr>
          <p:cNvPr id="101383" name="Text Box 9"/>
          <p:cNvSpPr txBox="1">
            <a:spLocks noChangeArrowheads="1"/>
          </p:cNvSpPr>
          <p:nvPr/>
        </p:nvSpPr>
        <p:spPr bwMode="auto">
          <a:xfrm>
            <a:off x="-4763" y="1439863"/>
            <a:ext cx="914400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2400"/>
              <a:t>.</a:t>
            </a:r>
            <a:endParaRPr lang="en-US" altLang="en-US" sz="2400" b="1"/>
          </a:p>
        </p:txBody>
      </p:sp>
      <p:sp>
        <p:nvSpPr>
          <p:cNvPr id="101384" name="Text Box 9"/>
          <p:cNvSpPr txBox="1">
            <a:spLocks noChangeArrowheads="1"/>
          </p:cNvSpPr>
          <p:nvPr/>
        </p:nvSpPr>
        <p:spPr bwMode="auto">
          <a:xfrm>
            <a:off x="-4763" y="1439863"/>
            <a:ext cx="9144001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2400" dirty="0"/>
              <a:t>All SDLC’s go through every phase – the order, emphasis, and implementation may differ.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103433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0343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0343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03427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103428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3429" name="Rectangle 10"/>
          <p:cNvSpPr>
            <a:spLocks noChangeArrowheads="1"/>
          </p:cNvSpPr>
          <p:nvPr/>
        </p:nvSpPr>
        <p:spPr bwMode="auto">
          <a:xfrm>
            <a:off x="73025" y="81915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</a:t>
            </a:r>
            <a:r>
              <a:rPr lang="vi-VN" altLang="vi-VN" sz="2400" b="1">
                <a:solidFill>
                  <a:srgbClr val="0000CC"/>
                </a:solidFill>
              </a:rPr>
              <a:t>Summary</a:t>
            </a:r>
            <a:endParaRPr lang="en-US" altLang="en-US" sz="2400" b="1">
              <a:solidFill>
                <a:srgbClr val="0000CC"/>
              </a:solidFill>
            </a:endParaRPr>
          </a:p>
        </p:txBody>
      </p:sp>
      <p:sp>
        <p:nvSpPr>
          <p:cNvPr id="103430" name="Rectangle 15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-28575" y="1600200"/>
            <a:ext cx="9144000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Font typeface="Wingdings" pitchFamily="2" charset="2"/>
              <a:buChar char="v"/>
              <a:defRPr/>
            </a:pP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câu</a:t>
            </a:r>
            <a:r>
              <a:rPr lang="en-US" sz="2000" b="1" dirty="0"/>
              <a:t> </a:t>
            </a:r>
            <a:r>
              <a:rPr lang="en-US" sz="2000" b="1" dirty="0" err="1"/>
              <a:t>hỏi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cố</a:t>
            </a:r>
            <a:r>
              <a:rPr lang="en-US" sz="2000" b="1" dirty="0"/>
              <a:t> </a:t>
            </a:r>
            <a:r>
              <a:rPr lang="en-US" sz="2000" b="1" dirty="0" err="1"/>
              <a:t>chương</a:t>
            </a:r>
            <a:endParaRPr lang="en-US" sz="2000" b="1" dirty="0"/>
          </a:p>
          <a:p>
            <a:pPr eaLnBrk="1" hangingPunct="1">
              <a:spcBef>
                <a:spcPts val="0"/>
              </a:spcBef>
              <a:defRPr/>
            </a:pPr>
            <a:endParaRPr lang="en-US" sz="2000" b="1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b="1" dirty="0" err="1">
                <a:solidFill>
                  <a:srgbClr val="FF0000"/>
                </a:solidFill>
              </a:rPr>
              <a:t>Câu</a:t>
            </a:r>
            <a:r>
              <a:rPr lang="en-US" sz="2000" b="1" dirty="0">
                <a:solidFill>
                  <a:srgbClr val="FF0000"/>
                </a:solidFill>
              </a:rPr>
              <a:t> 1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Chu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? 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b="1" dirty="0" err="1">
                <a:solidFill>
                  <a:srgbClr val="FF0000"/>
                </a:solidFill>
              </a:rPr>
              <a:t>Câu</a:t>
            </a:r>
            <a:r>
              <a:rPr lang="en-US" sz="2000" b="1" dirty="0">
                <a:solidFill>
                  <a:srgbClr val="FF0000"/>
                </a:solidFill>
              </a:rPr>
              <a:t> 2</a:t>
            </a:r>
            <a:r>
              <a:rPr lang="en-US" sz="2000" dirty="0"/>
              <a:t>: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chu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chu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b="1" dirty="0" err="1">
                <a:solidFill>
                  <a:srgbClr val="FF0000"/>
                </a:solidFill>
              </a:rPr>
              <a:t>Câu</a:t>
            </a:r>
            <a:r>
              <a:rPr lang="en-US" sz="2000" b="1" dirty="0">
                <a:solidFill>
                  <a:srgbClr val="FF0000"/>
                </a:solidFill>
              </a:rPr>
              <a:t> 3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dirty="0"/>
              <a:t>+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xuyên</a:t>
            </a:r>
            <a:endParaRPr lang="en-US" sz="2000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dirty="0"/>
              <a:t>+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endParaRPr lang="en-US" sz="2000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dirty="0"/>
              <a:t>+ Chi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endParaRPr lang="en-US" sz="2000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dirty="0"/>
              <a:t> Theo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. </a:t>
            </a: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?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b="1" dirty="0" err="1">
                <a:solidFill>
                  <a:srgbClr val="FF0000"/>
                </a:solidFill>
              </a:rPr>
              <a:t>Câu</a:t>
            </a:r>
            <a:r>
              <a:rPr lang="en-US" sz="2000" b="1" dirty="0">
                <a:solidFill>
                  <a:srgbClr val="FF0000"/>
                </a:solidFill>
              </a:rPr>
              <a:t> 4: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SDCL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?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b="1" dirty="0" err="1">
                <a:solidFill>
                  <a:srgbClr val="FF0000"/>
                </a:solidFill>
              </a:rPr>
              <a:t>Câu</a:t>
            </a:r>
            <a:r>
              <a:rPr lang="en-US" sz="2000" b="1" dirty="0">
                <a:solidFill>
                  <a:srgbClr val="FF0000"/>
                </a:solidFill>
              </a:rPr>
              <a:t> 5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Scrum so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Agile 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105481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0548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0548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05475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105476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5477" name="Rectangle 10"/>
          <p:cNvSpPr>
            <a:spLocks noChangeArrowheads="1"/>
          </p:cNvSpPr>
          <p:nvPr/>
        </p:nvSpPr>
        <p:spPr bwMode="auto">
          <a:xfrm>
            <a:off x="73025" y="81915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vi-VN" sz="2400" b="1">
                <a:solidFill>
                  <a:srgbClr val="0000CC"/>
                </a:solidFill>
              </a:rPr>
              <a:t>Summary</a:t>
            </a:r>
            <a:r>
              <a:rPr lang="en-US" altLang="en-US" sz="2400" b="1">
                <a:solidFill>
                  <a:srgbClr val="0000CC"/>
                </a:solidFill>
              </a:rPr>
              <a:t>(con’t)</a:t>
            </a:r>
          </a:p>
        </p:txBody>
      </p:sp>
      <p:sp>
        <p:nvSpPr>
          <p:cNvPr id="105478" name="Rectangle 15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-28575" y="1600200"/>
            <a:ext cx="9144000" cy="3632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/>
              <a:t>System integration life cycle differs from Software Development Life Cycle: </a:t>
            </a:r>
            <a:r>
              <a:rPr lang="en-US" sz="2400" i="1" dirty="0">
                <a:solidFill>
                  <a:srgbClr val="C00000"/>
                </a:solidFill>
              </a:rPr>
              <a:t>Legacy system analysis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/>
              <a:t>Accessibility of legacy information constrains the design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/>
              <a:t>Testing!!!!!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/>
              <a:t>Dependencies</a:t>
            </a:r>
          </a:p>
          <a:p>
            <a:pPr>
              <a:defRPr/>
            </a:pPr>
            <a:endParaRPr lang="en-US" sz="2000" dirty="0"/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v"/>
              <a:defRPr/>
            </a:pP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3322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332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3317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Chu </a:t>
            </a:r>
            <a:r>
              <a:rPr lang="en-US" altLang="en-US" sz="2400" b="1" dirty="0" err="1">
                <a:solidFill>
                  <a:srgbClr val="0000CC"/>
                </a:solidFill>
              </a:rPr>
              <a:t>trình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phát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triển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phần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mềm</a:t>
            </a:r>
            <a:r>
              <a:rPr lang="en-US" altLang="en-US" sz="2400" b="1" dirty="0">
                <a:solidFill>
                  <a:srgbClr val="0000CC"/>
                </a:solidFill>
              </a:rPr>
              <a:t> (Software Development Life Cycle - SDLC)</a:t>
            </a:r>
            <a:endParaRPr lang="en-US" altLang="en-US" sz="1800" b="1" dirty="0">
              <a:solidFill>
                <a:srgbClr val="0000CC"/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009775"/>
            <a:ext cx="65722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37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537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4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536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00000"/>
                </a:solidFill>
              </a:rPr>
              <a:t>Hoạch định và chọn lựa hệ thống</a:t>
            </a:r>
            <a:r>
              <a:rPr lang="en-US" altLang="en-US" sz="2400" b="1">
                <a:solidFill>
                  <a:srgbClr val="C00000"/>
                </a:solidFill>
              </a:rPr>
              <a:t> </a:t>
            </a:r>
            <a:r>
              <a:rPr lang="en-US" altLang="en-US" sz="2400" b="1">
                <a:solidFill>
                  <a:srgbClr val="0000CC"/>
                </a:solidFill>
              </a:rPr>
              <a:t>(</a:t>
            </a:r>
            <a:r>
              <a:rPr lang="vi-VN" altLang="en-US" sz="2400" b="1">
                <a:solidFill>
                  <a:srgbClr val="0000CC"/>
                </a:solidFill>
              </a:rPr>
              <a:t>Systems planing and selection</a:t>
            </a:r>
            <a:r>
              <a:rPr lang="en-US" altLang="en-US" sz="2400" b="1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40624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err="1"/>
              <a:t>hệ</a:t>
            </a:r>
            <a:r>
              <a:rPr lang="en-US" sz="2400"/>
              <a:t> thống </a:t>
            </a:r>
            <a:r>
              <a:rPr lang="en-US" sz="2400" i="1"/>
              <a:t>(Lý do, Yêu cầu)</a:t>
            </a:r>
            <a:endParaRPr lang="en-US" sz="2400" i="1" dirty="0"/>
          </a:p>
          <a:p>
            <a:pPr>
              <a:defRPr/>
            </a:pPr>
            <a:r>
              <a:rPr lang="en-US" sz="2400" dirty="0"/>
              <a:t>	+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	</a:t>
            </a:r>
            <a:r>
              <a:rPr lang="en-US" sz="2400" dirty="0" err="1"/>
              <a:t>hoạch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phận</a:t>
            </a:r>
            <a:r>
              <a:rPr lang="en-US" sz="2400" dirty="0"/>
              <a:t> IS( </a:t>
            </a:r>
            <a:r>
              <a:rPr lang="en-US" sz="2400" dirty="0" err="1"/>
              <a:t>Inforrmation</a:t>
            </a:r>
            <a:r>
              <a:rPr lang="en-US" sz="2400" dirty="0"/>
              <a:t> System)</a:t>
            </a:r>
          </a:p>
          <a:p>
            <a:pPr>
              <a:defRPr/>
            </a:pPr>
            <a:r>
              <a:rPr lang="en-US" sz="240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/>
              <a:t>Chọn lựa hệ thống </a:t>
            </a:r>
            <a:r>
              <a:rPr lang="en-US" sz="2400" i="1"/>
              <a:t>( Lựa chọn giải pháp cho hệ thống)</a:t>
            </a:r>
          </a:p>
          <a:p>
            <a:pPr>
              <a:defRPr/>
            </a:pPr>
            <a:r>
              <a:rPr lang="en-US" sz="2400" dirty="0"/>
              <a:t>	+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1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hoạch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+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gía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endParaRPr lang="vi-VN" sz="2400" dirty="0"/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42960" y="1982520"/>
              <a:ext cx="7036920" cy="2027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600" y="1973160"/>
                <a:ext cx="7055640" cy="204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741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741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741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Phân tích hệ thống </a:t>
            </a:r>
            <a:r>
              <a:rPr lang="en-US" altLang="en-US" sz="2400" b="1">
                <a:solidFill>
                  <a:srgbClr val="0000CC"/>
                </a:solidFill>
              </a:rPr>
              <a:t>(</a:t>
            </a:r>
            <a:r>
              <a:rPr lang="vi-VN" altLang="en-US" sz="2400" b="1">
                <a:solidFill>
                  <a:srgbClr val="0000CC"/>
                </a:solidFill>
              </a:rPr>
              <a:t>Systems</a:t>
            </a:r>
            <a:r>
              <a:rPr lang="en-US" altLang="en-US" sz="2400" b="1">
                <a:solidFill>
                  <a:srgbClr val="0000CC"/>
                </a:solidFill>
              </a:rPr>
              <a:t> analysis)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2954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/>
              <a:t>Xác đ</a:t>
            </a:r>
            <a:r>
              <a:rPr lang="en-US" sz="2400" dirty="0" err="1"/>
              <a:t>ịnh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(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mong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nghị</a:t>
            </a:r>
            <a:r>
              <a:rPr lang="en-US" sz="2400" dirty="0"/>
              <a:t>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/>
              <a:t>Xác đ</a:t>
            </a:r>
            <a:r>
              <a:rPr lang="en-US" sz="2400" dirty="0" err="1"/>
              <a:t>ịnh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,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/>
              <a:t>So sánh, đánh giá thi</a:t>
            </a:r>
            <a:r>
              <a:rPr lang="en-US" sz="2400" dirty="0" err="1"/>
              <a:t>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( </a:t>
            </a:r>
            <a:r>
              <a:rPr lang="en-US" sz="2400" dirty="0" err="1"/>
              <a:t>giá</a:t>
            </a:r>
            <a:r>
              <a:rPr lang="en-US" sz="2400" dirty="0"/>
              <a:t>,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,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v.v</a:t>
            </a:r>
            <a:r>
              <a:rPr lang="en-US" sz="2400" dirty="0"/>
              <a:t>…) </a:t>
            </a: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393280" y="2062800"/>
              <a:ext cx="1250640" cy="143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3920" y="2053440"/>
                <a:ext cx="1269360" cy="16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946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946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9459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946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Thiết kế hệ thống </a:t>
            </a:r>
            <a:r>
              <a:rPr lang="en-US" altLang="en-US" sz="2400" b="1">
                <a:solidFill>
                  <a:srgbClr val="0000CC"/>
                </a:solidFill>
              </a:rPr>
              <a:t>(</a:t>
            </a:r>
            <a:r>
              <a:rPr lang="vi-VN" altLang="en-US" sz="2400" b="1">
                <a:solidFill>
                  <a:srgbClr val="0000CC"/>
                </a:solidFill>
              </a:rPr>
              <a:t>Systems</a:t>
            </a:r>
            <a:r>
              <a:rPr lang="en-US" altLang="en-US" sz="2400" b="1">
                <a:solidFill>
                  <a:srgbClr val="0000CC"/>
                </a:solidFill>
              </a:rPr>
              <a:t> design)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48942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/>
              <a:t>Chuy</a:t>
            </a:r>
            <a:r>
              <a:rPr lang="en-US" sz="2400" dirty="0" err="1"/>
              <a:t>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logic,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+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logic </a:t>
            </a:r>
            <a:r>
              <a:rPr lang="en-US" sz="2400" i="1" dirty="0"/>
              <a:t>(</a:t>
            </a:r>
            <a:r>
              <a:rPr lang="en-US" sz="2400" i="1" dirty="0" err="1"/>
              <a:t>Không</a:t>
            </a:r>
            <a:r>
              <a:rPr lang="en-US" sz="2400" i="1" dirty="0"/>
              <a:t> </a:t>
            </a:r>
            <a:r>
              <a:rPr lang="en-US" sz="2400" i="1" dirty="0" err="1"/>
              <a:t>phụ</a:t>
            </a:r>
            <a:r>
              <a:rPr lang="en-US" sz="2400" i="1" dirty="0"/>
              <a:t> </a:t>
            </a:r>
            <a:r>
              <a:rPr lang="en-US" sz="2400" i="1" dirty="0" err="1"/>
              <a:t>thuộc</a:t>
            </a:r>
            <a:r>
              <a:rPr lang="en-US" sz="2400" i="1" dirty="0"/>
              <a:t> </a:t>
            </a:r>
            <a:r>
              <a:rPr lang="en-US" sz="2400" i="1" dirty="0" err="1"/>
              <a:t>vào</a:t>
            </a:r>
            <a:r>
              <a:rPr lang="en-US" sz="2400" i="1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cứng</a:t>
            </a:r>
            <a:r>
              <a:rPr lang="en-US" sz="2400" i="1" dirty="0"/>
              <a:t> hay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mềm</a:t>
            </a:r>
            <a:r>
              <a:rPr lang="en-US" sz="2400" i="1" dirty="0"/>
              <a:t>). </a:t>
            </a:r>
          </a:p>
          <a:p>
            <a:pPr>
              <a:defRPr/>
            </a:pPr>
            <a:r>
              <a:rPr lang="en-US" sz="2400" i="1" dirty="0" err="1"/>
              <a:t>Ví</a:t>
            </a:r>
            <a:r>
              <a:rPr lang="en-US" sz="2400" i="1" dirty="0"/>
              <a:t> </a:t>
            </a:r>
            <a:r>
              <a:rPr lang="en-US" sz="2400" i="1" dirty="0" err="1"/>
              <a:t>dụ</a:t>
            </a:r>
            <a:r>
              <a:rPr lang="en-US" sz="2400" i="1" dirty="0"/>
              <a:t>: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tài</a:t>
            </a:r>
            <a:r>
              <a:rPr lang="en-US" sz="2400" i="1" dirty="0"/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Kiến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trúc</a:t>
            </a:r>
            <a:r>
              <a:rPr lang="en-US" sz="2400" i="1" dirty="0">
                <a:solidFill>
                  <a:srgbClr val="FF0000"/>
                </a:solidFill>
              </a:rPr>
              <a:t> C&amp;C View, Allocation View, Module View </a:t>
            </a:r>
            <a:r>
              <a:rPr lang="en-US" sz="2400" i="1" dirty="0" err="1"/>
              <a:t>v.v</a:t>
            </a:r>
            <a:r>
              <a:rPr lang="en-US" sz="2400" i="1" dirty="0"/>
              <a:t>… </a:t>
            </a:r>
            <a:r>
              <a:rPr lang="en-US" sz="2400" i="1" dirty="0" err="1"/>
              <a:t>trong</a:t>
            </a:r>
            <a:r>
              <a:rPr lang="en-US" sz="2400" i="1" dirty="0"/>
              <a:t> </a:t>
            </a:r>
            <a:r>
              <a:rPr lang="en-US" sz="2400" i="1" dirty="0" err="1"/>
              <a:t>quy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Scrum </a:t>
            </a:r>
            <a:r>
              <a:rPr lang="en-US" sz="2400" i="1" dirty="0" err="1"/>
              <a:t>chính</a:t>
            </a:r>
            <a:r>
              <a:rPr lang="en-US" sz="2400" i="1" dirty="0"/>
              <a:t> </a:t>
            </a:r>
            <a:r>
              <a:rPr lang="en-US" sz="2400" i="1" dirty="0" err="1"/>
              <a:t>là</a:t>
            </a:r>
            <a:r>
              <a:rPr lang="en-US" sz="2400" i="1" dirty="0"/>
              <a:t> </a:t>
            </a:r>
            <a:r>
              <a:rPr lang="en-US" sz="2400" i="1" dirty="0" err="1"/>
              <a:t>tài</a:t>
            </a:r>
            <a:r>
              <a:rPr lang="en-US" sz="2400" i="1" dirty="0"/>
              <a:t> </a:t>
            </a:r>
            <a:r>
              <a:rPr lang="en-US" sz="2400" i="1" dirty="0" err="1"/>
              <a:t>liệu</a:t>
            </a:r>
            <a:r>
              <a:rPr lang="en-US" sz="2400" i="1" dirty="0"/>
              <a:t> </a:t>
            </a:r>
            <a:r>
              <a:rPr lang="en-US" sz="2400" i="1" dirty="0" err="1"/>
              <a:t>thiết</a:t>
            </a:r>
            <a:r>
              <a:rPr lang="en-US" sz="2400" i="1" dirty="0"/>
              <a:t> </a:t>
            </a:r>
            <a:r>
              <a:rPr lang="en-US" sz="2400" i="1" dirty="0" err="1"/>
              <a:t>kế</a:t>
            </a:r>
            <a:r>
              <a:rPr lang="en-US" sz="2400" i="1" dirty="0"/>
              <a:t> logic.</a:t>
            </a:r>
          </a:p>
          <a:p>
            <a:pPr>
              <a:defRPr/>
            </a:pPr>
            <a:r>
              <a:rPr lang="en-US" sz="2400" dirty="0"/>
              <a:t>+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en-US" sz="2400" i="1" dirty="0" err="1"/>
              <a:t>Chọn</a:t>
            </a:r>
            <a:r>
              <a:rPr lang="en-US" sz="2400" i="1" dirty="0"/>
              <a:t> NNLT, CSDL, </a:t>
            </a:r>
            <a:r>
              <a:rPr lang="en-US" sz="2400" i="1" dirty="0" err="1"/>
              <a:t>Chọn</a:t>
            </a:r>
            <a:r>
              <a:rPr lang="en-US" sz="2400" i="1" dirty="0"/>
              <a:t> HĐH, </a:t>
            </a:r>
            <a:r>
              <a:rPr lang="en-US" sz="2400" i="1" dirty="0" err="1"/>
              <a:t>chọn</a:t>
            </a:r>
            <a:r>
              <a:rPr lang="en-US" sz="2400" i="1" dirty="0"/>
              <a:t> </a:t>
            </a:r>
            <a:r>
              <a:rPr lang="en-US" sz="2400" i="1" dirty="0" err="1"/>
              <a:t>kiến</a:t>
            </a:r>
            <a:r>
              <a:rPr lang="en-US" sz="2400" i="1" dirty="0"/>
              <a:t> </a:t>
            </a:r>
            <a:r>
              <a:rPr lang="en-US" sz="2400" i="1" dirty="0" err="1"/>
              <a:t>trúc</a:t>
            </a:r>
            <a:r>
              <a:rPr lang="en-US" sz="2400" i="1" dirty="0"/>
              <a:t> </a:t>
            </a:r>
            <a:r>
              <a:rPr lang="en-US" sz="2400" i="1" dirty="0" err="1"/>
              <a:t>mạng</a:t>
            </a:r>
            <a:r>
              <a:rPr lang="en-US" sz="2400" i="1" dirty="0"/>
              <a:t> </a:t>
            </a:r>
            <a:r>
              <a:rPr lang="en-US" sz="2400" i="1" dirty="0" err="1"/>
              <a:t>v.v</a:t>
            </a:r>
            <a:r>
              <a:rPr lang="en-US" sz="2400" i="1" dirty="0"/>
              <a:t>…)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v.v.…</a:t>
            </a:r>
            <a:endParaRPr lang="vi-VN" sz="2400" dirty="0"/>
          </a:p>
          <a:p>
            <a:pPr eaLnBrk="1" hangingPunct="1">
              <a:defRPr/>
            </a:pPr>
            <a:r>
              <a:rPr lang="en-US" sz="2400" dirty="0"/>
              <a:t>+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database</a:t>
            </a:r>
          </a:p>
          <a:p>
            <a:pPr eaLnBrk="1" hangingPunct="1">
              <a:defRPr/>
            </a:pPr>
            <a:r>
              <a:rPr lang="en-US" sz="2400" dirty="0"/>
              <a:t>+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endParaRPr lang="en-US" sz="2400" dirty="0"/>
          </a:p>
          <a:p>
            <a:pPr eaLnBrk="1" hangingPunct="1">
              <a:defRPr/>
            </a:pPr>
            <a:r>
              <a:rPr lang="en-US" sz="2400" dirty="0" err="1"/>
              <a:t>v.v</a:t>
            </a:r>
            <a:r>
              <a:rPr lang="en-US" sz="2400" dirty="0"/>
              <a:t>…</a:t>
            </a:r>
          </a:p>
          <a:p>
            <a:pPr eaLnBrk="1" hangingPunct="1">
              <a:defRPr/>
            </a:pPr>
            <a:r>
              <a:rPr lang="en-US" sz="2000" b="1" dirty="0" err="1"/>
              <a:t>Lưu</a:t>
            </a:r>
            <a:r>
              <a:rPr lang="en-US" sz="2000" b="1" dirty="0"/>
              <a:t> ý</a:t>
            </a:r>
            <a:r>
              <a:rPr lang="en-US" sz="2000" dirty="0"/>
              <a:t>: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ở </a:t>
            </a:r>
            <a:r>
              <a:rPr lang="en-US" sz="2000" dirty="0" err="1"/>
              <a:t>mức</a:t>
            </a:r>
            <a:r>
              <a:rPr lang="en-US" sz="2000" dirty="0"/>
              <a:t> logic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ở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. Vi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, </a:t>
            </a:r>
            <a:r>
              <a:rPr lang="en-US" sz="2000" i="1" dirty="0" err="1"/>
              <a:t>Kiến</a:t>
            </a:r>
            <a:r>
              <a:rPr lang="en-US" sz="2000" i="1" dirty="0"/>
              <a:t> </a:t>
            </a:r>
            <a:r>
              <a:rPr lang="en-US" sz="2000" i="1" dirty="0" err="1"/>
              <a:t>trúc</a:t>
            </a:r>
            <a:r>
              <a:rPr lang="en-US" sz="2000" i="1" dirty="0"/>
              <a:t> C&amp;C View, Allocation View, Module View.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4112</Words>
  <Application>Microsoft Office PowerPoint</Application>
  <PresentationFormat>On-screen Show (4:3)</PresentationFormat>
  <Paragraphs>584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Copperplate Gothic Bold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PC-DuyTan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VNN.R9</dc:creator>
  <cp:lastModifiedBy>LENOVO</cp:lastModifiedBy>
  <cp:revision>148</cp:revision>
  <dcterms:created xsi:type="dcterms:W3CDTF">2005-11-29T06:40:39Z</dcterms:created>
  <dcterms:modified xsi:type="dcterms:W3CDTF">2024-06-13T13:48:27Z</dcterms:modified>
</cp:coreProperties>
</file>