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95" r:id="rId2"/>
    <p:sldId id="287" r:id="rId3"/>
    <p:sldId id="311" r:id="rId4"/>
    <p:sldId id="301" r:id="rId5"/>
    <p:sldId id="321" r:id="rId6"/>
    <p:sldId id="337" r:id="rId7"/>
    <p:sldId id="339" r:id="rId8"/>
    <p:sldId id="338" r:id="rId9"/>
    <p:sldId id="324" r:id="rId10"/>
    <p:sldId id="323" r:id="rId11"/>
    <p:sldId id="310" r:id="rId12"/>
    <p:sldId id="330" r:id="rId13"/>
    <p:sldId id="309" r:id="rId14"/>
    <p:sldId id="331" r:id="rId15"/>
    <p:sldId id="340" r:id="rId16"/>
    <p:sldId id="341" r:id="rId17"/>
    <p:sldId id="308" r:id="rId18"/>
    <p:sldId id="342" r:id="rId19"/>
    <p:sldId id="332" r:id="rId20"/>
    <p:sldId id="307" r:id="rId21"/>
    <p:sldId id="305" r:id="rId22"/>
    <p:sldId id="325" r:id="rId23"/>
    <p:sldId id="304" r:id="rId24"/>
    <p:sldId id="345" r:id="rId25"/>
    <p:sldId id="303" r:id="rId26"/>
    <p:sldId id="302" r:id="rId27"/>
    <p:sldId id="268" r:id="rId28"/>
    <p:sldId id="290" r:id="rId29"/>
    <p:sldId id="333" r:id="rId30"/>
    <p:sldId id="346" r:id="rId31"/>
    <p:sldId id="326" r:id="rId32"/>
    <p:sldId id="266" r:id="rId33"/>
    <p:sldId id="327" r:id="rId34"/>
    <p:sldId id="328" r:id="rId35"/>
    <p:sldId id="343" r:id="rId36"/>
    <p:sldId id="344" r:id="rId37"/>
    <p:sldId id="320" r:id="rId38"/>
    <p:sldId id="334" r:id="rId39"/>
    <p:sldId id="267" r:id="rId40"/>
    <p:sldId id="314" r:id="rId41"/>
    <p:sldId id="313" r:id="rId42"/>
    <p:sldId id="315" r:id="rId43"/>
    <p:sldId id="316" r:id="rId44"/>
    <p:sldId id="318" r:id="rId45"/>
    <p:sldId id="336" r:id="rId46"/>
    <p:sldId id="319" r:id="rId47"/>
    <p:sldId id="329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FF5050"/>
    <a:srgbClr val="FF3300"/>
    <a:srgbClr val="FFFF66"/>
    <a:srgbClr val="FF9933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 autoAdjust="0"/>
    <p:restoredTop sz="94704" autoAdjust="0"/>
  </p:normalViewPr>
  <p:slideViewPr>
    <p:cSldViewPr>
      <p:cViewPr varScale="1">
        <p:scale>
          <a:sx n="90" d="100"/>
          <a:sy n="90" d="100"/>
        </p:scale>
        <p:origin x="11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2.6875" units="1/cm"/>
          <inkml:channelProperty channel="Y" name="resolution" value="41.06952" units="1/cm"/>
          <inkml:channelProperty channel="T" name="resolution" value="1" units="1/dev"/>
        </inkml:channelProperties>
      </inkml:inkSource>
      <inkml:timestamp xml:id="ts0" timeString="2021-10-08T11:14:15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5433 4242 0,'24'0'78,"1"0"-47,0 0 16,0 0-32,24 0 1,1 0 0,-25-25-1,24 0 1,26 0 0,-26 25-16,1-25 15,-25 25 1,24 0-16,1 0 15,-25 0 1,0 0-16,-1-24 16,1 24-16,50 0 15,-50 0 1,24 0-16,-24 0 16,25 0-16,24 0 31,-24 0-31,-26 0 15,26 0-15,0 0 16,-1 0 0,-24 0-16,25 0 15,-26 0-15,26 0 16,24 0 0,-49 0-16,0 0 15,25 24-15,-26-24 16,26 25-16,24-25 15,-24 25 1,-25-25-16,0 25 16,0 0-16,49-25 15,-49 24 1,0-24-16,-1 25 16,1-25-1,0 0 1,-50 25 78,-124 74-79,-99 75-15,-248 49 16</inkml:trace>
  <inkml:trace contextRef="#ctx0" brushRef="#br0" timeOffset="5951.92">4986 5779 0,'25'0'78,"0"0"-63,0 25 17,-1-25-32,26 0 31,-25 0-31,0 0 16,24 0-16,1 0 15,-25 0 1,24 0-16,-24 0 15,25 25-15,-1-25 16,50 25 0,-49-25-16,-25 0 15,24 0-15,-24 0 16,50 25 0,-26-25-1,-24 0-15,25 0 16,-26 0-16,51 25 31,-26-25-31,-24 0 16,0 0-1,0 0 1,0 0-16,0 24 0,-1-24 16,1 0-1,0 0 1,0 0-1,0 0 1,-1 0 47,-24 25-1,-24-25-46,-26 25-1</inkml:trace>
  <inkml:trace contextRef="#ctx0" brushRef="#br0" timeOffset="26514.23">7839 7813 0,'24'0'0,"26"0"31,0 0-31,-26 0 0,26 25 15,-25 0-15,24 0 16,1-25 0,-25 0-16,0 25 15,0-25-15,24 24 16,26 1 0,-51-25-16,1 0 15,25 0-15,-25 0 16,-1 0-16,51 25 31,-26 0-31,-24-25 0,25 25 16,-25-25-16,99 49 31,-100-49-31,26 0 0,0 0 16,24 0-16,0 0 15,1 0 1,-26 0-16,1 0 15,-25 0-15,25 0 16,49 0 0,-74 0-16,24 0 15,1 0-15,-25 0 16,24 0-16,1 25 16,-25-25-1,24 0-15,-24 0 16,0 0-16,24 0 31,1 0-31,-25 0 0,24 0 16,-24 0-16,74 25 31,-74-25-31,25 0 0,-25 0 16,24 0-16,-24 0 15,25 0 1,-1 0-16,-24 0 15,25 0-15,-25 0 16,24 0 0,-24 0-1,0 0-15,0 0 32,-1 0-17,-48-25 126</inkml:trace>
  <inkml:trace contextRef="#ctx0" brushRef="#br0" timeOffset="31187.34">4217 9823 0,'25'0'47,"0"0"-31,0 0-16,-1 0 15,26 0 1,-25 0 0,24 0-16,1 0 15,-25 0 1,49 24 0,-24-24-16,-1 25 15,-24-25-15,25 0 16,24 0-1,-49 0 1,25 0-16,-26 0 0,26 0 16,0 25-16,24-25 31,-49 0-31,25 0 0,-26 0 16,26 0-16,24 0 31,-49 0-31,0 0 0,25 0 15,-26 0 1,51 0 0,-50 0-16,-1 0 15,1 0-15,0 0 16,25 0 0,-26 0 46,-48 0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E4422F-0FD6-484E-B4DA-009DACA8C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1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6667E9-44A0-4B61-82F7-8E8F7626CD26}" type="slidenum">
              <a:rPr lang="en-US" altLang="vi-VN" smtClean="0"/>
              <a:pPr>
                <a:spcBef>
                  <a:spcPct val="0"/>
                </a:spcBef>
              </a:pPr>
              <a:t>1</a:t>
            </a:fld>
            <a:endParaRPr lang="en-US" altLang="vi-V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62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924FEF-2FED-4D02-ADB4-64E3912A9268}" type="slidenum">
              <a:rPr lang="en-US" altLang="vi-VN" smtClean="0"/>
              <a:pPr>
                <a:spcBef>
                  <a:spcPct val="0"/>
                </a:spcBef>
              </a:pPr>
              <a:t>10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8245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E15CED-73DC-411C-89E8-35F11513232C}" type="slidenum">
              <a:rPr lang="en-US" altLang="vi-VN" smtClean="0"/>
              <a:pPr>
                <a:spcBef>
                  <a:spcPct val="0"/>
                </a:spcBef>
              </a:pPr>
              <a:t>11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68334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0137DF-8950-4B00-957A-B0733D5801B5}" type="slidenum">
              <a:rPr lang="en-US" altLang="vi-VN" smtClean="0"/>
              <a:pPr>
                <a:spcBef>
                  <a:spcPct val="0"/>
                </a:spcBef>
              </a:pPr>
              <a:t>12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814244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C2828F-9598-4CB0-94AD-599EA6EB3C08}" type="slidenum">
              <a:rPr lang="en-US" altLang="vi-VN" smtClean="0"/>
              <a:pPr>
                <a:spcBef>
                  <a:spcPct val="0"/>
                </a:spcBef>
              </a:pPr>
              <a:t>13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86312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008C5B-4882-4EF0-8C18-C9DEE742E345}" type="slidenum">
              <a:rPr lang="en-US" altLang="vi-VN" smtClean="0"/>
              <a:pPr>
                <a:spcBef>
                  <a:spcPct val="0"/>
                </a:spcBef>
              </a:pPr>
              <a:t>14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557259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71076C-AB35-4790-A359-44C1F5834883}" type="slidenum">
              <a:rPr lang="en-US" altLang="vi-VN" smtClean="0"/>
              <a:pPr>
                <a:spcBef>
                  <a:spcPct val="0"/>
                </a:spcBef>
              </a:pPr>
              <a:t>15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55896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14AB5E-59F3-4B84-BB60-0E8D825A2E31}" type="slidenum">
              <a:rPr lang="en-US" altLang="vi-VN" smtClean="0"/>
              <a:pPr>
                <a:spcBef>
                  <a:spcPct val="0"/>
                </a:spcBef>
              </a:pPr>
              <a:t>16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98288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C0A084-D5E0-4684-A9FD-52581502C079}" type="slidenum">
              <a:rPr lang="en-US" altLang="vi-VN" smtClean="0"/>
              <a:pPr>
                <a:spcBef>
                  <a:spcPct val="0"/>
                </a:spcBef>
              </a:pPr>
              <a:t>17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76854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1261B9-1F24-4B32-A31B-0F62A3B2656B}" type="slidenum">
              <a:rPr lang="en-US" altLang="vi-VN" smtClean="0"/>
              <a:pPr>
                <a:spcBef>
                  <a:spcPct val="0"/>
                </a:spcBef>
              </a:pPr>
              <a:t>18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25275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D2803B-1030-4645-B30D-9302D7EE7FEA}" type="slidenum">
              <a:rPr lang="en-US" altLang="vi-VN" smtClean="0"/>
              <a:pPr>
                <a:spcBef>
                  <a:spcPct val="0"/>
                </a:spcBef>
              </a:pPr>
              <a:t>19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5622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A68C70-EA34-4EAF-B8D8-3A21D0310F33}" type="slidenum">
              <a:rPr lang="en-US" altLang="vi-VN" smtClean="0"/>
              <a:pPr>
                <a:spcBef>
                  <a:spcPct val="0"/>
                </a:spcBef>
              </a:pPr>
              <a:t>2</a:t>
            </a:fld>
            <a:endParaRPr lang="en-US" altLang="vi-V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60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D07D19-6110-4191-A551-F988839BF221}" type="slidenum">
              <a:rPr lang="en-US" altLang="vi-VN" smtClean="0"/>
              <a:pPr>
                <a:spcBef>
                  <a:spcPct val="0"/>
                </a:spcBef>
              </a:pPr>
              <a:t>20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32220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D5DCFA-D6B2-408F-A085-84025E293898}" type="slidenum">
              <a:rPr lang="en-US" altLang="vi-VN" smtClean="0"/>
              <a:pPr>
                <a:spcBef>
                  <a:spcPct val="0"/>
                </a:spcBef>
              </a:pPr>
              <a:t>21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69804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DBB41E-9BED-475F-AEE2-5EAC90A2663B}" type="slidenum">
              <a:rPr lang="en-US" altLang="vi-VN" smtClean="0"/>
              <a:pPr>
                <a:spcBef>
                  <a:spcPct val="0"/>
                </a:spcBef>
              </a:pPr>
              <a:t>22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371723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89CEC8-B918-4B40-864C-BCC34103FDAF}" type="slidenum">
              <a:rPr lang="en-US" altLang="vi-VN" smtClean="0"/>
              <a:pPr>
                <a:spcBef>
                  <a:spcPct val="0"/>
                </a:spcBef>
              </a:pPr>
              <a:t>23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73714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 dirty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89CEC8-B918-4B40-864C-BCC34103FDAF}" type="slidenum">
              <a:rPr lang="en-US" altLang="vi-VN" smtClean="0"/>
              <a:pPr>
                <a:spcBef>
                  <a:spcPct val="0"/>
                </a:spcBef>
              </a:pPr>
              <a:t>24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79350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768954-658A-4FED-9953-35DA3466D8FF}" type="slidenum">
              <a:rPr lang="en-US" altLang="vi-VN" smtClean="0"/>
              <a:pPr>
                <a:spcBef>
                  <a:spcPct val="0"/>
                </a:spcBef>
              </a:pPr>
              <a:t>25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84210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735252-806E-4CE4-9E3D-A890C9F243C0}" type="slidenum">
              <a:rPr lang="en-US" altLang="vi-VN" smtClean="0"/>
              <a:pPr>
                <a:spcBef>
                  <a:spcPct val="0"/>
                </a:spcBef>
              </a:pPr>
              <a:t>26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86714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43D57F-9168-4637-BA5E-70B1135A240F}" type="slidenum">
              <a:rPr lang="en-US" altLang="vi-VN" smtClean="0"/>
              <a:pPr>
                <a:spcBef>
                  <a:spcPct val="0"/>
                </a:spcBef>
              </a:pPr>
              <a:t>27</a:t>
            </a:fld>
            <a:endParaRPr lang="en-US" altLang="vi-V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33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56AC6C-12D5-4270-B563-3CA1D51401E9}" type="slidenum">
              <a:rPr lang="en-US" altLang="vi-VN" smtClean="0"/>
              <a:pPr>
                <a:spcBef>
                  <a:spcPct val="0"/>
                </a:spcBef>
              </a:pPr>
              <a:t>28</a:t>
            </a:fld>
            <a:endParaRPr lang="en-US" altLang="vi-V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772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09BF1E-47DE-43D8-A165-FBB55B11E6EB}" type="slidenum">
              <a:rPr lang="en-US" altLang="vi-VN" smtClean="0"/>
              <a:pPr>
                <a:spcBef>
                  <a:spcPct val="0"/>
                </a:spcBef>
              </a:pPr>
              <a:t>29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0638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DC9F0B-F0EB-4F3D-9CA3-2210C1AFBF9E}" type="slidenum">
              <a:rPr lang="en-US" altLang="vi-VN" smtClean="0"/>
              <a:pPr>
                <a:spcBef>
                  <a:spcPct val="0"/>
                </a:spcBef>
              </a:pPr>
              <a:t>3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65756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09BF1E-47DE-43D8-A165-FBB55B11E6EB}" type="slidenum">
              <a:rPr lang="en-US" altLang="vi-VN" smtClean="0"/>
              <a:pPr>
                <a:spcBef>
                  <a:spcPct val="0"/>
                </a:spcBef>
              </a:pPr>
              <a:t>30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07073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85211F-7DE4-4E5C-91E6-F7536A28F3AA}" type="slidenum">
              <a:rPr lang="en-US" altLang="vi-VN" smtClean="0"/>
              <a:pPr>
                <a:spcBef>
                  <a:spcPct val="0"/>
                </a:spcBef>
              </a:pPr>
              <a:t>31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116044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68E411-E656-4320-A962-7BF0BFCC95D2}" type="slidenum">
              <a:rPr lang="en-US" altLang="vi-VN" smtClean="0"/>
              <a:pPr>
                <a:spcBef>
                  <a:spcPct val="0"/>
                </a:spcBef>
              </a:pPr>
              <a:t>32</a:t>
            </a:fld>
            <a:endParaRPr lang="en-US" altLang="vi-V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79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3ACFAE-686B-4230-9F85-63D3351C9021}" type="slidenum">
              <a:rPr lang="en-US" altLang="vi-VN" smtClean="0"/>
              <a:pPr>
                <a:spcBef>
                  <a:spcPct val="0"/>
                </a:spcBef>
              </a:pPr>
              <a:t>33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83935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FCC215-1A05-485F-B570-B992F680A150}" type="slidenum">
              <a:rPr lang="en-US" altLang="vi-VN" smtClean="0"/>
              <a:pPr>
                <a:spcBef>
                  <a:spcPct val="0"/>
                </a:spcBef>
              </a:pPr>
              <a:t>34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8747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FCC215-1A05-485F-B570-B992F680A150}" type="slidenum">
              <a:rPr lang="en-US" altLang="vi-VN" smtClean="0"/>
              <a:pPr>
                <a:spcBef>
                  <a:spcPct val="0"/>
                </a:spcBef>
              </a:pPr>
              <a:t>35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791079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 dirty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FCC215-1A05-485F-B570-B992F680A150}" type="slidenum">
              <a:rPr lang="en-US" altLang="vi-VN" smtClean="0"/>
              <a:pPr>
                <a:spcBef>
                  <a:spcPct val="0"/>
                </a:spcBef>
              </a:pPr>
              <a:t>36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5273321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29A7CC-1524-4806-B520-14A4471A2E49}" type="slidenum">
              <a:rPr lang="en-US" altLang="vi-VN" smtClean="0"/>
              <a:pPr>
                <a:spcBef>
                  <a:spcPct val="0"/>
                </a:spcBef>
              </a:pPr>
              <a:t>37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3310324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EA4991-84D0-4B18-A79E-23D64B9FAEBE}" type="slidenum">
              <a:rPr lang="en-US" altLang="vi-VN" smtClean="0"/>
              <a:pPr>
                <a:spcBef>
                  <a:spcPct val="0"/>
                </a:spcBef>
              </a:pPr>
              <a:t>38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814471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1D71DD-F978-4FAC-A07B-35478060F7BF}" type="slidenum">
              <a:rPr lang="en-US" altLang="vi-VN" smtClean="0"/>
              <a:pPr>
                <a:spcBef>
                  <a:spcPct val="0"/>
                </a:spcBef>
              </a:pPr>
              <a:t>39</a:t>
            </a:fld>
            <a:endParaRPr lang="en-US" altLang="vi-V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191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B5CBC7-70C1-473A-A774-03489D1AF434}" type="slidenum">
              <a:rPr lang="en-US" altLang="vi-VN" smtClean="0"/>
              <a:pPr>
                <a:spcBef>
                  <a:spcPct val="0"/>
                </a:spcBef>
              </a:pPr>
              <a:t>4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8107335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180341-0264-4090-8B15-D8E675E0BB74}" type="slidenum">
              <a:rPr lang="en-US" altLang="vi-VN" smtClean="0"/>
              <a:pPr>
                <a:spcBef>
                  <a:spcPct val="0"/>
                </a:spcBef>
              </a:pPr>
              <a:t>40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582123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19916-28DB-496B-990F-99DE55E16F74}" type="slidenum">
              <a:rPr lang="en-US" altLang="vi-VN" smtClean="0"/>
              <a:pPr>
                <a:spcBef>
                  <a:spcPct val="0"/>
                </a:spcBef>
              </a:pPr>
              <a:t>41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140978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C6532D-D500-49FA-AB8F-B2BD4F9291A6}" type="slidenum">
              <a:rPr lang="en-US" altLang="vi-VN" smtClean="0"/>
              <a:pPr>
                <a:spcBef>
                  <a:spcPct val="0"/>
                </a:spcBef>
              </a:pPr>
              <a:t>42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08808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 dirty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8BFC16-ED7F-4E0A-97CF-B456814C7E52}" type="slidenum">
              <a:rPr lang="en-US" altLang="vi-VN" smtClean="0"/>
              <a:pPr>
                <a:spcBef>
                  <a:spcPct val="0"/>
                </a:spcBef>
              </a:pPr>
              <a:t>43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0518239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77A851-3AC6-4186-9BBA-DC973320B659}" type="slidenum">
              <a:rPr lang="en-US" altLang="vi-VN" smtClean="0"/>
              <a:pPr>
                <a:spcBef>
                  <a:spcPct val="0"/>
                </a:spcBef>
              </a:pPr>
              <a:t>44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8303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A91563-F7D3-4A17-BA06-EDA76B918D35}" type="slidenum">
              <a:rPr lang="en-US" altLang="vi-VN" smtClean="0"/>
              <a:pPr>
                <a:spcBef>
                  <a:spcPct val="0"/>
                </a:spcBef>
              </a:pPr>
              <a:t>45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413815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89395B-32F7-4446-B9D1-C24831C09098}" type="slidenum">
              <a:rPr lang="en-US" altLang="vi-VN" smtClean="0"/>
              <a:pPr>
                <a:spcBef>
                  <a:spcPct val="0"/>
                </a:spcBef>
              </a:pPr>
              <a:t>46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6477824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9A724F-73B0-4A7B-80F7-4E3B0BF97C05}" type="slidenum">
              <a:rPr lang="en-US" altLang="vi-VN" smtClean="0"/>
              <a:pPr>
                <a:spcBef>
                  <a:spcPct val="0"/>
                </a:spcBef>
              </a:pPr>
              <a:t>47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2604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2719BF-DC80-46F1-B1CE-3CDF27A67402}" type="slidenum">
              <a:rPr lang="en-US" altLang="vi-VN" smtClean="0"/>
              <a:pPr>
                <a:spcBef>
                  <a:spcPct val="0"/>
                </a:spcBef>
              </a:pPr>
              <a:t>5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67969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DD9426-8FAA-4D12-A633-D2E5D2ECCB9C}" type="slidenum">
              <a:rPr lang="en-US" altLang="vi-VN" smtClean="0"/>
              <a:pPr>
                <a:spcBef>
                  <a:spcPct val="0"/>
                </a:spcBef>
              </a:pPr>
              <a:t>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40757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D567C4-769B-4DD8-A1C0-4C1CB183DC58}" type="slidenum">
              <a:rPr lang="en-US" altLang="vi-VN" smtClean="0"/>
              <a:pPr>
                <a:spcBef>
                  <a:spcPct val="0"/>
                </a:spcBef>
              </a:pPr>
              <a:t>7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35227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 dirty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3DDE4A-5604-4FF7-B702-68F1417A2C83}" type="slidenum">
              <a:rPr lang="en-US" altLang="vi-VN" smtClean="0"/>
              <a:pPr>
                <a:spcBef>
                  <a:spcPct val="0"/>
                </a:spcBef>
              </a:pPr>
              <a:t>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14041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vi-VN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751754-A022-4878-A43C-43B2AB464680}" type="slidenum">
              <a:rPr lang="en-US" altLang="vi-VN" smtClean="0"/>
              <a:pPr>
                <a:spcBef>
                  <a:spcPct val="0"/>
                </a:spcBef>
              </a:pPr>
              <a:t>9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5424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0AF0A-9597-400B-AA02-8F2291D436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0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97601-349B-4F8D-BAF1-20CE0A8A4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6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B4D00-536A-4345-A54A-3114315BF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D3E66-8B3B-4273-BAE4-E80D81DD0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B22DC-EB48-4980-99B5-94F01C71E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2350C-B67E-472B-8B07-A52189F44B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D444D-8D44-45A7-91AF-6728C7FCA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E15A-5B94-4E87-ACBF-BA101C38A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7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60511-CAC6-49DB-9D60-4D7B1F13C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32D77-B833-4849-B212-6FD9C7DC57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30C08-A202-411B-BC65-2798B3527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F5FA1-D286-473C-B092-A0B3DF7A2E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7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BC0E7B-5C2C-4606-A116-5C459D991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lib.duytan.edu.v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ydtu.duytan.edu.v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ydtu.edu.vn/" TargetMode="External"/><Relationship Id="rId5" Type="http://schemas.openxmlformats.org/officeDocument/2006/relationships/hyperlink" Target="https://duytan.edu.vn/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studyresource.duytan.edu.vn/portal?saka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emf"/><Relationship Id="rId4" Type="http://schemas.openxmlformats.org/officeDocument/2006/relationships/customXml" Target="../ink/ink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876800" y="247650"/>
            <a:ext cx="4276725" cy="661035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5067300" y="2362200"/>
            <a:ext cx="4076700" cy="7223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b="1">
                <a:solidFill>
                  <a:srgbClr val="FFFF66"/>
                </a:solidFill>
              </a:rPr>
              <a:t>System Integration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rgbClr val="FFFF66"/>
                </a:solidFill>
              </a:rPr>
              <a:t>Mini Case Studies © 2010</a:t>
            </a:r>
            <a:endParaRPr lang="en-US" altLang="vi-VN" b="1">
              <a:solidFill>
                <a:srgbClr val="FFFF66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4876800" y="3657600"/>
            <a:ext cx="4114800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br>
              <a:rPr lang="en-US" altLang="vi-VN" b="1">
                <a:solidFill>
                  <a:schemeClr val="bg1"/>
                </a:solidFill>
              </a:rPr>
            </a:br>
            <a:br>
              <a:rPr lang="en-US" altLang="vi-VN" b="1">
                <a:solidFill>
                  <a:schemeClr val="bg1"/>
                </a:solidFill>
              </a:rPr>
            </a:br>
            <a:br>
              <a:rPr lang="en-US" altLang="vi-VN" b="1">
                <a:solidFill>
                  <a:schemeClr val="bg1"/>
                </a:solidFill>
              </a:rPr>
            </a:br>
            <a:br>
              <a:rPr lang="en-US" altLang="vi-VN" b="1">
                <a:solidFill>
                  <a:schemeClr val="bg1"/>
                </a:solidFill>
              </a:rPr>
            </a:br>
            <a:endParaRPr lang="en-US" altLang="vi-VN" sz="4400" b="1">
              <a:solidFill>
                <a:schemeClr val="tx2"/>
              </a:solidFill>
            </a:endParaRPr>
          </a:p>
        </p:txBody>
      </p:sp>
      <p:sp>
        <p:nvSpPr>
          <p:cNvPr id="3078" name="Text Box 19"/>
          <p:cNvSpPr txBox="1">
            <a:spLocks noChangeArrowheads="1"/>
          </p:cNvSpPr>
          <p:nvPr/>
        </p:nvSpPr>
        <p:spPr bwMode="auto">
          <a:xfrm>
            <a:off x="5257800" y="5334000"/>
            <a:ext cx="3733800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vi-VN" sz="1400">
                <a:solidFill>
                  <a:schemeClr val="bg1"/>
                </a:solidFill>
              </a:rPr>
              <a:t>Nguyễn Minh Nhật -Mob:0905125143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vi-VN" sz="1400">
                <a:solidFill>
                  <a:schemeClr val="bg1"/>
                </a:solidFill>
              </a:rPr>
              <a:t>Email :nhatnam06@gmail.com</a:t>
            </a:r>
          </a:p>
        </p:txBody>
      </p:sp>
      <p:sp>
        <p:nvSpPr>
          <p:cNvPr id="3" name="Rectangle 2"/>
          <p:cNvSpPr/>
          <p:nvPr/>
        </p:nvSpPr>
        <p:spPr>
          <a:xfrm>
            <a:off x="296863" y="5486400"/>
            <a:ext cx="4579937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Shawn A. Butler, Ph.D.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Senior Lecturer, Executive Education Program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Institute for Software Research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Carnegie Mellon University</a:t>
            </a:r>
          </a:p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08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308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3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D74547-1608-431E-858F-FA56C2F6C0CC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vi-VN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151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2151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2150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Presentation Integration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-25400" y="1514475"/>
            <a:ext cx="9144000" cy="29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is one of the </a:t>
            </a:r>
            <a:r>
              <a:rPr lang="en-US" sz="2400" dirty="0">
                <a:solidFill>
                  <a:srgbClr val="FF0000"/>
                </a:solidFill>
              </a:rPr>
              <a:t>simplest forms of integration</a:t>
            </a:r>
            <a:r>
              <a:rPr lang="en-US" sz="2400" dirty="0"/>
              <a:t>.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allows the </a:t>
            </a:r>
            <a:r>
              <a:rPr lang="en-US" sz="2400" dirty="0">
                <a:solidFill>
                  <a:srgbClr val="FF0000"/>
                </a:solidFill>
              </a:rPr>
              <a:t>integration of new software </a:t>
            </a:r>
            <a:r>
              <a:rPr lang="en-US" sz="2400" dirty="0"/>
              <a:t>through the </a:t>
            </a:r>
            <a:r>
              <a:rPr lang="en-US" sz="2400" dirty="0">
                <a:solidFill>
                  <a:srgbClr val="FF0000"/>
                </a:solidFill>
              </a:rPr>
              <a:t>existing presentations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</a:rPr>
              <a:t>legacy software</a:t>
            </a:r>
            <a:r>
              <a:rPr lang="en-US" sz="2400" dirty="0"/>
              <a:t>.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used to create a </a:t>
            </a:r>
            <a:r>
              <a:rPr lang="en-US" sz="2400" dirty="0">
                <a:solidFill>
                  <a:srgbClr val="FF0000"/>
                </a:solidFill>
              </a:rPr>
              <a:t>new user interface</a:t>
            </a:r>
            <a:r>
              <a:rPr lang="en-US" sz="2400" dirty="0"/>
              <a:t> but may be used to integrate with other applications.</a:t>
            </a:r>
          </a:p>
          <a:p>
            <a:pPr>
              <a:defRPr/>
            </a:pPr>
            <a:r>
              <a:rPr lang="en-US" sz="2400" dirty="0"/>
              <a:t>    </a:t>
            </a:r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151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2151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215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E39A5-7C3C-4C26-BF23-A291662E99D7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vi-V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2356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23557" name="Picture 3" descr="LETTER-HE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Presentation Integration</a:t>
            </a:r>
            <a:endParaRPr lang="en-US" altLang="vi-VN" sz="1800" b="1">
              <a:solidFill>
                <a:srgbClr val="0000CC"/>
              </a:solidFill>
            </a:endParaRPr>
          </a:p>
        </p:txBody>
      </p:sp>
      <p:pic>
        <p:nvPicPr>
          <p:cNvPr id="2356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112" y="987425"/>
            <a:ext cx="1758287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1" name="Rectangle 1"/>
          <p:cNvSpPr>
            <a:spLocks noChangeArrowheads="1"/>
          </p:cNvSpPr>
          <p:nvPr/>
        </p:nvSpPr>
        <p:spPr bwMode="auto">
          <a:xfrm>
            <a:off x="0" y="5573713"/>
            <a:ext cx="911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/>
              <a:t>The presentation integration model integrates through the user interface of applications.</a:t>
            </a:r>
          </a:p>
        </p:txBody>
      </p:sp>
      <p:sp>
        <p:nvSpPr>
          <p:cNvPr id="235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235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235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B760E3-E2D0-436B-9AFB-38DBB459F813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vi-VN" sz="1400"/>
          </a:p>
        </p:txBody>
      </p:sp>
      <p:sp>
        <p:nvSpPr>
          <p:cNvPr id="2" name="Rectangular Callout 1"/>
          <p:cNvSpPr/>
          <p:nvPr/>
        </p:nvSpPr>
        <p:spPr>
          <a:xfrm>
            <a:off x="6908800" y="854075"/>
            <a:ext cx="2235200" cy="1697831"/>
          </a:xfrm>
          <a:prstGeom prst="wedgeRectCallout">
            <a:avLst>
              <a:gd name="adj1" fmla="val -117320"/>
              <a:gd name="adj2" fmla="val 28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Để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tạo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ra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giao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diện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của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ứng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tích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hợp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dụng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công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nghệ</a:t>
            </a:r>
            <a:r>
              <a:rPr lang="en-US" sz="1400" dirty="0">
                <a:solidFill>
                  <a:schemeClr val="tx1"/>
                </a:solidFill>
              </a:rPr>
              <a:t>: Java, GUI programming of Windows, Web </a:t>
            </a:r>
            <a:r>
              <a:rPr lang="en-US" sz="1400" dirty="0" err="1">
                <a:solidFill>
                  <a:schemeClr val="tx1"/>
                </a:solidFill>
              </a:rPr>
              <a:t>brower</a:t>
            </a:r>
            <a:r>
              <a:rPr lang="en-US" sz="1400" dirty="0">
                <a:solidFill>
                  <a:schemeClr val="tx1"/>
                </a:solidFill>
              </a:rPr>
              <a:t>, Rest Full </a:t>
            </a:r>
            <a:r>
              <a:rPr lang="en-US" sz="1400" dirty="0" err="1">
                <a:solidFill>
                  <a:schemeClr val="tx1"/>
                </a:solidFill>
              </a:rPr>
              <a:t>v.v</a:t>
            </a:r>
            <a:r>
              <a:rPr lang="en-US" sz="1400" dirty="0">
                <a:solidFill>
                  <a:schemeClr val="tx1"/>
                </a:solidFill>
              </a:rPr>
              <a:t>… </a:t>
            </a:r>
            <a:r>
              <a:rPr lang="en-US" sz="1400" dirty="0" err="1">
                <a:solidFill>
                  <a:schemeClr val="tx1"/>
                </a:solidFill>
              </a:rPr>
              <a:t>thông</a:t>
            </a:r>
            <a:r>
              <a:rPr lang="en-US" sz="1400" dirty="0">
                <a:solidFill>
                  <a:schemeClr val="tx1"/>
                </a:solidFill>
              </a:rPr>
              <a:t> qua </a:t>
            </a:r>
            <a:r>
              <a:rPr lang="en-US" sz="1400" dirty="0" err="1">
                <a:solidFill>
                  <a:schemeClr val="tx1"/>
                </a:solidFill>
              </a:rPr>
              <a:t>các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hàm</a:t>
            </a:r>
            <a:r>
              <a:rPr lang="en-US" sz="1400" dirty="0">
                <a:solidFill>
                  <a:schemeClr val="tx1"/>
                </a:solidFill>
              </a:rPr>
              <a:t> API</a:t>
            </a:r>
            <a:endParaRPr lang="en-US" sz="1400" dirty="0"/>
          </a:p>
          <a:p>
            <a:endParaRPr lang="en-US" sz="16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01291"/>
              </p:ext>
            </p:extLst>
          </p:nvPr>
        </p:nvGraphicFramePr>
        <p:xfrm>
          <a:off x="691224" y="1485969"/>
          <a:ext cx="4820444" cy="381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Bitmap Image" r:id="rId6" imgW="2386080" imgH="1890720" progId="Paint.Picture">
                  <p:embed/>
                </p:oleObj>
              </mc:Choice>
              <mc:Fallback>
                <p:oleObj name="Bitmap Image" r:id="rId6" imgW="2386080" imgH="18907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1224" y="1485969"/>
                        <a:ext cx="4820444" cy="3819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069180" y="1964531"/>
            <a:ext cx="1188619" cy="3762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561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2561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5603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2560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solidFill>
                  <a:srgbClr val="0000CC"/>
                </a:solidFill>
              </a:rPr>
              <a:t>Presentation Integration</a:t>
            </a:r>
            <a:endParaRPr lang="en-US" altLang="vi-VN" sz="1800" b="1" dirty="0">
              <a:solidFill>
                <a:srgbClr val="0000CC"/>
              </a:solidFill>
            </a:endParaRPr>
          </a:p>
        </p:txBody>
      </p:sp>
      <p:sp>
        <p:nvSpPr>
          <p:cNvPr id="25607" name="Rectangle 1"/>
          <p:cNvSpPr>
            <a:spLocks noChangeArrowheads="1"/>
          </p:cNvSpPr>
          <p:nvPr/>
        </p:nvSpPr>
        <p:spPr bwMode="auto">
          <a:xfrm>
            <a:off x="0" y="5573713"/>
            <a:ext cx="911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800" dirty="0"/>
              <a:t>Presentation-level integration in </a:t>
            </a:r>
            <a:r>
              <a:rPr lang="en-US" altLang="vi-VN" sz="1800" dirty="0">
                <a:solidFill>
                  <a:srgbClr val="FF0000"/>
                </a:solidFill>
              </a:rPr>
              <a:t>web portals</a:t>
            </a:r>
          </a:p>
        </p:txBody>
      </p:sp>
      <p:sp>
        <p:nvSpPr>
          <p:cNvPr id="2560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2560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256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58F17D-C638-44C7-8B01-044BBA4B9215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vi-VN" sz="1400"/>
          </a:p>
        </p:txBody>
      </p:sp>
      <p:pic>
        <p:nvPicPr>
          <p:cNvPr id="2561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52600"/>
            <a:ext cx="51911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ular Callout 2"/>
          <p:cNvSpPr/>
          <p:nvPr/>
        </p:nvSpPr>
        <p:spPr>
          <a:xfrm>
            <a:off x="8396288" y="1524000"/>
            <a:ext cx="2424112" cy="2590800"/>
          </a:xfrm>
          <a:prstGeom prst="wedgeRectCallout">
            <a:avLst>
              <a:gd name="adj1" fmla="val -165986"/>
              <a:gd name="adj2" fmla="val -1974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vi-VN" sz="1600" dirty="0"/>
              <a:t>Web portal: </a:t>
            </a:r>
            <a:r>
              <a:rPr lang="en-US" altLang="vi-VN" sz="1600" dirty="0" err="1"/>
              <a:t>Cổng</a:t>
            </a:r>
            <a:r>
              <a:rPr lang="en-US" altLang="vi-VN" sz="1600" dirty="0"/>
              <a:t> </a:t>
            </a:r>
            <a:r>
              <a:rPr lang="en-US" altLang="vi-VN" sz="1600" dirty="0" err="1"/>
              <a:t>thông</a:t>
            </a:r>
            <a:r>
              <a:rPr lang="en-US" altLang="vi-VN" sz="1600" dirty="0"/>
              <a:t> tin </a:t>
            </a:r>
            <a:r>
              <a:rPr lang="en-US" altLang="vi-VN" sz="1600" dirty="0" err="1"/>
              <a:t>để</a:t>
            </a:r>
            <a:r>
              <a:rPr lang="en-US" altLang="vi-VN" sz="1600" dirty="0"/>
              <a:t> </a:t>
            </a:r>
            <a:r>
              <a:rPr lang="en-US" altLang="vi-VN" sz="1600" dirty="0" err="1"/>
              <a:t>kết</a:t>
            </a:r>
            <a:r>
              <a:rPr lang="en-US" altLang="vi-VN" sz="1600" dirty="0"/>
              <a:t> </a:t>
            </a:r>
            <a:r>
              <a:rPr lang="en-US" altLang="vi-VN" sz="1600" dirty="0" err="1"/>
              <a:t>nối</a:t>
            </a:r>
            <a:r>
              <a:rPr lang="en-US" altLang="vi-VN" sz="1600" dirty="0"/>
              <a:t> </a:t>
            </a:r>
            <a:r>
              <a:rPr lang="en-US" altLang="vi-VN" sz="1600" dirty="0" err="1"/>
              <a:t>các</a:t>
            </a:r>
            <a:r>
              <a:rPr lang="en-US" altLang="vi-VN" sz="1600" dirty="0"/>
              <a:t> </a:t>
            </a:r>
            <a:r>
              <a:rPr lang="en-US" altLang="vi-VN" sz="1600" dirty="0" err="1"/>
              <a:t>ứng</a:t>
            </a:r>
            <a:r>
              <a:rPr lang="en-US" altLang="vi-VN" sz="1600" dirty="0"/>
              <a:t> </a:t>
            </a:r>
            <a:r>
              <a:rPr lang="en-US" altLang="vi-VN" sz="1600" dirty="0" err="1"/>
              <a:t>dụng</a:t>
            </a:r>
            <a:r>
              <a:rPr lang="en-US" altLang="vi-VN" sz="1600" dirty="0"/>
              <a:t> </a:t>
            </a:r>
            <a:r>
              <a:rPr lang="en-US" altLang="vi-VN" sz="1600" dirty="0" err="1"/>
              <a:t>khác</a:t>
            </a:r>
            <a:r>
              <a:rPr lang="en-US" altLang="vi-VN" sz="1600" dirty="0"/>
              <a:t> </a:t>
            </a:r>
            <a:r>
              <a:rPr lang="en-US" altLang="vi-VN" sz="1600" dirty="0" err="1"/>
              <a:t>được</a:t>
            </a:r>
            <a:r>
              <a:rPr lang="en-US" altLang="vi-VN" sz="1600" dirty="0"/>
              <a:t> </a:t>
            </a:r>
            <a:r>
              <a:rPr lang="en-US" altLang="vi-VN" sz="1600" dirty="0" err="1"/>
              <a:t>tạo</a:t>
            </a:r>
            <a:r>
              <a:rPr lang="en-US" altLang="vi-VN" sz="1600" dirty="0"/>
              <a:t> </a:t>
            </a:r>
            <a:r>
              <a:rPr lang="en-US" altLang="vi-VN" sz="1600" dirty="0" err="1"/>
              <a:t>bởi</a:t>
            </a:r>
            <a:r>
              <a:rPr lang="en-US" altLang="vi-VN" sz="1600" dirty="0"/>
              <a:t> </a:t>
            </a:r>
            <a:r>
              <a:rPr lang="en-US" altLang="vi-VN" sz="1600" dirty="0" err="1"/>
              <a:t>công</a:t>
            </a:r>
            <a:r>
              <a:rPr lang="en-US" altLang="vi-VN" sz="1600" dirty="0"/>
              <a:t> </a:t>
            </a:r>
            <a:r>
              <a:rPr lang="en-US" altLang="vi-VN" sz="1600" dirty="0" err="1"/>
              <a:t>nghệ</a:t>
            </a:r>
            <a:r>
              <a:rPr lang="en-US" altLang="vi-VN" sz="1600" dirty="0"/>
              <a:t> Web.</a:t>
            </a:r>
          </a:p>
          <a:p>
            <a:r>
              <a:rPr lang="en-US" altLang="vi-VN" sz="1600" dirty="0" err="1"/>
              <a:t>Ví</a:t>
            </a:r>
            <a:r>
              <a:rPr lang="en-US" altLang="vi-VN" sz="1600" dirty="0"/>
              <a:t> </a:t>
            </a:r>
            <a:r>
              <a:rPr lang="en-US" altLang="vi-VN" sz="1600" dirty="0" err="1"/>
              <a:t>dụ</a:t>
            </a:r>
            <a:r>
              <a:rPr lang="en-US" altLang="vi-VN" sz="1600" dirty="0"/>
              <a:t>: </a:t>
            </a:r>
            <a:r>
              <a:rPr lang="en-US" altLang="vi-VN" sz="1600" dirty="0">
                <a:hlinkClick r:id="rId5"/>
              </a:rPr>
              <a:t>https://duytan.edu.vn/</a:t>
            </a:r>
            <a:r>
              <a:rPr lang="en-US" altLang="vi-VN" sz="1600" dirty="0"/>
              <a:t> </a:t>
            </a:r>
            <a:r>
              <a:rPr lang="en-US" altLang="vi-VN" sz="1600" dirty="0" err="1"/>
              <a:t>là</a:t>
            </a:r>
            <a:r>
              <a:rPr lang="en-US" altLang="vi-VN" sz="1600" dirty="0"/>
              <a:t> web portal</a:t>
            </a:r>
          </a:p>
          <a:p>
            <a:r>
              <a:rPr lang="en-US" altLang="vi-VN" sz="1600" dirty="0">
                <a:hlinkClick r:id="rId6"/>
              </a:rPr>
              <a:t>https://mydtu.edu.vn</a:t>
            </a:r>
            <a:r>
              <a:rPr lang="en-US" altLang="vi-VN" sz="1600" dirty="0"/>
              <a:t> </a:t>
            </a:r>
            <a:r>
              <a:rPr lang="en-US" altLang="vi-VN" sz="1600" dirty="0" err="1"/>
              <a:t>không</a:t>
            </a:r>
            <a:r>
              <a:rPr lang="en-US" altLang="vi-VN" sz="1600" dirty="0"/>
              <a:t> </a:t>
            </a:r>
            <a:r>
              <a:rPr lang="en-US" altLang="vi-VN" sz="1600" dirty="0" err="1"/>
              <a:t>phải</a:t>
            </a:r>
            <a:r>
              <a:rPr lang="en-US" altLang="vi-VN" sz="1600" dirty="0"/>
              <a:t> Web portal</a:t>
            </a:r>
          </a:p>
          <a:p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7543800" y="4394994"/>
            <a:ext cx="3124199" cy="2241550"/>
          </a:xfrm>
          <a:prstGeom prst="wedgeRectCallout">
            <a:avLst>
              <a:gd name="adj1" fmla="val -123844"/>
              <a:gd name="adj2" fmla="val -676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vi-VN" sz="1600" dirty="0"/>
          </a:p>
          <a:p>
            <a:endParaRPr lang="en-US" altLang="vi-VN" sz="1400" dirty="0"/>
          </a:p>
          <a:p>
            <a:endParaRPr lang="en-US" altLang="vi-VN" sz="1400" dirty="0"/>
          </a:p>
          <a:p>
            <a:endParaRPr lang="en-US" altLang="vi-VN" sz="1400" dirty="0"/>
          </a:p>
          <a:p>
            <a:endParaRPr lang="en-US" altLang="vi-VN" sz="1400" dirty="0"/>
          </a:p>
          <a:p>
            <a:endParaRPr lang="en-US" altLang="vi-VN" sz="1400" dirty="0"/>
          </a:p>
          <a:p>
            <a:endParaRPr lang="en-US" altLang="vi-VN" sz="1400" dirty="0"/>
          </a:p>
          <a:p>
            <a:r>
              <a:rPr lang="en-US" altLang="vi-VN" sz="1400" dirty="0" err="1"/>
              <a:t>mydtu</a:t>
            </a:r>
            <a:r>
              <a:rPr lang="en-US" altLang="vi-VN" sz="1400" dirty="0"/>
              <a:t> Web: </a:t>
            </a:r>
          </a:p>
          <a:p>
            <a:r>
              <a:rPr lang="en-US" altLang="vi-VN" sz="1400" dirty="0">
                <a:hlinkClick r:id="rId7"/>
              </a:rPr>
              <a:t>https://mydtu.duytan.edu.vn/</a:t>
            </a:r>
            <a:endParaRPr lang="en-US" altLang="vi-VN" sz="1400" dirty="0"/>
          </a:p>
          <a:p>
            <a:r>
              <a:rPr lang="en-US" altLang="vi-VN" sz="1400" dirty="0"/>
              <a:t>E-Lib Web:</a:t>
            </a:r>
          </a:p>
          <a:p>
            <a:r>
              <a:rPr lang="en-US" altLang="vi-VN" sz="1400" dirty="0">
                <a:hlinkClick r:id="rId8"/>
              </a:rPr>
              <a:t>https://elib.duytan.edu.vn/</a:t>
            </a:r>
            <a:endParaRPr lang="en-US" altLang="vi-VN" sz="1400" dirty="0"/>
          </a:p>
          <a:p>
            <a:r>
              <a:rPr lang="en-US" altLang="vi-VN" sz="1400" dirty="0" err="1"/>
              <a:t>Elearning</a:t>
            </a:r>
            <a:r>
              <a:rPr lang="en-US" altLang="vi-VN" sz="1400" dirty="0"/>
              <a:t> Web: </a:t>
            </a:r>
          </a:p>
          <a:p>
            <a:r>
              <a:rPr lang="en-US" altLang="vi-VN" sz="1400" dirty="0">
                <a:hlinkClick r:id="rId9"/>
              </a:rPr>
              <a:t>https://studyresource.duytan.edu.vn/portal?sakai</a:t>
            </a:r>
            <a:endParaRPr lang="en-US" altLang="vi-VN" sz="1400" dirty="0"/>
          </a:p>
          <a:p>
            <a:r>
              <a:rPr lang="en-US" altLang="vi-VN" sz="1400" dirty="0" err="1"/>
              <a:t>etc</a:t>
            </a:r>
            <a:r>
              <a:rPr lang="en-US" altLang="vi-VN" sz="1400" dirty="0"/>
              <a:t> …</a:t>
            </a:r>
          </a:p>
          <a:p>
            <a:endParaRPr lang="en-US" altLang="vi-VN" sz="1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6200" y="1412240"/>
            <a:ext cx="914400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Examples: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</a:rPr>
              <a:t>Web Portal</a:t>
            </a:r>
          </a:p>
          <a:p>
            <a:pPr>
              <a:defRPr/>
            </a:pPr>
            <a:r>
              <a:rPr lang="en-US" sz="2400" dirty="0"/>
              <a:t>    </a:t>
            </a:r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766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2766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7652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2765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-25400" y="1025525"/>
            <a:ext cx="9144000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400" dirty="0"/>
              <a:t> </a:t>
            </a:r>
            <a:r>
              <a:rPr lang="en-US" sz="2400" dirty="0">
                <a:solidFill>
                  <a:srgbClr val="FF0000"/>
                </a:solidFill>
              </a:rPr>
              <a:t>Executive dashboards</a:t>
            </a:r>
          </a:p>
          <a:p>
            <a:pPr lvl="1">
              <a:defRPr/>
            </a:pPr>
            <a:r>
              <a:rPr lang="en-US" dirty="0"/>
              <a:t>(http://www.mrc-productivity.com/solutions/dashboards.html) </a:t>
            </a: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76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A2C687-7C13-49E9-944B-7FC9FD633181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vi-VN" sz="1400"/>
          </a:p>
        </p:txBody>
      </p:sp>
      <p:pic>
        <p:nvPicPr>
          <p:cNvPr id="2765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22463"/>
            <a:ext cx="6834188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2970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2970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29699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2970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-9525" y="1090613"/>
            <a:ext cx="9144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400" dirty="0"/>
              <a:t> Operational status displays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970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2970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297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EDED7F-DEAF-4BBA-9C77-EF32CD302D94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vi-VN" sz="1400"/>
          </a:p>
        </p:txBody>
      </p:sp>
      <p:pic>
        <p:nvPicPr>
          <p:cNvPr id="2970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7825"/>
            <a:ext cx="61722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175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3175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1747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3174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-9525" y="1090613"/>
            <a:ext cx="9144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400" dirty="0"/>
              <a:t> Operational status displays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3175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3175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317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23E1F-EA28-40DA-A7AC-0EC173B099C5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vi-VN" sz="1400"/>
          </a:p>
        </p:txBody>
      </p:sp>
      <p:pic>
        <p:nvPicPr>
          <p:cNvPr id="3175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828800"/>
            <a:ext cx="7831137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Rectangle 2"/>
          <p:cNvSpPr>
            <a:spLocks noChangeArrowheads="1"/>
          </p:cNvSpPr>
          <p:nvPr/>
        </p:nvSpPr>
        <p:spPr bwMode="auto">
          <a:xfrm>
            <a:off x="1143000" y="5076825"/>
            <a:ext cx="691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/>
              <a:t>Bảng trạng thái của các chỉ số cổ phiếu ở thị trường chứng khoán</a:t>
            </a:r>
            <a:endParaRPr lang="vi-VN" alt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3380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3795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33797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-9525" y="1090613"/>
            <a:ext cx="9144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400" dirty="0"/>
              <a:t> Operational status displays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3379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3380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338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DC4511-C488-41A3-AE98-B0DB72E8D791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vi-VN" sz="1400"/>
          </a:p>
        </p:txBody>
      </p:sp>
      <p:sp>
        <p:nvSpPr>
          <p:cNvPr id="33802" name="Rectangle 2"/>
          <p:cNvSpPr>
            <a:spLocks noChangeArrowheads="1"/>
          </p:cNvSpPr>
          <p:nvPr/>
        </p:nvSpPr>
        <p:spPr bwMode="auto">
          <a:xfrm>
            <a:off x="2454275" y="4987925"/>
            <a:ext cx="421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vi-VN"/>
              <a:t>Bảng thông báo giờ bay ở các sân bay</a:t>
            </a:r>
            <a:endParaRPr lang="vi-VN" altLang="vi-VN"/>
          </a:p>
        </p:txBody>
      </p:sp>
      <p:pic>
        <p:nvPicPr>
          <p:cNvPr id="3380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3" y="1651000"/>
            <a:ext cx="531495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3585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5843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35844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3584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41275" y="1055688"/>
            <a:ext cx="90773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0000CC"/>
                </a:solidFill>
              </a:rPr>
              <a:t>Characteristics of Presentation</a:t>
            </a:r>
            <a:r>
              <a:rPr lang="vi-VN" altLang="vi-VN" sz="2400" b="1"/>
              <a:t> </a:t>
            </a:r>
            <a:r>
              <a:rPr lang="vi-VN" altLang="vi-VN" sz="2400" b="1">
                <a:solidFill>
                  <a:srgbClr val="0000CC"/>
                </a:solidFill>
              </a:rPr>
              <a:t>Integration</a:t>
            </a:r>
            <a:endParaRPr lang="en-US" altLang="vi-VN" sz="2400" b="1">
              <a:solidFill>
                <a:srgbClr val="0000CC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070975" cy="498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Databases are independent – No coupling! 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data</a:t>
            </a:r>
            <a:r>
              <a:rPr lang="en-U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Information presentation is through application </a:t>
            </a:r>
            <a:r>
              <a:rPr lang="en-US" sz="2400" dirty="0">
                <a:solidFill>
                  <a:srgbClr val="FF0000"/>
                </a:solidFill>
              </a:rPr>
              <a:t>API’s 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Databases may have inconsistent information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trên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data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ứng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phần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Primarily a display (i.e., read only)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người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dùng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chỉ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xem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các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thông</a:t>
            </a:r>
            <a:r>
              <a:rPr lang="en-US" sz="2000" dirty="0">
                <a:solidFill>
                  <a:srgbClr val="FF0000"/>
                </a:solidFill>
              </a:rPr>
              <a:t> tin </a:t>
            </a:r>
            <a:r>
              <a:rPr lang="en-US" sz="2000" dirty="0" err="1">
                <a:solidFill>
                  <a:srgbClr val="FF0000"/>
                </a:solidFill>
              </a:rPr>
              <a:t>quan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trọng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không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edit,modifies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Examples of Presentation Integration models: 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Executive dashboards 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vi-VN" sz="2400" dirty="0"/>
              <a:t>Operational status displays</a:t>
            </a:r>
          </a:p>
          <a:p>
            <a:pPr>
              <a:defRPr/>
            </a:pPr>
            <a:endParaRPr lang="vi-VN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584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358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358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8DCF29-C74C-4B12-863A-1C9EAE00F74C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vi-VN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7905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37906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789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37892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3789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41275" y="1055688"/>
            <a:ext cx="90773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vi-VN" altLang="vi-VN" sz="2400" b="1">
                <a:solidFill>
                  <a:srgbClr val="0000CC"/>
                </a:solidFill>
              </a:rPr>
              <a:t>Characteristics of Presentation</a:t>
            </a:r>
            <a:r>
              <a:rPr lang="vi-VN" altLang="vi-VN" sz="2400" b="1"/>
              <a:t> </a:t>
            </a:r>
            <a:r>
              <a:rPr lang="vi-VN" altLang="vi-VN" sz="2400" b="1">
                <a:solidFill>
                  <a:srgbClr val="0000CC"/>
                </a:solidFill>
              </a:rPr>
              <a:t>Integration</a:t>
            </a:r>
            <a:endParaRPr lang="en-US" altLang="vi-VN" sz="2400" b="1">
              <a:solidFill>
                <a:srgbClr val="0000CC"/>
              </a:solidFill>
            </a:endParaRPr>
          </a:p>
        </p:txBody>
      </p:sp>
      <p:sp>
        <p:nvSpPr>
          <p:cNvPr id="37895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070975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vi-VN" sz="2400"/>
              <a:t>Executive dashboards </a:t>
            </a:r>
          </a:p>
          <a:p>
            <a:pPr>
              <a:spcBef>
                <a:spcPct val="0"/>
              </a:spcBef>
              <a:buFontTx/>
              <a:buNone/>
            </a:pPr>
            <a:endParaRPr lang="vi-VN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vi-VN" altLang="vi-VN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3789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378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378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64A8C-A90B-4ECE-8B76-67978F16729B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vi-VN" sz="1400"/>
          </a:p>
        </p:txBody>
      </p:sp>
      <p:pic>
        <p:nvPicPr>
          <p:cNvPr id="3789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2038"/>
            <a:ext cx="343535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2386013"/>
            <a:ext cx="3668712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1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797425"/>
            <a:ext cx="2705100" cy="166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Rectangle 7"/>
          <p:cNvSpPr>
            <a:spLocks noChangeArrowheads="1"/>
          </p:cNvSpPr>
          <p:nvPr/>
        </p:nvSpPr>
        <p:spPr bwMode="auto">
          <a:xfrm>
            <a:off x="41275" y="4210050"/>
            <a:ext cx="5597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Ø"/>
            </a:pPr>
            <a:r>
              <a:rPr lang="vi-VN" altLang="vi-VN" sz="2400"/>
              <a:t>Operational status displays</a:t>
            </a:r>
          </a:p>
        </p:txBody>
      </p:sp>
      <p:pic>
        <p:nvPicPr>
          <p:cNvPr id="37903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4672013"/>
            <a:ext cx="3400425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1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3994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3994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39940" name="Rectangle 16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3994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41275" y="869950"/>
            <a:ext cx="9077325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When is it Appropriate to	use the Presentation Integration Model ?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070975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Put a PC-based user interface on an existing terminal-based application in order to provide an </a:t>
            </a:r>
            <a:r>
              <a:rPr lang="en-US" sz="2400" dirty="0">
                <a:solidFill>
                  <a:srgbClr val="FF0000"/>
                </a:solidFill>
              </a:rPr>
              <a:t>easier-to-use applica</a:t>
            </a:r>
            <a:r>
              <a:rPr lang="en-US" sz="2400" dirty="0"/>
              <a:t>tion for an end user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Present and </a:t>
            </a:r>
            <a:r>
              <a:rPr lang="en-US" sz="2400" dirty="0">
                <a:solidFill>
                  <a:srgbClr val="FF0000"/>
                </a:solidFill>
              </a:rPr>
              <a:t>interface</a:t>
            </a:r>
            <a:r>
              <a:rPr lang="en-US" sz="2400" dirty="0"/>
              <a:t> that the user perceives to </a:t>
            </a:r>
            <a:r>
              <a:rPr lang="en-US" sz="2400" dirty="0">
                <a:solidFill>
                  <a:srgbClr val="FF0000"/>
                </a:solidFill>
              </a:rPr>
              <a:t>be a single application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Integrate </a:t>
            </a:r>
            <a:r>
              <a:rPr lang="en-US" sz="2400" dirty="0"/>
              <a:t>with an application whose only useful and implementable integration is through its presentation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Cannot access databases directly </a:t>
            </a:r>
            <a:r>
              <a:rPr lang="en-US" sz="2400" dirty="0"/>
              <a:t>of </a:t>
            </a:r>
            <a:r>
              <a:rPr lang="en-US" sz="2400" dirty="0" err="1"/>
              <a:t>compounent</a:t>
            </a:r>
            <a:r>
              <a:rPr lang="en-US" sz="2400" dirty="0"/>
              <a:t> applications</a:t>
            </a:r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994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3994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 dirty="0"/>
          </a:p>
        </p:txBody>
      </p:sp>
      <p:sp>
        <p:nvSpPr>
          <p:cNvPr id="399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EBC047-A439-4D5F-BE78-2A3BF3B58098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vi-VN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13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513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457200" y="2619524"/>
            <a:ext cx="205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/>
              <a:t>LECTURE 3</a:t>
            </a:r>
            <a:endParaRPr lang="en-US" altLang="vi-VN" sz="2400" dirty="0"/>
          </a:p>
        </p:txBody>
      </p:sp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2881313" y="2649538"/>
            <a:ext cx="3381375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800" b="1">
                <a:solidFill>
                  <a:srgbClr val="0000CC"/>
                </a:solidFill>
              </a:rPr>
              <a:t>Integration Models</a:t>
            </a:r>
            <a:endParaRPr lang="en-US" altLang="vi-VN" sz="1800">
              <a:solidFill>
                <a:srgbClr val="0000CC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vi-VN" sz="1800" b="1"/>
              <a:t> 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800"/>
              <a:t> </a:t>
            </a:r>
          </a:p>
        </p:txBody>
      </p:sp>
      <p:sp>
        <p:nvSpPr>
          <p:cNvPr id="5125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5126" name="Rectangle 2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59063" y="3870325"/>
            <a:ext cx="4579937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Shawn A. Butler, Ph.D.</a:t>
            </a:r>
          </a:p>
          <a:p>
            <a:pPr eaLnBrk="1" hangingPunct="1">
              <a:defRPr/>
            </a:pPr>
            <a:r>
              <a:rPr lang="en-US" sz="1600" dirty="0" err="1">
                <a:solidFill>
                  <a:schemeClr val="tx1"/>
                </a:solidFill>
              </a:rPr>
              <a:t>Nhat</a:t>
            </a:r>
            <a:r>
              <a:rPr lang="en-US" sz="1600" dirty="0">
                <a:solidFill>
                  <a:schemeClr val="tx1"/>
                </a:solidFill>
              </a:rPr>
              <a:t> Nguyen Minh, Ms.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Senior Lecturer, Executive Education Program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Institute for Software Research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Carnegie Mellon University</a:t>
            </a:r>
          </a:p>
          <a:p>
            <a:pPr algn="ctr" eaLnBrk="1" hangingPunct="1">
              <a:defRPr/>
            </a:pPr>
            <a:endParaRPr lang="en-US" dirty="0"/>
          </a:p>
        </p:txBody>
      </p:sp>
      <p:pic>
        <p:nvPicPr>
          <p:cNvPr id="5128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1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12C91B-B4DE-4601-962F-06166A709F5F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vi-VN" sz="140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199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4199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198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41988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4198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Presentation Model</a:t>
            </a:r>
            <a:r>
              <a:rPr lang="en-US" altLang="vi-VN" sz="2400">
                <a:solidFill>
                  <a:srgbClr val="0000CC"/>
                </a:solidFill>
              </a:rPr>
              <a:t> </a:t>
            </a:r>
            <a:r>
              <a:rPr lang="en-US" altLang="vi-VN" sz="2400" b="1">
                <a:solidFill>
                  <a:srgbClr val="0000CC"/>
                </a:solidFill>
              </a:rPr>
              <a:t>Advantages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Easiest</a:t>
            </a:r>
            <a:r>
              <a:rPr lang="en-US" sz="2400" dirty="0"/>
              <a:t> to implement of all the models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Information presentation often meets </a:t>
            </a:r>
            <a:r>
              <a:rPr lang="en-US" sz="2400" dirty="0"/>
              <a:t>user need for information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Reuse is maximized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Web-based technologies</a:t>
            </a:r>
            <a:r>
              <a:rPr lang="en-US" sz="2400" dirty="0"/>
              <a:t> useful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Legacy applications </a:t>
            </a:r>
            <a:r>
              <a:rPr lang="en-US" sz="2400" dirty="0">
                <a:solidFill>
                  <a:srgbClr val="FF0000"/>
                </a:solidFill>
              </a:rPr>
              <a:t>unaffected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199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4199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419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7B477E-3DAD-45D9-9869-77A681FA3804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vi-VN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4044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4404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4036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44037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Presentation Model</a:t>
            </a:r>
            <a:r>
              <a:rPr lang="en-US" altLang="vi-VN" sz="2400">
                <a:solidFill>
                  <a:srgbClr val="0000CC"/>
                </a:solidFill>
              </a:rPr>
              <a:t> </a:t>
            </a:r>
            <a:r>
              <a:rPr lang="en-US" altLang="vi-VN" sz="2400" b="1">
                <a:solidFill>
                  <a:srgbClr val="0000CC"/>
                </a:solidFill>
              </a:rPr>
              <a:t>Disadvantages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0" y="1447086"/>
            <a:ext cx="9144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>
              <a:buFont typeface="Wingdings" pitchFamily="2" charset="2"/>
              <a:buChar char="v"/>
              <a:defRPr/>
            </a:pPr>
            <a:r>
              <a:rPr lang="en-US" sz="2400" dirty="0"/>
              <a:t>Maintenance can be </a:t>
            </a:r>
            <a:r>
              <a:rPr lang="en-US" sz="2400" dirty="0">
                <a:solidFill>
                  <a:srgbClr val="FF0000"/>
                </a:solidFill>
              </a:rPr>
              <a:t>difficult </a:t>
            </a:r>
          </a:p>
          <a:p>
            <a:pPr>
              <a:defRPr/>
            </a:pPr>
            <a:r>
              <a:rPr lang="en-US" sz="2400" dirty="0"/>
              <a:t>     • Changes in underlying databases may affect GUI</a:t>
            </a:r>
          </a:p>
          <a:p>
            <a:pPr>
              <a:defRPr/>
            </a:pPr>
            <a:r>
              <a:rPr lang="en-US" sz="2400" dirty="0"/>
              <a:t>     • Data sources </a:t>
            </a:r>
            <a:r>
              <a:rPr lang="en-US" sz="2400" dirty="0">
                <a:solidFill>
                  <a:srgbClr val="FF0000"/>
                </a:solidFill>
              </a:rPr>
              <a:t>may not </a:t>
            </a:r>
            <a:r>
              <a:rPr lang="en-US" sz="2400" dirty="0"/>
              <a:t>be able to change to meet </a:t>
            </a:r>
            <a:r>
              <a:rPr lang="en-US" sz="2400" dirty="0">
                <a:solidFill>
                  <a:srgbClr val="FF0000"/>
                </a:solidFill>
              </a:rPr>
              <a:t>requirements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 sz="2400" dirty="0"/>
              <a:t>Data may be </a:t>
            </a:r>
            <a:r>
              <a:rPr lang="en-US" sz="2400" dirty="0">
                <a:solidFill>
                  <a:srgbClr val="FF0000"/>
                </a:solidFill>
              </a:rPr>
              <a:t>inconsistent </a:t>
            </a:r>
            <a:r>
              <a:rPr lang="en-US" dirty="0">
                <a:solidFill>
                  <a:srgbClr val="0000CC"/>
                </a:solidFill>
              </a:rPr>
              <a:t>(</a:t>
            </a:r>
            <a:r>
              <a:rPr lang="en-US" dirty="0" err="1">
                <a:solidFill>
                  <a:srgbClr val="0000CC"/>
                </a:solidFill>
              </a:rPr>
              <a:t>vì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không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phụ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thuộc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vào</a:t>
            </a:r>
            <a:r>
              <a:rPr lang="en-US" dirty="0">
                <a:solidFill>
                  <a:srgbClr val="0000CC"/>
                </a:solidFill>
              </a:rPr>
              <a:t> data </a:t>
            </a:r>
            <a:r>
              <a:rPr lang="en-US" dirty="0" err="1">
                <a:solidFill>
                  <a:srgbClr val="0000CC"/>
                </a:solidFill>
              </a:rPr>
              <a:t>của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ứng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dụng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thành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phần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 sz="2400" dirty="0"/>
              <a:t>Inability to access underlying applications may </a:t>
            </a:r>
            <a:r>
              <a:rPr lang="en-US" sz="2400" dirty="0">
                <a:solidFill>
                  <a:srgbClr val="FF0000"/>
                </a:solidFill>
              </a:rPr>
              <a:t>constrain functionality</a:t>
            </a:r>
          </a:p>
          <a:p>
            <a:pPr marL="285750" indent="-28575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API’s</a:t>
            </a:r>
            <a:r>
              <a:rPr lang="en-US" sz="2400" dirty="0"/>
              <a:t> may not fully support information requirements (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API.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API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).</a:t>
            </a:r>
          </a:p>
        </p:txBody>
      </p:sp>
      <p:sp>
        <p:nvSpPr>
          <p:cNvPr id="440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C7963-C20A-4E29-882C-79F119EA7D6B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vi-VN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609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4609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4608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Data Integration Model</a:t>
            </a:r>
          </a:p>
        </p:txBody>
      </p:sp>
      <p:sp>
        <p:nvSpPr>
          <p:cNvPr id="46087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vi-VN" sz="2400" dirty="0"/>
              <a:t>The data integration model goes </a:t>
            </a:r>
            <a:r>
              <a:rPr lang="en-US" altLang="vi-VN" sz="2400" dirty="0">
                <a:solidFill>
                  <a:srgbClr val="FF0000"/>
                </a:solidFill>
              </a:rPr>
              <a:t>directly</a:t>
            </a:r>
            <a:r>
              <a:rPr lang="en-US" altLang="vi-VN" sz="2400" dirty="0"/>
              <a:t> into the </a:t>
            </a:r>
            <a:r>
              <a:rPr lang="en-US" altLang="vi-VN" sz="2400" dirty="0">
                <a:solidFill>
                  <a:srgbClr val="FF0000"/>
                </a:solidFill>
              </a:rPr>
              <a:t>databases</a:t>
            </a:r>
            <a:r>
              <a:rPr lang="en-US" altLang="vi-VN" sz="2400" dirty="0"/>
              <a:t> or </a:t>
            </a:r>
            <a:r>
              <a:rPr lang="en-US" altLang="vi-VN" sz="2400" dirty="0">
                <a:solidFill>
                  <a:srgbClr val="FF0000"/>
                </a:solidFill>
              </a:rPr>
              <a:t>data structures</a:t>
            </a:r>
            <a:r>
              <a:rPr lang="en-US" altLang="vi-VN" sz="2400" dirty="0"/>
              <a:t> of an application, bypassing the </a:t>
            </a:r>
            <a:r>
              <a:rPr lang="en-US" altLang="vi-VN" sz="2400" dirty="0">
                <a:solidFill>
                  <a:srgbClr val="FF0000"/>
                </a:solidFill>
              </a:rPr>
              <a:t>presentation</a:t>
            </a:r>
            <a:r>
              <a:rPr lang="en-US" altLang="vi-VN" sz="2400" dirty="0"/>
              <a:t> and </a:t>
            </a:r>
            <a:r>
              <a:rPr lang="en-US" altLang="vi-VN" sz="2400" dirty="0">
                <a:solidFill>
                  <a:srgbClr val="FF0000"/>
                </a:solidFill>
              </a:rPr>
              <a:t>business logic </a:t>
            </a:r>
            <a:r>
              <a:rPr lang="en-US" altLang="vi-VN" sz="2400" dirty="0"/>
              <a:t>to create the integration application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vi-VN" sz="2400" dirty="0"/>
              <a:t> A variety of </a:t>
            </a:r>
            <a:r>
              <a:rPr lang="en-US" altLang="vi-VN" sz="2400" dirty="0">
                <a:solidFill>
                  <a:srgbClr val="FF0000"/>
                </a:solidFill>
              </a:rPr>
              <a:t>tools</a:t>
            </a:r>
            <a:r>
              <a:rPr lang="en-US" altLang="vi-VN" sz="2400" dirty="0"/>
              <a:t> and data access </a:t>
            </a:r>
            <a:r>
              <a:rPr lang="en-US" altLang="vi-VN" sz="2400" dirty="0">
                <a:solidFill>
                  <a:srgbClr val="FF0000"/>
                </a:solidFill>
              </a:rPr>
              <a:t>middleware</a:t>
            </a:r>
            <a:r>
              <a:rPr lang="en-US" altLang="vi-VN" sz="2400" dirty="0"/>
              <a:t> has been used to access and integrate information from databases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vi-VN" sz="2000" dirty="0">
                <a:solidFill>
                  <a:srgbClr val="FF0000"/>
                </a:solidFill>
              </a:rPr>
              <a:t>Batch file transfer</a:t>
            </a:r>
            <a:r>
              <a:rPr lang="en-US" altLang="vi-VN" sz="2000" dirty="0"/>
              <a:t>: allow files to be moved between systems and applications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vi-VN" sz="2000" dirty="0">
                <a:solidFill>
                  <a:srgbClr val="FF0000"/>
                </a:solidFill>
              </a:rPr>
              <a:t>Open Database Connectivity </a:t>
            </a:r>
            <a:r>
              <a:rPr lang="en-US" altLang="vi-VN" sz="2000" dirty="0"/>
              <a:t>(ODBC): A standard application programming interface that abstracts access to heterogeneous relational databases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vi-VN" sz="2000" dirty="0">
                <a:solidFill>
                  <a:srgbClr val="FF0000"/>
                </a:solidFill>
              </a:rPr>
              <a:t>Database access middleware</a:t>
            </a:r>
            <a:r>
              <a:rPr lang="en-US" altLang="vi-VN" sz="2000" dirty="0"/>
              <a:t>: A form of middleware that focuses on providing connectivity to distributed databases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vi-VN" sz="2000" dirty="0">
                <a:solidFill>
                  <a:srgbClr val="FF0000"/>
                </a:solidFill>
              </a:rPr>
              <a:t>Data transformation</a:t>
            </a:r>
            <a:r>
              <a:rPr lang="en-US" altLang="vi-VN" sz="2000" dirty="0"/>
              <a:t>: A tool that usually complements middleware</a:t>
            </a:r>
          </a:p>
        </p:txBody>
      </p:sp>
      <p:sp>
        <p:nvSpPr>
          <p:cNvPr id="460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5456BB-F78B-4318-A554-9AAF25758598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vi-VN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501" y="2132010"/>
            <a:ext cx="2832100" cy="1830389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814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4814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813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4813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138112" y="762793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solidFill>
                  <a:srgbClr val="0000CC"/>
                </a:solidFill>
              </a:rPr>
              <a:t>Data Integration Model</a:t>
            </a:r>
          </a:p>
        </p:txBody>
      </p:sp>
      <p:pic>
        <p:nvPicPr>
          <p:cNvPr id="481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224756"/>
            <a:ext cx="67341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73200"/>
            <a:ext cx="1447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481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481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CCE4FF-7D2D-47AD-AF09-8C58C9D4C7B4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vi-VN" sz="1400"/>
          </a:p>
        </p:txBody>
      </p:sp>
      <p:sp>
        <p:nvSpPr>
          <p:cNvPr id="5" name="Rounded Rectangular Callout 4"/>
          <p:cNvSpPr/>
          <p:nvPr/>
        </p:nvSpPr>
        <p:spPr>
          <a:xfrm>
            <a:off x="6858000" y="90488"/>
            <a:ext cx="1838325" cy="1364455"/>
          </a:xfrm>
          <a:prstGeom prst="wedgeRoundRectCallout">
            <a:avLst>
              <a:gd name="adj1" fmla="val -67157"/>
              <a:gd name="adj2" fmla="val 12621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(</a:t>
            </a:r>
            <a:r>
              <a:rPr lang="en-US" sz="1400" dirty="0" err="1"/>
              <a:t>Truyền</a:t>
            </a:r>
            <a:r>
              <a:rPr lang="en-US" sz="1400" dirty="0"/>
              <a:t> file 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hóa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ở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databasse</a:t>
            </a:r>
            <a:r>
              <a:rPr lang="en-US" sz="1400" dirty="0"/>
              <a:t>…)</a:t>
            </a:r>
            <a:endParaRPr lang="vi-VN" sz="1400" dirty="0"/>
          </a:p>
          <a:p>
            <a:pPr algn="ctr">
              <a:defRPr/>
            </a:pPr>
            <a:endParaRPr lang="vi-VN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8553450" y="608808"/>
            <a:ext cx="2800350" cy="1441447"/>
          </a:xfrm>
          <a:prstGeom prst="wedgeRoundRectCallout">
            <a:avLst>
              <a:gd name="adj1" fmla="val -92026"/>
              <a:gd name="adj2" fmla="val 9393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Databasse</a:t>
            </a:r>
            <a:r>
              <a:rPr lang="en-US" sz="1400" dirty="0"/>
              <a:t> Gateway: </a:t>
            </a: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ngôn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phía</a:t>
            </a:r>
            <a:r>
              <a:rPr lang="en-US" sz="1400" dirty="0"/>
              <a:t> Client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ngôn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ngữ</a:t>
            </a:r>
            <a:r>
              <a:rPr lang="en-US" sz="1400" dirty="0">
                <a:sym typeface="Wingdings" panose="05000000000000000000" pitchFamily="2" charset="2"/>
              </a:rPr>
              <a:t> Server </a:t>
            </a:r>
            <a:r>
              <a:rPr lang="en-US" sz="1400" dirty="0" err="1">
                <a:sym typeface="Wingdings" panose="05000000000000000000" pitchFamily="2" charset="2"/>
              </a:rPr>
              <a:t>hoặc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ngôn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ngữ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trung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gian</a:t>
            </a:r>
            <a:r>
              <a:rPr lang="en-US" sz="1400" dirty="0">
                <a:sym typeface="Wingdings" panose="05000000000000000000" pitchFamily="2" charset="2"/>
              </a:rPr>
              <a:t>. Ở Web </a:t>
            </a:r>
            <a:r>
              <a:rPr lang="en-US" sz="1400" dirty="0" err="1">
                <a:sym typeface="Wingdings" panose="05000000000000000000" pitchFamily="2" charset="2"/>
              </a:rPr>
              <a:t>sử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dụng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công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nghệ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/>
              <a:t>Web service</a:t>
            </a:r>
            <a:endParaRPr lang="vi-VN" sz="1400" dirty="0"/>
          </a:p>
          <a:p>
            <a:pPr algn="ctr">
              <a:defRPr/>
            </a:pPr>
            <a:endParaRPr lang="vi-VN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8872538" y="2183605"/>
            <a:ext cx="2252662" cy="1778794"/>
          </a:xfrm>
          <a:prstGeom prst="wedgeRoundRectCallout">
            <a:avLst>
              <a:gd name="adj1" fmla="val -144786"/>
              <a:gd name="adj2" fmla="val 324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600" dirty="0"/>
              <a:t>ODBC: </a:t>
            </a:r>
            <a:r>
              <a:rPr lang="en-US" sz="1600" dirty="0" err="1"/>
              <a:t>Loại</a:t>
            </a:r>
            <a:r>
              <a:rPr lang="en-US" sz="1600" dirty="0"/>
              <a:t> Middleware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nối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loại</a:t>
            </a:r>
            <a:r>
              <a:rPr lang="en-US" sz="1600" dirty="0"/>
              <a:t> database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.</a:t>
            </a:r>
          </a:p>
          <a:p>
            <a:pPr>
              <a:defRPr/>
            </a:pPr>
            <a:r>
              <a:rPr lang="en-US" sz="1600" dirty="0" err="1"/>
              <a:t>Ví</a:t>
            </a:r>
            <a:r>
              <a:rPr lang="en-US" sz="1600" dirty="0"/>
              <a:t> du: ODBC Microsoft ở Window</a:t>
            </a:r>
            <a:endParaRPr lang="vi-VN" sz="1600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8872538" y="6042025"/>
            <a:ext cx="2733676" cy="815975"/>
          </a:xfrm>
          <a:prstGeom prst="wedgeRoundRectCallout">
            <a:avLst>
              <a:gd name="adj1" fmla="val -148705"/>
              <a:gd name="adj2" fmla="val -26129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định</a:t>
            </a:r>
            <a:r>
              <a:rPr lang="en-US" sz="1400" dirty="0"/>
              <a:t> </a:t>
            </a: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endParaRPr lang="en-US" sz="1400" dirty="0"/>
          </a:p>
          <a:p>
            <a:pPr>
              <a:defRPr/>
            </a:pP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: Export, Import </a:t>
            </a:r>
            <a:r>
              <a:rPr lang="en-US" sz="1400" dirty="0" err="1"/>
              <a:t>v.v</a:t>
            </a:r>
            <a:r>
              <a:rPr lang="en-US" sz="1400" dirty="0"/>
              <a:t>…</a:t>
            </a:r>
            <a:endParaRPr lang="vi-VN" sz="1600" dirty="0"/>
          </a:p>
          <a:p>
            <a:pPr algn="ctr">
              <a:defRPr/>
            </a:pPr>
            <a:endParaRPr lang="vi-VN" dirty="0"/>
          </a:p>
        </p:txBody>
      </p:sp>
      <p:sp>
        <p:nvSpPr>
          <p:cNvPr id="2" name="Rectangular Callout 1"/>
          <p:cNvSpPr/>
          <p:nvPr/>
        </p:nvSpPr>
        <p:spPr>
          <a:xfrm>
            <a:off x="149225" y="1497806"/>
            <a:ext cx="1371600" cy="652462"/>
          </a:xfrm>
          <a:prstGeom prst="wedgeRectCallout">
            <a:avLst>
              <a:gd name="adj1" fmla="val 144271"/>
              <a:gd name="adj2" fmla="val -3713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Giao</a:t>
            </a:r>
            <a:r>
              <a:rPr lang="en-US" sz="1200" dirty="0"/>
              <a:t> </a:t>
            </a:r>
            <a:r>
              <a:rPr lang="en-US" sz="1200" dirty="0" err="1"/>
              <a:t>diện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ứng</a:t>
            </a:r>
            <a:r>
              <a:rPr lang="en-US" sz="1200" dirty="0"/>
              <a:t> </a:t>
            </a:r>
            <a:r>
              <a:rPr lang="en-US" sz="1200" dirty="0" err="1"/>
              <a:t>dụng</a:t>
            </a:r>
            <a:r>
              <a:rPr lang="en-US" sz="1200" dirty="0"/>
              <a:t> </a:t>
            </a:r>
            <a:r>
              <a:rPr lang="en-US" sz="1200" dirty="0" err="1"/>
              <a:t>tích</a:t>
            </a:r>
            <a:r>
              <a:rPr lang="en-US" sz="1200" dirty="0"/>
              <a:t> </a:t>
            </a:r>
            <a:r>
              <a:rPr lang="en-US" sz="1200" dirty="0" err="1"/>
              <a:t>hợp</a:t>
            </a:r>
            <a:endParaRPr lang="vi-VN" sz="1200" dirty="0"/>
          </a:p>
        </p:txBody>
      </p:sp>
      <p:sp>
        <p:nvSpPr>
          <p:cNvPr id="22" name="Rectangular Callout 21"/>
          <p:cNvSpPr/>
          <p:nvPr/>
        </p:nvSpPr>
        <p:spPr>
          <a:xfrm>
            <a:off x="152400" y="2439987"/>
            <a:ext cx="1371600" cy="652462"/>
          </a:xfrm>
          <a:prstGeom prst="wedgeRectCallout">
            <a:avLst>
              <a:gd name="adj1" fmla="val 139584"/>
              <a:gd name="adj2" fmla="val -995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business logic </a:t>
            </a:r>
            <a:endParaRPr lang="vi-VN" sz="1200" dirty="0"/>
          </a:p>
        </p:txBody>
      </p:sp>
      <p:sp>
        <p:nvSpPr>
          <p:cNvPr id="23" name="Rectangular Callout 22"/>
          <p:cNvSpPr/>
          <p:nvPr/>
        </p:nvSpPr>
        <p:spPr>
          <a:xfrm>
            <a:off x="212727" y="3266680"/>
            <a:ext cx="1371600" cy="965199"/>
          </a:xfrm>
          <a:prstGeom prst="wedgeRectCallout">
            <a:avLst>
              <a:gd name="adj1" fmla="val 157813"/>
              <a:gd name="adj2" fmla="val -730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err="1"/>
              <a:t>Chức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tích</a:t>
            </a:r>
            <a:r>
              <a:rPr lang="en-US" sz="1200" dirty="0"/>
              <a:t> </a:t>
            </a:r>
            <a:r>
              <a:rPr lang="en-US" sz="1200" dirty="0" err="1"/>
              <a:t>hợp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data1, data2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dạng</a:t>
            </a:r>
            <a:r>
              <a:rPr lang="en-US" sz="1200" dirty="0"/>
              <a:t> </a:t>
            </a:r>
            <a:r>
              <a:rPr lang="en-US" sz="1200" dirty="0" err="1"/>
              <a:t>trung</a:t>
            </a:r>
            <a:r>
              <a:rPr lang="en-US" sz="1200" dirty="0"/>
              <a:t> </a:t>
            </a:r>
            <a:r>
              <a:rPr lang="en-US" sz="1200" dirty="0" err="1"/>
              <a:t>gian</a:t>
            </a:r>
            <a:r>
              <a:rPr lang="en-US" sz="1200" dirty="0"/>
              <a:t>  </a:t>
            </a:r>
            <a:endParaRPr lang="vi-VN" sz="1200" dirty="0"/>
          </a:p>
        </p:txBody>
      </p:sp>
      <p:sp>
        <p:nvSpPr>
          <p:cNvPr id="6" name="Rectangle 5"/>
          <p:cNvSpPr/>
          <p:nvPr/>
        </p:nvSpPr>
        <p:spPr>
          <a:xfrm>
            <a:off x="303212" y="4974034"/>
            <a:ext cx="1092201" cy="2663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4114800" y="2430462"/>
            <a:ext cx="1447800" cy="2325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Trích</a:t>
            </a:r>
            <a:r>
              <a:rPr lang="en-US" sz="1200" dirty="0"/>
              <a:t> </a:t>
            </a:r>
            <a:r>
              <a:rPr lang="en-US" sz="1200" dirty="0" err="1"/>
              <a:t>lọc</a:t>
            </a:r>
            <a:r>
              <a:rPr lang="en-US" sz="1200" dirty="0"/>
              <a:t>, update, </a:t>
            </a:r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vấn</a:t>
            </a:r>
            <a:endParaRPr lang="vi-VN" dirty="0"/>
          </a:p>
        </p:txBody>
      </p:sp>
      <p:sp>
        <p:nvSpPr>
          <p:cNvPr id="26" name="Rounded Rectangular Callout 25"/>
          <p:cNvSpPr/>
          <p:nvPr/>
        </p:nvSpPr>
        <p:spPr>
          <a:xfrm>
            <a:off x="8839200" y="4556918"/>
            <a:ext cx="2733676" cy="834232"/>
          </a:xfrm>
          <a:prstGeom prst="wedgeRoundRectCallout">
            <a:avLst>
              <a:gd name="adj1" fmla="val -130151"/>
              <a:gd name="adj2" fmla="val -18079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dirty="0" err="1"/>
              <a:t>Chuyển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ngữ</a:t>
            </a:r>
            <a:r>
              <a:rPr lang="en-US" sz="1400" dirty="0"/>
              <a:t> </a:t>
            </a:r>
            <a:r>
              <a:rPr lang="en-US" sz="1400" dirty="0" err="1"/>
              <a:t>cảnh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data</a:t>
            </a:r>
            <a:endParaRPr lang="vi-V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22501" y="2132010"/>
            <a:ext cx="2832100" cy="1830389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4814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4814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4813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4813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138112" y="762793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solidFill>
                  <a:srgbClr val="0000CC"/>
                </a:solidFill>
              </a:rPr>
              <a:t>Data Integration Model</a:t>
            </a:r>
          </a:p>
        </p:txBody>
      </p:sp>
      <p:pic>
        <p:nvPicPr>
          <p:cNvPr id="481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224756"/>
            <a:ext cx="67341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13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73200"/>
            <a:ext cx="14478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481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481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CCE4FF-7D2D-47AD-AF09-8C58C9D4C7B4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vi-VN" sz="1400"/>
          </a:p>
        </p:txBody>
      </p:sp>
      <p:sp>
        <p:nvSpPr>
          <p:cNvPr id="6" name="Rectangle 5"/>
          <p:cNvSpPr/>
          <p:nvPr/>
        </p:nvSpPr>
        <p:spPr>
          <a:xfrm>
            <a:off x="303212" y="4974034"/>
            <a:ext cx="1092201" cy="2663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4114800" y="2430462"/>
            <a:ext cx="1447800" cy="23256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Trích</a:t>
            </a:r>
            <a:r>
              <a:rPr lang="en-US" sz="1200" dirty="0"/>
              <a:t> </a:t>
            </a:r>
            <a:r>
              <a:rPr lang="en-US" sz="1200" dirty="0" err="1"/>
              <a:t>lọc</a:t>
            </a:r>
            <a:r>
              <a:rPr lang="en-US" sz="1200" dirty="0"/>
              <a:t>, update, </a:t>
            </a:r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vấn</a:t>
            </a:r>
            <a:endParaRPr lang="vi-VN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1263968" y="2692993"/>
            <a:ext cx="1066800" cy="7084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3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86000" y="2895600"/>
            <a:ext cx="838200" cy="4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30768" y="3169146"/>
            <a:ext cx="793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1"/>
          </p:cNvCxnSpPr>
          <p:nvPr/>
        </p:nvCxnSpPr>
        <p:spPr>
          <a:xfrm flipV="1">
            <a:off x="1797368" y="2132010"/>
            <a:ext cx="0" cy="560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797368" y="2132010"/>
            <a:ext cx="93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97368" y="2132010"/>
            <a:ext cx="93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7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018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5018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017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50180" name="Rectangle 7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5018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Characteristics of the Data Integration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Data is </a:t>
            </a:r>
            <a:r>
              <a:rPr lang="en-US" sz="2400" dirty="0">
                <a:solidFill>
                  <a:srgbClr val="FF0000"/>
                </a:solidFill>
              </a:rPr>
              <a:t>accessed directly </a:t>
            </a:r>
            <a:r>
              <a:rPr lang="en-US" sz="2400" dirty="0"/>
              <a:t>from all data sources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Middleware technology </a:t>
            </a:r>
            <a:r>
              <a:rPr lang="en-US" sz="2400" dirty="0"/>
              <a:t>is used to </a:t>
            </a:r>
            <a:r>
              <a:rPr lang="en-US" sz="2400" dirty="0">
                <a:solidFill>
                  <a:srgbClr val="FF0000"/>
                </a:solidFill>
              </a:rPr>
              <a:t>facilitate</a:t>
            </a:r>
            <a:r>
              <a:rPr lang="en-US" sz="2400" dirty="0"/>
              <a:t> data services – increasingly coupled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Business intelligence</a:t>
            </a:r>
            <a:r>
              <a:rPr lang="en-US" sz="2400" dirty="0"/>
              <a:t> application is often used to retrieve/update and present information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Information </a:t>
            </a:r>
            <a:r>
              <a:rPr lang="en-US" sz="2400" dirty="0">
                <a:solidFill>
                  <a:srgbClr val="FF0000"/>
                </a:solidFill>
              </a:rPr>
              <a:t>can be updated </a:t>
            </a:r>
            <a:r>
              <a:rPr lang="en-US" sz="2400" dirty="0"/>
              <a:t>in both data sources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Existing application </a:t>
            </a:r>
            <a:r>
              <a:rPr lang="en-US" sz="2400" dirty="0">
                <a:solidFill>
                  <a:srgbClr val="FF0000"/>
                </a:solidFill>
              </a:rPr>
              <a:t>interfaces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F0000"/>
                </a:solidFill>
              </a:rPr>
              <a:t>not used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018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018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01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97DE6-AA55-43C9-A436-09256816DC06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vi-VN" sz="1400"/>
          </a:p>
        </p:txBody>
      </p:sp>
      <p:sp>
        <p:nvSpPr>
          <p:cNvPr id="3" name="Rectangle 2"/>
          <p:cNvSpPr/>
          <p:nvPr/>
        </p:nvSpPr>
        <p:spPr>
          <a:xfrm>
            <a:off x="457200" y="4932402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Retrieve: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lọc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3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223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5223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222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5222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When is the data Integration Model Appropriate?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29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Combine data </a:t>
            </a:r>
            <a:r>
              <a:rPr lang="en-US" sz="2400" dirty="0"/>
              <a:t>from multiple sources for </a:t>
            </a:r>
            <a:r>
              <a:rPr lang="en-US" sz="2400" dirty="0">
                <a:solidFill>
                  <a:srgbClr val="FF0000"/>
                </a:solidFill>
              </a:rPr>
              <a:t>analysis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decision making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Provide </a:t>
            </a:r>
            <a:r>
              <a:rPr lang="en-US" sz="2400" dirty="0">
                <a:solidFill>
                  <a:srgbClr val="FF0000"/>
                </a:solidFill>
              </a:rPr>
              <a:t>multiple applications </a:t>
            </a:r>
            <a:r>
              <a:rPr lang="en-US" sz="2400" dirty="0"/>
              <a:t>with a </a:t>
            </a:r>
            <a:r>
              <a:rPr lang="en-US" sz="2400" dirty="0">
                <a:solidFill>
                  <a:srgbClr val="FF0000"/>
                </a:solidFill>
              </a:rPr>
              <a:t>common source </a:t>
            </a:r>
            <a:r>
              <a:rPr lang="en-US" sz="2400" dirty="0"/>
              <a:t>of information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Allows data to be </a:t>
            </a:r>
            <a:r>
              <a:rPr lang="en-US" sz="2400" dirty="0">
                <a:solidFill>
                  <a:srgbClr val="FF0000"/>
                </a:solidFill>
              </a:rPr>
              <a:t>extracted from one source</a:t>
            </a:r>
            <a:r>
              <a:rPr lang="en-US" sz="2400" dirty="0"/>
              <a:t> and reformatted and updated in another database</a:t>
            </a:r>
          </a:p>
          <a:p>
            <a:pPr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223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223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22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D8DA33-2130-4189-952D-CA2ABA23ED19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vi-VN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518120" y="1482480"/>
              <a:ext cx="2322000" cy="2080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8760" y="1473120"/>
                <a:ext cx="2340720" cy="2099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/>
          <p:cNvSpPr/>
          <p:nvPr/>
        </p:nvSpPr>
        <p:spPr>
          <a:xfrm>
            <a:off x="493906" y="4639992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- decision making: Ra </a:t>
            </a:r>
            <a:r>
              <a:rPr lang="en-US" dirty="0" err="1">
                <a:solidFill>
                  <a:srgbClr val="FF0000"/>
                </a:solidFill>
              </a:rPr>
              <a:t>quyết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428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5428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4275" name="Rectangle 14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54276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solidFill>
                  <a:srgbClr val="0000CC"/>
                </a:solidFill>
              </a:rPr>
              <a:t>Data Model Advantages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Can </a:t>
            </a:r>
            <a:r>
              <a:rPr lang="en-US" sz="2400" dirty="0">
                <a:solidFill>
                  <a:srgbClr val="FF0000"/>
                </a:solidFill>
              </a:rPr>
              <a:t>access all data elements </a:t>
            </a:r>
            <a:r>
              <a:rPr lang="en-US" sz="2400" dirty="0"/>
              <a:t>in the DB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Increase customization </a:t>
            </a:r>
            <a:r>
              <a:rPr lang="en-US" sz="2400" dirty="0"/>
              <a:t>over presentation model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Can </a:t>
            </a:r>
            <a:r>
              <a:rPr lang="en-US" sz="2400" dirty="0">
                <a:solidFill>
                  <a:srgbClr val="FF0000"/>
                </a:solidFill>
              </a:rPr>
              <a:t>update data if necessary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Legacy applications unaffected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427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428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42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0AA608-CC5B-4633-AC5C-77ED80D1201F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vi-VN" sz="14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15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6332" name="Rectangle 17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5633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6324" name="Rectangle 20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5632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Data Model Disadvantages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3181" y="1682036"/>
            <a:ext cx="91440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Maintenance can be difficult (</a:t>
            </a:r>
            <a:r>
              <a:rPr lang="en-US" sz="2400" dirty="0" err="1">
                <a:solidFill>
                  <a:srgbClr val="FF0000"/>
                </a:solidFill>
              </a:rPr>
              <a:t>Vì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nhiều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loại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cơ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sở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dữ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liệu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chưa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được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biết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đến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sửa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đổi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, update 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Khó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bảo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trì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Data may be inconsistent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Vì</a:t>
            </a:r>
            <a:r>
              <a:rPr lang="en-US" sz="2400" dirty="0">
                <a:solidFill>
                  <a:srgbClr val="FF0000"/>
                </a:solidFill>
              </a:rPr>
              <a:t> middleware </a:t>
            </a:r>
            <a:r>
              <a:rPr lang="en-US" sz="2400" dirty="0" err="1">
                <a:solidFill>
                  <a:srgbClr val="FF0000"/>
                </a:solidFill>
              </a:rPr>
              <a:t>chưa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đồng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bộ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với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dữ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liệu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của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ứng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dụng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thành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phần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Inability to access business logic in legacy applications may constrain available functionality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Vì</a:t>
            </a:r>
            <a:r>
              <a:rPr lang="en-US" sz="2400" dirty="0">
                <a:solidFill>
                  <a:srgbClr val="FF0000"/>
                </a:solidFill>
              </a:rPr>
              <a:t> Application logic do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tập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đoàn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bán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trên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thị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trường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đã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đóng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gói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Redundant code possible (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ứng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dụng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thành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phần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có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các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năng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giống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nhau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dư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thừa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về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code</a:t>
            </a:r>
            <a:r>
              <a:rPr lang="en-US" sz="2400" dirty="0"/>
              <a:t>). </a:t>
            </a:r>
          </a:p>
          <a:p>
            <a:pPr lvl="1">
              <a:defRPr/>
            </a:pPr>
            <a:r>
              <a:rPr lang="en-US" sz="2400" dirty="0" err="1">
                <a:solidFill>
                  <a:srgbClr val="000000"/>
                </a:solidFill>
              </a:rPr>
              <a:t>Khắc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phục</a:t>
            </a:r>
            <a:r>
              <a:rPr lang="en-US" sz="2400" dirty="0">
                <a:solidFill>
                  <a:srgbClr val="000000"/>
                </a:solidFill>
              </a:rPr>
              <a:t>: can </a:t>
            </a:r>
            <a:r>
              <a:rPr lang="en-US" sz="2400" dirty="0" err="1">
                <a:solidFill>
                  <a:srgbClr val="000000"/>
                </a:solidFill>
              </a:rPr>
              <a:t>thiệp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được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mã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nguồn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của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các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ứng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dụng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thành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phần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Tích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hợp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chức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năng</a:t>
            </a:r>
            <a:r>
              <a:rPr lang="en-US" sz="2400" dirty="0">
                <a:solidFill>
                  <a:srgbClr val="FF0000"/>
                </a:solidFill>
              </a:rPr>
              <a:t>.  </a:t>
            </a:r>
            <a:endParaRPr lang="en-US" sz="2400" dirty="0"/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63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4B5255-7189-472A-B56D-A28945231161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vi-VN" sz="14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15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8380" name="Rectangle 17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5838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8371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58372" name="Rectangle 20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5837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41275" y="881063"/>
            <a:ext cx="9077325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Anatomy of a Data Integration Application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1800">
                <a:solidFill>
                  <a:srgbClr val="0000CC"/>
                </a:solidFill>
              </a:rPr>
              <a:t>(http://stateofinnovation.com/why-is-data-integration-so-hard)</a:t>
            </a:r>
            <a:endParaRPr lang="en-US" altLang="vi-VN" sz="2400">
              <a:solidFill>
                <a:srgbClr val="0000CC"/>
              </a:solidFill>
            </a:endParaRPr>
          </a:p>
        </p:txBody>
      </p:sp>
      <p:sp>
        <p:nvSpPr>
          <p:cNvPr id="5837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837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83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E1709-3DA5-4E11-8BB7-82128C27BF86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vi-VN" sz="1400"/>
          </a:p>
        </p:txBody>
      </p:sp>
      <p:pic>
        <p:nvPicPr>
          <p:cNvPr id="5837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962150"/>
            <a:ext cx="67627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18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718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171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7172" name="Rectangle 10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717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vi-VN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76200" y="1547813"/>
            <a:ext cx="3048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C00000"/>
                </a:solidFill>
              </a:rPr>
              <a:t>Lecture Objectives</a:t>
            </a:r>
            <a:endParaRPr lang="en-US" altLang="vi-VN" sz="1800">
              <a:solidFill>
                <a:srgbClr val="C0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>
              <a:solidFill>
                <a:srgbClr val="993366"/>
              </a:solidFill>
            </a:endParaRPr>
          </a:p>
        </p:txBody>
      </p:sp>
      <p:sp>
        <p:nvSpPr>
          <p:cNvPr id="7176" name="Line 15"/>
          <p:cNvSpPr>
            <a:spLocks noChangeShapeType="1"/>
          </p:cNvSpPr>
          <p:nvPr/>
        </p:nvSpPr>
        <p:spPr bwMode="auto">
          <a:xfrm>
            <a:off x="609600" y="1981200"/>
            <a:ext cx="1828800" cy="25400"/>
          </a:xfrm>
          <a:prstGeom prst="line">
            <a:avLst/>
          </a:prstGeom>
          <a:noFill/>
          <a:ln w="28575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7177" name="Line 16"/>
          <p:cNvSpPr>
            <a:spLocks noChangeShapeType="1"/>
          </p:cNvSpPr>
          <p:nvPr/>
        </p:nvSpPr>
        <p:spPr bwMode="auto">
          <a:xfrm>
            <a:off x="609600" y="2006600"/>
            <a:ext cx="1219200" cy="0"/>
          </a:xfrm>
          <a:prstGeom prst="line">
            <a:avLst/>
          </a:prstGeom>
          <a:noFill/>
          <a:ln w="5715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6200" y="2438400"/>
            <a:ext cx="9144000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>
              <a:buFont typeface="Wingdings" pitchFamily="2" charset="2"/>
              <a:buChar char="v"/>
              <a:defRPr/>
            </a:pPr>
            <a:r>
              <a:rPr lang="en-US" sz="2400" dirty="0"/>
              <a:t>Understand three different types of integration models</a:t>
            </a:r>
          </a:p>
          <a:p>
            <a:pPr marL="342900" indent="-342900" algn="just">
              <a:buFont typeface="Wingdings" pitchFamily="2" charset="2"/>
              <a:buChar char="v"/>
              <a:defRPr/>
            </a:pPr>
            <a:r>
              <a:rPr lang="en-US" sz="2400" dirty="0"/>
              <a:t>Understand the characteristics of these models</a:t>
            </a:r>
            <a:endParaRPr lang="vi-VN" sz="2400" dirty="0"/>
          </a:p>
          <a:p>
            <a:pPr marL="342900" indent="-342900" algn="just">
              <a:buFont typeface="Wingdings" pitchFamily="2" charset="2"/>
              <a:buChar char="v"/>
              <a:defRPr/>
            </a:pPr>
            <a:r>
              <a:rPr lang="en-US" sz="2400" dirty="0"/>
              <a:t>Understand the advantages and disadvantages of each model</a:t>
            </a:r>
          </a:p>
          <a:p>
            <a:pPr algn="just"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17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18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1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1E5DAC-AD4E-475A-9DEC-584748D0413B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vi-VN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15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58380" name="Rectangle 17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5838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58372" name="Rectangle 20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58373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41275" y="834658"/>
            <a:ext cx="9077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solidFill>
                  <a:srgbClr val="0000CC"/>
                </a:solidFill>
              </a:rPr>
              <a:t>Anatomy of a Data Integration Application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vi-VN" sz="2400" dirty="0">
              <a:solidFill>
                <a:srgbClr val="0000CC"/>
              </a:solidFill>
            </a:endParaRPr>
          </a:p>
        </p:txBody>
      </p:sp>
      <p:sp>
        <p:nvSpPr>
          <p:cNvPr id="5837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837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583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7E1709-3DA5-4E11-8BB7-82128C27BF86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vi-VN" sz="140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255DD518-B5BD-4443-BAB4-8B8AEA387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3400" y="1619250"/>
            <a:ext cx="8153400" cy="44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52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15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0428" name="Rectangle 17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6042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0420" name="Rectangle 20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6042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Functional Integration Model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The functional integration model integrates at the </a:t>
            </a:r>
            <a:r>
              <a:rPr lang="en-US" sz="2400" dirty="0">
                <a:solidFill>
                  <a:srgbClr val="FF0000"/>
                </a:solidFill>
              </a:rPr>
              <a:t>business logic level</a:t>
            </a:r>
            <a:r>
              <a:rPr lang="en-US" sz="2400" dirty="0"/>
              <a:t>, as </a:t>
            </a:r>
            <a:r>
              <a:rPr lang="en-US" sz="2400" dirty="0">
                <a:solidFill>
                  <a:srgbClr val="FF0000"/>
                </a:solidFill>
              </a:rPr>
              <a:t>opposed</a:t>
            </a:r>
            <a:r>
              <a:rPr lang="en-US" sz="2400" dirty="0"/>
              <a:t> to the </a:t>
            </a:r>
            <a:r>
              <a:rPr lang="en-US" sz="2400" dirty="0">
                <a:solidFill>
                  <a:srgbClr val="FF0000"/>
                </a:solidFill>
              </a:rPr>
              <a:t>presentatio</a:t>
            </a:r>
            <a:r>
              <a:rPr lang="en-US" sz="2400" dirty="0"/>
              <a:t>n or </a:t>
            </a:r>
            <a:r>
              <a:rPr lang="en-US" sz="2400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 levels.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Requires that the point of integration be in the </a:t>
            </a:r>
            <a:r>
              <a:rPr lang="en-US" sz="2400" dirty="0">
                <a:solidFill>
                  <a:srgbClr val="FF0000"/>
                </a:solidFill>
              </a:rPr>
              <a:t>code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</a:rPr>
              <a:t>components application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04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AEA1A1-9D91-4FB1-9C4F-B89FEB58B862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vi-VN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Functional Integration Model</a:t>
            </a:r>
            <a:endParaRPr lang="en-US" altLang="vi-VN" sz="1800">
              <a:solidFill>
                <a:srgbClr val="0000CC"/>
              </a:solidFill>
            </a:endParaRPr>
          </a:p>
        </p:txBody>
      </p:sp>
      <p:sp>
        <p:nvSpPr>
          <p:cNvPr id="62467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grpSp>
        <p:nvGrpSpPr>
          <p:cNvPr id="62469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62475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2477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62478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2470" name="Rectangle 16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6247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546225"/>
            <a:ext cx="66960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47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6247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624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15187D-CE0C-4B02-B589-79D1C02AAE49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vi-VN" sz="1400"/>
          </a:p>
        </p:txBody>
      </p:sp>
      <p:sp>
        <p:nvSpPr>
          <p:cNvPr id="2" name="Flowchart: Magnetic Disk 1"/>
          <p:cNvSpPr/>
          <p:nvPr/>
        </p:nvSpPr>
        <p:spPr>
          <a:xfrm>
            <a:off x="914400" y="2956719"/>
            <a:ext cx="1138237" cy="70088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Integrated Data</a:t>
            </a:r>
            <a:endParaRPr lang="vi-VN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052637" y="3448248"/>
            <a:ext cx="914400" cy="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524000" y="1951831"/>
            <a:ext cx="0" cy="1020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82327" y="2055616"/>
            <a:ext cx="1140619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vấn</a:t>
            </a:r>
            <a:endParaRPr lang="vi-VN" sz="12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881018" y="3774033"/>
            <a:ext cx="2410619" cy="2856409"/>
          </a:xfrm>
          <a:prstGeom prst="wedgeRoundRectCallout">
            <a:avLst>
              <a:gd name="adj1" fmla="val -86319"/>
              <a:gd name="adj2" fmla="val -2902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Nhờ</a:t>
            </a:r>
            <a:r>
              <a:rPr lang="en-US" sz="1400" dirty="0"/>
              <a:t>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Sử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dụng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khai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thác</a:t>
            </a:r>
            <a:r>
              <a:rPr lang="en-US" sz="1400" dirty="0">
                <a:sym typeface="Wingdings" panose="05000000000000000000" pitchFamily="2" charset="2"/>
              </a:rPr>
              <a:t>, </a:t>
            </a:r>
            <a:r>
              <a:rPr lang="en-US" sz="1400" dirty="0" err="1">
                <a:sym typeface="Wingdings" panose="05000000000000000000" pitchFamily="2" charset="2"/>
              </a:rPr>
              <a:t>sửa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đổi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mã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nguồn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của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ứng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dụng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thành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phần</a:t>
            </a:r>
            <a:r>
              <a:rPr lang="en-US" sz="1400" dirty="0">
                <a:sym typeface="Wingdings" panose="05000000000000000000" pitchFamily="2" charset="2"/>
              </a:rPr>
              <a:t>  Can </a:t>
            </a:r>
            <a:r>
              <a:rPr lang="en-US" sz="1400" dirty="0" err="1">
                <a:sym typeface="Wingdings" panose="05000000000000000000" pitchFamily="2" charset="2"/>
              </a:rPr>
              <a:t>thiệp</a:t>
            </a:r>
            <a:r>
              <a:rPr lang="en-US" sz="1400" dirty="0">
                <a:sym typeface="Wingdings" panose="05000000000000000000" pitchFamily="2" charset="2"/>
              </a:rPr>
              <a:t> Application logic   </a:t>
            </a:r>
            <a:r>
              <a:rPr lang="en-US" sz="1400" dirty="0" err="1">
                <a:sym typeface="Wingdings" panose="05000000000000000000" pitchFamily="2" charset="2"/>
              </a:rPr>
              <a:t>tạo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ra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các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ứng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dụng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tích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hợp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hoàn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toàn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khác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xa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với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ứng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dụng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thành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phần</a:t>
            </a:r>
            <a:r>
              <a:rPr lang="en-US" sz="1400" dirty="0"/>
              <a:t> </a:t>
            </a:r>
            <a:endParaRPr lang="en-US" dirty="0"/>
          </a:p>
          <a:p>
            <a:endParaRPr lang="vi-VN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-2133599" y="1295400"/>
            <a:ext cx="3048000" cy="1719263"/>
          </a:xfrm>
          <a:prstGeom prst="wedgeRoundRectCallout">
            <a:avLst>
              <a:gd name="adj1" fmla="val 118799"/>
              <a:gd name="adj2" fmla="val 7367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-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Middleware, </a:t>
            </a:r>
            <a:r>
              <a:rPr lang="en-US" sz="1400" dirty="0" err="1"/>
              <a:t>vì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(App1,App1)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môi</a:t>
            </a:r>
            <a:r>
              <a:rPr lang="en-US" sz="1400" dirty="0"/>
              <a:t>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.</a:t>
            </a:r>
          </a:p>
          <a:p>
            <a:r>
              <a:rPr lang="en-US" sz="1400" dirty="0"/>
              <a:t>- Middleware ở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dirty="0" err="1"/>
              <a:t>ký</a:t>
            </a:r>
            <a:r>
              <a:rPr lang="en-US" sz="1400" dirty="0"/>
              <a:t> </a:t>
            </a:r>
            <a:r>
              <a:rPr lang="en-US" sz="1400" dirty="0" err="1"/>
              <a:t>thuật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 </a:t>
            </a:r>
          </a:p>
          <a:p>
            <a:endParaRPr lang="vi-VN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4000" y="1951831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77680" y="-17253"/>
            <a:ext cx="5452680" cy="3903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FF0000"/>
                </a:solidFill>
              </a:rPr>
              <a:t>Câu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hỏi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, </a:t>
            </a:r>
            <a:r>
              <a:rPr lang="en-US" sz="1400" dirty="0" err="1"/>
              <a:t>việc</a:t>
            </a:r>
            <a:r>
              <a:rPr lang="en-US" sz="1400" dirty="0"/>
              <a:t> </a:t>
            </a:r>
            <a:r>
              <a:rPr lang="en-US" sz="1400" dirty="0" err="1"/>
              <a:t>truyền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Middleware, </a:t>
            </a:r>
            <a:r>
              <a:rPr lang="en-US" sz="1400" dirty="0" err="1"/>
              <a:t>thông</a:t>
            </a:r>
            <a:r>
              <a:rPr lang="en-US" sz="1400" dirty="0"/>
              <a:t> tin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truyền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gì</a:t>
            </a:r>
            <a:r>
              <a:rPr lang="en-US" sz="1400" dirty="0"/>
              <a:t>? 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Dạng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điệp</a:t>
            </a:r>
            <a:r>
              <a:rPr lang="en-US" sz="1400" dirty="0"/>
              <a:t> (xml, html, </a:t>
            </a:r>
            <a:r>
              <a:rPr lang="en-US" sz="1400" dirty="0" err="1"/>
              <a:t>json</a:t>
            </a:r>
            <a:r>
              <a:rPr lang="en-US" sz="1400" dirty="0"/>
              <a:t> </a:t>
            </a:r>
            <a:r>
              <a:rPr lang="en-US" sz="1400" dirty="0" err="1"/>
              <a:t>v.v</a:t>
            </a:r>
            <a:r>
              <a:rPr lang="en-US" sz="1400" dirty="0"/>
              <a:t>…)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phân</a:t>
            </a:r>
            <a:r>
              <a:rPr lang="en-US" sz="1400" dirty="0"/>
              <a:t> </a:t>
            </a:r>
            <a:r>
              <a:rPr lang="en-US" sz="1400" dirty="0" err="1"/>
              <a:t>tán</a:t>
            </a:r>
            <a:r>
              <a:rPr lang="en-US" sz="1400" dirty="0"/>
              <a:t> ( </a:t>
            </a:r>
            <a:r>
              <a:rPr lang="en-US" sz="1400" dirty="0" err="1"/>
              <a:t>vì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đối</a:t>
            </a:r>
            <a:r>
              <a:rPr lang="en-US" sz="1400" dirty="0"/>
              <a:t> </a:t>
            </a:r>
            <a:r>
              <a:rPr lang="en-US" sz="1400" dirty="0" err="1"/>
              <a:t>tượng</a:t>
            </a:r>
            <a:r>
              <a:rPr lang="en-US" sz="1400" dirty="0"/>
              <a:t> </a:t>
            </a:r>
            <a:r>
              <a:rPr lang="en-US" sz="1400" dirty="0" err="1"/>
              <a:t>này</a:t>
            </a:r>
            <a:r>
              <a:rPr lang="en-US" sz="1400" dirty="0"/>
              <a:t> ở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nhau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</a:t>
            </a:r>
            <a:r>
              <a:rPr lang="en-US" sz="1400" dirty="0" err="1"/>
              <a:t>mạng</a:t>
            </a:r>
            <a:r>
              <a:rPr lang="en-US" sz="1400" dirty="0"/>
              <a:t>) </a:t>
            </a:r>
            <a:r>
              <a:rPr lang="en-US" sz="1400" dirty="0" err="1"/>
              <a:t>Ví</a:t>
            </a:r>
            <a:r>
              <a:rPr lang="en-US" sz="1400" dirty="0"/>
              <a:t> </a:t>
            </a:r>
            <a:r>
              <a:rPr lang="en-US" sz="1400" dirty="0" err="1"/>
              <a:t>dụ</a:t>
            </a:r>
            <a:r>
              <a:rPr lang="en-US" sz="1400" dirty="0"/>
              <a:t>: RMI, CORBA, </a:t>
            </a:r>
            <a:r>
              <a:rPr lang="en-US" sz="1400" dirty="0" err="1"/>
              <a:t>NET.Remoting</a:t>
            </a:r>
            <a:r>
              <a:rPr lang="en-US" sz="1400" dirty="0"/>
              <a:t> </a:t>
            </a:r>
            <a:r>
              <a:rPr lang="en-US" sz="1400" dirty="0" err="1"/>
              <a:t>v.v.v</a:t>
            </a:r>
            <a:r>
              <a:rPr lang="en-US" sz="1400" dirty="0"/>
              <a:t>…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Chuỗi</a:t>
            </a:r>
            <a:r>
              <a:rPr lang="en-US" sz="1400" dirty="0"/>
              <a:t> </a:t>
            </a:r>
            <a:r>
              <a:rPr lang="en-US" sz="1400" dirty="0" err="1"/>
              <a:t>mã</a:t>
            </a:r>
            <a:r>
              <a:rPr lang="en-US" sz="1400" dirty="0"/>
              <a:t> </a:t>
            </a:r>
            <a:r>
              <a:rPr lang="en-US" sz="1400" dirty="0" err="1"/>
              <a:t>hóa</a:t>
            </a:r>
            <a:r>
              <a:rPr lang="en-US" sz="1400" dirty="0"/>
              <a:t> </a:t>
            </a:r>
          </a:p>
          <a:p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Có</a:t>
            </a:r>
            <a:r>
              <a:rPr lang="en-US" sz="1400" dirty="0">
                <a:sym typeface="Wingdings" panose="05000000000000000000" pitchFamily="2" charset="2"/>
              </a:rPr>
              <a:t> 3 </a:t>
            </a:r>
            <a:r>
              <a:rPr lang="en-US" sz="1400" dirty="0" err="1">
                <a:sym typeface="Wingdings" panose="05000000000000000000" pitchFamily="2" charset="2"/>
              </a:rPr>
              <a:t>loại</a:t>
            </a:r>
            <a:r>
              <a:rPr lang="en-US" sz="1400" dirty="0">
                <a:sym typeface="Wingdings" panose="05000000000000000000" pitchFamily="2" charset="2"/>
              </a:rPr>
              <a:t> Middleware: </a:t>
            </a:r>
            <a:endParaRPr lang="en-US" sz="1400" dirty="0"/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+ Message Oriented Middleware (html, xml, </a:t>
            </a:r>
            <a:r>
              <a:rPr lang="en-US" sz="1600" dirty="0" err="1">
                <a:solidFill>
                  <a:srgbClr val="FF0000"/>
                </a:solidFill>
              </a:rPr>
              <a:t>json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v.v</a:t>
            </a:r>
            <a:r>
              <a:rPr lang="en-US" sz="1600" dirty="0">
                <a:solidFill>
                  <a:srgbClr val="FF0000"/>
                </a:solidFill>
              </a:rPr>
              <a:t>…): </a:t>
            </a:r>
            <a:r>
              <a:rPr lang="en-US" sz="1600" dirty="0" err="1">
                <a:solidFill>
                  <a:srgbClr val="FF0000"/>
                </a:solidFill>
              </a:rPr>
              <a:t>sử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phổ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biến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ngày</a:t>
            </a:r>
            <a:r>
              <a:rPr lang="en-US" sz="1600" dirty="0">
                <a:solidFill>
                  <a:srgbClr val="FF0000"/>
                </a:solidFill>
              </a:rPr>
              <a:t> nay.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+ Distributed Object Technology (RMI, CORBA, DCOM, Remote.NET, REST Full </a:t>
            </a:r>
            <a:r>
              <a:rPr lang="en-US" sz="1600" dirty="0" err="1">
                <a:solidFill>
                  <a:srgbClr val="FF0000"/>
                </a:solidFill>
              </a:rPr>
              <a:t>v.v</a:t>
            </a:r>
            <a:r>
              <a:rPr lang="en-US" sz="1600" dirty="0">
                <a:solidFill>
                  <a:srgbClr val="FF0000"/>
                </a:solidFill>
              </a:rPr>
              <a:t>…)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+ TP Monitor (</a:t>
            </a:r>
            <a:r>
              <a:rPr lang="en-US" sz="1600" dirty="0" err="1">
                <a:solidFill>
                  <a:srgbClr val="FF0000"/>
                </a:solidFill>
              </a:rPr>
              <a:t>ít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phổ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biến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sz="1600" dirty="0">
                <a:solidFill>
                  <a:srgbClr val="FF0000"/>
                </a:solidFill>
              </a:rPr>
              <a:t>4. </a:t>
            </a:r>
            <a:r>
              <a:rPr lang="en-US" sz="1600" dirty="0" err="1">
                <a:solidFill>
                  <a:srgbClr val="FF0000"/>
                </a:solidFill>
              </a:rPr>
              <a:t>Vì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sao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Middeleware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dạng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thông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điệp</a:t>
            </a:r>
            <a:r>
              <a:rPr lang="en-US" sz="1600" dirty="0">
                <a:solidFill>
                  <a:srgbClr val="FF0000"/>
                </a:solidFill>
              </a:rPr>
              <a:t> (Message Oriented Middleware ) </a:t>
            </a:r>
            <a:r>
              <a:rPr lang="en-US" sz="1600" dirty="0" err="1">
                <a:solidFill>
                  <a:srgbClr val="FF0000"/>
                </a:solidFill>
              </a:rPr>
              <a:t>được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sử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phổ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biến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ngày</a:t>
            </a:r>
            <a:r>
              <a:rPr lang="en-US" sz="1600" dirty="0">
                <a:solidFill>
                  <a:srgbClr val="FF0000"/>
                </a:solidFill>
              </a:rPr>
              <a:t> nay </a:t>
            </a:r>
            <a:r>
              <a:rPr lang="en-US" sz="1600" dirty="0" err="1">
                <a:solidFill>
                  <a:srgbClr val="FF0000"/>
                </a:solidFill>
              </a:rPr>
              <a:t>trong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hầu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hết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ứng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dụng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tích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hợp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vi-VN" sz="16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2362199" y="4038599"/>
            <a:ext cx="3586162" cy="2206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r>
              <a:rPr lang="en-US" sz="1400" dirty="0"/>
              <a:t>1.Thông </a:t>
            </a:r>
            <a:r>
              <a:rPr lang="en-US" sz="1400" dirty="0" err="1"/>
              <a:t>điệp</a:t>
            </a:r>
            <a:r>
              <a:rPr lang="en-US" sz="1400" dirty="0"/>
              <a:t>: </a:t>
            </a:r>
            <a:r>
              <a:rPr lang="en-US" sz="1400" dirty="0" err="1"/>
              <a:t>là</a:t>
            </a:r>
            <a:r>
              <a:rPr lang="en-US" sz="1400" dirty="0"/>
              <a:t> file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cấu</a:t>
            </a:r>
            <a:r>
              <a:rPr lang="en-US" sz="1400" dirty="0"/>
              <a:t> </a:t>
            </a:r>
            <a:r>
              <a:rPr lang="en-US" sz="1400" dirty="0" err="1"/>
              <a:t>trúc</a:t>
            </a:r>
            <a:endParaRPr lang="en-US" sz="1400" dirty="0"/>
          </a:p>
          <a:p>
            <a:r>
              <a:rPr lang="en-US" sz="1400" dirty="0"/>
              <a:t>+ file </a:t>
            </a:r>
            <a:r>
              <a:rPr lang="en-US" sz="1400" dirty="0" err="1"/>
              <a:t>văn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: </a:t>
            </a:r>
            <a:r>
              <a:rPr lang="en-US" sz="1400" dirty="0" err="1"/>
              <a:t>đọc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nội</a:t>
            </a:r>
            <a:r>
              <a:rPr lang="en-US" sz="1400" dirty="0"/>
              <a:t> dung </a:t>
            </a:r>
            <a:r>
              <a:rPr lang="en-US" sz="1400" dirty="0" err="1"/>
              <a:t>không</a:t>
            </a:r>
            <a:r>
              <a:rPr lang="en-US" sz="1400" dirty="0"/>
              <a:t> qua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đọc</a:t>
            </a:r>
            <a:endParaRPr lang="en-US" sz="1400" dirty="0"/>
          </a:p>
          <a:p>
            <a:r>
              <a:rPr lang="en-US" sz="1400" dirty="0"/>
              <a:t>+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cấu</a:t>
            </a:r>
            <a:r>
              <a:rPr lang="en-US" sz="1400" dirty="0"/>
              <a:t> </a:t>
            </a:r>
            <a:r>
              <a:rPr lang="en-US" sz="1400" dirty="0" err="1"/>
              <a:t>trúc</a:t>
            </a:r>
            <a:r>
              <a:rPr lang="en-US" sz="1400" dirty="0"/>
              <a:t>: Title, Body, </a:t>
            </a:r>
            <a:r>
              <a:rPr lang="en-US" sz="1400" dirty="0" err="1"/>
              <a:t>Footter</a:t>
            </a:r>
            <a:r>
              <a:rPr lang="en-US" sz="1400" dirty="0"/>
              <a:t> </a:t>
            </a:r>
            <a:r>
              <a:rPr lang="en-US" sz="1400" dirty="0" err="1"/>
              <a:t>v.v</a:t>
            </a:r>
            <a:r>
              <a:rPr lang="en-US" sz="1400" dirty="0"/>
              <a:t>…</a:t>
            </a:r>
          </a:p>
          <a:p>
            <a:r>
              <a:rPr lang="en-US" sz="1400" dirty="0"/>
              <a:t>2.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điệp</a:t>
            </a:r>
            <a:r>
              <a:rPr lang="en-US" sz="1400" dirty="0"/>
              <a:t>:</a:t>
            </a:r>
          </a:p>
          <a:p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kỹ</a:t>
            </a:r>
            <a:r>
              <a:rPr lang="en-US" sz="1400" dirty="0"/>
              <a:t> </a:t>
            </a:r>
            <a:r>
              <a:rPr lang="en-US" sz="1400" dirty="0" err="1"/>
              <a:t>thuật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mã</a:t>
            </a:r>
            <a:r>
              <a:rPr lang="en-US" sz="1400" dirty="0"/>
              <a:t> </a:t>
            </a:r>
            <a:r>
              <a:rPr lang="en-US" sz="1400" dirty="0" err="1"/>
              <a:t>chương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en-US" sz="1400" dirty="0" err="1"/>
              <a:t>cấu</a:t>
            </a:r>
            <a:r>
              <a:rPr lang="en-US" sz="1400" dirty="0"/>
              <a:t> </a:t>
            </a:r>
            <a:r>
              <a:rPr lang="en-US" sz="1400" dirty="0" err="1"/>
              <a:t>trúc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điệp</a:t>
            </a:r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vi-VN" dirty="0"/>
          </a:p>
        </p:txBody>
      </p:sp>
      <p:sp>
        <p:nvSpPr>
          <p:cNvPr id="18" name="Rectangle 17"/>
          <p:cNvSpPr/>
          <p:nvPr/>
        </p:nvSpPr>
        <p:spPr>
          <a:xfrm>
            <a:off x="2224836" y="4832905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Java, C++, C#</a:t>
            </a:r>
            <a:endParaRPr lang="vi-VN" sz="1100" dirty="0"/>
          </a:p>
        </p:txBody>
      </p:sp>
      <p:sp>
        <p:nvSpPr>
          <p:cNvPr id="31" name="Rectangle 30"/>
          <p:cNvSpPr/>
          <p:nvPr/>
        </p:nvSpPr>
        <p:spPr>
          <a:xfrm>
            <a:off x="5334000" y="4832905"/>
            <a:ext cx="10839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Java, C++, C#</a:t>
            </a:r>
            <a:endParaRPr lang="vi-VN" sz="1100" dirty="0"/>
          </a:p>
        </p:txBody>
      </p:sp>
      <p:sp>
        <p:nvSpPr>
          <p:cNvPr id="32" name="Rectangle 31"/>
          <p:cNvSpPr/>
          <p:nvPr/>
        </p:nvSpPr>
        <p:spPr>
          <a:xfrm>
            <a:off x="1744024" y="3717294"/>
            <a:ext cx="15199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html., xml, </a:t>
            </a:r>
            <a:r>
              <a:rPr lang="en-US" sz="1100" dirty="0" err="1"/>
              <a:t>Json</a:t>
            </a:r>
            <a:r>
              <a:rPr lang="en-US" sz="1100" dirty="0"/>
              <a:t> </a:t>
            </a:r>
            <a:r>
              <a:rPr lang="en-US" sz="1100" dirty="0" err="1"/>
              <a:t>v.v</a:t>
            </a:r>
            <a:r>
              <a:rPr lang="en-US" sz="1100" dirty="0"/>
              <a:t>…</a:t>
            </a:r>
            <a:endParaRPr lang="vi-VN" sz="1100" dirty="0"/>
          </a:p>
        </p:txBody>
      </p:sp>
      <p:sp>
        <p:nvSpPr>
          <p:cNvPr id="33" name="Rectangle 32"/>
          <p:cNvSpPr/>
          <p:nvPr/>
        </p:nvSpPr>
        <p:spPr>
          <a:xfrm>
            <a:off x="4557712" y="3809964"/>
            <a:ext cx="151996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html., xml, </a:t>
            </a:r>
            <a:r>
              <a:rPr lang="en-US" sz="1100" dirty="0" err="1"/>
              <a:t>Json</a:t>
            </a:r>
            <a:r>
              <a:rPr lang="en-US" sz="1100" dirty="0"/>
              <a:t> </a:t>
            </a:r>
            <a:r>
              <a:rPr lang="en-US" sz="1100" dirty="0" err="1"/>
              <a:t>v.v</a:t>
            </a:r>
            <a:r>
              <a:rPr lang="en-US" sz="1100" dirty="0"/>
              <a:t>…</a:t>
            </a:r>
            <a:endParaRPr lang="vi-VN" sz="11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15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4524" name="Rectangle 17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6452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4516" name="Rectangle 20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64517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Rectangle 7"/>
          <p:cNvSpPr>
            <a:spLocks noChangeArrowheads="1"/>
          </p:cNvSpPr>
          <p:nvPr/>
        </p:nvSpPr>
        <p:spPr bwMode="auto">
          <a:xfrm>
            <a:off x="0" y="776287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solidFill>
                  <a:srgbClr val="0000CC"/>
                </a:solidFill>
              </a:rPr>
              <a:t>Functional Integration Model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0" y="1328736"/>
            <a:ext cx="914400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FF0000"/>
                </a:solidFill>
              </a:rPr>
              <a:t>Distributed processing middleware 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400" dirty="0"/>
              <a:t>is a type of </a:t>
            </a:r>
            <a:r>
              <a:rPr lang="en-US" sz="2400" dirty="0">
                <a:solidFill>
                  <a:srgbClr val="FF0000"/>
                </a:solidFill>
              </a:rPr>
              <a:t>software</a:t>
            </a:r>
            <a:r>
              <a:rPr lang="en-US" sz="2400" dirty="0"/>
              <a:t> that facilitates the communication</a:t>
            </a:r>
          </a:p>
          <a:p>
            <a:pPr lvl="1">
              <a:defRPr/>
            </a:pPr>
            <a:r>
              <a:rPr lang="en-US" sz="2400" dirty="0"/>
              <a:t>of requests between </a:t>
            </a:r>
            <a:r>
              <a:rPr lang="en-US" sz="2400" dirty="0">
                <a:solidFill>
                  <a:srgbClr val="FF0000"/>
                </a:solidFill>
              </a:rPr>
              <a:t>software components </a:t>
            </a:r>
            <a:r>
              <a:rPr lang="en-US" sz="2400" dirty="0"/>
              <a:t>through the use of</a:t>
            </a:r>
          </a:p>
          <a:p>
            <a:pPr lvl="1">
              <a:defRPr/>
            </a:pPr>
            <a:r>
              <a:rPr lang="en-US" sz="2400" dirty="0"/>
              <a:t>defined new interfaces or messages. 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400" dirty="0"/>
              <a:t>it provides the </a:t>
            </a:r>
            <a:r>
              <a:rPr lang="en-US" sz="2400" dirty="0">
                <a:solidFill>
                  <a:srgbClr val="FF0000"/>
                </a:solidFill>
              </a:rPr>
              <a:t>runtime environment</a:t>
            </a:r>
            <a:r>
              <a:rPr lang="en-US" sz="2400" dirty="0"/>
              <a:t> to manage the requests between software components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three categories</a:t>
            </a:r>
            <a:r>
              <a:rPr lang="en-US" sz="2400" dirty="0"/>
              <a:t> of distributed processing middleware are as follows: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rgbClr val="0000CC"/>
                </a:solidFill>
              </a:rPr>
              <a:t>Message Oriented Middleware (MOM</a:t>
            </a:r>
            <a:r>
              <a:rPr lang="en-US" sz="2200" dirty="0"/>
              <a:t>)//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điệp</a:t>
            </a:r>
            <a:r>
              <a:rPr lang="en-US" sz="2200" dirty="0"/>
              <a:t>: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ở Middleware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điệp</a:t>
            </a:r>
            <a:r>
              <a:rPr lang="en-US" sz="2000" dirty="0"/>
              <a:t>. (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Java </a:t>
            </a:r>
            <a:r>
              <a:rPr lang="en-US" sz="2000" dirty="0">
                <a:sym typeface="Wingdings" panose="05000000000000000000" pitchFamily="2" charset="2"/>
              </a:rPr>
              <a:t> *.xml, *.html </a:t>
            </a:r>
            <a:r>
              <a:rPr lang="en-US" sz="2000" dirty="0" err="1">
                <a:sym typeface="Wingdings" panose="05000000000000000000" pitchFamily="2" charset="2"/>
              </a:rPr>
              <a:t>v.v</a:t>
            </a:r>
            <a:r>
              <a:rPr lang="en-US" sz="2000" dirty="0">
                <a:sym typeface="Wingdings" panose="05000000000000000000" pitchFamily="2" charset="2"/>
              </a:rPr>
              <a:t>…)</a:t>
            </a:r>
            <a:endParaRPr lang="en-US" sz="2000" dirty="0"/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rgbClr val="0000CC"/>
                </a:solidFill>
              </a:rPr>
              <a:t>Distributed object technology//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tán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/>
              <a:t>: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ở Middleware </a:t>
            </a:r>
          </a:p>
          <a:p>
            <a:pPr lvl="1">
              <a:defRPr/>
            </a:pP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tượng</a:t>
            </a:r>
            <a:endParaRPr lang="en-US" sz="2000" dirty="0"/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rgbClr val="0000CC"/>
                </a:solidFill>
              </a:rPr>
              <a:t>Transaction processing monitor</a:t>
            </a:r>
            <a:r>
              <a:rPr lang="en-US" sz="2200" dirty="0"/>
              <a:t>s (TPMs)// </a:t>
            </a:r>
            <a:r>
              <a:rPr lang="en-US" sz="2200" dirty="0" err="1"/>
              <a:t>giám</a:t>
            </a:r>
            <a:r>
              <a:rPr lang="en-US" sz="2200" dirty="0"/>
              <a:t> </a:t>
            </a:r>
            <a:r>
              <a:rPr lang="en-US" sz="2200" dirty="0" err="1"/>
              <a:t>sát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giao</a:t>
            </a:r>
            <a:r>
              <a:rPr lang="en-US" sz="2200" dirty="0"/>
              <a:t> </a:t>
            </a:r>
            <a:r>
              <a:rPr lang="en-US" sz="2200" dirty="0" err="1"/>
              <a:t>dịch</a:t>
            </a:r>
            <a:r>
              <a:rPr lang="en-US" sz="2200" dirty="0"/>
              <a:t>: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ở Middleware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dirty="0"/>
          </a:p>
        </p:txBody>
      </p:sp>
      <p:sp>
        <p:nvSpPr>
          <p:cNvPr id="645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986AD-4101-4900-A8F9-67E75CF453D9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vi-VN" sz="1400"/>
          </a:p>
        </p:txBody>
      </p:sp>
      <p:sp>
        <p:nvSpPr>
          <p:cNvPr id="2" name="Rectangular Callout 1"/>
          <p:cNvSpPr/>
          <p:nvPr/>
        </p:nvSpPr>
        <p:spPr>
          <a:xfrm>
            <a:off x="10679319" y="685800"/>
            <a:ext cx="2209800" cy="1885950"/>
          </a:xfrm>
          <a:prstGeom prst="wedgeRectCallout">
            <a:avLst>
              <a:gd name="adj1" fmla="val -227016"/>
              <a:gd name="adj2" fmla="val 7831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1. </a:t>
            </a:r>
            <a:r>
              <a:rPr lang="en-US" sz="1400" dirty="0" err="1"/>
              <a:t>Vì</a:t>
            </a:r>
            <a:r>
              <a:rPr lang="en-US" sz="1400" dirty="0"/>
              <a:t> </a:t>
            </a:r>
            <a:r>
              <a:rPr lang="en-US" sz="1400" dirty="0" err="1"/>
              <a:t>sao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chức</a:t>
            </a:r>
            <a:r>
              <a:rPr lang="en-US" sz="1400" dirty="0"/>
              <a:t> </a:t>
            </a:r>
            <a:r>
              <a:rPr lang="en-US" sz="1400" dirty="0" err="1"/>
              <a:t>năng</a:t>
            </a:r>
            <a:r>
              <a:rPr lang="en-US" sz="1400" dirty="0"/>
              <a:t>,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lập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tạo</a:t>
            </a:r>
            <a:r>
              <a:rPr lang="en-US" sz="1400" dirty="0"/>
              <a:t> </a:t>
            </a:r>
            <a:r>
              <a:rPr lang="en-US" sz="1400" dirty="0" err="1"/>
              <a:t>ra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khác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</a:t>
            </a:r>
            <a:r>
              <a:rPr lang="en-US" sz="1400" dirty="0" err="1"/>
              <a:t>giao</a:t>
            </a:r>
            <a:r>
              <a:rPr lang="en-US" sz="1400" dirty="0"/>
              <a:t> </a:t>
            </a:r>
            <a:r>
              <a:rPr lang="en-US" sz="1400" dirty="0" err="1"/>
              <a:t>diện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vi-V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15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6572" name="Rectangle 17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6657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6564" name="Rectangle 20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6656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Functional Integration Model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886777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1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Message Oriented Middleware (MOM)</a:t>
            </a:r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US" sz="2400" dirty="0"/>
              <a:t>Provides integration by passing messages between applications. Similar to the concept of the Post Office, a message is placed into the MOM.</a:t>
            </a:r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US" sz="2400" dirty="0"/>
              <a:t>Examples of products include IBM's </a:t>
            </a:r>
            <a:r>
              <a:rPr lang="en-US" sz="2400" dirty="0" err="1"/>
              <a:t>MQSeries</a:t>
            </a:r>
            <a:r>
              <a:rPr lang="en-US" sz="2400" dirty="0"/>
              <a:t> and </a:t>
            </a:r>
            <a:r>
              <a:rPr lang="en-US" sz="2400" dirty="0" err="1"/>
              <a:t>Talarian's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Smart Sockets, RMI of Java, </a:t>
            </a:r>
            <a:r>
              <a:rPr lang="en-US" sz="2400" dirty="0" err="1">
                <a:solidFill>
                  <a:srgbClr val="FF0000"/>
                </a:solidFill>
              </a:rPr>
              <a:t>etc</a:t>
            </a:r>
            <a:r>
              <a:rPr lang="en-US" sz="2400" dirty="0">
                <a:solidFill>
                  <a:srgbClr val="FF0000"/>
                </a:solidFill>
              </a:rPr>
              <a:t>…</a:t>
            </a:r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  <a:defRPr/>
            </a:pPr>
            <a:endParaRPr lang="en-US" sz="2400" dirty="0"/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US" sz="2400" dirty="0"/>
              <a:t>MOM: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MD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.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656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 dirty="0"/>
          </a:p>
        </p:txBody>
      </p:sp>
      <p:sp>
        <p:nvSpPr>
          <p:cNvPr id="665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80D12-A169-4CCD-9A73-5D228CDA91FD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vi-VN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321" y="4104958"/>
            <a:ext cx="5087610" cy="198405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9589" y="4718208"/>
            <a:ext cx="1143000" cy="342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Java, C# …</a:t>
            </a:r>
            <a:endParaRPr lang="vi-VN" sz="1400" dirty="0"/>
          </a:p>
        </p:txBody>
      </p:sp>
      <p:sp>
        <p:nvSpPr>
          <p:cNvPr id="16" name="Rectangle 15"/>
          <p:cNvSpPr/>
          <p:nvPr/>
        </p:nvSpPr>
        <p:spPr>
          <a:xfrm>
            <a:off x="5823662" y="4764246"/>
            <a:ext cx="966788" cy="2492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Java, C# …</a:t>
            </a:r>
            <a:endParaRPr lang="vi-VN" sz="1400" dirty="0"/>
          </a:p>
        </p:txBody>
      </p:sp>
      <p:sp>
        <p:nvSpPr>
          <p:cNvPr id="17" name="Rectangle 16"/>
          <p:cNvSpPr/>
          <p:nvPr/>
        </p:nvSpPr>
        <p:spPr>
          <a:xfrm>
            <a:off x="1714500" y="5746115"/>
            <a:ext cx="1143000" cy="342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</a:t>
            </a:r>
            <a:endParaRPr lang="vi-VN" sz="1400" dirty="0"/>
          </a:p>
        </p:txBody>
      </p:sp>
      <p:sp>
        <p:nvSpPr>
          <p:cNvPr id="18" name="Rectangle 17"/>
          <p:cNvSpPr/>
          <p:nvPr/>
        </p:nvSpPr>
        <p:spPr>
          <a:xfrm>
            <a:off x="5735556" y="5695950"/>
            <a:ext cx="1143000" cy="342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</a:t>
            </a:r>
            <a:endParaRPr lang="vi-VN" sz="1400" dirty="0"/>
          </a:p>
        </p:txBody>
      </p:sp>
      <p:sp>
        <p:nvSpPr>
          <p:cNvPr id="19" name="Rectangle 18"/>
          <p:cNvSpPr/>
          <p:nvPr/>
        </p:nvSpPr>
        <p:spPr>
          <a:xfrm>
            <a:off x="4008437" y="3913431"/>
            <a:ext cx="1143000" cy="342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MOM</a:t>
            </a:r>
            <a:endParaRPr lang="vi-VN" sz="1400" dirty="0"/>
          </a:p>
        </p:txBody>
      </p:sp>
      <p:sp>
        <p:nvSpPr>
          <p:cNvPr id="20" name="Rectangle 19"/>
          <p:cNvSpPr/>
          <p:nvPr/>
        </p:nvSpPr>
        <p:spPr>
          <a:xfrm>
            <a:off x="2667000" y="4718208"/>
            <a:ext cx="852872" cy="2578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Convert</a:t>
            </a:r>
            <a:endParaRPr lang="vi-VN" sz="1400" dirty="0"/>
          </a:p>
        </p:txBody>
      </p:sp>
      <p:sp>
        <p:nvSpPr>
          <p:cNvPr id="21" name="Rectangle 20"/>
          <p:cNvSpPr/>
          <p:nvPr/>
        </p:nvSpPr>
        <p:spPr>
          <a:xfrm>
            <a:off x="5090728" y="4677724"/>
            <a:ext cx="852872" cy="25781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Convert</a:t>
            </a:r>
            <a:endParaRPr lang="vi-VN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8529118" y="-434998"/>
            <a:ext cx="2743200" cy="1809236"/>
          </a:xfrm>
          <a:prstGeom prst="wedgeRectCallout">
            <a:avLst>
              <a:gd name="adj1" fmla="val -156770"/>
              <a:gd name="adj2" fmla="val 3288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sz="1400" dirty="0"/>
          </a:p>
          <a:p>
            <a:r>
              <a:rPr lang="en-US" sz="1400" dirty="0" err="1"/>
              <a:t>Vì</a:t>
            </a:r>
            <a:r>
              <a:rPr lang="en-US" sz="1400" dirty="0"/>
              <a:t> </a:t>
            </a:r>
            <a:r>
              <a:rPr lang="en-US" sz="1400" dirty="0" err="1"/>
              <a:t>sao</a:t>
            </a:r>
            <a:r>
              <a:rPr lang="en-US" sz="1400" dirty="0"/>
              <a:t> MD </a:t>
            </a:r>
            <a:r>
              <a:rPr lang="en-US" sz="1400" dirty="0" err="1"/>
              <a:t>loại</a:t>
            </a:r>
            <a:r>
              <a:rPr lang="en-US" sz="1400" dirty="0"/>
              <a:t> MOM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sử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phổ</a:t>
            </a:r>
            <a:r>
              <a:rPr lang="en-US" sz="1400" dirty="0"/>
              <a:t> </a:t>
            </a:r>
            <a:r>
              <a:rPr lang="en-US" sz="1400" dirty="0" err="1"/>
              <a:t>biến</a:t>
            </a:r>
            <a:r>
              <a:rPr lang="en-US" sz="1400" dirty="0"/>
              <a:t> </a:t>
            </a:r>
            <a:r>
              <a:rPr lang="en-US" sz="1400" dirty="0" err="1"/>
              <a:t>nhất</a:t>
            </a:r>
            <a:r>
              <a:rPr lang="en-US" sz="1400" dirty="0"/>
              <a:t>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endParaRPr lang="en-US" sz="1400" dirty="0"/>
          </a:p>
          <a:p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?</a:t>
            </a:r>
          </a:p>
          <a:p>
            <a:r>
              <a:rPr lang="en-US" sz="1400" dirty="0" err="1"/>
              <a:t>Vì</a:t>
            </a:r>
            <a:r>
              <a:rPr lang="en-US" sz="1400" dirty="0"/>
              <a:t>: </a:t>
            </a:r>
          </a:p>
          <a:p>
            <a:r>
              <a:rPr lang="en-US" sz="1400" dirty="0"/>
              <a:t>+ </a:t>
            </a:r>
            <a:r>
              <a:rPr lang="en-US" sz="1400" dirty="0" err="1"/>
              <a:t>Kích</a:t>
            </a:r>
            <a:r>
              <a:rPr lang="en-US" sz="1400" dirty="0"/>
              <a:t> </a:t>
            </a:r>
            <a:r>
              <a:rPr lang="en-US" sz="1400" dirty="0" err="1"/>
              <a:t>thước</a:t>
            </a:r>
            <a:r>
              <a:rPr lang="en-US" sz="1400" dirty="0"/>
              <a:t> </a:t>
            </a:r>
            <a:r>
              <a:rPr lang="en-US" sz="1400" dirty="0" err="1"/>
              <a:t>nhỏ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truyền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đi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nhanh</a:t>
            </a:r>
            <a:endParaRPr lang="en-US" sz="1400" dirty="0"/>
          </a:p>
          <a:p>
            <a:endParaRPr lang="en-US" sz="1400" dirty="0"/>
          </a:p>
          <a:p>
            <a:endParaRPr lang="en-US" dirty="0"/>
          </a:p>
          <a:p>
            <a:endParaRPr lang="vi-V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15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6572" name="Rectangle 17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6657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6563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66564" name="Rectangle 20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6656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Functional Integration Model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886777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Distributed object technology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400" dirty="0"/>
              <a:t>The software then can be accessed by other applications across a network through the object interfaces (CORBA, Microsoft COM+,</a:t>
            </a:r>
            <a:r>
              <a:rPr lang="vi-VN" sz="2400" dirty="0"/>
              <a:t>  .NET remoting</a:t>
            </a:r>
            <a:r>
              <a:rPr lang="en-US" sz="2400" dirty="0"/>
              <a:t>, RMI in Sun's Java 2 Enterprise Edition (J2EE) environment)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en-US" sz="2400" dirty="0"/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Ở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RMI </a:t>
            </a:r>
            <a:r>
              <a:rPr lang="en-US" sz="2400" dirty="0" err="1"/>
              <a:t>của</a:t>
            </a:r>
            <a:r>
              <a:rPr lang="en-US" sz="2400" dirty="0"/>
              <a:t> Java,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1 Server </a:t>
            </a:r>
            <a:r>
              <a:rPr lang="en-US" sz="2400" dirty="0" err="1"/>
              <a:t>về</a:t>
            </a:r>
            <a:r>
              <a:rPr lang="en-US" sz="2400" dirty="0"/>
              <a:t> Client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kết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quả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trả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về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không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phải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thông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điệp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đối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tượng</a:t>
            </a:r>
            <a:r>
              <a:rPr lang="en-US" sz="2400" dirty="0">
                <a:sym typeface="Wingdings" panose="05000000000000000000" pitchFamily="2" charset="2"/>
              </a:rPr>
              <a:t> remote (</a:t>
            </a:r>
            <a:r>
              <a:rPr lang="en-US" sz="2400" dirty="0" err="1">
                <a:sym typeface="Wingdings" panose="05000000000000000000" pitchFamily="2" charset="2"/>
              </a:rPr>
              <a:t>Đã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học</a:t>
            </a:r>
            <a:r>
              <a:rPr lang="en-US" sz="2400" dirty="0">
                <a:sym typeface="Wingdings" panose="05000000000000000000" pitchFamily="2" charset="2"/>
              </a:rPr>
              <a:t> ở CS420 – </a:t>
            </a:r>
            <a:r>
              <a:rPr lang="en-US" sz="2400" dirty="0" err="1">
                <a:sym typeface="Wingdings" panose="05000000000000000000" pitchFamily="2" charset="2"/>
              </a:rPr>
              <a:t>Phân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tán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656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6656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665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80D12-A169-4CCD-9A73-5D228CDA91FD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vi-VN" sz="1400"/>
          </a:p>
        </p:txBody>
      </p:sp>
    </p:spTree>
    <p:extLst>
      <p:ext uri="{BB962C8B-B14F-4D97-AF65-F5344CB8AC3E}">
        <p14:creationId xmlns:p14="http://schemas.microsoft.com/office/powerpoint/2010/main" val="2267364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76562" y="4647905"/>
            <a:ext cx="1676400" cy="457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 (API)</a:t>
            </a:r>
            <a:endParaRPr lang="vi-VN" sz="1400" dirty="0"/>
          </a:p>
        </p:txBody>
      </p:sp>
      <p:grpSp>
        <p:nvGrpSpPr>
          <p:cNvPr id="66562" name="Group 15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6572" name="Rectangle 17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6657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6564" name="Rectangle 20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66565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Functional Integration Model</a:t>
            </a:r>
          </a:p>
        </p:txBody>
      </p:sp>
      <p:sp>
        <p:nvSpPr>
          <p:cNvPr id="665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80D12-A169-4CCD-9A73-5D228CDA91FD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vi-VN" sz="1400"/>
          </a:p>
        </p:txBody>
      </p:sp>
      <p:sp>
        <p:nvSpPr>
          <p:cNvPr id="3" name="Rectangle 2"/>
          <p:cNvSpPr/>
          <p:nvPr/>
        </p:nvSpPr>
        <p:spPr>
          <a:xfrm>
            <a:off x="862014" y="5538867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  <a:endParaRPr lang="vi-VN" dirty="0"/>
          </a:p>
        </p:txBody>
      </p:sp>
      <p:sp>
        <p:nvSpPr>
          <p:cNvPr id="4" name="Rectangle 3"/>
          <p:cNvSpPr/>
          <p:nvPr/>
        </p:nvSpPr>
        <p:spPr>
          <a:xfrm>
            <a:off x="419102" y="6202362"/>
            <a:ext cx="2362200" cy="4286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OS1</a:t>
            </a:r>
            <a:endParaRPr lang="vi-VN" dirty="0"/>
          </a:p>
        </p:txBody>
      </p:sp>
      <p:sp>
        <p:nvSpPr>
          <p:cNvPr id="17" name="Rectangle 16"/>
          <p:cNvSpPr/>
          <p:nvPr/>
        </p:nvSpPr>
        <p:spPr>
          <a:xfrm>
            <a:off x="5105400" y="5560013"/>
            <a:ext cx="16002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  <a:endParaRPr lang="vi-VN" dirty="0"/>
          </a:p>
        </p:txBody>
      </p:sp>
      <p:sp>
        <p:nvSpPr>
          <p:cNvPr id="18" name="Rectangle 17"/>
          <p:cNvSpPr/>
          <p:nvPr/>
        </p:nvSpPr>
        <p:spPr>
          <a:xfrm>
            <a:off x="4729158" y="6160564"/>
            <a:ext cx="2362200" cy="4286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OS2</a:t>
            </a:r>
            <a:endParaRPr lang="vi-V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03658" y="4648200"/>
            <a:ext cx="6248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03658" y="5074246"/>
            <a:ext cx="6248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Up Arrow 10"/>
          <p:cNvSpPr/>
          <p:nvPr/>
        </p:nvSpPr>
        <p:spPr>
          <a:xfrm>
            <a:off x="1143000" y="5074246"/>
            <a:ext cx="228600" cy="43767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Up Arrow 24"/>
          <p:cNvSpPr/>
          <p:nvPr/>
        </p:nvSpPr>
        <p:spPr>
          <a:xfrm>
            <a:off x="5348288" y="5131726"/>
            <a:ext cx="228600" cy="43767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Down Arrow 12"/>
          <p:cNvSpPr/>
          <p:nvPr/>
        </p:nvSpPr>
        <p:spPr>
          <a:xfrm>
            <a:off x="2090736" y="5131950"/>
            <a:ext cx="190500" cy="37997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Down Arrow 26"/>
          <p:cNvSpPr/>
          <p:nvPr/>
        </p:nvSpPr>
        <p:spPr>
          <a:xfrm>
            <a:off x="6257924" y="5131950"/>
            <a:ext cx="190500" cy="37997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Flowchart: Process 13"/>
          <p:cNvSpPr/>
          <p:nvPr/>
        </p:nvSpPr>
        <p:spPr>
          <a:xfrm>
            <a:off x="1128715" y="2593415"/>
            <a:ext cx="5805485" cy="911785"/>
          </a:xfrm>
          <a:prstGeom prst="flowChart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ounded Rectangle 14"/>
          <p:cNvSpPr/>
          <p:nvPr/>
        </p:nvSpPr>
        <p:spPr>
          <a:xfrm>
            <a:off x="1485902" y="2717166"/>
            <a:ext cx="1295400" cy="524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Object1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314075" y="2739615"/>
            <a:ext cx="1295400" cy="524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object2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543560" y="2736388"/>
            <a:ext cx="1295400" cy="524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Objectn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781524" y="2692801"/>
            <a:ext cx="704876" cy="5248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……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3" name="Up Arrow 32"/>
          <p:cNvSpPr/>
          <p:nvPr/>
        </p:nvSpPr>
        <p:spPr>
          <a:xfrm>
            <a:off x="3200402" y="4286726"/>
            <a:ext cx="228600" cy="43767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Down Arrow 33"/>
          <p:cNvSpPr/>
          <p:nvPr/>
        </p:nvSpPr>
        <p:spPr>
          <a:xfrm>
            <a:off x="4181481" y="4267200"/>
            <a:ext cx="190500" cy="37997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 18"/>
          <p:cNvSpPr/>
          <p:nvPr/>
        </p:nvSpPr>
        <p:spPr>
          <a:xfrm>
            <a:off x="2840834" y="1239171"/>
            <a:ext cx="2562219" cy="466399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Distributed Interface </a:t>
            </a:r>
            <a:endParaRPr lang="vi-VN" dirty="0"/>
          </a:p>
        </p:txBody>
      </p:sp>
      <p:sp>
        <p:nvSpPr>
          <p:cNvPr id="2" name="Rounded Rectangle 1"/>
          <p:cNvSpPr/>
          <p:nvPr/>
        </p:nvSpPr>
        <p:spPr>
          <a:xfrm>
            <a:off x="2462214" y="3845281"/>
            <a:ext cx="3100388" cy="447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Distributed object Middleware</a:t>
            </a:r>
            <a:endParaRPr lang="vi-VN" sz="1600" dirty="0">
              <a:solidFill>
                <a:srgbClr val="00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40834" y="1997602"/>
            <a:ext cx="2452688" cy="387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Distributed Application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38600" y="2362200"/>
            <a:ext cx="7143" cy="318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4067178" y="1679061"/>
            <a:ext cx="7143" cy="318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Up Arrow 44"/>
          <p:cNvSpPr/>
          <p:nvPr/>
        </p:nvSpPr>
        <p:spPr>
          <a:xfrm>
            <a:off x="3748095" y="3380661"/>
            <a:ext cx="228600" cy="43767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Rectangle 23"/>
          <p:cNvSpPr/>
          <p:nvPr/>
        </p:nvSpPr>
        <p:spPr>
          <a:xfrm>
            <a:off x="4276731" y="3471018"/>
            <a:ext cx="2962269" cy="3766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lookup(), mapping() </a:t>
            </a:r>
            <a:r>
              <a:rPr lang="en-US" dirty="0" err="1"/>
              <a:t>v.v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5801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Functional Integration Model</a:t>
            </a:r>
            <a:endParaRPr lang="en-US" altLang="vi-VN" sz="1800">
              <a:solidFill>
                <a:srgbClr val="0000CC"/>
              </a:solidFill>
            </a:endParaRPr>
          </a:p>
        </p:txBody>
      </p:sp>
      <p:sp>
        <p:nvSpPr>
          <p:cNvPr id="68611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sp>
        <p:nvSpPr>
          <p:cNvPr id="68612" name="Rectangle 9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grpSp>
        <p:nvGrpSpPr>
          <p:cNvPr id="68613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68619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8621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68622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68614" name="Rectangle 16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" y="1389063"/>
            <a:ext cx="91440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FF0000"/>
                </a:solidFill>
              </a:rPr>
              <a:t>TP monitor </a:t>
            </a:r>
            <a:r>
              <a:rPr lang="en-US" sz="2400" dirty="0"/>
              <a:t>(</a:t>
            </a:r>
            <a:r>
              <a:rPr lang="en-US" sz="2400" b="1" dirty="0" err="1"/>
              <a:t>T</a:t>
            </a:r>
            <a:r>
              <a:rPr lang="en-US" sz="2400" dirty="0" err="1"/>
              <a:t>ele</a:t>
            </a:r>
            <a:r>
              <a:rPr lang="en-US" sz="2400" b="1" dirty="0" err="1"/>
              <a:t>P</a:t>
            </a:r>
            <a:r>
              <a:rPr lang="en-US" sz="2400" dirty="0" err="1"/>
              <a:t>rocessing</a:t>
            </a:r>
            <a:r>
              <a:rPr lang="en-US" sz="2400" dirty="0"/>
              <a:t> monitor or </a:t>
            </a:r>
            <a:r>
              <a:rPr lang="en-US" sz="2400" b="1" dirty="0"/>
              <a:t>T</a:t>
            </a:r>
            <a:r>
              <a:rPr lang="en-US" sz="2400" dirty="0"/>
              <a:t>ransaction </a:t>
            </a:r>
            <a:r>
              <a:rPr lang="en-US" sz="2400" b="1" dirty="0"/>
              <a:t>P</a:t>
            </a:r>
            <a:r>
              <a:rPr lang="en-US" sz="2400" dirty="0"/>
              <a:t>rocessing monitor) A control program that manages the transfer of data between multiple local and remote terminals and the application programs that serve them.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Được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sử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dụng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ở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các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hệ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thống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giám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sát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mạng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(Net Monitor):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Nội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dung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được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truyền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đi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thường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là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ngữ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cảnh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của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1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trạm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nào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2400" i="1" dirty="0" err="1">
                <a:solidFill>
                  <a:schemeClr val="accent1">
                    <a:lumMod val="25000"/>
                  </a:schemeClr>
                </a:solidFill>
              </a:rPr>
              <a:t>đó</a:t>
            </a:r>
            <a: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br>
              <a:rPr lang="en-US" sz="2400" i="1" dirty="0">
                <a:solidFill>
                  <a:schemeClr val="accent1">
                    <a:lumMod val="25000"/>
                  </a:schemeClr>
                </a:solidFill>
              </a:rPr>
            </a:br>
            <a:br>
              <a:rPr lang="en-US" sz="2400" dirty="0"/>
            </a:br>
            <a:endParaRPr lang="en-US" sz="2400" dirty="0"/>
          </a:p>
          <a:p>
            <a:pPr>
              <a:defRPr/>
            </a:pP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6861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6861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686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D51C1-C8F6-404B-B2DA-2F55E21DEE12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vi-VN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349" y="3736393"/>
            <a:ext cx="5067301" cy="308350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Functional Integration Model</a:t>
            </a:r>
            <a:endParaRPr lang="en-US" altLang="vi-VN" sz="1800">
              <a:solidFill>
                <a:srgbClr val="0000CC"/>
              </a:solidFill>
            </a:endParaRPr>
          </a:p>
        </p:txBody>
      </p:sp>
      <p:sp>
        <p:nvSpPr>
          <p:cNvPr id="70659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sp>
        <p:nvSpPr>
          <p:cNvPr id="70660" name="Rectangle 9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grpSp>
        <p:nvGrpSpPr>
          <p:cNvPr id="70661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7066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066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7067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0662" name="Rectangle 16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7066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066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06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ACF86-BC65-4C1E-88BA-87BDFA1124F9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vi-VN" sz="1400"/>
          </a:p>
        </p:txBody>
      </p:sp>
      <p:pic>
        <p:nvPicPr>
          <p:cNvPr id="7066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63675"/>
            <a:ext cx="61722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18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2716" name="Rectangle 20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7271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270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72708" name="Rectangle 23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7270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Characteristics of Functional Integration Model</a:t>
            </a:r>
            <a:r>
              <a:rPr lang="en-US" altLang="vi-VN" sz="1800" b="1"/>
              <a:t> </a:t>
            </a:r>
            <a:endParaRPr lang="en-US" altLang="vi-VN" sz="1800">
              <a:solidFill>
                <a:srgbClr val="0000CC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06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i="1" dirty="0">
                <a:solidFill>
                  <a:srgbClr val="FF5050"/>
                </a:solidFill>
              </a:rPr>
              <a:t>Application Logic</a:t>
            </a:r>
            <a:r>
              <a:rPr lang="en-US" sz="2400" i="1" dirty="0"/>
              <a:t> </a:t>
            </a:r>
            <a:r>
              <a:rPr lang="en-US" sz="2400" dirty="0"/>
              <a:t>is available to the presentation layer from legacy applications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Data consistency (</a:t>
            </a:r>
            <a:r>
              <a:rPr lang="en-US" sz="2400" dirty="0" err="1">
                <a:solidFill>
                  <a:srgbClr val="FF0000"/>
                </a:solidFill>
              </a:rPr>
              <a:t>Vì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sao</a:t>
            </a:r>
            <a:r>
              <a:rPr lang="en-US" sz="2400" dirty="0"/>
              <a:t>?)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Update capability with the integrated applications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Some sort of middleware is necessary to manage all integrated applications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The most coupled of integration styles</a:t>
            </a:r>
          </a:p>
          <a:p>
            <a:pPr>
              <a:defRPr/>
            </a:pP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271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271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27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9680F-7DE3-4D45-98FF-FA95746BA78C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vi-VN" sz="1400"/>
          </a:p>
        </p:txBody>
      </p:sp>
      <p:sp>
        <p:nvSpPr>
          <p:cNvPr id="3" name="Rounded Rectangular Callout 2"/>
          <p:cNvSpPr/>
          <p:nvPr/>
        </p:nvSpPr>
        <p:spPr>
          <a:xfrm>
            <a:off x="7834312" y="887411"/>
            <a:ext cx="1995487" cy="1431925"/>
          </a:xfrm>
          <a:prstGeom prst="wedgeRoundRectCallout">
            <a:avLst>
              <a:gd name="adj1" fmla="val -146214"/>
              <a:gd name="adj2" fmla="val 9218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Vì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truy</a:t>
            </a:r>
            <a:r>
              <a:rPr lang="en-US" sz="1400" dirty="0"/>
              <a:t> </a:t>
            </a:r>
            <a:r>
              <a:rPr lang="en-US" sz="1400" dirty="0" err="1"/>
              <a:t>cập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r>
              <a:rPr lang="en-US" sz="1400" dirty="0"/>
              <a:t> </a:t>
            </a:r>
            <a:r>
              <a:rPr lang="en-US" sz="1400" dirty="0" err="1"/>
              <a:t>ứng</a:t>
            </a:r>
            <a:r>
              <a:rPr lang="en-US" sz="1400" dirty="0"/>
              <a:t> </a:t>
            </a:r>
            <a:r>
              <a:rPr lang="en-US" sz="1400" dirty="0" err="1"/>
              <a:t>dụng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 err="1">
                <a:sym typeface="Wingdings" panose="05000000000000000000" pitchFamily="2" charset="2"/>
              </a:rPr>
              <a:t>xây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dựng</a:t>
            </a:r>
            <a:r>
              <a:rPr lang="en-US" sz="1400" dirty="0">
                <a:sym typeface="Wingdings" panose="05000000000000000000" pitchFamily="2" charset="2"/>
              </a:rPr>
              <a:t> </a:t>
            </a:r>
            <a:r>
              <a:rPr lang="en-US" sz="1400" dirty="0" err="1">
                <a:sym typeface="Wingdings" panose="05000000000000000000" pitchFamily="2" charset="2"/>
              </a:rPr>
              <a:t>các</a:t>
            </a:r>
            <a:r>
              <a:rPr lang="en-US" sz="1400" dirty="0">
                <a:sym typeface="Wingdings" panose="05000000000000000000" pitchFamily="2" charset="2"/>
              </a:rPr>
              <a:t> code </a:t>
            </a:r>
            <a:r>
              <a:rPr lang="en-US" sz="1400" dirty="0" err="1">
                <a:sym typeface="Wingdings" panose="05000000000000000000" pitchFamily="2" charset="2"/>
              </a:rPr>
              <a:t>để</a:t>
            </a:r>
            <a:r>
              <a:rPr lang="en-US" sz="1400" dirty="0">
                <a:sym typeface="Wingdings" panose="05000000000000000000" pitchFamily="2" charset="2"/>
              </a:rPr>
              <a:t> update</a:t>
            </a:r>
            <a:endParaRPr lang="vi-VN" sz="16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8146256" y="3581400"/>
            <a:ext cx="1995487" cy="1431925"/>
          </a:xfrm>
          <a:prstGeom prst="wedgeRoundRectCallout">
            <a:avLst>
              <a:gd name="adj1" fmla="val -222825"/>
              <a:gd name="adj2" fmla="val -4750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Đây</a:t>
            </a:r>
            <a:r>
              <a:rPr lang="en-US" sz="1400" dirty="0"/>
              <a:t> </a:t>
            </a:r>
            <a:r>
              <a:rPr lang="en-US" sz="1400" dirty="0" err="1"/>
              <a:t>là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MD </a:t>
            </a:r>
            <a:r>
              <a:rPr lang="en-US" sz="1400" dirty="0" err="1"/>
              <a:t>đắt</a:t>
            </a:r>
            <a:r>
              <a:rPr lang="en-US" sz="1400" dirty="0"/>
              <a:t> </a:t>
            </a:r>
            <a:r>
              <a:rPr lang="en-US" sz="1400" dirty="0" err="1"/>
              <a:t>tiền</a:t>
            </a:r>
            <a:r>
              <a:rPr lang="en-US" sz="1400" dirty="0"/>
              <a:t> </a:t>
            </a:r>
            <a:r>
              <a:rPr lang="en-US" sz="1400" dirty="0" err="1"/>
              <a:t>vì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</a:t>
            </a:r>
            <a:r>
              <a:rPr lang="en-US" sz="1400" dirty="0" err="1"/>
              <a:t>mềm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hệ</a:t>
            </a:r>
            <a:r>
              <a:rPr lang="en-US" sz="1400" dirty="0"/>
              <a:t> </a:t>
            </a:r>
            <a:r>
              <a:rPr lang="en-US" sz="1400" dirty="0" err="1"/>
              <a:t>thống</a:t>
            </a:r>
            <a:endParaRPr lang="vi-VN" sz="1600" dirty="0"/>
          </a:p>
        </p:txBody>
      </p:sp>
      <p:sp>
        <p:nvSpPr>
          <p:cNvPr id="18" name="Rounded Rectangular Callout 17"/>
          <p:cNvSpPr/>
          <p:nvPr/>
        </p:nvSpPr>
        <p:spPr>
          <a:xfrm>
            <a:off x="7398544" y="5426075"/>
            <a:ext cx="1995487" cy="1431925"/>
          </a:xfrm>
          <a:prstGeom prst="wedgeRoundRectCallout">
            <a:avLst>
              <a:gd name="adj1" fmla="val -164114"/>
              <a:gd name="adj2" fmla="val -12533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loại</a:t>
            </a:r>
            <a:r>
              <a:rPr lang="en-US" sz="1400" dirty="0"/>
              <a:t> MD </a:t>
            </a:r>
            <a:r>
              <a:rPr lang="en-US" sz="1400" dirty="0" err="1"/>
              <a:t>hiện</a:t>
            </a:r>
            <a:r>
              <a:rPr lang="en-US" sz="1400" dirty="0"/>
              <a:t> </a:t>
            </a:r>
            <a:r>
              <a:rPr lang="en-US" sz="1400" dirty="0" err="1"/>
              <a:t>thì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2 </a:t>
            </a:r>
            <a:r>
              <a:rPr lang="en-US" sz="1400" dirty="0" err="1"/>
              <a:t>loại</a:t>
            </a:r>
            <a:r>
              <a:rPr lang="en-US" sz="1400" dirty="0"/>
              <a:t>: MD </a:t>
            </a:r>
            <a:r>
              <a:rPr lang="en-US" sz="1400" dirty="0" err="1"/>
              <a:t>hướng</a:t>
            </a:r>
            <a:r>
              <a:rPr lang="en-US" sz="1400" dirty="0"/>
              <a:t> </a:t>
            </a:r>
            <a:r>
              <a:rPr lang="en-US" sz="1400" dirty="0" err="1"/>
              <a:t>thông</a:t>
            </a:r>
            <a:r>
              <a:rPr lang="en-US" sz="1400" dirty="0"/>
              <a:t> </a:t>
            </a:r>
            <a:r>
              <a:rPr lang="en-US" sz="1400" dirty="0" err="1"/>
              <a:t>điệp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MD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giám</a:t>
            </a:r>
            <a:r>
              <a:rPr lang="en-US" sz="1400" dirty="0"/>
              <a:t> </a:t>
            </a:r>
            <a:r>
              <a:rPr lang="en-US" sz="1400" dirty="0" err="1"/>
              <a:t>sát</a:t>
            </a:r>
            <a:endParaRPr lang="vi-VN" sz="14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922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922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22098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922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 dirty="0">
                <a:solidFill>
                  <a:srgbClr val="0000CC"/>
                </a:solidFill>
              </a:rPr>
              <a:t>What does it mean to Integrated?</a:t>
            </a:r>
            <a:endParaRPr lang="en-US" altLang="vi-VN" sz="1800" b="1" dirty="0">
              <a:solidFill>
                <a:srgbClr val="0000CC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-25400" y="1514475"/>
            <a:ext cx="914400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An </a:t>
            </a:r>
            <a:r>
              <a:rPr lang="en-US" sz="2400" i="1" dirty="0">
                <a:solidFill>
                  <a:srgbClr val="C00000"/>
                </a:solidFill>
              </a:rPr>
              <a:t>integration model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0000CC"/>
                </a:solidFill>
              </a:rPr>
              <a:t>prescribed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CC"/>
                </a:solidFill>
              </a:rPr>
              <a:t>approach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configuration</a:t>
            </a:r>
            <a:r>
              <a:rPr lang="en-US" sz="2400" dirty="0"/>
              <a:t> used to integrate software. It provides a range of different options for the approach and configuration </a:t>
            </a:r>
            <a:r>
              <a:rPr lang="en-US" sz="2400" dirty="0">
                <a:solidFill>
                  <a:srgbClr val="0000CC"/>
                </a:solidFill>
              </a:rPr>
              <a:t>as well as </a:t>
            </a:r>
            <a:r>
              <a:rPr lang="en-US" sz="2400" dirty="0"/>
              <a:t>set requirements and limitations, and it </a:t>
            </a:r>
            <a:r>
              <a:rPr lang="en-US" sz="2400" dirty="0">
                <a:solidFill>
                  <a:srgbClr val="FF0000"/>
                </a:solidFill>
              </a:rPr>
              <a:t>emphasizes</a:t>
            </a:r>
            <a:r>
              <a:rPr lang="en-US" sz="2400" dirty="0"/>
              <a:t> one or two of the following attributes: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</a:rPr>
              <a:t>Simplicity</a:t>
            </a:r>
            <a:r>
              <a:rPr lang="en-US" sz="2400" dirty="0"/>
              <a:t> of performing the integration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</a:rPr>
              <a:t>Reusability</a:t>
            </a:r>
            <a:r>
              <a:rPr lang="en-US" sz="2400" dirty="0"/>
              <a:t> of integration for different configurations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</a:rPr>
              <a:t>Breadth</a:t>
            </a:r>
            <a:r>
              <a:rPr lang="en-US" sz="2400" dirty="0"/>
              <a:t> of possible approaches to integration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en-US" sz="2400" dirty="0">
                <a:solidFill>
                  <a:srgbClr val="FF0000"/>
                </a:solidFill>
              </a:rPr>
              <a:t>Expertise</a:t>
            </a:r>
            <a:r>
              <a:rPr lang="en-US" sz="2400" dirty="0"/>
              <a:t> required in performing integration</a:t>
            </a:r>
          </a:p>
          <a:p>
            <a:pPr>
              <a:defRPr/>
            </a:pPr>
            <a:r>
              <a:rPr lang="en-US" sz="2400" dirty="0"/>
              <a:t>    </a:t>
            </a:r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922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922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92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3297AF-25F6-4720-81AB-9BF0917E9796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vi-VN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Functional Model Advantages</a:t>
            </a:r>
            <a:endParaRPr lang="en-US" altLang="vi-VN" sz="1800">
              <a:solidFill>
                <a:srgbClr val="0000CC"/>
              </a:solidFill>
            </a:endParaRPr>
          </a:p>
        </p:txBody>
      </p:sp>
      <p:sp>
        <p:nvSpPr>
          <p:cNvPr id="74755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grpSp>
        <p:nvGrpSpPr>
          <p:cNvPr id="74757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7476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476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7476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4758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7475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Complete access to </a:t>
            </a:r>
            <a:r>
              <a:rPr lang="en-US" sz="2400" dirty="0">
                <a:solidFill>
                  <a:srgbClr val="FF0000"/>
                </a:solidFill>
              </a:rPr>
              <a:t>all data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business logic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Can create the most </a:t>
            </a:r>
            <a:r>
              <a:rPr lang="en-US" sz="2400" dirty="0">
                <a:solidFill>
                  <a:srgbClr val="FF0000"/>
                </a:solidFill>
              </a:rPr>
              <a:t>customized solution (</a:t>
            </a:r>
            <a:r>
              <a:rPr lang="en-US" sz="2400" dirty="0" err="1">
                <a:solidFill>
                  <a:srgbClr val="FF0000"/>
                </a:solidFill>
              </a:rPr>
              <a:t>giao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diện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mới</a:t>
            </a:r>
            <a:r>
              <a:rPr lang="en-US" sz="2400" dirty="0">
                <a:solidFill>
                  <a:srgbClr val="FF0000"/>
                </a:solidFill>
              </a:rPr>
              <a:t>, database </a:t>
            </a:r>
            <a:r>
              <a:rPr lang="en-US" sz="2400" dirty="0" err="1">
                <a:solidFill>
                  <a:srgbClr val="FF0000"/>
                </a:solidFill>
              </a:rPr>
              <a:t>mới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chức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năng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mới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v.v</a:t>
            </a:r>
            <a:r>
              <a:rPr lang="en-US" sz="2400" dirty="0">
                <a:solidFill>
                  <a:srgbClr val="FF0000"/>
                </a:solidFill>
              </a:rPr>
              <a:t>…)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Can </a:t>
            </a:r>
            <a:r>
              <a:rPr lang="en-US" sz="2400" dirty="0">
                <a:solidFill>
                  <a:srgbClr val="FF0000"/>
                </a:solidFill>
              </a:rPr>
              <a:t>update legacy applications</a:t>
            </a:r>
            <a:r>
              <a:rPr lang="en-US" sz="2400" dirty="0"/>
              <a:t> if necessary (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code </a:t>
            </a:r>
            <a:r>
              <a:rPr lang="en-US" sz="2400" dirty="0" err="1"/>
              <a:t>để</a:t>
            </a:r>
            <a:r>
              <a:rPr lang="en-US" sz="2400" dirty="0"/>
              <a:t> update ở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Data is </a:t>
            </a:r>
            <a:r>
              <a:rPr lang="en-US" sz="2400" dirty="0">
                <a:solidFill>
                  <a:srgbClr val="FF0000"/>
                </a:solidFill>
              </a:rPr>
              <a:t>consistent</a:t>
            </a:r>
            <a:r>
              <a:rPr lang="en-US" sz="2400" dirty="0"/>
              <a:t> in the system ( database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database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476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47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47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219AF-9C2B-4B2B-9D62-B817B91CC245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vi-VN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grpSp>
        <p:nvGrpSpPr>
          <p:cNvPr id="76804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76812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6814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7681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6805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Functional Model Disadvantages</a:t>
            </a:r>
            <a:endParaRPr lang="en-US" altLang="vi-VN" sz="1800">
              <a:solidFill>
                <a:srgbClr val="0000CC"/>
              </a:solidFill>
            </a:endParaRPr>
          </a:p>
        </p:txBody>
      </p:sp>
      <p:sp>
        <p:nvSpPr>
          <p:cNvPr id="76807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Maintenance task </a:t>
            </a:r>
            <a:r>
              <a:rPr lang="en-US" sz="2400" dirty="0">
                <a:solidFill>
                  <a:srgbClr val="FF0000"/>
                </a:solidFill>
              </a:rPr>
              <a:t>increases</a:t>
            </a:r>
            <a:r>
              <a:rPr lang="en-US" sz="2400" dirty="0"/>
              <a:t> in </a:t>
            </a:r>
            <a:r>
              <a:rPr lang="en-US" sz="2400" dirty="0">
                <a:solidFill>
                  <a:srgbClr val="FF0000"/>
                </a:solidFill>
              </a:rPr>
              <a:t>complexity</a:t>
            </a:r>
            <a:r>
              <a:rPr lang="en-US" sz="2400" dirty="0"/>
              <a:t> (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,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?)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The most difficult to implement (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khó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tích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hợp</a:t>
            </a:r>
            <a:r>
              <a:rPr lang="en-US" sz="2400" dirty="0"/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Data may be </a:t>
            </a:r>
            <a:r>
              <a:rPr lang="en-US" sz="2400" dirty="0">
                <a:solidFill>
                  <a:srgbClr val="FF0000"/>
                </a:solidFill>
              </a:rPr>
              <a:t>inconsistent</a:t>
            </a:r>
            <a:r>
              <a:rPr lang="en-US" sz="2400" dirty="0"/>
              <a:t> (</a:t>
            </a:r>
            <a:r>
              <a:rPr lang="en-US" sz="2400" dirty="0" err="1"/>
              <a:t>đôi</a:t>
            </a:r>
            <a:r>
              <a:rPr lang="en-US" sz="2400" dirty="0"/>
              <a:t> </a:t>
            </a:r>
            <a:r>
              <a:rPr lang="en-US" sz="2400" dirty="0" err="1"/>
              <a:t>lúc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code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)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Legacy applications may be affected</a:t>
            </a:r>
          </a:p>
          <a:p>
            <a:pPr>
              <a:defRPr/>
            </a:pP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6809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68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68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D8EBE-9142-4A53-991B-E316A967B644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vi-VN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209800" y="85725"/>
            <a:ext cx="609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grpSp>
        <p:nvGrpSpPr>
          <p:cNvPr id="78852" name="Group 2"/>
          <p:cNvGrpSpPr>
            <a:grpSpLocks/>
          </p:cNvGrpSpPr>
          <p:nvPr/>
        </p:nvGrpSpPr>
        <p:grpSpPr bwMode="auto">
          <a:xfrm>
            <a:off x="0" y="17463"/>
            <a:ext cx="9144000" cy="685800"/>
            <a:chOff x="0" y="0"/>
            <a:chExt cx="5760" cy="432"/>
          </a:xfrm>
        </p:grpSpPr>
        <p:pic>
          <p:nvPicPr>
            <p:cNvPr id="78860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78862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78863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78853" name="Rectangle 9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587500"/>
            <a:ext cx="9144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400" dirty="0"/>
              <a:t>Build and maintain options as long as possible in the design</a:t>
            </a:r>
          </a:p>
          <a:p>
            <a:pPr algn="ctr">
              <a:defRPr/>
            </a:pPr>
            <a:r>
              <a:rPr lang="en-US" sz="2400" dirty="0"/>
              <a:t>and implementation of complex systems. You will need them.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0" y="866775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Heuristic 2</a:t>
            </a:r>
            <a:endParaRPr lang="en-US" altLang="vi-VN" sz="1800">
              <a:solidFill>
                <a:srgbClr val="0000CC"/>
              </a:solidFill>
            </a:endParaRPr>
          </a:p>
        </p:txBody>
      </p:sp>
      <p:sp>
        <p:nvSpPr>
          <p:cNvPr id="78856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7885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88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788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14B121-820A-403E-B061-C570902F8181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vi-VN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80908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0910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80911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0899" name="Rectangle 8"/>
          <p:cNvSpPr>
            <a:spLocks noChangeArrowheads="1"/>
          </p:cNvSpPr>
          <p:nvPr/>
        </p:nvSpPr>
        <p:spPr bwMode="auto">
          <a:xfrm>
            <a:off x="0" y="2773363"/>
            <a:ext cx="8864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vi-VN" altLang="vi-VN" sz="1800"/>
          </a:p>
        </p:txBody>
      </p:sp>
      <p:sp>
        <p:nvSpPr>
          <p:cNvPr id="80900" name="Text Box 10"/>
          <p:cNvSpPr txBox="1">
            <a:spLocks noChangeArrowheads="1"/>
          </p:cNvSpPr>
          <p:nvPr/>
        </p:nvSpPr>
        <p:spPr bwMode="auto">
          <a:xfrm>
            <a:off x="0" y="16764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vi-VN" altLang="vi-VN" sz="1800"/>
          </a:p>
        </p:txBody>
      </p:sp>
      <p:sp>
        <p:nvSpPr>
          <p:cNvPr id="80901" name="Rectangle 10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Heuristic 3</a:t>
            </a:r>
            <a:endParaRPr lang="en-US" altLang="vi-VN" sz="1800">
              <a:solidFill>
                <a:srgbClr val="0000CC"/>
              </a:solidFill>
            </a:endParaRPr>
          </a:p>
        </p:txBody>
      </p:sp>
      <p:sp>
        <p:nvSpPr>
          <p:cNvPr id="80904" name="Rectangle 1"/>
          <p:cNvSpPr>
            <a:spLocks noChangeArrowheads="1"/>
          </p:cNvSpPr>
          <p:nvPr/>
        </p:nvSpPr>
        <p:spPr bwMode="auto">
          <a:xfrm>
            <a:off x="2438400" y="2725738"/>
            <a:ext cx="371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i="1">
                <a:solidFill>
                  <a:srgbClr val="FF0000"/>
                </a:solidFill>
              </a:rPr>
              <a:t>Simplify, Simplify, Simplify</a:t>
            </a:r>
          </a:p>
        </p:txBody>
      </p:sp>
      <p:sp>
        <p:nvSpPr>
          <p:cNvPr id="8090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8090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809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0EBD39-E6B9-42DA-9B97-7EBDF72008B6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vi-VN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82954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295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8295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2947" name="Rectangle 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0" y="866775"/>
            <a:ext cx="899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Summary</a:t>
            </a:r>
            <a:endParaRPr lang="en-US" altLang="vi-VN" sz="1800">
              <a:solidFill>
                <a:srgbClr val="0000CC"/>
              </a:solidFill>
            </a:endParaRPr>
          </a:p>
        </p:txBody>
      </p:sp>
      <p:sp>
        <p:nvSpPr>
          <p:cNvPr id="82949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625" y="1676400"/>
            <a:ext cx="91440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Three types of integration models:</a:t>
            </a:r>
          </a:p>
          <a:p>
            <a:pPr>
              <a:defRPr/>
            </a:pPr>
            <a:r>
              <a:rPr lang="en-US" sz="2400" dirty="0"/>
              <a:t>    </a:t>
            </a:r>
            <a:r>
              <a:rPr lang="en-US" sz="2400" dirty="0">
                <a:solidFill>
                  <a:srgbClr val="C00000"/>
                </a:solidFill>
              </a:rPr>
              <a:t> • </a:t>
            </a:r>
            <a:r>
              <a:rPr lang="en-US" sz="2400" i="1" dirty="0">
                <a:solidFill>
                  <a:srgbClr val="C00000"/>
                </a:solidFill>
              </a:rPr>
              <a:t>Presentation Model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</a:rPr>
              <a:t>     • Data Model</a:t>
            </a:r>
          </a:p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</a:rPr>
              <a:t>     • Functional Model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 These models do not constitute a rigid integration design model, rather many integrated systems are a combination of styles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Each model has advantages and disadvantages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The integration style should be selected based on the user requirements and constraints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Think about the heuristics when selecting an integration style</a:t>
            </a:r>
          </a:p>
          <a:p>
            <a:pPr>
              <a:defRPr/>
            </a:pPr>
            <a:r>
              <a:rPr lang="en-US" sz="2400" dirty="0"/>
              <a:t>	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82951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8295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829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0AAEF3-1957-4CD0-B986-A4137B739042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vi-VN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87082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7084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8708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7043" name="Rectangle 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87045" name="Text Box 10"/>
          <p:cNvSpPr txBox="1">
            <a:spLocks noChangeArrowheads="1"/>
          </p:cNvSpPr>
          <p:nvPr/>
        </p:nvSpPr>
        <p:spPr bwMode="auto">
          <a:xfrm>
            <a:off x="152400" y="2504279"/>
            <a:ext cx="9144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2400" dirty="0"/>
              <a:t>Q1. </a:t>
            </a:r>
            <a:r>
              <a:rPr lang="en-US" altLang="vi-VN" sz="1800" dirty="0"/>
              <a:t>Use the table below to compare and contrast the three different types of integration: Presentation, Data and Functional Integration, four </a:t>
            </a:r>
            <a:r>
              <a:rPr lang="vi-VN" altLang="vi-VN" sz="1800" dirty="0"/>
              <a:t>criteria</a:t>
            </a:r>
            <a:r>
              <a:rPr lang="en-US" altLang="vi-VN" sz="1800" dirty="0"/>
              <a:t>s</a:t>
            </a:r>
            <a:r>
              <a:rPr lang="vi-VN" altLang="vi-VN" sz="1800" dirty="0"/>
              <a:t> </a:t>
            </a:r>
            <a:r>
              <a:rPr lang="en-US" altLang="vi-VN" sz="1800" dirty="0"/>
              <a:t>behind: Integration Focus, Applicability, Technology, Standards (8 points)</a:t>
            </a:r>
            <a:endParaRPr lang="en-US" altLang="vi-VN" sz="1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71491"/>
              </p:ext>
            </p:extLst>
          </p:nvPr>
        </p:nvGraphicFramePr>
        <p:xfrm>
          <a:off x="838200" y="3524638"/>
          <a:ext cx="7239001" cy="3491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650">
                <a:tc>
                  <a:txBody>
                    <a:bodyPr/>
                    <a:lstStyle/>
                    <a:p>
                      <a:endParaRPr lang="vi-VN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Presentation</a:t>
                      </a:r>
                      <a:endParaRPr lang="vi-VN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Data</a:t>
                      </a:r>
                      <a:endParaRPr lang="vi-VN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Functional</a:t>
                      </a:r>
                      <a:endParaRPr lang="vi-VN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762">
                <a:tc>
                  <a:txBody>
                    <a:bodyPr/>
                    <a:lstStyle/>
                    <a:p>
                      <a:r>
                        <a:rPr lang="en-US" sz="1400" dirty="0"/>
                        <a:t>Integration Focus</a:t>
                      </a:r>
                      <a:endParaRPr lang="vi-VN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</a:t>
                      </a:r>
                      <a:r>
                        <a:rPr lang="en-US" sz="1200" dirty="0"/>
                        <a:t>Interface</a:t>
                      </a:r>
                      <a:r>
                        <a:rPr lang="en-US" sz="1200" baseline="0" dirty="0"/>
                        <a:t> of component applications (0.25)</a:t>
                      </a:r>
                      <a:endParaRPr lang="en-US" sz="1200" dirty="0"/>
                    </a:p>
                    <a:p>
                      <a:r>
                        <a:rPr lang="en-US" sz="1800" dirty="0"/>
                        <a:t>- </a:t>
                      </a:r>
                      <a:endParaRPr lang="vi-VN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</a:t>
                      </a:r>
                    </a:p>
                    <a:p>
                      <a:r>
                        <a:rPr lang="en-US" sz="1800" dirty="0"/>
                        <a:t>-</a:t>
                      </a:r>
                    </a:p>
                    <a:p>
                      <a:endParaRPr lang="vi-VN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</a:t>
                      </a:r>
                    </a:p>
                    <a:p>
                      <a:r>
                        <a:rPr lang="en-US" sz="1800" dirty="0"/>
                        <a:t>-</a:t>
                      </a:r>
                    </a:p>
                    <a:p>
                      <a:endParaRPr lang="vi-VN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921">
                <a:tc>
                  <a:txBody>
                    <a:bodyPr/>
                    <a:lstStyle/>
                    <a:p>
                      <a:r>
                        <a:rPr lang="en-US" sz="1400" dirty="0"/>
                        <a:t>Applicability</a:t>
                      </a:r>
                      <a:endParaRPr lang="vi-VN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</a:t>
                      </a:r>
                      <a:r>
                        <a:rPr lang="en-US" sz="1400" dirty="0" err="1"/>
                        <a:t>Darshboard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excute</a:t>
                      </a:r>
                      <a:r>
                        <a:rPr lang="en-US" sz="1400" baseline="0" dirty="0"/>
                        <a:t>, status display (0.25)</a:t>
                      </a:r>
                      <a:endParaRPr lang="en-US" sz="1400" dirty="0"/>
                    </a:p>
                    <a:p>
                      <a:r>
                        <a:rPr lang="en-US" sz="1800" dirty="0"/>
                        <a:t>-</a:t>
                      </a:r>
                      <a:endParaRPr lang="vi-VN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</a:t>
                      </a:r>
                    </a:p>
                    <a:p>
                      <a:r>
                        <a:rPr lang="en-US" sz="1800" dirty="0"/>
                        <a:t>-</a:t>
                      </a:r>
                      <a:endParaRPr lang="vi-VN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</a:t>
                      </a:r>
                    </a:p>
                    <a:p>
                      <a:r>
                        <a:rPr lang="en-US" sz="1800" dirty="0"/>
                        <a:t>-</a:t>
                      </a:r>
                      <a:endParaRPr lang="vi-VN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587">
                <a:tc>
                  <a:txBody>
                    <a:bodyPr/>
                    <a:lstStyle/>
                    <a:p>
                      <a:r>
                        <a:rPr lang="en-US" sz="1400" dirty="0"/>
                        <a:t>Technology</a:t>
                      </a:r>
                    </a:p>
                    <a:p>
                      <a:endParaRPr lang="vi-VN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</a:t>
                      </a:r>
                    </a:p>
                    <a:p>
                      <a:r>
                        <a:rPr lang="en-US" sz="1800" dirty="0"/>
                        <a:t>…</a:t>
                      </a:r>
                      <a:endParaRPr lang="vi-VN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 </a:t>
                      </a:r>
                    </a:p>
                    <a:p>
                      <a:r>
                        <a:rPr lang="en-US" sz="1800" dirty="0"/>
                        <a:t>-</a:t>
                      </a:r>
                      <a:endParaRPr lang="vi-VN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</a:p>
                    <a:p>
                      <a:r>
                        <a:rPr lang="en-US" sz="1800" dirty="0"/>
                        <a:t>-</a:t>
                      </a:r>
                      <a:endParaRPr lang="vi-VN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131">
                <a:tc>
                  <a:txBody>
                    <a:bodyPr/>
                    <a:lstStyle/>
                    <a:p>
                      <a:r>
                        <a:rPr lang="en-US" sz="1400" dirty="0"/>
                        <a:t>Standards</a:t>
                      </a:r>
                      <a:endParaRPr lang="vi-VN" sz="14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vi-VN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vi-VN" sz="1800" dirty="0"/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vi-VN" sz="1800" dirty="0"/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24150" y="757238"/>
            <a:ext cx="3695700" cy="1300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QUIZ - EXAM</a:t>
            </a:r>
          </a:p>
          <a:p>
            <a:pPr algn="ctr"/>
            <a:r>
              <a:rPr lang="en-US" sz="1400" dirty="0"/>
              <a:t>Course: System Integration (SE445)</a:t>
            </a:r>
          </a:p>
          <a:p>
            <a:r>
              <a:rPr lang="en-US" sz="1400" dirty="0"/>
              <a:t>Class: SE445B</a:t>
            </a:r>
          </a:p>
          <a:p>
            <a:r>
              <a:rPr lang="en-US" sz="1400" dirty="0" err="1"/>
              <a:t>Semesster</a:t>
            </a:r>
            <a:r>
              <a:rPr lang="en-US" sz="1400" dirty="0"/>
              <a:t>: 2      Academic year: 2021-2022</a:t>
            </a:r>
          </a:p>
          <a:p>
            <a:r>
              <a:rPr lang="en-US" sz="1400" dirty="0"/>
              <a:t>Time: 30 Minutes</a:t>
            </a:r>
          </a:p>
          <a:p>
            <a:endParaRPr lang="vi-VN" sz="1400" dirty="0"/>
          </a:p>
        </p:txBody>
      </p:sp>
      <p:sp>
        <p:nvSpPr>
          <p:cNvPr id="21" name="Rectangle 20"/>
          <p:cNvSpPr/>
          <p:nvPr/>
        </p:nvSpPr>
        <p:spPr>
          <a:xfrm>
            <a:off x="152400" y="744516"/>
            <a:ext cx="2514600" cy="13128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Duy</a:t>
            </a:r>
            <a:r>
              <a:rPr lang="en-US" sz="1400" dirty="0"/>
              <a:t> Tan University</a:t>
            </a:r>
          </a:p>
          <a:p>
            <a:pPr algn="ctr"/>
            <a:r>
              <a:rPr lang="en-US" sz="1400" dirty="0"/>
              <a:t>Faculty of Information</a:t>
            </a:r>
          </a:p>
          <a:p>
            <a:pPr algn="ctr"/>
            <a:r>
              <a:rPr lang="en-US" sz="1400" dirty="0"/>
              <a:t>Technology</a:t>
            </a:r>
            <a:endParaRPr lang="vi-VN" sz="1400" dirty="0"/>
          </a:p>
        </p:txBody>
      </p:sp>
      <p:sp>
        <p:nvSpPr>
          <p:cNvPr id="22" name="Rectangle 21"/>
          <p:cNvSpPr/>
          <p:nvPr/>
        </p:nvSpPr>
        <p:spPr>
          <a:xfrm>
            <a:off x="6524625" y="757238"/>
            <a:ext cx="2543175" cy="1300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No:</a:t>
            </a:r>
          </a:p>
          <a:p>
            <a:pPr algn="ctr"/>
            <a:r>
              <a:rPr lang="en-US" sz="1400" dirty="0"/>
              <a:t>01</a:t>
            </a:r>
            <a:endParaRPr lang="vi-VN" sz="1400" dirty="0"/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381000" y="2156800"/>
            <a:ext cx="838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vi-VN" sz="1800" dirty="0"/>
              <a:t>Name:…………………………………………………………. Code:………………  </a:t>
            </a:r>
            <a:endParaRPr lang="en-US" altLang="vi-VN" sz="11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85002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5004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85005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4995" name="Rectangle 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84997" name="Rectangle 7"/>
          <p:cNvSpPr>
            <a:spLocks noChangeArrowheads="1"/>
          </p:cNvSpPr>
          <p:nvPr/>
        </p:nvSpPr>
        <p:spPr bwMode="auto">
          <a:xfrm>
            <a:off x="0" y="896938"/>
            <a:ext cx="89916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000" b="1" dirty="0">
                <a:solidFill>
                  <a:srgbClr val="0000CC"/>
                </a:solidFill>
              </a:rPr>
              <a:t>QUESTION</a:t>
            </a:r>
            <a:endParaRPr lang="en-US" altLang="vi-VN" sz="1800" b="1" dirty="0">
              <a:solidFill>
                <a:srgbClr val="0000CC"/>
              </a:solidFill>
            </a:endParaRPr>
          </a:p>
        </p:txBody>
      </p:sp>
      <p:sp>
        <p:nvSpPr>
          <p:cNvPr id="84998" name="Text Box 10"/>
          <p:cNvSpPr txBox="1">
            <a:spLocks noChangeArrowheads="1"/>
          </p:cNvSpPr>
          <p:nvPr/>
        </p:nvSpPr>
        <p:spPr bwMode="auto">
          <a:xfrm>
            <a:off x="0" y="1303338"/>
            <a:ext cx="9144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vi-VN" sz="2000" b="1" dirty="0"/>
              <a:t>Q2</a:t>
            </a:r>
            <a:r>
              <a:rPr lang="en-US" altLang="vi-VN" sz="2000" dirty="0"/>
              <a:t>. Which integration model allows the creation of integrated applications that differ from component applications? Why? (2 points)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2000" dirty="0"/>
              <a:t>                                                          ...o0o…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2000" b="1" dirty="0"/>
              <a:t>ANS 1: (8.0 points)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  <a:p>
            <a:pPr>
              <a:spcBef>
                <a:spcPct val="0"/>
              </a:spcBef>
              <a:buNone/>
            </a:pPr>
            <a:r>
              <a:rPr lang="en-US" altLang="vi-VN" sz="2000" b="1" dirty="0"/>
              <a:t>ANS 2: (2.0 points)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2000" dirty="0" err="1"/>
              <a:t>Lưu</a:t>
            </a:r>
            <a:r>
              <a:rPr lang="en-US" altLang="vi-VN" sz="2000" dirty="0"/>
              <a:t> ý: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vi-VN" sz="2000" dirty="0" err="1"/>
              <a:t>Sinh</a:t>
            </a:r>
            <a:r>
              <a:rPr lang="en-US" altLang="vi-VN" sz="2000" dirty="0"/>
              <a:t> </a:t>
            </a:r>
            <a:r>
              <a:rPr lang="en-US" altLang="vi-VN" sz="2000" dirty="0" err="1"/>
              <a:t>viên</a:t>
            </a:r>
            <a:r>
              <a:rPr lang="en-US" altLang="vi-VN" sz="2000" dirty="0"/>
              <a:t> </a:t>
            </a:r>
            <a:r>
              <a:rPr lang="en-US" altLang="vi-VN" sz="2000" dirty="0" err="1"/>
              <a:t>đặt</a:t>
            </a:r>
            <a:r>
              <a:rPr lang="en-US" altLang="vi-VN" sz="2000" dirty="0"/>
              <a:t> </a:t>
            </a:r>
            <a:r>
              <a:rPr lang="en-US" altLang="vi-VN" sz="2000" dirty="0" err="1"/>
              <a:t>tên</a:t>
            </a:r>
            <a:r>
              <a:rPr lang="en-US" altLang="vi-VN" sz="2000" dirty="0"/>
              <a:t> file: QUIZ_EXAM_SE445B_VANTHI_1234.pptx (</a:t>
            </a:r>
            <a:r>
              <a:rPr lang="en-US" altLang="vi-VN" sz="2000" dirty="0" err="1"/>
              <a:t>hoặc</a:t>
            </a:r>
            <a:r>
              <a:rPr lang="en-US" altLang="vi-VN" sz="2000" dirty="0"/>
              <a:t> QUIZ_EXAM_SE445B_VANTHI_1234.docx) </a:t>
            </a:r>
            <a:r>
              <a:rPr lang="en-US" altLang="vi-VN" sz="2000" dirty="0" err="1"/>
              <a:t>gởi</a:t>
            </a:r>
            <a:r>
              <a:rPr lang="en-US" altLang="vi-VN" sz="2000" dirty="0"/>
              <a:t> </a:t>
            </a:r>
            <a:r>
              <a:rPr lang="en-US" altLang="vi-VN" sz="2000" dirty="0" err="1"/>
              <a:t>vào</a:t>
            </a:r>
            <a:r>
              <a:rPr lang="en-US" altLang="vi-VN" sz="2000" dirty="0"/>
              <a:t> </a:t>
            </a:r>
            <a:r>
              <a:rPr lang="en-US" altLang="vi-VN" sz="2000" dirty="0" err="1"/>
              <a:t>DropBox</a:t>
            </a:r>
            <a:r>
              <a:rPr lang="en-US" altLang="vi-VN" sz="2000" dirty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000" dirty="0"/>
          </a:p>
        </p:txBody>
      </p:sp>
      <p:sp>
        <p:nvSpPr>
          <p:cNvPr id="8500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ADD4FF-0DA5-4348-9E78-03CCC5778D75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vi-VN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pic>
          <p:nvPicPr>
            <p:cNvPr id="89097" name="Picture 3" descr="LETTER-HE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440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89099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89100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89091" name="Rectangle 8"/>
          <p:cNvSpPr>
            <a:spLocks noChangeArrowheads="1"/>
          </p:cNvSpPr>
          <p:nvPr/>
        </p:nvSpPr>
        <p:spPr bwMode="auto">
          <a:xfrm>
            <a:off x="2286000" y="14763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89092" name="Rectangle 9"/>
          <p:cNvSpPr>
            <a:spLocks noChangeArrowheads="1"/>
          </p:cNvSpPr>
          <p:nvPr/>
        </p:nvSpPr>
        <p:spPr bwMode="auto">
          <a:xfrm>
            <a:off x="2438400" y="5972175"/>
            <a:ext cx="3709988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vi-VN" sz="1600"/>
              <a:t>© 2010 CMU-ISR</a:t>
            </a:r>
            <a:endParaRPr lang="en-US" altLang="vi-VN" sz="18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89093" name="Text Box 10"/>
          <p:cNvSpPr txBox="1">
            <a:spLocks noChangeArrowheads="1"/>
          </p:cNvSpPr>
          <p:nvPr/>
        </p:nvSpPr>
        <p:spPr bwMode="auto">
          <a:xfrm>
            <a:off x="25400" y="3352800"/>
            <a:ext cx="9144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vi-VN" sz="2400"/>
              <a:t> The end</a:t>
            </a:r>
          </a:p>
        </p:txBody>
      </p:sp>
      <p:sp>
        <p:nvSpPr>
          <p:cNvPr id="890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890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vi-VN" altLang="vi-VN" sz="1400"/>
          </a:p>
        </p:txBody>
      </p:sp>
      <p:sp>
        <p:nvSpPr>
          <p:cNvPr id="890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996B81-7B61-4782-BE3E-AA465FAB70A6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vi-VN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127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1127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1268" name="Rectangle 9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-25400" y="1514475"/>
            <a:ext cx="9144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Several models have appeared along with supporting tools that each </a:t>
            </a:r>
            <a:r>
              <a:rPr lang="en-US" sz="2400" dirty="0">
                <a:solidFill>
                  <a:srgbClr val="FF0000"/>
                </a:solidFill>
              </a:rPr>
              <a:t>aimed to reduce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00CC"/>
                </a:solidFill>
              </a:rPr>
              <a:t>time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cos</a:t>
            </a:r>
            <a:r>
              <a:rPr lang="en-US" sz="2400" dirty="0"/>
              <a:t>t or </a:t>
            </a:r>
            <a:r>
              <a:rPr lang="en-US" sz="2400" dirty="0">
                <a:solidFill>
                  <a:srgbClr val="0000CC"/>
                </a:solidFill>
              </a:rPr>
              <a:t>increase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00CC"/>
                </a:solidFill>
              </a:rPr>
              <a:t>reusability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</a:rPr>
              <a:t>flexibility</a:t>
            </a:r>
            <a:r>
              <a:rPr lang="en-US" sz="2400" dirty="0"/>
              <a:t> of integration.</a:t>
            </a: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There are 3 Models of Integration for </a:t>
            </a:r>
            <a:r>
              <a:rPr lang="en-US" sz="2400" dirty="0">
                <a:solidFill>
                  <a:srgbClr val="0000CC"/>
                </a:solidFill>
              </a:rPr>
              <a:t>Software</a:t>
            </a:r>
          </a:p>
          <a:p>
            <a:pPr marL="850900" indent="-342900">
              <a:buFont typeface="Wingdings" pitchFamily="2" charset="2"/>
              <a:buChar char="Ø"/>
              <a:defRPr/>
            </a:pPr>
            <a:r>
              <a:rPr lang="en-US" sz="2400" i="1" dirty="0">
                <a:solidFill>
                  <a:srgbClr val="FF0000"/>
                </a:solidFill>
              </a:rPr>
              <a:t>Presentation integration</a:t>
            </a:r>
            <a:r>
              <a:rPr lang="en-US" sz="2400" dirty="0"/>
              <a:t>:</a:t>
            </a:r>
            <a:r>
              <a:rPr lang="en-US" dirty="0"/>
              <a:t> </a:t>
            </a:r>
            <a:r>
              <a:rPr lang="en-US" sz="2400" dirty="0"/>
              <a:t>information is integrated through the user interface component </a:t>
            </a:r>
          </a:p>
          <a:p>
            <a:pPr marL="850900" indent="-342900">
              <a:buFont typeface="Wingdings" pitchFamily="2" charset="2"/>
              <a:buChar char="Ø"/>
              <a:defRPr/>
            </a:pPr>
            <a:r>
              <a:rPr lang="en-US" sz="2400" i="1" dirty="0">
                <a:solidFill>
                  <a:srgbClr val="FF0000"/>
                </a:solidFill>
              </a:rPr>
              <a:t>Data integration</a:t>
            </a:r>
            <a:r>
              <a:rPr lang="en-US" sz="2400" dirty="0"/>
              <a:t>: information is integrated among </a:t>
            </a:r>
            <a:r>
              <a:rPr lang="en-US" sz="2400" dirty="0">
                <a:solidFill>
                  <a:srgbClr val="0000CC"/>
                </a:solidFill>
              </a:rPr>
              <a:t>databases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CC"/>
                </a:solidFill>
              </a:rPr>
              <a:t>data sources </a:t>
            </a:r>
            <a:r>
              <a:rPr lang="en-US" sz="2400" dirty="0"/>
              <a:t>in component application</a:t>
            </a:r>
          </a:p>
          <a:p>
            <a:pPr>
              <a:defRPr/>
            </a:pPr>
            <a:endParaRPr lang="en-US" sz="2400" dirty="0"/>
          </a:p>
          <a:p>
            <a:pPr marL="850900" indent="-342900">
              <a:buFont typeface="Wingdings" pitchFamily="2" charset="2"/>
              <a:buChar char="Ø"/>
              <a:defRPr/>
            </a:pPr>
            <a:endParaRPr lang="vi-VN" sz="2400" dirty="0"/>
          </a:p>
          <a:p>
            <a:pPr marL="342900" indent="-342900">
              <a:buFont typeface="Wingdings" pitchFamily="2" charset="2"/>
              <a:buChar char="v"/>
              <a:defRPr/>
            </a:pPr>
            <a:endParaRPr lang="en-US" sz="2400" dirty="0"/>
          </a:p>
        </p:txBody>
      </p:sp>
      <p:pic>
        <p:nvPicPr>
          <p:cNvPr id="11269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What does it mean to Integrated?</a:t>
            </a:r>
            <a:endParaRPr lang="en-US" altLang="vi-VN" sz="1800" b="1">
              <a:solidFill>
                <a:srgbClr val="0000CC"/>
              </a:solidFill>
            </a:endParaRPr>
          </a:p>
        </p:txBody>
      </p:sp>
      <p:sp>
        <p:nvSpPr>
          <p:cNvPr id="112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7F6099-0568-4FA5-9028-66C931AC6039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vi-VN" sz="1400"/>
          </a:p>
        </p:txBody>
      </p:sp>
      <p:sp>
        <p:nvSpPr>
          <p:cNvPr id="2" name="Rectangle 1"/>
          <p:cNvSpPr/>
          <p:nvPr/>
        </p:nvSpPr>
        <p:spPr>
          <a:xfrm>
            <a:off x="304800" y="5410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solidFill>
                  <a:srgbClr val="FF0000"/>
                </a:solidFill>
              </a:rPr>
              <a:t>Presentation integration: </a:t>
            </a:r>
            <a:r>
              <a:rPr lang="en-US" i="1" dirty="0" err="1">
                <a:solidFill>
                  <a:srgbClr val="FF0000"/>
                </a:solidFill>
              </a:rPr>
              <a:t>Tích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hợp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thể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hiện</a:t>
            </a:r>
            <a:endParaRPr lang="en-US" dirty="0"/>
          </a:p>
          <a:p>
            <a:pPr eaLnBrk="1" hangingPunct="1">
              <a:defRPr/>
            </a:pPr>
            <a:r>
              <a:rPr lang="en-US" i="1" dirty="0">
                <a:solidFill>
                  <a:srgbClr val="FF0000"/>
                </a:solidFill>
              </a:rPr>
              <a:t>Functional integration: </a:t>
            </a:r>
            <a:r>
              <a:rPr lang="en-US" i="1" dirty="0" err="1">
                <a:solidFill>
                  <a:srgbClr val="FF0000"/>
                </a:solidFill>
              </a:rPr>
              <a:t>Tích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hợp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chức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năng</a:t>
            </a:r>
            <a:endParaRPr lang="en-US" i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i="1" dirty="0">
                <a:solidFill>
                  <a:srgbClr val="FF0000"/>
                </a:solidFill>
              </a:rPr>
              <a:t>Data integration: </a:t>
            </a:r>
            <a:r>
              <a:rPr lang="en-US" i="1" dirty="0" err="1">
                <a:solidFill>
                  <a:srgbClr val="FF0000"/>
                </a:solidFill>
              </a:rPr>
              <a:t>Tích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hợp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dữ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liệu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3343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13344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3315" name="Rectangle 9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13316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What does it mean to Integrated?</a:t>
            </a:r>
            <a:endParaRPr lang="en-US" altLang="vi-VN" sz="1800" b="1">
              <a:solidFill>
                <a:srgbClr val="0000CC"/>
              </a:solidFill>
            </a:endParaRPr>
          </a:p>
        </p:txBody>
      </p:sp>
      <p:sp>
        <p:nvSpPr>
          <p:cNvPr id="13318" name="Text Box 10"/>
          <p:cNvSpPr txBox="1">
            <a:spLocks noChangeArrowheads="1"/>
          </p:cNvSpPr>
          <p:nvPr/>
        </p:nvSpPr>
        <p:spPr bwMode="auto">
          <a:xfrm>
            <a:off x="-46038" y="504825"/>
            <a:ext cx="9077326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en-US" altLang="vi-VN" sz="2400"/>
          </a:p>
          <a:p>
            <a:pPr>
              <a:spcBef>
                <a:spcPct val="0"/>
              </a:spcBef>
              <a:buFontTx/>
              <a:buNone/>
            </a:pPr>
            <a:endParaRPr lang="vi-VN" altLang="vi-VN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vi-VN" sz="1800"/>
          </a:p>
        </p:txBody>
      </p:sp>
      <p:sp>
        <p:nvSpPr>
          <p:cNvPr id="133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1550D-3181-48B6-8408-CED9C74DE578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vi-VN" sz="1400"/>
          </a:p>
        </p:txBody>
      </p:sp>
      <p:sp>
        <p:nvSpPr>
          <p:cNvPr id="2" name="Rectangle 1"/>
          <p:cNvSpPr/>
          <p:nvPr/>
        </p:nvSpPr>
        <p:spPr>
          <a:xfrm>
            <a:off x="869950" y="2043113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Interface 1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3321" name="Rectangle 2"/>
          <p:cNvSpPr>
            <a:spLocks noChangeArrowheads="1"/>
          </p:cNvSpPr>
          <p:nvPr/>
        </p:nvSpPr>
        <p:spPr bwMode="auto">
          <a:xfrm>
            <a:off x="1106488" y="1581150"/>
            <a:ext cx="1506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/>
              <a:t>Application 1</a:t>
            </a:r>
            <a:endParaRPr lang="vi-VN" altLang="vi-VN"/>
          </a:p>
        </p:txBody>
      </p:sp>
      <p:sp>
        <p:nvSpPr>
          <p:cNvPr id="21" name="Rectangle 20"/>
          <p:cNvSpPr/>
          <p:nvPr/>
        </p:nvSpPr>
        <p:spPr>
          <a:xfrm>
            <a:off x="4433888" y="2033588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Interface 2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3323" name="Rectangle 21"/>
          <p:cNvSpPr>
            <a:spLocks noChangeArrowheads="1"/>
          </p:cNvSpPr>
          <p:nvPr/>
        </p:nvSpPr>
        <p:spPr bwMode="auto">
          <a:xfrm>
            <a:off x="4489450" y="1598613"/>
            <a:ext cx="1684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/>
              <a:t>   Application 2</a:t>
            </a:r>
            <a:endParaRPr lang="vi-VN" altLang="vi-VN"/>
          </a:p>
        </p:txBody>
      </p:sp>
      <p:sp>
        <p:nvSpPr>
          <p:cNvPr id="23" name="Flowchart: Magnetic Disk 22"/>
          <p:cNvSpPr/>
          <p:nvPr/>
        </p:nvSpPr>
        <p:spPr>
          <a:xfrm>
            <a:off x="4659312" y="3594893"/>
            <a:ext cx="1576388" cy="36353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24438" y="3103563"/>
            <a:ext cx="0" cy="600075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786438" y="3065463"/>
            <a:ext cx="0" cy="568325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7" name="Group 12"/>
          <p:cNvGrpSpPr>
            <a:grpSpLocks/>
          </p:cNvGrpSpPr>
          <p:nvPr/>
        </p:nvGrpSpPr>
        <p:grpSpPr bwMode="auto">
          <a:xfrm>
            <a:off x="912018" y="3054316"/>
            <a:ext cx="1576387" cy="1039812"/>
            <a:chOff x="1192871" y="4419600"/>
            <a:chExt cx="1576658" cy="1600200"/>
          </a:xfrm>
        </p:grpSpPr>
        <p:sp>
          <p:nvSpPr>
            <p:cNvPr id="6" name="Flowchart: Magnetic Disk 5"/>
            <p:cNvSpPr/>
            <p:nvPr/>
          </p:nvSpPr>
          <p:spPr>
            <a:xfrm>
              <a:off x="1192871" y="5562950"/>
              <a:ext cx="1576658" cy="45685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vi-VN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2285259" y="4436701"/>
              <a:ext cx="14289" cy="1307035"/>
            </a:xfrm>
            <a:prstGeom prst="straightConnector1">
              <a:avLst/>
            </a:prstGeom>
            <a:ln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629508" y="4419600"/>
              <a:ext cx="0" cy="1324136"/>
            </a:xfrm>
            <a:prstGeom prst="straightConnector1">
              <a:avLst/>
            </a:prstGeom>
            <a:ln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3067050" y="4730750"/>
            <a:ext cx="2516188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Integrated Interface 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0675" y="2516188"/>
            <a:ext cx="787400" cy="4159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16" name="Oval 15"/>
          <p:cNvSpPr/>
          <p:nvPr/>
        </p:nvSpPr>
        <p:spPr>
          <a:xfrm>
            <a:off x="1033463" y="2363788"/>
            <a:ext cx="720725" cy="625475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6" name="Rectangle 35"/>
          <p:cNvSpPr/>
          <p:nvPr/>
        </p:nvSpPr>
        <p:spPr>
          <a:xfrm>
            <a:off x="5094288" y="2544763"/>
            <a:ext cx="731837" cy="4175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7" name="Oval 36"/>
          <p:cNvSpPr/>
          <p:nvPr/>
        </p:nvSpPr>
        <p:spPr>
          <a:xfrm>
            <a:off x="4664075" y="2319338"/>
            <a:ext cx="669925" cy="62706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13333" name="Rectangle 37"/>
          <p:cNvSpPr>
            <a:spLocks noChangeArrowheads="1"/>
          </p:cNvSpPr>
          <p:nvPr/>
        </p:nvSpPr>
        <p:spPr bwMode="auto">
          <a:xfrm>
            <a:off x="3124200" y="5934868"/>
            <a:ext cx="2743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dirty="0"/>
              <a:t>Integrated Application</a:t>
            </a:r>
            <a:endParaRPr lang="vi-VN" altLang="vi-VN" dirty="0"/>
          </a:p>
          <a:p>
            <a:endParaRPr lang="vi-VN" altLang="vi-VN" dirty="0"/>
          </a:p>
        </p:txBody>
      </p:sp>
      <p:sp>
        <p:nvSpPr>
          <p:cNvPr id="44" name="Oval 43"/>
          <p:cNvSpPr/>
          <p:nvPr/>
        </p:nvSpPr>
        <p:spPr>
          <a:xfrm>
            <a:off x="3214688" y="5072063"/>
            <a:ext cx="720725" cy="625475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45" name="Oval 44"/>
          <p:cNvSpPr/>
          <p:nvPr/>
        </p:nvSpPr>
        <p:spPr>
          <a:xfrm>
            <a:off x="3540125" y="5081588"/>
            <a:ext cx="722313" cy="62706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3" name="Rectangle 32"/>
          <p:cNvSpPr/>
          <p:nvPr/>
        </p:nvSpPr>
        <p:spPr>
          <a:xfrm>
            <a:off x="3951288" y="5191125"/>
            <a:ext cx="495300" cy="43338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vi-VN"/>
          </a:p>
        </p:txBody>
      </p:sp>
      <p:sp>
        <p:nvSpPr>
          <p:cNvPr id="3" name="Curved Right Arrow 2"/>
          <p:cNvSpPr/>
          <p:nvPr/>
        </p:nvSpPr>
        <p:spPr>
          <a:xfrm rot="19585323">
            <a:off x="1637086" y="2912358"/>
            <a:ext cx="1008061" cy="2993502"/>
          </a:xfrm>
          <a:prstGeom prst="curvedRightArrow">
            <a:avLst>
              <a:gd name="adj1" fmla="val 25000"/>
              <a:gd name="adj2" fmla="val 50000"/>
              <a:gd name="adj3" fmla="val 23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 rot="1197606">
            <a:off x="4572000" y="2662238"/>
            <a:ext cx="534988" cy="273288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538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1538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5363" name="Rectangle 9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15364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What does it mean to Integrated?</a:t>
            </a:r>
            <a:endParaRPr lang="en-US" altLang="vi-VN" sz="1800" b="1">
              <a:solidFill>
                <a:srgbClr val="0000CC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1275" y="1514475"/>
            <a:ext cx="9077325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0900" indent="-342900">
              <a:buFont typeface="Wingdings" pitchFamily="2" charset="2"/>
              <a:buChar char="Ø"/>
              <a:defRPr/>
            </a:pPr>
            <a:r>
              <a:rPr lang="en-US" sz="2400" i="1" dirty="0">
                <a:solidFill>
                  <a:srgbClr val="FF0000"/>
                </a:solidFill>
              </a:rPr>
              <a:t>Data integration</a:t>
            </a:r>
            <a:r>
              <a:rPr lang="en-US" sz="2400" dirty="0"/>
              <a:t>: information is integrated through a </a:t>
            </a:r>
            <a:r>
              <a:rPr lang="en-US" sz="2400" i="1" dirty="0">
                <a:solidFill>
                  <a:srgbClr val="0000CC"/>
                </a:solidFill>
              </a:rPr>
              <a:t>middleware layer </a:t>
            </a:r>
            <a:r>
              <a:rPr lang="en-US" sz="2400" dirty="0"/>
              <a:t>that has </a:t>
            </a:r>
            <a:r>
              <a:rPr lang="en-US" sz="2400" dirty="0">
                <a:solidFill>
                  <a:srgbClr val="0000CC"/>
                </a:solidFill>
              </a:rPr>
              <a:t>business intelligence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53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09A27F-4C4A-4ED4-8600-E8CC3172A74D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vi-VN" sz="1400"/>
          </a:p>
        </p:txBody>
      </p:sp>
      <p:sp>
        <p:nvSpPr>
          <p:cNvPr id="26" name="Rectangle 25"/>
          <p:cNvSpPr/>
          <p:nvPr/>
        </p:nvSpPr>
        <p:spPr>
          <a:xfrm>
            <a:off x="1309688" y="2735263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Interface 1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29188" y="2714625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Interface 2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8" name="Flowchart: Magnetic Disk 27"/>
          <p:cNvSpPr/>
          <p:nvPr/>
        </p:nvSpPr>
        <p:spPr>
          <a:xfrm>
            <a:off x="5078413" y="4197350"/>
            <a:ext cx="1576387" cy="457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Data 2</a:t>
            </a:r>
            <a:endParaRPr lang="vi-VN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348288" y="3802063"/>
            <a:ext cx="12700" cy="376237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400800" y="3730625"/>
            <a:ext cx="0" cy="433388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/>
          <p:cNvSpPr/>
          <p:nvPr/>
        </p:nvSpPr>
        <p:spPr>
          <a:xfrm>
            <a:off x="1497013" y="4178300"/>
            <a:ext cx="1577975" cy="5143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Data 1</a:t>
            </a:r>
            <a:endParaRPr lang="vi-VN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660650" y="3765550"/>
            <a:ext cx="12700" cy="415925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28800" y="3752850"/>
            <a:ext cx="0" cy="411163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Rectangle 34"/>
          <p:cNvSpPr>
            <a:spLocks noChangeArrowheads="1"/>
          </p:cNvSpPr>
          <p:nvPr/>
        </p:nvSpPr>
        <p:spPr bwMode="auto">
          <a:xfrm>
            <a:off x="1489075" y="2295525"/>
            <a:ext cx="1506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/>
              <a:t>Application 1</a:t>
            </a:r>
            <a:endParaRPr lang="vi-VN" altLang="vi-VN"/>
          </a:p>
        </p:txBody>
      </p:sp>
      <p:sp>
        <p:nvSpPr>
          <p:cNvPr id="15377" name="Rectangle 35"/>
          <p:cNvSpPr>
            <a:spLocks noChangeArrowheads="1"/>
          </p:cNvSpPr>
          <p:nvPr/>
        </p:nvSpPr>
        <p:spPr bwMode="auto">
          <a:xfrm>
            <a:off x="4957763" y="2244725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/>
              <a:t>   Application 2</a:t>
            </a:r>
            <a:endParaRPr lang="vi-VN" altLang="vi-VN"/>
          </a:p>
        </p:txBody>
      </p:sp>
      <p:sp>
        <p:nvSpPr>
          <p:cNvPr id="15378" name="Rectangle 36"/>
          <p:cNvSpPr>
            <a:spLocks noChangeArrowheads="1"/>
          </p:cNvSpPr>
          <p:nvPr/>
        </p:nvSpPr>
        <p:spPr bwMode="auto">
          <a:xfrm>
            <a:off x="3143250" y="6461223"/>
            <a:ext cx="1684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dirty="0"/>
              <a:t>   Application 3</a:t>
            </a:r>
            <a:endParaRPr lang="vi-VN" altLang="vi-VN" dirty="0"/>
          </a:p>
        </p:txBody>
      </p:sp>
      <p:sp>
        <p:nvSpPr>
          <p:cNvPr id="5" name="Rounded Rectangle 4"/>
          <p:cNvSpPr/>
          <p:nvPr/>
        </p:nvSpPr>
        <p:spPr>
          <a:xfrm>
            <a:off x="3305175" y="4800600"/>
            <a:ext cx="17303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Middleware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73350" y="4641850"/>
            <a:ext cx="681038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60788" y="5972175"/>
            <a:ext cx="30162" cy="33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078413" y="4692650"/>
            <a:ext cx="407987" cy="28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9" idx="0"/>
          </p:cNvCxnSpPr>
          <p:nvPr/>
        </p:nvCxnSpPr>
        <p:spPr>
          <a:xfrm>
            <a:off x="4022725" y="5254625"/>
            <a:ext cx="0" cy="682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182143" y="5937348"/>
            <a:ext cx="1681163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Interface 3</a:t>
            </a:r>
          </a:p>
          <a:p>
            <a:pPr>
              <a:defRPr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97219" y="5267423"/>
            <a:ext cx="18373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</a:rPr>
              <a:t>business intelligence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3418661" y="553541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7438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17439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17412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What does it mean to Integrated?</a:t>
            </a:r>
            <a:endParaRPr lang="en-US" altLang="vi-VN" sz="1800" b="1">
              <a:solidFill>
                <a:srgbClr val="0000CC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1275" y="1514475"/>
            <a:ext cx="9077325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850900" indent="-342900">
              <a:buFont typeface="Wingdings" pitchFamily="2" charset="2"/>
              <a:buChar char="Ø"/>
              <a:defRPr/>
            </a:pPr>
            <a:r>
              <a:rPr lang="en-US" sz="2400" i="1" dirty="0">
                <a:solidFill>
                  <a:srgbClr val="FF0000"/>
                </a:solidFill>
              </a:rPr>
              <a:t>Functional integration</a:t>
            </a:r>
            <a:r>
              <a:rPr lang="en-US" sz="2400" dirty="0"/>
              <a:t>: information is integrated among </a:t>
            </a:r>
            <a:r>
              <a:rPr lang="en-US" sz="2400" dirty="0">
                <a:solidFill>
                  <a:srgbClr val="0000CC"/>
                </a:solidFill>
              </a:rPr>
              <a:t>databases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00CC"/>
                </a:solidFill>
              </a:rPr>
              <a:t>data sources </a:t>
            </a:r>
            <a:r>
              <a:rPr lang="en-US" sz="2400" dirty="0"/>
              <a:t>in component application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vi-VN" sz="2400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74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EFF7FE-A979-4B89-AF86-029ADBED3D42}" type="slidenum">
              <a:rPr lang="en-US" altLang="vi-V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vi-VN" sz="1400"/>
          </a:p>
        </p:txBody>
      </p:sp>
      <p:sp>
        <p:nvSpPr>
          <p:cNvPr id="26" name="Rectangle 25"/>
          <p:cNvSpPr/>
          <p:nvPr/>
        </p:nvSpPr>
        <p:spPr>
          <a:xfrm>
            <a:off x="1309688" y="2735263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Interface 1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29188" y="2714625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Interface 2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8" name="Flowchart: Magnetic Disk 27"/>
          <p:cNvSpPr/>
          <p:nvPr/>
        </p:nvSpPr>
        <p:spPr>
          <a:xfrm>
            <a:off x="5078413" y="4197350"/>
            <a:ext cx="1576387" cy="457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Data 2</a:t>
            </a:r>
            <a:endParaRPr lang="vi-VN" sz="16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582444" y="3810000"/>
            <a:ext cx="12700" cy="376237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248400" y="3752850"/>
            <a:ext cx="0" cy="433388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Magnetic Disk 31"/>
          <p:cNvSpPr/>
          <p:nvPr/>
        </p:nvSpPr>
        <p:spPr>
          <a:xfrm>
            <a:off x="1497013" y="4178300"/>
            <a:ext cx="1577975" cy="5143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Data 1</a:t>
            </a:r>
            <a:endParaRPr lang="vi-VN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2660650" y="3765550"/>
            <a:ext cx="12700" cy="415925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28800" y="3752850"/>
            <a:ext cx="0" cy="411163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4" name="Rectangle 34"/>
          <p:cNvSpPr>
            <a:spLocks noChangeArrowheads="1"/>
          </p:cNvSpPr>
          <p:nvPr/>
        </p:nvSpPr>
        <p:spPr bwMode="auto">
          <a:xfrm>
            <a:off x="1489075" y="2295525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b="1" dirty="0"/>
              <a:t>Application 1</a:t>
            </a:r>
            <a:endParaRPr lang="vi-VN" altLang="vi-VN" b="1" dirty="0"/>
          </a:p>
        </p:txBody>
      </p:sp>
      <p:sp>
        <p:nvSpPr>
          <p:cNvPr id="17425" name="Rectangle 35"/>
          <p:cNvSpPr>
            <a:spLocks noChangeArrowheads="1"/>
          </p:cNvSpPr>
          <p:nvPr/>
        </p:nvSpPr>
        <p:spPr bwMode="auto">
          <a:xfrm>
            <a:off x="4957763" y="2244725"/>
            <a:ext cx="1826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dirty="0"/>
              <a:t>   </a:t>
            </a:r>
            <a:r>
              <a:rPr lang="en-US" altLang="vi-VN" b="1" dirty="0"/>
              <a:t>Application 2</a:t>
            </a:r>
            <a:endParaRPr lang="vi-VN" altLang="vi-VN" b="1" dirty="0"/>
          </a:p>
        </p:txBody>
      </p:sp>
      <p:sp>
        <p:nvSpPr>
          <p:cNvPr id="17426" name="Rectangle 36"/>
          <p:cNvSpPr>
            <a:spLocks noChangeArrowheads="1"/>
          </p:cNvSpPr>
          <p:nvPr/>
        </p:nvSpPr>
        <p:spPr bwMode="auto">
          <a:xfrm>
            <a:off x="3179763" y="6299200"/>
            <a:ext cx="1817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vi-VN" b="1" dirty="0"/>
              <a:t>   Application 3</a:t>
            </a:r>
            <a:endParaRPr lang="vi-VN" altLang="vi-VN" b="1" dirty="0"/>
          </a:p>
        </p:txBody>
      </p:sp>
      <p:sp>
        <p:nvSpPr>
          <p:cNvPr id="5" name="Rounded Rectangle 4"/>
          <p:cNvSpPr/>
          <p:nvPr/>
        </p:nvSpPr>
        <p:spPr>
          <a:xfrm>
            <a:off x="3305175" y="4800600"/>
            <a:ext cx="1730375" cy="454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Middleware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60788" y="5972175"/>
            <a:ext cx="30162" cy="33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238500" y="5735638"/>
            <a:ext cx="1681163" cy="603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Interface 3</a:t>
            </a:r>
          </a:p>
          <a:p>
            <a:pPr>
              <a:defRPr/>
            </a:pP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endCxn id="49" idx="1"/>
          </p:cNvCxnSpPr>
          <p:nvPr/>
        </p:nvCxnSpPr>
        <p:spPr>
          <a:xfrm>
            <a:off x="3025775" y="6016625"/>
            <a:ext cx="212725" cy="2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4919663" y="5751513"/>
            <a:ext cx="158750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226469" y="4654550"/>
            <a:ext cx="0" cy="4635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55045" y="5110162"/>
            <a:ext cx="1019175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19800" y="4598432"/>
            <a:ext cx="0" cy="5069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999038" y="5105400"/>
            <a:ext cx="1020762" cy="127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</p:cNvCxnSpPr>
          <p:nvPr/>
        </p:nvCxnSpPr>
        <p:spPr>
          <a:xfrm flipH="1">
            <a:off x="4170362" y="5254625"/>
            <a:ext cx="1" cy="464344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ED0C22-1C8A-445A-96FA-0D6680A67848}"/>
              </a:ext>
            </a:extLst>
          </p:cNvPr>
          <p:cNvSpPr txBox="1"/>
          <p:nvPr/>
        </p:nvSpPr>
        <p:spPr>
          <a:xfrm>
            <a:off x="476781" y="4980940"/>
            <a:ext cx="460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Function()</a:t>
            </a:r>
            <a:endParaRPr lang="en-US" dirty="0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4D1F1E39-FE6A-4A86-8839-77328328DEC4}"/>
              </a:ext>
            </a:extLst>
          </p:cNvPr>
          <p:cNvSpPr/>
          <p:nvPr/>
        </p:nvSpPr>
        <p:spPr>
          <a:xfrm>
            <a:off x="152400" y="2480191"/>
            <a:ext cx="1157288" cy="262520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6C5F3468-2341-4B22-95F1-EC9CB6877A3B}"/>
              </a:ext>
            </a:extLst>
          </p:cNvPr>
          <p:cNvSpPr/>
          <p:nvPr/>
        </p:nvSpPr>
        <p:spPr>
          <a:xfrm>
            <a:off x="1174877" y="5254624"/>
            <a:ext cx="1908313" cy="116839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A560BA-D6B1-425D-A741-1F031CD20A7D}"/>
              </a:ext>
            </a:extLst>
          </p:cNvPr>
          <p:cNvSpPr txBox="1"/>
          <p:nvPr/>
        </p:nvSpPr>
        <p:spPr>
          <a:xfrm>
            <a:off x="831321" y="6268006"/>
            <a:ext cx="4601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Function()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0" y="0"/>
            <a:ext cx="9144000" cy="685800"/>
            <a:chOff x="0" y="0"/>
            <a:chExt cx="5760" cy="43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968" y="0"/>
              <a:ext cx="3792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19466" name="Rectangle 5"/>
            <p:cNvSpPr>
              <a:spLocks noChangeArrowheads="1"/>
            </p:cNvSpPr>
            <p:nvPr/>
          </p:nvSpPr>
          <p:spPr bwMode="auto">
            <a:xfrm>
              <a:off x="1392" y="0"/>
              <a:ext cx="576" cy="432"/>
            </a:xfrm>
            <a:prstGeom prst="rect">
              <a:avLst/>
            </a:prstGeom>
            <a:solidFill>
              <a:srgbClr val="9933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endParaRPr lang="vi-VN" altLang="vi-VN" sz="2800"/>
            </a:p>
          </p:txBody>
        </p:sp>
        <p:sp>
          <p:nvSpPr>
            <p:cNvPr id="19467" name="Line 6"/>
            <p:cNvSpPr>
              <a:spLocks noChangeShapeType="1"/>
            </p:cNvSpPr>
            <p:nvPr/>
          </p:nvSpPr>
          <p:spPr bwMode="auto">
            <a:xfrm>
              <a:off x="0" y="432"/>
              <a:ext cx="576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vi-VN"/>
            </a:p>
          </p:txBody>
        </p:sp>
      </p:grp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2300288" y="90488"/>
            <a:ext cx="609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chemeClr val="bg1"/>
                </a:solidFill>
              </a:rPr>
              <a:t>SYSTEM INTEGRATION</a:t>
            </a:r>
            <a:endParaRPr lang="en-US" altLang="vi-VN" sz="1800">
              <a:solidFill>
                <a:schemeClr val="bg1"/>
              </a:solidFill>
            </a:endParaRPr>
          </a:p>
        </p:txBody>
      </p:sp>
      <p:pic>
        <p:nvPicPr>
          <p:cNvPr id="19461" name="Picture 3" descr="LETTER-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0" cy="685800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41275" y="1019175"/>
            <a:ext cx="9077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vi-VN" sz="2400" b="1">
                <a:solidFill>
                  <a:srgbClr val="0000CC"/>
                </a:solidFill>
              </a:rPr>
              <a:t>What does it mean to Integrated?</a:t>
            </a:r>
            <a:endParaRPr lang="en-US" altLang="vi-VN" sz="1800" b="1">
              <a:solidFill>
                <a:srgbClr val="0000CC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0800" y="1550829"/>
            <a:ext cx="9077325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dirty="0"/>
              <a:t>Whenever two software components are integrated together several factors heavily influence the </a:t>
            </a:r>
            <a:r>
              <a:rPr lang="en-US" sz="2400" dirty="0">
                <a:solidFill>
                  <a:srgbClr val="FF0000"/>
                </a:solidFill>
              </a:rPr>
              <a:t>quality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utility</a:t>
            </a:r>
            <a:r>
              <a:rPr lang="en-US" sz="2400" dirty="0"/>
              <a:t> of the integration. The factors are these: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400" dirty="0"/>
              <a:t>The </a:t>
            </a:r>
            <a:r>
              <a:rPr lang="en-US" sz="2400" i="1" dirty="0">
                <a:solidFill>
                  <a:srgbClr val="0000CC"/>
                </a:solidFill>
              </a:rPr>
              <a:t>integration model </a:t>
            </a:r>
            <a:r>
              <a:rPr lang="en-US" sz="2400" dirty="0"/>
              <a:t>that is applied </a:t>
            </a:r>
            <a:r>
              <a:rPr lang="en-US" sz="2000" dirty="0"/>
              <a:t>//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endParaRPr lang="en-US" sz="2000" dirty="0"/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400" dirty="0"/>
              <a:t>The </a:t>
            </a:r>
            <a:r>
              <a:rPr lang="en-US" sz="2400" i="1" dirty="0">
                <a:solidFill>
                  <a:srgbClr val="0000CC"/>
                </a:solidFill>
              </a:rPr>
              <a:t>tools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that are used </a:t>
            </a:r>
            <a:r>
              <a:rPr lang="en-US" sz="2000" dirty="0"/>
              <a:t>//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endParaRPr lang="en-US" sz="2000" dirty="0"/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400" dirty="0"/>
              <a:t>The </a:t>
            </a:r>
            <a:r>
              <a:rPr lang="en-US" sz="2400" i="1" dirty="0">
                <a:solidFill>
                  <a:srgbClr val="0000CC"/>
                </a:solidFill>
              </a:rPr>
              <a:t>designer's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i="1" dirty="0">
                <a:solidFill>
                  <a:srgbClr val="0000CC"/>
                </a:solidFill>
              </a:rPr>
              <a:t>choices </a:t>
            </a:r>
            <a:r>
              <a:rPr lang="en-US" sz="2000" dirty="0">
                <a:solidFill>
                  <a:srgbClr val="0000CC"/>
                </a:solidFill>
              </a:rPr>
              <a:t>// </a:t>
            </a:r>
            <a:r>
              <a:rPr lang="en-US" sz="2000" dirty="0" err="1">
                <a:solidFill>
                  <a:srgbClr val="0000CC"/>
                </a:solidFill>
              </a:rPr>
              <a:t>chuyên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môn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của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người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thiết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kế</a:t>
            </a:r>
            <a:endParaRPr lang="en-US" sz="2000" dirty="0">
              <a:solidFill>
                <a:srgbClr val="0000CC"/>
              </a:solidFill>
            </a:endParaRPr>
          </a:p>
          <a:p>
            <a:pPr marL="342900" indent="-342900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CC"/>
                </a:solidFill>
              </a:rPr>
              <a:t>Coupling</a:t>
            </a:r>
            <a:r>
              <a:rPr lang="en-US" sz="2400" dirty="0"/>
              <a:t>: defines the degree of integration.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</a:rPr>
              <a:t>Loose coupling </a:t>
            </a:r>
            <a:r>
              <a:rPr lang="en-US" sz="2400" dirty="0"/>
              <a:t>is where the integration is dependent on a few discrete interfaces (</a:t>
            </a:r>
            <a:r>
              <a:rPr lang="en-US" sz="2400" dirty="0" err="1"/>
              <a:t>lỏng</a:t>
            </a:r>
            <a:r>
              <a:rPr lang="en-US" sz="2400" dirty="0"/>
              <a:t> </a:t>
            </a:r>
            <a:r>
              <a:rPr lang="en-US" sz="2400" dirty="0" err="1"/>
              <a:t>lẽo</a:t>
            </a:r>
            <a:r>
              <a:rPr lang="en-US" sz="2400" dirty="0"/>
              <a:t>)</a:t>
            </a:r>
          </a:p>
          <a:p>
            <a:pPr marL="800100" lvl="1" indent="-342900"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rgbClr val="FF0000"/>
                </a:solidFill>
              </a:rPr>
              <a:t>Strong coupling </a:t>
            </a:r>
            <a:r>
              <a:rPr lang="en-US" sz="2400" dirty="0"/>
              <a:t>is usually where implementation dependencies occur (</a:t>
            </a:r>
            <a:r>
              <a:rPr lang="en-US" sz="2400" dirty="0" err="1"/>
              <a:t>chặt</a:t>
            </a:r>
            <a:r>
              <a:rPr lang="en-US" sz="2400" dirty="0"/>
              <a:t> </a:t>
            </a:r>
            <a:r>
              <a:rPr lang="en-US" sz="2400" dirty="0" err="1"/>
              <a:t>chẽ</a:t>
            </a:r>
            <a:r>
              <a:rPr lang="en-US" sz="2400" dirty="0"/>
              <a:t>)</a:t>
            </a:r>
            <a:endParaRPr lang="vi-VN" sz="2400" dirty="0"/>
          </a:p>
          <a:p>
            <a:pPr>
              <a:defRPr/>
            </a:pPr>
            <a:r>
              <a:rPr lang="en-US" sz="2000" dirty="0" err="1">
                <a:solidFill>
                  <a:srgbClr val="FF0000"/>
                </a:solidFill>
              </a:rPr>
              <a:t>Câu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hỏi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</a:t>
            </a:r>
          </a:p>
          <a:p>
            <a:pPr>
              <a:defRPr/>
            </a:pP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A: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LAN</a:t>
            </a:r>
          </a:p>
          <a:p>
            <a:pPr>
              <a:defRPr/>
            </a:pPr>
            <a:r>
              <a:rPr lang="en-US" sz="2000" dirty="0"/>
              <a:t>B: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Internet. Cho </a:t>
            </a:r>
            <a:r>
              <a:rPr lang="en-US" sz="2000" dirty="0" err="1"/>
              <a:t>biết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chặt</a:t>
            </a:r>
            <a:r>
              <a:rPr lang="en-US" sz="2000" dirty="0"/>
              <a:t> </a:t>
            </a:r>
            <a:r>
              <a:rPr lang="en-US" sz="2000" dirty="0" err="1"/>
              <a:t>chẽ</a:t>
            </a:r>
            <a:r>
              <a:rPr lang="en-US" sz="2000" dirty="0"/>
              <a:t>,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lỏng</a:t>
            </a:r>
            <a:r>
              <a:rPr lang="en-US" sz="2000" dirty="0"/>
              <a:t> </a:t>
            </a:r>
            <a:r>
              <a:rPr lang="en-US" sz="2000" dirty="0" err="1"/>
              <a:t>lẽo</a:t>
            </a:r>
            <a:r>
              <a:rPr lang="en-US" sz="2000" dirty="0"/>
              <a:t> (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Web)?</a:t>
            </a:r>
            <a:endParaRPr lang="vi-VN" sz="20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3269</Words>
  <Application>Microsoft Office PowerPoint</Application>
  <PresentationFormat>On-screen Show (4:3)</PresentationFormat>
  <Paragraphs>603</Paragraphs>
  <Slides>47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Copperplate Gothic Bold</vt:lpstr>
      <vt:lpstr>Times New Roman</vt:lpstr>
      <vt:lpstr>Wingdings</vt:lpstr>
      <vt:lpstr>Default Design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PC-DuyTan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VNN.R9</dc:creator>
  <cp:lastModifiedBy>LENOVO</cp:lastModifiedBy>
  <cp:revision>225</cp:revision>
  <dcterms:created xsi:type="dcterms:W3CDTF">2005-11-29T06:40:39Z</dcterms:created>
  <dcterms:modified xsi:type="dcterms:W3CDTF">2024-06-15T14:02:13Z</dcterms:modified>
</cp:coreProperties>
</file>