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5" r:id="rId2"/>
    <p:sldId id="287" r:id="rId3"/>
    <p:sldId id="335" r:id="rId4"/>
    <p:sldId id="311" r:id="rId5"/>
    <p:sldId id="301" r:id="rId6"/>
    <p:sldId id="336" r:id="rId7"/>
    <p:sldId id="310" r:id="rId8"/>
    <p:sldId id="356" r:id="rId9"/>
    <p:sldId id="309" r:id="rId10"/>
    <p:sldId id="337" r:id="rId11"/>
    <p:sldId id="338" r:id="rId12"/>
    <p:sldId id="339" r:id="rId13"/>
    <p:sldId id="340" r:id="rId14"/>
    <p:sldId id="341" r:id="rId15"/>
    <p:sldId id="308" r:id="rId16"/>
    <p:sldId id="342" r:id="rId17"/>
    <p:sldId id="343" r:id="rId18"/>
    <p:sldId id="344" r:id="rId19"/>
    <p:sldId id="349" r:id="rId20"/>
    <p:sldId id="350" r:id="rId21"/>
    <p:sldId id="351" r:id="rId22"/>
    <p:sldId id="352" r:id="rId23"/>
    <p:sldId id="353" r:id="rId24"/>
    <p:sldId id="354" r:id="rId25"/>
    <p:sldId id="345" r:id="rId26"/>
    <p:sldId id="346" r:id="rId27"/>
    <p:sldId id="347" r:id="rId28"/>
    <p:sldId id="348" r:id="rId29"/>
    <p:sldId id="357" r:id="rId30"/>
    <p:sldId id="355" r:id="rId31"/>
    <p:sldId id="35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66"/>
    <a:srgbClr val="FF9933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04" autoAdjust="0"/>
  </p:normalViewPr>
  <p:slideViewPr>
    <p:cSldViewPr>
      <p:cViewPr varScale="1">
        <p:scale>
          <a:sx n="78" d="100"/>
          <a:sy n="78" d="100"/>
        </p:scale>
        <p:origin x="42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074115-63F5-491B-955C-82A251C4E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DA18F-6F06-4ABB-949F-9233FD24CB8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3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1071C-15D4-4D37-861D-5203AB96B62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8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8F3219-0310-4AE4-89B7-C1A3201F2FA1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90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A1AE68-0785-4783-8416-5C274C3B472E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9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EF667A-D1F3-436A-A91A-3F49EEB5C8B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46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CE0FDB-2DAF-44A5-90EE-069E185D98D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3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BB67C4-AECD-4659-BC43-B97C60B175E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13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BAB5D-8657-4C95-911C-01FF81B80E0F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8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4EC0DB-5E11-4179-96E2-CDEC67B9072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18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DC2322-F4F1-4945-AED3-8E915595CA4B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48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16112-4FAE-4290-8BAD-8B87301EC3B5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8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26C7D-C85F-46D6-ADC8-002BCA44CA60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54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1B369-B6ED-4FA7-B5AA-AD19A8799E2C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9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903B89-F518-470C-B4F5-B229B87DCFA8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47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1C5E2-31E6-4EBC-887F-EBD3E8E3D959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66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EA0F9E-C10C-46DC-8CF7-AEC47309E8D6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651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0DA09-DE74-4514-88DA-21EDC68DD528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7BDAEC-6B96-4DF4-8E42-9B69C3D69450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791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8CD7D-4571-44EA-AA60-03E22AB10FF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62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6A1375-F55F-4BE2-A36C-483454A5AEA9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62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CC5F0-4A7B-471E-8DB9-D7A33C7F3D6B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1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CC5F0-4A7B-471E-8DB9-D7A33C7F3D6B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65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4DA943-3116-4675-93D6-7C0EF8BE0045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2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CC5F0-4A7B-471E-8DB9-D7A33C7F3D6B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60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CC5F0-4A7B-471E-8DB9-D7A33C7F3D6B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25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E4D352-8D53-43BA-902D-65515F1FEA8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6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C29382-4EC8-47DD-BC2B-10E4130AD06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76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E03CC-89DA-4AF6-B79B-43157B44012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20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C610A-FD8E-498A-B810-13EE38B24AE5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17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C610A-FD8E-498A-B810-13EE38B24AE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0972B9-23CE-4085-87BB-42CF32F03DA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97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FB4B-0783-4E2B-BB8E-D42A7CDFE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23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9264-17DA-4B06-98D3-77ED9484D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D8C0-D4F0-4A2F-B0E8-309C739E5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27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456FD-F016-4097-A885-61C958A9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7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D5828-52F7-44D2-AA32-2648E2EB4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6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29F4-923E-4BBC-B08A-276A3CC30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3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05F65-25DC-4CDA-92D5-1578FF00D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07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39BD7-9E9E-4066-87BB-F034A8273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2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5B383-D2D2-4914-B884-4222FC254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06BF-92C5-4551-A74D-3C91EA15C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0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0D3A4-8BDF-4ED8-8464-1B18EC531F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27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62673-0C80-4B4C-9CE7-1ADD348351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8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429D41-4744-45F2-834C-E79C92FA5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ltexsoft.com/blog/system-integration/" TargetMode="External"/><Relationship Id="rId5" Type="http://schemas.openxmlformats.org/officeDocument/2006/relationships/hyperlink" Target="https://em360tech.com/tech-article/system-integration" TargetMode="External"/><Relationship Id="rId4" Type="http://schemas.openxmlformats.org/officeDocument/2006/relationships/hyperlink" Target="https://www.techtarget.com/searchcustomerexperience/definition/integr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876800" y="247650"/>
            <a:ext cx="4276725" cy="661035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067300" y="2362200"/>
            <a:ext cx="4076700" cy="722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FF66"/>
                </a:solidFill>
              </a:rPr>
              <a:t>System Integration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66"/>
                </a:solidFill>
              </a:rPr>
              <a:t>Mini Case Studies © 2010</a:t>
            </a:r>
            <a:endParaRPr lang="en-US" altLang="en-US" b="1">
              <a:solidFill>
                <a:srgbClr val="FFFF6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4876800" y="3657600"/>
            <a:ext cx="41148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br>
              <a:rPr lang="en-US" altLang="en-US" b="1">
                <a:solidFill>
                  <a:schemeClr val="bg1"/>
                </a:solidFill>
              </a:rPr>
            </a:b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5257800" y="5334000"/>
            <a:ext cx="3733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Nguyễn Minh Nhật -Mob:0905125143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Email :nhatnm2010@gmail.com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63" y="5105400"/>
            <a:ext cx="44275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</a:t>
            </a:r>
            <a:r>
              <a:rPr lang="en-US" sz="1600">
                <a:solidFill>
                  <a:schemeClr val="tx1"/>
                </a:solidFill>
              </a:rPr>
              <a:t>Mellon University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tx1"/>
                </a:solidFill>
              </a:rPr>
              <a:t>Mentor : Nhat Nguyen Minh</a:t>
            </a: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88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946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Why are you integrating?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8" y="1725613"/>
            <a:ext cx="9144000" cy="39084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Adaptable</a:t>
            </a:r>
            <a:r>
              <a:rPr lang="vi-VN" sz="2400" dirty="0"/>
              <a:t> systems and processes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Streamlined</a:t>
            </a:r>
            <a:r>
              <a:rPr lang="vi-VN" sz="2400" dirty="0"/>
              <a:t> business processes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b="1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Management</a:t>
            </a:r>
            <a:r>
              <a:rPr lang="vi-VN" sz="2400" dirty="0"/>
              <a:t> information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Support</a:t>
            </a:r>
            <a:r>
              <a:rPr lang="vi-VN" sz="2400" dirty="0"/>
              <a:t> for electronic commerce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Integrated </a:t>
            </a:r>
            <a:r>
              <a:rPr lang="vi-VN" sz="2400" dirty="0"/>
              <a:t>security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Replaceable</a:t>
            </a:r>
            <a:r>
              <a:rPr lang="vi-VN" sz="2400" dirty="0"/>
              <a:t> components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Reliable </a:t>
            </a:r>
            <a:r>
              <a:rPr lang="vi-VN" sz="2400" dirty="0"/>
              <a:t>and </a:t>
            </a:r>
            <a:r>
              <a:rPr lang="vi-VN" sz="2400" dirty="0">
                <a:solidFill>
                  <a:srgbClr val="FF0000"/>
                </a:solidFill>
              </a:rPr>
              <a:t>recoverable</a:t>
            </a:r>
            <a:r>
              <a:rPr lang="vi-VN" sz="2400" dirty="0"/>
              <a:t> systems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Economies</a:t>
            </a:r>
            <a:r>
              <a:rPr lang="vi-VN" sz="2400" dirty="0"/>
              <a:t> of scale</a:t>
            </a:r>
            <a:br>
              <a:rPr lang="vi-VN" dirty="0"/>
            </a:br>
            <a:r>
              <a:rPr lang="vi-VN" sz="1400" dirty="0"/>
              <a:t> </a:t>
            </a:r>
            <a:endParaRPr lang="vi-VN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3800" y="-685800"/>
            <a:ext cx="4114800" cy="849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dirty="0" err="1">
                <a:solidFill>
                  <a:schemeClr val="tx1"/>
                </a:solidFill>
              </a:rPr>
              <a:t>Tại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phải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tích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Phù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giữa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quy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thừa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hoặc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thiếu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Sắp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xếp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tổ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chức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dịch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hơn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sắp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xếp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độ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ưu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tiên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của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quy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quản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vì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tổ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chức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sắp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xếp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theo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Hỗ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trợ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doanh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thương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mại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tử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vì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việc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sẽ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giúp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người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lập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thể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tự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hoá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hoạt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doanh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đưa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mạng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toàn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để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doanh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thương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mại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tử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dịch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vụ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bảo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mật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nhau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để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nhất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toàn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Ví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dụ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viên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vào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mydtu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thì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phải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thực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viên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vào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sakai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cũng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thực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mydtu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với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sakai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thì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chỉ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cần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thực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mydtu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là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đủ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thay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thế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thành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phần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cậy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khôi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găp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sự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cố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lphaLcPeriod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cậy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2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cùng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thực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1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chức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năng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nào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đó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sai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sót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nhập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liệu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hoặc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xử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 tin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cậy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hạn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chế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Ví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du: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b.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Khôi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phục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Do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quy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sắp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xếp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theo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trật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nào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đó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bị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lỗi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thì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phát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ra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để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khôi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phục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mở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rộng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môi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trường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thương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mại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tử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ý: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recoverable</a:t>
            </a:r>
            <a:r>
              <a:rPr lang="vi-VN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makup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832" y="5317331"/>
            <a:ext cx="6781800" cy="1540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/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15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Adaptable systems and processes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8" y="1725613"/>
            <a:ext cx="9144000" cy="29543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vi-VN" sz="2400" dirty="0"/>
              <a:t>Systems and processes are </a:t>
            </a:r>
            <a:r>
              <a:rPr lang="vi-VN" sz="2400" dirty="0">
                <a:solidFill>
                  <a:srgbClr val="FF0000"/>
                </a:solidFill>
              </a:rPr>
              <a:t>tightly</a:t>
            </a:r>
            <a:r>
              <a:rPr lang="vi-VN" sz="2400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coupled</a:t>
            </a:r>
            <a:r>
              <a:rPr lang="vi-VN" sz="2400" dirty="0"/>
              <a:t> to computer applications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Process changes are difficult to support with existing components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Application knowledge is lost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Changes are time </a:t>
            </a:r>
            <a:r>
              <a:rPr lang="vi-VN" sz="2400" dirty="0">
                <a:solidFill>
                  <a:srgbClr val="FF0000"/>
                </a:solidFill>
              </a:rPr>
              <a:t>consuming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costly, </a:t>
            </a:r>
            <a:r>
              <a:rPr lang="vi-VN" sz="2400" dirty="0"/>
              <a:t>and </a:t>
            </a:r>
            <a:r>
              <a:rPr lang="vi-VN" sz="2400" dirty="0">
                <a:solidFill>
                  <a:srgbClr val="FF0000"/>
                </a:solidFill>
              </a:rPr>
              <a:t>complex</a:t>
            </a:r>
            <a:r>
              <a:rPr lang="vi-VN" sz="2400" dirty="0"/>
              <a:t> </a:t>
            </a:r>
            <a:r>
              <a:rPr lang="vi-VN" sz="1400" dirty="0"/>
              <a:t> </a:t>
            </a:r>
            <a:endParaRPr lang="vi-VN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1512" name="Shape 20"/>
          <p:cNvSpPr>
            <a:spLocks/>
          </p:cNvSpPr>
          <p:nvPr/>
        </p:nvSpPr>
        <p:spPr bwMode="auto">
          <a:xfrm>
            <a:off x="538162" y="4306096"/>
            <a:ext cx="7218363" cy="3762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vi-VN" sz="1800" b="1" dirty="0"/>
              <a:t>Organizations want systems that are more flexible to change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9420" y="157558"/>
            <a:ext cx="2996407" cy="390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vi-VN" sz="1200" dirty="0">
                <a:solidFill>
                  <a:srgbClr val="FF0000"/>
                </a:solidFill>
              </a:rPr>
              <a:t>tightly</a:t>
            </a:r>
            <a:r>
              <a:rPr lang="vi-VN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coupled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Ví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</a:t>
            </a:r>
            <a:r>
              <a:rPr lang="en-US" sz="1200" dirty="0">
                <a:solidFill>
                  <a:schemeClr val="tx1"/>
                </a:solidFill>
              </a:rPr>
              <a:t> 1: </a:t>
            </a:r>
            <a:r>
              <a:rPr lang="en-US" sz="1200" dirty="0" err="1">
                <a:solidFill>
                  <a:schemeClr val="tx1"/>
                </a:solidFill>
              </a:rPr>
              <a:t>Sự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cặp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đôi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giữa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Xét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ứng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mydtu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giữa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quyền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thực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mydtu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luôn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cặp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đôi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phép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tách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rời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Ông</a:t>
            </a:r>
            <a:r>
              <a:rPr lang="en-US" sz="1200" dirty="0">
                <a:solidFill>
                  <a:schemeClr val="tx1"/>
                </a:solidFill>
              </a:rPr>
              <a:t> A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phải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viên</a:t>
            </a:r>
            <a:r>
              <a:rPr lang="en-US" sz="1200" dirty="0">
                <a:solidFill>
                  <a:schemeClr val="tx1"/>
                </a:solidFill>
              </a:rPr>
              <a:t>/ </a:t>
            </a:r>
            <a:r>
              <a:rPr lang="en-US" sz="1200" dirty="0" err="1">
                <a:solidFill>
                  <a:schemeClr val="tx1"/>
                </a:solidFill>
              </a:rPr>
              <a:t>sinh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trường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cấp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quyền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không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xác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thực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trên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mydtu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Ở </a:t>
            </a:r>
            <a:r>
              <a:rPr lang="en-US" sz="1200" dirty="0" err="1">
                <a:solidFill>
                  <a:schemeClr val="tx1"/>
                </a:solidFill>
              </a:rPr>
              <a:t>đây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quyền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thực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mydtu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chức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năng</a:t>
            </a:r>
            <a:r>
              <a:rPr lang="en-US" sz="1200" dirty="0">
                <a:solidFill>
                  <a:schemeClr val="tx1"/>
                </a:solidFill>
              </a:rPr>
              <a:t>/ </a:t>
            </a:r>
            <a:r>
              <a:rPr lang="en-US" sz="1200" dirty="0" err="1">
                <a:solidFill>
                  <a:schemeClr val="tx1"/>
                </a:solidFill>
              </a:rPr>
              <a:t>quy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mydtu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2211" y="2712259"/>
            <a:ext cx="3033712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2.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Ví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trong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thực</a:t>
            </a:r>
            <a:r>
              <a:rPr lang="en-US" sz="1400" dirty="0">
                <a:solidFill>
                  <a:schemeClr val="tx1"/>
                </a:solidFill>
              </a:rPr>
              <a:t>: “ </a:t>
            </a:r>
            <a:r>
              <a:rPr lang="en-US" sz="1400" dirty="0" err="1">
                <a:solidFill>
                  <a:schemeClr val="tx1"/>
                </a:solidFill>
              </a:rPr>
              <a:t>Nếu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một</a:t>
            </a:r>
            <a:r>
              <a:rPr lang="en-US" sz="1400" dirty="0">
                <a:solidFill>
                  <a:schemeClr val="tx1"/>
                </a:solidFill>
              </a:rPr>
              <a:t> user </a:t>
            </a:r>
            <a:r>
              <a:rPr lang="en-US" sz="1400" dirty="0" err="1">
                <a:solidFill>
                  <a:schemeClr val="tx1"/>
                </a:solidFill>
              </a:rPr>
              <a:t>nhập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đúng</a:t>
            </a:r>
            <a:r>
              <a:rPr lang="en-US" sz="1400" dirty="0">
                <a:solidFill>
                  <a:schemeClr val="tx1"/>
                </a:solidFill>
              </a:rPr>
              <a:t> account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pass </a:t>
            </a:r>
            <a:r>
              <a:rPr lang="en-US" sz="1400" dirty="0" err="1">
                <a:solidFill>
                  <a:schemeClr val="tx1"/>
                </a:solidFill>
              </a:rPr>
              <a:t>thì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được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”.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đổi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“</a:t>
            </a:r>
            <a:r>
              <a:rPr lang="en-US" sz="1400" dirty="0" err="1">
                <a:solidFill>
                  <a:schemeClr val="tx1"/>
                </a:solidFill>
              </a:rPr>
              <a:t>Nếu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một</a:t>
            </a:r>
            <a:r>
              <a:rPr lang="en-US" sz="1400" dirty="0">
                <a:solidFill>
                  <a:schemeClr val="tx1"/>
                </a:solidFill>
              </a:rPr>
              <a:t> user </a:t>
            </a:r>
            <a:r>
              <a:rPr lang="en-US" sz="1400" dirty="0" err="1">
                <a:solidFill>
                  <a:schemeClr val="tx1"/>
                </a:solidFill>
              </a:rPr>
              <a:t>nhập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đúng</a:t>
            </a:r>
            <a:r>
              <a:rPr lang="en-US" sz="1400" dirty="0">
                <a:solidFill>
                  <a:schemeClr val="tx1"/>
                </a:solidFill>
              </a:rPr>
              <a:t> account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pass </a:t>
            </a:r>
            <a:r>
              <a:rPr lang="en-US" sz="1400" dirty="0" err="1">
                <a:solidFill>
                  <a:schemeClr val="tx1"/>
                </a:solidFill>
              </a:rPr>
              <a:t>thì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được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nhưng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người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nghĩ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việc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thì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không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được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thực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đúng</a:t>
            </a:r>
            <a:r>
              <a:rPr lang="en-US" sz="1400" dirty="0">
                <a:solidFill>
                  <a:schemeClr val="tx1"/>
                </a:solidFill>
              </a:rPr>
              <a:t>”.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6288" y="3660775"/>
            <a:ext cx="3055143" cy="8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3.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tích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bị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trùng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lắp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dư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thừa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Bị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loại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bỏ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khỏi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53424" y="4648201"/>
            <a:ext cx="2895600" cy="228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sz="1300" dirty="0" err="1">
                <a:solidFill>
                  <a:schemeClr val="tx1"/>
                </a:solidFill>
              </a:rPr>
              <a:t>Khi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tích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ngày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càng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nhiều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chức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năng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đáp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ứng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khác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nhau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của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người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dùng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nhưng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hạn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chế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Tốn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thời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gian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thiết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kế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thành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phần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lập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xử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lỗi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do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sinh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ra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v.v..)</a:t>
            </a:r>
          </a:p>
          <a:p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Giá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thành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tăng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endParaRPr lang="en-US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Quản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phức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>
                <a:solidFill>
                  <a:schemeClr val="tx1"/>
                </a:solidFill>
                <a:sym typeface="Wingdings" panose="05000000000000000000" pitchFamily="2" charset="2"/>
              </a:rPr>
              <a:t>tạp</a:t>
            </a:r>
            <a:r>
              <a:rPr lang="en-US" sz="13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356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355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Adaptable </a:t>
            </a:r>
            <a:r>
              <a:rPr lang="en-US" altLang="vi-VN" sz="2400" b="1">
                <a:solidFill>
                  <a:srgbClr val="FF0000"/>
                </a:solidFill>
              </a:rPr>
              <a:t>S</a:t>
            </a:r>
            <a:r>
              <a:rPr lang="vi-VN" altLang="vi-VN" sz="2400" b="1">
                <a:solidFill>
                  <a:srgbClr val="FF0000"/>
                </a:solidFill>
              </a:rPr>
              <a:t>ystems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8" y="1725613"/>
            <a:ext cx="9144000" cy="29543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vi-VN" sz="2400" dirty="0"/>
              <a:t>Responsibility and control over each business function is defined and assigned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Each business function is defined once, performed in a consistent manner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Coupling and dependencies between business functions are minimiz</a:t>
            </a:r>
            <a:r>
              <a:rPr lang="en-US" sz="2400" dirty="0" err="1"/>
              <a:t>ed</a:t>
            </a:r>
            <a:endParaRPr lang="vi-VN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561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560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Information Management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8" y="1725613"/>
            <a:ext cx="9144000" cy="221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Data </a:t>
            </a:r>
            <a:r>
              <a:rPr lang="vi-VN" sz="2400" dirty="0">
                <a:solidFill>
                  <a:srgbClr val="FF0000"/>
                </a:solidFill>
              </a:rPr>
              <a:t>consistency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Data </a:t>
            </a:r>
            <a:r>
              <a:rPr lang="vi-VN" sz="2400" dirty="0">
                <a:solidFill>
                  <a:srgbClr val="FF0000"/>
                </a:solidFill>
              </a:rPr>
              <a:t>accessibility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Process consistency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Exception</a:t>
            </a:r>
            <a:r>
              <a:rPr lang="vi-VN" sz="2400" dirty="0"/>
              <a:t> reporting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Historical data </a:t>
            </a:r>
            <a:r>
              <a:rPr lang="vi-VN" sz="2400" dirty="0"/>
              <a:t>analy</a:t>
            </a:r>
            <a:r>
              <a:rPr lang="en-US" sz="2400" dirty="0"/>
              <a:t>sis</a:t>
            </a: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5608" name="Shape 29"/>
          <p:cNvSpPr>
            <a:spLocks/>
          </p:cNvSpPr>
          <p:nvPr/>
        </p:nvSpPr>
        <p:spPr bwMode="auto">
          <a:xfrm>
            <a:off x="1622425" y="4368800"/>
            <a:ext cx="5899150" cy="3762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vi-VN" sz="1800" b="1"/>
              <a:t>Just because we can share the data – should we?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vi-VN" altLang="vi-VN" sz="1800"/>
            </a:br>
            <a:endParaRPr lang="vi-VN" altLang="vi-VN" sz="1800"/>
          </a:p>
        </p:txBody>
      </p:sp>
      <p:sp>
        <p:nvSpPr>
          <p:cNvPr id="2" name="Rectangle 1"/>
          <p:cNvSpPr/>
          <p:nvPr/>
        </p:nvSpPr>
        <p:spPr>
          <a:xfrm>
            <a:off x="6146006" y="819150"/>
            <a:ext cx="3810000" cy="185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tin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vấn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đề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quán</a:t>
            </a:r>
            <a:r>
              <a:rPr lang="en-US" sz="1200" dirty="0">
                <a:solidFill>
                  <a:schemeClr val="tx1"/>
                </a:solidFill>
              </a:rPr>
              <a:t>/ </a:t>
            </a:r>
            <a:r>
              <a:rPr lang="en-US" sz="1200" dirty="0" err="1">
                <a:solidFill>
                  <a:schemeClr val="tx1"/>
                </a:solidFill>
              </a:rPr>
              <a:t>toàn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vẹn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Khả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cập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quán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qui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ngoại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lệ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4100" y="1524000"/>
            <a:ext cx="3924300" cy="150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quán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Khi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thay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đổi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thì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mọi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đều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thấy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như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nhau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</a:t>
            </a:r>
            <a:r>
              <a:rPr lang="en-US" sz="1200" dirty="0" err="1">
                <a:solidFill>
                  <a:schemeClr val="tx1"/>
                </a:solidFill>
              </a:rPr>
              <a:t>Nguyên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quán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</a:t>
            </a:r>
            <a:r>
              <a:rPr lang="en-US" sz="1200" dirty="0" err="1">
                <a:solidFill>
                  <a:schemeClr val="tx1"/>
                </a:solidFill>
              </a:rPr>
              <a:t>Tạo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sai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</a:t>
            </a:r>
            <a:r>
              <a:rPr lang="en-US" sz="1200" dirty="0" err="1">
                <a:solidFill>
                  <a:schemeClr val="tx1"/>
                </a:solidFill>
              </a:rPr>
              <a:t>Thiếu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bảng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 Do </a:t>
            </a:r>
            <a:r>
              <a:rPr lang="en-US" sz="1200" dirty="0" err="1">
                <a:solidFill>
                  <a:schemeClr val="tx1"/>
                </a:solidFill>
              </a:rPr>
              <a:t>câu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vấn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3533" y="2529285"/>
            <a:ext cx="3924300" cy="11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2.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cập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Lúc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thực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thể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ra</a:t>
            </a:r>
            <a:r>
              <a:rPr lang="en-US" sz="1200" dirty="0">
                <a:solidFill>
                  <a:schemeClr val="tx1"/>
                </a:solidFill>
              </a:rPr>
              <a:t> data?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Thời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cập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Tài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nguyên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cập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33533" y="3793860"/>
            <a:ext cx="3810000" cy="124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3. 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quán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Sự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trình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toàn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bộ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thứ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tự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sinh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thay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đổi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v.v</a:t>
            </a:r>
            <a:r>
              <a:rPr lang="en-US" sz="1200" dirty="0">
                <a:solidFill>
                  <a:schemeClr val="tx1"/>
                </a:solidFill>
              </a:rPr>
              <a:t>…) 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3533" y="5156730"/>
            <a:ext cx="3810000" cy="7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4. </a:t>
            </a:r>
            <a:r>
              <a:rPr lang="en-US" sz="1200" dirty="0" err="1">
                <a:solidFill>
                  <a:schemeClr val="tx1"/>
                </a:solidFill>
              </a:rPr>
              <a:t>Báo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ngoại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lệ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sẵn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ứng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hoặc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33533" y="5964238"/>
            <a:ext cx="3707606" cy="89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5. </a:t>
            </a:r>
            <a:r>
              <a:rPr lang="en-US" sz="1200" dirty="0" err="1">
                <a:solidFill>
                  <a:schemeClr val="tx1"/>
                </a:solidFill>
              </a:rPr>
              <a:t>Quản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ở </a:t>
            </a:r>
            <a:r>
              <a:rPr lang="en-US" sz="1200" dirty="0" err="1">
                <a:solidFill>
                  <a:schemeClr val="tx1"/>
                </a:solidFill>
              </a:rPr>
              <a:t>trước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đó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Thời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lưu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phụ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thuộc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đó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765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765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Integrated Security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1275" y="1560512"/>
            <a:ext cx="9144000" cy="2584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Firewalls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Authentication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Authorization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Integrity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Confidentiality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Nonrepudiation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7656" name="Shape 36"/>
          <p:cNvSpPr>
            <a:spLocks/>
          </p:cNvSpPr>
          <p:nvPr/>
        </p:nvSpPr>
        <p:spPr bwMode="auto">
          <a:xfrm>
            <a:off x="1447800" y="5049838"/>
            <a:ext cx="6477000" cy="3762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vi-VN" sz="1800" b="1"/>
              <a:t>Security integration is much more difficult than you think!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2" name="Rectangle 1"/>
          <p:cNvSpPr/>
          <p:nvPr/>
        </p:nvSpPr>
        <p:spPr>
          <a:xfrm>
            <a:off x="5715000" y="845343"/>
            <a:ext cx="3124200" cy="20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vụ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bảo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thường</a:t>
            </a:r>
            <a:r>
              <a:rPr lang="en-US" sz="1200" dirty="0">
                <a:solidFill>
                  <a:schemeClr val="tx1"/>
                </a:solidFill>
              </a:rPr>
              <a:t> ở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hợp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Firewalls: </a:t>
            </a:r>
            <a:r>
              <a:rPr lang="en-US" sz="1200" dirty="0" err="1">
                <a:solidFill>
                  <a:schemeClr val="tx1"/>
                </a:solidFill>
              </a:rPr>
              <a:t>Tường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lửa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vi-VN" sz="1200" dirty="0">
                <a:solidFill>
                  <a:schemeClr val="tx1"/>
                </a:solidFill>
              </a:rPr>
              <a:t>Authentication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thực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vi-VN" sz="1200" dirty="0">
                <a:solidFill>
                  <a:schemeClr val="tx1"/>
                </a:solidFill>
              </a:rPr>
              <a:t>Authorization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Cấp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quyền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vi-VN" sz="1200" dirty="0">
                <a:solidFill>
                  <a:schemeClr val="tx1"/>
                </a:solidFill>
              </a:rPr>
              <a:t>Integrity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Toàn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vẹn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vi-VN" sz="1200" dirty="0">
                <a:solidFill>
                  <a:schemeClr val="tx1"/>
                </a:solidFill>
              </a:rPr>
              <a:t>Confidentiality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bảo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vi-VN" sz="1200" dirty="0">
                <a:solidFill>
                  <a:schemeClr val="tx1"/>
                </a:solidFill>
              </a:rPr>
              <a:t>Nonrepudiation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Thoái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thác</a:t>
            </a:r>
            <a:r>
              <a:rPr lang="en-US" sz="1200" dirty="0">
                <a:solidFill>
                  <a:schemeClr val="tx1"/>
                </a:solidFill>
              </a:rPr>
              <a:t>/ </a:t>
            </a:r>
            <a:r>
              <a:rPr lang="en-US" sz="1200" dirty="0" err="1">
                <a:solidFill>
                  <a:schemeClr val="tx1"/>
                </a:solidFill>
              </a:rPr>
              <a:t>từ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chối</a:t>
            </a:r>
            <a:r>
              <a:rPr lang="en-US" sz="1200" dirty="0">
                <a:solidFill>
                  <a:schemeClr val="tx1"/>
                </a:solidFill>
              </a:rPr>
              <a:t>/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uỷ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thác</a:t>
            </a: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0" y="1555997"/>
            <a:ext cx="31242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Firewall: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ngăn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chặn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truy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cập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trài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phép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từ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ngoài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hoặc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từ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ngoài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</a:rPr>
              <a:t>Hoạt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động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dựa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theo</a:t>
            </a:r>
            <a:r>
              <a:rPr lang="en-US" sz="1200" dirty="0">
                <a:solidFill>
                  <a:schemeClr val="tx1"/>
                </a:solidFill>
              </a:rPr>
              <a:t> 2 </a:t>
            </a:r>
            <a:r>
              <a:rPr lang="en-US" sz="1200" dirty="0" err="1">
                <a:solidFill>
                  <a:schemeClr val="tx1"/>
                </a:solidFill>
              </a:rPr>
              <a:t>cơ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chế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lphaLcPeriod"/>
            </a:pPr>
            <a:r>
              <a:rPr lang="en-US" sz="1200" dirty="0" err="1">
                <a:solidFill>
                  <a:schemeClr val="tx1"/>
                </a:solidFill>
              </a:rPr>
              <a:t>Gói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địa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chỉ</a:t>
            </a:r>
            <a:r>
              <a:rPr lang="en-US" sz="1200" dirty="0">
                <a:solidFill>
                  <a:schemeClr val="tx1"/>
                </a:solidFill>
              </a:rPr>
              <a:t> IP (Firewall </a:t>
            </a:r>
            <a:r>
              <a:rPr lang="en-US" sz="1200" dirty="0" err="1">
                <a:solidFill>
                  <a:schemeClr val="tx1"/>
                </a:solidFill>
              </a:rPr>
              <a:t>lọc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gói</a:t>
            </a:r>
            <a:r>
              <a:rPr lang="en-US" sz="1200" dirty="0">
                <a:solidFill>
                  <a:schemeClr val="tx1"/>
                </a:solidFill>
              </a:rPr>
              <a:t>): </a:t>
            </a:r>
            <a:r>
              <a:rPr lang="en-US" sz="1200" dirty="0" err="1">
                <a:solidFill>
                  <a:schemeClr val="tx1"/>
                </a:solidFill>
              </a:rPr>
              <a:t>Ví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</a:t>
            </a:r>
            <a:r>
              <a:rPr lang="en-US" sz="1200" dirty="0">
                <a:solidFill>
                  <a:schemeClr val="tx1"/>
                </a:solidFill>
              </a:rPr>
              <a:t> :Router</a:t>
            </a:r>
          </a:p>
          <a:p>
            <a:pPr marL="228600" indent="-228600">
              <a:buAutoNum type="alphaLcPeriod"/>
            </a:pPr>
            <a:r>
              <a:rPr lang="en-US" sz="1200" dirty="0" err="1">
                <a:solidFill>
                  <a:schemeClr val="tx1"/>
                </a:solidFill>
              </a:rPr>
              <a:t>Tập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luật</a:t>
            </a:r>
            <a:r>
              <a:rPr lang="en-US" sz="1200" dirty="0">
                <a:solidFill>
                  <a:schemeClr val="tx1"/>
                </a:solidFill>
              </a:rPr>
              <a:t> (rulers) do </a:t>
            </a:r>
            <a:r>
              <a:rPr lang="en-US" sz="1200" dirty="0" err="1">
                <a:solidFill>
                  <a:schemeClr val="tx1"/>
                </a:solidFill>
              </a:rPr>
              <a:t>hệ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thống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hoặc</a:t>
            </a:r>
            <a:r>
              <a:rPr lang="en-US" sz="1200" dirty="0">
                <a:solidFill>
                  <a:schemeClr val="tx1"/>
                </a:solidFill>
              </a:rPr>
              <a:t> admin </a:t>
            </a:r>
            <a:r>
              <a:rPr lang="en-US" sz="1200" dirty="0" err="1">
                <a:solidFill>
                  <a:schemeClr val="tx1"/>
                </a:solidFill>
              </a:rPr>
              <a:t>thiết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lập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Đa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loại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này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mềm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Ví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dụ</a:t>
            </a:r>
            <a:r>
              <a:rPr lang="en-US" sz="1200" dirty="0">
                <a:solidFill>
                  <a:schemeClr val="tx1"/>
                </a:solidFill>
              </a:rPr>
              <a:t>: ISA 2000, TMP, IP Table, IP Cope </a:t>
            </a:r>
            <a:r>
              <a:rPr lang="en-US" sz="1200" dirty="0" err="1">
                <a:solidFill>
                  <a:schemeClr val="tx1"/>
                </a:solidFill>
              </a:rPr>
              <a:t>v.v</a:t>
            </a:r>
            <a:r>
              <a:rPr lang="en-US" sz="1200" dirty="0">
                <a:solidFill>
                  <a:schemeClr val="tx1"/>
                </a:solidFill>
              </a:rPr>
              <a:t>….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970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2970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2441575" y="59594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0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2970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Replaceable Components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Historically, large proprietary systems </a:t>
            </a:r>
            <a:r>
              <a:rPr lang="vi-VN" sz="2400" dirty="0">
                <a:solidFill>
                  <a:srgbClr val="FF0000"/>
                </a:solidFill>
              </a:rPr>
              <a:t>could not decouple</a:t>
            </a:r>
            <a:r>
              <a:rPr lang="vi-VN" sz="2400" dirty="0"/>
              <a:t> components and functionality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Really </a:t>
            </a:r>
            <a:r>
              <a:rPr lang="vi-VN" sz="2400" dirty="0">
                <a:solidFill>
                  <a:srgbClr val="FF0000"/>
                </a:solidFill>
              </a:rPr>
              <a:t>difficult to reuse </a:t>
            </a:r>
            <a:r>
              <a:rPr lang="vi-VN" sz="2400" dirty="0"/>
              <a:t>components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Also </a:t>
            </a:r>
            <a:r>
              <a:rPr lang="vi-VN" sz="2400" dirty="0">
                <a:solidFill>
                  <a:srgbClr val="FF0000"/>
                </a:solidFill>
              </a:rPr>
              <a:t>difficult to adapt systems</a:t>
            </a:r>
            <a:r>
              <a:rPr lang="vi-VN" sz="2400" dirty="0"/>
              <a:t> to different customers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Dependent on small </a:t>
            </a:r>
            <a:r>
              <a:rPr lang="vi-VN" sz="2400" dirty="0"/>
              <a:t>number of vendors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Integration often created duplicate functionalit</a:t>
            </a:r>
            <a:r>
              <a:rPr lang="en-US" sz="2400" dirty="0"/>
              <a:t>y</a:t>
            </a:r>
            <a:endParaRPr lang="vi-VN" sz="2400" dirty="0"/>
          </a:p>
          <a:p>
            <a:pPr eaLnBrk="1" hangingPunct="1">
              <a:defRPr/>
            </a:pPr>
            <a:endParaRPr lang="vi-VN" dirty="0"/>
          </a:p>
          <a:p>
            <a:pPr eaLnBrk="1" hangingPunct="1">
              <a:defRPr/>
            </a:pPr>
            <a:endParaRPr lang="vi-VN" dirty="0"/>
          </a:p>
          <a:p>
            <a:pPr eaLnBrk="1" hangingPunct="1">
              <a:defRPr/>
            </a:pPr>
            <a:endParaRPr lang="vi-VN" dirty="0"/>
          </a:p>
          <a:p>
            <a:pPr eaLnBrk="1" hangingPunct="1">
              <a:defRPr/>
            </a:pPr>
            <a:r>
              <a:rPr lang="vi-VN" dirty="0">
                <a:solidFill>
                  <a:srgbClr val="0000CC"/>
                </a:solidFill>
              </a:rPr>
              <a:t>Câu hỏi: hãy cho 1 ví dụ để thấy rõ, các thành phần trong hệ thống ngày nay có xu hướng kết nối lỏng lẽo. 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vi-VN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970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183063"/>
            <a:ext cx="7172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705" name="Rectangle 3"/>
              <p:cNvSpPr>
                <a:spLocks noChangeArrowheads="1"/>
              </p:cNvSpPr>
              <p:nvPr/>
            </p:nvSpPr>
            <p:spPr bwMode="auto">
              <a:xfrm>
                <a:off x="5662613" y="5162550"/>
                <a:ext cx="342273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vi-VN" altLang="vi-VN" dirty="0"/>
                  <a:t>Proprietar: độc quyền</a:t>
                </a:r>
              </a:p>
              <a:p>
                <a:r>
                  <a:rPr lang="vi-VN" altLang="vi-VN" dirty="0"/>
                  <a:t>finer-grained</a:t>
                </a:r>
                <a:r>
                  <a:rPr lang="en-US" altLang="vi-VN" dirty="0"/>
                  <a:t>: </a:t>
                </a:r>
                <a:r>
                  <a:rPr lang="en-US" altLang="vi-VN" dirty="0" err="1"/>
                  <a:t>mịn</a:t>
                </a:r>
                <a:r>
                  <a:rPr lang="en-US" altLang="vi-VN" dirty="0"/>
                  <a:t> </a:t>
                </a:r>
                <a:r>
                  <a:rPr lang="en-US" altLang="vi-VN" dirty="0" err="1"/>
                  <a:t>hơn</a:t>
                </a:r>
                <a:r>
                  <a:rPr lang="en-US" altLang="vi-VN" dirty="0"/>
                  <a:t>, </a:t>
                </a:r>
                <a:r>
                  <a:rPr lang="en-US" altLang="vi-VN" dirty="0" err="1"/>
                  <a:t>tinh</a:t>
                </a:r>
                <a:r>
                  <a:rPr lang="en-US" altLang="vi-VN" dirty="0"/>
                  <a:t> </a:t>
                </a:r>
                <a:r>
                  <a:rPr lang="en-US" altLang="vi-VN" dirty="0" err="1"/>
                  <a:t>hơn</a:t>
                </a:r>
                <a:endParaRPr lang="en-US" altLang="vi-VN" dirty="0"/>
              </a:p>
              <a:p>
                <a:r>
                  <a:rPr lang="en-US" altLang="vi-VN" dirty="0"/>
                  <a:t>Vendor: </a:t>
                </a:r>
                <a:r>
                  <a:rPr lang="en-US" altLang="vi-VN" dirty="0" err="1"/>
                  <a:t>nhà</a:t>
                </a:r>
                <a:r>
                  <a:rPr lang="en-US" altLang="vi-VN" dirty="0"/>
                  <a:t> </a:t>
                </a:r>
                <a:r>
                  <a:rPr lang="en-US" altLang="vi-VN" dirty="0" err="1"/>
                  <a:t>cung</a:t>
                </a:r>
                <a:r>
                  <a:rPr lang="en-US" altLang="vi-VN" dirty="0"/>
                  <a:t> </a:t>
                </a:r>
                <a:r>
                  <a:rPr lang="en-US" altLang="vi-VN" dirty="0" err="1"/>
                  <a:t>cấp</a:t>
                </a:r>
                <a:endParaRPr lang="en-US" altLang="vi-VN" dirty="0"/>
              </a:p>
              <a:p>
                <a:r>
                  <a:rPr lang="en-US" altLang="vi-VN" dirty="0"/>
                  <a:t>Loosely: </a:t>
                </a:r>
                <a:r>
                  <a:rPr lang="en-US" altLang="vi-VN" dirty="0" err="1"/>
                  <a:t>lỏng</a:t>
                </a:r>
                <a:r>
                  <a:rPr lang="en-US" altLang="vi-VN" dirty="0"/>
                  <a:t> </a:t>
                </a:r>
                <a:r>
                  <a:rPr lang="en-US" altLang="vi-VN" dirty="0" err="1"/>
                  <a:t>lẽo</a:t>
                </a:r>
                <a:r>
                  <a:rPr lang="en-US" altLang="vi-VN" dirty="0"/>
                  <a:t> </a:t>
                </a:r>
                <a14:m>
                  <m:oMath xmlns:m="http://schemas.openxmlformats.org/officeDocument/2006/math">
                    <m:r>
                      <a:rPr lang="en-US" alt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vi-VN" dirty="0"/>
                  <a:t>tigdy</a:t>
                </a:r>
                <a:endParaRPr lang="vi-VN" altLang="vi-VN" dirty="0"/>
              </a:p>
            </p:txBody>
          </p:sp>
        </mc:Choice>
        <mc:Fallback xmlns="">
          <p:sp>
            <p:nvSpPr>
              <p:cNvPr id="2970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2613" y="5162550"/>
                <a:ext cx="3422732" cy="1200329"/>
              </a:xfrm>
              <a:prstGeom prst="rect">
                <a:avLst/>
              </a:prstGeom>
              <a:blipFill>
                <a:blip r:embed="rId5"/>
                <a:stretch>
                  <a:fillRect l="-1604" t="-3046" r="-713" b="-7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423400" y="549989"/>
            <a:ext cx="2576512" cy="592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en-US" sz="1400" dirty="0">
                <a:solidFill>
                  <a:schemeClr val="tx1"/>
                </a:solidFill>
              </a:rPr>
              <a:t>Các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tính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thừa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lớn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không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kết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cặp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đôi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về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chức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năng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v.v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… 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dàng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do:  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Dễ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Dễ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dàng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phát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hiện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lỗi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Dễ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mở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rộng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Khó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khăn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, </a:t>
            </a:r>
            <a:r>
              <a:rPr lang="en-US" sz="1400" dirty="0" err="1">
                <a:solidFill>
                  <a:schemeClr val="tx1"/>
                </a:solidFill>
              </a:rPr>
              <a:t>khó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Phù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thuộc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nhỏ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cấp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4. </a:t>
            </a:r>
            <a:r>
              <a:rPr lang="en-US" sz="1400" dirty="0" err="1">
                <a:solidFill>
                  <a:schemeClr val="tx1"/>
                </a:solidFill>
              </a:rPr>
              <a:t>Tuy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nhiên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tích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thường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tạo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chức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năng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trùng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lắp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Cho </a:t>
            </a:r>
            <a:r>
              <a:rPr lang="en-US" sz="1400" dirty="0" err="1">
                <a:solidFill>
                  <a:schemeClr val="tx1"/>
                </a:solidFill>
              </a:rPr>
              <a:t>ví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Google: </a:t>
            </a:r>
            <a:r>
              <a:rPr lang="en-US" sz="1400" dirty="0" err="1">
                <a:solidFill>
                  <a:schemeClr val="tx1"/>
                </a:solidFill>
              </a:rPr>
              <a:t>Tìm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kiếm</a:t>
            </a:r>
            <a:r>
              <a:rPr lang="en-US" sz="1400" dirty="0">
                <a:solidFill>
                  <a:schemeClr val="tx1"/>
                </a:solidFill>
              </a:rPr>
              <a:t>, Meeting, Map, Translate </a:t>
            </a:r>
            <a:r>
              <a:rPr lang="en-US" sz="1400" dirty="0" err="1">
                <a:solidFill>
                  <a:schemeClr val="tx1"/>
                </a:solidFill>
              </a:rPr>
              <a:t>hoạt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nhưng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điều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277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277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277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2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27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Reliable System Operat</a:t>
            </a:r>
            <a:r>
              <a:rPr lang="en-US" altLang="vi-VN" sz="2400" b="1" dirty="0">
                <a:solidFill>
                  <a:srgbClr val="FF0000"/>
                </a:solidFill>
              </a:rPr>
              <a:t>ion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3692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Minimize the risk </a:t>
            </a:r>
            <a:r>
              <a:rPr lang="vi-VN" sz="2400" dirty="0"/>
              <a:t>that the </a:t>
            </a:r>
            <a:r>
              <a:rPr lang="vi-VN" sz="2400" dirty="0">
                <a:solidFill>
                  <a:srgbClr val="FF0000"/>
                </a:solidFill>
              </a:rPr>
              <a:t>system will fail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b="1" dirty="0"/>
              <a:t> </a:t>
            </a:r>
            <a:r>
              <a:rPr lang="vi-VN" sz="2400" dirty="0"/>
              <a:t>A safe environment with reliable power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 Testing of equipment and software prior to operation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Solid change control processes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FF0000"/>
                </a:solidFill>
              </a:rPr>
              <a:t> Detect </a:t>
            </a:r>
            <a:r>
              <a:rPr lang="vi-VN" sz="2400" dirty="0"/>
              <a:t>malfunctions early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Design and a solid testing program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Limit </a:t>
            </a:r>
            <a:r>
              <a:rPr lang="vi-VN" sz="2400" dirty="0"/>
              <a:t>the impact of failure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b="1" dirty="0"/>
              <a:t> </a:t>
            </a:r>
            <a:r>
              <a:rPr lang="vi-VN" sz="2400" dirty="0"/>
              <a:t>Redundancy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 Backup and recovery designed into the system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1600" y="1219200"/>
            <a:ext cx="2971800" cy="475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cậy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hơn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Giảm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thiểu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rũi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Chịu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lỗi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cao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hơn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Dễ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phát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sớm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hỏng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hóc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Hạn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chế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của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lỗi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5861" y="54096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Malfunction</a:t>
            </a:r>
            <a:r>
              <a:rPr lang="en-US" dirty="0"/>
              <a:t>: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hóc</a:t>
            </a:r>
            <a:r>
              <a:rPr lang="en-US" dirty="0"/>
              <a:t>, </a:t>
            </a:r>
            <a:r>
              <a:rPr lang="en-US" dirty="0" err="1"/>
              <a:t>lỗi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82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482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0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48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Economies of Scale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</a:t>
            </a:r>
            <a:r>
              <a:rPr lang="vi-VN" sz="2400" dirty="0"/>
              <a:t>An integrated system should </a:t>
            </a:r>
            <a:r>
              <a:rPr lang="vi-VN" sz="2400" dirty="0">
                <a:solidFill>
                  <a:srgbClr val="FF0000"/>
                </a:solidFill>
              </a:rPr>
              <a:t>cost less </a:t>
            </a:r>
            <a:r>
              <a:rPr lang="vi-VN" sz="2400" dirty="0"/>
              <a:t>to operate and adapt to changing needs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b="1" dirty="0"/>
              <a:t> </a:t>
            </a:r>
            <a:r>
              <a:rPr lang="vi-VN" sz="2400" dirty="0"/>
              <a:t>Duplication should be eliminated unless it supports reliability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b="1" dirty="0">
                <a:solidFill>
                  <a:srgbClr val="FF0000"/>
                </a:solidFill>
              </a:rPr>
              <a:t> </a:t>
            </a:r>
            <a:r>
              <a:rPr lang="vi-VN" sz="2400" dirty="0">
                <a:solidFill>
                  <a:srgbClr val="FF0000"/>
                </a:solidFill>
              </a:rPr>
              <a:t>Complexity </a:t>
            </a:r>
            <a:r>
              <a:rPr lang="vi-VN" sz="2400" dirty="0"/>
              <a:t>should be reduced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b="1" dirty="0"/>
              <a:t> </a:t>
            </a:r>
            <a:r>
              <a:rPr lang="vi-VN" sz="2400" dirty="0"/>
              <a:t>Economies are achieved through: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vi-VN" sz="2400" dirty="0">
                <a:solidFill>
                  <a:srgbClr val="FF0000"/>
                </a:solidFill>
              </a:rPr>
              <a:t>Standards</a:t>
            </a:r>
            <a:r>
              <a:rPr lang="en-US" sz="2400" dirty="0"/>
              <a:t> //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endParaRPr lang="vi-VN" sz="24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Software </a:t>
            </a:r>
            <a:r>
              <a:rPr lang="vi-VN" sz="2400" dirty="0">
                <a:solidFill>
                  <a:srgbClr val="FF0000"/>
                </a:solidFill>
              </a:rPr>
              <a:t>reuse</a:t>
            </a:r>
            <a:r>
              <a:rPr lang="en-US" sz="2400" dirty="0"/>
              <a:t> //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endParaRPr lang="vi-VN" sz="24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Common </a:t>
            </a:r>
            <a:r>
              <a:rPr lang="vi-VN" sz="2400" dirty="0">
                <a:solidFill>
                  <a:srgbClr val="FF0000"/>
                </a:solidFill>
              </a:rPr>
              <a:t>infrastructure</a:t>
            </a:r>
            <a:r>
              <a:rPr lang="en-US" sz="2400" dirty="0"/>
              <a:t> // </a:t>
            </a:r>
            <a:r>
              <a:rPr lang="en-US" sz="2400" dirty="0" err="1"/>
              <a:t>hạ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endParaRPr lang="vi-VN" sz="24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Consolidated systems operations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3482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60963"/>
            <a:ext cx="5753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72600" y="1443038"/>
            <a:ext cx="33528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Dễ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dàng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mở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rộng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quy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mô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Thương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mại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điện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tử</a:t>
            </a: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Chi </a:t>
            </a:r>
            <a:r>
              <a:rPr lang="en-US" sz="1400" dirty="0" err="1">
                <a:solidFill>
                  <a:schemeClr val="tx1"/>
                </a:solidFill>
              </a:rPr>
              <a:t>phí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ít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việc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vận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Tính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phức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tạp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thiểu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Đạt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được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yêu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thương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điện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tử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Chuẩn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hoá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Dử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Xây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dựng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kiến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trúc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tầng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tổng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quát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Đưa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kinh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doanh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thương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mại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687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686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55387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>
                <a:solidFill>
                  <a:srgbClr val="0000CC"/>
                </a:solidFill>
              </a:rPr>
              <a:t>Middleware Technologies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0000CC"/>
                </a:solidFill>
              </a:rPr>
              <a:t>Web Technologies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User Interface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Ubiquitous Access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0000CC"/>
                </a:solidFill>
              </a:rPr>
              <a:t>XML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Descriptive Tags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Facilitates Transformation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 </a:t>
            </a:r>
            <a:r>
              <a:rPr lang="vi-VN" sz="2400" dirty="0">
                <a:solidFill>
                  <a:srgbClr val="0000CC"/>
                </a:solidFill>
              </a:rPr>
              <a:t>Distributed Objects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CORBA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COM+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Enterprise Java Beans</a:t>
            </a:r>
          </a:p>
          <a:p>
            <a:pPr>
              <a:defRPr/>
            </a:pPr>
            <a:r>
              <a:rPr lang="en-US" sz="2400" dirty="0"/>
              <a:t>etc…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3892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3891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dirty="0">
                <a:solidFill>
                  <a:srgbClr val="0000CC"/>
                </a:solidFill>
              </a:rPr>
              <a:t>Middleware Technologies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Middleware is software that connects components, systems, modules that are not in the same infrastructure or environment, based on a network.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vi-VN" sz="2400" dirty="0"/>
              <a:t>Middleware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+ By </a:t>
            </a:r>
            <a:r>
              <a:rPr lang="en-US" sz="2400" dirty="0" err="1"/>
              <a:t>Architeture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RPCs (Remote Procedure Call) Middleware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MOM (Message Oriented Middleware)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Database Middleware (ODBC, JDBC, v.v...)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Transaction Processing Monitors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vi-VN" sz="2400" dirty="0"/>
              <a:t>Message Brokers</a:t>
            </a:r>
          </a:p>
          <a:p>
            <a:pPr>
              <a:defRPr/>
            </a:pPr>
            <a:r>
              <a:rPr lang="en-US" sz="2400" dirty="0"/>
              <a:t>+ By Function:</a:t>
            </a:r>
          </a:p>
          <a:p>
            <a:pPr>
              <a:defRPr/>
            </a:pPr>
            <a:r>
              <a:rPr lang="en-US" sz="2400" dirty="0"/>
              <a:t> 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3892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9751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13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762000" y="2649538"/>
            <a:ext cx="1752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Lecture 01</a:t>
            </a:r>
            <a:endParaRPr lang="en-US" altLang="en-US" sz="1800" dirty="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889125" y="3206750"/>
            <a:ext cx="61198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</a:rPr>
              <a:t>Introduction to Integration System</a:t>
            </a:r>
            <a:r>
              <a:rPr lang="en-GB" altLang="en-US" sz="1800" b="1" dirty="0"/>
              <a:t> </a:t>
            </a:r>
            <a:endParaRPr lang="en-US" altLang="en-US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063" y="3870325"/>
            <a:ext cx="45799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Mellon University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Mentor </a:t>
            </a:r>
            <a:r>
              <a:rPr lang="en-US" sz="1600" dirty="0" err="1">
                <a:solidFill>
                  <a:schemeClr val="tx1"/>
                </a:solidFill>
              </a:rPr>
              <a:t>Nhat</a:t>
            </a:r>
            <a:r>
              <a:rPr lang="en-US" sz="1600" dirty="0">
                <a:solidFill>
                  <a:schemeClr val="tx1"/>
                </a:solidFill>
              </a:rPr>
              <a:t> Nguyen Minh  </a:t>
            </a: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128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096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097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09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09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Technology Enablers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vi-VN" altLang="vi-VN" sz="2400" dirty="0">
                <a:solidFill>
                  <a:srgbClr val="0000CC"/>
                </a:solidFill>
              </a:rPr>
              <a:t>Web Technologies</a:t>
            </a:r>
            <a:endParaRPr lang="en-US" altLang="vi-VN" sz="24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/>
              <a:t>Web technologies refers to the way computers/devices communicate with each other using </a:t>
            </a:r>
            <a:r>
              <a:rPr lang="en-US" altLang="vi-VN" sz="2400" dirty="0">
                <a:solidFill>
                  <a:srgbClr val="FF0000"/>
                </a:solidFill>
              </a:rPr>
              <a:t>mark up languages </a:t>
            </a:r>
            <a:r>
              <a:rPr lang="en-US" altLang="vi-VN" sz="2400" dirty="0"/>
              <a:t>(HTML,XML)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/>
              <a:t>The World Wide Web is a system of interlinked hypertext documents and programs that can be accessed via the Internet primarily by using HTTP/HTTPS.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295775"/>
            <a:ext cx="7786688" cy="2438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Câu</a:t>
            </a:r>
            <a:r>
              <a:rPr lang="en-US" sz="1600" dirty="0">
                <a:solidFill>
                  <a:schemeClr val="tx1"/>
                </a:solidFill>
              </a:rPr>
              <a:t> 1: HTML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gì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Câu</a:t>
            </a:r>
            <a:r>
              <a:rPr lang="en-US" sz="1600" dirty="0">
                <a:solidFill>
                  <a:schemeClr val="tx1"/>
                </a:solidFill>
              </a:rPr>
              <a:t> 2: </a:t>
            </a:r>
            <a:r>
              <a:rPr lang="en-US" sz="1600" dirty="0" err="1">
                <a:solidFill>
                  <a:schemeClr val="tx1"/>
                </a:solidFill>
              </a:rPr>
              <a:t>Văn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trúc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điệp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Câu</a:t>
            </a:r>
            <a:r>
              <a:rPr lang="en-US" sz="1600" dirty="0">
                <a:solidFill>
                  <a:schemeClr val="tx1"/>
                </a:solidFill>
              </a:rPr>
              <a:t> 3: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điệp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Ví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</a:t>
            </a:r>
            <a:r>
              <a:rPr lang="en-US" sz="1600" dirty="0">
                <a:solidFill>
                  <a:schemeClr val="tx1"/>
                </a:solidFill>
              </a:rPr>
              <a:t> HTML, XML)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Câu</a:t>
            </a:r>
            <a:r>
              <a:rPr lang="en-US" sz="1600" dirty="0">
                <a:solidFill>
                  <a:schemeClr val="tx1"/>
                </a:solidFill>
              </a:rPr>
              <a:t> 4: </a:t>
            </a:r>
            <a:r>
              <a:rPr lang="en-US" sz="1600" dirty="0" err="1">
                <a:solidFill>
                  <a:schemeClr val="tx1"/>
                </a:solidFill>
              </a:rPr>
              <a:t>Vì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sao</a:t>
            </a:r>
            <a:r>
              <a:rPr lang="en-US" sz="1600" dirty="0">
                <a:solidFill>
                  <a:schemeClr val="tx1"/>
                </a:solidFill>
              </a:rPr>
              <a:t> HTML/XML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hầu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giao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giữa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máy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hay </a:t>
            </a:r>
            <a:r>
              <a:rPr lang="en-US" sz="1600" dirty="0" err="1">
                <a:solidFill>
                  <a:schemeClr val="tx1"/>
                </a:solidFill>
              </a:rPr>
              <a:t>thiết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bị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Kích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thước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nhỏ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trúc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đơn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giản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Phù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hầu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duyệt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Truyền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301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301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301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vi-VN" altLang="vi-VN" sz="2400" dirty="0">
                <a:solidFill>
                  <a:srgbClr val="0000CC"/>
                </a:solidFill>
              </a:rPr>
              <a:t>Web Technologies</a:t>
            </a:r>
            <a:endParaRPr lang="en-US" altLang="vi-VN" sz="24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/>
              <a:t>Important terms of Web Technology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Web page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HTML</a:t>
            </a:r>
            <a:r>
              <a:rPr lang="en-US" altLang="vi-VN" sz="2400" dirty="0"/>
              <a:t>, XML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Web Server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vi-VN" sz="2400" dirty="0"/>
              <a:t>Web Client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Web Browser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URL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Protocol</a:t>
            </a:r>
            <a:r>
              <a:rPr lang="en-US" altLang="vi-VN" sz="2400" dirty="0"/>
              <a:t> 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Internet Protocol (IP) Address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HTTP</a:t>
            </a:r>
            <a:r>
              <a:rPr lang="en-US" altLang="vi-VN" sz="2400" dirty="0"/>
              <a:t>, HTTPS, </a:t>
            </a:r>
            <a:r>
              <a:rPr lang="en-US" altLang="vi-VN" sz="2400" dirty="0" err="1"/>
              <a:t>IPSec</a:t>
            </a:r>
            <a:r>
              <a:rPr lang="en-US" altLang="vi-VN" sz="2400" dirty="0"/>
              <a:t> 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Gateway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vi-V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506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50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506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45063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vi-VN" altLang="vi-VN" sz="2400" dirty="0">
                <a:solidFill>
                  <a:srgbClr val="0000CC"/>
                </a:solidFill>
              </a:rPr>
              <a:t>Web Technologies</a:t>
            </a:r>
            <a:endParaRPr lang="en-US" altLang="vi-VN" sz="2400" dirty="0">
              <a:solidFill>
                <a:srgbClr val="0000CC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 err="1"/>
              <a:t>Phía</a:t>
            </a:r>
            <a:r>
              <a:rPr lang="en-US" altLang="vi-VN" sz="2400" dirty="0"/>
              <a:t> Client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>
                <a:solidFill>
                  <a:srgbClr val="FF0000"/>
                </a:solidFill>
              </a:rPr>
              <a:t>HTML</a:t>
            </a:r>
            <a:r>
              <a:rPr lang="vi-VN" altLang="vi-VN" sz="2400" dirty="0"/>
              <a:t> (HyperText Markup Language)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>
                <a:solidFill>
                  <a:srgbClr val="FF0000"/>
                </a:solidFill>
              </a:rPr>
              <a:t>XML</a:t>
            </a:r>
            <a:r>
              <a:rPr lang="vi-VN" altLang="vi-VN" sz="2400" dirty="0"/>
              <a:t> (Extensible Markup Language)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>
                <a:solidFill>
                  <a:srgbClr val="FF0000"/>
                </a:solidFill>
              </a:rPr>
              <a:t>CSS</a:t>
            </a:r>
            <a:r>
              <a:rPr lang="vi-VN" altLang="vi-VN" sz="2400" dirty="0"/>
              <a:t> (Cascading Style Sheets)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>
                <a:solidFill>
                  <a:srgbClr val="FF0000"/>
                </a:solidFill>
              </a:rPr>
              <a:t>JavaScript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VBScript</a:t>
            </a:r>
            <a:endParaRPr lang="en-US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 err="1"/>
              <a:t>Phía</a:t>
            </a:r>
            <a:r>
              <a:rPr lang="en-US" altLang="vi-VN" sz="2400" dirty="0"/>
              <a:t> Server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vi-VN" sz="2400" dirty="0"/>
              <a:t>Java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PHP</a:t>
            </a:r>
            <a:endParaRPr lang="en-US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vi-VN" sz="2400" dirty="0"/>
              <a:t>Python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C#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 ASP, ASP.NET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Rubi v.v...</a:t>
            </a:r>
            <a:endParaRPr lang="en-US" altLang="vi-VN" sz="2400" dirty="0"/>
          </a:p>
        </p:txBody>
      </p:sp>
      <p:sp>
        <p:nvSpPr>
          <p:cNvPr id="2" name="Rectangle 1"/>
          <p:cNvSpPr/>
          <p:nvPr/>
        </p:nvSpPr>
        <p:spPr>
          <a:xfrm>
            <a:off x="5916613" y="3124200"/>
            <a:ext cx="5257800" cy="28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5: </a:t>
            </a:r>
            <a:r>
              <a:rPr lang="en-US" dirty="0" err="1">
                <a:solidFill>
                  <a:schemeClr val="tx1"/>
                </a:solidFill>
              </a:rPr>
              <a:t>Vì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quốc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tế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Hoạt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xây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dựng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hệ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thống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tích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nghệ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sử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dụng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phổ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biế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6: </a:t>
            </a:r>
            <a:r>
              <a:rPr lang="en-US" dirty="0" err="1">
                <a:solidFill>
                  <a:schemeClr val="tx1"/>
                </a:solidFill>
              </a:rPr>
              <a:t>Kể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711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710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71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vi-VN" altLang="vi-VN" sz="2400" dirty="0">
                <a:solidFill>
                  <a:srgbClr val="0000CC"/>
                </a:solidFill>
              </a:rPr>
              <a:t>Distributed Objects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/>
              <a:t>In distributed computing, distributed objects[citation needed] are objects (in the sense of object-oriented programming) that are distributed across different address spaces, either in different processes on the same computer, or even in multiple computers connected via a network, but which work together by sharing data and invoking methods.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400" dirty="0"/>
              <a:t>The main method of distributed object communication is with remote method invocation, generally by message-passing: one object sends a message to another object in a remote machine or process to perform some task. The results are sent back to the calling 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916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4916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9156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4915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Technology Enablers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vi-VN" altLang="vi-VN" sz="2400" dirty="0">
                <a:solidFill>
                  <a:srgbClr val="0000CC"/>
                </a:solidFill>
              </a:rPr>
              <a:t>Distributed Object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altLang="vi-VN" sz="2400" dirty="0">
                <a:solidFill>
                  <a:srgbClr val="0000CC"/>
                </a:solidFill>
              </a:rPr>
              <a:t>Technology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DCE RPC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RMI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CORBA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COM++</a:t>
            </a:r>
            <a:r>
              <a:rPr lang="en-US" altLang="vi-VN" sz="2400" dirty="0"/>
              <a:t>, DCOM</a:t>
            </a:r>
            <a:endParaRPr lang="vi-VN" altLang="vi-VN" sz="24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XML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AJAX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Web Service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Remote. NET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REST</a:t>
            </a:r>
            <a:r>
              <a:rPr lang="en-US" altLang="vi-VN" sz="2400" dirty="0"/>
              <a:t> </a:t>
            </a:r>
            <a:r>
              <a:rPr lang="vi-VN" altLang="vi-VN" sz="2400" dirty="0"/>
              <a:t>Full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vi-VN" sz="2400" dirty="0"/>
              <a:t>v.v...</a:t>
            </a:r>
            <a:endParaRPr lang="en-US" altLang="vi-VN" sz="2400" dirty="0"/>
          </a:p>
        </p:txBody>
      </p:sp>
      <p:sp>
        <p:nvSpPr>
          <p:cNvPr id="2" name="Rectangle 1"/>
          <p:cNvSpPr/>
          <p:nvPr/>
        </p:nvSpPr>
        <p:spPr>
          <a:xfrm>
            <a:off x="3657600" y="2362199"/>
            <a:ext cx="5105400" cy="270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6:Phân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Web: HTML,XML 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7: </a:t>
            </a:r>
            <a:r>
              <a:rPr lang="en-US" dirty="0" err="1">
                <a:solidFill>
                  <a:schemeClr val="tx1"/>
                </a:solidFill>
              </a:rPr>
              <a:t>Kể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RPC (Remote Procedure Call) </a:t>
            </a:r>
          </a:p>
          <a:p>
            <a:r>
              <a:rPr lang="en-US" dirty="0">
                <a:solidFill>
                  <a:schemeClr val="tx1"/>
                </a:solidFill>
              </a:rPr>
              <a:t>- DCERPC, DCOM, RMI, </a:t>
            </a:r>
            <a:r>
              <a:rPr lang="en-US" dirty="0" err="1">
                <a:solidFill>
                  <a:schemeClr val="tx1"/>
                </a:solidFill>
              </a:rPr>
              <a:t>Corba</a:t>
            </a:r>
            <a:r>
              <a:rPr lang="en-US" dirty="0">
                <a:solidFill>
                  <a:schemeClr val="tx1"/>
                </a:solidFill>
              </a:rPr>
              <a:t>, Remote.NET, Web Service, Ajax, Rest Full,  </a:t>
            </a:r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20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121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1204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120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The Value of Integration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vi-VN" altLang="vi-VN" sz="2400" b="1" dirty="0">
                <a:solidFill>
                  <a:srgbClr val="FF0000"/>
                </a:solidFill>
              </a:rPr>
              <a:t>Heuristics 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3692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System engineers have only worked on a </a:t>
            </a:r>
            <a:r>
              <a:rPr lang="vi-VN" sz="2400" dirty="0">
                <a:solidFill>
                  <a:srgbClr val="FF0000"/>
                </a:solidFill>
              </a:rPr>
              <a:t>few complex systems </a:t>
            </a:r>
            <a:r>
              <a:rPr lang="vi-VN" sz="2400" dirty="0"/>
              <a:t>in their lifetime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System engineering </a:t>
            </a:r>
            <a:r>
              <a:rPr lang="vi-VN" sz="2400" dirty="0">
                <a:solidFill>
                  <a:srgbClr val="FF0000"/>
                </a:solidFill>
              </a:rPr>
              <a:t>does not yet </a:t>
            </a:r>
            <a:r>
              <a:rPr lang="vi-VN" sz="2400" dirty="0"/>
              <a:t>have the </a:t>
            </a:r>
            <a:r>
              <a:rPr lang="vi-VN" sz="2400" dirty="0">
                <a:solidFill>
                  <a:srgbClr val="FF0000"/>
                </a:solidFill>
              </a:rPr>
              <a:t>rules</a:t>
            </a:r>
            <a:r>
              <a:rPr lang="vi-VN" sz="2400" dirty="0"/>
              <a:t> and </a:t>
            </a:r>
            <a:r>
              <a:rPr lang="vi-VN" sz="2400" dirty="0">
                <a:solidFill>
                  <a:srgbClr val="FF0000"/>
                </a:solidFill>
              </a:rPr>
              <a:t>formulas</a:t>
            </a:r>
            <a:r>
              <a:rPr lang="vi-VN" sz="2400" dirty="0"/>
              <a:t> that form the foundation of </a:t>
            </a:r>
            <a:r>
              <a:rPr lang="vi-VN" sz="2400" dirty="0">
                <a:solidFill>
                  <a:srgbClr val="FF0000"/>
                </a:solidFill>
              </a:rPr>
              <a:t>other engineering discip</a:t>
            </a:r>
            <a:r>
              <a:rPr lang="vi-VN" sz="2400" dirty="0"/>
              <a:t>lines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Although they seem obvious, every systems engineer will violate the heuristic at some time during the design and development of their system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325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3252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325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Heuristic </a:t>
            </a:r>
            <a:r>
              <a:rPr lang="en-US" altLang="vi-VN" sz="2400" b="1" dirty="0">
                <a:solidFill>
                  <a:srgbClr val="FF0000"/>
                </a:solidFill>
              </a:rPr>
              <a:t>1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pic>
        <p:nvPicPr>
          <p:cNvPr id="532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703513"/>
            <a:ext cx="7829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530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530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5300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530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Heuristic </a:t>
            </a:r>
            <a:r>
              <a:rPr lang="en-US" altLang="vi-VN" sz="2400" b="1">
                <a:solidFill>
                  <a:srgbClr val="FF0000"/>
                </a:solidFill>
              </a:rPr>
              <a:t>2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55303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pic>
        <p:nvPicPr>
          <p:cNvPr id="5530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81250"/>
            <a:ext cx="8001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735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73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FF0000"/>
                </a:solidFill>
              </a:rPr>
              <a:t>Heuristic </a:t>
            </a:r>
            <a:r>
              <a:rPr lang="en-US" altLang="vi-VN" sz="2400" b="1">
                <a:solidFill>
                  <a:srgbClr val="FF0000"/>
                </a:solidFill>
              </a:rPr>
              <a:t>3</a:t>
            </a:r>
            <a:endParaRPr lang="vi-VN" altLang="vi-VN" sz="2400">
              <a:solidFill>
                <a:srgbClr val="FF0000"/>
              </a:solidFill>
            </a:endParaRPr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pic>
        <p:nvPicPr>
          <p:cNvPr id="5735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640013"/>
            <a:ext cx="5372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735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73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vi-VN" sz="2400" b="1" dirty="0">
                <a:solidFill>
                  <a:srgbClr val="FF0000"/>
                </a:solidFill>
              </a:rPr>
              <a:t>Summary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 sure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feasible</a:t>
            </a:r>
          </a:p>
          <a:p>
            <a:pPr lvl="1">
              <a:lnSpc>
                <a:spcPts val="33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lvl="1">
              <a:lnSpc>
                <a:spcPts val="33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engineers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 them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lvl="1"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</a:p>
          <a:p>
            <a:pPr lvl="1"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 lvl="1"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</a:p>
          <a:p>
            <a:pPr lvl="1"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3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171" name="Rectangle 10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7172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76200" y="1336675"/>
            <a:ext cx="662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vi-VN" sz="2400" b="1"/>
              <a:t>Lecture Objectives</a:t>
            </a:r>
            <a:r>
              <a:rPr lang="vi-VN" altLang="vi-VN" sz="2400"/>
              <a:t> </a:t>
            </a:r>
            <a:br>
              <a:rPr lang="vi-VN" altLang="vi-VN" sz="2400"/>
            </a:br>
            <a:endParaRPr lang="en-US" altLang="vi-VN" sz="2400" b="1"/>
          </a:p>
        </p:txBody>
      </p:sp>
      <p:sp>
        <p:nvSpPr>
          <p:cNvPr id="7175" name="Line 15"/>
          <p:cNvSpPr>
            <a:spLocks noChangeShapeType="1"/>
          </p:cNvSpPr>
          <p:nvPr/>
        </p:nvSpPr>
        <p:spPr bwMode="auto">
          <a:xfrm>
            <a:off x="609600" y="1981200"/>
            <a:ext cx="1828800" cy="25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76" name="Line 16"/>
          <p:cNvSpPr>
            <a:spLocks noChangeShapeType="1"/>
          </p:cNvSpPr>
          <p:nvPr/>
        </p:nvSpPr>
        <p:spPr bwMode="auto">
          <a:xfrm>
            <a:off x="609600" y="2006600"/>
            <a:ext cx="12192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6200" y="2438400"/>
            <a:ext cx="9144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vi-VN" sz="2400" dirty="0"/>
              <a:t>Understand what system integration means for this course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Understand the motivations for integrating systems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Be aware of some </a:t>
            </a:r>
            <a:r>
              <a:rPr lang="vi-VN" sz="2400" dirty="0" err="1"/>
              <a:t>very</a:t>
            </a:r>
            <a:r>
              <a:rPr lang="vi-VN" sz="2400" dirty="0"/>
              <a:t> </a:t>
            </a:r>
            <a:r>
              <a:rPr lang="vi-VN" sz="2400" dirty="0" err="1"/>
              <a:t>important</a:t>
            </a:r>
            <a:r>
              <a:rPr lang="en-US" sz="2400" dirty="0"/>
              <a:t>: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vi-VN" sz="2400" dirty="0"/>
              <a:t> </a:t>
            </a:r>
            <a:r>
              <a:rPr lang="vi-VN" sz="2400" dirty="0" err="1"/>
              <a:t>heuristics</a:t>
            </a:r>
            <a:r>
              <a:rPr lang="en-US" sz="2400" dirty="0"/>
              <a:t>: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b="1" dirty="0"/>
              <a:t>.</a:t>
            </a:r>
            <a:endParaRPr lang="vi-VN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735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73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vi-VN" sz="2400" b="1" dirty="0">
                <a:solidFill>
                  <a:srgbClr val="FF0000"/>
                </a:solidFill>
              </a:rPr>
              <a:t>Reading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2" name="Rectangle 1"/>
          <p:cNvSpPr/>
          <p:nvPr/>
        </p:nvSpPr>
        <p:spPr>
          <a:xfrm>
            <a:off x="177800" y="1565738"/>
            <a:ext cx="896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https://www.techtarget.com/searchcustomerexperience/definition/integration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https://em360tech.com/tech-article/system-integration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https://www.altexsoft.com/blog/system-integration/</a:t>
            </a:r>
            <a:endParaRPr lang="en-US" dirty="0"/>
          </a:p>
          <a:p>
            <a:r>
              <a:rPr lang="en-US" dirty="0"/>
              <a:t>(ERP Example)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735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73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vi-VN" sz="2400" b="1" dirty="0">
                <a:solidFill>
                  <a:srgbClr val="FF0000"/>
                </a:solidFill>
              </a:rPr>
              <a:t>Question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41275" y="159543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2" name="Rectangle 1"/>
          <p:cNvSpPr/>
          <p:nvPr/>
        </p:nvSpPr>
        <p:spPr>
          <a:xfrm>
            <a:off x="177800" y="1565738"/>
            <a:ext cx="896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an integration system 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following question: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was this system launched?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partners were involved and which services they provided?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Who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will 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benefit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from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benefit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from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system?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22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92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990600"/>
            <a:ext cx="662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1"/>
              <a:t>What does a Systems Engineer do?</a:t>
            </a:r>
          </a:p>
        </p:txBody>
      </p:sp>
      <p:sp>
        <p:nvSpPr>
          <p:cNvPr id="9224" name="Line 15"/>
          <p:cNvSpPr>
            <a:spLocks noChangeShapeType="1"/>
          </p:cNvSpPr>
          <p:nvPr/>
        </p:nvSpPr>
        <p:spPr bwMode="auto">
          <a:xfrm>
            <a:off x="457200" y="1504950"/>
            <a:ext cx="1828800" cy="25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25" name="Line 16"/>
          <p:cNvSpPr>
            <a:spLocks noChangeShapeType="1"/>
          </p:cNvSpPr>
          <p:nvPr/>
        </p:nvSpPr>
        <p:spPr bwMode="auto">
          <a:xfrm>
            <a:off x="152400" y="1485900"/>
            <a:ext cx="12192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338" y="2438400"/>
            <a:ext cx="91440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Systems Engineers </a:t>
            </a:r>
            <a:r>
              <a:rPr lang="en-US" sz="2400" dirty="0"/>
              <a:t>are </a:t>
            </a:r>
            <a:r>
              <a:rPr lang="en-US" sz="2400" dirty="0" err="1">
                <a:solidFill>
                  <a:srgbClr val="FF0000"/>
                </a:solidFill>
              </a:rPr>
              <a:t>essential</a:t>
            </a:r>
            <a:r>
              <a:rPr lang="en-US" sz="2400" dirty="0" err="1"/>
              <a:t>:thiết</a:t>
            </a:r>
            <a:r>
              <a:rPr lang="en-US" sz="2400" dirty="0"/>
              <a:t> </a:t>
            </a:r>
            <a:r>
              <a:rPr lang="en-US" sz="2400" dirty="0" err="1"/>
              <a:t>yếu,cần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large </a:t>
            </a:r>
            <a:r>
              <a:rPr lang="en-US" sz="2400" dirty="0" err="1">
                <a:solidFill>
                  <a:srgbClr val="FF0000"/>
                </a:solidFill>
              </a:rPr>
              <a:t>scale:quy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mô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lớn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IT projects and developments. Systems engineering focuses on how to design and manage IT systems over their </a:t>
            </a:r>
            <a:r>
              <a:rPr lang="en-US" sz="2400" dirty="0">
                <a:solidFill>
                  <a:srgbClr val="FF0000"/>
                </a:solidFill>
              </a:rPr>
              <a:t>life cycle</a:t>
            </a:r>
            <a:r>
              <a:rPr lang="en-US" sz="2400" dirty="0"/>
              <a:t>.</a:t>
            </a:r>
            <a:endParaRPr lang="vi-VN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127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127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126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FF0000"/>
                </a:solidFill>
              </a:rPr>
              <a:t>Systems Engineer  - </a:t>
            </a:r>
            <a:r>
              <a:rPr lang="en-US" altLang="en-US" sz="2400" b="1" dirty="0">
                <a:solidFill>
                  <a:srgbClr val="FF0000"/>
                </a:solidFill>
              </a:rPr>
              <a:t>Role Overview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127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62125"/>
            <a:ext cx="2695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47850"/>
            <a:ext cx="2705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52925"/>
            <a:ext cx="2686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4324350"/>
            <a:ext cx="2705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Quad Arrow 8"/>
          <p:cNvSpPr/>
          <p:nvPr/>
        </p:nvSpPr>
        <p:spPr>
          <a:xfrm rot="19051993">
            <a:off x="3306006" y="2685255"/>
            <a:ext cx="2109787" cy="180975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1276" name="Rectangle 9"/>
          <p:cNvSpPr>
            <a:spLocks noChangeArrowheads="1"/>
          </p:cNvSpPr>
          <p:nvPr/>
        </p:nvSpPr>
        <p:spPr bwMode="auto">
          <a:xfrm>
            <a:off x="455613" y="6294438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vi-VN" sz="1800"/>
              <a:t>https://www.freelancermap.com/blog/what-does-systems-engineer-do/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6B509-76B0-49E9-9377-ED4417334149}"/>
              </a:ext>
            </a:extLst>
          </p:cNvPr>
          <p:cNvSpPr txBox="1"/>
          <p:nvPr/>
        </p:nvSpPr>
        <p:spPr>
          <a:xfrm>
            <a:off x="455612" y="6000750"/>
            <a:ext cx="54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DevOps</a:t>
            </a:r>
            <a:r>
              <a:rPr lang="en-US" altLang="en-US" b="1" dirty="0">
                <a:solidFill>
                  <a:srgbClr val="FF0000"/>
                </a:solidFill>
              </a:rPr>
              <a:t>: Development Operation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3316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FF0000"/>
                </a:solidFill>
              </a:rPr>
              <a:t>Systems Engineer - </a:t>
            </a:r>
            <a:r>
              <a:rPr lang="en-US" altLang="en-US" sz="2400" b="1" dirty="0">
                <a:solidFill>
                  <a:srgbClr val="FF0000"/>
                </a:solidFill>
              </a:rPr>
              <a:t>Role Overview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43000" y="1481138"/>
            <a:ext cx="6846887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vi-VN" sz="2400" dirty="0"/>
              <a:t>Success comes from </a:t>
            </a:r>
            <a:r>
              <a:rPr lang="vi-VN" sz="2400" dirty="0">
                <a:solidFill>
                  <a:srgbClr val="FF0000"/>
                </a:solidFill>
              </a:rPr>
              <a:t>wisdom</a:t>
            </a:r>
          </a:p>
          <a:p>
            <a:pPr>
              <a:defRPr/>
            </a:pPr>
            <a:r>
              <a:rPr lang="vi-VN" sz="2400" dirty="0"/>
              <a:t> </a:t>
            </a:r>
          </a:p>
          <a:p>
            <a:pPr>
              <a:defRPr/>
            </a:pPr>
            <a:r>
              <a:rPr lang="vi-VN" sz="2400" dirty="0"/>
              <a:t>Wisdom comes from </a:t>
            </a:r>
            <a:r>
              <a:rPr lang="vi-VN" sz="2400" dirty="0">
                <a:solidFill>
                  <a:srgbClr val="FF0000"/>
                </a:solidFill>
              </a:rPr>
              <a:t>experience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vi-VN" sz="2400" dirty="0"/>
              <a:t>Experience comes from </a:t>
            </a:r>
            <a:r>
              <a:rPr lang="vi-VN" sz="2400" dirty="0">
                <a:solidFill>
                  <a:srgbClr val="FF0000"/>
                </a:solidFill>
              </a:rPr>
              <a:t>mistakes</a:t>
            </a:r>
          </a:p>
          <a:p>
            <a:pPr>
              <a:defRPr/>
            </a:pPr>
            <a:br>
              <a:rPr lang="vi-VN" dirty="0"/>
            </a:br>
            <a:endParaRPr lang="vi-VN" dirty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" y="4524375"/>
            <a:ext cx="9144000" cy="22780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vi-VN" sz="2400" b="1" dirty="0"/>
              <a:t>References</a:t>
            </a:r>
            <a:endParaRPr lang="vi-VN" sz="2400" dirty="0"/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Ruh, William A. Maginnis, Francis X. Brown, William J. “Enterprise Application Integration”, Wiley Computer Publishing, 2001</a:t>
            </a:r>
          </a:p>
          <a:p>
            <a:pPr>
              <a:defRPr/>
            </a:pPr>
            <a:endParaRPr lang="vi-VN" sz="2000" dirty="0"/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Maier, Mark W. and Rechtin, Eberhardt “The Art of Systems Architecting”, 2nd Ed. CRC Press, 2002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-22860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53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What Does System Integration Mean?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38" y="1725613"/>
            <a:ext cx="9144000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vi-VN" sz="2400" dirty="0">
                <a:solidFill>
                  <a:srgbClr val="FF0000"/>
                </a:solidFill>
              </a:rPr>
              <a:t>More than </a:t>
            </a:r>
            <a:r>
              <a:rPr lang="vi-VN" sz="2400" dirty="0"/>
              <a:t>one application, module, or component that…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vi-VN" sz="2400" dirty="0">
                <a:solidFill>
                  <a:srgbClr val="FF0000"/>
                </a:solidFill>
              </a:rPr>
              <a:t>Share</a:t>
            </a:r>
            <a:r>
              <a:rPr lang="vi-VN" sz="2400" dirty="0"/>
              <a:t> data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communication</a:t>
            </a:r>
            <a:r>
              <a:rPr lang="vi-VN" sz="2400" dirty="0"/>
              <a:t>…</a:t>
            </a:r>
          </a:p>
          <a:p>
            <a:pPr>
              <a:defRPr/>
            </a:pPr>
            <a:r>
              <a:rPr lang="vi-VN" sz="2400" b="1" dirty="0"/>
              <a:t> </a:t>
            </a:r>
            <a:r>
              <a:rPr lang="vi-VN" sz="2400" dirty="0"/>
              <a:t>Present user with </a:t>
            </a:r>
            <a:r>
              <a:rPr lang="vi-VN" sz="2400" dirty="0">
                <a:solidFill>
                  <a:srgbClr val="FF0000"/>
                </a:solidFill>
              </a:rPr>
              <a:t>consistent </a:t>
            </a:r>
            <a:r>
              <a:rPr lang="vi-VN" sz="2400" dirty="0"/>
              <a:t>information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dirty="0"/>
              <a:t>Examples: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Travel systems that present the user with a complete itinerary including </a:t>
            </a:r>
            <a:r>
              <a:rPr lang="vi-VN" sz="2400" dirty="0">
                <a:solidFill>
                  <a:srgbClr val="FF0000"/>
                </a:solidFill>
              </a:rPr>
              <a:t>travel,</a:t>
            </a:r>
            <a:r>
              <a:rPr lang="vi-VN" sz="2400" dirty="0"/>
              <a:t> </a:t>
            </a:r>
            <a:r>
              <a:rPr lang="vi-VN" sz="2400" dirty="0">
                <a:solidFill>
                  <a:srgbClr val="FF0000"/>
                </a:solidFill>
              </a:rPr>
              <a:t>hotel</a:t>
            </a:r>
            <a:r>
              <a:rPr lang="vi-VN" sz="2400" dirty="0"/>
              <a:t>, and </a:t>
            </a:r>
            <a:r>
              <a:rPr lang="vi-VN" sz="2400" dirty="0">
                <a:solidFill>
                  <a:srgbClr val="FF0000"/>
                </a:solidFill>
              </a:rPr>
              <a:t>entertainment bookings</a:t>
            </a: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Enterprise </a:t>
            </a:r>
            <a:r>
              <a:rPr lang="vi-VN" sz="2400" dirty="0">
                <a:solidFill>
                  <a:srgbClr val="FF0000"/>
                </a:solidFill>
              </a:rPr>
              <a:t>accounting</a:t>
            </a:r>
            <a:r>
              <a:rPr lang="vi-VN" sz="2400" dirty="0"/>
              <a:t> and project </a:t>
            </a:r>
            <a:r>
              <a:rPr lang="vi-VN" sz="2400" dirty="0">
                <a:solidFill>
                  <a:srgbClr val="FF0000"/>
                </a:solidFill>
              </a:rPr>
              <a:t>management</a:t>
            </a:r>
            <a:r>
              <a:rPr lang="vi-VN" sz="2400" dirty="0"/>
              <a:t> systems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vi-VN" sz="2400" dirty="0"/>
              <a:t>Human </a:t>
            </a:r>
            <a:r>
              <a:rPr lang="vi-VN" sz="2400" dirty="0">
                <a:solidFill>
                  <a:srgbClr val="FF0000"/>
                </a:solidFill>
              </a:rPr>
              <a:t>resource </a:t>
            </a:r>
            <a:r>
              <a:rPr lang="vi-VN" sz="2400" dirty="0"/>
              <a:t>and </a:t>
            </a:r>
            <a:r>
              <a:rPr lang="vi-VN" sz="2400" dirty="0">
                <a:solidFill>
                  <a:srgbClr val="FF0000"/>
                </a:solidFill>
              </a:rPr>
              <a:t>payroll </a:t>
            </a:r>
            <a:r>
              <a:rPr lang="vi-VN" sz="2400" dirty="0"/>
              <a:t>systems</a:t>
            </a:r>
          </a:p>
          <a:p>
            <a:pPr>
              <a:defRPr/>
            </a:pPr>
            <a:br>
              <a:rPr lang="vi-VN" dirty="0"/>
            </a:br>
            <a:r>
              <a:rPr lang="vi-VN" sz="1400" dirty="0"/>
              <a:t> </a:t>
            </a:r>
            <a:endParaRPr lang="vi-VN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8915400" y="-132556"/>
            <a:ext cx="3148012" cy="3227388"/>
          </a:xfrm>
          <a:prstGeom prst="wedgeRectCallout">
            <a:avLst>
              <a:gd name="adj1" fmla="val -86869"/>
              <a:gd name="adj2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Trong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thực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tế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ứng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thường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gồm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nhiều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ứng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, module,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phần</a:t>
            </a:r>
            <a:r>
              <a:rPr lang="en-US" sz="1400" dirty="0">
                <a:solidFill>
                  <a:schemeClr val="tx1"/>
                </a:solidFill>
              </a:rPr>
              <a:t> v.v.. </a:t>
            </a:r>
            <a:r>
              <a:rPr lang="en-US" sz="1400" dirty="0" err="1">
                <a:solidFill>
                  <a:schemeClr val="tx1"/>
                </a:solidFill>
              </a:rPr>
              <a:t>tích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với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nhau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Ví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hàng</a:t>
            </a:r>
            <a:r>
              <a:rPr lang="en-US" sz="1400" dirty="0">
                <a:solidFill>
                  <a:schemeClr val="tx1"/>
                </a:solidFill>
              </a:rPr>
              <a:t> online </a:t>
            </a:r>
            <a:r>
              <a:rPr lang="en-US" sz="1400" dirty="0" err="1">
                <a:solidFill>
                  <a:schemeClr val="tx1"/>
                </a:solidFill>
              </a:rPr>
              <a:t>thường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gồm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ứng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/module/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phần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kèm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Phân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quyền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Tạo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mặt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hàng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Thanh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toán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Chat  </a:t>
            </a:r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….</a:t>
            </a:r>
            <a:endParaRPr lang="en-US" sz="1400" dirty="0"/>
          </a:p>
          <a:p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8839200" y="5026025"/>
            <a:ext cx="3148012" cy="1450975"/>
          </a:xfrm>
          <a:prstGeom prst="wedgeRectCallout">
            <a:avLst>
              <a:gd name="adj1" fmla="val -96627"/>
              <a:gd name="adj2" fmla="val -29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3.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8932069" y="3302795"/>
            <a:ext cx="3148012" cy="1600200"/>
          </a:xfrm>
          <a:prstGeom prst="wedgeRectCallout">
            <a:avLst>
              <a:gd name="adj1" fmla="val -74304"/>
              <a:gd name="adj2" fmla="val -15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Dữ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liệu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không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trung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một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chỗ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được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lưu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trữ</a:t>
            </a:r>
            <a:r>
              <a:rPr lang="en-US" sz="1400" dirty="0">
                <a:solidFill>
                  <a:schemeClr val="tx1"/>
                </a:solidFill>
              </a:rPr>
              <a:t> ở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ứng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thống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Dữ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liệu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phải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chia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sẻ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lẫn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nhau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Nhât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quán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Một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thực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tế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Sinh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tự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-22860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53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What Does System Integration Mean?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5D8BDE5-7DBC-4C42-88F8-15A54DB183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9" y="1447800"/>
            <a:ext cx="3458029" cy="2394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345A3B-4229-4D91-A831-0EFB7713A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8" y="2362201"/>
            <a:ext cx="61039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41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© 2010 CMU-ISR</a:t>
            </a: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SYSTEM INTEGRATION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741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 dirty="0">
                <a:solidFill>
                  <a:srgbClr val="FF0000"/>
                </a:solidFill>
              </a:rPr>
              <a:t>Before You Begin </a:t>
            </a:r>
            <a:r>
              <a:rPr lang="en-US" altLang="vi-VN" sz="2400" b="1" dirty="0">
                <a:solidFill>
                  <a:srgbClr val="FF0000"/>
                </a:solidFill>
              </a:rPr>
              <a:t>Integration System</a:t>
            </a:r>
            <a:r>
              <a:rPr lang="vi-VN" altLang="vi-VN" sz="2400" b="1" dirty="0">
                <a:solidFill>
                  <a:srgbClr val="FF0000"/>
                </a:solidFill>
              </a:rPr>
              <a:t>…</a:t>
            </a:r>
            <a:endParaRPr lang="vi-VN" altLang="vi-VN" sz="2400" dirty="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800" y="1676400"/>
            <a:ext cx="9144000" cy="35385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dirty="0">
                <a:solidFill>
                  <a:srgbClr val="FF0000"/>
                </a:solidFill>
              </a:rPr>
              <a:t>Why are you </a:t>
            </a:r>
            <a:r>
              <a:rPr lang="vi-VN" sz="2400" dirty="0"/>
              <a:t>integrating </a:t>
            </a:r>
            <a:r>
              <a:rPr lang="vi-VN" sz="2400" dirty="0" err="1"/>
              <a:t>these</a:t>
            </a:r>
            <a:r>
              <a:rPr lang="en-US" sz="2400" dirty="0"/>
              <a:t> </a:t>
            </a:r>
            <a:r>
              <a:rPr lang="vi-VN" sz="2400" dirty="0" err="1"/>
              <a:t>components</a:t>
            </a:r>
            <a:r>
              <a:rPr lang="vi-VN" sz="2400" dirty="0"/>
              <a:t>/applications/systems?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What is the </a:t>
            </a:r>
            <a:r>
              <a:rPr lang="vi-VN" sz="2400" dirty="0">
                <a:solidFill>
                  <a:srgbClr val="FF0000"/>
                </a:solidFill>
              </a:rPr>
              <a:t>impact</a:t>
            </a:r>
            <a:r>
              <a:rPr lang="vi-VN" sz="2400" dirty="0"/>
              <a:t> to the organization’s business processes?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Are there </a:t>
            </a:r>
            <a:r>
              <a:rPr lang="vi-VN" sz="2400" dirty="0">
                <a:solidFill>
                  <a:srgbClr val="FF0000"/>
                </a:solidFill>
              </a:rPr>
              <a:t>proprietary</a:t>
            </a:r>
            <a:r>
              <a:rPr lang="vi-VN" sz="2400" dirty="0"/>
              <a:t> or unique </a:t>
            </a:r>
            <a:r>
              <a:rPr lang="vi-VN" sz="2400" dirty="0">
                <a:solidFill>
                  <a:srgbClr val="FF0000"/>
                </a:solidFill>
              </a:rPr>
              <a:t>legacy systems </a:t>
            </a:r>
            <a:r>
              <a:rPr lang="vi-VN" sz="2400" dirty="0"/>
              <a:t>involved?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Has a </a:t>
            </a:r>
            <a:r>
              <a:rPr lang="vi-VN" sz="2400" dirty="0">
                <a:solidFill>
                  <a:srgbClr val="FF0000"/>
                </a:solidFill>
              </a:rPr>
              <a:t>different contractor</a:t>
            </a:r>
            <a:r>
              <a:rPr lang="vi-VN" sz="2400" dirty="0"/>
              <a:t> already failed at this task?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/>
              <a:t>Who will </a:t>
            </a:r>
            <a:r>
              <a:rPr lang="vi-VN" sz="2400" dirty="0">
                <a:solidFill>
                  <a:srgbClr val="FF0000"/>
                </a:solidFill>
              </a:rPr>
              <a:t>benefit </a:t>
            </a:r>
            <a:r>
              <a:rPr lang="vi-VN" sz="2400" dirty="0"/>
              <a:t>from the integration?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vi-VN" sz="2400" b="1" dirty="0"/>
              <a:t> </a:t>
            </a:r>
            <a:r>
              <a:rPr lang="vi-VN" sz="2400" dirty="0">
                <a:solidFill>
                  <a:srgbClr val="FF0000"/>
                </a:solidFill>
              </a:rPr>
              <a:t>What is the benefit</a:t>
            </a:r>
            <a:r>
              <a:rPr lang="vi-VN" sz="2400" dirty="0"/>
              <a:t> </a:t>
            </a:r>
            <a:r>
              <a:rPr lang="en-US" sz="2400" dirty="0"/>
              <a:t>of</a:t>
            </a:r>
            <a:r>
              <a:rPr lang="vi-VN" sz="2400" dirty="0"/>
              <a:t> the integration?</a:t>
            </a:r>
            <a:br>
              <a:rPr lang="vi-VN" dirty="0"/>
            </a:br>
            <a:r>
              <a:rPr lang="vi-VN" sz="1400" dirty="0"/>
              <a:t> </a:t>
            </a:r>
            <a:endParaRPr lang="vi-VN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D1A85-ACEF-4B95-88F7-3757C4A9C8CF}"/>
              </a:ext>
            </a:extLst>
          </p:cNvPr>
          <p:cNvSpPr txBox="1"/>
          <p:nvPr/>
        </p:nvSpPr>
        <p:spPr>
          <a:xfrm>
            <a:off x="457200" y="4845605"/>
            <a:ext cx="462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rgbClr val="FF0000"/>
                </a:solidFill>
              </a:rPr>
              <a:t>Impact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  <a:r>
              <a:rPr lang="vi-VN" sz="1800" dirty="0"/>
              <a:t> </a:t>
            </a:r>
            <a:r>
              <a:rPr lang="en-US" sz="1800" dirty="0"/>
              <a:t>v,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3006</Words>
  <Application>Microsoft Office PowerPoint</Application>
  <PresentationFormat>On-screen Show (4:3)</PresentationFormat>
  <Paragraphs>821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Copperplate Gothic Bold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PC-DuyTan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VNN.R9</dc:creator>
  <cp:lastModifiedBy>Huỳnh Văn Phi</cp:lastModifiedBy>
  <cp:revision>185</cp:revision>
  <dcterms:created xsi:type="dcterms:W3CDTF">2005-11-29T06:40:39Z</dcterms:created>
  <dcterms:modified xsi:type="dcterms:W3CDTF">2024-08-23T16:43:16Z</dcterms:modified>
</cp:coreProperties>
</file>