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7"/>
  </p:sldIdLst>
  <p:sldSz cx="7556500" cy="106934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Times New Roman" charset="1" panose="02030502070405020303"/>
      <p:regular r:id="rId10"/>
    </p:embeddedFont>
    <p:embeddedFont>
      <p:font typeface="Times New Roman Bold" charset="1" panose="02030802070405020303"/>
      <p:regular r:id="rId11"/>
    </p:embeddedFont>
    <p:embeddedFont>
      <p:font typeface="Times New Roman Italics" charset="1" panose="02030502070405090303"/>
      <p:regular r:id="rId12"/>
    </p:embeddedFont>
    <p:embeddedFont>
      <p:font typeface="Times New Roman Bold Italics" charset="1" panose="02030802070405090303"/>
      <p:regular r:id="rId13"/>
    </p:embeddedFont>
    <p:embeddedFont>
      <p:font typeface="Times New Roman Medium" charset="1" panose="02030502070405020303"/>
      <p:regular r:id="rId14"/>
    </p:embeddedFont>
    <p:embeddedFont>
      <p:font typeface="Times New Roman Medium Italics" charset="1" panose="02030502070405090303"/>
      <p:regular r:id="rId15"/>
    </p:embeddedFont>
    <p:embeddedFont>
      <p:font typeface="Times New Roman Semi-Bold" charset="1" panose="02030702070405020303"/>
      <p:regular r:id="rId16"/>
    </p:embeddedFont>
    <p:embeddedFont>
      <p:font typeface="Times New Roman Semi-Bold Italics" charset="1" panose="02030702070405090303"/>
      <p:regular r:id="rId17"/>
    </p:embeddedFont>
    <p:embeddedFont>
      <p:font typeface="Times New Roman Ultra-Bold" charset="1" panose="02030902070405020303"/>
      <p:regular r:id="rId18"/>
    </p:embeddedFont>
    <p:embeddedFont>
      <p:font typeface="Poppins" charset="1" panose="00000500000000000000"/>
      <p:regular r:id="rId19"/>
    </p:embeddedFont>
    <p:embeddedFont>
      <p:font typeface="Poppins Bold" charset="1" panose="00000800000000000000"/>
      <p:regular r:id="rId20"/>
    </p:embeddedFont>
    <p:embeddedFont>
      <p:font typeface="Poppins Italics" charset="1" panose="00000500000000000000"/>
      <p:regular r:id="rId21"/>
    </p:embeddedFont>
    <p:embeddedFont>
      <p:font typeface="Poppins Bold Italics" charset="1" panose="00000800000000000000"/>
      <p:regular r:id="rId22"/>
    </p:embeddedFont>
    <p:embeddedFont>
      <p:font typeface="Poppins Thin" charset="1" panose="00000300000000000000"/>
      <p:regular r:id="rId23"/>
    </p:embeddedFont>
    <p:embeddedFont>
      <p:font typeface="Poppins Thin Italics" charset="1" panose="00000300000000000000"/>
      <p:regular r:id="rId24"/>
    </p:embeddedFont>
    <p:embeddedFont>
      <p:font typeface="Poppins Extra-Light" charset="1" panose="00000300000000000000"/>
      <p:regular r:id="rId25"/>
    </p:embeddedFont>
    <p:embeddedFont>
      <p:font typeface="Poppins Extra-Light Italics" charset="1" panose="00000300000000000000"/>
      <p:regular r:id="rId26"/>
    </p:embeddedFont>
    <p:embeddedFont>
      <p:font typeface="Poppins Light" charset="1" panose="00000400000000000000"/>
      <p:regular r:id="rId27"/>
    </p:embeddedFont>
    <p:embeddedFont>
      <p:font typeface="Poppins Light Italics" charset="1" panose="00000400000000000000"/>
      <p:regular r:id="rId28"/>
    </p:embeddedFont>
    <p:embeddedFont>
      <p:font typeface="Poppins Medium" charset="1" panose="00000600000000000000"/>
      <p:regular r:id="rId29"/>
    </p:embeddedFont>
    <p:embeddedFont>
      <p:font typeface="Poppins Medium Italics" charset="1" panose="00000600000000000000"/>
      <p:regular r:id="rId30"/>
    </p:embeddedFont>
    <p:embeddedFont>
      <p:font typeface="Poppins Semi-Bold" charset="1" panose="00000700000000000000"/>
      <p:regular r:id="rId31"/>
    </p:embeddedFont>
    <p:embeddedFont>
      <p:font typeface="Poppins Semi-Bold Italics" charset="1" panose="00000700000000000000"/>
      <p:regular r:id="rId32"/>
    </p:embeddedFont>
    <p:embeddedFont>
      <p:font typeface="Poppins Ultra-Bold" charset="1" panose="00000900000000000000"/>
      <p:regular r:id="rId33"/>
    </p:embeddedFont>
    <p:embeddedFont>
      <p:font typeface="Poppins Ultra-Bold Italics" charset="1" panose="00000900000000000000"/>
      <p:regular r:id="rId34"/>
    </p:embeddedFont>
    <p:embeddedFont>
      <p:font typeface="Poppins Heavy" charset="1" panose="00000A00000000000000"/>
      <p:regular r:id="rId35"/>
    </p:embeddedFont>
    <p:embeddedFont>
      <p:font typeface="Poppins Heavy Italics" charset="1" panose="00000A00000000000000"/>
      <p:regular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slides/slide1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https://github.com/QuocHoang03" TargetMode="External" Type="http://schemas.openxmlformats.org/officeDocument/2006/relationships/hyperlink"/><Relationship Id="rId14" Target="https://github.com/QuocHoang03/ECommerce_Apple_frontend" TargetMode="External" Type="http://schemas.openxmlformats.org/officeDocument/2006/relationships/hyperlink"/><Relationship Id="rId15" Target="https://github.com/QuocHoang03/ECommerce_Apple_backend" TargetMode="External" Type="http://schemas.openxmlformats.org/officeDocument/2006/relationships/hyperlink"/><Relationship Id="rId16" Target="https://github.com/QuocHoang03/Per-info" TargetMode="External" Type="http://schemas.openxmlformats.org/officeDocument/2006/relationships/hyperlink"/><Relationship Id="rId17" Target="https://github.com/QuocHoang03/zingMp3_clone" TargetMode="External" Type="http://schemas.openxmlformats.org/officeDocument/2006/relationships/hyperlink"/><Relationship Id="rId18" Target="https://github.com/QuocHoang03/zingMp3_clone" TargetMode="External" Type="http://schemas.openxmlformats.org/officeDocument/2006/relationships/hyperlink"/><Relationship Id="rId19" Target="https://quochoang03.github.io/zingMp3_clone/" TargetMode="External" Type="http://schemas.openxmlformats.org/officeDocument/2006/relationships/hyperlink"/><Relationship Id="rId2" Target="../media/image1.jpeg" Type="http://schemas.openxmlformats.org/officeDocument/2006/relationships/image"/><Relationship Id="rId20" Target="https://github.com/QuocHoang03/blueprint_frontend" TargetMode="External" Type="http://schemas.openxmlformats.org/officeDocument/2006/relationships/hyperlink"/><Relationship Id="rId21" Target="https://github.com/QuocHoang03/blueprint_backend" TargetMode="External" Type="http://schemas.openxmlformats.org/officeDocument/2006/relationships/hyperlink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3033816" cy="10692000"/>
            <a:chOff x="0" y="0"/>
            <a:chExt cx="1087251" cy="38317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87251" cy="3831772"/>
            </a:xfrm>
            <a:custGeom>
              <a:avLst/>
              <a:gdLst/>
              <a:ahLst/>
              <a:cxnLst/>
              <a:rect r="r" b="b" t="t" l="l"/>
              <a:pathLst>
                <a:path h="3831772" w="1087251">
                  <a:moveTo>
                    <a:pt x="0" y="0"/>
                  </a:moveTo>
                  <a:lnTo>
                    <a:pt x="1087251" y="0"/>
                  </a:lnTo>
                  <a:lnTo>
                    <a:pt x="1087251" y="3831772"/>
                  </a:lnTo>
                  <a:lnTo>
                    <a:pt x="0" y="3831772"/>
                  </a:lnTo>
                  <a:close/>
                </a:path>
              </a:pathLst>
            </a:custGeom>
            <a:solidFill>
              <a:srgbClr val="2A2E3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1087251" cy="39079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282397" y="1074668"/>
            <a:ext cx="5277603" cy="1554005"/>
            <a:chOff x="0" y="0"/>
            <a:chExt cx="1891374" cy="55692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1374" cy="556920"/>
            </a:xfrm>
            <a:custGeom>
              <a:avLst/>
              <a:gdLst/>
              <a:ahLst/>
              <a:cxnLst/>
              <a:rect r="r" b="b" t="t" l="l"/>
              <a:pathLst>
                <a:path h="556920" w="1891374">
                  <a:moveTo>
                    <a:pt x="0" y="0"/>
                  </a:moveTo>
                  <a:lnTo>
                    <a:pt x="1891374" y="0"/>
                  </a:lnTo>
                  <a:lnTo>
                    <a:pt x="1891374" y="556920"/>
                  </a:lnTo>
                  <a:lnTo>
                    <a:pt x="0" y="556920"/>
                  </a:lnTo>
                  <a:close/>
                </a:path>
              </a:pathLst>
            </a:custGeom>
            <a:solidFill>
              <a:srgbClr val="F4D64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1891374" cy="6331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00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>
            <a:off x="3467951" y="3882857"/>
            <a:ext cx="0" cy="4787179"/>
          </a:xfrm>
          <a:prstGeom prst="line">
            <a:avLst/>
          </a:prstGeom>
          <a:ln cap="flat" w="9525">
            <a:solidFill>
              <a:srgbClr val="323B4C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0">
            <a:off x="404270" y="642455"/>
            <a:ext cx="1966037" cy="2418432"/>
            <a:chOff x="0" y="0"/>
            <a:chExt cx="704583" cy="86671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04583" cy="866711"/>
            </a:xfrm>
            <a:custGeom>
              <a:avLst/>
              <a:gdLst/>
              <a:ahLst/>
              <a:cxnLst/>
              <a:rect r="r" b="b" t="t" l="l"/>
              <a:pathLst>
                <a:path h="866711" w="704583">
                  <a:moveTo>
                    <a:pt x="0" y="0"/>
                  </a:moveTo>
                  <a:lnTo>
                    <a:pt x="704583" y="0"/>
                  </a:lnTo>
                  <a:lnTo>
                    <a:pt x="704583" y="866711"/>
                  </a:lnTo>
                  <a:lnTo>
                    <a:pt x="0" y="866711"/>
                  </a:ln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704583" cy="9429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0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517335" y="756000"/>
            <a:ext cx="1739907" cy="2171537"/>
            <a:chOff x="0" y="0"/>
            <a:chExt cx="2319876" cy="2895382"/>
          </a:xfrm>
        </p:grpSpPr>
        <p:pic>
          <p:nvPicPr>
            <p:cNvPr name="Picture 13" id="13"/>
            <p:cNvPicPr>
              <a:picLocks noChangeAspect="true"/>
            </p:cNvPicPr>
            <p:nvPr/>
          </p:nvPicPr>
          <p:blipFill>
            <a:blip r:embed="rId2"/>
            <a:srcRect l="6648" t="4831" r="4054" b="10797"/>
            <a:stretch>
              <a:fillRect/>
            </a:stretch>
          </p:blipFill>
          <p:spPr>
            <a:xfrm flipH="false" flipV="false">
              <a:off x="0" y="0"/>
              <a:ext cx="2319876" cy="2895382"/>
            </a:xfrm>
            <a:prstGeom prst="rect">
              <a:avLst/>
            </a:prstGeom>
          </p:spPr>
        </p:pic>
      </p:grpSp>
      <p:grpSp>
        <p:nvGrpSpPr>
          <p:cNvPr name="Group 14" id="14"/>
          <p:cNvGrpSpPr/>
          <p:nvPr/>
        </p:nvGrpSpPr>
        <p:grpSpPr>
          <a:xfrm rot="0">
            <a:off x="208263" y="4376634"/>
            <a:ext cx="186143" cy="186143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4D644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00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257461" y="4403894"/>
            <a:ext cx="87749" cy="131623"/>
          </a:xfrm>
          <a:custGeom>
            <a:avLst/>
            <a:gdLst/>
            <a:ahLst/>
            <a:cxnLst/>
            <a:rect r="r" b="b" t="t" l="l"/>
            <a:pathLst>
              <a:path h="131623" w="87749">
                <a:moveTo>
                  <a:pt x="0" y="0"/>
                </a:moveTo>
                <a:lnTo>
                  <a:pt x="87748" y="0"/>
                </a:lnTo>
                <a:lnTo>
                  <a:pt x="87748" y="131623"/>
                </a:lnTo>
                <a:lnTo>
                  <a:pt x="0" y="1316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208263" y="3457254"/>
            <a:ext cx="186143" cy="186143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4D644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00"/>
                </a:lnSpc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260536" y="3494340"/>
            <a:ext cx="81599" cy="111971"/>
          </a:xfrm>
          <a:custGeom>
            <a:avLst/>
            <a:gdLst/>
            <a:ahLst/>
            <a:cxnLst/>
            <a:rect r="r" b="b" t="t" l="l"/>
            <a:pathLst>
              <a:path h="111971" w="81599">
                <a:moveTo>
                  <a:pt x="0" y="0"/>
                </a:moveTo>
                <a:lnTo>
                  <a:pt x="81598" y="0"/>
                </a:lnTo>
                <a:lnTo>
                  <a:pt x="81598" y="111970"/>
                </a:lnTo>
                <a:lnTo>
                  <a:pt x="0" y="1119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208263" y="3763714"/>
            <a:ext cx="186143" cy="186143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4D644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00"/>
                </a:lnSpc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233442" y="3788892"/>
            <a:ext cx="135786" cy="135786"/>
          </a:xfrm>
          <a:custGeom>
            <a:avLst/>
            <a:gdLst/>
            <a:ahLst/>
            <a:cxnLst/>
            <a:rect r="r" b="b" t="t" l="l"/>
            <a:pathLst>
              <a:path h="135786" w="135786">
                <a:moveTo>
                  <a:pt x="0" y="0"/>
                </a:moveTo>
                <a:lnTo>
                  <a:pt x="135786" y="0"/>
                </a:lnTo>
                <a:lnTo>
                  <a:pt x="135786" y="135786"/>
                </a:lnTo>
                <a:lnTo>
                  <a:pt x="0" y="13578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208263" y="4070174"/>
            <a:ext cx="186143" cy="186143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4D644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00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208263" y="4686602"/>
            <a:ext cx="186143" cy="186143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4D644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00"/>
                </a:lnSpc>
              </a:pPr>
            </a:p>
          </p:txBody>
        </p:sp>
      </p:grpSp>
      <p:sp>
        <p:nvSpPr>
          <p:cNvPr name="Freeform 32" id="32"/>
          <p:cNvSpPr/>
          <p:nvPr/>
        </p:nvSpPr>
        <p:spPr>
          <a:xfrm flipH="false" flipV="false" rot="0">
            <a:off x="233423" y="4713862"/>
            <a:ext cx="131623" cy="131623"/>
          </a:xfrm>
          <a:custGeom>
            <a:avLst/>
            <a:gdLst/>
            <a:ahLst/>
            <a:cxnLst/>
            <a:rect r="r" b="b" t="t" l="l"/>
            <a:pathLst>
              <a:path h="131623" w="131623">
                <a:moveTo>
                  <a:pt x="0" y="0"/>
                </a:moveTo>
                <a:lnTo>
                  <a:pt x="131623" y="0"/>
                </a:lnTo>
                <a:lnTo>
                  <a:pt x="131623" y="131623"/>
                </a:lnTo>
                <a:lnTo>
                  <a:pt x="0" y="13162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3" id="33"/>
          <p:cNvGrpSpPr/>
          <p:nvPr/>
        </p:nvGrpSpPr>
        <p:grpSpPr>
          <a:xfrm rot="0">
            <a:off x="132291" y="9615454"/>
            <a:ext cx="2410662" cy="522237"/>
            <a:chOff x="0" y="0"/>
            <a:chExt cx="3214215" cy="696315"/>
          </a:xfrm>
        </p:grpSpPr>
        <p:sp>
          <p:nvSpPr>
            <p:cNvPr name="AutoShape 34" id="34"/>
            <p:cNvSpPr/>
            <p:nvPr/>
          </p:nvSpPr>
          <p:spPr>
            <a:xfrm>
              <a:off x="97903" y="348335"/>
              <a:ext cx="3116313" cy="0"/>
            </a:xfrm>
            <a:prstGeom prst="line">
              <a:avLst/>
            </a:prstGeom>
            <a:ln cap="flat" w="25400">
              <a:solidFill>
                <a:srgbClr val="F4D644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35" id="35"/>
            <p:cNvSpPr txBox="true"/>
            <p:nvPr/>
          </p:nvSpPr>
          <p:spPr>
            <a:xfrm rot="0">
              <a:off x="0" y="386435"/>
              <a:ext cx="1057713" cy="3098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259078" indent="-129539" lvl="1">
                <a:lnSpc>
                  <a:spcPts val="2159"/>
                </a:lnSpc>
                <a:buFont typeface="Arial"/>
                <a:buChar char="•"/>
              </a:pPr>
              <a:r>
                <a:rPr lang="en-US" sz="1199" u="none">
                  <a:solidFill>
                    <a:srgbClr val="FFFFFF"/>
                  </a:solidFill>
                  <a:latin typeface="Poppins"/>
                </a:rPr>
                <a:t>English</a:t>
              </a:r>
            </a:p>
          </p:txBody>
        </p:sp>
        <p:sp>
          <p:nvSpPr>
            <p:cNvPr name="TextBox 36" id="36"/>
            <p:cNvSpPr txBox="true"/>
            <p:nvPr/>
          </p:nvSpPr>
          <p:spPr>
            <a:xfrm rot="0">
              <a:off x="134868" y="-19050"/>
              <a:ext cx="2068898" cy="3365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920"/>
                </a:lnSpc>
              </a:pPr>
              <a:r>
                <a:rPr lang="en-US" sz="1600" spc="59">
                  <a:solidFill>
                    <a:srgbClr val="FFFFFF"/>
                  </a:solidFill>
                  <a:latin typeface="Poppins Semi-Bold"/>
                </a:rPr>
                <a:t>NGÔN NGỮ</a:t>
              </a:r>
            </a:p>
          </p:txBody>
        </p:sp>
      </p:grpSp>
      <p:sp>
        <p:nvSpPr>
          <p:cNvPr name="Freeform 37" id="37"/>
          <p:cNvSpPr/>
          <p:nvPr/>
        </p:nvSpPr>
        <p:spPr>
          <a:xfrm flipH="false" flipV="false" rot="0">
            <a:off x="222861" y="4102462"/>
            <a:ext cx="152747" cy="128029"/>
          </a:xfrm>
          <a:custGeom>
            <a:avLst/>
            <a:gdLst/>
            <a:ahLst/>
            <a:cxnLst/>
            <a:rect r="r" b="b" t="t" l="l"/>
            <a:pathLst>
              <a:path h="128029" w="152747">
                <a:moveTo>
                  <a:pt x="0" y="0"/>
                </a:moveTo>
                <a:lnTo>
                  <a:pt x="152747" y="0"/>
                </a:lnTo>
                <a:lnTo>
                  <a:pt x="152747" y="128030"/>
                </a:lnTo>
                <a:lnTo>
                  <a:pt x="0" y="12803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8" id="38"/>
          <p:cNvGrpSpPr/>
          <p:nvPr/>
        </p:nvGrpSpPr>
        <p:grpSpPr>
          <a:xfrm rot="0">
            <a:off x="132291" y="7511811"/>
            <a:ext cx="2410662" cy="1830705"/>
            <a:chOff x="0" y="0"/>
            <a:chExt cx="3214215" cy="2440940"/>
          </a:xfrm>
        </p:grpSpPr>
        <p:sp>
          <p:nvSpPr>
            <p:cNvPr name="AutoShape 39" id="39"/>
            <p:cNvSpPr/>
            <p:nvPr/>
          </p:nvSpPr>
          <p:spPr>
            <a:xfrm flipV="true">
              <a:off x="97903" y="355600"/>
              <a:ext cx="3116313" cy="0"/>
            </a:xfrm>
            <a:prstGeom prst="line">
              <a:avLst/>
            </a:prstGeom>
            <a:ln cap="flat" w="25400">
              <a:solidFill>
                <a:srgbClr val="F4D644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40" id="40"/>
            <p:cNvSpPr txBox="true"/>
            <p:nvPr/>
          </p:nvSpPr>
          <p:spPr>
            <a:xfrm rot="0">
              <a:off x="97903" y="-19050"/>
              <a:ext cx="2068898" cy="3365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920"/>
                </a:lnSpc>
              </a:pPr>
              <a:r>
                <a:rPr lang="en-US" sz="1600" spc="59">
                  <a:solidFill>
                    <a:srgbClr val="FFFFFF"/>
                  </a:solidFill>
                  <a:latin typeface="Poppins Semi-Bold"/>
                </a:rPr>
                <a:t>KỸ NĂNG</a:t>
              </a:r>
            </a:p>
          </p:txBody>
        </p:sp>
        <p:sp>
          <p:nvSpPr>
            <p:cNvPr name="TextBox 41" id="41"/>
            <p:cNvSpPr txBox="true"/>
            <p:nvPr/>
          </p:nvSpPr>
          <p:spPr>
            <a:xfrm rot="0">
              <a:off x="0" y="419100"/>
              <a:ext cx="3042561" cy="20218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259078" indent="-129539" lvl="1">
                <a:lnSpc>
                  <a:spcPts val="1799"/>
                </a:lnSpc>
                <a:buFont typeface="Arial"/>
                <a:buChar char="•"/>
              </a:pPr>
              <a:r>
                <a:rPr lang="en-US" sz="1199" spc="11">
                  <a:solidFill>
                    <a:srgbClr val="FFFFFF"/>
                  </a:solidFill>
                  <a:latin typeface="Poppins"/>
                </a:rPr>
                <a:t>Ngôn ngữ: HTML5, CSS, Java, JavaScript, C++</a:t>
              </a:r>
            </a:p>
            <a:p>
              <a:pPr marL="259078" indent="-129539" lvl="1">
                <a:lnSpc>
                  <a:spcPts val="1799"/>
                </a:lnSpc>
                <a:buFont typeface="Arial"/>
                <a:buChar char="•"/>
              </a:pPr>
              <a:r>
                <a:rPr lang="en-US" sz="1199" spc="11">
                  <a:solidFill>
                    <a:srgbClr val="FFFFFF"/>
                  </a:solidFill>
                  <a:latin typeface="Poppins"/>
                </a:rPr>
                <a:t>Frameworks: NodeJs</a:t>
              </a:r>
            </a:p>
            <a:p>
              <a:pPr marL="259078" indent="-129539" lvl="1">
                <a:lnSpc>
                  <a:spcPts val="1799"/>
                </a:lnSpc>
                <a:buFont typeface="Arial"/>
                <a:buChar char="•"/>
              </a:pPr>
              <a:r>
                <a:rPr lang="en-US" sz="1199" spc="11">
                  <a:solidFill>
                    <a:srgbClr val="FFFFFF"/>
                  </a:solidFill>
                  <a:latin typeface="Poppins"/>
                </a:rPr>
                <a:t>Thư viện: ReactJs,  Bootstrap, Redux Toolkit</a:t>
              </a:r>
            </a:p>
            <a:p>
              <a:pPr marL="259078" indent="-129539" lvl="1">
                <a:lnSpc>
                  <a:spcPts val="1799"/>
                </a:lnSpc>
                <a:buFont typeface="Arial"/>
                <a:buChar char="•"/>
              </a:pPr>
              <a:r>
                <a:rPr lang="en-US" sz="1199" spc="11">
                  <a:solidFill>
                    <a:srgbClr val="FFFFFF"/>
                  </a:solidFill>
                  <a:latin typeface="Poppins"/>
                </a:rPr>
                <a:t>DB: Mysql, MongoDB</a:t>
              </a:r>
            </a:p>
            <a:p>
              <a:pPr marL="259078" indent="-129539" lvl="1">
                <a:lnSpc>
                  <a:spcPts val="1799"/>
                </a:lnSpc>
                <a:buFont typeface="Arial"/>
                <a:buChar char="•"/>
              </a:pPr>
              <a:r>
                <a:rPr lang="en-US" sz="1199" spc="11">
                  <a:solidFill>
                    <a:srgbClr val="FFFFFF"/>
                  </a:solidFill>
                  <a:latin typeface="Poppins"/>
                </a:rPr>
                <a:t>Khác: Git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3391188" y="8825017"/>
            <a:ext cx="4168812" cy="1580874"/>
            <a:chOff x="0" y="0"/>
            <a:chExt cx="5558415" cy="2107832"/>
          </a:xfrm>
        </p:grpSpPr>
        <p:sp>
          <p:nvSpPr>
            <p:cNvPr name="AutoShape 43" id="43"/>
            <p:cNvSpPr/>
            <p:nvPr/>
          </p:nvSpPr>
          <p:spPr>
            <a:xfrm>
              <a:off x="0" y="444823"/>
              <a:ext cx="5558415" cy="0"/>
            </a:xfrm>
            <a:prstGeom prst="line">
              <a:avLst/>
            </a:prstGeom>
            <a:ln cap="flat" w="25400">
              <a:solidFill>
                <a:srgbClr val="F4D644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44" id="44"/>
            <p:cNvSpPr txBox="true"/>
            <p:nvPr/>
          </p:nvSpPr>
          <p:spPr>
            <a:xfrm rot="0">
              <a:off x="0" y="-47625"/>
              <a:ext cx="3800396" cy="3617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240"/>
                </a:lnSpc>
              </a:pPr>
              <a:r>
                <a:rPr lang="en-US" sz="1600">
                  <a:solidFill>
                    <a:srgbClr val="323B4C"/>
                  </a:solidFill>
                  <a:latin typeface="Poppins Semi-Bold"/>
                </a:rPr>
                <a:t>HỌC VẤN VÀ KINH NGHIỆM</a:t>
              </a:r>
            </a:p>
          </p:txBody>
        </p:sp>
        <p:sp>
          <p:nvSpPr>
            <p:cNvPr name="TextBox 45" id="45"/>
            <p:cNvSpPr txBox="true"/>
            <p:nvPr/>
          </p:nvSpPr>
          <p:spPr>
            <a:xfrm rot="0">
              <a:off x="5226" y="568391"/>
              <a:ext cx="4172998" cy="5810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sz="1200">
                  <a:solidFill>
                    <a:srgbClr val="323B4C"/>
                  </a:solidFill>
                  <a:latin typeface="Poppins Bold"/>
                </a:rPr>
                <a:t>Trường Đại Học Duy Tân</a:t>
              </a:r>
            </a:p>
            <a:p>
              <a:pPr marL="259080" indent="-129540" lvl="1">
                <a:lnSpc>
                  <a:spcPts val="1679"/>
                </a:lnSpc>
                <a:buFont typeface="Arial"/>
                <a:buChar char="•"/>
              </a:pPr>
              <a:r>
                <a:rPr lang="en-US" sz="1200">
                  <a:solidFill>
                    <a:srgbClr val="323B4C"/>
                  </a:solidFill>
                  <a:latin typeface="Poppins"/>
                </a:rPr>
                <a:t>Chuyên nghành: Công nghệ thông tin</a:t>
              </a:r>
            </a:p>
          </p:txBody>
        </p:sp>
        <p:sp>
          <p:nvSpPr>
            <p:cNvPr name="TextBox 46" id="46"/>
            <p:cNvSpPr txBox="true"/>
            <p:nvPr/>
          </p:nvSpPr>
          <p:spPr>
            <a:xfrm rot="0">
              <a:off x="0" y="1206773"/>
              <a:ext cx="5356742" cy="9010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sz="1200">
                  <a:solidFill>
                    <a:srgbClr val="323B4C"/>
                  </a:solidFill>
                  <a:latin typeface="Poppins Bold"/>
                </a:rPr>
                <a:t>Kinh Nghiệm</a:t>
              </a:r>
            </a:p>
            <a:p>
              <a:pPr marL="259104" indent="-129552" lvl="1">
                <a:lnSpc>
                  <a:spcPts val="1800"/>
                </a:lnSpc>
                <a:buFont typeface="Arial"/>
                <a:buChar char="•"/>
              </a:pPr>
              <a:r>
                <a:rPr lang="en-US" sz="1200">
                  <a:solidFill>
                    <a:srgbClr val="323B4C"/>
                  </a:solidFill>
                  <a:latin typeface="Poppins"/>
                </a:rPr>
                <a:t>Hiểu biết về mô hình MVC</a:t>
              </a:r>
            </a:p>
            <a:p>
              <a:pPr marL="259104" indent="-129552" lvl="1">
                <a:lnSpc>
                  <a:spcPts val="1800"/>
                </a:lnSpc>
                <a:buFont typeface="Arial"/>
                <a:buChar char="•"/>
              </a:pPr>
              <a:r>
                <a:rPr lang="en-US" sz="1200">
                  <a:solidFill>
                    <a:srgbClr val="323B4C"/>
                  </a:solidFill>
                  <a:latin typeface="Poppins"/>
                </a:rPr>
                <a:t>Có kinh nghiệm phát triển API RESTful</a:t>
              </a: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129746" y="5235114"/>
            <a:ext cx="2413207" cy="2082665"/>
            <a:chOff x="0" y="0"/>
            <a:chExt cx="3217609" cy="2776887"/>
          </a:xfrm>
        </p:grpSpPr>
        <p:sp>
          <p:nvSpPr>
            <p:cNvPr name="AutoShape 48" id="48"/>
            <p:cNvSpPr/>
            <p:nvPr/>
          </p:nvSpPr>
          <p:spPr>
            <a:xfrm flipV="true">
              <a:off x="101297" y="365225"/>
              <a:ext cx="3116313" cy="0"/>
            </a:xfrm>
            <a:prstGeom prst="line">
              <a:avLst/>
            </a:prstGeom>
            <a:ln cap="flat" w="25400">
              <a:solidFill>
                <a:srgbClr val="F4D644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49" id="49"/>
            <p:cNvSpPr txBox="true"/>
            <p:nvPr/>
          </p:nvSpPr>
          <p:spPr>
            <a:xfrm rot="0">
              <a:off x="101297" y="-19050"/>
              <a:ext cx="2099716" cy="3365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920"/>
                </a:lnSpc>
              </a:pPr>
              <a:r>
                <a:rPr lang="en-US" sz="1600" spc="59">
                  <a:solidFill>
                    <a:srgbClr val="FFFFFF"/>
                  </a:solidFill>
                  <a:latin typeface="Poppins Semi-Bold"/>
                </a:rPr>
                <a:t>MỤC TIÊU</a:t>
              </a:r>
            </a:p>
          </p:txBody>
        </p:sp>
        <p:sp>
          <p:nvSpPr>
            <p:cNvPr name="TextBox 50" id="50"/>
            <p:cNvSpPr txBox="true"/>
            <p:nvPr/>
          </p:nvSpPr>
          <p:spPr>
            <a:xfrm rot="0">
              <a:off x="0" y="462947"/>
              <a:ext cx="3214215" cy="23139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259078" indent="-129539" lvl="1">
                <a:lnSpc>
                  <a:spcPts val="1799"/>
                </a:lnSpc>
                <a:buFont typeface="Arial"/>
                <a:buChar char="•"/>
              </a:pPr>
              <a:r>
                <a:rPr lang="en-US" sz="1199" spc="11">
                  <a:solidFill>
                    <a:srgbClr val="FFFFFF"/>
                  </a:solidFill>
                  <a:latin typeface="Poppins"/>
                </a:rPr>
                <a:t>Ngắn hạn: có công việc ổn định, hoàn thành xuất sắc nhiệm vụ được giao, tích lũy thêm kỹ năng và kinh nghiệm.</a:t>
              </a:r>
            </a:p>
            <a:p>
              <a:pPr marL="259078" indent="-129539" lvl="1">
                <a:lnSpc>
                  <a:spcPts val="1799"/>
                </a:lnSpc>
                <a:buFont typeface="Arial"/>
                <a:buChar char="•"/>
              </a:pPr>
              <a:r>
                <a:rPr lang="en-US" sz="1199" spc="11">
                  <a:solidFill>
                    <a:srgbClr val="FFFFFF"/>
                  </a:solidFill>
                  <a:latin typeface="Poppins"/>
                </a:rPr>
                <a:t>Dài hạn: trở thành nhà phát triển Fullstack và làm việc trong môi trường quốc tế.</a:t>
              </a:r>
            </a:p>
          </p:txBody>
        </p:sp>
      </p:grpSp>
      <p:grpSp>
        <p:nvGrpSpPr>
          <p:cNvPr name="Group 51" id="51"/>
          <p:cNvGrpSpPr>
            <a:grpSpLocks noChangeAspect="true"/>
          </p:cNvGrpSpPr>
          <p:nvPr/>
        </p:nvGrpSpPr>
        <p:grpSpPr>
          <a:xfrm rot="0">
            <a:off x="3417780" y="3856785"/>
            <a:ext cx="100341" cy="100341"/>
            <a:chOff x="0" y="0"/>
            <a:chExt cx="91491" cy="91491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91440" cy="91440"/>
            </a:xfrm>
            <a:custGeom>
              <a:avLst/>
              <a:gdLst/>
              <a:ahLst/>
              <a:cxnLst/>
              <a:rect r="r" b="b" t="t" l="l"/>
              <a:pathLst>
                <a:path h="91440" w="91440">
                  <a:moveTo>
                    <a:pt x="91440" y="45720"/>
                  </a:moveTo>
                  <a:cubicBezTo>
                    <a:pt x="91440" y="70993"/>
                    <a:pt x="70993" y="91440"/>
                    <a:pt x="45720" y="91440"/>
                  </a:cubicBezTo>
                  <a:cubicBezTo>
                    <a:pt x="20447" y="91440"/>
                    <a:pt x="0" y="70993"/>
                    <a:pt x="0" y="45720"/>
                  </a:cubicBezTo>
                  <a:cubicBezTo>
                    <a:pt x="0" y="20447"/>
                    <a:pt x="20447" y="0"/>
                    <a:pt x="45720" y="0"/>
                  </a:cubicBezTo>
                  <a:cubicBezTo>
                    <a:pt x="70993" y="0"/>
                    <a:pt x="91440" y="20447"/>
                    <a:pt x="91440" y="45720"/>
                  </a:cubicBezTo>
                </a:path>
              </a:pathLst>
            </a:custGeom>
            <a:solidFill>
              <a:srgbClr val="323B4C"/>
            </a:solidFill>
          </p:spPr>
        </p:sp>
      </p:grpSp>
      <p:grpSp>
        <p:nvGrpSpPr>
          <p:cNvPr name="Group 53" id="53"/>
          <p:cNvGrpSpPr>
            <a:grpSpLocks noChangeAspect="true"/>
          </p:cNvGrpSpPr>
          <p:nvPr/>
        </p:nvGrpSpPr>
        <p:grpSpPr>
          <a:xfrm rot="0">
            <a:off x="3434480" y="3873485"/>
            <a:ext cx="66941" cy="66941"/>
            <a:chOff x="0" y="0"/>
            <a:chExt cx="91491" cy="91491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91440" cy="91440"/>
            </a:xfrm>
            <a:custGeom>
              <a:avLst/>
              <a:gdLst/>
              <a:ahLst/>
              <a:cxnLst/>
              <a:rect r="r" b="b" t="t" l="l"/>
              <a:pathLst>
                <a:path h="91440" w="91440">
                  <a:moveTo>
                    <a:pt x="91440" y="45720"/>
                  </a:moveTo>
                  <a:cubicBezTo>
                    <a:pt x="91440" y="70993"/>
                    <a:pt x="70993" y="91440"/>
                    <a:pt x="45720" y="91440"/>
                  </a:cubicBezTo>
                  <a:cubicBezTo>
                    <a:pt x="20447" y="91440"/>
                    <a:pt x="0" y="70993"/>
                    <a:pt x="0" y="45720"/>
                  </a:cubicBezTo>
                  <a:cubicBezTo>
                    <a:pt x="0" y="20447"/>
                    <a:pt x="20447" y="0"/>
                    <a:pt x="45720" y="0"/>
                  </a:cubicBezTo>
                  <a:cubicBezTo>
                    <a:pt x="70993" y="0"/>
                    <a:pt x="91440" y="20447"/>
                    <a:pt x="91440" y="45720"/>
                  </a:cubicBezTo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5" id="55"/>
          <p:cNvGrpSpPr>
            <a:grpSpLocks noChangeAspect="true"/>
          </p:cNvGrpSpPr>
          <p:nvPr/>
        </p:nvGrpSpPr>
        <p:grpSpPr>
          <a:xfrm rot="0">
            <a:off x="3412986" y="6250849"/>
            <a:ext cx="100341" cy="100341"/>
            <a:chOff x="0" y="0"/>
            <a:chExt cx="91491" cy="91491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91440" cy="91440"/>
            </a:xfrm>
            <a:custGeom>
              <a:avLst/>
              <a:gdLst/>
              <a:ahLst/>
              <a:cxnLst/>
              <a:rect r="r" b="b" t="t" l="l"/>
              <a:pathLst>
                <a:path h="91440" w="91440">
                  <a:moveTo>
                    <a:pt x="91440" y="45720"/>
                  </a:moveTo>
                  <a:cubicBezTo>
                    <a:pt x="91440" y="70993"/>
                    <a:pt x="70993" y="91440"/>
                    <a:pt x="45720" y="91440"/>
                  </a:cubicBezTo>
                  <a:cubicBezTo>
                    <a:pt x="20447" y="91440"/>
                    <a:pt x="0" y="70993"/>
                    <a:pt x="0" y="45720"/>
                  </a:cubicBezTo>
                  <a:cubicBezTo>
                    <a:pt x="0" y="20447"/>
                    <a:pt x="20447" y="0"/>
                    <a:pt x="45720" y="0"/>
                  </a:cubicBezTo>
                  <a:cubicBezTo>
                    <a:pt x="70993" y="0"/>
                    <a:pt x="91440" y="20447"/>
                    <a:pt x="91440" y="45720"/>
                  </a:cubicBezTo>
                </a:path>
              </a:pathLst>
            </a:custGeom>
            <a:solidFill>
              <a:srgbClr val="323B4C"/>
            </a:solidFill>
          </p:spPr>
        </p:sp>
      </p:grpSp>
      <p:grpSp>
        <p:nvGrpSpPr>
          <p:cNvPr name="Group 57" id="57"/>
          <p:cNvGrpSpPr>
            <a:grpSpLocks noChangeAspect="true"/>
          </p:cNvGrpSpPr>
          <p:nvPr/>
        </p:nvGrpSpPr>
        <p:grpSpPr>
          <a:xfrm rot="0">
            <a:off x="3429686" y="6267549"/>
            <a:ext cx="66941" cy="66941"/>
            <a:chOff x="0" y="0"/>
            <a:chExt cx="91491" cy="91491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91440" cy="91440"/>
            </a:xfrm>
            <a:custGeom>
              <a:avLst/>
              <a:gdLst/>
              <a:ahLst/>
              <a:cxnLst/>
              <a:rect r="r" b="b" t="t" l="l"/>
              <a:pathLst>
                <a:path h="91440" w="91440">
                  <a:moveTo>
                    <a:pt x="91440" y="45720"/>
                  </a:moveTo>
                  <a:cubicBezTo>
                    <a:pt x="91440" y="70993"/>
                    <a:pt x="70993" y="91440"/>
                    <a:pt x="45720" y="91440"/>
                  </a:cubicBezTo>
                  <a:cubicBezTo>
                    <a:pt x="20447" y="91440"/>
                    <a:pt x="0" y="70993"/>
                    <a:pt x="0" y="45720"/>
                  </a:cubicBezTo>
                  <a:cubicBezTo>
                    <a:pt x="0" y="20447"/>
                    <a:pt x="20447" y="0"/>
                    <a:pt x="45720" y="0"/>
                  </a:cubicBezTo>
                  <a:cubicBezTo>
                    <a:pt x="70993" y="0"/>
                    <a:pt x="91440" y="20447"/>
                    <a:pt x="91440" y="45720"/>
                  </a:cubicBezTo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9" id="59"/>
          <p:cNvGrpSpPr>
            <a:grpSpLocks noChangeAspect="true"/>
          </p:cNvGrpSpPr>
          <p:nvPr/>
        </p:nvGrpSpPr>
        <p:grpSpPr>
          <a:xfrm rot="0">
            <a:off x="3417780" y="5295830"/>
            <a:ext cx="100341" cy="100341"/>
            <a:chOff x="0" y="0"/>
            <a:chExt cx="91491" cy="91491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91440" cy="91440"/>
            </a:xfrm>
            <a:custGeom>
              <a:avLst/>
              <a:gdLst/>
              <a:ahLst/>
              <a:cxnLst/>
              <a:rect r="r" b="b" t="t" l="l"/>
              <a:pathLst>
                <a:path h="91440" w="91440">
                  <a:moveTo>
                    <a:pt x="91440" y="45720"/>
                  </a:moveTo>
                  <a:cubicBezTo>
                    <a:pt x="91440" y="70993"/>
                    <a:pt x="70993" y="91440"/>
                    <a:pt x="45720" y="91440"/>
                  </a:cubicBezTo>
                  <a:cubicBezTo>
                    <a:pt x="20447" y="91440"/>
                    <a:pt x="0" y="70993"/>
                    <a:pt x="0" y="45720"/>
                  </a:cubicBezTo>
                  <a:cubicBezTo>
                    <a:pt x="0" y="20447"/>
                    <a:pt x="20447" y="0"/>
                    <a:pt x="45720" y="0"/>
                  </a:cubicBezTo>
                  <a:cubicBezTo>
                    <a:pt x="70993" y="0"/>
                    <a:pt x="91440" y="20447"/>
                    <a:pt x="91440" y="45720"/>
                  </a:cubicBezTo>
                </a:path>
              </a:pathLst>
            </a:custGeom>
            <a:solidFill>
              <a:srgbClr val="323B4C"/>
            </a:solidFill>
          </p:spPr>
        </p:sp>
      </p:grpSp>
      <p:grpSp>
        <p:nvGrpSpPr>
          <p:cNvPr name="Group 61" id="61"/>
          <p:cNvGrpSpPr>
            <a:grpSpLocks noChangeAspect="true"/>
          </p:cNvGrpSpPr>
          <p:nvPr/>
        </p:nvGrpSpPr>
        <p:grpSpPr>
          <a:xfrm rot="0">
            <a:off x="3434480" y="5312529"/>
            <a:ext cx="66941" cy="66941"/>
            <a:chOff x="0" y="0"/>
            <a:chExt cx="91491" cy="91491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91440" cy="91440"/>
            </a:xfrm>
            <a:custGeom>
              <a:avLst/>
              <a:gdLst/>
              <a:ahLst/>
              <a:cxnLst/>
              <a:rect r="r" b="b" t="t" l="l"/>
              <a:pathLst>
                <a:path h="91440" w="91440">
                  <a:moveTo>
                    <a:pt x="91440" y="45720"/>
                  </a:moveTo>
                  <a:cubicBezTo>
                    <a:pt x="91440" y="70993"/>
                    <a:pt x="70993" y="91440"/>
                    <a:pt x="45720" y="91440"/>
                  </a:cubicBezTo>
                  <a:cubicBezTo>
                    <a:pt x="20447" y="91440"/>
                    <a:pt x="0" y="70993"/>
                    <a:pt x="0" y="45720"/>
                  </a:cubicBezTo>
                  <a:cubicBezTo>
                    <a:pt x="0" y="20447"/>
                    <a:pt x="20447" y="0"/>
                    <a:pt x="45720" y="0"/>
                  </a:cubicBezTo>
                  <a:cubicBezTo>
                    <a:pt x="70993" y="0"/>
                    <a:pt x="91440" y="20447"/>
                    <a:pt x="91440" y="45720"/>
                  </a:cubicBezTo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3" id="63"/>
          <p:cNvGrpSpPr>
            <a:grpSpLocks noChangeAspect="true"/>
          </p:cNvGrpSpPr>
          <p:nvPr/>
        </p:nvGrpSpPr>
        <p:grpSpPr>
          <a:xfrm rot="0">
            <a:off x="3417780" y="7433065"/>
            <a:ext cx="100341" cy="100341"/>
            <a:chOff x="0" y="0"/>
            <a:chExt cx="91491" cy="91491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91440" cy="91440"/>
            </a:xfrm>
            <a:custGeom>
              <a:avLst/>
              <a:gdLst/>
              <a:ahLst/>
              <a:cxnLst/>
              <a:rect r="r" b="b" t="t" l="l"/>
              <a:pathLst>
                <a:path h="91440" w="91440">
                  <a:moveTo>
                    <a:pt x="91440" y="45720"/>
                  </a:moveTo>
                  <a:cubicBezTo>
                    <a:pt x="91440" y="70993"/>
                    <a:pt x="70993" y="91440"/>
                    <a:pt x="45720" y="91440"/>
                  </a:cubicBezTo>
                  <a:cubicBezTo>
                    <a:pt x="20447" y="91440"/>
                    <a:pt x="0" y="70993"/>
                    <a:pt x="0" y="45720"/>
                  </a:cubicBezTo>
                  <a:cubicBezTo>
                    <a:pt x="0" y="20447"/>
                    <a:pt x="20447" y="0"/>
                    <a:pt x="45720" y="0"/>
                  </a:cubicBezTo>
                  <a:cubicBezTo>
                    <a:pt x="70993" y="0"/>
                    <a:pt x="91440" y="20447"/>
                    <a:pt x="91440" y="45720"/>
                  </a:cubicBezTo>
                </a:path>
              </a:pathLst>
            </a:custGeom>
            <a:solidFill>
              <a:srgbClr val="323B4C"/>
            </a:solidFill>
          </p:spPr>
        </p:sp>
      </p:grpSp>
      <p:grpSp>
        <p:nvGrpSpPr>
          <p:cNvPr name="Group 65" id="65"/>
          <p:cNvGrpSpPr>
            <a:grpSpLocks noChangeAspect="true"/>
          </p:cNvGrpSpPr>
          <p:nvPr/>
        </p:nvGrpSpPr>
        <p:grpSpPr>
          <a:xfrm rot="0">
            <a:off x="3434480" y="7449765"/>
            <a:ext cx="66941" cy="66941"/>
            <a:chOff x="0" y="0"/>
            <a:chExt cx="91491" cy="91491"/>
          </a:xfrm>
        </p:grpSpPr>
        <p:sp>
          <p:nvSpPr>
            <p:cNvPr name="Freeform 66" id="66"/>
            <p:cNvSpPr/>
            <p:nvPr/>
          </p:nvSpPr>
          <p:spPr>
            <a:xfrm flipH="false" flipV="false" rot="0">
              <a:off x="0" y="0"/>
              <a:ext cx="91440" cy="91440"/>
            </a:xfrm>
            <a:custGeom>
              <a:avLst/>
              <a:gdLst/>
              <a:ahLst/>
              <a:cxnLst/>
              <a:rect r="r" b="b" t="t" l="l"/>
              <a:pathLst>
                <a:path h="91440" w="91440">
                  <a:moveTo>
                    <a:pt x="91440" y="45720"/>
                  </a:moveTo>
                  <a:cubicBezTo>
                    <a:pt x="91440" y="70993"/>
                    <a:pt x="70993" y="91440"/>
                    <a:pt x="45720" y="91440"/>
                  </a:cubicBezTo>
                  <a:cubicBezTo>
                    <a:pt x="20447" y="91440"/>
                    <a:pt x="0" y="70993"/>
                    <a:pt x="0" y="45720"/>
                  </a:cubicBezTo>
                  <a:cubicBezTo>
                    <a:pt x="0" y="20447"/>
                    <a:pt x="20447" y="0"/>
                    <a:pt x="45720" y="0"/>
                  </a:cubicBezTo>
                  <a:cubicBezTo>
                    <a:pt x="70993" y="0"/>
                    <a:pt x="91440" y="20447"/>
                    <a:pt x="91440" y="45720"/>
                  </a:cubicBezTo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AutoShape 67" id="67"/>
          <p:cNvSpPr/>
          <p:nvPr/>
        </p:nvSpPr>
        <p:spPr>
          <a:xfrm>
            <a:off x="3391188" y="3699343"/>
            <a:ext cx="4168812" cy="0"/>
          </a:xfrm>
          <a:prstGeom prst="line">
            <a:avLst/>
          </a:prstGeom>
          <a:ln cap="flat" w="19050">
            <a:solidFill>
              <a:srgbClr val="F4D64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8" id="68"/>
          <p:cNvSpPr txBox="true"/>
          <p:nvPr/>
        </p:nvSpPr>
        <p:spPr>
          <a:xfrm rot="0">
            <a:off x="481717" y="3426932"/>
            <a:ext cx="1302004" cy="200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539"/>
              </a:lnSpc>
            </a:pPr>
            <a:r>
              <a:rPr lang="en-US" sz="1099">
                <a:solidFill>
                  <a:srgbClr val="FFFFFF"/>
                </a:solidFill>
                <a:latin typeface="Poppins"/>
              </a:rPr>
              <a:t>0971 955 144</a:t>
            </a:r>
          </a:p>
        </p:txBody>
      </p:sp>
      <p:sp>
        <p:nvSpPr>
          <p:cNvPr name="TextBox 69" id="69"/>
          <p:cNvSpPr txBox="true"/>
          <p:nvPr/>
        </p:nvSpPr>
        <p:spPr>
          <a:xfrm rot="0">
            <a:off x="481717" y="3737259"/>
            <a:ext cx="2336100" cy="196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572"/>
              </a:lnSpc>
            </a:pPr>
            <a:r>
              <a:rPr lang="en-US" sz="1099">
                <a:solidFill>
                  <a:srgbClr val="FFFFFF"/>
                </a:solidFill>
                <a:latin typeface="Poppins"/>
              </a:rPr>
              <a:t>quochoang22603@gmail.com</a:t>
            </a:r>
          </a:p>
        </p:txBody>
      </p:sp>
      <p:sp>
        <p:nvSpPr>
          <p:cNvPr name="TextBox 70" id="70"/>
          <p:cNvSpPr txBox="true"/>
          <p:nvPr/>
        </p:nvSpPr>
        <p:spPr>
          <a:xfrm rot="0">
            <a:off x="486328" y="4057899"/>
            <a:ext cx="1470925" cy="204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583"/>
              </a:lnSpc>
            </a:pPr>
            <a:r>
              <a:rPr lang="en-US" sz="1099">
                <a:solidFill>
                  <a:srgbClr val="FFFFFF"/>
                </a:solidFill>
                <a:latin typeface="Poppins"/>
              </a:rPr>
              <a:t>22/06/2003</a:t>
            </a:r>
          </a:p>
        </p:txBody>
      </p:sp>
      <p:sp>
        <p:nvSpPr>
          <p:cNvPr name="TextBox 71" id="71"/>
          <p:cNvSpPr txBox="true"/>
          <p:nvPr/>
        </p:nvSpPr>
        <p:spPr>
          <a:xfrm rot="0">
            <a:off x="481717" y="4365794"/>
            <a:ext cx="1987809" cy="202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528"/>
              </a:lnSpc>
            </a:pPr>
            <a:r>
              <a:rPr lang="en-US" sz="1099">
                <a:solidFill>
                  <a:srgbClr val="FFFFFF"/>
                </a:solidFill>
                <a:latin typeface="Poppins"/>
              </a:rPr>
              <a:t>Thanh Khê Tây, Đà Nẵng</a:t>
            </a:r>
          </a:p>
        </p:txBody>
      </p:sp>
      <p:sp>
        <p:nvSpPr>
          <p:cNvPr name="TextBox 72" id="72"/>
          <p:cNvSpPr txBox="true"/>
          <p:nvPr/>
        </p:nvSpPr>
        <p:spPr>
          <a:xfrm rot="0">
            <a:off x="3033816" y="1406353"/>
            <a:ext cx="4183103" cy="516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 spc="203">
                <a:solidFill>
                  <a:srgbClr val="292D2D"/>
                </a:solidFill>
                <a:latin typeface="Poppins Semi-Bold"/>
              </a:rPr>
              <a:t>PHẠM QUỐC HOÀNG</a:t>
            </a:r>
          </a:p>
        </p:txBody>
      </p:sp>
      <p:sp>
        <p:nvSpPr>
          <p:cNvPr name="TextBox 73" id="73"/>
          <p:cNvSpPr txBox="true"/>
          <p:nvPr/>
        </p:nvSpPr>
        <p:spPr>
          <a:xfrm rot="0">
            <a:off x="3033816" y="1937579"/>
            <a:ext cx="2223754" cy="283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40"/>
              </a:lnSpc>
              <a:spcBef>
                <a:spcPct val="0"/>
              </a:spcBef>
            </a:pPr>
            <a:r>
              <a:rPr lang="en-US" sz="1600" spc="342">
                <a:solidFill>
                  <a:srgbClr val="292D2D"/>
                </a:solidFill>
                <a:latin typeface="Poppins"/>
              </a:rPr>
              <a:t>WED DEVELOPER</a:t>
            </a:r>
          </a:p>
        </p:txBody>
      </p:sp>
      <p:sp>
        <p:nvSpPr>
          <p:cNvPr name="TextBox 74" id="74"/>
          <p:cNvSpPr txBox="true"/>
          <p:nvPr/>
        </p:nvSpPr>
        <p:spPr>
          <a:xfrm rot="0">
            <a:off x="486328" y="4682626"/>
            <a:ext cx="2674756" cy="200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539"/>
              </a:lnSpc>
            </a:pPr>
            <a:r>
              <a:rPr lang="en-US" sz="1099" u="sng">
                <a:solidFill>
                  <a:srgbClr val="FFFFFF"/>
                </a:solidFill>
                <a:latin typeface="Poppins"/>
                <a:hlinkClick r:id="rId13" tooltip="https://github.com/QuocHoang03"/>
              </a:rPr>
              <a:t>https://github.com/QuocHoang03</a:t>
            </a:r>
          </a:p>
        </p:txBody>
      </p:sp>
      <p:sp>
        <p:nvSpPr>
          <p:cNvPr name="TextBox 75" id="75"/>
          <p:cNvSpPr txBox="true"/>
          <p:nvPr/>
        </p:nvSpPr>
        <p:spPr>
          <a:xfrm rot="0">
            <a:off x="3391188" y="3281932"/>
            <a:ext cx="1633375" cy="283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40"/>
              </a:lnSpc>
            </a:pPr>
            <a:r>
              <a:rPr lang="en-US" sz="1600">
                <a:solidFill>
                  <a:srgbClr val="323B4C"/>
                </a:solidFill>
                <a:latin typeface="Poppins Semi-Bold"/>
              </a:rPr>
              <a:t>DỰ ÁN</a:t>
            </a:r>
          </a:p>
        </p:txBody>
      </p:sp>
      <p:sp>
        <p:nvSpPr>
          <p:cNvPr name="TextBox 76" id="76"/>
          <p:cNvSpPr txBox="true"/>
          <p:nvPr/>
        </p:nvSpPr>
        <p:spPr>
          <a:xfrm rot="0">
            <a:off x="3619274" y="3774535"/>
            <a:ext cx="3470098" cy="916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200">
                <a:solidFill>
                  <a:srgbClr val="323B4C"/>
                </a:solidFill>
                <a:latin typeface="Poppins Bold"/>
              </a:rPr>
              <a:t>Website bán điện thoại</a:t>
            </a:r>
          </a:p>
          <a:p>
            <a:pPr marL="259080" indent="-129540" lvl="1">
              <a:lnSpc>
                <a:spcPts val="1800"/>
              </a:lnSpc>
              <a:buFont typeface="Arial"/>
              <a:buChar char="•"/>
            </a:pPr>
            <a:r>
              <a:rPr lang="en-US" sz="1200">
                <a:solidFill>
                  <a:srgbClr val="323B4C"/>
                </a:solidFill>
                <a:latin typeface="Poppins"/>
              </a:rPr>
              <a:t>Công nghệ: ReactJs, NodeJs, MongoDB, Redux Toolkit</a:t>
            </a:r>
          </a:p>
          <a:p>
            <a:pPr marL="259080" indent="-129540" lvl="1">
              <a:lnSpc>
                <a:spcPts val="1800"/>
              </a:lnSpc>
              <a:buFont typeface="Arial"/>
              <a:buChar char="•"/>
            </a:pPr>
            <a:r>
              <a:rPr lang="en-US" sz="1200">
                <a:solidFill>
                  <a:srgbClr val="323B4C"/>
                </a:solidFill>
                <a:latin typeface="Poppins"/>
              </a:rPr>
              <a:t>Source code:</a:t>
            </a:r>
          </a:p>
        </p:txBody>
      </p:sp>
      <p:sp>
        <p:nvSpPr>
          <p:cNvPr name="TextBox 77" id="77"/>
          <p:cNvSpPr txBox="true"/>
          <p:nvPr/>
        </p:nvSpPr>
        <p:spPr>
          <a:xfrm rot="0">
            <a:off x="3826325" y="4670164"/>
            <a:ext cx="1209480" cy="459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200">
                <a:solidFill>
                  <a:srgbClr val="323B4C"/>
                </a:solidFill>
                <a:latin typeface="Poppins"/>
              </a:rPr>
              <a:t>+ </a:t>
            </a:r>
            <a:r>
              <a:rPr lang="en-US" sz="1200" u="sng">
                <a:solidFill>
                  <a:srgbClr val="323B4C"/>
                </a:solidFill>
                <a:latin typeface="Poppins"/>
                <a:hlinkClick r:id="rId14" tooltip="https://github.com/QuocHoang03/ECommerce_Apple_frontend"/>
              </a:rPr>
              <a:t>Frontend</a:t>
            </a:r>
          </a:p>
          <a:p>
            <a:pPr>
              <a:lnSpc>
                <a:spcPts val="1800"/>
              </a:lnSpc>
            </a:pPr>
            <a:r>
              <a:rPr lang="en-US" sz="1200">
                <a:solidFill>
                  <a:srgbClr val="323B4C"/>
                </a:solidFill>
                <a:latin typeface="Poppins"/>
              </a:rPr>
              <a:t>+ </a:t>
            </a:r>
            <a:r>
              <a:rPr lang="en-US" sz="1200" u="sng">
                <a:solidFill>
                  <a:srgbClr val="323B4C"/>
                </a:solidFill>
                <a:latin typeface="Poppins"/>
                <a:hlinkClick r:id="rId15" tooltip="https://github.com/QuocHoang03/ECommerce_Apple_backend"/>
              </a:rPr>
              <a:t>Backend</a:t>
            </a:r>
          </a:p>
        </p:txBody>
      </p:sp>
      <p:sp>
        <p:nvSpPr>
          <p:cNvPr name="TextBox 78" id="78"/>
          <p:cNvSpPr txBox="true"/>
          <p:nvPr/>
        </p:nvSpPr>
        <p:spPr>
          <a:xfrm rot="0">
            <a:off x="3619274" y="5195944"/>
            <a:ext cx="3470098" cy="687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200">
                <a:solidFill>
                  <a:srgbClr val="323B4C"/>
                </a:solidFill>
                <a:latin typeface="Poppins Bold"/>
              </a:rPr>
              <a:t>Website thông tin cá nhân</a:t>
            </a:r>
          </a:p>
          <a:p>
            <a:pPr marL="259080" indent="-129540" lvl="1">
              <a:lnSpc>
                <a:spcPts val="1800"/>
              </a:lnSpc>
              <a:buFont typeface="Arial"/>
              <a:buChar char="•"/>
            </a:pPr>
            <a:r>
              <a:rPr lang="en-US" sz="1200">
                <a:solidFill>
                  <a:srgbClr val="323B4C"/>
                </a:solidFill>
                <a:latin typeface="Poppins"/>
              </a:rPr>
              <a:t>Công nghệ: ReactJs,</a:t>
            </a:r>
          </a:p>
          <a:p>
            <a:pPr marL="259080" indent="-129540" lvl="1">
              <a:lnSpc>
                <a:spcPts val="1800"/>
              </a:lnSpc>
              <a:buFont typeface="Arial"/>
              <a:buChar char="•"/>
            </a:pPr>
            <a:r>
              <a:rPr lang="en-US" sz="1200">
                <a:solidFill>
                  <a:srgbClr val="323B4C"/>
                </a:solidFill>
                <a:latin typeface="Poppins"/>
              </a:rPr>
              <a:t>Source code:</a:t>
            </a:r>
          </a:p>
        </p:txBody>
      </p:sp>
      <p:sp>
        <p:nvSpPr>
          <p:cNvPr name="TextBox 79" id="79"/>
          <p:cNvSpPr txBox="true"/>
          <p:nvPr/>
        </p:nvSpPr>
        <p:spPr>
          <a:xfrm rot="0">
            <a:off x="3826325" y="5864599"/>
            <a:ext cx="1209480" cy="230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200">
                <a:solidFill>
                  <a:srgbClr val="323B4C"/>
                </a:solidFill>
                <a:latin typeface="Poppins"/>
              </a:rPr>
              <a:t>+</a:t>
            </a:r>
            <a:r>
              <a:rPr lang="en-US" sz="1200" u="sng">
                <a:solidFill>
                  <a:srgbClr val="323B4C"/>
                </a:solidFill>
                <a:latin typeface="Poppins"/>
                <a:hlinkClick r:id="rId16" tooltip="https://github.com/QuocHoang03/Per-info"/>
              </a:rPr>
              <a:t> Frontend</a:t>
            </a:r>
          </a:p>
        </p:txBody>
      </p:sp>
      <p:sp>
        <p:nvSpPr>
          <p:cNvPr name="TextBox 80" id="80"/>
          <p:cNvSpPr txBox="true"/>
          <p:nvPr/>
        </p:nvSpPr>
        <p:spPr>
          <a:xfrm rot="0">
            <a:off x="3619274" y="6161779"/>
            <a:ext cx="3470098" cy="687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200">
                <a:solidFill>
                  <a:srgbClr val="323B4C"/>
                </a:solidFill>
                <a:latin typeface="Poppins Bold"/>
              </a:rPr>
              <a:t>Website nghe nhạc Mp3</a:t>
            </a:r>
          </a:p>
          <a:p>
            <a:pPr marL="259080" indent="-129540" lvl="1">
              <a:lnSpc>
                <a:spcPts val="1800"/>
              </a:lnSpc>
              <a:buFont typeface="Arial"/>
              <a:buChar char="•"/>
            </a:pPr>
            <a:r>
              <a:rPr lang="en-US" sz="1200">
                <a:solidFill>
                  <a:srgbClr val="323B4C"/>
                </a:solidFill>
                <a:latin typeface="Poppins"/>
              </a:rPr>
              <a:t>Công nghệ: HTML, CSS, JavaScript</a:t>
            </a:r>
          </a:p>
          <a:p>
            <a:pPr marL="259080" indent="-129540" lvl="1">
              <a:lnSpc>
                <a:spcPts val="1800"/>
              </a:lnSpc>
              <a:buFont typeface="Arial"/>
              <a:buChar char="•"/>
            </a:pPr>
            <a:r>
              <a:rPr lang="en-US" sz="1200">
                <a:solidFill>
                  <a:srgbClr val="323B4C"/>
                </a:solidFill>
                <a:latin typeface="Poppins"/>
              </a:rPr>
              <a:t>Source code:</a:t>
            </a:r>
          </a:p>
        </p:txBody>
      </p:sp>
      <p:sp>
        <p:nvSpPr>
          <p:cNvPr name="TextBox 81" id="81"/>
          <p:cNvSpPr txBox="true"/>
          <p:nvPr/>
        </p:nvSpPr>
        <p:spPr>
          <a:xfrm rot="0">
            <a:off x="3826325" y="6830434"/>
            <a:ext cx="1209480" cy="459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200">
                <a:solidFill>
                  <a:srgbClr val="323B4C"/>
                </a:solidFill>
                <a:latin typeface="Poppins"/>
                <a:hlinkClick r:id="rId17" tooltip="https://github.com/QuocHoang03/zingMp3_clone"/>
              </a:rPr>
              <a:t>+ </a:t>
            </a:r>
            <a:r>
              <a:rPr lang="en-US" sz="1200" u="sng">
                <a:solidFill>
                  <a:srgbClr val="323B4C"/>
                </a:solidFill>
                <a:latin typeface="Poppins"/>
                <a:hlinkClick r:id="rId18" tooltip="https://github.com/QuocHoang03/zingMp3_clone"/>
              </a:rPr>
              <a:t>Frontend</a:t>
            </a:r>
          </a:p>
          <a:p>
            <a:pPr>
              <a:lnSpc>
                <a:spcPts val="1800"/>
              </a:lnSpc>
            </a:pPr>
            <a:r>
              <a:rPr lang="en-US" sz="1200">
                <a:solidFill>
                  <a:srgbClr val="323B4C"/>
                </a:solidFill>
                <a:latin typeface="Poppins"/>
              </a:rPr>
              <a:t>+ </a:t>
            </a:r>
            <a:r>
              <a:rPr lang="en-US" sz="1200" u="sng">
                <a:solidFill>
                  <a:srgbClr val="323B4C"/>
                </a:solidFill>
                <a:latin typeface="Poppins"/>
                <a:hlinkClick r:id="rId19" tooltip="https://quochoang03.github.io/zingMp3_clone/"/>
              </a:rPr>
              <a:t>Live Demo</a:t>
            </a:r>
          </a:p>
        </p:txBody>
      </p:sp>
      <p:sp>
        <p:nvSpPr>
          <p:cNvPr name="TextBox 82" id="82"/>
          <p:cNvSpPr txBox="true"/>
          <p:nvPr/>
        </p:nvSpPr>
        <p:spPr>
          <a:xfrm rot="0">
            <a:off x="3619274" y="7336489"/>
            <a:ext cx="3470098" cy="916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200">
                <a:solidFill>
                  <a:srgbClr val="323B4C"/>
                </a:solidFill>
                <a:latin typeface="Poppins Bold"/>
              </a:rPr>
              <a:t>Website bán bản vẽ thiết kế nhà</a:t>
            </a:r>
          </a:p>
          <a:p>
            <a:pPr marL="259080" indent="-129540" lvl="1">
              <a:lnSpc>
                <a:spcPts val="1800"/>
              </a:lnSpc>
              <a:buFont typeface="Arial"/>
              <a:buChar char="•"/>
            </a:pPr>
            <a:r>
              <a:rPr lang="en-US" sz="1200">
                <a:solidFill>
                  <a:srgbClr val="323B4C"/>
                </a:solidFill>
                <a:latin typeface="Poppins"/>
              </a:rPr>
              <a:t>Công nghệ: ReactJs, NodeJs, Mysql, Redux Toolkit (Còn đang thực hiện)</a:t>
            </a:r>
          </a:p>
          <a:p>
            <a:pPr marL="259080" indent="-129540" lvl="1">
              <a:lnSpc>
                <a:spcPts val="1800"/>
              </a:lnSpc>
              <a:buFont typeface="Arial"/>
              <a:buChar char="•"/>
            </a:pPr>
            <a:r>
              <a:rPr lang="en-US" sz="1200">
                <a:solidFill>
                  <a:srgbClr val="323B4C"/>
                </a:solidFill>
                <a:latin typeface="Poppins"/>
              </a:rPr>
              <a:t>Source code:</a:t>
            </a:r>
          </a:p>
        </p:txBody>
      </p:sp>
      <p:sp>
        <p:nvSpPr>
          <p:cNvPr name="TextBox 83" id="83"/>
          <p:cNvSpPr txBox="true"/>
          <p:nvPr/>
        </p:nvSpPr>
        <p:spPr>
          <a:xfrm rot="0">
            <a:off x="3933450" y="8232118"/>
            <a:ext cx="1209480" cy="459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200">
                <a:solidFill>
                  <a:srgbClr val="323B4C"/>
                </a:solidFill>
                <a:latin typeface="Poppins"/>
              </a:rPr>
              <a:t>+ </a:t>
            </a:r>
            <a:r>
              <a:rPr lang="en-US" sz="1200" u="sng">
                <a:solidFill>
                  <a:srgbClr val="323B4C"/>
                </a:solidFill>
                <a:latin typeface="Poppins"/>
                <a:hlinkClick r:id="rId20" tooltip="https://github.com/QuocHoang03/blueprint_frontend"/>
              </a:rPr>
              <a:t>Frontend</a:t>
            </a:r>
          </a:p>
          <a:p>
            <a:pPr>
              <a:lnSpc>
                <a:spcPts val="1800"/>
              </a:lnSpc>
            </a:pPr>
            <a:r>
              <a:rPr lang="en-US" sz="1200">
                <a:solidFill>
                  <a:srgbClr val="323B4C"/>
                </a:solidFill>
                <a:latin typeface="Poppins"/>
              </a:rPr>
              <a:t>+ </a:t>
            </a:r>
            <a:r>
              <a:rPr lang="en-US" sz="1200" u="sng">
                <a:solidFill>
                  <a:srgbClr val="323B4C"/>
                </a:solidFill>
                <a:latin typeface="Poppins"/>
                <a:hlinkClick r:id="rId21" tooltip="https://github.com/QuocHoang03/blueprint_backend"/>
              </a:rPr>
              <a:t>Backend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DAF-_ELzs6U</dc:identifier>
  <dcterms:modified xsi:type="dcterms:W3CDTF">2011-08-01T06:04:30Z</dcterms:modified>
  <cp:revision>1</cp:revision>
  <dc:title>Richard</dc:title>
</cp:coreProperties>
</file>