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14"/>
  </p:handoutMasterIdLst>
  <p:sldIdLst>
    <p:sldId id="4525" r:id="rId3"/>
    <p:sldId id="8722" r:id="rId4"/>
    <p:sldId id="8713" r:id="rId6"/>
    <p:sldId id="8727" r:id="rId7"/>
    <p:sldId id="8728" r:id="rId8"/>
    <p:sldId id="8729" r:id="rId9"/>
    <p:sldId id="8733" r:id="rId10"/>
    <p:sldId id="8714" r:id="rId11"/>
    <p:sldId id="8726" r:id="rId12"/>
    <p:sldId id="870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88" d="100"/>
          <a:sy n="88" d="100"/>
        </p:scale>
        <p:origin x="586" y="58"/>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743CD7-97CD-4F57-B351-69A253B17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3.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grpSp>
        <p:nvGrpSpPr>
          <p:cNvPr id="11" name="组合 10"/>
          <p:cNvGrpSpPr/>
          <p:nvPr>
            <p:custDataLst>
              <p:tags r:id="rId4"/>
            </p:custDataLst>
          </p:nvPr>
        </p:nvGrpSpPr>
        <p:grpSpPr>
          <a:xfrm>
            <a:off x="2185493" y="212104"/>
            <a:ext cx="48380" cy="6544298"/>
            <a:chOff x="5972629" y="97971"/>
            <a:chExt cx="36285" cy="4908224"/>
          </a:xfrm>
        </p:grpSpPr>
        <p:cxnSp>
          <p:nvCxnSpPr>
            <p:cNvPr id="12" name="直接连接符 11"/>
            <p:cNvCxnSpPr/>
            <p:nvPr>
              <p:custDataLst>
                <p:tags r:id="rId5"/>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7"/>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8"/>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66226" y="6096000"/>
            <a:ext cx="517824" cy="660755"/>
            <a:chOff x="11673326" y="6232662"/>
            <a:chExt cx="410724" cy="524093"/>
          </a:xfrm>
        </p:grpSpPr>
        <p:sp>
          <p:nvSpPr>
            <p:cNvPr id="7" name="椭圆 6"/>
            <p:cNvSpPr/>
            <p:nvPr>
              <p:custDataLst>
                <p:tags r:id="rId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3"/>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4"/>
              </p:custDataLst>
            </p:nvPr>
          </p:nvPicPr>
          <p:blipFill rotWithShape="1">
            <a:blip r:embed="rId5"/>
            <a:srcRect/>
            <a:stretch>
              <a:fillRect/>
            </a:stretch>
          </p:blipFill>
          <p:spPr>
            <a:xfrm>
              <a:off x="10182226" y="5537223"/>
              <a:ext cx="1687512" cy="1268127"/>
            </a:xfrm>
            <a:prstGeom prst="rect">
              <a:avLst/>
            </a:prstGeom>
          </p:spPr>
        </p:pic>
        <p:grpSp>
          <p:nvGrpSpPr>
            <p:cNvPr id="9" name="组合 8"/>
            <p:cNvGrpSpPr/>
            <p:nvPr userDrawn="1">
              <p:custDataLst>
                <p:tags r:id="rId6"/>
              </p:custDataLst>
            </p:nvPr>
          </p:nvGrpSpPr>
          <p:grpSpPr>
            <a:xfrm>
              <a:off x="11251901" y="4781550"/>
              <a:ext cx="517824" cy="660755"/>
              <a:chOff x="11673326" y="6232662"/>
              <a:chExt cx="410724" cy="524093"/>
            </a:xfrm>
          </p:grpSpPr>
          <p:sp>
            <p:nvSpPr>
              <p:cNvPr id="10" name="椭圆 9"/>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3"/>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4"/>
              </p:custDataLst>
            </p:nvPr>
          </p:nvPicPr>
          <p:blipFill rotWithShape="1">
            <a:blip r:embed="rId5"/>
            <a:srcRect/>
            <a:stretch>
              <a:fillRect/>
            </a:stretch>
          </p:blipFill>
          <p:spPr>
            <a:xfrm flipH="1">
              <a:off x="216808" y="5453536"/>
              <a:ext cx="1687512" cy="1268127"/>
            </a:xfrm>
            <a:prstGeom prst="rect">
              <a:avLst/>
            </a:prstGeom>
          </p:spPr>
        </p:pic>
        <p:grpSp>
          <p:nvGrpSpPr>
            <p:cNvPr id="11" name="组合 10"/>
            <p:cNvGrpSpPr/>
            <p:nvPr userDrawn="1">
              <p:custDataLst>
                <p:tags r:id="rId6"/>
              </p:custDataLst>
            </p:nvPr>
          </p:nvGrpSpPr>
          <p:grpSpPr>
            <a:xfrm>
              <a:off x="326294" y="4686300"/>
              <a:ext cx="513812" cy="655636"/>
              <a:chOff x="11673326" y="6232662"/>
              <a:chExt cx="410724" cy="524093"/>
            </a:xfrm>
          </p:grpSpPr>
          <p:sp>
            <p:nvSpPr>
              <p:cNvPr id="12" name="椭圆 11"/>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1451926" y="6057900"/>
            <a:ext cx="517824" cy="660755"/>
            <a:chOff x="11673326" y="6232662"/>
            <a:chExt cx="410724" cy="524093"/>
          </a:xfrm>
        </p:grpSpPr>
        <p:sp>
          <p:nvSpPr>
            <p:cNvPr id="14" name="椭圆 13"/>
            <p:cNvSpPr/>
            <p:nvPr>
              <p:custDataLst>
                <p:tags r:id="rId4"/>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5"/>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6"/>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79356" y="3133725"/>
            <a:ext cx="12033288" cy="927455"/>
            <a:chOff x="79356" y="3133725"/>
            <a:chExt cx="12033288" cy="927455"/>
          </a:xfrm>
        </p:grpSpPr>
        <p:grpSp>
          <p:nvGrpSpPr>
            <p:cNvPr id="8" name="组合 7"/>
            <p:cNvGrpSpPr/>
            <p:nvPr userDrawn="1">
              <p:custDataLst>
                <p:tags r:id="rId4"/>
              </p:custDataLst>
            </p:nvPr>
          </p:nvGrpSpPr>
          <p:grpSpPr>
            <a:xfrm>
              <a:off x="11385811" y="3133725"/>
              <a:ext cx="726833" cy="927455"/>
              <a:chOff x="11673326" y="6232662"/>
              <a:chExt cx="410724" cy="524093"/>
            </a:xfrm>
          </p:grpSpPr>
          <p:sp>
            <p:nvSpPr>
              <p:cNvPr id="9" name="椭圆 8"/>
              <p:cNvSpPr/>
              <p:nvPr>
                <p:custDataLst>
                  <p:tags r:id="rId5"/>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6"/>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7"/>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8"/>
              </p:custDataLst>
            </p:nvPr>
          </p:nvGrpSpPr>
          <p:grpSpPr>
            <a:xfrm flipH="1">
              <a:off x="79356" y="3133725"/>
              <a:ext cx="726833" cy="927455"/>
              <a:chOff x="11673326" y="6232662"/>
              <a:chExt cx="410724" cy="524093"/>
            </a:xfrm>
          </p:grpSpPr>
          <p:sp>
            <p:nvSpPr>
              <p:cNvPr id="14" name="椭圆 13"/>
              <p:cNvSpPr/>
              <p:nvPr>
                <p:custDataLst>
                  <p:tags r:id="rId9"/>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0"/>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1"/>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2"/>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6"/>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2.xml"/><Relationship Id="rId1" Type="http://schemas.openxmlformats.org/officeDocument/2006/relationships/tags" Target="../tags/tag17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1.jpeg"/><Relationship Id="rId10" Type="http://schemas.openxmlformats.org/officeDocument/2006/relationships/notesSlide" Target="../notesSlides/notesSlide1.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56.xml"/><Relationship Id="rId4" Type="http://schemas.openxmlformats.org/officeDocument/2006/relationships/image" Target="../media/image4.jpeg"/><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58.xml"/><Relationship Id="rId2" Type="http://schemas.openxmlformats.org/officeDocument/2006/relationships/image" Target="../media/image5.png"/><Relationship Id="rId1" Type="http://schemas.openxmlformats.org/officeDocument/2006/relationships/tags" Target="../tags/tag15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16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5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162.xml"/><Relationship Id="rId2" Type="http://schemas.openxmlformats.org/officeDocument/2006/relationships/image" Target="../media/image8.png"/><Relationship Id="rId1" Type="http://schemas.openxmlformats.org/officeDocument/2006/relationships/tags" Target="../tags/tag16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164.xml"/><Relationship Id="rId1" Type="http://schemas.openxmlformats.org/officeDocument/2006/relationships/tags" Target="../tags/tag16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411095" y="5381625"/>
            <a:ext cx="4457700" cy="1476375"/>
          </a:xfrm>
          <a:prstGeom prst="rect">
            <a:avLst/>
          </a:prstGeom>
          <a:noFill/>
        </p:spPr>
        <p:txBody>
          <a:bodyPr wrap="none" rtlCol="0">
            <a:spAutoFit/>
          </a:bodyPr>
          <a:p>
            <a:r>
              <a:rPr lang="en-US"/>
              <a:t>GVHD: T.S Huỳnh Xuân Phụng</a:t>
            </a:r>
            <a:endParaRPr lang="en-US"/>
          </a:p>
          <a:p>
            <a:r>
              <a:rPr lang="en-US"/>
              <a:t>SVTH:</a:t>
            </a:r>
            <a:endParaRPr lang="en-US"/>
          </a:p>
          <a:p>
            <a:r>
              <a:rPr lang="en-US"/>
              <a:t>	19133010 Trần Nguyên Thái Bảo</a:t>
            </a:r>
            <a:endParaRPr lang="en-US"/>
          </a:p>
          <a:p>
            <a:r>
              <a:rPr lang="en-US"/>
              <a:t>	19133025 Đinh Quốc Hùng</a:t>
            </a:r>
            <a:endParaRPr lang="en-US"/>
          </a:p>
          <a:p>
            <a:r>
              <a:rPr lang="en-US"/>
              <a:t>	19133049 Đoàn Nhất Sinh</a:t>
            </a:r>
            <a:endParaRPr lang="en-US"/>
          </a:p>
        </p:txBody>
      </p:sp>
      <p:sp>
        <p:nvSpPr>
          <p:cNvPr id="7" name="Text Box 6"/>
          <p:cNvSpPr txBox="1"/>
          <p:nvPr/>
        </p:nvSpPr>
        <p:spPr>
          <a:xfrm>
            <a:off x="436245" y="1833245"/>
            <a:ext cx="4743450" cy="3192145"/>
          </a:xfrm>
          <a:prstGeom prst="rect">
            <a:avLst/>
          </a:prstGeom>
          <a:noFill/>
        </p:spPr>
        <p:txBody>
          <a:bodyPr wrap="square" rtlCol="0">
            <a:spAutoFit/>
          </a:bodyPr>
          <a:p>
            <a:pPr algn="l">
              <a:lnSpc>
                <a:spcPct val="180000"/>
              </a:lnSpc>
            </a:pPr>
            <a:r>
              <a:rPr lang="en-US" altLang="zh-CN" sz="2800" b="1" dirty="0" smtClean="0">
                <a:solidFill>
                  <a:schemeClr val="accent4">
                    <a:lumMod val="75000"/>
                  </a:schemeClr>
                </a:solidFill>
                <a:sym typeface="+mn-ea"/>
              </a:rPr>
              <a:t>Báo cáo tiến độ</a:t>
            </a:r>
            <a:endParaRPr lang="en-US" altLang="zh-CN" sz="2800" b="1" dirty="0" smtClean="0">
              <a:solidFill>
                <a:schemeClr val="accent4">
                  <a:lumMod val="75000"/>
                </a:schemeClr>
              </a:solidFill>
              <a:sym typeface="+mn-ea"/>
            </a:endParaRPr>
          </a:p>
          <a:p>
            <a:pPr algn="l">
              <a:lnSpc>
                <a:spcPct val="180000"/>
              </a:lnSpc>
            </a:pPr>
            <a:r>
              <a:rPr lang="en-US" altLang="zh-CN" sz="2800" b="1" dirty="0" smtClean="0">
                <a:solidFill>
                  <a:schemeClr val="accent4">
                    <a:lumMod val="75000"/>
                  </a:schemeClr>
                </a:solidFill>
                <a:sym typeface="+mn-ea"/>
              </a:rPr>
              <a:t>Đề tài: Tìm hiểu về database Amazon Aurora</a:t>
            </a:r>
            <a:endParaRPr lang="en-US" altLang="zh-CN" sz="2800" b="1" dirty="0" smtClean="0">
              <a:solidFill>
                <a:schemeClr val="accent4">
                  <a:lumMod val="75000"/>
                </a:schemeClr>
              </a:solidFill>
              <a:sym typeface="+mn-ea"/>
            </a:endParaRPr>
          </a:p>
          <a:p>
            <a:pPr algn="l">
              <a:lnSpc>
                <a:spcPct val="180000"/>
              </a:lnSpc>
            </a:pPr>
            <a:r>
              <a:rPr lang="en-US" altLang="zh-CN" sz="2800" b="1" dirty="0" smtClean="0">
                <a:solidFill>
                  <a:schemeClr val="accent4">
                    <a:lumMod val="75000"/>
                  </a:schemeClr>
                </a:solidFill>
                <a:sym typeface="+mn-ea"/>
              </a:rPr>
              <a:t>Môn: Cloud Computing</a:t>
            </a:r>
            <a:endParaRPr lang="en-US" altLang="zh-CN" sz="2800" b="1" dirty="0" smtClean="0">
              <a:solidFill>
                <a:schemeClr val="accent4">
                  <a:lumMod val="75000"/>
                </a:schemeClr>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rotWithShape="1">
          <a:blip r:embed="rId2" cstate="screen"/>
          <a:srcRect/>
          <a:stretch>
            <a:fillRect/>
          </a:stretch>
        </p:blipFill>
        <p:spPr>
          <a:xfrm>
            <a:off x="0" y="0"/>
            <a:ext cx="12192000" cy="6858000"/>
          </a:xfrm>
          <a:prstGeom prst="rect">
            <a:avLst/>
          </a:prstGeom>
        </p:spPr>
      </p:pic>
      <p:sp>
        <p:nvSpPr>
          <p:cNvPr id="22" name="1"/>
          <p:cNvSpPr txBox="1"/>
          <p:nvPr>
            <p:custDataLst>
              <p:tags r:id="rId3"/>
            </p:custDataLst>
          </p:nvPr>
        </p:nvSpPr>
        <p:spPr bwMode="auto">
          <a:xfrm>
            <a:off x="711200" y="499110"/>
            <a:ext cx="195436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rPr>
              <a:t>CONTENTS</a:t>
            </a:r>
            <a:endPar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endParaRPr>
          </a:p>
        </p:txBody>
      </p:sp>
      <p:sp>
        <p:nvSpPr>
          <p:cNvPr id="25" name="5"/>
          <p:cNvSpPr txBox="1"/>
          <p:nvPr>
            <p:custDataLst>
              <p:tags r:id="rId4"/>
            </p:custDataLst>
          </p:nvPr>
        </p:nvSpPr>
        <p:spPr>
          <a:xfrm>
            <a:off x="1374775" y="2344102"/>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01</a:t>
            </a:r>
            <a:endPar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27" name="4"/>
          <p:cNvSpPr txBox="1"/>
          <p:nvPr>
            <p:custDataLst>
              <p:tags r:id="rId5"/>
            </p:custDataLst>
          </p:nvPr>
        </p:nvSpPr>
        <p:spPr>
          <a:xfrm>
            <a:off x="1377315" y="3139757"/>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02</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6" name="文本框 5"/>
          <p:cNvSpPr txBox="1"/>
          <p:nvPr>
            <p:custDataLst>
              <p:tags r:id="rId6"/>
            </p:custDataLst>
          </p:nvPr>
        </p:nvSpPr>
        <p:spPr>
          <a:xfrm>
            <a:off x="2118360" y="2354897"/>
            <a:ext cx="3027680" cy="556895"/>
          </a:xfrm>
          <a:prstGeom prst="rect">
            <a:avLst/>
          </a:prstGeom>
          <a:noFill/>
        </p:spPr>
        <p:txBody>
          <a:bodyPr wrap="square" rtlCol="0" anchor="ctr" anchorCtr="0">
            <a:noAutofit/>
          </a:bodyPr>
          <a:lstStyle/>
          <a:p>
            <a:pPr algn="l"/>
            <a:r>
              <a:rPr lang="en-US" altLang="zh-CN" sz="2000" smtClean="0">
                <a:solidFill>
                  <a:schemeClr val="tx1">
                    <a:lumMod val="85000"/>
                    <a:lumOff val="15000"/>
                  </a:schemeClr>
                </a:solidFill>
                <a:uFillTx/>
                <a:latin typeface="Times New Roman" panose="02020603050405020304" charset="0"/>
                <a:ea typeface="Microsoft YaHei" panose="020B0503020204020204" pitchFamily="34" charset="-122"/>
                <a:cs typeface="Times New Roman" panose="02020603050405020304" charset="0"/>
              </a:rPr>
              <a:t>Những điều học hỏi từ link git.</a:t>
            </a:r>
            <a:endParaRPr lang="en-US" altLang="zh-CN" sz="2000" smtClean="0">
              <a:solidFill>
                <a:schemeClr val="tx1">
                  <a:lumMod val="85000"/>
                  <a:lumOff val="15000"/>
                </a:schemeClr>
              </a:solidFill>
              <a:uFillTx/>
              <a:latin typeface="Times New Roman" panose="02020603050405020304" charset="0"/>
              <a:ea typeface="Microsoft YaHei" panose="020B0503020204020204" pitchFamily="34" charset="-122"/>
              <a:cs typeface="Times New Roman" panose="02020603050405020304" charset="0"/>
            </a:endParaRPr>
          </a:p>
        </p:txBody>
      </p:sp>
      <p:sp>
        <p:nvSpPr>
          <p:cNvPr id="9" name="文本框 8"/>
          <p:cNvSpPr txBox="1"/>
          <p:nvPr>
            <p:custDataLst>
              <p:tags r:id="rId7"/>
            </p:custDataLst>
          </p:nvPr>
        </p:nvSpPr>
        <p:spPr>
          <a:xfrm>
            <a:off x="2119630" y="3150552"/>
            <a:ext cx="3027680" cy="556895"/>
          </a:xfrm>
          <a:prstGeom prst="rect">
            <a:avLst/>
          </a:prstGeom>
          <a:noFill/>
        </p:spPr>
        <p:txBody>
          <a:bodyPr wrap="square" rtlCol="0" anchor="ctr" anchorCtr="0">
            <a:normAutofit/>
          </a:bodyPr>
          <a:lstStyle/>
          <a:p>
            <a:pPr algn="l"/>
            <a:r>
              <a:rPr lang="en-US" altLang="zh-CN" sz="2400" smtClean="0">
                <a:solidFill>
                  <a:schemeClr val="tx1"/>
                </a:solidFill>
                <a:uFillTx/>
                <a:latin typeface="Times New Roman" panose="02020603050405020304" charset="0"/>
                <a:ea typeface="Microsoft YaHei" panose="020B0503020204020204" pitchFamily="34" charset="-122"/>
                <a:cs typeface="Times New Roman" panose="02020603050405020304" charset="0"/>
              </a:rPr>
              <a:t>Nhóm dự định làm</a:t>
            </a:r>
            <a:endParaRPr lang="en-US" altLang="zh-CN" sz="2400" smtClean="0">
              <a:solidFill>
                <a:schemeClr val="tx1"/>
              </a:solidFill>
              <a:uFillTx/>
              <a:latin typeface="Times New Roman" panose="02020603050405020304" charset="0"/>
              <a:ea typeface="Microsoft YaHei" panose="020B0503020204020204" pitchFamily="34" charset="-122"/>
              <a:cs typeface="Times New Roman" panose="02020603050405020304" charset="0"/>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605790" y="5051425"/>
            <a:ext cx="10973435" cy="1652905"/>
          </a:xfrm>
          <a:prstGeom prst="rect">
            <a:avLst/>
          </a:prstGeom>
          <a:noFill/>
          <a:ln w="3175">
            <a:noFill/>
            <a:prstDash val="dash"/>
          </a:ln>
        </p:spPr>
        <p:txBody>
          <a:bodyPr wrap="square" lIns="90170" tIns="46990" rIns="90170" bIns="4699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900" spc="5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Nhóm sinh viên kỳ trước: Tìm hiểu và sử dụng amazon aurora để quản lý database, sử dụng Visual Studio để xây dựng app quản lý nhân viên theo cấu trúc 3 lớp được viết bằng ngôn ngữ C# và kết nối với Amazon Aurora</a:t>
            </a:r>
            <a:endParaRPr lang="en-US" altLang="zh-CN" sz="1900" spc="5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endParaRPr>
          </a:p>
          <a:p>
            <a:pPr algn="just">
              <a:lnSpc>
                <a:spcPct val="130000"/>
              </a:lnSpc>
              <a:spcAft>
                <a:spcPts val="800"/>
              </a:spcAft>
            </a:pPr>
            <a:r>
              <a:rPr lang="en-US" altLang="zh-CN" sz="1900" spc="5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rPr>
              <a:t>- Link git nhóm kỳ trước: https://github.com/kenbaro/nhom15cloud.github.io/tree/main/QlyNhanVien</a:t>
            </a:r>
            <a:endParaRPr lang="en-US" altLang="zh-CN" sz="1900" spc="50" smtClean="0">
              <a:ln w="3175">
                <a:noFill/>
                <a:prstDash val="dash"/>
              </a:ln>
              <a:solidFill>
                <a:schemeClr val="tx1">
                  <a:lumMod val="85000"/>
                  <a:lumOff val="15000"/>
                </a:schemeClr>
              </a:solidFill>
              <a:latin typeface="Times New Roman" panose="02020603050405020304" charset="0"/>
              <a:ea typeface="Microsoft YaHei" panose="020B0503020204020204" pitchFamily="34" charset="-122"/>
              <a:cs typeface="Times New Roman" panose="02020603050405020304" charset="0"/>
            </a:endParaRPr>
          </a:p>
        </p:txBody>
      </p:sp>
      <p:sp>
        <p:nvSpPr>
          <p:cNvPr id="7" name="Title 6"/>
          <p:cNvSpPr txBox="1"/>
          <p:nvPr userDrawn="1">
            <p:custDataLst>
              <p:tags r:id="rId2"/>
            </p:custDataLst>
          </p:nvPr>
        </p:nvSpPr>
        <p:spPr>
          <a:xfrm>
            <a:off x="609299" y="4486088"/>
            <a:ext cx="10973399" cy="565147"/>
          </a:xfrm>
          <a:prstGeom prst="rect">
            <a:avLst/>
          </a:prstGeom>
          <a:noFill/>
          <a:ln w="3175">
            <a:noFill/>
            <a:prstDash val="dash"/>
          </a:ln>
        </p:spPr>
        <p:txBody>
          <a:bodyPr wrap="square" lIns="90170" tIns="46990" rIns="90170" bIns="46990" anchor="t" anchorCtr="0">
            <a:normAutofit fontScale="875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3200" b="1" spc="30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Các nội dung sinh viên học kỳ trước đã làm được</a:t>
            </a:r>
            <a:endParaRPr lang="en-US" altLang="zh-CN" sz="3200" b="1" spc="30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pic>
        <p:nvPicPr>
          <p:cNvPr id="4" name="图片 3" descr="C:\Users\Kingsoft\Desktop\图片库\电脑\black-contemporary-desk-296115.jpgblack-contemporary-desk-296115"/>
          <p:cNvPicPr>
            <a:picLocks noChangeAspect="1"/>
          </p:cNvPicPr>
          <p:nvPr>
            <p:custDataLst>
              <p:tags r:id="rId3"/>
            </p:custDataLst>
          </p:nvPr>
        </p:nvPicPr>
        <p:blipFill rotWithShape="1">
          <a:blip r:embed="rId4"/>
          <a:srcRect/>
          <a:stretch>
            <a:fillRect/>
          </a:stretch>
        </p:blipFill>
        <p:spPr>
          <a:xfrm>
            <a:off x="609298" y="611626"/>
            <a:ext cx="10970099" cy="3647662"/>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434000" y="334800"/>
            <a:ext cx="9626400" cy="723600"/>
          </a:xfrm>
        </p:spPr>
        <p:txBody>
          <a:bodyPr>
            <a:normAutofit/>
          </a:bodyPr>
          <a:lstStyle/>
          <a:p>
            <a:r>
              <a:rPr lang="vi-VN" altLang="en-US" smtClean="0"/>
              <a:t>Nhóm kỳ trước </a:t>
            </a:r>
            <a:r>
              <a:rPr lang="vi-VN" altLang="en-US" smtClean="0"/>
              <a:t>làm</a:t>
            </a:r>
            <a:endParaRPr lang="vi-VN" altLang="en-US" smtClean="0"/>
          </a:p>
        </p:txBody>
      </p:sp>
      <p:pic>
        <p:nvPicPr>
          <p:cNvPr id="2" name="Content Placeholder 1"/>
          <p:cNvPicPr>
            <a:picLocks noChangeAspect="1"/>
          </p:cNvPicPr>
          <p:nvPr>
            <p:ph sz="quarter" idx="13"/>
          </p:nvPr>
        </p:nvPicPr>
        <p:blipFill>
          <a:blip r:embed="rId2"/>
          <a:stretch>
            <a:fillRect/>
          </a:stretch>
        </p:blipFill>
        <p:spPr>
          <a:xfrm>
            <a:off x="1778635" y="1195070"/>
            <a:ext cx="8660765" cy="536384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434000" y="334800"/>
            <a:ext cx="9626400" cy="723600"/>
          </a:xfrm>
        </p:spPr>
        <p:txBody>
          <a:bodyPr>
            <a:normAutofit/>
          </a:bodyPr>
          <a:lstStyle/>
          <a:p>
            <a:r>
              <a:rPr lang="vi-VN" altLang="en-US" smtClean="0"/>
              <a:t>Nhóm kỳ trước </a:t>
            </a:r>
            <a:r>
              <a:rPr lang="vi-VN" altLang="en-US" smtClean="0"/>
              <a:t>làm</a:t>
            </a:r>
            <a:endParaRPr lang="vi-VN" altLang="en-US" smtClean="0"/>
          </a:p>
        </p:txBody>
      </p:sp>
      <p:pic>
        <p:nvPicPr>
          <p:cNvPr id="5" name="Content Placeholder 4"/>
          <p:cNvPicPr>
            <a:picLocks noChangeAspect="1"/>
          </p:cNvPicPr>
          <p:nvPr>
            <p:ph sz="quarter" idx="13"/>
          </p:nvPr>
        </p:nvPicPr>
        <p:blipFill>
          <a:blip r:embed="rId2"/>
          <a:stretch>
            <a:fillRect/>
          </a:stretch>
        </p:blipFill>
        <p:spPr>
          <a:xfrm>
            <a:off x="786130" y="1308735"/>
            <a:ext cx="6228080" cy="3912235"/>
          </a:xfrm>
          <a:prstGeom prst="rect">
            <a:avLst/>
          </a:prstGeom>
        </p:spPr>
      </p:pic>
      <p:pic>
        <p:nvPicPr>
          <p:cNvPr id="6" name="Picture 5"/>
          <p:cNvPicPr>
            <a:picLocks noChangeAspect="1"/>
          </p:cNvPicPr>
          <p:nvPr/>
        </p:nvPicPr>
        <p:blipFill>
          <a:blip r:embed="rId3"/>
          <a:stretch>
            <a:fillRect/>
          </a:stretch>
        </p:blipFill>
        <p:spPr>
          <a:xfrm>
            <a:off x="7319010" y="1183640"/>
            <a:ext cx="3352800" cy="416242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434000" y="334800"/>
            <a:ext cx="9626400" cy="723600"/>
          </a:xfrm>
        </p:spPr>
        <p:txBody>
          <a:bodyPr>
            <a:normAutofit/>
          </a:bodyPr>
          <a:lstStyle/>
          <a:p>
            <a:r>
              <a:rPr lang="vi-VN" altLang="en-US" smtClean="0"/>
              <a:t>Nhóm kỳ trước </a:t>
            </a:r>
            <a:r>
              <a:rPr lang="vi-VN" altLang="en-US" smtClean="0"/>
              <a:t>làm</a:t>
            </a:r>
            <a:endParaRPr lang="vi-VN" altLang="en-US" smtClean="0"/>
          </a:p>
        </p:txBody>
      </p:sp>
      <p:pic>
        <p:nvPicPr>
          <p:cNvPr id="4" name="Content Placeholder 3"/>
          <p:cNvPicPr>
            <a:picLocks noChangeAspect="1"/>
          </p:cNvPicPr>
          <p:nvPr>
            <p:ph sz="quarter" idx="13"/>
          </p:nvPr>
        </p:nvPicPr>
        <p:blipFill>
          <a:blip r:embed="rId2"/>
          <a:stretch>
            <a:fillRect/>
          </a:stretch>
        </p:blipFill>
        <p:spPr>
          <a:xfrm>
            <a:off x="1259840" y="1136650"/>
            <a:ext cx="8829675" cy="45847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434000" y="334800"/>
            <a:ext cx="9626400" cy="723600"/>
          </a:xfrm>
        </p:spPr>
        <p:txBody>
          <a:bodyPr>
            <a:normAutofit/>
          </a:bodyPr>
          <a:lstStyle/>
          <a:p>
            <a:r>
              <a:rPr lang="vi-VN" altLang="en-US" smtClean="0"/>
              <a:t>Amazon </a:t>
            </a:r>
            <a:r>
              <a:rPr lang="vi-VN" altLang="en-US" smtClean="0"/>
              <a:t>Aurora</a:t>
            </a:r>
            <a:endParaRPr lang="vi-VN" altLang="en-US" smtClean="0"/>
          </a:p>
        </p:txBody>
      </p:sp>
      <p:sp>
        <p:nvSpPr>
          <p:cNvPr id="2" name="Content Placeholder 1"/>
          <p:cNvSpPr/>
          <p:nvPr>
            <p:ph sz="quarter" idx="13"/>
          </p:nvPr>
        </p:nvSpPr>
        <p:spPr/>
        <p:txBody>
          <a:bodyPr>
            <a:normAutofit fontScale="90000"/>
          </a:bodyPr>
          <a:p>
            <a:r>
              <a:rPr lang="en-US"/>
              <a:t>Amazon Aurora là một cơ sở dữ liệu quan hệ tương thích với MySQL và PostgreSQL dành riêng cho đám mây, kết hợp hiệu năng và độ sẵn sàng của cơ sở dữ liệu doanh nghiệp truyền thống cùng với sự tối giản và khả năng tiết kiệm chi phí của cơ sở dữ liệu mã nguồn mở.</a:t>
            </a:r>
            <a:endParaRPr lang="en-US"/>
          </a:p>
          <a:p>
            <a:r>
              <a:rPr lang="en-US"/>
              <a:t>Amazon Aurora nhanh hơn đến năm lần so với cơ sở dữ liệu MySQL tiêu chuẩn và nhanh hơn đến ba lần so với cơ sở dữ liệu PostgreSQL tiêu chuẩn. Amazon Aurora mang đến cho bạn tính bảo mật, tính khả dụng và độ tin cậy của cơ sở dữ liệu thương mại với giá chỉ bằng 1/10. Amazon Aurora được quản lý toàn phần bởi Amazon Relational Database Service (RDS), giúp tự động hóa các tác vụ quản trị tốn kém thời gian ví dụ như cung cấp phần cứng, thiết lập cơ sở dữ liệu, vá lỗi phần mềm và sao lưu.</a:t>
            </a:r>
            <a:endParaRPr 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Nhóm dự định làm</a:t>
            </a:r>
            <a:endParaRPr lang="en-US" altLang="zh-CN" smtClean="0"/>
          </a:p>
        </p:txBody>
      </p:sp>
      <p:sp>
        <p:nvSpPr>
          <p:cNvPr id="4" name="内容占位符 3"/>
          <p:cNvSpPr>
            <a:spLocks noGrp="1"/>
          </p:cNvSpPr>
          <p:nvPr>
            <p:ph sz="quarter" idx="13"/>
            <p:custDataLst>
              <p:tags r:id="rId2"/>
            </p:custDataLst>
          </p:nvPr>
        </p:nvSpPr>
        <p:spPr/>
        <p:txBody>
          <a:bodyPr>
            <a:normAutofit lnSpcReduction="10000"/>
          </a:bodyPr>
          <a:lstStyle/>
          <a:p>
            <a:pPr>
              <a:buFont typeface="Wingdings" panose="05000000000000000000" charset="0"/>
              <a:buChar char="Ø"/>
            </a:pPr>
            <a:r>
              <a:rPr lang="en-US" altLang="zh-CN" dirty="0"/>
              <a:t> Tìm hiểu</a:t>
            </a:r>
            <a:r>
              <a:rPr lang="vi-VN" altLang="en-US" dirty="0"/>
              <a:t> tiếp</a:t>
            </a:r>
            <a:r>
              <a:rPr lang="en-US" altLang="zh-CN" dirty="0"/>
              <a:t> về Amazon Aurora, </a:t>
            </a:r>
            <a:r>
              <a:rPr lang="vi-VN" altLang="en-US" dirty="0"/>
              <a:t>quản lý database bằng Aurora, Sử </a:t>
            </a:r>
            <a:r>
              <a:rPr lang="vi-VN" altLang="en-US" dirty="0"/>
              <a:t>dụng 	</a:t>
            </a:r>
            <a:endParaRPr lang="vi-VN" altLang="en-US" dirty="0"/>
          </a:p>
          <a:p>
            <a:pPr>
              <a:buFont typeface="Wingdings" panose="05000000000000000000" charset="0"/>
              <a:buChar char="Ø"/>
            </a:pPr>
            <a:r>
              <a:rPr lang="en-US" altLang="zh-CN" dirty="0"/>
              <a:t>Tạo 1 database liên quan đến bán hàng</a:t>
            </a:r>
            <a:endParaRPr lang="en-US" altLang="zh-CN" dirty="0"/>
          </a:p>
          <a:p>
            <a:pPr>
              <a:buFont typeface="Wingdings" panose="05000000000000000000" charset="0"/>
              <a:buChar char="Ø"/>
            </a:pPr>
            <a:r>
              <a:rPr lang="en-US" altLang="zh-CN" dirty="0"/>
              <a:t>Xây dựng 1 trang web bán hàng</a:t>
            </a:r>
            <a:r>
              <a:rPr lang="vi-VN" altLang="en-US" dirty="0"/>
              <a:t> bằng ngôn ngữ lập trình Java</a:t>
            </a:r>
            <a:r>
              <a:rPr lang="en-US" altLang="zh-CN" dirty="0"/>
              <a:t> kết nối với database đã được tạo ở Amazon Arurora</a:t>
            </a:r>
            <a:endParaRPr lang="en-US" altLang="zh-CN" dirty="0"/>
          </a:p>
          <a:p>
            <a:pPr>
              <a:buFont typeface="Wingdings" panose="05000000000000000000" charset="0"/>
              <a:buChar char="Ø"/>
            </a:pPr>
            <a:endParaRPr lang="en-US" altLang="zh-CN"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vi-VN" altLang="en-US" smtClean="0"/>
              <a:t>Kế Hoạch tuần </a:t>
            </a:r>
            <a:r>
              <a:rPr lang="vi-VN" altLang="en-US" smtClean="0"/>
              <a:t>tới</a:t>
            </a:r>
            <a:endParaRPr lang="vi-VN" altLang="en-US" smtClean="0"/>
          </a:p>
        </p:txBody>
      </p:sp>
      <p:sp>
        <p:nvSpPr>
          <p:cNvPr id="4" name="内容占位符 3"/>
          <p:cNvSpPr>
            <a:spLocks noGrp="1"/>
          </p:cNvSpPr>
          <p:nvPr>
            <p:ph sz="quarter" idx="13"/>
            <p:custDataLst>
              <p:tags r:id="rId2"/>
            </p:custDataLst>
          </p:nvPr>
        </p:nvSpPr>
        <p:spPr/>
        <p:txBody>
          <a:bodyPr>
            <a:normAutofit lnSpcReduction="10000"/>
          </a:bodyPr>
          <a:lstStyle/>
          <a:p>
            <a:pPr>
              <a:buFont typeface="Wingdings" panose="05000000000000000000" charset="0"/>
              <a:buChar char="Ø"/>
            </a:pPr>
            <a:r>
              <a:rPr lang="vi-VN" altLang="en-US" dirty="0"/>
              <a:t>Tìm hiểu kiến thức về Amazon </a:t>
            </a:r>
            <a:r>
              <a:rPr lang="vi-VN" altLang="en-US" dirty="0"/>
              <a:t>Aurora</a:t>
            </a:r>
            <a:endParaRPr lang="vi-VN" altLang="en-US" dirty="0"/>
          </a:p>
          <a:p>
            <a:pPr>
              <a:buFont typeface="Wingdings" panose="05000000000000000000" charset="0"/>
              <a:buChar char="Ø"/>
            </a:pPr>
            <a:r>
              <a:rPr lang="vi-VN" altLang="en-US" dirty="0"/>
              <a:t>Tạo database</a:t>
            </a:r>
            <a:endParaRPr lang="vi-VN" altLang="en-US" dirty="0"/>
          </a:p>
          <a:p>
            <a:pPr>
              <a:buFont typeface="Wingdings" panose="05000000000000000000" charset="0"/>
              <a:buChar char="Ø"/>
            </a:pPr>
            <a:r>
              <a:rPr lang="vi-VN" altLang="en-US" dirty="0"/>
              <a:t>Xây dựng front </a:t>
            </a:r>
            <a:r>
              <a:rPr lang="vi-VN" altLang="en-US" dirty="0"/>
              <a:t>end cho trang </a:t>
            </a:r>
            <a:r>
              <a:rPr lang="vi-VN" altLang="en-US" dirty="0"/>
              <a:t>web</a:t>
            </a:r>
            <a:endParaRPr lang="vi-VN" altLang="en-US"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145.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2_2*i*1"/>
  <p:tag name="KSO_WM_TEMPLATE_CATEGORY" val="custom"/>
  <p:tag name="KSO_WM_TEMPLATE_INDEX" val="20202682"/>
  <p:tag name="KSO_WM_UNIT_LAYERLEVEL" val="1"/>
  <p:tag name="KSO_WM_TAG_VERSION" val="1.0"/>
  <p:tag name="KSO_WM_BEAUTIFY_FLAG" val="#wm#"/>
</p:tagLst>
</file>

<file path=ppt/tags/tag147.xml><?xml version="1.0" encoding="utf-8"?>
<p:tagLst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2_2*a*1"/>
  <p:tag name="KSO_WM_TEMPLATE_CATEGORY" val="custom"/>
  <p:tag name="KSO_WM_TEMPLATE_INDEX" val="20202682"/>
  <p:tag name="KSO_WM_UNIT_LAYERLEVEL" val="1"/>
  <p:tag name="KSO_WM_TAG_VERSION" val="1.0"/>
  <p:tag name="KSO_WM_BEAUTIFY_FLAG" val="#wm#"/>
  <p:tag name="KSO_WM_UNIT_PRESET_TEXT" val="CONTENTS"/>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2_2*l_h_i*1_1_1"/>
  <p:tag name="KSO_WM_TEMPLATE_CATEGORY" val="custom"/>
  <p:tag name="KSO_WM_TEMPLATE_INDEX" val="20202682"/>
  <p:tag name="KSO_WM_UNIT_LAYERLEVEL" val="1_1_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2_2*l_h_i*1_2_1"/>
  <p:tag name="KSO_WM_TEMPLATE_CATEGORY" val="custom"/>
  <p:tag name="KSO_WM_TEMPLATE_INDEX" val="20202682"/>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2_2*l_h_a*1_1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2_2*l_h_a*1_2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2.xml><?xml version="1.0" encoding="utf-8"?>
<p:tagLst xmlns:p="http://schemas.openxmlformats.org/presentationml/2006/main">
  <p:tag name="KSO_WM_SLIDE_ID" val="custom20202682_2"/>
  <p:tag name="KSO_WM_TEMPLATE_SUBCATEGORY" val="0"/>
  <p:tag name="KSO_WM_TEMPLATE_MASTER_TYPE" val="1"/>
  <p:tag name="KSO_WM_TEMPLATE_COLOR_TYPE" val="1"/>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2682"/>
  <p:tag name="KSO_WM_SLIDE_LAYOUT" val="a_l"/>
  <p:tag name="KSO_WM_SLIDE_LAYOUT_CNT" val="1_1"/>
  <p:tag name="KSO_WM_SLIDE_TYPE" val="contents"/>
  <p:tag name="KSO_WM_SLIDE_SUBTYPE" val="diag"/>
</p:tagLst>
</file>

<file path=ppt/tags/tag153.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82_8*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54.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8*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5.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2682_8*d*1"/>
  <p:tag name="KSO_WM_TEMPLATE_CATEGORY" val="custom"/>
  <p:tag name="KSO_WM_TEMPLATE_INDEX" val="20202682"/>
  <p:tag name="KSO_WM_UNIT_LAYERLEVEL" val="1"/>
  <p:tag name="KSO_WM_TAG_VERSION" val="1.0"/>
  <p:tag name="KSO_WM_BEAUTIFY_FLAG" val="#wm#"/>
  <p:tag name="KSO_WM_UNIT_SUPPORT_UNIT_TYPE" val="[&quot;all&quot;]"/>
</p:tagLst>
</file>

<file path=ppt/tags/tag156.xml><?xml version="1.0" encoding="utf-8"?>
<p:tagLst xmlns:p="http://schemas.openxmlformats.org/presentationml/2006/main">
  <p:tag name="KSO_WM_SLIDE_ID" val="custom20202682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2682"/>
  <p:tag name="KSO_WM_SLIDE_LAYOUT" val="a_d_f"/>
  <p:tag name="KSO_WM_SLIDE_LAYOUT_CNT" val="1_1_1"/>
  <p:tag name="KSO_WM_SLIDE_TYPE" val="text"/>
  <p:tag name="KSO_WM_SLIDE_SUBTYPE" val="picTxt"/>
  <p:tag name="KSO_WM_SLIDE_SIZE" val="864*443"/>
  <p:tag name="KSO_WM_SLIDE_POSITION" val="47*48"/>
</p:tagLst>
</file>

<file path=ppt/tags/tag15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8.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9.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2.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3.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4.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6.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7.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8.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9.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72.xml><?xml version="1.0" encoding="utf-8"?>
<p:tagLst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1748</Words>
  <Application>WPS Presentation</Application>
  <PresentationFormat>宽屏</PresentationFormat>
  <Paragraphs>51</Paragraphs>
  <Slides>10</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Microsoft YaHei</vt:lpstr>
      <vt:lpstr>汉仪旗黑-85S</vt:lpstr>
      <vt:lpstr>Times New Roman</vt:lpstr>
      <vt:lpstr>Segoe UI</vt:lpstr>
      <vt:lpstr>Wingdings</vt:lpstr>
      <vt:lpstr>Arial Unicode MS</vt:lpstr>
      <vt:lpstr>等线</vt:lpstr>
      <vt:lpstr>Office Theme</vt:lpstr>
      <vt:lpstr>PowerPoint 演示文稿</vt:lpstr>
      <vt:lpstr>PowerPoint 演示文稿</vt:lpstr>
      <vt:lpstr>PowerPoint 演示文稿</vt:lpstr>
      <vt:lpstr>Nhóm kỳ trước làm</vt:lpstr>
      <vt:lpstr>Nhóm kỳ trước làm</vt:lpstr>
      <vt:lpstr>Nhóm kỳ trước làm</vt:lpstr>
      <vt:lpstr>Nhóm kỳ trước làm</vt:lpstr>
      <vt:lpstr>Nhóm dự định làm</vt:lpstr>
      <vt:lpstr>Kế Hoạch tuần tới</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nguoi</cp:lastModifiedBy>
  <cp:revision>47</cp:revision>
  <dcterms:created xsi:type="dcterms:W3CDTF">2019-09-03T02:53:00Z</dcterms:created>
  <dcterms:modified xsi:type="dcterms:W3CDTF">2022-04-16T12:12:30Z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4945422C8194469EA064AC2FA1D755CD</vt:lpwstr>
  </property>
</Properties>
</file>