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  <p:embeddedFontLst>
    <p:embeddedFont>
      <p:font typeface="Montserrat"/>
      <p:regular r:id="rId27"/>
    </p:embeddedFont>
    <p:embeddedFont>
      <p:font typeface="Lato" panose="020F0502020204030203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2F3BDD4-7AE1-405F-8C40-D78F4A9CC0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9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d434d478a_1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d434d478a_1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db88c08b5_3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db88c08b5_3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db88c08b5_0_3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db88c08b5_0_3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db88c08b5_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db88c08b5_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db88c08b5_3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db88c08b5_3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d434d478a_1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d434d478a_1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fcb68c64c_1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fcb68c64c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db88c08b5_0_3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db88c08b5_0_3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434d478a_1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434d478a_1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fdc8e46b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fdc8e46b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fcb68c64c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fcb68c64c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dbfeeab2d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dbfeeab2d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db88c08b5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db88c08b5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db88c08b5_1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db88c08b5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Làm thế nào để so sánh thống kê các mô hình học máy khác nhau?</a:t>
            </a: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Đánh giá mô hình trong dự án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db88c08b5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db88c08b5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000bb2e92_6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000bb2e92_6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db88c08b5_0_3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db88c08b5_0_3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fcb68c64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fcb68c64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fcb68c64c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fcb68c64c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43750" y="1627325"/>
            <a:ext cx="6254100" cy="17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00"/>
              <a:t>Final report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00"/>
              <a:t>Group 4: Digit Recognizer</a:t>
            </a:r>
            <a:endParaRPr sz="2600"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4036350" y="2986800"/>
            <a:ext cx="40689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320"/>
              <a:t>Instructor:  MSc. Quach Dinh Hoang</a:t>
            </a:r>
            <a:endParaRPr sz="13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320"/>
              <a:t>Name						Student code</a:t>
            </a:r>
            <a:endParaRPr sz="13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320"/>
              <a:t>Tran Nguyen Thai Bao			19133010</a:t>
            </a:r>
            <a:endParaRPr sz="13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320"/>
              <a:t>Le Tuan Hiep				19133023</a:t>
            </a:r>
            <a:endParaRPr sz="13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320"/>
              <a:t>Dinh Quoc Hung				19133025	</a:t>
            </a:r>
            <a:endParaRPr sz="1320"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2007100" y="44550"/>
            <a:ext cx="6254100" cy="17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00"/>
              <a:t>Ho Chi Minh University of Education and Technology 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00"/>
              <a:t>Faculty of Information Technology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</a:t>
            </a:r>
            <a:endParaRPr lang="en-US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07625" y="1946125"/>
            <a:ext cx="2507625" cy="8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1572000" y="1080275"/>
            <a:ext cx="3808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972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Times New Roman" panose="02020603050405020304"/>
              <a:buChar char="●"/>
            </a:pPr>
            <a:r>
              <a:rPr lang="en-US" sz="1750">
                <a:solidFill>
                  <a:schemeClr val="lt1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= 26</a:t>
            </a:r>
            <a:endParaRPr sz="1750">
              <a:solidFill>
                <a:schemeClr val="lt1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11600" y="3924725"/>
            <a:ext cx="1920800" cy="6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4150" y="1686575"/>
            <a:ext cx="49339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</a:t>
            </a:r>
            <a:endParaRPr lang="en-US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97500" y="3389450"/>
            <a:ext cx="29146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97500" y="1072075"/>
            <a:ext cx="4627051" cy="196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</a:t>
            </a:r>
            <a:endParaRPr lang="en-US"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80275" y="942675"/>
            <a:ext cx="6703724" cy="35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RandomForest</a:t>
            </a:r>
            <a:endParaRPr lang="en-US"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34500" y="1186925"/>
            <a:ext cx="50532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4932300" y="1778800"/>
            <a:ext cx="4960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Accuracy: </a:t>
            </a:r>
            <a:r>
              <a:rPr lang="en-US" sz="20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0.9677</a:t>
            </a:r>
            <a:r>
              <a:rPr lang="en-US" b="1">
                <a:solidFill>
                  <a:schemeClr val="lt1"/>
                </a:solidFill>
              </a:rPr>
              <a:t> 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RandomForest</a:t>
            </a:r>
            <a:endParaRPr lang="en-US"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22075" y="1087525"/>
            <a:ext cx="714042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359625" y="5304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RandomForest</a:t>
            </a:r>
            <a:endParaRPr lang="en-US"/>
          </a:p>
        </p:txBody>
      </p:sp>
      <p:sp>
        <p:nvSpPr>
          <p:cNvPr id="229" name="Google Shape;229;p27"/>
          <p:cNvSpPr txBox="1"/>
          <p:nvPr/>
        </p:nvSpPr>
        <p:spPr>
          <a:xfrm>
            <a:off x="5267725" y="2571750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aphicFrame>
        <p:nvGraphicFramePr>
          <p:cNvPr id="230" name="Google Shape;230;p27"/>
          <p:cNvGraphicFramePr/>
          <p:nvPr/>
        </p:nvGraphicFramePr>
        <p:xfrm>
          <a:off x="32025" y="2571750"/>
          <a:ext cx="9079950" cy="3000000"/>
        </p:xfrm>
        <a:graphic>
          <a:graphicData uri="http://schemas.openxmlformats.org/drawingml/2006/table">
            <a:tbl>
              <a:tblPr>
                <a:noFill/>
                <a:tableStyleId>{82F3BDD4-7AE1-405F-8C40-D78F4A9CC01E}</a:tableStyleId>
              </a:tblPr>
              <a:tblGrid>
                <a:gridCol w="1000750"/>
                <a:gridCol w="1074400"/>
                <a:gridCol w="875600"/>
                <a:gridCol w="875600"/>
                <a:gridCol w="875600"/>
                <a:gridCol w="875600"/>
                <a:gridCol w="875600"/>
                <a:gridCol w="875600"/>
                <a:gridCol w="875600"/>
                <a:gridCol w="875600"/>
              </a:tblGrid>
              <a:tr h="49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0.0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157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308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0.01430401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</a:rPr>
                        <a:t>0.034235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</a:rPr>
                        <a:t>0.053780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</a:rPr>
                        <a:t>0.028487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</a:rPr>
                        <a:t>0.045322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</a:rPr>
                        <a:t>0.020546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</a:rPr>
                        <a:t>0.037945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</a:rPr>
                        <a:t>0.050947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</a:rPr>
                        <a:t>0.057545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27"/>
          <p:cNvSpPr txBox="1"/>
          <p:nvPr>
            <p:ph type="title"/>
          </p:nvPr>
        </p:nvSpPr>
        <p:spPr>
          <a:xfrm>
            <a:off x="374750" y="1694175"/>
            <a:ext cx="5899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rate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28"/>
          <p:cNvGraphicFramePr/>
          <p:nvPr/>
        </p:nvGraphicFramePr>
        <p:xfrm>
          <a:off x="1685750" y="1723475"/>
          <a:ext cx="5721000" cy="3000000"/>
        </p:xfrm>
        <a:graphic>
          <a:graphicData uri="http://schemas.openxmlformats.org/drawingml/2006/table">
            <a:tbl>
              <a:tblPr>
                <a:noFill/>
                <a:tableStyleId>{82F3BDD4-7AE1-405F-8C40-D78F4A9CC01E}</a:tableStyleId>
              </a:tblPr>
              <a:tblGrid>
                <a:gridCol w="2413000"/>
                <a:gridCol w="33080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ntree=500, mtry=28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0.9677</a:t>
                      </a:r>
                      <a:endParaRPr sz="20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ntree=100, mtry=56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0.9633 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3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ntree=100, mtry =28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0.9626 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</a:rPr>
                        <a:t>ntree=100, mtry=14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</a:rPr>
                        <a:t>0.9611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37" name="Google Shape;237;p28"/>
          <p:cNvSpPr txBox="1"/>
          <p:nvPr/>
        </p:nvSpPr>
        <p:spPr>
          <a:xfrm>
            <a:off x="5143500" y="10808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Accuracy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29"/>
          <p:cNvGraphicFramePr/>
          <p:nvPr/>
        </p:nvGraphicFramePr>
        <p:xfrm>
          <a:off x="1685750" y="1723475"/>
          <a:ext cx="5721000" cy="3000000"/>
        </p:xfrm>
        <a:graphic>
          <a:graphicData uri="http://schemas.openxmlformats.org/drawingml/2006/table">
            <a:tbl>
              <a:tblPr>
                <a:noFill/>
                <a:tableStyleId>{82F3BDD4-7AE1-405F-8C40-D78F4A9CC01E}</a:tableStyleId>
              </a:tblPr>
              <a:tblGrid>
                <a:gridCol w="2413000"/>
                <a:gridCol w="33080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K-nn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0.9487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3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0.9677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0.63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</a:t>
            </a:r>
            <a:endParaRPr lang="en-US"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42325" y="1229275"/>
            <a:ext cx="6502174" cy="1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11200" y="1539150"/>
            <a:ext cx="2171850" cy="32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42325" y="3127075"/>
            <a:ext cx="6502174" cy="13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 lang="en-US"/>
          </a:p>
        </p:txBody>
      </p:sp>
      <p:sp>
        <p:nvSpPr>
          <p:cNvPr id="256" name="Google Shape;256;p31"/>
          <p:cNvSpPr txBox="1"/>
          <p:nvPr>
            <p:ph type="body" idx="1"/>
          </p:nvPr>
        </p:nvSpPr>
        <p:spPr>
          <a:xfrm>
            <a:off x="1297500" y="14415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5125" algn="l" rtl="0">
              <a:spcBef>
                <a:spcPts val="800"/>
              </a:spcBef>
              <a:spcAft>
                <a:spcPts val="0"/>
              </a:spcAft>
              <a:buSzPts val="2150"/>
              <a:buFont typeface="Times New Roman" panose="02020603050405020304"/>
              <a:buChar char="●"/>
            </a:pPr>
            <a:r>
              <a:rPr lang="en-US" sz="215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 forest, k-nn are good for predict digit recognize</a:t>
            </a:r>
            <a:endParaRPr sz="2150"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150"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r>
              <a:rPr lang="en-US"/>
              <a:t>ain content</a:t>
            </a:r>
            <a:endParaRPr lang="en-US"/>
          </a:p>
        </p:txBody>
      </p:sp>
      <p:sp>
        <p:nvSpPr>
          <p:cNvPr id="142" name="Google Shape;142;p14"/>
          <p:cNvSpPr txBox="1"/>
          <p:nvPr>
            <p:ph type="body" idx="1"/>
          </p:nvPr>
        </p:nvSpPr>
        <p:spPr>
          <a:xfrm>
            <a:off x="1210550" y="12197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AutoNum type="arabicPeriod"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Goal of study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AutoNum type="arabicPeriod"/>
            </a:pPr>
            <a:r>
              <a:rPr lang="en-US" sz="180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 sz="1800"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AutoNum type="arabicPeriod"/>
            </a:pPr>
            <a:r>
              <a:rPr lang="en-US" sz="180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evaluation</a:t>
            </a:r>
            <a:endParaRPr sz="1800"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AutoNum type="arabicPeriod"/>
            </a:pPr>
            <a:r>
              <a:rPr lang="en-US" sz="180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 and submit</a:t>
            </a:r>
            <a:endParaRPr sz="1800"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779925" y="20219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Thank for watching &lt;3 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 of study</a:t>
            </a:r>
            <a:endParaRPr lang="en-US"/>
          </a:p>
        </p:txBody>
      </p:sp>
      <p:sp>
        <p:nvSpPr>
          <p:cNvPr id="148" name="Google Shape;148;p15"/>
          <p:cNvSpPr txBox="1"/>
          <p:nvPr>
            <p:ph type="body" idx="1"/>
          </p:nvPr>
        </p:nvSpPr>
        <p:spPr>
          <a:xfrm>
            <a:off x="1210550" y="12197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3810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E8EAED"/>
                </a:solidFill>
                <a:highlight>
                  <a:schemeClr val="dk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goal of the subject :</a:t>
            </a:r>
            <a:endParaRPr sz="2100">
              <a:solidFill>
                <a:srgbClr val="E8EAED"/>
              </a:solidFill>
              <a:highlight>
                <a:schemeClr val="dk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Char char="●"/>
            </a:pPr>
            <a:r>
              <a:rPr lang="en-US" sz="2100">
                <a:highlight>
                  <a:schemeClr val="dk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each record on the test file, we need to determine what its correct label.</a:t>
            </a:r>
            <a:endParaRPr sz="2100">
              <a:highlight>
                <a:schemeClr val="dk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Char char="●"/>
            </a:pPr>
            <a:r>
              <a:rPr lang="en-US" sz="2100">
                <a:highlight>
                  <a:schemeClr val="dk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 random forest, K-nn, decision tree </a:t>
            </a:r>
            <a:endParaRPr sz="2100">
              <a:highlight>
                <a:schemeClr val="dk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</a:t>
            </a:r>
            <a:endParaRPr lang="en-US"/>
          </a:p>
        </p:txBody>
      </p:sp>
      <p:sp>
        <p:nvSpPr>
          <p:cNvPr id="154" name="Google Shape;154;p16"/>
          <p:cNvSpPr txBox="1"/>
          <p:nvPr>
            <p:ph type="body" idx="1"/>
          </p:nvPr>
        </p:nvSpPr>
        <p:spPr>
          <a:xfrm>
            <a:off x="1297500" y="1179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 panose="02020603050405020304"/>
              <a:buAutoNum type="arabicPeriod"/>
            </a:pPr>
            <a:r>
              <a:rPr lang="en-US" sz="2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to compare diﬀerent machine learning models ?</a:t>
            </a:r>
            <a:endParaRPr sz="2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 panose="02020603050405020304"/>
              <a:buAutoNum type="arabicPeriod"/>
            </a:pPr>
            <a:r>
              <a:rPr lang="en-US" sz="2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evaluation in project</a:t>
            </a:r>
            <a:endParaRPr sz="2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 lang="en-US"/>
          </a:p>
        </p:txBody>
      </p:sp>
      <p:sp>
        <p:nvSpPr>
          <p:cNvPr id="160" name="Google Shape;160;p17"/>
          <p:cNvSpPr txBox="1"/>
          <p:nvPr>
            <p:ph type="body" idx="1"/>
          </p:nvPr>
        </p:nvSpPr>
        <p:spPr>
          <a:xfrm>
            <a:off x="1297500" y="10748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Times New Roman" panose="02020603050405020304"/>
              <a:buChar char="●"/>
            </a:pPr>
            <a:r>
              <a:rPr lang="en-US" sz="145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data files train.csv and test.csv contain gray-scale images of hand-drawn digits, from 0 to 9.</a:t>
            </a:r>
            <a:endParaRPr sz="1450"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Times New Roman" panose="02020603050405020304"/>
              <a:buChar char="●"/>
            </a:pPr>
            <a:r>
              <a:rPr lang="en-US" sz="145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Each image is 28 pixels in height and 28 pixels in width, for a total of 784 pixels in total. Each pixel has a single pixel-value associated with it, indicating the lightness or darkness of that pixel, with higher numbers meaning darker. This pixel-value is an integer between 0 and 255, inclusive.</a:t>
            </a:r>
            <a:endParaRPr sz="1450"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Times New Roman" panose="02020603050405020304"/>
              <a:buChar char="●"/>
            </a:pPr>
            <a:r>
              <a:rPr lang="en-US" sz="145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training data set, (train.csv), has 785 columns. The first column, called "label", is the digit that was drawn by the user. </a:t>
            </a:r>
            <a:endParaRPr sz="1450"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2900" y="3260501"/>
            <a:ext cx="8443100" cy="17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 lang="en-US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3350" y="1391000"/>
            <a:ext cx="4595625" cy="30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04700" y="1502196"/>
            <a:ext cx="3459551" cy="28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</a:t>
            </a:r>
            <a:endParaRPr lang="en-US"/>
          </a:p>
        </p:txBody>
      </p:sp>
      <p:graphicFrame>
        <p:nvGraphicFramePr>
          <p:cNvPr id="174" name="Google Shape;174;p19"/>
          <p:cNvGraphicFramePr/>
          <p:nvPr/>
        </p:nvGraphicFramePr>
        <p:xfrm>
          <a:off x="952500" y="1809750"/>
          <a:ext cx="7239000" cy="3000000"/>
        </p:xfrm>
        <a:graphic>
          <a:graphicData uri="http://schemas.openxmlformats.org/drawingml/2006/table">
            <a:tbl>
              <a:tblPr>
                <a:noFill/>
                <a:tableStyleId>{82F3BDD4-7AE1-405F-8C40-D78F4A9CC01E}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Student code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Task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19133010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Trần Nguyên Thái Bảo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19133023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Lê Tuấn Hiệp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19133025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Đinh Quốc Hùng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K-nn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-US"/>
              <a:t>plit data set</a:t>
            </a:r>
            <a:endParaRPr lang="en-US"/>
          </a:p>
        </p:txBody>
      </p:sp>
      <p:sp>
        <p:nvSpPr>
          <p:cNvPr id="180" name="Google Shape;180;p20"/>
          <p:cNvSpPr txBox="1"/>
          <p:nvPr/>
        </p:nvSpPr>
        <p:spPr>
          <a:xfrm>
            <a:off x="1434150" y="1164575"/>
            <a:ext cx="74403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337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Times New Roman" panose="02020603050405020304"/>
              <a:buChar char="●"/>
            </a:pPr>
            <a:r>
              <a:rPr lang="en-US" sz="1650">
                <a:solidFill>
                  <a:schemeClr val="lt1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Divide the train dataset into 2 parts train and test</a:t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Times New Roman" panose="02020603050405020304"/>
              <a:buChar char="●"/>
            </a:pPr>
            <a:r>
              <a:rPr lang="en-US" sz="1650">
                <a:solidFill>
                  <a:schemeClr val="lt1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70 for train and 30 for test</a:t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10025" y="1972275"/>
            <a:ext cx="2984025" cy="10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</a:t>
            </a:r>
            <a:endParaRPr lang="en-US"/>
          </a:p>
        </p:txBody>
      </p:sp>
      <p:sp>
        <p:nvSpPr>
          <p:cNvPr id="187" name="Google Shape;187;p21"/>
          <p:cNvSpPr txBox="1"/>
          <p:nvPr/>
        </p:nvSpPr>
        <p:spPr>
          <a:xfrm>
            <a:off x="1572000" y="1080275"/>
            <a:ext cx="3808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750">
                <a:solidFill>
                  <a:schemeClr val="lt1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= sqrt(n) , n: total attributes</a:t>
            </a:r>
            <a:endParaRPr sz="1750">
              <a:solidFill>
                <a:schemeClr val="lt1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88" name="Google Shape;188;p21"/>
          <p:cNvGraphicFramePr/>
          <p:nvPr/>
        </p:nvGraphicFramePr>
        <p:xfrm>
          <a:off x="790750" y="1773800"/>
          <a:ext cx="7239000" cy="3000000"/>
        </p:xfrm>
        <a:graphic>
          <a:graphicData uri="http://schemas.openxmlformats.org/drawingml/2006/table">
            <a:tbl>
              <a:tblPr>
                <a:noFill/>
                <a:tableStyleId>{82F3BDD4-7AE1-405F-8C40-D78F4A9CC01E}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0.9485714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0.9496429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27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0.9488571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0.9487143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0.9464285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WPS Presentation</Application>
  <PresentationFormat/>
  <Paragraphs>199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Arial</vt:lpstr>
      <vt:lpstr>Montserrat</vt:lpstr>
      <vt:lpstr>Lato</vt:lpstr>
      <vt:lpstr>Times New Roman</vt:lpstr>
      <vt:lpstr>Microsoft YaHei</vt:lpstr>
      <vt:lpstr>Arial Unicode MS</vt:lpstr>
      <vt:lpstr>Focus</vt:lpstr>
      <vt:lpstr>Faculty of Information Technology</vt:lpstr>
      <vt:lpstr>Main content</vt:lpstr>
      <vt:lpstr>Goal of study</vt:lpstr>
      <vt:lpstr>Question</vt:lpstr>
      <vt:lpstr>Data</vt:lpstr>
      <vt:lpstr>Data Visualization</vt:lpstr>
      <vt:lpstr>Task</vt:lpstr>
      <vt:lpstr>Split data set</vt:lpstr>
      <vt:lpstr>KNN</vt:lpstr>
      <vt:lpstr>KNN</vt:lpstr>
      <vt:lpstr>Decision Tree</vt:lpstr>
      <vt:lpstr>Decision Tree</vt:lpstr>
      <vt:lpstr>RandomForest</vt:lpstr>
      <vt:lpstr>RandomForest</vt:lpstr>
      <vt:lpstr>Error rate</vt:lpstr>
      <vt:lpstr>PowerPoint 演示文稿</vt:lpstr>
      <vt:lpstr>PowerPoint 演示文稿</vt:lpstr>
      <vt:lpstr>Submit</vt:lpstr>
      <vt:lpstr>Summary</vt:lpstr>
      <vt:lpstr>Thank for watching &lt;3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Group 4: Digit Recognizer</dc:title>
  <dc:creator/>
  <cp:lastModifiedBy>nguoi</cp:lastModifiedBy>
  <cp:revision>1</cp:revision>
  <dcterms:created xsi:type="dcterms:W3CDTF">2022-06-12T12:54:48Z</dcterms:created>
  <dcterms:modified xsi:type="dcterms:W3CDTF">2022-06-12T12:54:49Z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77231A2185CD40888162AF1AD5AA8B30</vt:lpwstr>
  </property>
  <property fmtid="{D5CDD505-2E9C-101B-9397-08002B2CF9AE}" pid="3" name="KSOProductBuildVer">
    <vt:lpwstr>1033-11.2.0.11156</vt:lpwstr>
  </property>
</Properties>
</file>