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fb0b3ba7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fb0b3ba7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fb0b3ba7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b0b3ba7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b0b3ba7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b0b3ba7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b0b3ba7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b0b3ba7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b0b3ba7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b0b3ba7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fb0b3ba7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fb0b3ba7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fb0b3ba7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fb0b3ba7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fb0b3ba7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fb0b3ba7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4800">
                <a:latin typeface="Calibri"/>
                <a:ea typeface="Calibri"/>
                <a:cs typeface="Calibri"/>
                <a:sym typeface="Calibri"/>
              </a:rPr>
              <a:t>Báo cáo bài tập lớn	</a:t>
            </a:r>
            <a:endParaRPr sz="4800">
              <a:latin typeface="Calibri"/>
              <a:ea typeface="Calibri"/>
              <a:cs typeface="Calibri"/>
              <a:sym typeface="Calibri"/>
            </a:endParaRPr>
          </a:p>
        </p:txBody>
      </p:sp>
      <p:sp>
        <p:nvSpPr>
          <p:cNvPr id="87" name="Google Shape;87;p13"/>
          <p:cNvSpPr txBox="1"/>
          <p:nvPr>
            <p:ph idx="1" type="subTitle"/>
          </p:nvPr>
        </p:nvSpPr>
        <p:spPr>
          <a:xfrm>
            <a:off x="803702" y="22107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Môn: Cơ sở dữ liệu</a:t>
            </a:r>
            <a:endParaRPr/>
          </a:p>
        </p:txBody>
      </p:sp>
      <p:sp>
        <p:nvSpPr>
          <p:cNvPr id="88" name="Google Shape;88;p13"/>
          <p:cNvSpPr txBox="1"/>
          <p:nvPr>
            <p:ph idx="1" type="subTitle"/>
          </p:nvPr>
        </p:nvSpPr>
        <p:spPr>
          <a:xfrm>
            <a:off x="729450" y="28202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00"/>
                </a:solidFill>
              </a:rPr>
              <a:t>Nguyễn Quốc Hùng - Nguyễn Thành Chung</a:t>
            </a:r>
            <a:endParaRPr>
              <a:solidFill>
                <a:srgbClr val="000000"/>
              </a:solidFill>
            </a:endParaRPr>
          </a:p>
          <a:p>
            <a:pPr indent="0" lvl="0" marL="0" rtl="0" algn="l">
              <a:spcBef>
                <a:spcPts val="0"/>
              </a:spcBef>
              <a:spcAft>
                <a:spcPts val="0"/>
              </a:spcAft>
              <a:buNone/>
            </a:pPr>
            <a:r>
              <a:rPr lang="vi">
                <a:solidFill>
                  <a:srgbClr val="000000"/>
                </a:solidFill>
              </a:rPr>
              <a:t>Đào Trọng Đại - Nguyễn Hồng Nhật</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Calibri"/>
                <a:ea typeface="Calibri"/>
                <a:cs typeface="Calibri"/>
                <a:sym typeface="Calibri"/>
              </a:rPr>
              <a:t>Tổng quan về sản phẩm</a:t>
            </a:r>
            <a:endParaRPr>
              <a:latin typeface="Calibri"/>
              <a:ea typeface="Calibri"/>
              <a:cs typeface="Calibri"/>
              <a:sym typeface="Calibri"/>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Calibri"/>
                <a:ea typeface="Calibri"/>
                <a:cs typeface="Calibri"/>
                <a:sym typeface="Calibri"/>
              </a:rPr>
              <a:t>Tên sản phẩm: Quản lý siêu thị online Seafoody</a:t>
            </a:r>
            <a:endParaRPr>
              <a:latin typeface="Calibri"/>
              <a:ea typeface="Calibri"/>
              <a:cs typeface="Calibri"/>
              <a:sym typeface="Calibri"/>
            </a:endParaRPr>
          </a:p>
          <a:p>
            <a:pPr indent="0" lvl="0" marL="0" rtl="0" algn="l">
              <a:spcBef>
                <a:spcPts val="1600"/>
              </a:spcBef>
              <a:spcAft>
                <a:spcPts val="0"/>
              </a:spcAft>
              <a:buNone/>
            </a:pPr>
            <a:r>
              <a:rPr lang="vi">
                <a:latin typeface="Calibri"/>
                <a:ea typeface="Calibri"/>
                <a:cs typeface="Calibri"/>
                <a:sym typeface="Calibri"/>
              </a:rPr>
              <a:t>Loại sản phẩm: Website</a:t>
            </a:r>
            <a:endParaRPr>
              <a:latin typeface="Calibri"/>
              <a:ea typeface="Calibri"/>
              <a:cs typeface="Calibri"/>
              <a:sym typeface="Calibri"/>
            </a:endParaRPr>
          </a:p>
          <a:p>
            <a:pPr indent="0" lvl="0" marL="0" rtl="0" algn="l">
              <a:spcBef>
                <a:spcPts val="1600"/>
              </a:spcBef>
              <a:spcAft>
                <a:spcPts val="0"/>
              </a:spcAft>
              <a:buNone/>
            </a:pPr>
            <a:r>
              <a:rPr lang="vi">
                <a:latin typeface="Calibri"/>
                <a:ea typeface="Calibri"/>
                <a:cs typeface="Calibri"/>
                <a:sym typeface="Calibri"/>
              </a:rPr>
              <a:t>Mô tả sản phẩm: Siêu thị online Seafoody là 1 siêu thị chuyên nhập khẩu về những thực phẩm nhập khẩu quốc tế, thông qua các doanh nghiệp phân phối thực phẩm. Website quản lý siêu thị không chỉ giúp cho những người điều hành siêu thị biết được tình hình trong siêu thị: từ hóa đơn, sản phẩm, số lượng những công ty doanh nghiệp phân phối cũng trực tiếp tham gia hỏi đáp khách hàng, quản lý gian hàng của riêng mình với hệ thống quản lý công ty từ cấp độ nhân viên đến quản lý</a:t>
            </a:r>
            <a:endParaRPr>
              <a:latin typeface="Calibri"/>
              <a:ea typeface="Calibri"/>
              <a:cs typeface="Calibri"/>
              <a:sym typeface="Calibri"/>
            </a:endParaRPr>
          </a:p>
          <a:p>
            <a:pPr indent="0" lvl="0" marL="0" rtl="0" algn="l">
              <a:spcBef>
                <a:spcPts val="1600"/>
              </a:spcBef>
              <a:spcAft>
                <a:spcPts val="1600"/>
              </a:spcAft>
              <a:buNone/>
            </a:pPr>
            <a:r>
              <a:rPr lang="vi">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Calibri"/>
                <a:ea typeface="Calibri"/>
                <a:cs typeface="Calibri"/>
                <a:sym typeface="Calibri"/>
              </a:rPr>
              <a:t>Công nghệ sử dụng trong sản phẩm</a:t>
            </a:r>
            <a:endParaRPr>
              <a:latin typeface="Calibri"/>
              <a:ea typeface="Calibri"/>
              <a:cs typeface="Calibri"/>
              <a:sym typeface="Calibri"/>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Char char="-"/>
            </a:pPr>
            <a:r>
              <a:rPr lang="vi">
                <a:latin typeface="Calibri"/>
                <a:ea typeface="Calibri"/>
                <a:cs typeface="Calibri"/>
                <a:sym typeface="Calibri"/>
              </a:rPr>
              <a:t>Hệ quản trị cơ sở dữ liệu: MySQL + phần mềm MySQL Workbench 8.0</a:t>
            </a:r>
            <a:endParaRPr>
              <a:latin typeface="Calibri"/>
              <a:ea typeface="Calibri"/>
              <a:cs typeface="Calibri"/>
              <a:sym typeface="Calibri"/>
            </a:endParaRPr>
          </a:p>
          <a:p>
            <a:pPr indent="-311150" lvl="0" marL="457200" rtl="0" algn="l">
              <a:spcBef>
                <a:spcPts val="0"/>
              </a:spcBef>
              <a:spcAft>
                <a:spcPts val="0"/>
              </a:spcAft>
              <a:buSzPts val="1300"/>
              <a:buFont typeface="Calibri"/>
              <a:buChar char="-"/>
            </a:pPr>
            <a:r>
              <a:rPr lang="vi">
                <a:latin typeface="Calibri"/>
                <a:ea typeface="Calibri"/>
                <a:cs typeface="Calibri"/>
                <a:sym typeface="Calibri"/>
              </a:rPr>
              <a:t>Ngôn ngữ lập trình thao tác với cơ sở dữ liệu: Node.js + Express.js</a:t>
            </a:r>
            <a:endParaRPr>
              <a:latin typeface="Calibri"/>
              <a:ea typeface="Calibri"/>
              <a:cs typeface="Calibri"/>
              <a:sym typeface="Calibri"/>
            </a:endParaRPr>
          </a:p>
          <a:p>
            <a:pPr indent="-311150" lvl="0" marL="457200" rtl="0" algn="l">
              <a:spcBef>
                <a:spcPts val="0"/>
              </a:spcBef>
              <a:spcAft>
                <a:spcPts val="0"/>
              </a:spcAft>
              <a:buSzPts val="1300"/>
              <a:buFont typeface="Calibri"/>
              <a:buChar char="-"/>
            </a:pPr>
            <a:r>
              <a:rPr lang="vi">
                <a:latin typeface="Calibri"/>
                <a:ea typeface="Calibri"/>
                <a:cs typeface="Calibri"/>
                <a:sym typeface="Calibri"/>
              </a:rPr>
              <a:t>Ngôn ngữ lập trình để thiết kế giao diện trang web: Javascript (thư viện React.js)</a:t>
            </a:r>
            <a:endParaRPr>
              <a:latin typeface="Calibri"/>
              <a:ea typeface="Calibri"/>
              <a:cs typeface="Calibri"/>
              <a:sym typeface="Calibri"/>
            </a:endParaRPr>
          </a:p>
          <a:p>
            <a:pPr indent="0" lvl="0" marL="0" rtl="0" algn="l">
              <a:spcBef>
                <a:spcPts val="1600"/>
              </a:spcBef>
              <a:spcAft>
                <a:spcPts val="1600"/>
              </a:spcAft>
              <a:buNone/>
            </a:pPr>
            <a:r>
              <a:rPr lang="vi">
                <a:latin typeface="Calibri"/>
                <a:ea typeface="Calibri"/>
                <a:cs typeface="Calibri"/>
                <a:sym typeface="Calibri"/>
              </a:rPr>
              <a:t>Node.js và React.js là 2 nền tảng phát triển Full-stack đang mới nổi và được nhiều công ty sử dụng như Facebook, Viettel,...Điểm mạnh của chúng là khả năng tương tác và xử lý dữ liệu qua REST API của Node.js.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vi">
                <a:latin typeface="Calibri"/>
                <a:ea typeface="Calibri"/>
                <a:cs typeface="Calibri"/>
                <a:sym typeface="Calibri"/>
              </a:rPr>
              <a:t>Quy trình thiết kế cơ sở dữ liệu</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3000">
                <a:latin typeface="Calibri"/>
                <a:ea typeface="Calibri"/>
                <a:cs typeface="Calibri"/>
                <a:sym typeface="Calibri"/>
              </a:rPr>
              <a:t>Thu thập và phân tích nhu cầu của sản phẩm</a:t>
            </a:r>
            <a:endParaRPr sz="3000">
              <a:latin typeface="Calibri"/>
              <a:ea typeface="Calibri"/>
              <a:cs typeface="Calibri"/>
              <a:sym typeface="Calibri"/>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Char char="-"/>
            </a:pPr>
            <a:r>
              <a:rPr b="1" lang="vi">
                <a:latin typeface="Calibri"/>
                <a:ea typeface="Calibri"/>
                <a:cs typeface="Calibri"/>
                <a:sym typeface="Calibri"/>
              </a:rPr>
              <a:t>Về nhu cầu của sản phẩm:  </a:t>
            </a:r>
            <a:r>
              <a:rPr lang="vi">
                <a:latin typeface="Calibri"/>
                <a:ea typeface="Calibri"/>
                <a:cs typeface="Calibri"/>
                <a:sym typeface="Calibri"/>
              </a:rPr>
              <a:t>Sau khi thu thập thông tin trên 200 đơn vị và khách hàng trong quá form khảo sát, chúng tôi nhận thấy nhu cầu tìm kiếm các loại thực phẩm, đồ ăn nhập khẩu như Bò Úc, Cá Hồi, Mực ống,... đang ngày một gia tăng song hầu hết các cửa hàng online hiện nay còn thiếu minh bạch, chưa có độ uy tín cao, họ cần biết những sản phẩm đó được lấy từ đâu, nguồn gốc và có công ty phân phổi chủ quản.</a:t>
            </a:r>
            <a:endParaRPr>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vi">
                <a:latin typeface="Calibri"/>
                <a:ea typeface="Calibri"/>
                <a:cs typeface="Calibri"/>
                <a:sym typeface="Calibri"/>
              </a:rPr>
              <a:t>Phân tích nhu cầu: </a:t>
            </a:r>
            <a:r>
              <a:rPr lang="vi">
                <a:latin typeface="Calibri"/>
                <a:ea typeface="Calibri"/>
                <a:cs typeface="Calibri"/>
                <a:sym typeface="Calibri"/>
              </a:rPr>
              <a:t>Nắm được nhu cầu đó thì nhóm 1 - CSDL đã vạch ra ý tưởng xây dựng một phần mềm quản lý siêu thị Seafoody, tiến tới việc phát triển 1 siêu thị online Seafoody tại Việt Nam. Với 3 thực thể chính là Người dùng (Khách hàng) - Sản phẩm - Giao dịch (hóa đơn), chúng tôi đã thiết kế được sơ đồ ER ở mức khái niệm.</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930650" y="152400"/>
            <a:ext cx="7573360"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Calibri"/>
                <a:ea typeface="Calibri"/>
                <a:cs typeface="Calibri"/>
                <a:sym typeface="Calibri"/>
              </a:rPr>
              <a:t>Xây dựng sơ đồ ER mức chi tiết </a:t>
            </a:r>
            <a:endParaRPr>
              <a:latin typeface="Calibri"/>
              <a:ea typeface="Calibri"/>
              <a:cs typeface="Calibri"/>
              <a:sym typeface="Calibri"/>
            </a:endParaRPr>
          </a:p>
        </p:txBody>
      </p:sp>
      <p:pic>
        <p:nvPicPr>
          <p:cNvPr id="122" name="Google Shape;122;p19"/>
          <p:cNvPicPr preferRelativeResize="0"/>
          <p:nvPr/>
        </p:nvPicPr>
        <p:blipFill>
          <a:blip r:embed="rId3">
            <a:alphaModFix/>
          </a:blip>
          <a:stretch>
            <a:fillRect/>
          </a:stretch>
        </p:blipFill>
        <p:spPr>
          <a:xfrm>
            <a:off x="5200100" y="508850"/>
            <a:ext cx="3943900" cy="4634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400">
                <a:latin typeface="Calibri"/>
                <a:ea typeface="Calibri"/>
                <a:cs typeface="Calibri"/>
                <a:sym typeface="Calibri"/>
              </a:rPr>
              <a:t>Xác định các truy vấn hiển thị thông tin trong cơ sở dữ liệu</a:t>
            </a:r>
            <a:endParaRPr sz="2400">
              <a:latin typeface="Calibri"/>
              <a:ea typeface="Calibri"/>
              <a:cs typeface="Calibri"/>
              <a:sym typeface="Calibri"/>
            </a:endParaRPr>
          </a:p>
        </p:txBody>
      </p:sp>
      <p:sp>
        <p:nvSpPr>
          <p:cNvPr id="128" name="Google Shape;128;p20"/>
          <p:cNvSpPr txBox="1"/>
          <p:nvPr>
            <p:ph idx="1" type="body"/>
          </p:nvPr>
        </p:nvSpPr>
        <p:spPr>
          <a:xfrm>
            <a:off x="729450" y="2078875"/>
            <a:ext cx="7923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a:t>Hiển thị danh sách người dùng đã đăng ký / đăng nhập vào website của siêu thị</a:t>
            </a:r>
            <a:endParaRPr/>
          </a:p>
          <a:p>
            <a:pPr indent="-311150" lvl="0" marL="457200" rtl="0" algn="l">
              <a:spcBef>
                <a:spcPts val="0"/>
              </a:spcBef>
              <a:spcAft>
                <a:spcPts val="0"/>
              </a:spcAft>
              <a:buSzPts val="1300"/>
              <a:buChar char="-"/>
            </a:pPr>
            <a:r>
              <a:rPr lang="vi"/>
              <a:t>Cập nhật các thông tin người dùng bao gồm ảnh đại diện, tên, địa chỉ, số điện thoại,...</a:t>
            </a:r>
            <a:endParaRPr/>
          </a:p>
          <a:p>
            <a:pPr indent="-311150" lvl="0" marL="457200" rtl="0" algn="l">
              <a:spcBef>
                <a:spcPts val="0"/>
              </a:spcBef>
              <a:spcAft>
                <a:spcPts val="0"/>
              </a:spcAft>
              <a:buSzPts val="1300"/>
              <a:buChar char="-"/>
            </a:pPr>
            <a:r>
              <a:rPr lang="vi"/>
              <a:t>Hiển thị các sản phẩm, thông tin liên quan đến công ty, nhân viên, feedback của người dùng</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Quy trình phát triển sản phẩm</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vi"/>
              <a:t>Đầu tiên, chúng tôi đã thử nghiệm các câu lệnh SQL trên hệ quản trị cơ sở dữ liệu MySQL.</a:t>
            </a:r>
            <a:endParaRPr/>
          </a:p>
          <a:p>
            <a:pPr indent="-311150" lvl="0" marL="457200" rtl="0" algn="l">
              <a:spcBef>
                <a:spcPts val="0"/>
              </a:spcBef>
              <a:spcAft>
                <a:spcPts val="0"/>
              </a:spcAft>
              <a:buSzPts val="1300"/>
              <a:buChar char="-"/>
            </a:pPr>
            <a:r>
              <a:rPr lang="vi"/>
              <a:t>Sau đó nhóm chúng tôi đã đưa lên server để viết và thiết kế REST API</a:t>
            </a:r>
            <a:endParaRPr/>
          </a:p>
          <a:p>
            <a:pPr indent="-311150" lvl="0" marL="457200" rtl="0" algn="l">
              <a:spcBef>
                <a:spcPts val="0"/>
              </a:spcBef>
              <a:spcAft>
                <a:spcPts val="0"/>
              </a:spcAft>
              <a:buSzPts val="1300"/>
              <a:buChar char="-"/>
            </a:pPr>
            <a:r>
              <a:rPr lang="vi"/>
              <a:t>Chạy các API, kiểm tra lại trên hệ quản trị cơ sở dữ liệu trước khi cho lên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