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88" r:id="rId1"/>
  </p:sldMasterIdLst>
  <p:notesMasterIdLst>
    <p:notesMasterId r:id="rId18"/>
  </p:notesMasterIdLst>
  <p:handoutMasterIdLst>
    <p:handoutMasterId r:id="rId19"/>
  </p:handoutMasterIdLst>
  <p:sldIdLst>
    <p:sldId id="419" r:id="rId2"/>
    <p:sldId id="408" r:id="rId3"/>
    <p:sldId id="409" r:id="rId4"/>
    <p:sldId id="410" r:id="rId5"/>
    <p:sldId id="411" r:id="rId6"/>
    <p:sldId id="412" r:id="rId7"/>
    <p:sldId id="413" r:id="rId8"/>
    <p:sldId id="415" r:id="rId9"/>
    <p:sldId id="420" r:id="rId10"/>
    <p:sldId id="416" r:id="rId11"/>
    <p:sldId id="417" r:id="rId12"/>
    <p:sldId id="421" r:id="rId13"/>
    <p:sldId id="422" r:id="rId14"/>
    <p:sldId id="423" r:id="rId15"/>
    <p:sldId id="424" r:id="rId16"/>
    <p:sldId id="425" r:id="rId17"/>
  </p:sldIdLst>
  <p:sldSz cx="9144000" cy="6858000" type="screen4x3"/>
  <p:notesSz cx="7010400" cy="9296400"/>
  <p:embeddedFontLst>
    <p:embeddedFont>
      <p:font typeface="MS Reference Serif" panose="020B0604020202020204" charset="0"/>
      <p:regular r:id="rId20"/>
      <p:bold r:id="rId21"/>
      <p:italic r:id="rId22"/>
      <p:boldItalic r:id="rId23"/>
    </p:embeddedFont>
    <p:embeddedFont>
      <p:font typeface="Monotype Sorts" panose="05010101010101010101" pitchFamily="2" charset="2"/>
      <p:regular r:id="rId24"/>
    </p:embeddedFont>
    <p:embeddedFont>
      <p:font typeface="Book Antiqua" panose="02040602050305030304" pitchFamily="18" charset="0"/>
      <p:regular r:id="rId25"/>
      <p:bold r:id="rId26"/>
      <p:italic r:id="rId27"/>
      <p:boldItalic r:id="rId28"/>
    </p:embeddedFont>
    <p:embeddedFont>
      <p:font typeface="Arial Unicode MS" panose="020B0604020202020204" pitchFamily="34" charset="-128"/>
      <p:regular r:id="rId29"/>
    </p:embeddedFont>
    <p:embeddedFont>
      <p:font typeface="Malgun Gothic" panose="020B0503020000020004" pitchFamily="34" charset="-127"/>
      <p:regular r:id="rId30"/>
      <p:bold r:id="rId31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000052"/>
    <a:srgbClr val="9EA3C4"/>
    <a:srgbClr val="A1A9C1"/>
    <a:srgbClr val="9099B6"/>
    <a:srgbClr val="7A85A8"/>
    <a:srgbClr val="5A5A86"/>
    <a:srgbClr val="DF8F0D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44" autoAdjust="0"/>
    <p:restoredTop sz="96087" autoAdjust="0"/>
  </p:normalViewPr>
  <p:slideViewPr>
    <p:cSldViewPr snapToGrid="0">
      <p:cViewPr varScale="1">
        <p:scale>
          <a:sx n="97" d="100"/>
          <a:sy n="97" d="100"/>
        </p:scale>
        <p:origin x="1459" y="67"/>
      </p:cViewPr>
      <p:guideLst>
        <p:guide orient="horz" pos="3964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2814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743E8-BA54-4422-B8A3-C569BB34A31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22704F9-2033-477D-9474-2591C69FF5EE}">
      <dgm:prSet phldrT="[Text]" custT="1"/>
      <dgm:spPr/>
      <dgm:t>
        <a:bodyPr/>
        <a:lstStyle/>
        <a:p>
          <a:r>
            <a:rPr lang="en-US" sz="1800" dirty="0" smtClean="0"/>
            <a:t>EDA</a:t>
          </a:r>
          <a:endParaRPr lang="en-US" sz="1800" dirty="0"/>
        </a:p>
      </dgm:t>
    </dgm:pt>
    <dgm:pt modelId="{7E9B9230-F894-424A-A73F-BED1DB336A46}" type="parTrans" cxnId="{5A3BC1E9-48C0-4DAF-846A-9B0A6905B20C}">
      <dgm:prSet/>
      <dgm:spPr/>
      <dgm:t>
        <a:bodyPr/>
        <a:lstStyle/>
        <a:p>
          <a:endParaRPr lang="en-US"/>
        </a:p>
      </dgm:t>
    </dgm:pt>
    <dgm:pt modelId="{79B35C83-C81B-470E-AB48-F5F8C681B0D8}" type="sibTrans" cxnId="{5A3BC1E9-48C0-4DAF-846A-9B0A6905B20C}">
      <dgm:prSet/>
      <dgm:spPr/>
      <dgm:t>
        <a:bodyPr/>
        <a:lstStyle/>
        <a:p>
          <a:endParaRPr lang="en-US"/>
        </a:p>
      </dgm:t>
    </dgm:pt>
    <dgm:pt modelId="{EAC0384F-6F8D-4982-A76D-AA44DCC27E14}">
      <dgm:prSet phldrT="[Text]" custT="1"/>
      <dgm:spPr/>
      <dgm:t>
        <a:bodyPr/>
        <a:lstStyle/>
        <a:p>
          <a:r>
            <a:rPr lang="en-US" sz="1800" dirty="0" smtClean="0"/>
            <a:t>Modeling</a:t>
          </a:r>
          <a:endParaRPr lang="en-US" sz="1800" dirty="0"/>
        </a:p>
      </dgm:t>
    </dgm:pt>
    <dgm:pt modelId="{4FA51960-A532-4481-A3B1-AC7274DDBF67}" type="parTrans" cxnId="{A94C0C97-0BC3-436B-81F4-9C5D71A33514}">
      <dgm:prSet/>
      <dgm:spPr/>
      <dgm:t>
        <a:bodyPr/>
        <a:lstStyle/>
        <a:p>
          <a:endParaRPr lang="en-US"/>
        </a:p>
      </dgm:t>
    </dgm:pt>
    <dgm:pt modelId="{EF98BBC2-0267-4C75-82C2-2864FF6DE75A}" type="sibTrans" cxnId="{A94C0C97-0BC3-436B-81F4-9C5D71A33514}">
      <dgm:prSet/>
      <dgm:spPr/>
      <dgm:t>
        <a:bodyPr/>
        <a:lstStyle/>
        <a:p>
          <a:endParaRPr lang="en-US"/>
        </a:p>
      </dgm:t>
    </dgm:pt>
    <dgm:pt modelId="{1C7FF33F-42B8-4611-AE03-91F667A680AE}">
      <dgm:prSet phldrT="[Text]" custT="1"/>
      <dgm:spPr/>
      <dgm:t>
        <a:bodyPr/>
        <a:lstStyle/>
        <a:p>
          <a:r>
            <a:rPr lang="en-US" sz="1800" dirty="0" smtClean="0"/>
            <a:t>Model Evaluation</a:t>
          </a:r>
          <a:endParaRPr lang="en-US" sz="1800" dirty="0"/>
        </a:p>
      </dgm:t>
    </dgm:pt>
    <dgm:pt modelId="{170768A1-3548-4B53-B080-9D05D154EE51}" type="parTrans" cxnId="{BAF4D591-DEA4-4715-A2C3-689A559759E8}">
      <dgm:prSet/>
      <dgm:spPr/>
      <dgm:t>
        <a:bodyPr/>
        <a:lstStyle/>
        <a:p>
          <a:endParaRPr lang="en-US"/>
        </a:p>
      </dgm:t>
    </dgm:pt>
    <dgm:pt modelId="{6B5ADE8B-2A6E-41B1-8020-DD84A663E824}" type="sibTrans" cxnId="{BAF4D591-DEA4-4715-A2C3-689A559759E8}">
      <dgm:prSet/>
      <dgm:spPr/>
      <dgm:t>
        <a:bodyPr/>
        <a:lstStyle/>
        <a:p>
          <a:endParaRPr lang="en-US"/>
        </a:p>
      </dgm:t>
    </dgm:pt>
    <dgm:pt modelId="{E3936FEC-279A-4887-8FD0-5357E6FCBED4}">
      <dgm:prSet custT="1"/>
      <dgm:spPr/>
      <dgm:t>
        <a:bodyPr/>
        <a:lstStyle/>
        <a:p>
          <a:r>
            <a:rPr lang="en-US" sz="1800" dirty="0" smtClean="0"/>
            <a:t>Insights</a:t>
          </a:r>
        </a:p>
        <a:p>
          <a:r>
            <a:rPr lang="en-US" sz="1800" dirty="0" smtClean="0"/>
            <a:t>Recommendation</a:t>
          </a:r>
          <a:endParaRPr lang="en-US" sz="1800" dirty="0"/>
        </a:p>
      </dgm:t>
    </dgm:pt>
    <dgm:pt modelId="{1D55D4D3-9435-4F4A-937A-6F22E152D7E5}" type="parTrans" cxnId="{690733AD-9848-4111-A3E4-9146108363A4}">
      <dgm:prSet/>
      <dgm:spPr/>
      <dgm:t>
        <a:bodyPr/>
        <a:lstStyle/>
        <a:p>
          <a:endParaRPr lang="en-US"/>
        </a:p>
      </dgm:t>
    </dgm:pt>
    <dgm:pt modelId="{B51CD89D-7028-41E0-A88A-2D5EBDAB6596}" type="sibTrans" cxnId="{690733AD-9848-4111-A3E4-9146108363A4}">
      <dgm:prSet/>
      <dgm:spPr/>
      <dgm:t>
        <a:bodyPr/>
        <a:lstStyle/>
        <a:p>
          <a:endParaRPr lang="en-US"/>
        </a:p>
      </dgm:t>
    </dgm:pt>
    <dgm:pt modelId="{B8505329-2EA2-4F27-AA27-BF50BD5D0299}" type="pres">
      <dgm:prSet presAssocID="{A94743E8-BA54-4422-B8A3-C569BB34A316}" presName="Name0" presStyleCnt="0">
        <dgm:presLayoutVars>
          <dgm:dir/>
          <dgm:resizeHandles val="exact"/>
        </dgm:presLayoutVars>
      </dgm:prSet>
      <dgm:spPr/>
    </dgm:pt>
    <dgm:pt modelId="{3A3D1ACC-8361-4267-9AFA-896CB007BDFE}" type="pres">
      <dgm:prSet presAssocID="{922704F9-2033-477D-9474-2591C69FF5EE}" presName="node" presStyleLbl="node1" presStyleIdx="0" presStyleCnt="4" custLinFactNeighborX="-8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778BE-A9FA-440A-9208-BF3C5219BE2D}" type="pres">
      <dgm:prSet presAssocID="{79B35C83-C81B-470E-AB48-F5F8C681B0D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35B2A4C-E76F-42E3-9316-64C06474CB3F}" type="pres">
      <dgm:prSet presAssocID="{79B35C83-C81B-470E-AB48-F5F8C681B0D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580E465-EF6A-4A99-952C-835B183D123B}" type="pres">
      <dgm:prSet presAssocID="{EAC0384F-6F8D-4982-A76D-AA44DCC27E1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F3BE4-B7BB-4C76-AAF7-5F54F47F36F7}" type="pres">
      <dgm:prSet presAssocID="{EF98BBC2-0267-4C75-82C2-2864FF6DE75A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41DA23D-37B7-4C5E-9841-EE748CD03333}" type="pres">
      <dgm:prSet presAssocID="{EF98BBC2-0267-4C75-82C2-2864FF6DE75A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76F6E70-D65C-4030-A42F-1EDA7F419A8C}" type="pres">
      <dgm:prSet presAssocID="{1C7FF33F-42B8-4611-AE03-91F667A680A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BF1849-8588-489D-9632-416CF532D486}" type="pres">
      <dgm:prSet presAssocID="{6B5ADE8B-2A6E-41B1-8020-DD84A663E82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FB82602-FA3C-477F-A380-5EFC11E46842}" type="pres">
      <dgm:prSet presAssocID="{6B5ADE8B-2A6E-41B1-8020-DD84A663E82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38CCD69-DCA6-4674-8B70-B8F1E6BE7031}" type="pres">
      <dgm:prSet presAssocID="{E3936FEC-279A-4887-8FD0-5357E6FCBED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E3492-EF93-4BAC-85E6-9E5E17C12B24}" type="presOf" srcId="{A94743E8-BA54-4422-B8A3-C569BB34A316}" destId="{B8505329-2EA2-4F27-AA27-BF50BD5D0299}" srcOrd="0" destOrd="0" presId="urn:microsoft.com/office/officeart/2005/8/layout/process1"/>
    <dgm:cxn modelId="{BD10DE2E-D363-41B8-AB05-C830D8CC2878}" type="presOf" srcId="{6B5ADE8B-2A6E-41B1-8020-DD84A663E824}" destId="{8FB82602-FA3C-477F-A380-5EFC11E46842}" srcOrd="1" destOrd="0" presId="urn:microsoft.com/office/officeart/2005/8/layout/process1"/>
    <dgm:cxn modelId="{13B25EBE-4AF2-4814-B369-E65FE2BEDA01}" type="presOf" srcId="{EF98BBC2-0267-4C75-82C2-2864FF6DE75A}" destId="{A66F3BE4-B7BB-4C76-AAF7-5F54F47F36F7}" srcOrd="0" destOrd="0" presId="urn:microsoft.com/office/officeart/2005/8/layout/process1"/>
    <dgm:cxn modelId="{5A3BC1E9-48C0-4DAF-846A-9B0A6905B20C}" srcId="{A94743E8-BA54-4422-B8A3-C569BB34A316}" destId="{922704F9-2033-477D-9474-2591C69FF5EE}" srcOrd="0" destOrd="0" parTransId="{7E9B9230-F894-424A-A73F-BED1DB336A46}" sibTransId="{79B35C83-C81B-470E-AB48-F5F8C681B0D8}"/>
    <dgm:cxn modelId="{6C4FAB54-AC76-4A7C-B3C3-44F06B60BF2D}" type="presOf" srcId="{1C7FF33F-42B8-4611-AE03-91F667A680AE}" destId="{376F6E70-D65C-4030-A42F-1EDA7F419A8C}" srcOrd="0" destOrd="0" presId="urn:microsoft.com/office/officeart/2005/8/layout/process1"/>
    <dgm:cxn modelId="{CC045175-372D-48FC-BD8C-F13D268A351C}" type="presOf" srcId="{79B35C83-C81B-470E-AB48-F5F8C681B0D8}" destId="{E35B2A4C-E76F-42E3-9316-64C06474CB3F}" srcOrd="1" destOrd="0" presId="urn:microsoft.com/office/officeart/2005/8/layout/process1"/>
    <dgm:cxn modelId="{8F0A1A68-C4D1-4079-9C39-2C1316C95CC3}" type="presOf" srcId="{EAC0384F-6F8D-4982-A76D-AA44DCC27E14}" destId="{9580E465-EF6A-4A99-952C-835B183D123B}" srcOrd="0" destOrd="0" presId="urn:microsoft.com/office/officeart/2005/8/layout/process1"/>
    <dgm:cxn modelId="{BAF4D591-DEA4-4715-A2C3-689A559759E8}" srcId="{A94743E8-BA54-4422-B8A3-C569BB34A316}" destId="{1C7FF33F-42B8-4611-AE03-91F667A680AE}" srcOrd="2" destOrd="0" parTransId="{170768A1-3548-4B53-B080-9D05D154EE51}" sibTransId="{6B5ADE8B-2A6E-41B1-8020-DD84A663E824}"/>
    <dgm:cxn modelId="{A94C0C97-0BC3-436B-81F4-9C5D71A33514}" srcId="{A94743E8-BA54-4422-B8A3-C569BB34A316}" destId="{EAC0384F-6F8D-4982-A76D-AA44DCC27E14}" srcOrd="1" destOrd="0" parTransId="{4FA51960-A532-4481-A3B1-AC7274DDBF67}" sibTransId="{EF98BBC2-0267-4C75-82C2-2864FF6DE75A}"/>
    <dgm:cxn modelId="{92735DBC-28BB-4EEA-ABE5-F039DF4811B0}" type="presOf" srcId="{6B5ADE8B-2A6E-41B1-8020-DD84A663E824}" destId="{7CBF1849-8588-489D-9632-416CF532D486}" srcOrd="0" destOrd="0" presId="urn:microsoft.com/office/officeart/2005/8/layout/process1"/>
    <dgm:cxn modelId="{690733AD-9848-4111-A3E4-9146108363A4}" srcId="{A94743E8-BA54-4422-B8A3-C569BB34A316}" destId="{E3936FEC-279A-4887-8FD0-5357E6FCBED4}" srcOrd="3" destOrd="0" parTransId="{1D55D4D3-9435-4F4A-937A-6F22E152D7E5}" sibTransId="{B51CD89D-7028-41E0-A88A-2D5EBDAB6596}"/>
    <dgm:cxn modelId="{0AB3C057-7EFA-46F9-9D2F-C20389D7EB76}" type="presOf" srcId="{E3936FEC-279A-4887-8FD0-5357E6FCBED4}" destId="{438CCD69-DCA6-4674-8B70-B8F1E6BE7031}" srcOrd="0" destOrd="0" presId="urn:microsoft.com/office/officeart/2005/8/layout/process1"/>
    <dgm:cxn modelId="{EF167044-C88B-4485-B0D5-923C84294A5D}" type="presOf" srcId="{922704F9-2033-477D-9474-2591C69FF5EE}" destId="{3A3D1ACC-8361-4267-9AFA-896CB007BDFE}" srcOrd="0" destOrd="0" presId="urn:microsoft.com/office/officeart/2005/8/layout/process1"/>
    <dgm:cxn modelId="{7ED51E2B-4A86-4C6C-811B-7915CED537E0}" type="presOf" srcId="{79B35C83-C81B-470E-AB48-F5F8C681B0D8}" destId="{C92778BE-A9FA-440A-9208-BF3C5219BE2D}" srcOrd="0" destOrd="0" presId="urn:microsoft.com/office/officeart/2005/8/layout/process1"/>
    <dgm:cxn modelId="{73983CD8-4DA7-46E7-B844-662B9126A93B}" type="presOf" srcId="{EF98BBC2-0267-4C75-82C2-2864FF6DE75A}" destId="{F41DA23D-37B7-4C5E-9841-EE748CD03333}" srcOrd="1" destOrd="0" presId="urn:microsoft.com/office/officeart/2005/8/layout/process1"/>
    <dgm:cxn modelId="{E603122B-317A-4103-A36C-71A78FB56EAB}" type="presParOf" srcId="{B8505329-2EA2-4F27-AA27-BF50BD5D0299}" destId="{3A3D1ACC-8361-4267-9AFA-896CB007BDFE}" srcOrd="0" destOrd="0" presId="urn:microsoft.com/office/officeart/2005/8/layout/process1"/>
    <dgm:cxn modelId="{2283D3BE-BCA7-46ED-85EC-4FED4D639E5C}" type="presParOf" srcId="{B8505329-2EA2-4F27-AA27-BF50BD5D0299}" destId="{C92778BE-A9FA-440A-9208-BF3C5219BE2D}" srcOrd="1" destOrd="0" presId="urn:microsoft.com/office/officeart/2005/8/layout/process1"/>
    <dgm:cxn modelId="{304FE014-EF9B-4EE9-BE5E-263A0ECDD251}" type="presParOf" srcId="{C92778BE-A9FA-440A-9208-BF3C5219BE2D}" destId="{E35B2A4C-E76F-42E3-9316-64C06474CB3F}" srcOrd="0" destOrd="0" presId="urn:microsoft.com/office/officeart/2005/8/layout/process1"/>
    <dgm:cxn modelId="{E5395531-4D5F-4837-96AB-CD4D808EC668}" type="presParOf" srcId="{B8505329-2EA2-4F27-AA27-BF50BD5D0299}" destId="{9580E465-EF6A-4A99-952C-835B183D123B}" srcOrd="2" destOrd="0" presId="urn:microsoft.com/office/officeart/2005/8/layout/process1"/>
    <dgm:cxn modelId="{AFD83428-5496-43F9-BA70-F1AB3B48EAB1}" type="presParOf" srcId="{B8505329-2EA2-4F27-AA27-BF50BD5D0299}" destId="{A66F3BE4-B7BB-4C76-AAF7-5F54F47F36F7}" srcOrd="3" destOrd="0" presId="urn:microsoft.com/office/officeart/2005/8/layout/process1"/>
    <dgm:cxn modelId="{92C0265F-545A-4722-B172-0364E9760842}" type="presParOf" srcId="{A66F3BE4-B7BB-4C76-AAF7-5F54F47F36F7}" destId="{F41DA23D-37B7-4C5E-9841-EE748CD03333}" srcOrd="0" destOrd="0" presId="urn:microsoft.com/office/officeart/2005/8/layout/process1"/>
    <dgm:cxn modelId="{86867008-F0DA-497B-B121-2691B5400AFF}" type="presParOf" srcId="{B8505329-2EA2-4F27-AA27-BF50BD5D0299}" destId="{376F6E70-D65C-4030-A42F-1EDA7F419A8C}" srcOrd="4" destOrd="0" presId="urn:microsoft.com/office/officeart/2005/8/layout/process1"/>
    <dgm:cxn modelId="{BB19F375-0E0B-4A1B-AA5C-8BA19572C5F1}" type="presParOf" srcId="{B8505329-2EA2-4F27-AA27-BF50BD5D0299}" destId="{7CBF1849-8588-489D-9632-416CF532D486}" srcOrd="5" destOrd="0" presId="urn:microsoft.com/office/officeart/2005/8/layout/process1"/>
    <dgm:cxn modelId="{2DF229A2-83B2-4DE3-BC15-3AFE1228A756}" type="presParOf" srcId="{7CBF1849-8588-489D-9632-416CF532D486}" destId="{8FB82602-FA3C-477F-A380-5EFC11E46842}" srcOrd="0" destOrd="0" presId="urn:microsoft.com/office/officeart/2005/8/layout/process1"/>
    <dgm:cxn modelId="{8F1A446F-1CAB-480C-86A9-94647983FD1A}" type="presParOf" srcId="{B8505329-2EA2-4F27-AA27-BF50BD5D0299}" destId="{438CCD69-DCA6-4674-8B70-B8F1E6BE703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D1ACC-8361-4267-9AFA-896CB007BDFE}">
      <dsp:nvSpPr>
        <dsp:cNvPr id="0" name=""/>
        <dsp:cNvSpPr/>
      </dsp:nvSpPr>
      <dsp:spPr>
        <a:xfrm>
          <a:off x="2348" y="1735220"/>
          <a:ext cx="1579680" cy="1436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EDA</a:t>
          </a:r>
          <a:endParaRPr lang="en-US" sz="1800" kern="1200" dirty="0"/>
        </a:p>
      </dsp:txBody>
      <dsp:txXfrm>
        <a:off x="44422" y="1777294"/>
        <a:ext cx="1495532" cy="1352373"/>
      </dsp:txXfrm>
    </dsp:sp>
    <dsp:sp modelId="{C92778BE-A9FA-440A-9208-BF3C5219BE2D}">
      <dsp:nvSpPr>
        <dsp:cNvPr id="0" name=""/>
        <dsp:cNvSpPr/>
      </dsp:nvSpPr>
      <dsp:spPr>
        <a:xfrm>
          <a:off x="1741317" y="2257601"/>
          <a:ext cx="337691" cy="391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741317" y="2335953"/>
        <a:ext cx="236384" cy="235056"/>
      </dsp:txXfrm>
    </dsp:sp>
    <dsp:sp modelId="{9580E465-EF6A-4A99-952C-835B183D123B}">
      <dsp:nvSpPr>
        <dsp:cNvPr id="0" name=""/>
        <dsp:cNvSpPr/>
      </dsp:nvSpPr>
      <dsp:spPr>
        <a:xfrm>
          <a:off x="2219183" y="1735220"/>
          <a:ext cx="1579680" cy="1436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Modeling</a:t>
          </a:r>
          <a:endParaRPr lang="en-US" sz="1800" kern="1200" dirty="0"/>
        </a:p>
      </dsp:txBody>
      <dsp:txXfrm>
        <a:off x="2261257" y="1777294"/>
        <a:ext cx="1495532" cy="1352373"/>
      </dsp:txXfrm>
    </dsp:sp>
    <dsp:sp modelId="{A66F3BE4-B7BB-4C76-AAF7-5F54F47F36F7}">
      <dsp:nvSpPr>
        <dsp:cNvPr id="0" name=""/>
        <dsp:cNvSpPr/>
      </dsp:nvSpPr>
      <dsp:spPr>
        <a:xfrm>
          <a:off x="3956831" y="2257601"/>
          <a:ext cx="334892" cy="391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956831" y="2335953"/>
        <a:ext cx="234424" cy="235056"/>
      </dsp:txXfrm>
    </dsp:sp>
    <dsp:sp modelId="{376F6E70-D65C-4030-A42F-1EDA7F419A8C}">
      <dsp:nvSpPr>
        <dsp:cNvPr id="0" name=""/>
        <dsp:cNvSpPr/>
      </dsp:nvSpPr>
      <dsp:spPr>
        <a:xfrm>
          <a:off x="4430736" y="1735220"/>
          <a:ext cx="1579680" cy="1436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Evaluation</a:t>
          </a:r>
          <a:endParaRPr lang="en-US" sz="1800" kern="1200" dirty="0"/>
        </a:p>
      </dsp:txBody>
      <dsp:txXfrm>
        <a:off x="4472810" y="1777294"/>
        <a:ext cx="1495532" cy="1352373"/>
      </dsp:txXfrm>
    </dsp:sp>
    <dsp:sp modelId="{7CBF1849-8588-489D-9632-416CF532D486}">
      <dsp:nvSpPr>
        <dsp:cNvPr id="0" name=""/>
        <dsp:cNvSpPr/>
      </dsp:nvSpPr>
      <dsp:spPr>
        <a:xfrm>
          <a:off x="6168384" y="2257601"/>
          <a:ext cx="334892" cy="391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168384" y="2335953"/>
        <a:ext cx="234424" cy="235056"/>
      </dsp:txXfrm>
    </dsp:sp>
    <dsp:sp modelId="{438CCD69-DCA6-4674-8B70-B8F1E6BE7031}">
      <dsp:nvSpPr>
        <dsp:cNvPr id="0" name=""/>
        <dsp:cNvSpPr/>
      </dsp:nvSpPr>
      <dsp:spPr>
        <a:xfrm>
          <a:off x="6642288" y="1735220"/>
          <a:ext cx="1579680" cy="1436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Insights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Recommendation</a:t>
          </a:r>
          <a:endParaRPr lang="en-US" sz="1800" kern="1200" dirty="0"/>
        </a:p>
      </dsp:txBody>
      <dsp:txXfrm>
        <a:off x="6684362" y="1777294"/>
        <a:ext cx="1495532" cy="1352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523567" y="8896139"/>
            <a:ext cx="415431" cy="306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07" tIns="45295" rIns="92207" bIns="45295" anchor="ctr">
            <a:spAutoFit/>
          </a:bodyPr>
          <a:lstStyle/>
          <a:p>
            <a:pPr algn="r"/>
            <a:fld id="{59848329-6731-424C-9649-51A4D3400ED7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61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07" tIns="45295" rIns="92207" bIns="45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523567" y="8896139"/>
            <a:ext cx="415431" cy="306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07" tIns="45295" rIns="92207" bIns="45295" anchor="ctr">
            <a:spAutoFit/>
          </a:bodyPr>
          <a:lstStyle/>
          <a:p>
            <a:pPr algn="r"/>
            <a:fld id="{F178CB77-DDBC-467A-8033-2C50E1AFDC46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54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3263"/>
            <a:ext cx="4632325" cy="3473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Grading is based on two exams,</a:t>
            </a:r>
            <a:r>
              <a:rPr lang="en-US" altLang="ko-KR" baseline="0" dirty="0" smtClean="0"/>
              <a:t> three group assignments, one final group project and unannounced quizzes and class participation.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4766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326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10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AIC</a:t>
            </a:r>
            <a:r>
              <a:rPr lang="en-US" baseline="0" dirty="0" smtClean="0"/>
              <a:t> BIC adjusted R squared are used to measure the model fit for statistical models.</a:t>
            </a:r>
          </a:p>
          <a:p>
            <a:r>
              <a:rPr lang="en-US" baseline="0" dirty="0" smtClean="0"/>
              <a:t>These measure are used to evaluate regression and statistical models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29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Higher</a:t>
            </a:r>
            <a:r>
              <a:rPr lang="en-US" baseline="0" dirty="0" smtClean="0"/>
              <a:t> log likelihood means the model fits the data well.</a:t>
            </a:r>
          </a:p>
          <a:p>
            <a:r>
              <a:rPr lang="en-US" dirty="0" smtClean="0"/>
              <a:t>Lower</a:t>
            </a:r>
            <a:r>
              <a:rPr lang="en-US" baseline="0" dirty="0" smtClean="0"/>
              <a:t> the better.</a:t>
            </a:r>
          </a:p>
          <a:p>
            <a:r>
              <a:rPr lang="en-US" dirty="0" smtClean="0"/>
              <a:t>RSS</a:t>
            </a:r>
            <a:r>
              <a:rPr lang="en-US" baseline="0" dirty="0" smtClean="0"/>
              <a:t> sum of squared errors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08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Higher</a:t>
            </a:r>
            <a:r>
              <a:rPr lang="en-US" baseline="0" dirty="0" smtClean="0"/>
              <a:t> log likelihood means the model fits the data well.</a:t>
            </a:r>
          </a:p>
          <a:p>
            <a:r>
              <a:rPr lang="en-US" dirty="0" smtClean="0"/>
              <a:t>Lower</a:t>
            </a:r>
            <a:r>
              <a:rPr lang="en-US" baseline="0" dirty="0" smtClean="0"/>
              <a:t> the better.</a:t>
            </a:r>
          </a:p>
          <a:p>
            <a:r>
              <a:rPr lang="en-US" dirty="0" smtClean="0"/>
              <a:t>RSS</a:t>
            </a:r>
            <a:r>
              <a:rPr lang="en-US" baseline="0" dirty="0" smtClean="0"/>
              <a:t> sum of squared errors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74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classification problem, confusion matrix is the commonly used way to measure the accuracy.</a:t>
            </a:r>
          </a:p>
          <a:p>
            <a:r>
              <a:rPr lang="en-US" baseline="0" dirty="0" smtClean="0"/>
              <a:t>Tabulate the actual vs predicted.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8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94331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ACF0-B9EB-4A42-841D-6B1E904CEDEA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33B1-9A7C-46E6-967E-605EA2807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38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ACF0-B9EB-4A42-841D-6B1E904CEDEA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33B1-9A7C-46E6-967E-605EA2807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0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ACF0-B9EB-4A42-841D-6B1E904CEDEA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33B1-9A7C-46E6-967E-605EA2807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6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ACF0-B9EB-4A42-841D-6B1E904CEDEA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33B1-9A7C-46E6-967E-605EA2807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33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ACF0-B9EB-4A42-841D-6B1E904CEDEA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33B1-9A7C-46E6-967E-605EA2807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00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ACF0-B9EB-4A42-841D-6B1E904CEDEA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33B1-9A7C-46E6-967E-605EA2807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6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ACF0-B9EB-4A42-841D-6B1E904CEDEA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33B1-9A7C-46E6-967E-605EA2807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529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ACF0-B9EB-4A42-841D-6B1E904CEDEA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33B1-9A7C-46E6-967E-605EA2807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97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ACF0-B9EB-4A42-841D-6B1E904CEDEA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33B1-9A7C-46E6-967E-605EA2807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79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Book Antiqua" panose="02040602050305030304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Book Antiqua" panose="02040602050305030304" pitchFamily="18" charset="0"/>
              </a:defRPr>
            </a:lvl1pPr>
            <a:lvl2pPr>
              <a:defRPr sz="2800">
                <a:latin typeface="Book Antiqua" panose="02040602050305030304" pitchFamily="18" charset="0"/>
              </a:defRPr>
            </a:lvl2pPr>
            <a:lvl3pPr>
              <a:defRPr sz="2400">
                <a:latin typeface="Book Antiqua" panose="02040602050305030304" pitchFamily="18" charset="0"/>
              </a:defRPr>
            </a:lvl3pPr>
            <a:lvl4pPr>
              <a:defRPr sz="2000">
                <a:latin typeface="Book Antiqua" panose="02040602050305030304" pitchFamily="18" charset="0"/>
              </a:defRPr>
            </a:lvl4pPr>
            <a:lvl5pPr>
              <a:defRPr sz="2000">
                <a:latin typeface="Book Antiqua" panose="0204060205030503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Book Antiqua" panose="020406020503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ACF0-B9EB-4A42-841D-6B1E904CEDEA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33B1-9A7C-46E6-967E-605EA2807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17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ACF0-B9EB-4A42-841D-6B1E904CEDEA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33B1-9A7C-46E6-967E-605EA2807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09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65200"/>
            <a:ext cx="8229600" cy="516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ACF0-B9EB-4A42-841D-6B1E904CEDEA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633B1-9A7C-46E6-967E-605EA2807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7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Project Procedure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451200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rved Down Arrow 6"/>
          <p:cNvSpPr/>
          <p:nvPr/>
        </p:nvSpPr>
        <p:spPr>
          <a:xfrm rot="10800000">
            <a:off x="3515711" y="4627186"/>
            <a:ext cx="2128345" cy="536020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16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AIC, BIC, Adjusted R</a:t>
            </a:r>
            <a:r>
              <a:rPr lang="en-US" altLang="en-US" baseline="30000" dirty="0" smtClean="0"/>
              <a:t>2</a:t>
            </a:r>
            <a:endParaRPr lang="en-US" altLang="en-US" dirty="0"/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622" y="1416271"/>
            <a:ext cx="8229600" cy="490696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adjusted R</a:t>
            </a:r>
            <a:r>
              <a:rPr lang="en-US" altLang="en-US" baseline="30000" dirty="0" smtClean="0"/>
              <a:t>2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TSS: total sum of squares</a:t>
            </a:r>
          </a:p>
          <a:p>
            <a:pPr lvl="1"/>
            <a:r>
              <a:rPr lang="en-US" altLang="en-US" dirty="0"/>
              <a:t>Unlike the </a:t>
            </a:r>
            <a:r>
              <a:rPr lang="en-US" altLang="en-US" dirty="0" smtClean="0"/>
              <a:t>R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statistic, the adjusted R</a:t>
            </a:r>
            <a:r>
              <a:rPr lang="en-US" altLang="en-US" baseline="30000" dirty="0"/>
              <a:t>2</a:t>
            </a:r>
            <a:r>
              <a:rPr lang="en-US" altLang="en-US" dirty="0"/>
              <a:t> statistic pays </a:t>
            </a:r>
            <a:r>
              <a:rPr lang="en-US" altLang="en-US" dirty="0" smtClean="0"/>
              <a:t>a price </a:t>
            </a:r>
            <a:r>
              <a:rPr lang="en-US" altLang="en-US" dirty="0"/>
              <a:t>for the inclusion of unnecessary variables in </a:t>
            </a:r>
            <a:r>
              <a:rPr lang="en-US" altLang="en-US" dirty="0" smtClean="0"/>
              <a:t>the model</a:t>
            </a:r>
            <a:r>
              <a:rPr lang="en-US" altLang="en-US" dirty="0"/>
              <a:t>.</a:t>
            </a: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474" y="1944576"/>
            <a:ext cx="4368955" cy="7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Model Evaluation for Classification</a:t>
            </a:r>
            <a:endParaRPr lang="en-US" altLang="en-US" dirty="0"/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Confusion </a:t>
            </a:r>
            <a:r>
              <a:rPr lang="en-US" altLang="en-US" dirty="0"/>
              <a:t>Matrix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Can be used to measure training and test accuracy</a:t>
            </a:r>
          </a:p>
          <a:p>
            <a:pPr lvl="1"/>
            <a:r>
              <a:rPr lang="en-US" altLang="en-US" dirty="0" smtClean="0"/>
              <a:t>Usually requires hold-out (test) dataset</a:t>
            </a:r>
            <a:endParaRPr lang="en-US" altLang="en-US" dirty="0"/>
          </a:p>
        </p:txBody>
      </p:sp>
      <p:graphicFrame>
        <p:nvGraphicFramePr>
          <p:cNvPr id="963588" name="Group 4"/>
          <p:cNvGraphicFramePr>
            <a:graphicFrameLocks noGrp="1"/>
          </p:cNvGraphicFramePr>
          <p:nvPr/>
        </p:nvGraphicFramePr>
        <p:xfrm>
          <a:off x="609599" y="3240535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3611" name="Text Box 27"/>
          <p:cNvSpPr txBox="1">
            <a:spLocks noChangeArrowheads="1"/>
          </p:cNvSpPr>
          <p:nvPr/>
        </p:nvSpPr>
        <p:spPr bwMode="auto">
          <a:xfrm>
            <a:off x="6539248" y="2995836"/>
            <a:ext cx="22098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a: TP (true positive)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b: FN (false negative)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c: FP (false positive)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d: TN (true negative)</a:t>
            </a:r>
          </a:p>
        </p:txBody>
      </p:sp>
    </p:spTree>
    <p:extLst>
      <p:ext uri="{BB962C8B-B14F-4D97-AF65-F5344CB8AC3E}">
        <p14:creationId xmlns:p14="http://schemas.microsoft.com/office/powerpoint/2010/main" val="18292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Holdout method</a:t>
            </a:r>
          </a:p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Random subsampling</a:t>
            </a:r>
          </a:p>
          <a:p>
            <a:pPr lvl="1"/>
            <a:r>
              <a:rPr lang="en-US" dirty="0" smtClean="0"/>
              <a:t>K-fold cross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33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Holdout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</a:t>
            </a:r>
            <a:r>
              <a:rPr lang="en-US" dirty="0"/>
              <a:t>dataset into two groups </a:t>
            </a:r>
            <a:endParaRPr lang="en-US" dirty="0" smtClean="0"/>
          </a:p>
          <a:p>
            <a:pPr lvl="1"/>
            <a:r>
              <a:rPr lang="en-US" dirty="0" smtClean="0"/>
              <a:t>Training set</a:t>
            </a:r>
          </a:p>
          <a:p>
            <a:pPr lvl="1"/>
            <a:r>
              <a:rPr lang="en-US" dirty="0" smtClean="0"/>
              <a:t>Test set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Drawback</a:t>
            </a:r>
          </a:p>
          <a:p>
            <a:pPr lvl="1"/>
            <a:r>
              <a:rPr lang="en-US" dirty="0"/>
              <a:t>In problems where we have a sparse dataset we may not be able to afford </a:t>
            </a:r>
            <a:r>
              <a:rPr lang="en-US" dirty="0" smtClean="0"/>
              <a:t>the “</a:t>
            </a:r>
            <a:r>
              <a:rPr lang="en-US" dirty="0"/>
              <a:t>luxury” of setting aside a portion of the dataset for </a:t>
            </a:r>
            <a:r>
              <a:rPr lang="en-US" dirty="0" smtClean="0"/>
              <a:t>testing </a:t>
            </a:r>
            <a:endParaRPr lang="en-US" dirty="0"/>
          </a:p>
          <a:p>
            <a:pPr lvl="1"/>
            <a:r>
              <a:rPr lang="en-US" dirty="0" smtClean="0"/>
              <a:t>Since </a:t>
            </a:r>
            <a:r>
              <a:rPr lang="en-US" dirty="0"/>
              <a:t>it is a single train-and-test experiment, the holdout estimate of error </a:t>
            </a:r>
            <a:r>
              <a:rPr lang="en-US" dirty="0" smtClean="0"/>
              <a:t>rate will </a:t>
            </a:r>
            <a:r>
              <a:rPr lang="en-US" dirty="0"/>
              <a:t>be misleading if we happen to get an “unfortunate” split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210" y="1947830"/>
            <a:ext cx="3851758" cy="107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1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Subsampling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/>
              <a:t>Subsampling performs K data splits of the entire dataset</a:t>
            </a:r>
            <a:endParaRPr lang="en-US" dirty="0" smtClean="0"/>
          </a:p>
          <a:p>
            <a:pPr lvl="1"/>
            <a:r>
              <a:rPr lang="en-US" sz="2000" dirty="0" smtClean="0"/>
              <a:t>Each data split randomly selects a (fixed) number of examples without replacement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Error estimate E: average of the separate errors 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i</a:t>
            </a:r>
            <a:endParaRPr lang="en-US" sz="2000" baseline="-250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53" y="2976231"/>
            <a:ext cx="6776313" cy="2281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893" y="5704963"/>
            <a:ext cx="1419896" cy="6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8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K-fold partition of the </a:t>
            </a:r>
            <a:r>
              <a:rPr lang="en-US" dirty="0" err="1"/>
              <a:t>the</a:t>
            </a:r>
            <a:r>
              <a:rPr lang="en-US" dirty="0"/>
              <a:t> dataset</a:t>
            </a:r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each of K experiments, use K-1 folds for training and a different fold </a:t>
            </a:r>
            <a:r>
              <a:rPr lang="en-US" sz="2000" dirty="0" smtClean="0"/>
              <a:t>for testing</a:t>
            </a:r>
            <a:endParaRPr lang="en-US" sz="14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/>
              <a:t>all the examples in the </a:t>
            </a:r>
            <a:r>
              <a:rPr lang="en-US" sz="2000" dirty="0" smtClean="0"/>
              <a:t>dataset are </a:t>
            </a:r>
            <a:r>
              <a:rPr lang="en-US" sz="2000" dirty="0"/>
              <a:t>eventually used for both training and </a:t>
            </a:r>
            <a:r>
              <a:rPr lang="en-US" sz="2000" dirty="0" err="1" smtClean="0"/>
              <a:t>testings</a:t>
            </a:r>
            <a:endParaRPr lang="en-US" sz="2000" dirty="0"/>
          </a:p>
          <a:p>
            <a:pPr lvl="1"/>
            <a:r>
              <a:rPr lang="en-US" sz="2000" dirty="0" smtClean="0"/>
              <a:t>Error estimate E: average of the separate errors 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i</a:t>
            </a:r>
            <a:endParaRPr lang="en-US" sz="2000" baseline="-250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893" y="6083338"/>
            <a:ext cx="1419896" cy="68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017" y="2491176"/>
            <a:ext cx="5827050" cy="236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7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folds are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With a large number of folds</a:t>
            </a:r>
          </a:p>
          <a:p>
            <a:pPr lvl="1"/>
            <a:r>
              <a:rPr lang="en-US" sz="2000" dirty="0" smtClean="0"/>
              <a:t>(+) The bias of the true error rate estimator will be small (the estimator will be very accurate)</a:t>
            </a:r>
          </a:p>
          <a:p>
            <a:pPr lvl="1"/>
            <a:r>
              <a:rPr lang="en-US" sz="2000" dirty="0" smtClean="0"/>
              <a:t>(-) The variance of the true error rate estimator will be large</a:t>
            </a:r>
          </a:p>
          <a:p>
            <a:pPr lvl="1"/>
            <a:r>
              <a:rPr lang="en-US" sz="2000" dirty="0" smtClean="0"/>
              <a:t>(-) The computational time will be very large as well (many experiments)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The choice of the number of folds depends on the size of the dataset</a:t>
            </a:r>
          </a:p>
          <a:p>
            <a:pPr lvl="1"/>
            <a:r>
              <a:rPr lang="en-US" sz="2000" dirty="0" smtClean="0"/>
              <a:t>For large dataset, smaller K may be enough. 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A common choice for K-Fold Cross Validation is K=10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884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Exploratory Data Analysis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0262" y="1471447"/>
            <a:ext cx="8365958" cy="521368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Data Visualization</a:t>
            </a:r>
          </a:p>
          <a:p>
            <a:r>
              <a:rPr lang="en-US" altLang="ko-KR" sz="2400" dirty="0" smtClean="0"/>
              <a:t>Descriptive Statistics</a:t>
            </a:r>
          </a:p>
          <a:p>
            <a:r>
              <a:rPr lang="en-US" altLang="ko-KR" sz="2400" dirty="0" smtClean="0"/>
              <a:t>Data Processing</a:t>
            </a:r>
          </a:p>
          <a:p>
            <a:pPr lvl="1"/>
            <a:r>
              <a:rPr lang="en-US" altLang="ko-KR" sz="2000" dirty="0" smtClean="0"/>
              <a:t>Treat outliers</a:t>
            </a:r>
          </a:p>
          <a:p>
            <a:pPr lvl="1"/>
            <a:r>
              <a:rPr lang="en-US" altLang="ko-KR" sz="2000" dirty="0" smtClean="0"/>
              <a:t>Treat missing values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Re-Categorize/Regroup values</a:t>
            </a:r>
          </a:p>
          <a:p>
            <a:pPr lvl="2"/>
            <a:r>
              <a:rPr lang="en-US" altLang="ko-KR" sz="1600" dirty="0" smtClean="0"/>
              <a:t>E.g. Airlines: Korean Carriers vs. Foreign Carriers</a:t>
            </a:r>
          </a:p>
          <a:p>
            <a:pPr lvl="2"/>
            <a:r>
              <a:rPr lang="en-US" altLang="ko-KR" sz="1600" dirty="0" smtClean="0"/>
              <a:t>E.g. Age: less than 50, 50 or more</a:t>
            </a:r>
          </a:p>
          <a:p>
            <a:pPr lvl="2"/>
            <a:r>
              <a:rPr lang="en-US" altLang="ko-KR" sz="1600" dirty="0" smtClean="0"/>
              <a:t>E.g. Trip Purpose: Business, Leisure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 smtClean="0"/>
              <a:t>EDA (especially data processing) may determine overall results and quality of the project.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01216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Quality </a:t>
            </a:r>
          </a:p>
        </p:txBody>
      </p:sp>
      <p:sp>
        <p:nvSpPr>
          <p:cNvPr id="79258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kinds of data quality problems?</a:t>
            </a:r>
          </a:p>
          <a:p>
            <a:r>
              <a:rPr lang="en-US" altLang="en-US"/>
              <a:t>How can we detect problems with the data? </a:t>
            </a:r>
          </a:p>
          <a:p>
            <a:r>
              <a:rPr lang="en-US" altLang="en-US"/>
              <a:t>What can we do about these problems? 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r>
              <a:rPr lang="en-US" altLang="en-US"/>
              <a:t>Examples of data quality problems: </a:t>
            </a:r>
          </a:p>
          <a:p>
            <a:pPr lvl="1"/>
            <a:r>
              <a:rPr lang="en-US" altLang="en-US"/>
              <a:t>Noise and outliers </a:t>
            </a:r>
          </a:p>
          <a:p>
            <a:pPr lvl="1"/>
            <a:r>
              <a:rPr lang="en-US" altLang="en-US"/>
              <a:t>missing values </a:t>
            </a:r>
          </a:p>
          <a:p>
            <a:pPr lvl="1"/>
            <a:r>
              <a:rPr lang="en-US" altLang="en-US"/>
              <a:t>duplicate data </a:t>
            </a:r>
          </a:p>
        </p:txBody>
      </p:sp>
    </p:spTree>
    <p:extLst>
      <p:ext uri="{BB962C8B-B14F-4D97-AF65-F5344CB8AC3E}">
        <p14:creationId xmlns:p14="http://schemas.microsoft.com/office/powerpoint/2010/main" val="35149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Outliers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Outliers are data objects with characteristics that are considerably different than most of the other data objects in the data set</a:t>
            </a:r>
          </a:p>
          <a:p>
            <a:endParaRPr lang="en-US" altLang="en-US"/>
          </a:p>
        </p:txBody>
      </p:sp>
      <p:grpSp>
        <p:nvGrpSpPr>
          <p:cNvPr id="831492" name="Group 4"/>
          <p:cNvGrpSpPr>
            <a:grpSpLocks/>
          </p:cNvGrpSpPr>
          <p:nvPr/>
        </p:nvGrpSpPr>
        <p:grpSpPr bwMode="auto">
          <a:xfrm>
            <a:off x="1524000" y="2667000"/>
            <a:ext cx="4267200" cy="3505200"/>
            <a:chOff x="3648" y="2448"/>
            <a:chExt cx="2112" cy="1872"/>
          </a:xfrm>
        </p:grpSpPr>
        <p:pic>
          <p:nvPicPr>
            <p:cNvPr id="83149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448"/>
              <a:ext cx="2112" cy="1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1494" name="Oval 6"/>
            <p:cNvSpPr>
              <a:spLocks noChangeArrowheads="1"/>
            </p:cNvSpPr>
            <p:nvPr/>
          </p:nvSpPr>
          <p:spPr bwMode="auto">
            <a:xfrm>
              <a:off x="3766" y="2961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5" name="Oval 7"/>
            <p:cNvSpPr>
              <a:spLocks noChangeArrowheads="1"/>
            </p:cNvSpPr>
            <p:nvPr/>
          </p:nvSpPr>
          <p:spPr bwMode="auto">
            <a:xfrm>
              <a:off x="3907" y="3224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6" name="Oval 8"/>
            <p:cNvSpPr>
              <a:spLocks noChangeArrowheads="1"/>
            </p:cNvSpPr>
            <p:nvPr/>
          </p:nvSpPr>
          <p:spPr bwMode="auto">
            <a:xfrm>
              <a:off x="5612" y="3871"/>
              <a:ext cx="86" cy="8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7" name="Oval 9"/>
            <p:cNvSpPr>
              <a:spLocks noChangeArrowheads="1"/>
            </p:cNvSpPr>
            <p:nvPr/>
          </p:nvSpPr>
          <p:spPr bwMode="auto">
            <a:xfrm>
              <a:off x="4319" y="3937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8" name="Rectangle 10"/>
            <p:cNvSpPr>
              <a:spLocks noChangeArrowheads="1"/>
            </p:cNvSpPr>
            <p:nvPr/>
          </p:nvSpPr>
          <p:spPr bwMode="auto">
            <a:xfrm>
              <a:off x="4944" y="3072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9" name="Rectangle 11"/>
            <p:cNvSpPr>
              <a:spLocks noChangeArrowheads="1"/>
            </p:cNvSpPr>
            <p:nvPr/>
          </p:nvSpPr>
          <p:spPr bwMode="auto">
            <a:xfrm>
              <a:off x="3888" y="3120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17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Missing Values</a:t>
            </a:r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Reasons for missing values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Information is not collected </a:t>
            </a:r>
            <a:br>
              <a:rPr lang="en-US" altLang="en-US" dirty="0"/>
            </a:br>
            <a:r>
              <a:rPr lang="en-US" altLang="en-US" dirty="0"/>
              <a:t>(e.g., people decline to give their age and weight)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Attributes may not be applicable to all cases </a:t>
            </a:r>
            <a:br>
              <a:rPr lang="en-US" altLang="en-US" dirty="0"/>
            </a:br>
            <a:r>
              <a:rPr lang="en-US" altLang="en-US" dirty="0"/>
              <a:t>(e.g., annual income is not applicable to children)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Handling missing values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Eliminate Data Objects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Estimate Missing Values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Ignore the Missing Value During Analysis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Replace with all possible values (weighted by their probabilities)</a:t>
            </a:r>
          </a:p>
        </p:txBody>
      </p:sp>
    </p:spTree>
    <p:extLst>
      <p:ext uri="{BB962C8B-B14F-4D97-AF65-F5344CB8AC3E}">
        <p14:creationId xmlns:p14="http://schemas.microsoft.com/office/powerpoint/2010/main" val="161148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 Selection </a:t>
            </a:r>
            <a:r>
              <a:rPr lang="en-US" altLang="en-US" dirty="0" smtClean="0"/>
              <a:t>Procedure</a:t>
            </a:r>
            <a:endParaRPr lang="en-US" altLang="en-US" dirty="0"/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Iterative Approach</a:t>
            </a:r>
          </a:p>
          <a:p>
            <a:pPr lvl="1"/>
            <a:r>
              <a:rPr lang="en-US" altLang="en-US" dirty="0" smtClean="0"/>
              <a:t>Stepwise</a:t>
            </a:r>
          </a:p>
          <a:p>
            <a:pPr lvl="1"/>
            <a:r>
              <a:rPr lang="en-US" altLang="en-US" dirty="0" smtClean="0"/>
              <a:t>Forward selection</a:t>
            </a:r>
          </a:p>
          <a:p>
            <a:pPr lvl="1"/>
            <a:r>
              <a:rPr lang="en-US" altLang="en-US" dirty="0" smtClean="0"/>
              <a:t>Backward selection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Best-subset approach</a:t>
            </a:r>
            <a:endParaRPr lang="en-US" altLang="en-US" dirty="0"/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852554" y="1704806"/>
            <a:ext cx="4193776" cy="1938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 independent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variable at a time is added or</a:t>
            </a:r>
          </a:p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deleted based on </a:t>
            </a: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selected measures</a:t>
            </a:r>
          </a:p>
          <a:p>
            <a:pPr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(p-value,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statistic, R</a:t>
            </a:r>
            <a:r>
              <a:rPr lang="en-US" sz="24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…)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4152900" y="2092484"/>
            <a:ext cx="304800" cy="1163637"/>
          </a:xfrm>
          <a:prstGeom prst="rightBrace">
            <a:avLst>
              <a:gd name="adj1" fmla="val 3181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5120005" y="4291255"/>
            <a:ext cx="330835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Different subsets of the</a:t>
            </a:r>
          </a:p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independent variables</a:t>
            </a:r>
          </a:p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are evaluated </a:t>
            </a:r>
          </a:p>
        </p:txBody>
      </p:sp>
    </p:spTree>
    <p:extLst>
      <p:ext uri="{BB962C8B-B14F-4D97-AF65-F5344CB8AC3E}">
        <p14:creationId xmlns:p14="http://schemas.microsoft.com/office/powerpoint/2010/main" val="6392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 Selection </a:t>
            </a:r>
            <a:r>
              <a:rPr lang="en-US" altLang="en-US" dirty="0" smtClean="0"/>
              <a:t>Procedure</a:t>
            </a:r>
            <a:endParaRPr lang="en-US" altLang="en-US" dirty="0"/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General tips on initial model building</a:t>
            </a:r>
          </a:p>
          <a:p>
            <a:pPr lvl="1"/>
            <a:r>
              <a:rPr lang="en-US" altLang="en-US" dirty="0" smtClean="0"/>
              <a:t>Visualization and simple exploratory data analysis help a lot to identify key independent variables.</a:t>
            </a:r>
          </a:p>
          <a:p>
            <a:pPr lvl="1"/>
            <a:r>
              <a:rPr lang="en-US" altLang="en-US" dirty="0" smtClean="0"/>
              <a:t>Correlation analysis and ANOVA can be used to identify initial set of independent variables.</a:t>
            </a:r>
          </a:p>
          <a:p>
            <a:pPr lvl="2"/>
            <a:r>
              <a:rPr lang="en-US" altLang="en-US" dirty="0" smtClean="0"/>
              <a:t>Numerical dependent variable: High correlations between dependent and independent variables</a:t>
            </a:r>
          </a:p>
          <a:p>
            <a:pPr lvl="2"/>
            <a:r>
              <a:rPr lang="en-US" altLang="en-US" dirty="0" smtClean="0"/>
              <a:t>Classification problem: ANOVA test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55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Model Evaluation for Statistical Models</a:t>
            </a:r>
            <a:endParaRPr lang="en-US" altLang="en-US" dirty="0"/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AIC, BIC, adjusted R</a:t>
            </a:r>
            <a:r>
              <a:rPr lang="en-US" altLang="en-US" baseline="30000" dirty="0" smtClean="0"/>
              <a:t>2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Can be used to measure training and test errors</a:t>
            </a:r>
          </a:p>
          <a:p>
            <a:pPr lvl="2"/>
            <a:r>
              <a:rPr lang="en-US" altLang="en-US" dirty="0" smtClean="0"/>
              <a:t>often used for model selection on training data sets.</a:t>
            </a:r>
          </a:p>
          <a:p>
            <a:pPr lvl="1"/>
            <a:r>
              <a:rPr lang="en-US" altLang="en-US" dirty="0" smtClean="0"/>
              <a:t>Usually works for statistical models</a:t>
            </a:r>
          </a:p>
          <a:p>
            <a:pPr lvl="2"/>
            <a:r>
              <a:rPr lang="en-US" altLang="en-US" dirty="0" smtClean="0"/>
              <a:t>Regression</a:t>
            </a:r>
          </a:p>
          <a:p>
            <a:pPr lvl="2"/>
            <a:r>
              <a:rPr lang="en-US" altLang="en-US" dirty="0" smtClean="0"/>
              <a:t>Logit models (logistic regression)</a:t>
            </a:r>
          </a:p>
          <a:p>
            <a:pPr lvl="2"/>
            <a:r>
              <a:rPr lang="en-US" altLang="en-US" dirty="0" smtClean="0"/>
              <a:t>Other variations of linear models such as discrete choice models (multinomial logit, nested logit, mixed logit)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116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AIC, BIC, Adjusted R</a:t>
            </a:r>
            <a:r>
              <a:rPr lang="en-US" altLang="en-US" baseline="30000" dirty="0" smtClean="0"/>
              <a:t>2</a:t>
            </a:r>
            <a:endParaRPr lang="en-US" altLang="en-US" dirty="0"/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622" y="1416271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AIC (</a:t>
            </a:r>
            <a:r>
              <a:rPr lang="en-US" dirty="0" err="1"/>
              <a:t>Akaike</a:t>
            </a:r>
            <a:r>
              <a:rPr lang="en-US" dirty="0"/>
              <a:t> Information </a:t>
            </a:r>
            <a:r>
              <a:rPr lang="en-US" dirty="0" smtClean="0"/>
              <a:t>Criterion)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d: # of parameters, L: likelihood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AIC criterion is </a:t>
            </a:r>
            <a:r>
              <a:rPr lang="en-US" dirty="0" smtClean="0"/>
              <a:t>defined </a:t>
            </a:r>
            <a:r>
              <a:rPr lang="en-US" dirty="0"/>
              <a:t>for a large class of </a:t>
            </a:r>
            <a:r>
              <a:rPr lang="en-US" dirty="0" smtClean="0"/>
              <a:t>models fit by </a:t>
            </a:r>
            <a:r>
              <a:rPr lang="en-US" dirty="0"/>
              <a:t>maximum </a:t>
            </a:r>
            <a:r>
              <a:rPr lang="en-US" dirty="0" smtClean="0"/>
              <a:t>likelihood.</a:t>
            </a:r>
          </a:p>
          <a:p>
            <a:pPr lvl="2"/>
            <a:endParaRPr lang="en-US" dirty="0"/>
          </a:p>
          <a:p>
            <a:r>
              <a:rPr lang="en-US" dirty="0" smtClean="0"/>
              <a:t>BIC</a:t>
            </a:r>
          </a:p>
          <a:p>
            <a:endParaRPr lang="en-US" altLang="en-US" dirty="0" smtClean="0"/>
          </a:p>
          <a:p>
            <a:pPr lvl="1"/>
            <a:r>
              <a:rPr lang="en-US" altLang="en-US" dirty="0" smtClean="0"/>
              <a:t>RSS: residual sum of squares </a:t>
            </a:r>
          </a:p>
          <a:p>
            <a:pPr lvl="2"/>
            <a:r>
              <a:rPr lang="en-US" altLang="en-US" dirty="0" smtClean="0"/>
              <a:t>BIC </a:t>
            </a:r>
            <a:r>
              <a:rPr lang="en-US" altLang="en-US" dirty="0"/>
              <a:t>will tend to take on a small value for </a:t>
            </a:r>
            <a:r>
              <a:rPr lang="en-US" altLang="en-US" dirty="0" smtClean="0"/>
              <a:t>a model </a:t>
            </a:r>
            <a:r>
              <a:rPr lang="en-US" altLang="en-US" dirty="0"/>
              <a:t>with a low test error, and so generally we select </a:t>
            </a:r>
            <a:r>
              <a:rPr lang="en-US" altLang="en-US" dirty="0" smtClean="0"/>
              <a:t>the model </a:t>
            </a:r>
            <a:r>
              <a:rPr lang="en-US" altLang="en-US" dirty="0"/>
              <a:t>that has the lowest BIC </a:t>
            </a:r>
            <a:r>
              <a:rPr lang="en-US" altLang="en-US" dirty="0" smtClean="0"/>
              <a:t>value</a:t>
            </a:r>
          </a:p>
          <a:p>
            <a:pPr marL="914400" lvl="2" indent="0">
              <a:buNone/>
            </a:pPr>
            <a:endParaRPr lang="en-US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212" y="4297822"/>
            <a:ext cx="3765526" cy="715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64" y="1974360"/>
            <a:ext cx="3339313" cy="4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1470079360</TotalTime>
  <Pages>14</Pages>
  <Words>843</Words>
  <Application>Microsoft Office PowerPoint</Application>
  <PresentationFormat>On-screen Show (4:3)</PresentationFormat>
  <Paragraphs>170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MS Reference Serif</vt:lpstr>
      <vt:lpstr>Monotype Sorts</vt:lpstr>
      <vt:lpstr>Book Antiqua</vt:lpstr>
      <vt:lpstr>Arial Unicode MS</vt:lpstr>
      <vt:lpstr>Malgun Gothic</vt:lpstr>
      <vt:lpstr>Office 테마</vt:lpstr>
      <vt:lpstr>Data Mining Project Procedure</vt:lpstr>
      <vt:lpstr>Exploratory Data Analysis</vt:lpstr>
      <vt:lpstr>Data Quality </vt:lpstr>
      <vt:lpstr>Outliers</vt:lpstr>
      <vt:lpstr>Missing Values</vt:lpstr>
      <vt:lpstr>Variable Selection Procedure</vt:lpstr>
      <vt:lpstr>Variable Selection Procedure</vt:lpstr>
      <vt:lpstr>Model Evaluation for Statistical Models</vt:lpstr>
      <vt:lpstr>AIC, BIC, Adjusted R2</vt:lpstr>
      <vt:lpstr>AIC, BIC, Adjusted R2</vt:lpstr>
      <vt:lpstr>Model Evaluation for Classification</vt:lpstr>
      <vt:lpstr>Validation</vt:lpstr>
      <vt:lpstr>Holdout Method</vt:lpstr>
      <vt:lpstr>Random Subsampling</vt:lpstr>
      <vt:lpstr>K-fold Cross Validation</vt:lpstr>
      <vt:lpstr>How many folds are needed?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STATISTICS</dc:title>
  <dc:creator>admin</dc:creator>
  <cp:lastModifiedBy>Lee, Misuk</cp:lastModifiedBy>
  <cp:revision>619</cp:revision>
  <cp:lastPrinted>2016-09-20T18:25:14Z</cp:lastPrinted>
  <dcterms:created xsi:type="dcterms:W3CDTF">1996-08-23T09:31:38Z</dcterms:created>
  <dcterms:modified xsi:type="dcterms:W3CDTF">2019-04-28T18:36:00Z</dcterms:modified>
</cp:coreProperties>
</file>