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notesMasterIdLst>
    <p:notesMasterId r:id="rId24"/>
  </p:notesMasterIdLst>
  <p:sldIdLst>
    <p:sldId id="256" r:id="rId5"/>
    <p:sldId id="261" r:id="rId6"/>
    <p:sldId id="257" r:id="rId7"/>
    <p:sldId id="260" r:id="rId8"/>
    <p:sldId id="259" r:id="rId9"/>
    <p:sldId id="258" r:id="rId10"/>
    <p:sldId id="263" r:id="rId11"/>
    <p:sldId id="264" r:id="rId12"/>
    <p:sldId id="275" r:id="rId13"/>
    <p:sldId id="274" r:id="rId14"/>
    <p:sldId id="273" r:id="rId15"/>
    <p:sldId id="272" r:id="rId16"/>
    <p:sldId id="280" r:id="rId17"/>
    <p:sldId id="279" r:id="rId18"/>
    <p:sldId id="278" r:id="rId19"/>
    <p:sldId id="277" r:id="rId20"/>
    <p:sldId id="269" r:id="rId21"/>
    <p:sldId id="270" r:id="rId22"/>
    <p:sldId id="276" r:id="rId23"/>
  </p:sldIdLst>
  <p:sldSz cx="12192000" cy="6858000"/>
  <p:notesSz cx="6858000" cy="1476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6D8DAE-EBF4-2178-E264-9A5127C96950}" v="136" dt="2019-08-05T21:54:03.940"/>
    <p1510:client id="{0BD89FC6-74D5-6031-CE1F-D625042BB260}" v="76" dt="2019-08-05T21:12:16.172"/>
    <p1510:client id="{11923A64-5CA6-3306-7BAB-B8CEC798E2BA}" v="27" dt="2019-08-06T00:10:37.788"/>
    <p1510:client id="{232436C1-D8AE-0F66-2912-97FC47D369CD}" v="228" dt="2019-08-05T22:03:11.226"/>
    <p1510:client id="{2D74BF2D-77B0-D5F4-9E41-85680D4BB90E}" v="36" dt="2019-08-05T20:27:49.044"/>
    <p1510:client id="{3CDE2F78-2312-4258-BB59-35614911C051}" v="35" dt="2019-08-05T18:23:23.990"/>
    <p1510:client id="{4E7243B9-9F3A-20E3-4F44-212608AF0F53}" v="254" dt="2019-08-05T20:21:52.498"/>
    <p1510:client id="{51EEAC78-F2DA-C798-5A99-EB3360E0D227}" v="14" dt="2019-08-05T20:51:59.983"/>
    <p1510:client id="{75FB00F0-1897-4017-0D1E-6A4789F67574}" v="118" dt="2019-08-05T19:13:30.428"/>
    <p1510:client id="{92A6EBBE-B3F8-625D-9236-459E876E8CE2}" v="63" dt="2019-08-06T01:24:37.236"/>
    <p1510:client id="{A222E685-0900-9264-E64C-8848CD0B90A3}" v="326" dt="2019-08-06T00:31:34.770"/>
    <p1510:client id="{A603BB4C-F852-40B4-812E-CDC513E114C1}" v="46" dt="2019-08-06T02:03:29.934"/>
    <p1510:client id="{CCF076CA-3197-DD44-60A8-4748B6581804}" v="1" dt="2019-08-05T22:05:58.175"/>
    <p1510:client id="{D8A946DD-B9FE-7043-9292-4A073EE93714}" v="130" dt="2019-08-06T00:24:08.865"/>
    <p1510:client id="{DC079F43-CF78-29BC-CA0C-C628DA12F9F4}" v="47" dt="2019-08-05T22:18:58.964"/>
    <p1510:client id="{EDF94B68-191D-5D36-14E1-6C44258E862B}" v="131" dt="2019-08-05T22:40:21.305"/>
    <p1510:client id="{F8B6A1B9-9815-CEEE-0727-65276E28FC31}" v="164" dt="2019-08-05T22:03:57.227"/>
    <p1510:client id="{FEE3738B-2F24-1FDD-0066-CAB6F5986895}" v="1" dt="2019-08-05T04:04:14.3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0A8A8E-5C17-42F7-91F2-2C8730A1E7AA}" type="datetimeFigureOut">
              <a:rPr lang="en-US"/>
              <a:t>8/5/2019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A0C923-BCFE-4CFC-8579-286D8A184939}" type="slidenum">
              <a:rPr lang="en-US"/>
              <a:t>‹#›</a:t>
            </a:fld>
            <a:endParaRPr lang="en-US"/>
          </a:p>
        </p:txBody>
      </p:sp>
    </p:spTree>
    <p:extLst>
      <p:ext uri="{BB962C8B-B14F-4D97-AF65-F5344CB8AC3E}">
        <p14:creationId xmlns:p14="http://schemas.microsoft.com/office/powerpoint/2010/main" val="1923150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97A0C923-BCFE-4CFC-8579-286D8A184939}" type="slidenum">
              <a:rPr lang="en-US"/>
              <a:t>3</a:t>
            </a:fld>
            <a:endParaRPr lang="en-US"/>
          </a:p>
        </p:txBody>
      </p:sp>
    </p:spTree>
    <p:extLst>
      <p:ext uri="{BB962C8B-B14F-4D97-AF65-F5344CB8AC3E}">
        <p14:creationId xmlns:p14="http://schemas.microsoft.com/office/powerpoint/2010/main" val="2642831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Nearly 70% of total adoption don't use any of three products in three months.</a:t>
            </a:r>
          </a:p>
          <a:p>
            <a:r>
              <a:rPr lang="en-US">
                <a:cs typeface="Calibri"/>
              </a:rPr>
              <a:t>More than 25% of total customers use only 1 product, which are mainly visualize.</a:t>
            </a:r>
          </a:p>
          <a:p>
            <a:r>
              <a:rPr lang="en-US">
                <a:cs typeface="Calibri"/>
              </a:rPr>
              <a:t>Only 5% of customers choose to use 2 products. And Among these customers, almost all of them use visualize along with either report or alert, only tiny portion choose to use Alert &amp; Report together.</a:t>
            </a:r>
          </a:p>
          <a:p>
            <a:r>
              <a:rPr lang="en-US">
                <a:cs typeface="Calibri"/>
              </a:rPr>
              <a:t>Very few choose to use all three products.</a:t>
            </a:r>
          </a:p>
          <a:p>
            <a:r>
              <a:rPr lang="en-US">
                <a:cs typeface="Calibri"/>
              </a:rPr>
              <a:t>Overall, we can say if a customer decide to use products, he/she tends to choose visualize product first.</a:t>
            </a:r>
          </a:p>
        </p:txBody>
      </p:sp>
      <p:sp>
        <p:nvSpPr>
          <p:cNvPr id="4" name="Slide Number Placeholder 3"/>
          <p:cNvSpPr>
            <a:spLocks noGrp="1"/>
          </p:cNvSpPr>
          <p:nvPr>
            <p:ph type="sldNum" sz="quarter" idx="5"/>
          </p:nvPr>
        </p:nvSpPr>
        <p:spPr/>
        <p:txBody>
          <a:bodyPr/>
          <a:lstStyle/>
          <a:p>
            <a:fld id="{97A0C923-BCFE-4CFC-8579-286D8A184939}" type="slidenum">
              <a:rPr lang="en-US"/>
              <a:t>6</a:t>
            </a:fld>
            <a:endParaRPr lang="en-US"/>
          </a:p>
        </p:txBody>
      </p:sp>
    </p:spTree>
    <p:extLst>
      <p:ext uri="{BB962C8B-B14F-4D97-AF65-F5344CB8AC3E}">
        <p14:creationId xmlns:p14="http://schemas.microsoft.com/office/powerpoint/2010/main" val="3635229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In April, there're more than 45 thousand existing customers, and in May, the number changed to more than 47 thousand.</a:t>
            </a:r>
          </a:p>
          <a:p>
            <a:r>
              <a:rPr lang="en-US">
                <a:cs typeface="Calibri"/>
              </a:rPr>
              <a:t>If we take a close look, we can see that 2 thousand 5 hundred customers that were using cost management tool in April left in May. </a:t>
            </a:r>
          </a:p>
          <a:p>
            <a:r>
              <a:rPr lang="en-US">
                <a:cs typeface="Calibri"/>
              </a:rPr>
              <a:t>On the bright side,   about 4 thousand new customers enrolled in May.</a:t>
            </a:r>
          </a:p>
          <a:p>
            <a:r>
              <a:rPr lang="en-US">
                <a:cs typeface="Calibri"/>
              </a:rPr>
              <a:t>The churn rate is 5.5% and new customer acquisition rate is 9.2%. Overall, it's not bad.</a:t>
            </a:r>
          </a:p>
          <a:p>
            <a:endParaRPr lang="en-US">
              <a:cs typeface="Calibri"/>
            </a:endParaRPr>
          </a:p>
          <a:p>
            <a:r>
              <a:rPr lang="en-US"/>
              <a:t>From May to June, although there’re new customers keep coming, more customers left. </a:t>
            </a:r>
          </a:p>
          <a:p>
            <a:r>
              <a:rPr lang="en-US"/>
              <a:t>The churn rate reaches to 7.1% and the new customer acquisition rate drop to 6.90% </a:t>
            </a:r>
            <a:endParaRPr lang="en-US">
              <a:cs typeface="Calibri" panose="020F0502020204030204"/>
            </a:endParaRPr>
          </a:p>
        </p:txBody>
      </p:sp>
      <p:sp>
        <p:nvSpPr>
          <p:cNvPr id="4" name="Slide Number Placeholder 3"/>
          <p:cNvSpPr>
            <a:spLocks noGrp="1"/>
          </p:cNvSpPr>
          <p:nvPr>
            <p:ph type="sldNum" sz="quarter" idx="5"/>
          </p:nvPr>
        </p:nvSpPr>
        <p:spPr/>
        <p:txBody>
          <a:bodyPr/>
          <a:lstStyle/>
          <a:p>
            <a:fld id="{97A0C923-BCFE-4CFC-8579-286D8A184939}" type="slidenum">
              <a:rPr lang="en-US"/>
              <a:t>7</a:t>
            </a:fld>
            <a:endParaRPr lang="en-US"/>
          </a:p>
        </p:txBody>
      </p:sp>
    </p:spTree>
    <p:extLst>
      <p:ext uri="{BB962C8B-B14F-4D97-AF65-F5344CB8AC3E}">
        <p14:creationId xmlns:p14="http://schemas.microsoft.com/office/powerpoint/2010/main" val="24543025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a:t>To specify how customer behavior changed during these period, we found that more customers are increase the types of products they use from April to May than those who decrease the usage in the same period. </a:t>
            </a:r>
          </a:p>
          <a:p>
            <a:pPr algn="just"/>
            <a:r>
              <a:rPr lang="en-US"/>
              <a:t>But situation changed in June, more customers reduce the types of products they use than those who increase. </a:t>
            </a:r>
            <a:endParaRPr lang="en-US">
              <a:cs typeface="Calibri"/>
            </a:endParaRPr>
          </a:p>
          <a:p>
            <a:pPr algn="just"/>
            <a:r>
              <a:rPr lang="en-US">
                <a:cs typeface="Calibri"/>
              </a:rPr>
              <a:t>And if you take a look at the bars in the same color, you can tell that there's upward trend for usage decrease and downward trend for usage increase.</a:t>
            </a:r>
            <a:endParaRPr lang="en-US"/>
          </a:p>
          <a:p>
            <a:r>
              <a:rPr lang="en-US"/>
              <a:t>  </a:t>
            </a:r>
            <a:endParaRPr lang="en-US">
              <a:cs typeface="Calibri"/>
            </a:endParaRPr>
          </a:p>
        </p:txBody>
      </p:sp>
      <p:sp>
        <p:nvSpPr>
          <p:cNvPr id="4" name="Slide Number Placeholder 3"/>
          <p:cNvSpPr>
            <a:spLocks noGrp="1"/>
          </p:cNvSpPr>
          <p:nvPr>
            <p:ph type="sldNum" sz="quarter" idx="5"/>
          </p:nvPr>
        </p:nvSpPr>
        <p:spPr/>
        <p:txBody>
          <a:bodyPr/>
          <a:lstStyle/>
          <a:p>
            <a:fld id="{97A0C923-BCFE-4CFC-8579-286D8A184939}" type="slidenum">
              <a:rPr lang="en-US"/>
              <a:t>8</a:t>
            </a:fld>
            <a:endParaRPr lang="en-US"/>
          </a:p>
        </p:txBody>
      </p:sp>
    </p:spTree>
    <p:extLst>
      <p:ext uri="{BB962C8B-B14F-4D97-AF65-F5344CB8AC3E}">
        <p14:creationId xmlns:p14="http://schemas.microsoft.com/office/powerpoint/2010/main" val="41903947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90000"/>
              </a:lnSpc>
              <a:spcBef>
                <a:spcPts val="1000"/>
              </a:spcBef>
              <a:buFont typeface="Arial"/>
              <a:buChar char="•"/>
            </a:pPr>
            <a:r>
              <a:rPr lang="en-US" err="1"/>
              <a:t>betweenss</a:t>
            </a:r>
            <a:r>
              <a:rPr lang="en-US"/>
              <a:t> shows the sum of squared differences between overall mean and cluster means </a:t>
            </a:r>
          </a:p>
          <a:p>
            <a:pPr marL="285750" indent="-285750">
              <a:lnSpc>
                <a:spcPct val="90000"/>
              </a:lnSpc>
              <a:spcBef>
                <a:spcPts val="1000"/>
              </a:spcBef>
              <a:buFont typeface="Arial"/>
              <a:buChar char="•"/>
            </a:pPr>
            <a:r>
              <a:rPr lang="en-US" err="1"/>
              <a:t>totss</a:t>
            </a:r>
            <a:r>
              <a:rPr lang="en-US"/>
              <a:t> shows the sum of squared differences between each data point and the overall mean.</a:t>
            </a:r>
          </a:p>
          <a:p>
            <a:pPr marL="285750" indent="-285750">
              <a:lnSpc>
                <a:spcPct val="90000"/>
              </a:lnSpc>
              <a:spcBef>
                <a:spcPts val="1000"/>
              </a:spcBef>
              <a:buFont typeface="Arial"/>
              <a:buChar char="•"/>
            </a:pPr>
            <a:endParaRPr lang="en-US">
              <a:cs typeface="Calibri"/>
            </a:endParaRPr>
          </a:p>
          <a:p>
            <a:pPr>
              <a:buFont typeface="Arial"/>
              <a:buChar char="•"/>
            </a:pPr>
            <a:r>
              <a:rPr lang="en-US"/>
              <a:t>Now, before we implement classification model, we want to segment customer into groups that share the certain characteristics. This step would help us to form the patterns of data. </a:t>
            </a:r>
            <a:endParaRPr lang="en-US">
              <a:cs typeface="Calibri"/>
            </a:endParaRPr>
          </a:p>
          <a:p>
            <a:pPr>
              <a:buFont typeface="Arial"/>
              <a:buChar char="•"/>
            </a:pPr>
            <a:r>
              <a:rPr lang="en-US"/>
              <a:t>There are several ways to cluster the customer data with different characteristic and method. To choose the optimal model for clustering we have to do some experiment beforehand: </a:t>
            </a:r>
            <a:endParaRPr lang="en-US">
              <a:cs typeface="Calibri" panose="020F0502020204030204"/>
            </a:endParaRPr>
          </a:p>
          <a:p>
            <a:pPr lvl="1">
              <a:buFont typeface="Arial"/>
              <a:buChar char="•"/>
            </a:pPr>
            <a:r>
              <a:rPr lang="en-US"/>
              <a:t>Preprocessing</a:t>
            </a:r>
            <a:endParaRPr lang="en-US">
              <a:cs typeface="Calibri" panose="020F0502020204030204"/>
            </a:endParaRPr>
          </a:p>
          <a:p>
            <a:pPr lvl="1">
              <a:buFont typeface="Arial"/>
              <a:buChar char="•"/>
            </a:pPr>
            <a:r>
              <a:rPr lang="en-US"/>
              <a:t>Create new proxies</a:t>
            </a:r>
            <a:endParaRPr lang="en-US">
              <a:cs typeface="Calibri" panose="020F0502020204030204"/>
            </a:endParaRPr>
          </a:p>
          <a:p>
            <a:pPr lvl="1">
              <a:buFont typeface="Arial"/>
              <a:buChar char="•"/>
            </a:pPr>
            <a:r>
              <a:rPr lang="en-US"/>
              <a:t>Determine number of K</a:t>
            </a:r>
            <a:endParaRPr lang="en-US">
              <a:cs typeface="Calibri" panose="020F0502020204030204"/>
            </a:endParaRPr>
          </a:p>
          <a:p>
            <a:pPr lvl="1">
              <a:buFont typeface="Arial"/>
              <a:buChar char="•"/>
            </a:pPr>
            <a:r>
              <a:rPr lang="en-US"/>
              <a:t>Evaluation the model by SSE and ratio Sum square distance within/ and overall</a:t>
            </a:r>
            <a:endParaRPr lang="en-US">
              <a:cs typeface="Calibri"/>
            </a:endParaRPr>
          </a:p>
          <a:p>
            <a:pPr>
              <a:buFont typeface="Arial"/>
              <a:buChar char="•"/>
            </a:pPr>
            <a:endParaRPr lang="en-US">
              <a:cs typeface="Calibri"/>
            </a:endParaRPr>
          </a:p>
        </p:txBody>
      </p:sp>
      <p:sp>
        <p:nvSpPr>
          <p:cNvPr id="4" name="Slide Number Placeholder 3"/>
          <p:cNvSpPr>
            <a:spLocks noGrp="1"/>
          </p:cNvSpPr>
          <p:nvPr>
            <p:ph type="sldNum" sz="quarter" idx="5"/>
          </p:nvPr>
        </p:nvSpPr>
        <p:spPr/>
        <p:txBody>
          <a:bodyPr/>
          <a:lstStyle/>
          <a:p>
            <a:fld id="{3F2FAD8B-39BC-4EC8-86F7-14EE10D4ADE9}" type="slidenum">
              <a:rPr lang="en-US"/>
              <a:t>9</a:t>
            </a:fld>
            <a:endParaRPr lang="en-US"/>
          </a:p>
        </p:txBody>
      </p:sp>
    </p:spTree>
    <p:extLst>
      <p:ext uri="{BB962C8B-B14F-4D97-AF65-F5344CB8AC3E}">
        <p14:creationId xmlns:p14="http://schemas.microsoft.com/office/powerpoint/2010/main" val="3431294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Sans-Serif"/>
              <a:buChar char="•"/>
            </a:pPr>
            <a:r>
              <a:rPr lang="en-US"/>
              <a:t>The final model with got has 6 clusters, with the ratio is 0.5, using customer purchase behavior characteristics for classification. </a:t>
            </a:r>
          </a:p>
          <a:p>
            <a:pPr>
              <a:lnSpc>
                <a:spcPct val="90000"/>
              </a:lnSpc>
              <a:spcBef>
                <a:spcPts val="1000"/>
              </a:spcBef>
            </a:pPr>
            <a:r>
              <a:rPr lang="en-US"/>
              <a:t>The most interesting is Number of AWS product used is the most useful characteristic to classify customer.</a:t>
            </a:r>
            <a:endParaRPr lang="en-US">
              <a:cs typeface="Calibri"/>
            </a:endParaRPr>
          </a:p>
          <a:p>
            <a:pPr>
              <a:lnSpc>
                <a:spcPct val="90000"/>
              </a:lnSpc>
              <a:spcBef>
                <a:spcPts val="1000"/>
              </a:spcBef>
            </a:pPr>
            <a:endParaRPr lang="en-US"/>
          </a:p>
          <a:p>
            <a:pPr>
              <a:lnSpc>
                <a:spcPct val="90000"/>
              </a:lnSpc>
              <a:spcBef>
                <a:spcPts val="1000"/>
              </a:spcBef>
            </a:pPr>
            <a:r>
              <a:rPr lang="en-US"/>
              <a:t>This graph shows the different between clustering by the number of product used. There are clear difference between 6 cluster.</a:t>
            </a:r>
            <a:endParaRPr lang="en-US">
              <a:cs typeface="Calibri"/>
            </a:endParaRPr>
          </a:p>
          <a:p>
            <a:pPr>
              <a:lnSpc>
                <a:spcPct val="90000"/>
              </a:lnSpc>
              <a:spcBef>
                <a:spcPts val="1000"/>
              </a:spcBef>
            </a:pPr>
            <a:r>
              <a:rPr lang="en-US">
                <a:cs typeface="Calibri"/>
              </a:rPr>
              <a:t>This table show the average product used and standard deviation in each customer cluster</a:t>
            </a:r>
          </a:p>
          <a:p>
            <a:pPr>
              <a:lnSpc>
                <a:spcPct val="90000"/>
              </a:lnSpc>
              <a:spcBef>
                <a:spcPts val="1000"/>
              </a:spcBef>
            </a:pPr>
            <a:r>
              <a:rPr lang="en-US">
                <a:cs typeface="Calibri"/>
              </a:rPr>
              <a:t>In order of number of product used, the cluster order is 4 &lt; 1 &lt; 3 &lt; 5 &lt; 6 &lt; 2</a:t>
            </a:r>
          </a:p>
        </p:txBody>
      </p:sp>
      <p:sp>
        <p:nvSpPr>
          <p:cNvPr id="4" name="Slide Number Placeholder 3"/>
          <p:cNvSpPr>
            <a:spLocks noGrp="1"/>
          </p:cNvSpPr>
          <p:nvPr>
            <p:ph type="sldNum" sz="quarter" idx="5"/>
          </p:nvPr>
        </p:nvSpPr>
        <p:spPr/>
        <p:txBody>
          <a:bodyPr/>
          <a:lstStyle/>
          <a:p>
            <a:fld id="{97A0C923-BCFE-4CFC-8579-286D8A184939}" type="slidenum">
              <a:rPr lang="en-US"/>
              <a:t>10</a:t>
            </a:fld>
            <a:endParaRPr lang="en-US"/>
          </a:p>
        </p:txBody>
      </p:sp>
    </p:spTree>
    <p:extLst>
      <p:ext uri="{BB962C8B-B14F-4D97-AF65-F5344CB8AC3E}">
        <p14:creationId xmlns:p14="http://schemas.microsoft.com/office/powerpoint/2010/main" val="3623925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This scatter plot help us </a:t>
            </a:r>
            <a:r>
              <a:rPr lang="en-US"/>
              <a:t> to distinguish the clusters.</a:t>
            </a:r>
          </a:p>
          <a:p>
            <a:r>
              <a:rPr lang="en-US">
                <a:cs typeface="Calibri"/>
              </a:rPr>
              <a:t>From then we can easily recognize the groups of customers. So that we can target specific cluster to marketing strategy.</a:t>
            </a:r>
          </a:p>
        </p:txBody>
      </p:sp>
      <p:sp>
        <p:nvSpPr>
          <p:cNvPr id="4" name="Slide Number Placeholder 3"/>
          <p:cNvSpPr>
            <a:spLocks noGrp="1"/>
          </p:cNvSpPr>
          <p:nvPr>
            <p:ph type="sldNum" sz="quarter" idx="5"/>
          </p:nvPr>
        </p:nvSpPr>
        <p:spPr/>
        <p:txBody>
          <a:bodyPr/>
          <a:lstStyle/>
          <a:p>
            <a:fld id="{97A0C923-BCFE-4CFC-8579-286D8A184939}" type="slidenum">
              <a:rPr lang="en-US"/>
              <a:t>11</a:t>
            </a:fld>
            <a:endParaRPr lang="en-US"/>
          </a:p>
        </p:txBody>
      </p:sp>
    </p:spTree>
    <p:extLst>
      <p:ext uri="{BB962C8B-B14F-4D97-AF65-F5344CB8AC3E}">
        <p14:creationId xmlns:p14="http://schemas.microsoft.com/office/powerpoint/2010/main" val="754861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is the difference in customer purchase behavior? </a:t>
            </a:r>
          </a:p>
          <a:p>
            <a:r>
              <a:rPr lang="en-US"/>
              <a:t>These </a:t>
            </a:r>
            <a:r>
              <a:rPr lang="en-US" b="1"/>
              <a:t>bar graph</a:t>
            </a:r>
            <a:r>
              <a:rPr lang="en-US"/>
              <a:t> show the number of customer who used AWS Cost management tool divided into clusters. </a:t>
            </a:r>
          </a:p>
          <a:p>
            <a:r>
              <a:rPr lang="en-US"/>
              <a:t>From these graph we can see that Cost management primary customers are from cluster 2 who used more than 15 AWS products. It makes sense to us because when we buy too many different service we need to use tool to manage the spend effectively.</a:t>
            </a:r>
            <a:endParaRPr lang="en-US">
              <a:cs typeface="Calibri"/>
            </a:endParaRPr>
          </a:p>
          <a:p>
            <a:r>
              <a:rPr lang="en-US">
                <a:cs typeface="Calibri"/>
              </a:rPr>
              <a:t>Visualize is the most favorite tools with the highest number of customer. The patterns are similar in other tool however the number of customers are significant less than Visualize</a:t>
            </a:r>
          </a:p>
          <a:p>
            <a:pPr marL="383540" lvl="1" indent="-171450">
              <a:lnSpc>
                <a:spcPct val="90000"/>
              </a:lnSpc>
              <a:spcBef>
                <a:spcPts val="200"/>
              </a:spcBef>
              <a:spcAft>
                <a:spcPts val="400"/>
              </a:spcAft>
              <a:buFont typeface="Arial"/>
              <a:buChar char="•"/>
            </a:pPr>
            <a:r>
              <a:rPr lang="en-US"/>
              <a:t> </a:t>
            </a:r>
            <a:endParaRPr lang="en-US">
              <a:cs typeface="Calibri" panose="020F0502020204030204"/>
            </a:endParaRPr>
          </a:p>
          <a:p>
            <a:r>
              <a:rPr lang="en-US"/>
              <a:t>Now, after have a good clustering. We move to classification method.</a:t>
            </a:r>
            <a:endParaRPr lang="en-US">
              <a:cs typeface="Calibri" panose="020F0502020204030204"/>
            </a:endParaRPr>
          </a:p>
          <a:p>
            <a:endParaRPr lang="en-US">
              <a:cs typeface="Calibri" panose="020F0502020204030204"/>
            </a:endParaRPr>
          </a:p>
          <a:p>
            <a:pPr marL="383540" lvl="1" indent="-171450">
              <a:lnSpc>
                <a:spcPct val="90000"/>
              </a:lnSpc>
              <a:spcBef>
                <a:spcPts val="200"/>
              </a:spcBef>
              <a:spcAft>
                <a:spcPts val="400"/>
              </a:spcAft>
              <a:buFont typeface="Arial,Sans-Serif"/>
              <a:buChar char="•"/>
            </a:pPr>
            <a:r>
              <a:rPr lang="en-US"/>
              <a:t>Most of Customers using Cost Management Tool are in cluster 2</a:t>
            </a:r>
            <a:endParaRPr lang="en-US">
              <a:cs typeface="Calibri"/>
            </a:endParaRPr>
          </a:p>
          <a:p>
            <a:pPr marL="383540" lvl="1" indent="-171450">
              <a:lnSpc>
                <a:spcPct val="90000"/>
              </a:lnSpc>
              <a:spcBef>
                <a:spcPts val="200"/>
              </a:spcBef>
              <a:spcAft>
                <a:spcPts val="400"/>
              </a:spcAft>
              <a:buFont typeface="Arial,Sans-Serif"/>
              <a:buChar char="•"/>
            </a:pPr>
            <a:r>
              <a:rPr lang="en-US"/>
              <a:t>Number of Used AWS products affect a lot on Customers Decision on using</a:t>
            </a:r>
            <a:endParaRPr lang="en-US">
              <a:cs typeface="Calibri"/>
            </a:endParaRPr>
          </a:p>
        </p:txBody>
      </p:sp>
      <p:sp>
        <p:nvSpPr>
          <p:cNvPr id="4" name="Slide Number Placeholder 3"/>
          <p:cNvSpPr>
            <a:spLocks noGrp="1"/>
          </p:cNvSpPr>
          <p:nvPr>
            <p:ph type="sldNum" sz="quarter" idx="5"/>
          </p:nvPr>
        </p:nvSpPr>
        <p:spPr/>
        <p:txBody>
          <a:bodyPr/>
          <a:lstStyle/>
          <a:p>
            <a:fld id="{97A0C923-BCFE-4CFC-8579-286D8A184939}" type="slidenum">
              <a:rPr lang="en-US"/>
              <a:t>12</a:t>
            </a:fld>
            <a:endParaRPr lang="en-US"/>
          </a:p>
        </p:txBody>
      </p:sp>
    </p:spTree>
    <p:extLst>
      <p:ext uri="{BB962C8B-B14F-4D97-AF65-F5344CB8AC3E}">
        <p14:creationId xmlns:p14="http://schemas.microsoft.com/office/powerpoint/2010/main" val="16167097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There are various types of products in Amazon basket like RDD, EC2, </a:t>
            </a:r>
            <a:r>
              <a:rPr lang="en-US" err="1">
                <a:cs typeface="Calibri"/>
              </a:rPr>
              <a:t>dynamoDB</a:t>
            </a:r>
            <a:r>
              <a:rPr lang="en-US">
                <a:cs typeface="Calibri"/>
              </a:rPr>
              <a:t>, S3, etc. What all products a specific customer is using which may impact usage of our 3 billing products. This analysis can give us very useful results. We want to see if there is a high relation between a class of products and billing management tools.</a:t>
            </a:r>
          </a:p>
          <a:p>
            <a:endParaRPr lang="en-US">
              <a:cs typeface="Calibri"/>
            </a:endParaRPr>
          </a:p>
          <a:p>
            <a:r>
              <a:rPr lang="en-US">
                <a:cs typeface="Calibri"/>
              </a:rPr>
              <a:t>Historical data is always useful to create patterns and understand the trend. May be last 6 month data is useful but at the same time, I don’t want to use too old data as trend in technology is changing rapidly.</a:t>
            </a:r>
          </a:p>
          <a:p>
            <a:endParaRPr lang="en-US">
              <a:cs typeface="Calibri"/>
            </a:endParaRPr>
          </a:p>
          <a:p>
            <a:r>
              <a:rPr lang="en-US">
                <a:cs typeface="Calibri"/>
              </a:rPr>
              <a:t>We came across a set of customers, who were size "Small" in month of April and "Mid" in month of May. We want to do analysis of such customers and look for the trend.</a:t>
            </a:r>
          </a:p>
          <a:p>
            <a:endParaRPr lang="en-US">
              <a:cs typeface="Calibri"/>
            </a:endParaRPr>
          </a:p>
          <a:p>
            <a:r>
              <a:rPr lang="en-US">
                <a:cs typeface="Calibri"/>
              </a:rPr>
              <a:t>I know generally it is not possible but a Normally distributed data may help us to find detail insights, also algorithms will not weight different customer sizes differently just because of data skewness.</a:t>
            </a:r>
            <a:endParaRPr lang="en-US"/>
          </a:p>
          <a:p>
            <a:endParaRPr lang="en-US">
              <a:cs typeface="Calibri"/>
            </a:endParaRPr>
          </a:p>
          <a:p>
            <a:r>
              <a:rPr lang="en-US">
                <a:cs typeface="Calibri"/>
              </a:rPr>
              <a:t>We can try Two-step Clustering on the data. Two step: mixture of K-means and </a:t>
            </a:r>
            <a:r>
              <a:rPr lang="en-US" err="1">
                <a:cs typeface="Calibri"/>
              </a:rPr>
              <a:t>Heirarchical</a:t>
            </a:r>
            <a:r>
              <a:rPr lang="en-US">
                <a:cs typeface="Calibri"/>
              </a:rPr>
              <a:t> agglomerative clustering process. This will create homogenous clusters. This is done by building cluster feature tree and it can handle both categorical and </a:t>
            </a:r>
            <a:r>
              <a:rPr lang="en-US" err="1">
                <a:cs typeface="Calibri"/>
              </a:rPr>
              <a:t>continous</a:t>
            </a:r>
            <a:r>
              <a:rPr lang="en-US">
                <a:cs typeface="Calibri"/>
              </a:rPr>
              <a:t> variable by calculating Bayes Information Criterion.</a:t>
            </a:r>
          </a:p>
        </p:txBody>
      </p:sp>
      <p:sp>
        <p:nvSpPr>
          <p:cNvPr id="4" name="Slide Number Placeholder 3"/>
          <p:cNvSpPr>
            <a:spLocks noGrp="1"/>
          </p:cNvSpPr>
          <p:nvPr>
            <p:ph type="sldNum" sz="quarter" idx="5"/>
          </p:nvPr>
        </p:nvSpPr>
        <p:spPr/>
        <p:txBody>
          <a:bodyPr/>
          <a:lstStyle/>
          <a:p>
            <a:fld id="{97A0C923-BCFE-4CFC-8579-286D8A184939}" type="slidenum">
              <a:rPr lang="en-US"/>
              <a:t>18</a:t>
            </a:fld>
            <a:endParaRPr lang="en-US"/>
          </a:p>
        </p:txBody>
      </p:sp>
    </p:spTree>
    <p:extLst>
      <p:ext uri="{BB962C8B-B14F-4D97-AF65-F5344CB8AC3E}">
        <p14:creationId xmlns:p14="http://schemas.microsoft.com/office/powerpoint/2010/main" val="4103452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E0DAA886-ADCE-4747-BD8A-50E425A90821}" type="datetimeFigureOut">
              <a:rPr lang="en-US" smtClean="0"/>
              <a:t>8/5/2019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A8490-A8CF-4205-A5C9-56CCCD0E6D3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9769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DAA886-ADCE-4747-BD8A-50E425A90821}" type="datetimeFigureOut">
              <a:rPr lang="en-US" smtClean="0"/>
              <a:t>8/5/2019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A8490-A8CF-4205-A5C9-56CCCD0E6D35}" type="slidenum">
              <a:rPr lang="en-US" smtClean="0"/>
              <a:t>‹#›</a:t>
            </a:fld>
            <a:endParaRPr lang="en-US"/>
          </a:p>
        </p:txBody>
      </p:sp>
    </p:spTree>
    <p:extLst>
      <p:ext uri="{BB962C8B-B14F-4D97-AF65-F5344CB8AC3E}">
        <p14:creationId xmlns:p14="http://schemas.microsoft.com/office/powerpoint/2010/main" val="2256089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DAA886-ADCE-4747-BD8A-50E425A90821}" type="datetimeFigureOut">
              <a:rPr lang="en-US" smtClean="0"/>
              <a:t>8/5/2019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A8490-A8CF-4205-A5C9-56CCCD0E6D35}" type="slidenum">
              <a:rPr lang="en-US" smtClean="0"/>
              <a:t>‹#›</a:t>
            </a:fld>
            <a:endParaRPr lang="en-US"/>
          </a:p>
        </p:txBody>
      </p:sp>
    </p:spTree>
    <p:extLst>
      <p:ext uri="{BB962C8B-B14F-4D97-AF65-F5344CB8AC3E}">
        <p14:creationId xmlns:p14="http://schemas.microsoft.com/office/powerpoint/2010/main" val="4043245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DAA886-ADCE-4747-BD8A-50E425A90821}" type="datetimeFigureOut">
              <a:rPr lang="en-US" smtClean="0"/>
              <a:t>8/5/2019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A8490-A8CF-4205-A5C9-56CCCD0E6D35}" type="slidenum">
              <a:rPr lang="en-US" smtClean="0"/>
              <a:t>‹#›</a:t>
            </a:fld>
            <a:endParaRPr lang="en-US"/>
          </a:p>
        </p:txBody>
      </p:sp>
    </p:spTree>
    <p:extLst>
      <p:ext uri="{BB962C8B-B14F-4D97-AF65-F5344CB8AC3E}">
        <p14:creationId xmlns:p14="http://schemas.microsoft.com/office/powerpoint/2010/main" val="4225198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DAA886-ADCE-4747-BD8A-50E425A90821}" type="datetimeFigureOut">
              <a:rPr lang="en-US" smtClean="0"/>
              <a:t>8/5/2019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A8490-A8CF-4205-A5C9-56CCCD0E6D3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5475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0DAA886-ADCE-4747-BD8A-50E425A90821}" type="datetimeFigureOut">
              <a:rPr lang="en-US" smtClean="0"/>
              <a:t>8/5/2019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A8490-A8CF-4205-A5C9-56CCCD0E6D35}" type="slidenum">
              <a:rPr lang="en-US" smtClean="0"/>
              <a:t>‹#›</a:t>
            </a:fld>
            <a:endParaRPr lang="en-US"/>
          </a:p>
        </p:txBody>
      </p:sp>
    </p:spTree>
    <p:extLst>
      <p:ext uri="{BB962C8B-B14F-4D97-AF65-F5344CB8AC3E}">
        <p14:creationId xmlns:p14="http://schemas.microsoft.com/office/powerpoint/2010/main" val="1568499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0DAA886-ADCE-4747-BD8A-50E425A90821}" type="datetimeFigureOut">
              <a:rPr lang="en-US" smtClean="0"/>
              <a:t>8/5/2019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A8490-A8CF-4205-A5C9-56CCCD0E6D35}" type="slidenum">
              <a:rPr lang="en-US" smtClean="0"/>
              <a:t>‹#›</a:t>
            </a:fld>
            <a:endParaRPr lang="en-US"/>
          </a:p>
        </p:txBody>
      </p:sp>
    </p:spTree>
    <p:extLst>
      <p:ext uri="{BB962C8B-B14F-4D97-AF65-F5344CB8AC3E}">
        <p14:creationId xmlns:p14="http://schemas.microsoft.com/office/powerpoint/2010/main" val="2408005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0DAA886-ADCE-4747-BD8A-50E425A90821}" type="datetimeFigureOut">
              <a:rPr lang="en-US" smtClean="0"/>
              <a:t>8/5/2019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A8490-A8CF-4205-A5C9-56CCCD0E6D35}" type="slidenum">
              <a:rPr lang="en-US" smtClean="0"/>
              <a:t>‹#›</a:t>
            </a:fld>
            <a:endParaRPr lang="en-US"/>
          </a:p>
        </p:txBody>
      </p:sp>
    </p:spTree>
    <p:extLst>
      <p:ext uri="{BB962C8B-B14F-4D97-AF65-F5344CB8AC3E}">
        <p14:creationId xmlns:p14="http://schemas.microsoft.com/office/powerpoint/2010/main" val="4221359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0DAA886-ADCE-4747-BD8A-50E425A90821}" type="datetimeFigureOut">
              <a:rPr lang="en-US" smtClean="0"/>
              <a:t>8/5/2019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6FA8490-A8CF-4205-A5C9-56CCCD0E6D35}" type="slidenum">
              <a:rPr lang="en-US" smtClean="0"/>
              <a:t>‹#›</a:t>
            </a:fld>
            <a:endParaRPr lang="en-US"/>
          </a:p>
        </p:txBody>
      </p:sp>
    </p:spTree>
    <p:extLst>
      <p:ext uri="{BB962C8B-B14F-4D97-AF65-F5344CB8AC3E}">
        <p14:creationId xmlns:p14="http://schemas.microsoft.com/office/powerpoint/2010/main" val="2769241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0DAA886-ADCE-4747-BD8A-50E425A90821}" type="datetimeFigureOut">
              <a:rPr lang="en-US" smtClean="0"/>
              <a:t>8/5/2019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6FA8490-A8CF-4205-A5C9-56CCCD0E6D35}" type="slidenum">
              <a:rPr lang="en-US" smtClean="0"/>
              <a:t>‹#›</a:t>
            </a:fld>
            <a:endParaRPr lang="en-US"/>
          </a:p>
        </p:txBody>
      </p:sp>
    </p:spTree>
    <p:extLst>
      <p:ext uri="{BB962C8B-B14F-4D97-AF65-F5344CB8AC3E}">
        <p14:creationId xmlns:p14="http://schemas.microsoft.com/office/powerpoint/2010/main" val="1025619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DAA886-ADCE-4747-BD8A-50E425A90821}" type="datetimeFigureOut">
              <a:rPr lang="en-US" smtClean="0"/>
              <a:t>8/5/2019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A8490-A8CF-4205-A5C9-56CCCD0E6D35}" type="slidenum">
              <a:rPr lang="en-US" smtClean="0"/>
              <a:t>‹#›</a:t>
            </a:fld>
            <a:endParaRPr lang="en-US"/>
          </a:p>
        </p:txBody>
      </p:sp>
    </p:spTree>
    <p:extLst>
      <p:ext uri="{BB962C8B-B14F-4D97-AF65-F5344CB8AC3E}">
        <p14:creationId xmlns:p14="http://schemas.microsoft.com/office/powerpoint/2010/main" val="3964076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0DAA886-ADCE-4747-BD8A-50E425A90821}" type="datetimeFigureOut">
              <a:rPr lang="en-US" smtClean="0"/>
              <a:t>8/5/2019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6FA8490-A8CF-4205-A5C9-56CCCD0E6D3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762965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F1F48-27C8-42F7-BD6E-9F081907EE27}"/>
              </a:ext>
            </a:extLst>
          </p:cNvPr>
          <p:cNvSpPr>
            <a:spLocks noGrp="1"/>
          </p:cNvSpPr>
          <p:nvPr>
            <p:ph type="ctrTitle"/>
          </p:nvPr>
        </p:nvSpPr>
        <p:spPr>
          <a:xfrm>
            <a:off x="1097280" y="758952"/>
            <a:ext cx="10058400" cy="3566160"/>
          </a:xfrm>
        </p:spPr>
        <p:txBody>
          <a:bodyPr/>
          <a:lstStyle/>
          <a:p>
            <a:r>
              <a:rPr lang="en-US"/>
              <a:t>AWS Cost Management</a:t>
            </a:r>
            <a:br>
              <a:rPr lang="en-US"/>
            </a:br>
            <a:r>
              <a:rPr lang="en-US" sz="2800">
                <a:cs typeface="Calibri Light"/>
              </a:rPr>
              <a:t>Boardroom Analytics</a:t>
            </a:r>
            <a:endParaRPr lang="en-US">
              <a:cs typeface="Calibri Light"/>
            </a:endParaRPr>
          </a:p>
        </p:txBody>
      </p:sp>
      <p:sp>
        <p:nvSpPr>
          <p:cNvPr id="3" name="Subtitle 2">
            <a:extLst>
              <a:ext uri="{FF2B5EF4-FFF2-40B4-BE49-F238E27FC236}">
                <a16:creationId xmlns:a16="http://schemas.microsoft.com/office/drawing/2014/main" id="{2A6FCB9F-7C40-4640-9023-70D870520A1E}"/>
              </a:ext>
            </a:extLst>
          </p:cNvPr>
          <p:cNvSpPr>
            <a:spLocks noGrp="1"/>
          </p:cNvSpPr>
          <p:nvPr>
            <p:ph type="subTitle" idx="1"/>
          </p:nvPr>
        </p:nvSpPr>
        <p:spPr>
          <a:xfrm>
            <a:off x="1100051" y="4455621"/>
            <a:ext cx="10523349" cy="1143000"/>
          </a:xfrm>
        </p:spPr>
        <p:txBody>
          <a:bodyPr vert="horz" lIns="91440" tIns="45720" rIns="91440" bIns="45720" rtlCol="0" anchor="t">
            <a:normAutofit/>
          </a:bodyPr>
          <a:lstStyle/>
          <a:p>
            <a:pPr algn="l">
              <a:lnSpc>
                <a:spcPct val="100000"/>
              </a:lnSpc>
              <a:spcBef>
                <a:spcPts val="0"/>
              </a:spcBef>
            </a:pPr>
            <a:r>
              <a:rPr lang="en-US">
                <a:ea typeface="+mn-lt"/>
                <a:cs typeface="+mn-lt"/>
              </a:rPr>
              <a:t>Group 2: </a:t>
            </a:r>
          </a:p>
          <a:p>
            <a:pPr algn="l">
              <a:lnSpc>
                <a:spcPct val="100000"/>
              </a:lnSpc>
              <a:spcBef>
                <a:spcPts val="0"/>
              </a:spcBef>
            </a:pPr>
            <a:r>
              <a:rPr lang="en-US">
                <a:ea typeface="+mn-lt"/>
                <a:cs typeface="+mn-lt"/>
              </a:rPr>
              <a:t>Huy Le, </a:t>
            </a:r>
            <a:r>
              <a:rPr lang="en-US" err="1">
                <a:ea typeface="+mn-lt"/>
                <a:cs typeface="+mn-lt"/>
              </a:rPr>
              <a:t>Haodi</a:t>
            </a:r>
            <a:r>
              <a:rPr lang="en-US">
                <a:ea typeface="+mn-lt"/>
                <a:cs typeface="+mn-lt"/>
              </a:rPr>
              <a:t> Tu, Huibo Jia, Sourabh Gupta, Peter Broadstone</a:t>
            </a:r>
            <a:endParaRPr lang="en-US">
              <a:cs typeface="Calibri"/>
            </a:endParaRPr>
          </a:p>
        </p:txBody>
      </p:sp>
      <p:pic>
        <p:nvPicPr>
          <p:cNvPr id="5" name="Picture 4">
            <a:extLst>
              <a:ext uri="{FF2B5EF4-FFF2-40B4-BE49-F238E27FC236}">
                <a16:creationId xmlns:a16="http://schemas.microsoft.com/office/drawing/2014/main" id="{0049A653-F477-4F15-A5AD-24528C777B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3595" y="0"/>
            <a:ext cx="1778405" cy="1270289"/>
          </a:xfrm>
          <a:prstGeom prst="rect">
            <a:avLst/>
          </a:prstGeom>
        </p:spPr>
      </p:pic>
    </p:spTree>
    <p:extLst>
      <p:ext uri="{BB962C8B-B14F-4D97-AF65-F5344CB8AC3E}">
        <p14:creationId xmlns:p14="http://schemas.microsoft.com/office/powerpoint/2010/main" val="15613062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3AE7D-5C5F-44A9-BC3B-A52318FC8291}"/>
              </a:ext>
            </a:extLst>
          </p:cNvPr>
          <p:cNvSpPr>
            <a:spLocks noGrp="1"/>
          </p:cNvSpPr>
          <p:nvPr>
            <p:ph type="title"/>
          </p:nvPr>
        </p:nvSpPr>
        <p:spPr/>
        <p:txBody>
          <a:bodyPr vert="horz" lIns="91440" tIns="45720" rIns="91440" bIns="45720" rtlCol="0" anchor="ctr">
            <a:normAutofit/>
          </a:bodyPr>
          <a:lstStyle/>
          <a:p>
            <a:r>
              <a:rPr lang="en-US"/>
              <a:t>Clustering </a:t>
            </a:r>
          </a:p>
        </p:txBody>
      </p:sp>
      <p:pic>
        <p:nvPicPr>
          <p:cNvPr id="24" name="Picture 24" descr="A screenshot of a cell phone&#10;&#10;Description generated with very high confidence">
            <a:extLst>
              <a:ext uri="{FF2B5EF4-FFF2-40B4-BE49-F238E27FC236}">
                <a16:creationId xmlns:a16="http://schemas.microsoft.com/office/drawing/2014/main" id="{1C5ECBCC-92E6-46E1-BD88-6D773EA1E1E0}"/>
              </a:ext>
            </a:extLst>
          </p:cNvPr>
          <p:cNvPicPr>
            <a:picLocks noGrp="1" noChangeAspect="1"/>
          </p:cNvPicPr>
          <p:nvPr>
            <p:ph sz="half" idx="1"/>
          </p:nvPr>
        </p:nvPicPr>
        <p:blipFill>
          <a:blip r:embed="rId3"/>
          <a:stretch>
            <a:fillRect/>
          </a:stretch>
        </p:blipFill>
        <p:spPr>
          <a:xfrm>
            <a:off x="6950139" y="355635"/>
            <a:ext cx="4612299" cy="5824826"/>
          </a:xfrm>
          <a:prstGeom prst="rect">
            <a:avLst/>
          </a:prstGeom>
        </p:spPr>
      </p:pic>
      <p:sp>
        <p:nvSpPr>
          <p:cNvPr id="27" name="Content Placeholder 3">
            <a:extLst>
              <a:ext uri="{FF2B5EF4-FFF2-40B4-BE49-F238E27FC236}">
                <a16:creationId xmlns:a16="http://schemas.microsoft.com/office/drawing/2014/main" id="{8B19E83D-1322-459F-9ED5-A7123F2545EA}"/>
              </a:ext>
            </a:extLst>
          </p:cNvPr>
          <p:cNvSpPr>
            <a:spLocks noGrp="1"/>
          </p:cNvSpPr>
          <p:nvPr>
            <p:ph sz="half" idx="2"/>
          </p:nvPr>
        </p:nvSpPr>
        <p:spPr>
          <a:xfrm>
            <a:off x="838200" y="1825625"/>
            <a:ext cx="6092108" cy="4351338"/>
          </a:xfrm>
        </p:spPr>
        <p:txBody>
          <a:bodyPr vert="horz" lIns="91440" tIns="45720" rIns="91440" bIns="45720" rtlCol="0" anchor="t">
            <a:normAutofit/>
          </a:bodyPr>
          <a:lstStyle/>
          <a:p>
            <a:pPr>
              <a:buFont typeface="Arial" panose="020F0502020204030204" pitchFamily="34" charset="0"/>
              <a:buChar char="•"/>
            </a:pPr>
            <a:r>
              <a:rPr lang="en-US">
                <a:ea typeface="+mn-lt"/>
                <a:cs typeface="+mn-lt"/>
              </a:rPr>
              <a:t> </a:t>
            </a:r>
            <a:r>
              <a:rPr lang="en-US" sz="2000">
                <a:ea typeface="+mn-lt"/>
                <a:cs typeface="+mn-lt"/>
              </a:rPr>
              <a:t>6 Clusters</a:t>
            </a:r>
            <a:endParaRPr lang="en-US">
              <a:cs typeface="Calibri" panose="020F0502020204030204"/>
            </a:endParaRPr>
          </a:p>
          <a:p>
            <a:pPr>
              <a:buFont typeface="Arial" panose="020F0502020204030204" pitchFamily="34" charset="0"/>
              <a:buChar char="•"/>
            </a:pPr>
            <a:r>
              <a:rPr lang="en-US">
                <a:ea typeface="+mn-lt"/>
                <a:cs typeface="+mn-lt"/>
              </a:rPr>
              <a:t> </a:t>
            </a:r>
            <a:r>
              <a:rPr lang="en-US" err="1">
                <a:ea typeface="+mn-lt"/>
                <a:cs typeface="+mn-lt"/>
              </a:rPr>
              <a:t>SSwithin</a:t>
            </a:r>
            <a:r>
              <a:rPr lang="en-US" sz="2000">
                <a:ea typeface="+mn-lt"/>
                <a:cs typeface="+mn-lt"/>
              </a:rPr>
              <a:t>/</a:t>
            </a:r>
            <a:r>
              <a:rPr lang="en-US" err="1">
                <a:ea typeface="+mn-lt"/>
                <a:cs typeface="+mn-lt"/>
              </a:rPr>
              <a:t>SSoverall</a:t>
            </a:r>
            <a:r>
              <a:rPr lang="en-US">
                <a:ea typeface="+mn-lt"/>
                <a:cs typeface="+mn-lt"/>
              </a:rPr>
              <a:t> ~</a:t>
            </a:r>
            <a:r>
              <a:rPr lang="en-US" sz="2000">
                <a:ea typeface="+mn-lt"/>
                <a:cs typeface="+mn-lt"/>
              </a:rPr>
              <a:t> 0.5</a:t>
            </a:r>
          </a:p>
          <a:p>
            <a:pPr>
              <a:buFont typeface="Arial" panose="020F0502020204030204" pitchFamily="34" charset="0"/>
              <a:buChar char="•"/>
            </a:pPr>
            <a:r>
              <a:rPr lang="en-US">
                <a:ea typeface="+mn-lt"/>
                <a:cs typeface="+mn-lt"/>
              </a:rPr>
              <a:t> </a:t>
            </a:r>
            <a:r>
              <a:rPr lang="en-US" sz="2000">
                <a:ea typeface="+mn-lt"/>
                <a:cs typeface="+mn-lt"/>
              </a:rPr>
              <a:t>Number of AWS product used is the key factor to classify </a:t>
            </a:r>
            <a:r>
              <a:rPr lang="en-US">
                <a:ea typeface="+mn-lt"/>
                <a:cs typeface="+mn-lt"/>
              </a:rPr>
              <a:t>customers</a:t>
            </a:r>
            <a:r>
              <a:rPr lang="en-US" sz="2000">
                <a:ea typeface="+mn-lt"/>
                <a:cs typeface="+mn-lt"/>
              </a:rPr>
              <a:t> in distinct clusters</a:t>
            </a:r>
            <a:endParaRPr lang="en-US">
              <a:cs typeface="Calibri" panose="020F0502020204030204"/>
            </a:endParaRPr>
          </a:p>
          <a:p>
            <a:pPr>
              <a:buFont typeface="Arial" panose="020F0502020204030204" pitchFamily="34" charset="0"/>
              <a:buChar char="•"/>
            </a:pPr>
            <a:r>
              <a:rPr lang="en-US">
                <a:ea typeface="+mn-lt"/>
                <a:cs typeface="+mn-lt"/>
              </a:rPr>
              <a:t>  4 &lt; 1 &lt; 3 &lt; 5 &lt; 6 &lt; 2</a:t>
            </a:r>
          </a:p>
          <a:p>
            <a:endParaRPr lang="en-US" sz="2000">
              <a:ea typeface="+mn-lt"/>
              <a:cs typeface="+mn-lt"/>
            </a:endParaRPr>
          </a:p>
          <a:p>
            <a:endParaRPr lang="en-US">
              <a:ea typeface="+mn-lt"/>
              <a:cs typeface="+mn-lt"/>
            </a:endParaRPr>
          </a:p>
        </p:txBody>
      </p:sp>
      <p:graphicFrame>
        <p:nvGraphicFramePr>
          <p:cNvPr id="33" name="Content Placeholder 4">
            <a:extLst>
              <a:ext uri="{FF2B5EF4-FFF2-40B4-BE49-F238E27FC236}">
                <a16:creationId xmlns:a16="http://schemas.microsoft.com/office/drawing/2014/main" id="{57A46EAE-EC15-4F7E-BD8C-9B745BF57388}"/>
              </a:ext>
            </a:extLst>
          </p:cNvPr>
          <p:cNvGraphicFramePr>
            <a:graphicFrameLocks/>
          </p:cNvGraphicFramePr>
          <p:nvPr>
            <p:extLst>
              <p:ext uri="{D42A27DB-BD31-4B8C-83A1-F6EECF244321}">
                <p14:modId xmlns:p14="http://schemas.microsoft.com/office/powerpoint/2010/main" val="313755325"/>
              </p:ext>
            </p:extLst>
          </p:nvPr>
        </p:nvGraphicFramePr>
        <p:xfrm>
          <a:off x="813425" y="3824282"/>
          <a:ext cx="6044063" cy="2130429"/>
        </p:xfrm>
        <a:graphic>
          <a:graphicData uri="http://schemas.openxmlformats.org/drawingml/2006/table">
            <a:tbl>
              <a:tblPr firstRow="1" bandRow="1">
                <a:tableStyleId>{5C22544A-7EE6-4342-B048-85BDC9FD1C3A}</a:tableStyleId>
              </a:tblPr>
              <a:tblGrid>
                <a:gridCol w="1260851">
                  <a:extLst>
                    <a:ext uri="{9D8B030D-6E8A-4147-A177-3AD203B41FA5}">
                      <a16:colId xmlns:a16="http://schemas.microsoft.com/office/drawing/2014/main" val="1203068550"/>
                    </a:ext>
                  </a:extLst>
                </a:gridCol>
                <a:gridCol w="870164">
                  <a:extLst>
                    <a:ext uri="{9D8B030D-6E8A-4147-A177-3AD203B41FA5}">
                      <a16:colId xmlns:a16="http://schemas.microsoft.com/office/drawing/2014/main" val="1534214365"/>
                    </a:ext>
                  </a:extLst>
                </a:gridCol>
                <a:gridCol w="759384">
                  <a:extLst>
                    <a:ext uri="{9D8B030D-6E8A-4147-A177-3AD203B41FA5}">
                      <a16:colId xmlns:a16="http://schemas.microsoft.com/office/drawing/2014/main" val="757735205"/>
                    </a:ext>
                  </a:extLst>
                </a:gridCol>
                <a:gridCol w="815873">
                  <a:extLst>
                    <a:ext uri="{9D8B030D-6E8A-4147-A177-3AD203B41FA5}">
                      <a16:colId xmlns:a16="http://schemas.microsoft.com/office/drawing/2014/main" val="3438015827"/>
                    </a:ext>
                  </a:extLst>
                </a:gridCol>
                <a:gridCol w="826980">
                  <a:extLst>
                    <a:ext uri="{9D8B030D-6E8A-4147-A177-3AD203B41FA5}">
                      <a16:colId xmlns:a16="http://schemas.microsoft.com/office/drawing/2014/main" val="365692116"/>
                    </a:ext>
                  </a:extLst>
                </a:gridCol>
                <a:gridCol w="758281">
                  <a:extLst>
                    <a:ext uri="{9D8B030D-6E8A-4147-A177-3AD203B41FA5}">
                      <a16:colId xmlns:a16="http://schemas.microsoft.com/office/drawing/2014/main" val="154072584"/>
                    </a:ext>
                  </a:extLst>
                </a:gridCol>
                <a:gridCol w="752530">
                  <a:extLst>
                    <a:ext uri="{9D8B030D-6E8A-4147-A177-3AD203B41FA5}">
                      <a16:colId xmlns:a16="http://schemas.microsoft.com/office/drawing/2014/main" val="4092230216"/>
                    </a:ext>
                  </a:extLst>
                </a:gridCol>
              </a:tblGrid>
              <a:tr h="597316">
                <a:tc>
                  <a:txBody>
                    <a:bodyPr/>
                    <a:lstStyle/>
                    <a:p>
                      <a:pPr lvl="0" algn="ctr">
                        <a:buNone/>
                      </a:pPr>
                      <a:r>
                        <a:rPr lang="en-US" sz="1800" b="1" i="0" u="none" strike="noStrike" noProof="0">
                          <a:effectLst/>
                          <a:latin typeface="Calibri"/>
                        </a:rPr>
                        <a:t>Product used</a:t>
                      </a:r>
                      <a:endParaRPr lang="en-US" b="1" err="1">
                        <a:effectLst/>
                      </a:endParaRPr>
                    </a:p>
                  </a:txBody>
                  <a:tcPr marL="0" marR="0" marT="0" marB="0" anchor="ctr"/>
                </a:tc>
                <a:tc>
                  <a:txBody>
                    <a:bodyPr/>
                    <a:lstStyle/>
                    <a:p>
                      <a:pPr algn="ctr"/>
                      <a:r>
                        <a:rPr lang="en-US">
                          <a:effectLst/>
                        </a:rPr>
                        <a:t>Cluster 1</a:t>
                      </a:r>
                    </a:p>
                  </a:txBody>
                  <a:tcPr marL="0" marR="0" marT="0" marB="0" anchor="ctr"/>
                </a:tc>
                <a:tc>
                  <a:txBody>
                    <a:bodyPr/>
                    <a:lstStyle/>
                    <a:p>
                      <a:pPr algn="ctr"/>
                      <a:r>
                        <a:rPr lang="en-US">
                          <a:effectLst/>
                        </a:rPr>
                        <a:t> 2</a:t>
                      </a:r>
                    </a:p>
                  </a:txBody>
                  <a:tcPr marL="0" marR="0" marT="0" marB="0" anchor="ctr"/>
                </a:tc>
                <a:tc>
                  <a:txBody>
                    <a:bodyPr/>
                    <a:lstStyle/>
                    <a:p>
                      <a:pPr algn="ctr"/>
                      <a:r>
                        <a:rPr lang="en-US">
                          <a:effectLst/>
                        </a:rPr>
                        <a:t>3</a:t>
                      </a:r>
                    </a:p>
                  </a:txBody>
                  <a:tcPr marL="0" marR="0" marT="0" marB="0" anchor="ctr"/>
                </a:tc>
                <a:tc>
                  <a:txBody>
                    <a:bodyPr/>
                    <a:lstStyle/>
                    <a:p>
                      <a:pPr algn="ctr"/>
                      <a:r>
                        <a:rPr lang="en-US">
                          <a:effectLst/>
                        </a:rPr>
                        <a:t>4</a:t>
                      </a:r>
                    </a:p>
                  </a:txBody>
                  <a:tcPr marL="0" marR="0" marT="0" marB="0" anchor="ctr"/>
                </a:tc>
                <a:tc>
                  <a:txBody>
                    <a:bodyPr/>
                    <a:lstStyle/>
                    <a:p>
                      <a:pPr algn="ctr"/>
                      <a:r>
                        <a:rPr lang="en-US">
                          <a:effectLst/>
                        </a:rPr>
                        <a:t>5</a:t>
                      </a:r>
                    </a:p>
                  </a:txBody>
                  <a:tcPr marL="0" marR="0" marT="0" marB="0" anchor="ctr"/>
                </a:tc>
                <a:tc>
                  <a:txBody>
                    <a:bodyPr/>
                    <a:lstStyle/>
                    <a:p>
                      <a:pPr algn="ctr"/>
                      <a:r>
                        <a:rPr lang="en-US">
                          <a:effectLst/>
                        </a:rPr>
                        <a:t>6</a:t>
                      </a:r>
                    </a:p>
                  </a:txBody>
                  <a:tcPr marL="0" marR="0" marT="0" marB="0" anchor="ctr"/>
                </a:tc>
                <a:extLst>
                  <a:ext uri="{0D108BD9-81ED-4DB2-BD59-A6C34878D82A}">
                    <a16:rowId xmlns:a16="http://schemas.microsoft.com/office/drawing/2014/main" val="2344260428"/>
                  </a:ext>
                </a:extLst>
              </a:tr>
              <a:tr h="776512">
                <a:tc>
                  <a:txBody>
                    <a:bodyPr/>
                    <a:lstStyle/>
                    <a:p>
                      <a:r>
                        <a:rPr lang="en-US"/>
                        <a:t>Mean</a:t>
                      </a:r>
                    </a:p>
                  </a:txBody>
                  <a:tcPr marL="0" marR="0" marT="0" marB="0" anchor="ctr"/>
                </a:tc>
                <a:tc>
                  <a:txBody>
                    <a:bodyPr/>
                    <a:lstStyle/>
                    <a:p>
                      <a:pPr algn="ctr"/>
                      <a:r>
                        <a:rPr lang="en-US"/>
                        <a:t>7.16</a:t>
                      </a:r>
                    </a:p>
                  </a:txBody>
                  <a:tcPr marL="0" marR="0" marT="0" marB="0" anchor="ctr"/>
                </a:tc>
                <a:tc>
                  <a:txBody>
                    <a:bodyPr/>
                    <a:lstStyle/>
                    <a:p>
                      <a:pPr algn="ctr"/>
                      <a:r>
                        <a:rPr lang="en-US"/>
                        <a:t>19.32</a:t>
                      </a:r>
                    </a:p>
                  </a:txBody>
                  <a:tcPr marL="0" marR="0" marT="0" marB="0" anchor="ctr"/>
                </a:tc>
                <a:tc>
                  <a:txBody>
                    <a:bodyPr/>
                    <a:lstStyle/>
                    <a:p>
                      <a:pPr algn="ctr"/>
                      <a:r>
                        <a:rPr lang="en-US"/>
                        <a:t>10.48</a:t>
                      </a:r>
                    </a:p>
                  </a:txBody>
                  <a:tcPr marL="0" marR="0" marT="0" marB="0" anchor="ctr"/>
                </a:tc>
                <a:tc>
                  <a:txBody>
                    <a:bodyPr/>
                    <a:lstStyle/>
                    <a:p>
                      <a:pPr algn="ctr"/>
                      <a:r>
                        <a:rPr lang="en-US"/>
                        <a:t>2.82</a:t>
                      </a:r>
                    </a:p>
                  </a:txBody>
                  <a:tcPr marL="0" marR="0" marT="0" marB="0" anchor="ctr"/>
                </a:tc>
                <a:tc>
                  <a:txBody>
                    <a:bodyPr/>
                    <a:lstStyle/>
                    <a:p>
                      <a:pPr algn="ctr"/>
                      <a:r>
                        <a:rPr lang="en-US"/>
                        <a:t>12.47</a:t>
                      </a:r>
                    </a:p>
                  </a:txBody>
                  <a:tcPr marL="0" marR="0" marT="0" marB="0" anchor="ctr"/>
                </a:tc>
                <a:tc>
                  <a:txBody>
                    <a:bodyPr/>
                    <a:lstStyle/>
                    <a:p>
                      <a:pPr algn="ctr"/>
                      <a:r>
                        <a:rPr lang="en-US"/>
                        <a:t>14</a:t>
                      </a:r>
                    </a:p>
                  </a:txBody>
                  <a:tcPr marL="0" marR="0" marT="0" marB="0" anchor="ctr"/>
                </a:tc>
                <a:extLst>
                  <a:ext uri="{0D108BD9-81ED-4DB2-BD59-A6C34878D82A}">
                    <a16:rowId xmlns:a16="http://schemas.microsoft.com/office/drawing/2014/main" val="3874713447"/>
                  </a:ext>
                </a:extLst>
              </a:tr>
              <a:tr h="756601">
                <a:tc>
                  <a:txBody>
                    <a:bodyPr/>
                    <a:lstStyle/>
                    <a:p>
                      <a:r>
                        <a:rPr lang="en-US"/>
                        <a:t>Deviation</a:t>
                      </a:r>
                    </a:p>
                  </a:txBody>
                  <a:tcPr marL="0" marR="0" marT="0" marB="0" anchor="ctr"/>
                </a:tc>
                <a:tc>
                  <a:txBody>
                    <a:bodyPr/>
                    <a:lstStyle/>
                    <a:p>
                      <a:pPr algn="ctr"/>
                      <a:r>
                        <a:rPr lang="en-US"/>
                        <a:t>1.38</a:t>
                      </a:r>
                    </a:p>
                  </a:txBody>
                  <a:tcPr marL="0" marR="0" marT="0" marB="0" anchor="ctr"/>
                </a:tc>
                <a:tc>
                  <a:txBody>
                    <a:bodyPr/>
                    <a:lstStyle/>
                    <a:p>
                      <a:pPr algn="ctr"/>
                      <a:r>
                        <a:rPr lang="en-US"/>
                        <a:t>4.4</a:t>
                      </a:r>
                    </a:p>
                  </a:txBody>
                  <a:tcPr marL="0" marR="0" marT="0" marB="0" anchor="ctr"/>
                </a:tc>
                <a:tc>
                  <a:txBody>
                    <a:bodyPr/>
                    <a:lstStyle/>
                    <a:p>
                      <a:pPr algn="ctr"/>
                      <a:r>
                        <a:rPr lang="en-US"/>
                        <a:t>0.5</a:t>
                      </a:r>
                    </a:p>
                  </a:txBody>
                  <a:tcPr marL="0" marR="0" marT="0" marB="0" anchor="ctr"/>
                </a:tc>
                <a:tc>
                  <a:txBody>
                    <a:bodyPr/>
                    <a:lstStyle/>
                    <a:p>
                      <a:pPr algn="ctr"/>
                      <a:r>
                        <a:rPr lang="en-US"/>
                        <a:t>1.09</a:t>
                      </a:r>
                    </a:p>
                  </a:txBody>
                  <a:tcPr marL="0" marR="0" marT="0" marB="0" anchor="ctr"/>
                </a:tc>
                <a:tc>
                  <a:txBody>
                    <a:bodyPr/>
                    <a:lstStyle/>
                    <a:p>
                      <a:pPr algn="ctr"/>
                      <a:r>
                        <a:rPr lang="en-US"/>
                        <a:t>0.5</a:t>
                      </a:r>
                    </a:p>
                  </a:txBody>
                  <a:tcPr marL="0" marR="0" marT="0" marB="0" anchor="ctr"/>
                </a:tc>
                <a:tc>
                  <a:txBody>
                    <a:bodyPr/>
                    <a:lstStyle/>
                    <a:p>
                      <a:pPr algn="ctr"/>
                      <a:endParaRPr lang="en-US"/>
                    </a:p>
                  </a:txBody>
                  <a:tcPr marL="0" marR="0" marT="0" marB="0" anchor="ctr"/>
                </a:tc>
                <a:extLst>
                  <a:ext uri="{0D108BD9-81ED-4DB2-BD59-A6C34878D82A}">
                    <a16:rowId xmlns:a16="http://schemas.microsoft.com/office/drawing/2014/main" val="633114081"/>
                  </a:ext>
                </a:extLst>
              </a:tr>
            </a:tbl>
          </a:graphicData>
        </a:graphic>
      </p:graphicFrame>
    </p:spTree>
    <p:extLst>
      <p:ext uri="{BB962C8B-B14F-4D97-AF65-F5344CB8AC3E}">
        <p14:creationId xmlns:p14="http://schemas.microsoft.com/office/powerpoint/2010/main" val="582996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8A6B8-65B2-4A74-88D2-7272E0928AA7}"/>
              </a:ext>
            </a:extLst>
          </p:cNvPr>
          <p:cNvSpPr>
            <a:spLocks noGrp="1"/>
          </p:cNvSpPr>
          <p:nvPr>
            <p:ph type="title"/>
          </p:nvPr>
        </p:nvSpPr>
        <p:spPr/>
        <p:txBody>
          <a:bodyPr/>
          <a:lstStyle/>
          <a:p>
            <a:r>
              <a:rPr lang="en-US">
                <a:cs typeface="Calibri Light"/>
              </a:rPr>
              <a:t>Cluster Characteristics</a:t>
            </a:r>
            <a:endParaRPr lang="en-US"/>
          </a:p>
        </p:txBody>
      </p:sp>
      <p:pic>
        <p:nvPicPr>
          <p:cNvPr id="8" name="Picture 8" descr="A close up of a map&#10;&#10;Description generated with high confidence">
            <a:extLst>
              <a:ext uri="{FF2B5EF4-FFF2-40B4-BE49-F238E27FC236}">
                <a16:creationId xmlns:a16="http://schemas.microsoft.com/office/drawing/2014/main" id="{F5E9E473-780D-4C56-8E48-39D324B308FF}"/>
              </a:ext>
            </a:extLst>
          </p:cNvPr>
          <p:cNvPicPr>
            <a:picLocks noGrp="1" noChangeAspect="1"/>
          </p:cNvPicPr>
          <p:nvPr>
            <p:ph idx="1"/>
          </p:nvPr>
        </p:nvPicPr>
        <p:blipFill>
          <a:blip r:embed="rId3"/>
          <a:stretch>
            <a:fillRect/>
          </a:stretch>
        </p:blipFill>
        <p:spPr>
          <a:xfrm>
            <a:off x="961864" y="1620720"/>
            <a:ext cx="10119747" cy="4747808"/>
          </a:xfrm>
          <a:prstGeom prst="rect">
            <a:avLst/>
          </a:prstGeom>
        </p:spPr>
      </p:pic>
      <p:pic>
        <p:nvPicPr>
          <p:cNvPr id="4" name="Picture 3">
            <a:extLst>
              <a:ext uri="{FF2B5EF4-FFF2-40B4-BE49-F238E27FC236}">
                <a16:creationId xmlns:a16="http://schemas.microsoft.com/office/drawing/2014/main" id="{AEB16069-C359-40F3-90E6-6400768E49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13595" y="0"/>
            <a:ext cx="1778405" cy="1270289"/>
          </a:xfrm>
          <a:prstGeom prst="rect">
            <a:avLst/>
          </a:prstGeom>
        </p:spPr>
      </p:pic>
    </p:spTree>
    <p:extLst>
      <p:ext uri="{BB962C8B-B14F-4D97-AF65-F5344CB8AC3E}">
        <p14:creationId xmlns:p14="http://schemas.microsoft.com/office/powerpoint/2010/main" val="4095492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8A6B8-65B2-4A74-88D2-7272E0928AA7}"/>
              </a:ext>
            </a:extLst>
          </p:cNvPr>
          <p:cNvSpPr>
            <a:spLocks noGrp="1"/>
          </p:cNvSpPr>
          <p:nvPr>
            <p:ph type="title"/>
          </p:nvPr>
        </p:nvSpPr>
        <p:spPr>
          <a:xfrm>
            <a:off x="838200" y="365125"/>
            <a:ext cx="10515600" cy="1041428"/>
          </a:xfrm>
        </p:spPr>
        <p:txBody>
          <a:bodyPr>
            <a:normAutofit/>
          </a:bodyPr>
          <a:lstStyle/>
          <a:p>
            <a:r>
              <a:rPr lang="en-US" sz="3600" b="1">
                <a:cs typeface="Calibri Light"/>
              </a:rPr>
              <a:t>What are the differences in purchase behavior?</a:t>
            </a:r>
          </a:p>
        </p:txBody>
      </p:sp>
      <p:pic>
        <p:nvPicPr>
          <p:cNvPr id="24" name="Picture 24" descr="A screenshot of a cell phone&#10;&#10;Description generated with very high confidence">
            <a:extLst>
              <a:ext uri="{FF2B5EF4-FFF2-40B4-BE49-F238E27FC236}">
                <a16:creationId xmlns:a16="http://schemas.microsoft.com/office/drawing/2014/main" id="{6E3AFAE5-5E80-47AC-A1A2-6BE61C3E79F3}"/>
              </a:ext>
            </a:extLst>
          </p:cNvPr>
          <p:cNvPicPr>
            <a:picLocks noChangeAspect="1"/>
          </p:cNvPicPr>
          <p:nvPr/>
        </p:nvPicPr>
        <p:blipFill>
          <a:blip r:embed="rId3"/>
          <a:stretch>
            <a:fillRect/>
          </a:stretch>
        </p:blipFill>
        <p:spPr>
          <a:xfrm>
            <a:off x="1950730" y="1478416"/>
            <a:ext cx="8481533" cy="4764415"/>
          </a:xfrm>
          <a:prstGeom prst="rect">
            <a:avLst/>
          </a:prstGeom>
        </p:spPr>
      </p:pic>
      <p:pic>
        <p:nvPicPr>
          <p:cNvPr id="4" name="Picture 3">
            <a:extLst>
              <a:ext uri="{FF2B5EF4-FFF2-40B4-BE49-F238E27FC236}">
                <a16:creationId xmlns:a16="http://schemas.microsoft.com/office/drawing/2014/main" id="{781E49EC-8FB5-43F7-BBC1-BCFAE93A95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13595" y="0"/>
            <a:ext cx="1778405" cy="1270289"/>
          </a:xfrm>
          <a:prstGeom prst="rect">
            <a:avLst/>
          </a:prstGeom>
        </p:spPr>
      </p:pic>
    </p:spTree>
    <p:extLst>
      <p:ext uri="{BB962C8B-B14F-4D97-AF65-F5344CB8AC3E}">
        <p14:creationId xmlns:p14="http://schemas.microsoft.com/office/powerpoint/2010/main" val="2829524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3C9C4-2137-4C23-BD26-2A8E97E9936C}"/>
              </a:ext>
            </a:extLst>
          </p:cNvPr>
          <p:cNvSpPr>
            <a:spLocks noGrp="1"/>
          </p:cNvSpPr>
          <p:nvPr>
            <p:ph type="title"/>
          </p:nvPr>
        </p:nvSpPr>
        <p:spPr/>
        <p:txBody>
          <a:bodyPr/>
          <a:lstStyle/>
          <a:p>
            <a:r>
              <a:rPr lang="en-US">
                <a:ea typeface="+mj-lt"/>
                <a:cs typeface="+mj-lt"/>
              </a:rPr>
              <a:t>Modeling Techniques </a:t>
            </a:r>
          </a:p>
        </p:txBody>
      </p:sp>
      <p:pic>
        <p:nvPicPr>
          <p:cNvPr id="4" name="Picture 4" descr="A screenshot of a cell phone&#10;&#10;Description generated with high confidence">
            <a:extLst>
              <a:ext uri="{FF2B5EF4-FFF2-40B4-BE49-F238E27FC236}">
                <a16:creationId xmlns:a16="http://schemas.microsoft.com/office/drawing/2014/main" id="{F7D8B5C6-7DE5-40F8-9AFB-91FBA4F84691}"/>
              </a:ext>
            </a:extLst>
          </p:cNvPr>
          <p:cNvPicPr>
            <a:picLocks noChangeAspect="1"/>
          </p:cNvPicPr>
          <p:nvPr/>
        </p:nvPicPr>
        <p:blipFill>
          <a:blip r:embed="rId2"/>
          <a:stretch>
            <a:fillRect/>
          </a:stretch>
        </p:blipFill>
        <p:spPr>
          <a:xfrm>
            <a:off x="2149608" y="2473826"/>
            <a:ext cx="6396317" cy="409719"/>
          </a:xfrm>
          <a:prstGeom prst="rect">
            <a:avLst/>
          </a:prstGeom>
        </p:spPr>
      </p:pic>
      <p:sp>
        <p:nvSpPr>
          <p:cNvPr id="7" name="TextBox 6">
            <a:extLst>
              <a:ext uri="{FF2B5EF4-FFF2-40B4-BE49-F238E27FC236}">
                <a16:creationId xmlns:a16="http://schemas.microsoft.com/office/drawing/2014/main" id="{3B4F7D5A-83EE-430D-86E2-53CFDB361DC2}"/>
              </a:ext>
            </a:extLst>
          </p:cNvPr>
          <p:cNvSpPr txBox="1"/>
          <p:nvPr/>
        </p:nvSpPr>
        <p:spPr>
          <a:xfrm>
            <a:off x="843189" y="4665890"/>
            <a:ext cx="8062685" cy="4801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90000"/>
              </a:lnSpc>
              <a:spcBef>
                <a:spcPts val="1000"/>
              </a:spcBef>
              <a:buFont typeface="Arial,Sans-Serif"/>
              <a:buChar char="•"/>
            </a:pPr>
            <a:r>
              <a:rPr lang="en-US" sz="2800"/>
              <a:t>Random Forest</a:t>
            </a:r>
            <a:endParaRPr lang="en-US" sz="2800">
              <a:ea typeface="+mn-lt"/>
              <a:cs typeface="+mn-lt"/>
            </a:endParaRPr>
          </a:p>
        </p:txBody>
      </p:sp>
      <p:sp>
        <p:nvSpPr>
          <p:cNvPr id="8" name="Content Placeholder 7">
            <a:extLst>
              <a:ext uri="{FF2B5EF4-FFF2-40B4-BE49-F238E27FC236}">
                <a16:creationId xmlns:a16="http://schemas.microsoft.com/office/drawing/2014/main" id="{9917A0FD-2493-4C95-9964-F58DA9067F23}"/>
              </a:ext>
            </a:extLst>
          </p:cNvPr>
          <p:cNvSpPr>
            <a:spLocks noGrp="1"/>
          </p:cNvSpPr>
          <p:nvPr>
            <p:ph idx="1"/>
          </p:nvPr>
        </p:nvSpPr>
        <p:spPr>
          <a:xfrm>
            <a:off x="841466" y="1998134"/>
            <a:ext cx="10058400" cy="1024345"/>
          </a:xfrm>
        </p:spPr>
        <p:txBody>
          <a:bodyPr vert="horz" lIns="0" tIns="45720" rIns="0" bIns="45720" rtlCol="0" anchor="t">
            <a:normAutofit/>
          </a:bodyPr>
          <a:lstStyle/>
          <a:p>
            <a:pPr marL="457200" indent="-457200">
              <a:buFont typeface="Arial,Sans-Serif" panose="020F0502020204030204" pitchFamily="34" charset="0"/>
              <a:buChar char="•"/>
            </a:pPr>
            <a:r>
              <a:rPr lang="en-US" sz="2800">
                <a:solidFill>
                  <a:schemeClr val="tx1"/>
                </a:solidFill>
                <a:cs typeface="Calibri"/>
              </a:rPr>
              <a:t>Dependent variable: RAV (8 levels of factors)</a:t>
            </a:r>
            <a:endParaRPr lang="en-US" sz="2800">
              <a:solidFill>
                <a:schemeClr val="tx1"/>
              </a:solidFill>
              <a:ea typeface="+mn-lt"/>
              <a:cs typeface="+mn-lt"/>
            </a:endParaRPr>
          </a:p>
          <a:p>
            <a:pPr marL="566420" lvl="2">
              <a:buFont typeface="Arial,Sans-Serif" panose="020F0502020204030204" pitchFamily="34" charset="0"/>
              <a:buChar char="•"/>
            </a:pPr>
            <a:r>
              <a:rPr lang="en-US" sz="2000">
                <a:solidFill>
                  <a:schemeClr val="tx1"/>
                </a:solidFill>
                <a:cs typeface="Calibri"/>
              </a:rPr>
              <a:t>e.g. </a:t>
            </a:r>
            <a:r>
              <a:rPr lang="en-US" sz="2000">
                <a:ea typeface="+mn-lt"/>
                <a:cs typeface="+mn-lt"/>
              </a:rPr>
              <a:t> </a:t>
            </a:r>
            <a:endParaRPr lang="en-US" sz="2000"/>
          </a:p>
        </p:txBody>
      </p:sp>
      <p:sp>
        <p:nvSpPr>
          <p:cNvPr id="6" name="TextBox 5">
            <a:extLst>
              <a:ext uri="{FF2B5EF4-FFF2-40B4-BE49-F238E27FC236}">
                <a16:creationId xmlns:a16="http://schemas.microsoft.com/office/drawing/2014/main" id="{B93BAB10-FC78-4A21-93A4-2E489F721C37}"/>
              </a:ext>
            </a:extLst>
          </p:cNvPr>
          <p:cNvSpPr txBox="1"/>
          <p:nvPr/>
        </p:nvSpPr>
        <p:spPr>
          <a:xfrm>
            <a:off x="839560" y="3343275"/>
            <a:ext cx="8545286" cy="10982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90000"/>
              </a:lnSpc>
              <a:spcBef>
                <a:spcPts val="1000"/>
              </a:spcBef>
              <a:buFont typeface="Arial"/>
              <a:buChar char="•"/>
            </a:pPr>
            <a:r>
              <a:rPr lang="en-US" sz="2800">
                <a:ea typeface="+mn-lt"/>
                <a:cs typeface="+mn-lt"/>
              </a:rPr>
              <a:t>Independent variables: </a:t>
            </a:r>
            <a:endParaRPr lang="en-US" sz="2800"/>
          </a:p>
          <a:p>
            <a:pPr marL="742950" lvl="1" indent="-285750">
              <a:lnSpc>
                <a:spcPct val="90000"/>
              </a:lnSpc>
              <a:spcBef>
                <a:spcPts val="500"/>
              </a:spcBef>
              <a:buFont typeface="Arial"/>
              <a:buChar char="•"/>
            </a:pPr>
            <a:r>
              <a:rPr lang="en-US" sz="2000">
                <a:ea typeface="+mn-lt"/>
                <a:cs typeface="+mn-lt"/>
              </a:rPr>
              <a:t>Geo code, Total products used, Total billed amount, Customer age, Customer size, Cluster group</a:t>
            </a:r>
          </a:p>
        </p:txBody>
      </p:sp>
      <p:pic>
        <p:nvPicPr>
          <p:cNvPr id="9" name="Picture 8">
            <a:extLst>
              <a:ext uri="{FF2B5EF4-FFF2-40B4-BE49-F238E27FC236}">
                <a16:creationId xmlns:a16="http://schemas.microsoft.com/office/drawing/2014/main" id="{194002CB-2B87-49F9-92D4-A513498343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3595" y="0"/>
            <a:ext cx="1778405" cy="1270289"/>
          </a:xfrm>
          <a:prstGeom prst="rect">
            <a:avLst/>
          </a:prstGeom>
        </p:spPr>
      </p:pic>
    </p:spTree>
    <p:extLst>
      <p:ext uri="{BB962C8B-B14F-4D97-AF65-F5344CB8AC3E}">
        <p14:creationId xmlns:p14="http://schemas.microsoft.com/office/powerpoint/2010/main" val="776440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839F6A6-964C-41C4-A122-8AAE4DBECFEE}"/>
              </a:ext>
            </a:extLst>
          </p:cNvPr>
          <p:cNvSpPr>
            <a:spLocks noGrp="1"/>
          </p:cNvSpPr>
          <p:nvPr>
            <p:ph type="title"/>
          </p:nvPr>
        </p:nvSpPr>
        <p:spPr>
          <a:xfrm>
            <a:off x="944880" y="313817"/>
            <a:ext cx="10058400" cy="1450757"/>
          </a:xfrm>
        </p:spPr>
        <p:txBody>
          <a:bodyPr/>
          <a:lstStyle/>
          <a:p>
            <a:pPr algn="ctr"/>
            <a:r>
              <a:rPr lang="en-US">
                <a:cs typeface="Calibri Light"/>
              </a:rPr>
              <a:t>Confusion Matrix</a:t>
            </a:r>
          </a:p>
        </p:txBody>
      </p:sp>
      <p:pic>
        <p:nvPicPr>
          <p:cNvPr id="6" name="Picture 6" descr="A screenshot of a cell phone&#10;&#10;Description generated with very high confidence">
            <a:extLst>
              <a:ext uri="{FF2B5EF4-FFF2-40B4-BE49-F238E27FC236}">
                <a16:creationId xmlns:a16="http://schemas.microsoft.com/office/drawing/2014/main" id="{17F3594D-FCFD-44B7-BB9D-D66D77B5E9F7}"/>
              </a:ext>
            </a:extLst>
          </p:cNvPr>
          <p:cNvPicPr>
            <a:picLocks noChangeAspect="1"/>
          </p:cNvPicPr>
          <p:nvPr/>
        </p:nvPicPr>
        <p:blipFill>
          <a:blip r:embed="rId2"/>
          <a:stretch>
            <a:fillRect/>
          </a:stretch>
        </p:blipFill>
        <p:spPr>
          <a:xfrm>
            <a:off x="1126671" y="1763508"/>
            <a:ext cx="10145485" cy="4599167"/>
          </a:xfrm>
          <a:prstGeom prst="rect">
            <a:avLst/>
          </a:prstGeom>
        </p:spPr>
      </p:pic>
      <p:pic>
        <p:nvPicPr>
          <p:cNvPr id="4" name="Picture 3">
            <a:extLst>
              <a:ext uri="{FF2B5EF4-FFF2-40B4-BE49-F238E27FC236}">
                <a16:creationId xmlns:a16="http://schemas.microsoft.com/office/drawing/2014/main" id="{CC5D91A9-C6E9-4551-9F1D-F95C9BF905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3595" y="0"/>
            <a:ext cx="1778405" cy="1270289"/>
          </a:xfrm>
          <a:prstGeom prst="rect">
            <a:avLst/>
          </a:prstGeom>
        </p:spPr>
      </p:pic>
    </p:spTree>
    <p:extLst>
      <p:ext uri="{BB962C8B-B14F-4D97-AF65-F5344CB8AC3E}">
        <p14:creationId xmlns:p14="http://schemas.microsoft.com/office/powerpoint/2010/main" val="4291079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C185550-406F-4DB4-A866-8D3747F98090}"/>
              </a:ext>
            </a:extLst>
          </p:cNvPr>
          <p:cNvSpPr>
            <a:spLocks noGrp="1"/>
          </p:cNvSpPr>
          <p:nvPr>
            <p:ph type="title"/>
          </p:nvPr>
        </p:nvSpPr>
        <p:spPr/>
        <p:txBody>
          <a:bodyPr/>
          <a:lstStyle/>
          <a:p>
            <a:pPr algn="ctr"/>
            <a:r>
              <a:rPr lang="en-US">
                <a:cs typeface="Calibri Light"/>
              </a:rPr>
              <a:t>Evaluation Table </a:t>
            </a:r>
          </a:p>
        </p:txBody>
      </p:sp>
      <p:pic>
        <p:nvPicPr>
          <p:cNvPr id="7" name="Picture 7" descr="A screenshot of a social media post with text and people in the background&#10;&#10;Description generated with high confidence">
            <a:extLst>
              <a:ext uri="{FF2B5EF4-FFF2-40B4-BE49-F238E27FC236}">
                <a16:creationId xmlns:a16="http://schemas.microsoft.com/office/drawing/2014/main" id="{3BA1EFC1-F701-428B-B0B8-472F7EA1E71C}"/>
              </a:ext>
            </a:extLst>
          </p:cNvPr>
          <p:cNvPicPr>
            <a:picLocks noChangeAspect="1"/>
          </p:cNvPicPr>
          <p:nvPr/>
        </p:nvPicPr>
        <p:blipFill>
          <a:blip r:embed="rId2"/>
          <a:stretch>
            <a:fillRect/>
          </a:stretch>
        </p:blipFill>
        <p:spPr>
          <a:xfrm>
            <a:off x="1099457" y="2011854"/>
            <a:ext cx="10225314" cy="3483807"/>
          </a:xfrm>
          <a:prstGeom prst="rect">
            <a:avLst/>
          </a:prstGeom>
        </p:spPr>
      </p:pic>
      <p:pic>
        <p:nvPicPr>
          <p:cNvPr id="6" name="Picture 6" descr="A screenshot of a cell phone&#10;&#10;Description generated with very high confidence">
            <a:extLst>
              <a:ext uri="{FF2B5EF4-FFF2-40B4-BE49-F238E27FC236}">
                <a16:creationId xmlns:a16="http://schemas.microsoft.com/office/drawing/2014/main" id="{5B5E6E40-94D3-43FF-8141-6F42D59D7092}"/>
              </a:ext>
            </a:extLst>
          </p:cNvPr>
          <p:cNvPicPr>
            <a:picLocks noChangeAspect="1"/>
          </p:cNvPicPr>
          <p:nvPr/>
        </p:nvPicPr>
        <p:blipFill>
          <a:blip r:embed="rId3"/>
          <a:stretch>
            <a:fillRect/>
          </a:stretch>
        </p:blipFill>
        <p:spPr>
          <a:xfrm>
            <a:off x="3380015" y="2061118"/>
            <a:ext cx="5664199" cy="3475991"/>
          </a:xfrm>
          <a:prstGeom prst="rect">
            <a:avLst/>
          </a:prstGeom>
        </p:spPr>
      </p:pic>
      <p:pic>
        <p:nvPicPr>
          <p:cNvPr id="8" name="Picture 7">
            <a:extLst>
              <a:ext uri="{FF2B5EF4-FFF2-40B4-BE49-F238E27FC236}">
                <a16:creationId xmlns:a16="http://schemas.microsoft.com/office/drawing/2014/main" id="{AD5E4534-3C1E-4072-B820-1F7CCC331E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13595" y="0"/>
            <a:ext cx="1778405" cy="1270289"/>
          </a:xfrm>
          <a:prstGeom prst="rect">
            <a:avLst/>
          </a:prstGeom>
        </p:spPr>
      </p:pic>
    </p:spTree>
    <p:extLst>
      <p:ext uri="{BB962C8B-B14F-4D97-AF65-F5344CB8AC3E}">
        <p14:creationId xmlns:p14="http://schemas.microsoft.com/office/powerpoint/2010/main" val="1305695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CC294-BDA4-4D8E-AF0F-267467EDF756}"/>
              </a:ext>
            </a:extLst>
          </p:cNvPr>
          <p:cNvSpPr>
            <a:spLocks noGrp="1"/>
          </p:cNvSpPr>
          <p:nvPr>
            <p:ph type="title"/>
          </p:nvPr>
        </p:nvSpPr>
        <p:spPr/>
        <p:txBody>
          <a:bodyPr/>
          <a:lstStyle/>
          <a:p>
            <a:r>
              <a:rPr lang="en-US">
                <a:cs typeface="Calibri Light"/>
              </a:rPr>
              <a:t>Insights from our Model</a:t>
            </a:r>
            <a:endParaRPr lang="en-US"/>
          </a:p>
        </p:txBody>
      </p:sp>
      <p:pic>
        <p:nvPicPr>
          <p:cNvPr id="4" name="Picture 4" descr="A screenshot of a cell phone&#10;&#10;Description generated with very high confidence">
            <a:extLst>
              <a:ext uri="{FF2B5EF4-FFF2-40B4-BE49-F238E27FC236}">
                <a16:creationId xmlns:a16="http://schemas.microsoft.com/office/drawing/2014/main" id="{DFF8420D-EC22-4B18-B3DB-40A2BC75FE8D}"/>
              </a:ext>
            </a:extLst>
          </p:cNvPr>
          <p:cNvPicPr>
            <a:picLocks noGrp="1" noChangeAspect="1"/>
          </p:cNvPicPr>
          <p:nvPr>
            <p:ph idx="1"/>
          </p:nvPr>
        </p:nvPicPr>
        <p:blipFill>
          <a:blip r:embed="rId2"/>
          <a:stretch>
            <a:fillRect/>
          </a:stretch>
        </p:blipFill>
        <p:spPr>
          <a:xfrm>
            <a:off x="2042443" y="1760311"/>
            <a:ext cx="6626656" cy="4351338"/>
          </a:xfrm>
          <a:prstGeom prst="rect">
            <a:avLst/>
          </a:prstGeom>
        </p:spPr>
      </p:pic>
      <p:pic>
        <p:nvPicPr>
          <p:cNvPr id="5" name="Picture 4">
            <a:extLst>
              <a:ext uri="{FF2B5EF4-FFF2-40B4-BE49-F238E27FC236}">
                <a16:creationId xmlns:a16="http://schemas.microsoft.com/office/drawing/2014/main" id="{33D125F3-7160-4FE7-89E4-8976145277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3595" y="0"/>
            <a:ext cx="1778405" cy="1270289"/>
          </a:xfrm>
          <a:prstGeom prst="rect">
            <a:avLst/>
          </a:prstGeom>
        </p:spPr>
      </p:pic>
    </p:spTree>
    <p:extLst>
      <p:ext uri="{BB962C8B-B14F-4D97-AF65-F5344CB8AC3E}">
        <p14:creationId xmlns:p14="http://schemas.microsoft.com/office/powerpoint/2010/main" val="28478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CC294-BDA4-4D8E-AF0F-267467EDF756}"/>
              </a:ext>
            </a:extLst>
          </p:cNvPr>
          <p:cNvSpPr>
            <a:spLocks noGrp="1"/>
          </p:cNvSpPr>
          <p:nvPr>
            <p:ph type="title"/>
          </p:nvPr>
        </p:nvSpPr>
        <p:spPr>
          <a:xfrm>
            <a:off x="1097280" y="286603"/>
            <a:ext cx="10058400" cy="1450757"/>
          </a:xfrm>
        </p:spPr>
        <p:txBody>
          <a:bodyPr/>
          <a:lstStyle/>
          <a:p>
            <a:r>
              <a:rPr lang="en-US">
                <a:cs typeface="Calibri Light"/>
              </a:rPr>
              <a:t>Summary &amp; Recommendation </a:t>
            </a:r>
            <a:endParaRPr lang="en-US"/>
          </a:p>
        </p:txBody>
      </p:sp>
      <p:sp>
        <p:nvSpPr>
          <p:cNvPr id="3" name="Content Placeholder 2">
            <a:extLst>
              <a:ext uri="{FF2B5EF4-FFF2-40B4-BE49-F238E27FC236}">
                <a16:creationId xmlns:a16="http://schemas.microsoft.com/office/drawing/2014/main" id="{849D4F60-2914-48B3-8A02-E020A32A27B6}"/>
              </a:ext>
            </a:extLst>
          </p:cNvPr>
          <p:cNvSpPr>
            <a:spLocks noGrp="1"/>
          </p:cNvSpPr>
          <p:nvPr>
            <p:ph idx="1"/>
          </p:nvPr>
        </p:nvSpPr>
        <p:spPr>
          <a:xfrm>
            <a:off x="1097280" y="1845734"/>
            <a:ext cx="10058400" cy="4023360"/>
          </a:xfrm>
        </p:spPr>
        <p:txBody>
          <a:bodyPr vert="horz" lIns="0" tIns="45720" rIns="0" bIns="45720" rtlCol="0" anchor="t">
            <a:normAutofit/>
          </a:bodyPr>
          <a:lstStyle/>
          <a:p>
            <a:pPr marL="383540" lvl="1"/>
            <a:endParaRPr lang="en-US" sz="2400">
              <a:ea typeface="+mn-lt"/>
              <a:cs typeface="+mn-lt"/>
            </a:endParaRPr>
          </a:p>
          <a:p>
            <a:pPr marL="383540" lvl="1"/>
            <a:r>
              <a:rPr lang="en-US" sz="2400">
                <a:ea typeface="+mn-lt"/>
                <a:cs typeface="+mn-lt"/>
              </a:rPr>
              <a:t>Churn and New Customer Acquisition rate </a:t>
            </a:r>
          </a:p>
          <a:p>
            <a:pPr marL="383540" lvl="1"/>
            <a:r>
              <a:rPr lang="en-US" sz="2400">
                <a:ea typeface="+mn-lt"/>
                <a:cs typeface="+mn-lt"/>
              </a:rPr>
              <a:t>Visualize is the most popular tool</a:t>
            </a:r>
          </a:p>
          <a:p>
            <a:pPr marL="383540" lvl="1"/>
            <a:r>
              <a:rPr lang="en-US" sz="2400">
                <a:ea typeface="+mn-lt"/>
                <a:cs typeface="+mn-lt"/>
              </a:rPr>
              <a:t>Prioritize Geo Code and User</a:t>
            </a:r>
            <a:r>
              <a:rPr lang="en-US" sz="2400">
                <a:cs typeface="Calibri"/>
              </a:rPr>
              <a:t> Age for marketing strategy </a:t>
            </a:r>
          </a:p>
          <a:p>
            <a:pPr marL="383540" lvl="1"/>
            <a:endParaRPr lang="en-US" sz="2400">
              <a:cs typeface="Calibri"/>
            </a:endParaRPr>
          </a:p>
        </p:txBody>
      </p:sp>
      <p:pic>
        <p:nvPicPr>
          <p:cNvPr id="4" name="Picture 3">
            <a:extLst>
              <a:ext uri="{FF2B5EF4-FFF2-40B4-BE49-F238E27FC236}">
                <a16:creationId xmlns:a16="http://schemas.microsoft.com/office/drawing/2014/main" id="{0D8820BC-CADC-4C0E-AD35-753646F4A5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3595" y="0"/>
            <a:ext cx="1778405" cy="1270289"/>
          </a:xfrm>
          <a:prstGeom prst="rect">
            <a:avLst/>
          </a:prstGeom>
        </p:spPr>
      </p:pic>
    </p:spTree>
    <p:extLst>
      <p:ext uri="{BB962C8B-B14F-4D97-AF65-F5344CB8AC3E}">
        <p14:creationId xmlns:p14="http://schemas.microsoft.com/office/powerpoint/2010/main" val="14079424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C3A96-AB9B-4C95-9D49-777948ADCE6B}"/>
              </a:ext>
            </a:extLst>
          </p:cNvPr>
          <p:cNvSpPr>
            <a:spLocks noGrp="1"/>
          </p:cNvSpPr>
          <p:nvPr>
            <p:ph type="title"/>
          </p:nvPr>
        </p:nvSpPr>
        <p:spPr>
          <a:xfrm>
            <a:off x="1097280" y="286603"/>
            <a:ext cx="10058400" cy="1450757"/>
          </a:xfrm>
        </p:spPr>
        <p:txBody>
          <a:bodyPr/>
          <a:lstStyle/>
          <a:p>
            <a:r>
              <a:rPr lang="en-US">
                <a:cs typeface="Calibri Light"/>
              </a:rPr>
              <a:t>Scope for future Improvements</a:t>
            </a:r>
            <a:endParaRPr lang="en-US"/>
          </a:p>
        </p:txBody>
      </p:sp>
      <p:sp>
        <p:nvSpPr>
          <p:cNvPr id="3" name="Content Placeholder 2">
            <a:extLst>
              <a:ext uri="{FF2B5EF4-FFF2-40B4-BE49-F238E27FC236}">
                <a16:creationId xmlns:a16="http://schemas.microsoft.com/office/drawing/2014/main" id="{414FB3AB-70D5-4FE7-A0B2-277895AAC46F}"/>
              </a:ext>
            </a:extLst>
          </p:cNvPr>
          <p:cNvSpPr>
            <a:spLocks noGrp="1"/>
          </p:cNvSpPr>
          <p:nvPr>
            <p:ph idx="1"/>
          </p:nvPr>
        </p:nvSpPr>
        <p:spPr>
          <a:xfrm>
            <a:off x="1097280" y="1845734"/>
            <a:ext cx="10058400" cy="4023360"/>
          </a:xfrm>
        </p:spPr>
        <p:txBody>
          <a:bodyPr vert="horz" lIns="91440" tIns="45720" rIns="91440" bIns="45720" rtlCol="0" anchor="t">
            <a:normAutofit/>
          </a:bodyPr>
          <a:lstStyle/>
          <a:p>
            <a:r>
              <a:rPr lang="en-US">
                <a:cs typeface="Calibri"/>
              </a:rPr>
              <a:t>Analysis on types of Amazon products being used by different customers and their impact on usage of these 3 products (A/R/V)</a:t>
            </a:r>
          </a:p>
          <a:p>
            <a:r>
              <a:rPr lang="en-US">
                <a:cs typeface="Calibri"/>
              </a:rPr>
              <a:t>We were given only 3 months of data. Additional historical data may give useful insights</a:t>
            </a:r>
          </a:p>
          <a:p>
            <a:r>
              <a:rPr lang="en-US">
                <a:cs typeface="Calibri"/>
              </a:rPr>
              <a:t>We noticed a change in customer type from size "Small" to "Mid" and "Large"</a:t>
            </a:r>
          </a:p>
          <a:p>
            <a:r>
              <a:rPr lang="en-US">
                <a:cs typeface="Calibri"/>
              </a:rPr>
              <a:t>Data is too much skewed towards "Large" and "Mid" sized customers</a:t>
            </a:r>
          </a:p>
          <a:p>
            <a:r>
              <a:rPr lang="en-US">
                <a:cs typeface="Calibri"/>
              </a:rPr>
              <a:t>Two-Step Clustering </a:t>
            </a:r>
          </a:p>
        </p:txBody>
      </p:sp>
      <p:pic>
        <p:nvPicPr>
          <p:cNvPr id="4" name="Picture 3">
            <a:extLst>
              <a:ext uri="{FF2B5EF4-FFF2-40B4-BE49-F238E27FC236}">
                <a16:creationId xmlns:a16="http://schemas.microsoft.com/office/drawing/2014/main" id="{9F2B71B9-E594-4D22-963B-531CC0A7D5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3595" y="0"/>
            <a:ext cx="1778405" cy="1270289"/>
          </a:xfrm>
          <a:prstGeom prst="rect">
            <a:avLst/>
          </a:prstGeom>
        </p:spPr>
      </p:pic>
    </p:spTree>
    <p:extLst>
      <p:ext uri="{BB962C8B-B14F-4D97-AF65-F5344CB8AC3E}">
        <p14:creationId xmlns:p14="http://schemas.microsoft.com/office/powerpoint/2010/main" val="2759696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453A04-5668-4463-8E42-E0B6401FE7B1}"/>
              </a:ext>
            </a:extLst>
          </p:cNvPr>
          <p:cNvSpPr txBox="1"/>
          <p:nvPr/>
        </p:nvSpPr>
        <p:spPr>
          <a:xfrm>
            <a:off x="4724400" y="3200400"/>
            <a:ext cx="2743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a:cs typeface="Calibri"/>
              </a:rPr>
              <a:t>THANK YOU</a:t>
            </a:r>
          </a:p>
          <a:p>
            <a:pPr algn="ctr"/>
            <a:r>
              <a:rPr lang="en-US" sz="3600" b="1">
                <a:cs typeface="Calibri"/>
              </a:rPr>
              <a:t>Q&amp;A</a:t>
            </a:r>
          </a:p>
        </p:txBody>
      </p:sp>
    </p:spTree>
    <p:extLst>
      <p:ext uri="{BB962C8B-B14F-4D97-AF65-F5344CB8AC3E}">
        <p14:creationId xmlns:p14="http://schemas.microsoft.com/office/powerpoint/2010/main" val="149362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C8641-001F-4AF2-830B-7AB5E63F496B}"/>
              </a:ext>
            </a:extLst>
          </p:cNvPr>
          <p:cNvSpPr>
            <a:spLocks noGrp="1"/>
          </p:cNvSpPr>
          <p:nvPr>
            <p:ph type="title"/>
          </p:nvPr>
        </p:nvSpPr>
        <p:spPr>
          <a:xfrm>
            <a:off x="1097280" y="286603"/>
            <a:ext cx="10058400" cy="1450757"/>
          </a:xfrm>
        </p:spPr>
        <p:txBody>
          <a:bodyPr/>
          <a:lstStyle/>
          <a:p>
            <a:r>
              <a:rPr lang="en-US">
                <a:cs typeface="Calibri Light"/>
              </a:rPr>
              <a:t>Agenda</a:t>
            </a:r>
            <a:endParaRPr lang="en-US"/>
          </a:p>
        </p:txBody>
      </p:sp>
      <p:sp>
        <p:nvSpPr>
          <p:cNvPr id="3" name="Content Placeholder 2">
            <a:extLst>
              <a:ext uri="{FF2B5EF4-FFF2-40B4-BE49-F238E27FC236}">
                <a16:creationId xmlns:a16="http://schemas.microsoft.com/office/drawing/2014/main" id="{13136F44-B5BF-4191-991F-8A2B303DF5A5}"/>
              </a:ext>
            </a:extLst>
          </p:cNvPr>
          <p:cNvSpPr>
            <a:spLocks noGrp="1"/>
          </p:cNvSpPr>
          <p:nvPr>
            <p:ph idx="1"/>
          </p:nvPr>
        </p:nvSpPr>
        <p:spPr>
          <a:xfrm>
            <a:off x="1097280" y="1845734"/>
            <a:ext cx="10058400" cy="4023360"/>
          </a:xfrm>
        </p:spPr>
        <p:txBody>
          <a:bodyPr vert="horz" lIns="91440" tIns="45720" rIns="91440" bIns="45720" rtlCol="0" anchor="t">
            <a:normAutofit/>
          </a:bodyPr>
          <a:lstStyle/>
          <a:p>
            <a:r>
              <a:rPr lang="en-US">
                <a:solidFill>
                  <a:schemeClr val="tx1"/>
                </a:solidFill>
                <a:cs typeface="Calibri"/>
              </a:rPr>
              <a:t>Trends and Anomalies in the Data</a:t>
            </a:r>
          </a:p>
          <a:p>
            <a:r>
              <a:rPr lang="en-US">
                <a:solidFill>
                  <a:schemeClr val="tx1"/>
                </a:solidFill>
                <a:cs typeface="Calibri"/>
              </a:rPr>
              <a:t>Customer Churn/Growth</a:t>
            </a:r>
          </a:p>
          <a:p>
            <a:r>
              <a:rPr lang="en-US">
                <a:solidFill>
                  <a:schemeClr val="tx1"/>
                </a:solidFill>
                <a:cs typeface="Calibri"/>
              </a:rPr>
              <a:t>Clustering Techniques</a:t>
            </a:r>
          </a:p>
          <a:p>
            <a:r>
              <a:rPr lang="en-US">
                <a:solidFill>
                  <a:schemeClr val="tx1"/>
                </a:solidFill>
                <a:cs typeface="Calibri"/>
              </a:rPr>
              <a:t>Modeling Techniques</a:t>
            </a:r>
          </a:p>
          <a:p>
            <a:r>
              <a:rPr lang="en-US">
                <a:solidFill>
                  <a:schemeClr val="tx1"/>
                </a:solidFill>
                <a:cs typeface="Calibri"/>
              </a:rPr>
              <a:t>Modeling Results</a:t>
            </a:r>
          </a:p>
          <a:p>
            <a:r>
              <a:rPr lang="en-US">
                <a:solidFill>
                  <a:schemeClr val="tx1"/>
                </a:solidFill>
                <a:cs typeface="Calibri"/>
              </a:rPr>
              <a:t>Business Insights</a:t>
            </a:r>
          </a:p>
          <a:p>
            <a:r>
              <a:rPr lang="en-US">
                <a:ea typeface="+mn-lt"/>
                <a:cs typeface="+mn-lt"/>
              </a:rPr>
              <a:t>Future Improvements</a:t>
            </a:r>
          </a:p>
          <a:p>
            <a:endParaRPr lang="en-US">
              <a:solidFill>
                <a:schemeClr val="tx1"/>
              </a:solidFill>
              <a:cs typeface="Calibri"/>
            </a:endParaRPr>
          </a:p>
        </p:txBody>
      </p:sp>
      <p:pic>
        <p:nvPicPr>
          <p:cNvPr id="5" name="Picture 4">
            <a:extLst>
              <a:ext uri="{FF2B5EF4-FFF2-40B4-BE49-F238E27FC236}">
                <a16:creationId xmlns:a16="http://schemas.microsoft.com/office/drawing/2014/main" id="{2B9B1BE8-1C89-4988-A79A-FB1A8F9161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3595" y="0"/>
            <a:ext cx="1778405" cy="1270289"/>
          </a:xfrm>
          <a:prstGeom prst="rect">
            <a:avLst/>
          </a:prstGeom>
        </p:spPr>
      </p:pic>
    </p:spTree>
    <p:extLst>
      <p:ext uri="{BB962C8B-B14F-4D97-AF65-F5344CB8AC3E}">
        <p14:creationId xmlns:p14="http://schemas.microsoft.com/office/powerpoint/2010/main" val="1221347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E81FD-7AB7-4CCD-A651-76C577489CA1}"/>
              </a:ext>
            </a:extLst>
          </p:cNvPr>
          <p:cNvSpPr>
            <a:spLocks noGrp="1"/>
          </p:cNvSpPr>
          <p:nvPr>
            <p:ph type="title"/>
          </p:nvPr>
        </p:nvSpPr>
        <p:spPr/>
        <p:txBody>
          <a:bodyPr/>
          <a:lstStyle/>
          <a:p>
            <a:r>
              <a:rPr lang="en-US">
                <a:cs typeface="Calibri Light"/>
              </a:rPr>
              <a:t>Trends in Billing and Product Usage</a:t>
            </a:r>
          </a:p>
        </p:txBody>
      </p:sp>
      <p:graphicFrame>
        <p:nvGraphicFramePr>
          <p:cNvPr id="7" name="Content Placeholder 6">
            <a:extLst>
              <a:ext uri="{FF2B5EF4-FFF2-40B4-BE49-F238E27FC236}">
                <a16:creationId xmlns:a16="http://schemas.microsoft.com/office/drawing/2014/main" id="{E16037A2-7158-4B0B-B7D9-8941D1E736F4}"/>
              </a:ext>
            </a:extLst>
          </p:cNvPr>
          <p:cNvGraphicFramePr>
            <a:graphicFrameLocks noGrp="1"/>
          </p:cNvGraphicFramePr>
          <p:nvPr>
            <p:ph idx="1"/>
            <p:extLst>
              <p:ext uri="{D42A27DB-BD31-4B8C-83A1-F6EECF244321}">
                <p14:modId xmlns:p14="http://schemas.microsoft.com/office/powerpoint/2010/main" val="263869498"/>
              </p:ext>
            </p:extLst>
          </p:nvPr>
        </p:nvGraphicFramePr>
        <p:xfrm>
          <a:off x="538181" y="2174427"/>
          <a:ext cx="11289508" cy="2483376"/>
        </p:xfrm>
        <a:graphic>
          <a:graphicData uri="http://schemas.openxmlformats.org/drawingml/2006/table">
            <a:tbl>
              <a:tblPr firstRow="1" bandRow="1">
                <a:tableStyleId>{5C22544A-7EE6-4342-B048-85BDC9FD1C3A}</a:tableStyleId>
              </a:tblPr>
              <a:tblGrid>
                <a:gridCol w="2599824">
                  <a:extLst>
                    <a:ext uri="{9D8B030D-6E8A-4147-A177-3AD203B41FA5}">
                      <a16:colId xmlns:a16="http://schemas.microsoft.com/office/drawing/2014/main" val="759162010"/>
                    </a:ext>
                  </a:extLst>
                </a:gridCol>
                <a:gridCol w="2002977">
                  <a:extLst>
                    <a:ext uri="{9D8B030D-6E8A-4147-A177-3AD203B41FA5}">
                      <a16:colId xmlns:a16="http://schemas.microsoft.com/office/drawing/2014/main" val="3185903718"/>
                    </a:ext>
                  </a:extLst>
                </a:gridCol>
                <a:gridCol w="2098068">
                  <a:extLst>
                    <a:ext uri="{9D8B030D-6E8A-4147-A177-3AD203B41FA5}">
                      <a16:colId xmlns:a16="http://schemas.microsoft.com/office/drawing/2014/main" val="29078166"/>
                    </a:ext>
                  </a:extLst>
                </a:gridCol>
                <a:gridCol w="2079859">
                  <a:extLst>
                    <a:ext uri="{9D8B030D-6E8A-4147-A177-3AD203B41FA5}">
                      <a16:colId xmlns:a16="http://schemas.microsoft.com/office/drawing/2014/main" val="1690908188"/>
                    </a:ext>
                  </a:extLst>
                </a:gridCol>
                <a:gridCol w="2508780">
                  <a:extLst>
                    <a:ext uri="{9D8B030D-6E8A-4147-A177-3AD203B41FA5}">
                      <a16:colId xmlns:a16="http://schemas.microsoft.com/office/drawing/2014/main" val="553886950"/>
                    </a:ext>
                  </a:extLst>
                </a:gridCol>
              </a:tblGrid>
              <a:tr h="423318">
                <a:tc>
                  <a:txBody>
                    <a:bodyPr/>
                    <a:lstStyle/>
                    <a:p>
                      <a:endParaRPr lang="en-US"/>
                    </a:p>
                  </a:txBody>
                  <a:tcPr/>
                </a:tc>
                <a:tc>
                  <a:txBody>
                    <a:bodyPr/>
                    <a:lstStyle/>
                    <a:p>
                      <a:r>
                        <a:rPr lang="en-US"/>
                        <a:t>April</a:t>
                      </a:r>
                    </a:p>
                  </a:txBody>
                  <a:tcPr/>
                </a:tc>
                <a:tc>
                  <a:txBody>
                    <a:bodyPr/>
                    <a:lstStyle/>
                    <a:p>
                      <a:r>
                        <a:rPr lang="en-US"/>
                        <a:t>May</a:t>
                      </a:r>
                    </a:p>
                  </a:txBody>
                  <a:tcPr/>
                </a:tc>
                <a:tc>
                  <a:txBody>
                    <a:bodyPr/>
                    <a:lstStyle/>
                    <a:p>
                      <a:r>
                        <a:rPr lang="en-US"/>
                        <a:t>June</a:t>
                      </a:r>
                    </a:p>
                  </a:txBody>
                  <a:tcPr/>
                </a:tc>
                <a:tc>
                  <a:txBody>
                    <a:bodyPr/>
                    <a:lstStyle/>
                    <a:p>
                      <a:r>
                        <a:rPr lang="en-US"/>
                        <a:t>% Change April-June</a:t>
                      </a:r>
                    </a:p>
                  </a:txBody>
                  <a:tcPr/>
                </a:tc>
                <a:extLst>
                  <a:ext uri="{0D108BD9-81ED-4DB2-BD59-A6C34878D82A}">
                    <a16:rowId xmlns:a16="http://schemas.microsoft.com/office/drawing/2014/main" val="4046347127"/>
                  </a:ext>
                </a:extLst>
              </a:tr>
              <a:tr h="423318">
                <a:tc>
                  <a:txBody>
                    <a:bodyPr/>
                    <a:lstStyle/>
                    <a:p>
                      <a:r>
                        <a:rPr lang="en-US"/>
                        <a:t>Number of Customers</a:t>
                      </a:r>
                    </a:p>
                  </a:txBody>
                  <a:tcPr/>
                </a:tc>
                <a:tc>
                  <a:txBody>
                    <a:bodyPr/>
                    <a:lstStyle/>
                    <a:p>
                      <a:r>
                        <a:rPr lang="en-US"/>
                        <a:t>45,604</a:t>
                      </a:r>
                    </a:p>
                  </a:txBody>
                  <a:tcPr/>
                </a:tc>
                <a:tc>
                  <a:txBody>
                    <a:bodyPr/>
                    <a:lstStyle/>
                    <a:p>
                      <a:r>
                        <a:rPr lang="en-US"/>
                        <a:t>47,269</a:t>
                      </a:r>
                    </a:p>
                  </a:txBody>
                  <a:tcPr/>
                </a:tc>
                <a:tc>
                  <a:txBody>
                    <a:bodyPr/>
                    <a:lstStyle/>
                    <a:p>
                      <a:r>
                        <a:rPr lang="en-US"/>
                        <a:t>47,145</a:t>
                      </a:r>
                    </a:p>
                  </a:txBody>
                  <a:tcPr/>
                </a:tc>
                <a:tc>
                  <a:txBody>
                    <a:bodyPr/>
                    <a:lstStyle/>
                    <a:p>
                      <a:r>
                        <a:rPr lang="en-US"/>
                        <a:t>+3.4%</a:t>
                      </a:r>
                    </a:p>
                  </a:txBody>
                  <a:tcPr/>
                </a:tc>
                <a:extLst>
                  <a:ext uri="{0D108BD9-81ED-4DB2-BD59-A6C34878D82A}">
                    <a16:rowId xmlns:a16="http://schemas.microsoft.com/office/drawing/2014/main" val="278447315"/>
                  </a:ext>
                </a:extLst>
              </a:tr>
              <a:tr h="409185">
                <a:tc>
                  <a:txBody>
                    <a:bodyPr/>
                    <a:lstStyle/>
                    <a:p>
                      <a:r>
                        <a:rPr lang="en-US"/>
                        <a:t>Total Billed Amount</a:t>
                      </a:r>
                    </a:p>
                  </a:txBody>
                  <a:tcPr/>
                </a:tc>
                <a:tc>
                  <a:txBody>
                    <a:bodyPr/>
                    <a:lstStyle/>
                    <a:p>
                      <a:r>
                        <a:rPr lang="en-US"/>
                        <a:t>$213,655,391</a:t>
                      </a:r>
                    </a:p>
                  </a:txBody>
                  <a:tcPr/>
                </a:tc>
                <a:tc>
                  <a:txBody>
                    <a:bodyPr/>
                    <a:lstStyle/>
                    <a:p>
                      <a:r>
                        <a:rPr lang="en-US"/>
                        <a:t>$225,292,652</a:t>
                      </a:r>
                    </a:p>
                  </a:txBody>
                  <a:tcPr/>
                </a:tc>
                <a:tc>
                  <a:txBody>
                    <a:bodyPr/>
                    <a:lstStyle/>
                    <a:p>
                      <a:r>
                        <a:rPr lang="en-US"/>
                        <a:t>$225,694,646</a:t>
                      </a:r>
                    </a:p>
                  </a:txBody>
                  <a:tcPr/>
                </a:tc>
                <a:tc>
                  <a:txBody>
                    <a:bodyPr/>
                    <a:lstStyle/>
                    <a:p>
                      <a:r>
                        <a:rPr lang="en-US"/>
                        <a:t>+5.6%</a:t>
                      </a:r>
                    </a:p>
                  </a:txBody>
                  <a:tcPr/>
                </a:tc>
                <a:extLst>
                  <a:ext uri="{0D108BD9-81ED-4DB2-BD59-A6C34878D82A}">
                    <a16:rowId xmlns:a16="http://schemas.microsoft.com/office/drawing/2014/main" val="3511563245"/>
                  </a:ext>
                </a:extLst>
              </a:tr>
              <a:tr h="409185">
                <a:tc>
                  <a:txBody>
                    <a:bodyPr/>
                    <a:lstStyle/>
                    <a:p>
                      <a:r>
                        <a:rPr lang="en-US"/>
                        <a:t>Visualize Usage</a:t>
                      </a:r>
                    </a:p>
                  </a:txBody>
                  <a:tcPr/>
                </a:tc>
                <a:tc>
                  <a:txBody>
                    <a:bodyPr/>
                    <a:lstStyle/>
                    <a:p>
                      <a:r>
                        <a:rPr lang="en-US"/>
                        <a:t>26.0%</a:t>
                      </a:r>
                    </a:p>
                  </a:txBody>
                  <a:tcPr/>
                </a:tc>
                <a:tc>
                  <a:txBody>
                    <a:bodyPr/>
                    <a:lstStyle/>
                    <a:p>
                      <a:r>
                        <a:rPr lang="en-US"/>
                        <a:t>26.1%</a:t>
                      </a:r>
                    </a:p>
                  </a:txBody>
                  <a:tcPr/>
                </a:tc>
                <a:tc>
                  <a:txBody>
                    <a:bodyPr/>
                    <a:lstStyle/>
                    <a:p>
                      <a:r>
                        <a:rPr lang="en-US"/>
                        <a:t>24.7%</a:t>
                      </a:r>
                    </a:p>
                  </a:txBody>
                  <a:tcPr/>
                </a:tc>
                <a:tc>
                  <a:txBody>
                    <a:bodyPr/>
                    <a:lstStyle/>
                    <a:p>
                      <a:r>
                        <a:rPr lang="en-US"/>
                        <a:t>-5.0%</a:t>
                      </a:r>
                    </a:p>
                  </a:txBody>
                  <a:tcPr/>
                </a:tc>
                <a:extLst>
                  <a:ext uri="{0D108BD9-81ED-4DB2-BD59-A6C34878D82A}">
                    <a16:rowId xmlns:a16="http://schemas.microsoft.com/office/drawing/2014/main" val="929545719"/>
                  </a:ext>
                </a:extLst>
              </a:tr>
              <a:tr h="409185">
                <a:tc>
                  <a:txBody>
                    <a:bodyPr/>
                    <a:lstStyle/>
                    <a:p>
                      <a:r>
                        <a:rPr lang="en-US"/>
                        <a:t>Alert Usage</a:t>
                      </a:r>
                    </a:p>
                  </a:txBody>
                  <a:tcPr/>
                </a:tc>
                <a:tc>
                  <a:txBody>
                    <a:bodyPr/>
                    <a:lstStyle/>
                    <a:p>
                      <a:r>
                        <a:rPr lang="en-US"/>
                        <a:t>6.0%</a:t>
                      </a:r>
                    </a:p>
                  </a:txBody>
                  <a:tcPr/>
                </a:tc>
                <a:tc>
                  <a:txBody>
                    <a:bodyPr/>
                    <a:lstStyle/>
                    <a:p>
                      <a:r>
                        <a:rPr lang="en-US"/>
                        <a:t>6.2%</a:t>
                      </a:r>
                    </a:p>
                  </a:txBody>
                  <a:tcPr/>
                </a:tc>
                <a:tc>
                  <a:txBody>
                    <a:bodyPr/>
                    <a:lstStyle/>
                    <a:p>
                      <a:r>
                        <a:rPr lang="en-US"/>
                        <a:t>6.4%</a:t>
                      </a:r>
                    </a:p>
                  </a:txBody>
                  <a:tcPr/>
                </a:tc>
                <a:tc>
                  <a:txBody>
                    <a:bodyPr/>
                    <a:lstStyle/>
                    <a:p>
                      <a:r>
                        <a:rPr lang="en-US"/>
                        <a:t>+6.7%</a:t>
                      </a:r>
                    </a:p>
                  </a:txBody>
                  <a:tcPr/>
                </a:tc>
                <a:extLst>
                  <a:ext uri="{0D108BD9-81ED-4DB2-BD59-A6C34878D82A}">
                    <a16:rowId xmlns:a16="http://schemas.microsoft.com/office/drawing/2014/main" val="234941753"/>
                  </a:ext>
                </a:extLst>
              </a:tr>
              <a:tr h="409185">
                <a:tc>
                  <a:txBody>
                    <a:bodyPr/>
                    <a:lstStyle/>
                    <a:p>
                      <a:r>
                        <a:rPr lang="en-US"/>
                        <a:t>Report Usage</a:t>
                      </a:r>
                    </a:p>
                  </a:txBody>
                  <a:tcPr/>
                </a:tc>
                <a:tc>
                  <a:txBody>
                    <a:bodyPr/>
                    <a:lstStyle/>
                    <a:p>
                      <a:r>
                        <a:rPr lang="en-US"/>
                        <a:t>5.5%</a:t>
                      </a:r>
                    </a:p>
                  </a:txBody>
                  <a:tcPr/>
                </a:tc>
                <a:tc>
                  <a:txBody>
                    <a:bodyPr/>
                    <a:lstStyle/>
                    <a:p>
                      <a:r>
                        <a:rPr lang="en-US"/>
                        <a:t>5.7%</a:t>
                      </a:r>
                    </a:p>
                  </a:txBody>
                  <a:tcPr/>
                </a:tc>
                <a:tc>
                  <a:txBody>
                    <a:bodyPr/>
                    <a:lstStyle/>
                    <a:p>
                      <a:r>
                        <a:rPr lang="en-US"/>
                        <a:t>6.1%</a:t>
                      </a:r>
                    </a:p>
                  </a:txBody>
                  <a:tcPr/>
                </a:tc>
                <a:tc>
                  <a:txBody>
                    <a:bodyPr/>
                    <a:lstStyle/>
                    <a:p>
                      <a:r>
                        <a:rPr lang="en-US"/>
                        <a:t>+10.9%</a:t>
                      </a:r>
                    </a:p>
                  </a:txBody>
                  <a:tcPr/>
                </a:tc>
                <a:extLst>
                  <a:ext uri="{0D108BD9-81ED-4DB2-BD59-A6C34878D82A}">
                    <a16:rowId xmlns:a16="http://schemas.microsoft.com/office/drawing/2014/main" val="634235687"/>
                  </a:ext>
                </a:extLst>
              </a:tr>
            </a:tbl>
          </a:graphicData>
        </a:graphic>
      </p:graphicFrame>
      <p:pic>
        <p:nvPicPr>
          <p:cNvPr id="5" name="Picture 4">
            <a:extLst>
              <a:ext uri="{FF2B5EF4-FFF2-40B4-BE49-F238E27FC236}">
                <a16:creationId xmlns:a16="http://schemas.microsoft.com/office/drawing/2014/main" id="{B87E9E26-3800-4C6E-B928-37D6C1BBFD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3595" y="0"/>
            <a:ext cx="1778405" cy="1270289"/>
          </a:xfrm>
          <a:prstGeom prst="rect">
            <a:avLst/>
          </a:prstGeom>
        </p:spPr>
      </p:pic>
    </p:spTree>
    <p:extLst>
      <p:ext uri="{BB962C8B-B14F-4D97-AF65-F5344CB8AC3E}">
        <p14:creationId xmlns:p14="http://schemas.microsoft.com/office/powerpoint/2010/main" val="3195449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C77FB-3E1F-411A-BFC3-3BF8D0BEF861}"/>
              </a:ext>
            </a:extLst>
          </p:cNvPr>
          <p:cNvSpPr>
            <a:spLocks noGrp="1"/>
          </p:cNvSpPr>
          <p:nvPr>
            <p:ph type="title"/>
          </p:nvPr>
        </p:nvSpPr>
        <p:spPr>
          <a:xfrm>
            <a:off x="1097280" y="286603"/>
            <a:ext cx="10058400" cy="1450757"/>
          </a:xfrm>
        </p:spPr>
        <p:txBody>
          <a:bodyPr/>
          <a:lstStyle/>
          <a:p>
            <a:r>
              <a:rPr lang="en-US"/>
              <a:t>Anomalies in Billing Data</a:t>
            </a:r>
          </a:p>
        </p:txBody>
      </p:sp>
      <p:sp>
        <p:nvSpPr>
          <p:cNvPr id="3" name="Content Placeholder 2">
            <a:extLst>
              <a:ext uri="{FF2B5EF4-FFF2-40B4-BE49-F238E27FC236}">
                <a16:creationId xmlns:a16="http://schemas.microsoft.com/office/drawing/2014/main" id="{B085EFCD-FFED-4C78-A4DB-719C3D384AB7}"/>
              </a:ext>
            </a:extLst>
          </p:cNvPr>
          <p:cNvSpPr>
            <a:spLocks noGrp="1"/>
          </p:cNvSpPr>
          <p:nvPr>
            <p:ph idx="1"/>
          </p:nvPr>
        </p:nvSpPr>
        <p:spPr>
          <a:xfrm>
            <a:off x="1097280" y="1845734"/>
            <a:ext cx="10058400" cy="4023360"/>
          </a:xfrm>
        </p:spPr>
        <p:txBody>
          <a:bodyPr vert="horz" lIns="91440" tIns="45720" rIns="91440" bIns="45720" rtlCol="0" anchor="t">
            <a:normAutofit/>
          </a:bodyPr>
          <a:lstStyle/>
          <a:p>
            <a:pPr marL="0" indent="0">
              <a:buNone/>
            </a:pPr>
            <a:endParaRPr lang="en-US"/>
          </a:p>
          <a:p>
            <a:pPr marL="0" indent="0">
              <a:buNone/>
            </a:pPr>
            <a:r>
              <a:rPr lang="en-US"/>
              <a:t>487,999 cases where a product ID had a billed amount &lt;= 0</a:t>
            </a:r>
          </a:p>
          <a:p>
            <a:pPr marL="0" indent="0">
              <a:buNone/>
            </a:pPr>
            <a:endParaRPr lang="en-US"/>
          </a:p>
          <a:p>
            <a:pPr marL="0" indent="0">
              <a:buNone/>
            </a:pPr>
            <a:r>
              <a:rPr lang="en-US"/>
              <a:t>Only 14 cases where a customer had a total billed amount of zero for a month</a:t>
            </a:r>
            <a:endParaRPr lang="en-US">
              <a:cs typeface="Calibri" panose="020F0502020204030204"/>
            </a:endParaRPr>
          </a:p>
          <a:p>
            <a:pPr marL="0" indent="0">
              <a:buNone/>
            </a:pPr>
            <a:endParaRPr lang="en-US"/>
          </a:p>
          <a:p>
            <a:pPr marL="0" indent="0">
              <a:buNone/>
            </a:pPr>
            <a:r>
              <a:rPr lang="en-US"/>
              <a:t>The highest billed amount for a customer in a month was $919,031</a:t>
            </a:r>
            <a:endParaRPr lang="en-US">
              <a:cs typeface="Calibri"/>
            </a:endParaRPr>
          </a:p>
          <a:p>
            <a:pPr marL="0" indent="0">
              <a:buNone/>
            </a:pPr>
            <a:endParaRPr lang="en-US"/>
          </a:p>
          <a:p>
            <a:pPr marL="0" indent="0">
              <a:buNone/>
            </a:pPr>
            <a:r>
              <a:rPr lang="en-US"/>
              <a:t>There were 15 instances where a customer had a billed amount more than $275,000 in a month</a:t>
            </a:r>
            <a:endParaRPr lang="en-US">
              <a:cs typeface="Calibri"/>
            </a:endParaRPr>
          </a:p>
        </p:txBody>
      </p:sp>
      <p:pic>
        <p:nvPicPr>
          <p:cNvPr id="5" name="Picture 4">
            <a:extLst>
              <a:ext uri="{FF2B5EF4-FFF2-40B4-BE49-F238E27FC236}">
                <a16:creationId xmlns:a16="http://schemas.microsoft.com/office/drawing/2014/main" id="{A644EED0-F3E4-49E8-83E6-097D4E798F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3595" y="0"/>
            <a:ext cx="1778405" cy="1270289"/>
          </a:xfrm>
          <a:prstGeom prst="rect">
            <a:avLst/>
          </a:prstGeom>
        </p:spPr>
      </p:pic>
    </p:spTree>
    <p:extLst>
      <p:ext uri="{BB962C8B-B14F-4D97-AF65-F5344CB8AC3E}">
        <p14:creationId xmlns:p14="http://schemas.microsoft.com/office/powerpoint/2010/main" val="2190830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22831-ECC1-4560-9939-EC52013DEE28}"/>
              </a:ext>
            </a:extLst>
          </p:cNvPr>
          <p:cNvSpPr>
            <a:spLocks noGrp="1"/>
          </p:cNvSpPr>
          <p:nvPr>
            <p:ph type="title"/>
          </p:nvPr>
        </p:nvSpPr>
        <p:spPr>
          <a:xfrm>
            <a:off x="1097280" y="286603"/>
            <a:ext cx="10058400" cy="1450757"/>
          </a:xfrm>
        </p:spPr>
        <p:txBody>
          <a:bodyPr/>
          <a:lstStyle/>
          <a:p>
            <a:r>
              <a:rPr lang="en-US">
                <a:cs typeface="Calibri Light"/>
              </a:rPr>
              <a:t>Product Usage by Customer Size</a:t>
            </a:r>
          </a:p>
        </p:txBody>
      </p:sp>
      <p:pic>
        <p:nvPicPr>
          <p:cNvPr id="6" name="Picture 6" descr="A screenshot of a cell phone&#10;&#10;Description generated with very high confidence">
            <a:extLst>
              <a:ext uri="{FF2B5EF4-FFF2-40B4-BE49-F238E27FC236}">
                <a16:creationId xmlns:a16="http://schemas.microsoft.com/office/drawing/2014/main" id="{D748DDBC-9940-4E11-95F0-1D0EE39E1556}"/>
              </a:ext>
            </a:extLst>
          </p:cNvPr>
          <p:cNvPicPr>
            <a:picLocks noGrp="1" noChangeAspect="1"/>
          </p:cNvPicPr>
          <p:nvPr>
            <p:ph idx="1"/>
          </p:nvPr>
        </p:nvPicPr>
        <p:blipFill>
          <a:blip r:embed="rId2"/>
          <a:stretch>
            <a:fillRect/>
          </a:stretch>
        </p:blipFill>
        <p:spPr>
          <a:xfrm>
            <a:off x="2456701" y="1817043"/>
            <a:ext cx="7273663" cy="4492513"/>
          </a:xfrm>
          <a:prstGeom prst="rect">
            <a:avLst/>
          </a:prstGeom>
        </p:spPr>
      </p:pic>
      <p:pic>
        <p:nvPicPr>
          <p:cNvPr id="4" name="Picture 3">
            <a:extLst>
              <a:ext uri="{FF2B5EF4-FFF2-40B4-BE49-F238E27FC236}">
                <a16:creationId xmlns:a16="http://schemas.microsoft.com/office/drawing/2014/main" id="{13B42C0F-0AA9-457C-8A77-8CD1A2F519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3595" y="0"/>
            <a:ext cx="1778405" cy="1270289"/>
          </a:xfrm>
          <a:prstGeom prst="rect">
            <a:avLst/>
          </a:prstGeom>
        </p:spPr>
      </p:pic>
    </p:spTree>
    <p:extLst>
      <p:ext uri="{BB962C8B-B14F-4D97-AF65-F5344CB8AC3E}">
        <p14:creationId xmlns:p14="http://schemas.microsoft.com/office/powerpoint/2010/main" val="2845180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1D1D95C-AAD5-4860-94B4-23C833AB4B68}"/>
              </a:ext>
            </a:extLst>
          </p:cNvPr>
          <p:cNvSpPr>
            <a:spLocks noGrp="1"/>
          </p:cNvSpPr>
          <p:nvPr>
            <p:ph idx="1"/>
          </p:nvPr>
        </p:nvSpPr>
        <p:spPr>
          <a:xfrm>
            <a:off x="6675581" y="3019773"/>
            <a:ext cx="5081539" cy="2761914"/>
          </a:xfrm>
        </p:spPr>
        <p:txBody>
          <a:bodyPr vert="horz" lIns="91440" tIns="45720" rIns="91440" bIns="45720" rtlCol="0" anchor="t">
            <a:normAutofit/>
          </a:bodyPr>
          <a:lstStyle/>
          <a:p>
            <a:r>
              <a:rPr lang="en-US" sz="1800"/>
              <a:t>All three products: 0.5%</a:t>
            </a:r>
            <a:endParaRPr lang="en-US" sz="1800">
              <a:cs typeface="Calibri"/>
            </a:endParaRPr>
          </a:p>
          <a:p>
            <a:r>
              <a:rPr lang="en-US" sz="1800"/>
              <a:t>Two of three </a:t>
            </a:r>
            <a:r>
              <a:rPr lang="en-US" sz="1800">
                <a:ea typeface="+mn-lt"/>
                <a:cs typeface="+mn-lt"/>
              </a:rPr>
              <a:t>products </a:t>
            </a:r>
            <a:r>
              <a:rPr lang="en-US" sz="1800"/>
              <a:t>: 4.9%</a:t>
            </a:r>
            <a:endParaRPr lang="en-US" sz="1800">
              <a:cs typeface="Calibri"/>
            </a:endParaRPr>
          </a:p>
          <a:p>
            <a:r>
              <a:rPr lang="en-US" sz="1800"/>
              <a:t>One of three </a:t>
            </a:r>
            <a:r>
              <a:rPr lang="en-US" sz="1800">
                <a:ea typeface="+mn-lt"/>
                <a:cs typeface="+mn-lt"/>
              </a:rPr>
              <a:t>products </a:t>
            </a:r>
            <a:r>
              <a:rPr lang="en-US" sz="1800"/>
              <a:t>: 26.4%</a:t>
            </a:r>
            <a:endParaRPr lang="en-US" sz="1800">
              <a:cs typeface="Calibri"/>
            </a:endParaRPr>
          </a:p>
          <a:p>
            <a:r>
              <a:rPr lang="en-US" sz="1800"/>
              <a:t>None of three </a:t>
            </a:r>
            <a:r>
              <a:rPr lang="en-US" sz="1800">
                <a:ea typeface="+mn-lt"/>
                <a:cs typeface="+mn-lt"/>
              </a:rPr>
              <a:t>products </a:t>
            </a:r>
            <a:r>
              <a:rPr lang="en-US" sz="1800"/>
              <a:t>: 68.2%</a:t>
            </a:r>
            <a:endParaRPr lang="en-US" sz="1800">
              <a:cs typeface="Calibri"/>
            </a:endParaRPr>
          </a:p>
          <a:p>
            <a:pPr marL="0" indent="0">
              <a:buNone/>
            </a:pPr>
            <a:endParaRPr lang="en-US">
              <a:cs typeface="Calibri" panose="020F0502020204030204"/>
            </a:endParaRPr>
          </a:p>
        </p:txBody>
      </p:sp>
      <p:pic>
        <p:nvPicPr>
          <p:cNvPr id="12" name="Picture 12" descr="A screenshot of text&#10;&#10;Description generated with very high confidence">
            <a:extLst>
              <a:ext uri="{FF2B5EF4-FFF2-40B4-BE49-F238E27FC236}">
                <a16:creationId xmlns:a16="http://schemas.microsoft.com/office/drawing/2014/main" id="{150D2BE6-7389-4FBB-81CD-B7546234464F}"/>
              </a:ext>
            </a:extLst>
          </p:cNvPr>
          <p:cNvPicPr>
            <a:picLocks noChangeAspect="1"/>
          </p:cNvPicPr>
          <p:nvPr/>
        </p:nvPicPr>
        <p:blipFill>
          <a:blip r:embed="rId3"/>
          <a:stretch>
            <a:fillRect/>
          </a:stretch>
        </p:blipFill>
        <p:spPr>
          <a:xfrm>
            <a:off x="1070429" y="366894"/>
            <a:ext cx="4412342" cy="5900563"/>
          </a:xfrm>
          <a:prstGeom prst="rect">
            <a:avLst/>
          </a:prstGeom>
        </p:spPr>
      </p:pic>
      <p:sp>
        <p:nvSpPr>
          <p:cNvPr id="2" name="TextBox 1">
            <a:extLst>
              <a:ext uri="{FF2B5EF4-FFF2-40B4-BE49-F238E27FC236}">
                <a16:creationId xmlns:a16="http://schemas.microsoft.com/office/drawing/2014/main" id="{53200D13-331B-43B6-96F7-430A0602BF16}"/>
              </a:ext>
            </a:extLst>
          </p:cNvPr>
          <p:cNvSpPr txBox="1"/>
          <p:nvPr/>
        </p:nvSpPr>
        <p:spPr>
          <a:xfrm>
            <a:off x="6104286" y="419331"/>
            <a:ext cx="5190836"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a:cs typeface="Calibri"/>
              </a:rPr>
              <a:t>How do customers use three products？</a:t>
            </a:r>
          </a:p>
        </p:txBody>
      </p:sp>
    </p:spTree>
    <p:extLst>
      <p:ext uri="{BB962C8B-B14F-4D97-AF65-F5344CB8AC3E}">
        <p14:creationId xmlns:p14="http://schemas.microsoft.com/office/powerpoint/2010/main" val="2165547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FDB3C5-D2A7-41F0-98E8-57EAF1288DF7}"/>
              </a:ext>
            </a:extLst>
          </p:cNvPr>
          <p:cNvSpPr txBox="1"/>
          <p:nvPr/>
        </p:nvSpPr>
        <p:spPr>
          <a:xfrm>
            <a:off x="4724400" y="320039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graphicFrame>
        <p:nvGraphicFramePr>
          <p:cNvPr id="5" name="Table 4">
            <a:extLst>
              <a:ext uri="{FF2B5EF4-FFF2-40B4-BE49-F238E27FC236}">
                <a16:creationId xmlns:a16="http://schemas.microsoft.com/office/drawing/2014/main" id="{7EA0C60D-1BF7-4101-9765-44B728F9855F}"/>
              </a:ext>
            </a:extLst>
          </p:cNvPr>
          <p:cNvGraphicFramePr>
            <a:graphicFrameLocks noGrp="1"/>
          </p:cNvGraphicFramePr>
          <p:nvPr>
            <p:extLst>
              <p:ext uri="{D42A27DB-BD31-4B8C-83A1-F6EECF244321}">
                <p14:modId xmlns:p14="http://schemas.microsoft.com/office/powerpoint/2010/main" val="539546771"/>
              </p:ext>
            </p:extLst>
          </p:nvPr>
        </p:nvGraphicFramePr>
        <p:xfrm>
          <a:off x="1531775" y="2161591"/>
          <a:ext cx="9203465" cy="2721425"/>
        </p:xfrm>
        <a:graphic>
          <a:graphicData uri="http://schemas.openxmlformats.org/drawingml/2006/table">
            <a:tbl>
              <a:tblPr firstRow="1" bandRow="1">
                <a:tableStyleId>{5C22544A-7EE6-4342-B048-85BDC9FD1C3A}</a:tableStyleId>
              </a:tblPr>
              <a:tblGrid>
                <a:gridCol w="3441885">
                  <a:extLst>
                    <a:ext uri="{9D8B030D-6E8A-4147-A177-3AD203B41FA5}">
                      <a16:colId xmlns:a16="http://schemas.microsoft.com/office/drawing/2014/main" val="1026177786"/>
                    </a:ext>
                  </a:extLst>
                </a:gridCol>
                <a:gridCol w="2890225">
                  <a:extLst>
                    <a:ext uri="{9D8B030D-6E8A-4147-A177-3AD203B41FA5}">
                      <a16:colId xmlns:a16="http://schemas.microsoft.com/office/drawing/2014/main" val="989616935"/>
                    </a:ext>
                  </a:extLst>
                </a:gridCol>
                <a:gridCol w="2871355">
                  <a:extLst>
                    <a:ext uri="{9D8B030D-6E8A-4147-A177-3AD203B41FA5}">
                      <a16:colId xmlns:a16="http://schemas.microsoft.com/office/drawing/2014/main" val="3396817787"/>
                    </a:ext>
                  </a:extLst>
                </a:gridCol>
              </a:tblGrid>
              <a:tr h="371103">
                <a:tc>
                  <a:txBody>
                    <a:bodyPr/>
                    <a:lstStyle/>
                    <a:p>
                      <a:endParaRPr lang="en-US">
                        <a:effectLst/>
                      </a:endParaRPr>
                    </a:p>
                  </a:txBody>
                  <a:tcPr marL="0" marR="0" marT="0" marB="0" anchor="ctr"/>
                </a:tc>
                <a:tc>
                  <a:txBody>
                    <a:bodyPr/>
                    <a:lstStyle/>
                    <a:p>
                      <a:pPr algn="ctr"/>
                      <a:r>
                        <a:rPr lang="en-US">
                          <a:effectLst/>
                        </a:rPr>
                        <a:t>May</a:t>
                      </a:r>
                      <a:endParaRPr lang="en-US" b="1">
                        <a:effectLst/>
                      </a:endParaRPr>
                    </a:p>
                  </a:txBody>
                  <a:tcPr marL="0" marR="0" marT="0" marB="0" anchor="ctr"/>
                </a:tc>
                <a:tc>
                  <a:txBody>
                    <a:bodyPr/>
                    <a:lstStyle/>
                    <a:p>
                      <a:pPr algn="ctr"/>
                      <a:r>
                        <a:rPr lang="en-US">
                          <a:effectLst/>
                        </a:rPr>
                        <a:t>June</a:t>
                      </a:r>
                      <a:endParaRPr lang="en-US" b="1">
                        <a:effectLst/>
                      </a:endParaRPr>
                    </a:p>
                  </a:txBody>
                  <a:tcPr marL="0" marR="0" marT="0" marB="0" anchor="ctr"/>
                </a:tc>
                <a:extLst>
                  <a:ext uri="{0D108BD9-81ED-4DB2-BD59-A6C34878D82A}">
                    <a16:rowId xmlns:a16="http://schemas.microsoft.com/office/drawing/2014/main" val="1738792705"/>
                  </a:ext>
                </a:extLst>
              </a:tr>
              <a:tr h="406447">
                <a:tc>
                  <a:txBody>
                    <a:bodyPr/>
                    <a:lstStyle/>
                    <a:p>
                      <a:pPr algn="ctr"/>
                      <a:r>
                        <a:rPr lang="en-US">
                          <a:effectLst/>
                        </a:rPr>
                        <a:t>Existing Customers</a:t>
                      </a:r>
                    </a:p>
                  </a:txBody>
                  <a:tcPr marL="0" marR="0" marT="0" marB="0" anchor="ctr"/>
                </a:tc>
                <a:tc>
                  <a:txBody>
                    <a:bodyPr/>
                    <a:lstStyle/>
                    <a:p>
                      <a:pPr algn="ctr"/>
                      <a:r>
                        <a:rPr lang="en-US">
                          <a:effectLst/>
                        </a:rPr>
                        <a:t>45,604</a:t>
                      </a:r>
                    </a:p>
                  </a:txBody>
                  <a:tcPr marL="0" marR="0" marT="0" marB="0" anchor="ctr"/>
                </a:tc>
                <a:tc>
                  <a:txBody>
                    <a:bodyPr/>
                    <a:lstStyle/>
                    <a:p>
                      <a:pPr algn="ctr"/>
                      <a:r>
                        <a:rPr lang="en-US">
                          <a:effectLst/>
                        </a:rPr>
                        <a:t>47,269</a:t>
                      </a:r>
                    </a:p>
                  </a:txBody>
                  <a:tcPr marL="0" marR="0" marT="0" marB="0" anchor="ctr"/>
                </a:tc>
                <a:extLst>
                  <a:ext uri="{0D108BD9-81ED-4DB2-BD59-A6C34878D82A}">
                    <a16:rowId xmlns:a16="http://schemas.microsoft.com/office/drawing/2014/main" val="1684627933"/>
                  </a:ext>
                </a:extLst>
              </a:tr>
              <a:tr h="388775">
                <a:tc>
                  <a:txBody>
                    <a:bodyPr/>
                    <a:lstStyle/>
                    <a:p>
                      <a:pPr algn="ctr"/>
                      <a:r>
                        <a:rPr lang="en-US">
                          <a:effectLst/>
                        </a:rPr>
                        <a:t>Existing Churn</a:t>
                      </a:r>
                    </a:p>
                  </a:txBody>
                  <a:tcPr marL="0" marR="0" marT="0" marB="0" anchor="ctr"/>
                </a:tc>
                <a:tc>
                  <a:txBody>
                    <a:bodyPr/>
                    <a:lstStyle/>
                    <a:p>
                      <a:pPr algn="ctr"/>
                      <a:r>
                        <a:rPr lang="en-US">
                          <a:effectLst/>
                        </a:rPr>
                        <a:t>2,519</a:t>
                      </a:r>
                    </a:p>
                  </a:txBody>
                  <a:tcPr marL="0" marR="0" marT="0" marB="0" anchor="ctr"/>
                </a:tc>
                <a:tc>
                  <a:txBody>
                    <a:bodyPr/>
                    <a:lstStyle/>
                    <a:p>
                      <a:pPr algn="ctr"/>
                      <a:r>
                        <a:rPr lang="en-US">
                          <a:effectLst/>
                        </a:rPr>
                        <a:t>3,376</a:t>
                      </a:r>
                    </a:p>
                  </a:txBody>
                  <a:tcPr marL="0" marR="0" marT="0" marB="0" anchor="ctr"/>
                </a:tc>
                <a:extLst>
                  <a:ext uri="{0D108BD9-81ED-4DB2-BD59-A6C34878D82A}">
                    <a16:rowId xmlns:a16="http://schemas.microsoft.com/office/drawing/2014/main" val="3460501138"/>
                  </a:ext>
                </a:extLst>
              </a:tr>
              <a:tr h="388775">
                <a:tc>
                  <a:txBody>
                    <a:bodyPr/>
                    <a:lstStyle/>
                    <a:p>
                      <a:pPr algn="ctr"/>
                      <a:r>
                        <a:rPr lang="en-US">
                          <a:effectLst/>
                        </a:rPr>
                        <a:t>New Customers</a:t>
                      </a:r>
                    </a:p>
                  </a:txBody>
                  <a:tcPr marL="0" marR="0" marT="0" marB="0" anchor="ctr"/>
                </a:tc>
                <a:tc>
                  <a:txBody>
                    <a:bodyPr/>
                    <a:lstStyle/>
                    <a:p>
                      <a:pPr algn="ctr"/>
                      <a:r>
                        <a:rPr lang="en-US">
                          <a:effectLst/>
                        </a:rPr>
                        <a:t>4,184</a:t>
                      </a:r>
                    </a:p>
                  </a:txBody>
                  <a:tcPr marL="0" marR="0" marT="0" marB="0" anchor="ctr"/>
                </a:tc>
                <a:tc>
                  <a:txBody>
                    <a:bodyPr/>
                    <a:lstStyle/>
                    <a:p>
                      <a:pPr algn="ctr"/>
                      <a:r>
                        <a:rPr lang="en-US">
                          <a:effectLst/>
                        </a:rPr>
                        <a:t>3,252</a:t>
                      </a:r>
                    </a:p>
                  </a:txBody>
                  <a:tcPr marL="0" marR="0" marT="0" marB="0" anchor="ctr"/>
                </a:tc>
                <a:extLst>
                  <a:ext uri="{0D108BD9-81ED-4DB2-BD59-A6C34878D82A}">
                    <a16:rowId xmlns:a16="http://schemas.microsoft.com/office/drawing/2014/main" val="1927233473"/>
                  </a:ext>
                </a:extLst>
              </a:tr>
              <a:tr h="388775">
                <a:tc>
                  <a:txBody>
                    <a:bodyPr/>
                    <a:lstStyle/>
                    <a:p>
                      <a:pPr algn="ctr"/>
                      <a:r>
                        <a:rPr lang="en-US">
                          <a:effectLst/>
                        </a:rPr>
                        <a:t>Total Customers</a:t>
                      </a:r>
                    </a:p>
                  </a:txBody>
                  <a:tcPr marL="0" marR="0" marT="0" marB="0" anchor="ctr"/>
                </a:tc>
                <a:tc>
                  <a:txBody>
                    <a:bodyPr/>
                    <a:lstStyle/>
                    <a:p>
                      <a:pPr algn="ctr"/>
                      <a:r>
                        <a:rPr lang="en-US">
                          <a:effectLst/>
                        </a:rPr>
                        <a:t>47,269</a:t>
                      </a:r>
                    </a:p>
                  </a:txBody>
                  <a:tcPr marL="0" marR="0" marT="0" marB="0" anchor="ctr"/>
                </a:tc>
                <a:tc>
                  <a:txBody>
                    <a:bodyPr/>
                    <a:lstStyle/>
                    <a:p>
                      <a:pPr algn="ctr"/>
                      <a:r>
                        <a:rPr lang="en-US">
                          <a:effectLst/>
                        </a:rPr>
                        <a:t>47,145</a:t>
                      </a:r>
                    </a:p>
                  </a:txBody>
                  <a:tcPr marL="0" marR="0" marT="0" marB="0" anchor="ctr"/>
                </a:tc>
                <a:extLst>
                  <a:ext uri="{0D108BD9-81ED-4DB2-BD59-A6C34878D82A}">
                    <a16:rowId xmlns:a16="http://schemas.microsoft.com/office/drawing/2014/main" val="3783039497"/>
                  </a:ext>
                </a:extLst>
              </a:tr>
              <a:tr h="388775">
                <a:tc>
                  <a:txBody>
                    <a:bodyPr/>
                    <a:lstStyle/>
                    <a:p>
                      <a:pPr algn="ctr"/>
                      <a:r>
                        <a:rPr lang="en-US">
                          <a:effectLst/>
                        </a:rPr>
                        <a:t>Churn Rate</a:t>
                      </a:r>
                    </a:p>
                  </a:txBody>
                  <a:tcPr marL="0" marR="0" marT="0" marB="0" anchor="ctr"/>
                </a:tc>
                <a:tc>
                  <a:txBody>
                    <a:bodyPr/>
                    <a:lstStyle/>
                    <a:p>
                      <a:pPr algn="ctr"/>
                      <a:r>
                        <a:rPr lang="en-US" b="1" i="1">
                          <a:solidFill>
                            <a:srgbClr val="FF0000"/>
                          </a:solidFill>
                          <a:effectLst/>
                        </a:rPr>
                        <a:t>5.50%</a:t>
                      </a:r>
                    </a:p>
                  </a:txBody>
                  <a:tcPr marL="0" marR="0" marT="0" marB="0" anchor="ctr"/>
                </a:tc>
                <a:tc>
                  <a:txBody>
                    <a:bodyPr/>
                    <a:lstStyle/>
                    <a:p>
                      <a:pPr algn="ctr"/>
                      <a:r>
                        <a:rPr lang="en-US" b="1" i="1">
                          <a:solidFill>
                            <a:srgbClr val="FF0000"/>
                          </a:solidFill>
                          <a:effectLst/>
                        </a:rPr>
                        <a:t>7.10%</a:t>
                      </a:r>
                    </a:p>
                  </a:txBody>
                  <a:tcPr marL="0" marR="0" marT="0" marB="0" anchor="ctr"/>
                </a:tc>
                <a:extLst>
                  <a:ext uri="{0D108BD9-81ED-4DB2-BD59-A6C34878D82A}">
                    <a16:rowId xmlns:a16="http://schemas.microsoft.com/office/drawing/2014/main" val="3062640234"/>
                  </a:ext>
                </a:extLst>
              </a:tr>
              <a:tr h="388775">
                <a:tc>
                  <a:txBody>
                    <a:bodyPr/>
                    <a:lstStyle/>
                    <a:p>
                      <a:pPr lvl="0" algn="ctr">
                        <a:buNone/>
                      </a:pPr>
                      <a:r>
                        <a:rPr lang="en-US">
                          <a:effectLst/>
                        </a:rPr>
                        <a:t>New Customer Acquisition Rate</a:t>
                      </a:r>
                    </a:p>
                  </a:txBody>
                  <a:tcPr marL="0" marR="0" marT="0" marB="0" anchor="ctr"/>
                </a:tc>
                <a:tc>
                  <a:txBody>
                    <a:bodyPr/>
                    <a:lstStyle/>
                    <a:p>
                      <a:pPr lvl="0" algn="ctr">
                        <a:buNone/>
                      </a:pPr>
                      <a:r>
                        <a:rPr lang="en-US" b="1" i="1">
                          <a:solidFill>
                            <a:schemeClr val="accent5"/>
                          </a:solidFill>
                          <a:effectLst/>
                        </a:rPr>
                        <a:t>9.20%</a:t>
                      </a:r>
                    </a:p>
                  </a:txBody>
                  <a:tcPr marL="0" marR="0" marT="0" marB="0" anchor="ctr"/>
                </a:tc>
                <a:tc>
                  <a:txBody>
                    <a:bodyPr/>
                    <a:lstStyle/>
                    <a:p>
                      <a:pPr lvl="0" algn="ctr">
                        <a:buNone/>
                      </a:pPr>
                      <a:r>
                        <a:rPr lang="en-US" b="1" i="1">
                          <a:solidFill>
                            <a:schemeClr val="accent5"/>
                          </a:solidFill>
                          <a:effectLst/>
                        </a:rPr>
                        <a:t>6.90%</a:t>
                      </a:r>
                    </a:p>
                  </a:txBody>
                  <a:tcPr marL="0" marR="0" marT="0" marB="0" anchor="ctr"/>
                </a:tc>
                <a:extLst>
                  <a:ext uri="{0D108BD9-81ED-4DB2-BD59-A6C34878D82A}">
                    <a16:rowId xmlns:a16="http://schemas.microsoft.com/office/drawing/2014/main" val="241230916"/>
                  </a:ext>
                </a:extLst>
              </a:tr>
            </a:tbl>
          </a:graphicData>
        </a:graphic>
      </p:graphicFrame>
      <p:sp>
        <p:nvSpPr>
          <p:cNvPr id="21" name="TextBox 20">
            <a:extLst>
              <a:ext uri="{FF2B5EF4-FFF2-40B4-BE49-F238E27FC236}">
                <a16:creationId xmlns:a16="http://schemas.microsoft.com/office/drawing/2014/main" id="{A6ED5602-7287-4F47-B43C-F4DE861AB5C7}"/>
              </a:ext>
            </a:extLst>
          </p:cNvPr>
          <p:cNvSpPr txBox="1"/>
          <p:nvPr/>
        </p:nvSpPr>
        <p:spPr>
          <a:xfrm>
            <a:off x="1364672" y="683490"/>
            <a:ext cx="7269018"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a:t>Customer Churn/Growth</a:t>
            </a:r>
          </a:p>
        </p:txBody>
      </p:sp>
      <p:pic>
        <p:nvPicPr>
          <p:cNvPr id="6" name="Picture 5">
            <a:extLst>
              <a:ext uri="{FF2B5EF4-FFF2-40B4-BE49-F238E27FC236}">
                <a16:creationId xmlns:a16="http://schemas.microsoft.com/office/drawing/2014/main" id="{085EB11E-D963-429A-B57B-F55B100429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3595" y="0"/>
            <a:ext cx="1778405" cy="1270289"/>
          </a:xfrm>
          <a:prstGeom prst="rect">
            <a:avLst/>
          </a:prstGeom>
        </p:spPr>
      </p:pic>
    </p:spTree>
    <p:extLst>
      <p:ext uri="{BB962C8B-B14F-4D97-AF65-F5344CB8AC3E}">
        <p14:creationId xmlns:p14="http://schemas.microsoft.com/office/powerpoint/2010/main" val="2084057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A screenshot of a cell phone&#10;&#10;Description generated with very high confidence">
            <a:extLst>
              <a:ext uri="{FF2B5EF4-FFF2-40B4-BE49-F238E27FC236}">
                <a16:creationId xmlns:a16="http://schemas.microsoft.com/office/drawing/2014/main" id="{358C0708-7F40-4B99-9241-6F6206590220}"/>
              </a:ext>
            </a:extLst>
          </p:cNvPr>
          <p:cNvPicPr>
            <a:picLocks noChangeAspect="1"/>
          </p:cNvPicPr>
          <p:nvPr/>
        </p:nvPicPr>
        <p:blipFill>
          <a:blip r:embed="rId3"/>
          <a:stretch>
            <a:fillRect/>
          </a:stretch>
        </p:blipFill>
        <p:spPr>
          <a:xfrm>
            <a:off x="810492" y="264332"/>
            <a:ext cx="4371107" cy="6040698"/>
          </a:xfrm>
          <a:prstGeom prst="rect">
            <a:avLst/>
          </a:prstGeom>
        </p:spPr>
      </p:pic>
      <p:sp>
        <p:nvSpPr>
          <p:cNvPr id="2" name="TextBox 1">
            <a:extLst>
              <a:ext uri="{FF2B5EF4-FFF2-40B4-BE49-F238E27FC236}">
                <a16:creationId xmlns:a16="http://schemas.microsoft.com/office/drawing/2014/main" id="{33D9086C-F5B0-4B07-846D-F7C21161EEE2}"/>
              </a:ext>
            </a:extLst>
          </p:cNvPr>
          <p:cNvSpPr txBox="1"/>
          <p:nvPr/>
        </p:nvSpPr>
        <p:spPr>
          <a:xfrm>
            <a:off x="6780849" y="2045856"/>
            <a:ext cx="4729017" cy="37548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From April to May:</a:t>
            </a:r>
          </a:p>
          <a:p>
            <a:r>
              <a:rPr lang="en-US" sz="2800" b="1" i="1">
                <a:cs typeface="Calibri"/>
              </a:rPr>
              <a:t>5,706</a:t>
            </a:r>
            <a:r>
              <a:rPr lang="en-US">
                <a:cs typeface="Calibri"/>
              </a:rPr>
              <a:t>  customers </a:t>
            </a:r>
            <a:r>
              <a:rPr lang="en-US">
                <a:solidFill>
                  <a:srgbClr val="FF0000"/>
                </a:solidFill>
                <a:cs typeface="Calibri"/>
              </a:rPr>
              <a:t>decreased</a:t>
            </a:r>
            <a:r>
              <a:rPr lang="en-US">
                <a:cs typeface="Calibri"/>
              </a:rPr>
              <a:t> the types of products they were using</a:t>
            </a:r>
          </a:p>
          <a:p>
            <a:r>
              <a:rPr lang="en-US" sz="2800" b="1" i="1">
                <a:cs typeface="Calibri"/>
              </a:rPr>
              <a:t>6,264</a:t>
            </a:r>
            <a:r>
              <a:rPr lang="en-US" sz="2800">
                <a:cs typeface="Calibri"/>
              </a:rPr>
              <a:t> </a:t>
            </a:r>
            <a:r>
              <a:rPr lang="en-US" sz="2800">
                <a:ea typeface="+mn-lt"/>
                <a:cs typeface="+mn-lt"/>
              </a:rPr>
              <a:t> </a:t>
            </a:r>
            <a:r>
              <a:rPr lang="en-US">
                <a:ea typeface="+mn-lt"/>
                <a:cs typeface="+mn-lt"/>
              </a:rPr>
              <a:t>customers </a:t>
            </a:r>
            <a:r>
              <a:rPr lang="en-US">
                <a:solidFill>
                  <a:srgbClr val="00B050"/>
                </a:solidFill>
                <a:ea typeface="+mn-lt"/>
                <a:cs typeface="+mn-lt"/>
              </a:rPr>
              <a:t>increased</a:t>
            </a:r>
            <a:r>
              <a:rPr lang="en-US">
                <a:solidFill>
                  <a:srgbClr val="000000"/>
                </a:solidFill>
                <a:ea typeface="+mn-lt"/>
                <a:cs typeface="+mn-lt"/>
              </a:rPr>
              <a:t> </a:t>
            </a:r>
            <a:r>
              <a:rPr lang="en-US">
                <a:ea typeface="+mn-lt"/>
                <a:cs typeface="+mn-lt"/>
              </a:rPr>
              <a:t>the types of products they were using</a:t>
            </a:r>
          </a:p>
          <a:p>
            <a:endParaRPr lang="en-US">
              <a:cs typeface="Calibri"/>
            </a:endParaRPr>
          </a:p>
          <a:p>
            <a:r>
              <a:rPr lang="en-US">
                <a:cs typeface="Calibri"/>
              </a:rPr>
              <a:t>From May to June: </a:t>
            </a:r>
          </a:p>
          <a:p>
            <a:r>
              <a:rPr lang="en-US" sz="2800" b="1" i="1">
                <a:cs typeface="Calibri"/>
              </a:rPr>
              <a:t>6,271</a:t>
            </a:r>
            <a:r>
              <a:rPr lang="en-US" sz="2800">
                <a:cs typeface="Calibri"/>
              </a:rPr>
              <a:t> </a:t>
            </a:r>
            <a:r>
              <a:rPr lang="en-US" sz="2800">
                <a:ea typeface="+mn-lt"/>
                <a:cs typeface="+mn-lt"/>
              </a:rPr>
              <a:t> </a:t>
            </a:r>
            <a:r>
              <a:rPr lang="en-US">
                <a:ea typeface="+mn-lt"/>
                <a:cs typeface="+mn-lt"/>
              </a:rPr>
              <a:t>customers </a:t>
            </a:r>
            <a:r>
              <a:rPr lang="en-US">
                <a:solidFill>
                  <a:srgbClr val="FF0000"/>
                </a:solidFill>
                <a:ea typeface="+mn-lt"/>
                <a:cs typeface="+mn-lt"/>
              </a:rPr>
              <a:t>decreased</a:t>
            </a:r>
            <a:r>
              <a:rPr lang="en-US">
                <a:ea typeface="+mn-lt"/>
                <a:cs typeface="+mn-lt"/>
              </a:rPr>
              <a:t> the types of products they were using</a:t>
            </a:r>
          </a:p>
          <a:p>
            <a:r>
              <a:rPr lang="en-US" sz="2800" b="1" i="1">
                <a:cs typeface="Calibri"/>
              </a:rPr>
              <a:t>5,712</a:t>
            </a:r>
            <a:r>
              <a:rPr lang="en-US" sz="2800">
                <a:cs typeface="Calibri"/>
              </a:rPr>
              <a:t> </a:t>
            </a:r>
            <a:r>
              <a:rPr lang="en-US" sz="2800">
                <a:ea typeface="+mn-lt"/>
                <a:cs typeface="+mn-lt"/>
              </a:rPr>
              <a:t> </a:t>
            </a:r>
            <a:r>
              <a:rPr lang="en-US">
                <a:ea typeface="+mn-lt"/>
                <a:cs typeface="+mn-lt"/>
              </a:rPr>
              <a:t>customers </a:t>
            </a:r>
            <a:r>
              <a:rPr lang="en-US">
                <a:solidFill>
                  <a:srgbClr val="00B050"/>
                </a:solidFill>
                <a:ea typeface="+mn-lt"/>
                <a:cs typeface="+mn-lt"/>
              </a:rPr>
              <a:t>increased</a:t>
            </a:r>
            <a:r>
              <a:rPr lang="en-US">
                <a:ea typeface="+mn-lt"/>
                <a:cs typeface="+mn-lt"/>
              </a:rPr>
              <a:t> the types of products they were using</a:t>
            </a:r>
          </a:p>
        </p:txBody>
      </p:sp>
      <p:pic>
        <p:nvPicPr>
          <p:cNvPr id="4" name="Picture 3">
            <a:extLst>
              <a:ext uri="{FF2B5EF4-FFF2-40B4-BE49-F238E27FC236}">
                <a16:creationId xmlns:a16="http://schemas.microsoft.com/office/drawing/2014/main" id="{14DC5BF7-2D7B-435B-B4E7-DEC9014C1A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13595" y="0"/>
            <a:ext cx="1778405" cy="1270289"/>
          </a:xfrm>
          <a:prstGeom prst="rect">
            <a:avLst/>
          </a:prstGeom>
        </p:spPr>
      </p:pic>
    </p:spTree>
    <p:extLst>
      <p:ext uri="{BB962C8B-B14F-4D97-AF65-F5344CB8AC3E}">
        <p14:creationId xmlns:p14="http://schemas.microsoft.com/office/powerpoint/2010/main" val="82821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3AE7D-5C5F-44A9-BC3B-A52318FC8291}"/>
              </a:ext>
            </a:extLst>
          </p:cNvPr>
          <p:cNvSpPr>
            <a:spLocks noGrp="1"/>
          </p:cNvSpPr>
          <p:nvPr>
            <p:ph type="title"/>
          </p:nvPr>
        </p:nvSpPr>
        <p:spPr/>
        <p:txBody>
          <a:bodyPr vert="horz" lIns="91440" tIns="45720" rIns="91440" bIns="45720" rtlCol="0" anchor="ctr">
            <a:normAutofit/>
          </a:bodyPr>
          <a:lstStyle/>
          <a:p>
            <a:r>
              <a:rPr lang="en-US"/>
              <a:t>Clustering </a:t>
            </a:r>
          </a:p>
        </p:txBody>
      </p:sp>
      <p:pic>
        <p:nvPicPr>
          <p:cNvPr id="5" name="Picture 5" descr="A close up of a map&#10;&#10;Description generated with very high confidence">
            <a:extLst>
              <a:ext uri="{FF2B5EF4-FFF2-40B4-BE49-F238E27FC236}">
                <a16:creationId xmlns:a16="http://schemas.microsoft.com/office/drawing/2014/main" id="{B2C4C633-A627-4C61-A6FC-A975957152DC}"/>
              </a:ext>
            </a:extLst>
          </p:cNvPr>
          <p:cNvPicPr>
            <a:picLocks noGrp="1" noChangeAspect="1"/>
          </p:cNvPicPr>
          <p:nvPr>
            <p:ph sz="half" idx="1"/>
          </p:nvPr>
        </p:nvPicPr>
        <p:blipFill rotWithShape="1">
          <a:blip r:embed="rId3"/>
          <a:srcRect t="393" r="-3" b="2738"/>
          <a:stretch/>
        </p:blipFill>
        <p:spPr>
          <a:xfrm>
            <a:off x="5211047" y="1691179"/>
            <a:ext cx="6233160" cy="4272681"/>
          </a:xfrm>
          <a:prstGeom prst="rect">
            <a:avLst/>
          </a:prstGeom>
        </p:spPr>
      </p:pic>
      <p:sp>
        <p:nvSpPr>
          <p:cNvPr id="4" name="Content Placeholder 3">
            <a:extLst>
              <a:ext uri="{FF2B5EF4-FFF2-40B4-BE49-F238E27FC236}">
                <a16:creationId xmlns:a16="http://schemas.microsoft.com/office/drawing/2014/main" id="{315FBD68-5D5B-4C34-9A19-55C89D241F42}"/>
              </a:ext>
            </a:extLst>
          </p:cNvPr>
          <p:cNvSpPr>
            <a:spLocks noGrp="1"/>
          </p:cNvSpPr>
          <p:nvPr>
            <p:ph sz="half" idx="2"/>
          </p:nvPr>
        </p:nvSpPr>
        <p:spPr>
          <a:xfrm>
            <a:off x="838200" y="1825625"/>
            <a:ext cx="4426641" cy="4595473"/>
          </a:xfrm>
        </p:spPr>
        <p:txBody>
          <a:bodyPr vert="horz" lIns="91440" tIns="45720" rIns="91440" bIns="45720" rtlCol="0" anchor="t">
            <a:normAutofit/>
          </a:bodyPr>
          <a:lstStyle/>
          <a:p>
            <a:r>
              <a:rPr lang="en-US" sz="2400">
                <a:cs typeface="Calibri"/>
              </a:rPr>
              <a:t>Preprocess the data in different ways to find patterns</a:t>
            </a:r>
          </a:p>
          <a:p>
            <a:r>
              <a:rPr lang="en-US" sz="2400">
                <a:cs typeface="Calibri"/>
              </a:rPr>
              <a:t>Determine the number of clusters / run </a:t>
            </a:r>
            <a:r>
              <a:rPr lang="en-US" sz="2400" i="1">
                <a:cs typeface="Calibri"/>
              </a:rPr>
              <a:t>k-</a:t>
            </a:r>
            <a:r>
              <a:rPr lang="en-US" sz="2400">
                <a:cs typeface="Calibri"/>
              </a:rPr>
              <a:t>means</a:t>
            </a:r>
          </a:p>
          <a:p>
            <a:r>
              <a:rPr lang="en-US" sz="2400">
                <a:cs typeface="Calibri"/>
              </a:rPr>
              <a:t>Choosing variables</a:t>
            </a:r>
            <a:endParaRPr lang="en-US">
              <a:cs typeface="Calibri"/>
            </a:endParaRPr>
          </a:p>
          <a:p>
            <a:r>
              <a:rPr lang="en-US" sz="2400">
                <a:cs typeface="Calibri"/>
              </a:rPr>
              <a:t>Evaluation</a:t>
            </a:r>
            <a:r>
              <a:rPr lang="en-US" sz="2400">
                <a:ea typeface="+mn-lt"/>
                <a:cs typeface="+mn-lt"/>
              </a:rPr>
              <a:t> of models by </a:t>
            </a:r>
            <a:r>
              <a:rPr lang="en-US" sz="2400" err="1">
                <a:ea typeface="+mn-lt"/>
                <a:cs typeface="+mn-lt"/>
              </a:rPr>
              <a:t>SSwithin</a:t>
            </a:r>
            <a:r>
              <a:rPr lang="en-US" sz="2400">
                <a:ea typeface="+mn-lt"/>
                <a:cs typeface="+mn-lt"/>
              </a:rPr>
              <a:t>/</a:t>
            </a:r>
            <a:r>
              <a:rPr lang="en-US" sz="2400" err="1">
                <a:ea typeface="+mn-lt"/>
                <a:cs typeface="+mn-lt"/>
              </a:rPr>
              <a:t>SSoverall</a:t>
            </a:r>
            <a:r>
              <a:rPr lang="en-US" sz="2400">
                <a:ea typeface="+mn-lt"/>
                <a:cs typeface="+mn-lt"/>
              </a:rPr>
              <a:t>, and SSE</a:t>
            </a:r>
            <a:endParaRPr lang="en-US">
              <a:ea typeface="+mn-lt"/>
              <a:cs typeface="+mn-lt"/>
            </a:endParaRPr>
          </a:p>
          <a:p>
            <a:r>
              <a:rPr lang="en-US" sz="2400">
                <a:ea typeface="+mn-lt"/>
                <a:cs typeface="+mn-lt"/>
              </a:rPr>
              <a:t>Use Visual Studio SSDT for final clustering model</a:t>
            </a:r>
          </a:p>
          <a:p>
            <a:endParaRPr lang="en-US" sz="2000">
              <a:ea typeface="+mn-lt"/>
              <a:cs typeface="+mn-lt"/>
            </a:endParaRPr>
          </a:p>
        </p:txBody>
      </p:sp>
      <p:pic>
        <p:nvPicPr>
          <p:cNvPr id="6" name="Picture 5">
            <a:extLst>
              <a:ext uri="{FF2B5EF4-FFF2-40B4-BE49-F238E27FC236}">
                <a16:creationId xmlns:a16="http://schemas.microsoft.com/office/drawing/2014/main" id="{0CE62C73-7260-4409-A199-9661F5F273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13595" y="0"/>
            <a:ext cx="1778405" cy="1270289"/>
          </a:xfrm>
          <a:prstGeom prst="rect">
            <a:avLst/>
          </a:prstGeom>
        </p:spPr>
      </p:pic>
    </p:spTree>
    <p:extLst>
      <p:ext uri="{BB962C8B-B14F-4D97-AF65-F5344CB8AC3E}">
        <p14:creationId xmlns:p14="http://schemas.microsoft.com/office/powerpoint/2010/main" val="792155876"/>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DBF98842D05064EB6317B5DBE7C2549" ma:contentTypeVersion="5" ma:contentTypeDescription="Create a new document." ma:contentTypeScope="" ma:versionID="822e4634671c633b8fe6900d1a341db3">
  <xsd:schema xmlns:xsd="http://www.w3.org/2001/XMLSchema" xmlns:xs="http://www.w3.org/2001/XMLSchema" xmlns:p="http://schemas.microsoft.com/office/2006/metadata/properties" xmlns:ns3="17d3ca1b-ab3d-4a80-aa24-34b1715a0cf6" xmlns:ns4="74deddd1-953e-4aef-a705-43653233fe14" targetNamespace="http://schemas.microsoft.com/office/2006/metadata/properties" ma:root="true" ma:fieldsID="e901be16d0c4097731304bb0c29e56b9" ns3:_="" ns4:_="">
    <xsd:import namespace="17d3ca1b-ab3d-4a80-aa24-34b1715a0cf6"/>
    <xsd:import namespace="74deddd1-953e-4aef-a705-43653233fe14"/>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d3ca1b-ab3d-4a80-aa24-34b1715a0cf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4deddd1-953e-4aef-a705-43653233fe1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C471C6-B102-4929-BDCF-9CEA59599918}">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D58C395-78DA-4313-8F92-6492FCE7F63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7d3ca1b-ab3d-4a80-aa24-34b1715a0cf6"/>
    <ds:schemaRef ds:uri="74deddd1-953e-4aef-a705-43653233fe1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BB3374D-3652-47D5-84E9-08B6EA10D41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Application>Microsoft Office PowerPoint</Application>
  <PresentationFormat>Widescreen</PresentationFormat>
  <Slides>19</Slides>
  <Notes>9</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Retrospect</vt:lpstr>
      <vt:lpstr>AWS Cost Management Boardroom Analytics</vt:lpstr>
      <vt:lpstr>Agenda</vt:lpstr>
      <vt:lpstr>Trends in Billing and Product Usage</vt:lpstr>
      <vt:lpstr>Anomalies in Billing Data</vt:lpstr>
      <vt:lpstr>Product Usage by Customer Size</vt:lpstr>
      <vt:lpstr>PowerPoint Presentation</vt:lpstr>
      <vt:lpstr>PowerPoint Presentation</vt:lpstr>
      <vt:lpstr>PowerPoint Presentation</vt:lpstr>
      <vt:lpstr>Clustering </vt:lpstr>
      <vt:lpstr>Clustering </vt:lpstr>
      <vt:lpstr>Cluster Characteristics</vt:lpstr>
      <vt:lpstr>What are the differences in purchase behavior?</vt:lpstr>
      <vt:lpstr>Modeling Techniques </vt:lpstr>
      <vt:lpstr>Confusion Matrix</vt:lpstr>
      <vt:lpstr>Evaluation Table </vt:lpstr>
      <vt:lpstr>Insights from our Model</vt:lpstr>
      <vt:lpstr>Summary &amp; Recommendation </vt:lpstr>
      <vt:lpstr>Scope for future Improvements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Cost Management Boardroom Analytics</dc:title>
  <dc:creator>Gupta, Sourabh</dc:creator>
  <cp:revision>1</cp:revision>
  <dcterms:created xsi:type="dcterms:W3CDTF">2019-08-06T02:02:50Z</dcterms:created>
  <dcterms:modified xsi:type="dcterms:W3CDTF">2019-08-06T03:01:00Z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0x0101008DBF98842D05064EB6317B5DBE7C2549</vt:lpwstr>
  </property>
</Properties>
</file>