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016C5C1-8EF8-40FA-84F3-8A548A2A4ABE}" type="datetimeFigureOut">
              <a:rPr lang="en-US" smtClean="0"/>
              <a:t>4/18/2022</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470D0C7-AD88-4FFA-8AC0-D3C2344D73EC}" type="slidenum">
              <a:rPr lang="en-US" smtClean="0"/>
              <a:t>‹#›</a:t>
            </a:fld>
            <a:endParaRPr lang="en-US"/>
          </a:p>
        </p:txBody>
      </p:sp>
    </p:spTree>
    <p:extLst>
      <p:ext uri="{BB962C8B-B14F-4D97-AF65-F5344CB8AC3E}">
        <p14:creationId xmlns:p14="http://schemas.microsoft.com/office/powerpoint/2010/main" val="2794143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1</a:t>
            </a:fld>
            <a:endParaRPr lang="en-US"/>
          </a:p>
        </p:txBody>
      </p:sp>
    </p:spTree>
    <p:extLst>
      <p:ext uri="{BB962C8B-B14F-4D97-AF65-F5344CB8AC3E}">
        <p14:creationId xmlns:p14="http://schemas.microsoft.com/office/powerpoint/2010/main" val="1714752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13086" y="-4763"/>
            <a:ext cx="3761184"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876425" y="1539245"/>
            <a:ext cx="7130451" cy="2616199"/>
          </a:xfrm>
        </p:spPr>
        <p:txBody>
          <a:bodyPr anchor="b">
            <a:normAutofit/>
          </a:bodyPr>
          <a:lstStyle>
            <a:lvl1pPr algn="r">
              <a:defRPr sz="3600" b="1">
                <a:solidFill>
                  <a:srgbClr val="0070C0"/>
                </a:solidFill>
                <a:effectLst/>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1932402" y="4260218"/>
            <a:ext cx="7074475" cy="1388534"/>
          </a:xfrm>
        </p:spPr>
        <p:txBody>
          <a:bodyPr anchor="t">
            <a:normAutofit/>
          </a:bodyPr>
          <a:lstStyle>
            <a:lvl1pPr marL="0" indent="0" algn="r">
              <a:buNone/>
              <a:defRPr sz="2700" b="1">
                <a:solidFill>
                  <a:schemeClr val="tx1"/>
                </a:solidFill>
                <a:latin typeface="Times New Roman" panose="02020603050405020304" pitchFamily="18" charset="0"/>
                <a:cs typeface="Times New Roman" panose="02020603050405020304" pitchFamily="18"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4/18/2022</a:t>
            </a:fld>
            <a:endParaRPr lang="en-US"/>
          </a:p>
        </p:txBody>
      </p:sp>
      <p:sp>
        <p:nvSpPr>
          <p:cNvPr id="5" name="Footer Placeholder 4"/>
          <p:cNvSpPr>
            <a:spLocks noGrp="1"/>
          </p:cNvSpPr>
          <p:nvPr>
            <p:ph type="ftr" sz="quarter" idx="11"/>
          </p:nvPr>
        </p:nvSpPr>
        <p:spPr>
          <a:xfrm>
            <a:off x="3999309" y="5883276"/>
            <a:ext cx="3243033" cy="365125"/>
          </a:xfrm>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2349753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4732865"/>
            <a:ext cx="7514033" cy="566738"/>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932112"/>
            <a:ext cx="6169458"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5299603"/>
            <a:ext cx="7514033" cy="493712"/>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154691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685800"/>
            <a:ext cx="7514033" cy="3048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4343400"/>
            <a:ext cx="7514035" cy="14478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306125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863023"/>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819399"/>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685801"/>
            <a:ext cx="6742509" cy="27431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3428999"/>
            <a:ext cx="6399611" cy="38100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4343400"/>
            <a:ext cx="7514033" cy="14478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3458101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3308581"/>
            <a:ext cx="7514032" cy="14688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4777381"/>
            <a:ext cx="7514033" cy="8604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681650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863023"/>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819399"/>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685801"/>
            <a:ext cx="6742509" cy="27431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3886200"/>
            <a:ext cx="7514033" cy="88900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4775200"/>
            <a:ext cx="7514033" cy="1016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2163334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685801"/>
            <a:ext cx="7514034"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3505200"/>
            <a:ext cx="7514035" cy="83820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4343400"/>
            <a:ext cx="7514035" cy="14478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3160309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3678580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685800"/>
            <a:ext cx="1327777"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685800"/>
            <a:ext cx="6014807"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2467181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08685" y="321310"/>
            <a:ext cx="7726629" cy="635000"/>
          </a:xfrm>
          <a:prstGeom prst="rect">
            <a:avLst/>
          </a:prstGeom>
        </p:spPr>
        <p:txBody>
          <a:bodyPr wrap="square" lIns="0" tIns="0" rIns="0" bIns="0">
            <a:spAutoFit/>
          </a:bodyPr>
          <a:lstStyle>
            <a:lvl1pPr>
              <a:defRPr sz="4000" b="0" i="0">
                <a:solidFill>
                  <a:srgbClr val="333399"/>
                </a:solidFill>
                <a:latin typeface="Tahoma"/>
                <a:cs typeface="Tahom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4/18/2022</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38100">
              <a:lnSpc>
                <a:spcPct val="100000"/>
              </a:lnSpc>
              <a:spcBef>
                <a:spcPts val="105"/>
              </a:spcBef>
            </a:pPr>
            <a:fld id="{81D60167-4931-47E6-BA6A-407CBD079E47}" type="slidenum">
              <a:rPr dirty="0"/>
              <a:t>‹#›</a:t>
            </a:fld>
            <a:endParaRPr dirty="0"/>
          </a:p>
        </p:txBody>
      </p:sp>
    </p:spTree>
    <p:extLst>
      <p:ext uri="{BB962C8B-B14F-4D97-AF65-F5344CB8AC3E}">
        <p14:creationId xmlns:p14="http://schemas.microsoft.com/office/powerpoint/2010/main" val="9609548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Carlito"/>
                <a:cs typeface="Carlito"/>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4/18/2022</a:t>
            </a:fld>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38100">
              <a:lnSpc>
                <a:spcPct val="100000"/>
              </a:lnSpc>
              <a:spcBef>
                <a:spcPts val="105"/>
              </a:spcBef>
            </a:pPr>
            <a:fld id="{81D60167-4931-47E6-BA6A-407CBD079E47}" type="slidenum">
              <a:rPr dirty="0"/>
              <a:t>‹#›</a:t>
            </a:fld>
            <a:endParaRPr dirty="0"/>
          </a:p>
        </p:txBody>
      </p:sp>
    </p:spTree>
    <p:extLst>
      <p:ext uri="{BB962C8B-B14F-4D97-AF65-F5344CB8AC3E}">
        <p14:creationId xmlns:p14="http://schemas.microsoft.com/office/powerpoint/2010/main" val="113365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2" y="136"/>
            <a:ext cx="7925993" cy="952365"/>
          </a:xfrm>
        </p:spPr>
        <p:txBody>
          <a:bodyPr>
            <a:normAutofit/>
          </a:bodyPr>
          <a:lstStyle>
            <a:lvl1pPr algn="l">
              <a:defRPr sz="3000" b="1">
                <a:solidFill>
                  <a:srgbClr val="0070C0"/>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1113232" y="1104901"/>
            <a:ext cx="7925993" cy="5387974"/>
          </a:xfrm>
        </p:spPr>
        <p:txBody>
          <a:bodyPr anchor="t">
            <a:normAutofit/>
          </a:bodyPr>
          <a:lstStyle>
            <a:lvl1pPr marL="214313" indent="-214313">
              <a:lnSpc>
                <a:spcPct val="100000"/>
              </a:lnSpc>
              <a:spcBef>
                <a:spcPts val="0"/>
              </a:spcBef>
              <a:spcAft>
                <a:spcPts val="0"/>
              </a:spcAft>
              <a:buFont typeface="Arial" panose="020B0604020202020204" pitchFamily="34" charset="0"/>
              <a:buChar char="•"/>
              <a:defRPr sz="2100">
                <a:latin typeface="Times New Roman" panose="02020603050405020304" pitchFamily="18" charset="0"/>
                <a:cs typeface="Times New Roman" panose="02020603050405020304" pitchFamily="18" charset="0"/>
              </a:defRPr>
            </a:lvl1pPr>
            <a:lvl2pPr marL="557213" indent="-214313">
              <a:lnSpc>
                <a:spcPct val="100000"/>
              </a:lnSpc>
              <a:spcBef>
                <a:spcPts val="0"/>
              </a:spcBef>
              <a:spcAft>
                <a:spcPts val="0"/>
              </a:spcAft>
              <a:buFont typeface="Arial" panose="020B0604020202020204" pitchFamily="34" charset="0"/>
              <a:buChar char="•"/>
              <a:defRPr sz="2100">
                <a:latin typeface="Times New Roman" panose="02020603050405020304" pitchFamily="18" charset="0"/>
                <a:cs typeface="Times New Roman" panose="02020603050405020304" pitchFamily="18" charset="0"/>
              </a:defRPr>
            </a:lvl2pPr>
            <a:lvl3pPr marL="900113" indent="-214313">
              <a:lnSpc>
                <a:spcPct val="100000"/>
              </a:lnSpc>
              <a:spcBef>
                <a:spcPts val="0"/>
              </a:spcBef>
              <a:spcAft>
                <a:spcPts val="0"/>
              </a:spcAft>
              <a:buFont typeface="Arial" panose="020B0604020202020204" pitchFamily="34" charset="0"/>
              <a:buChar char="•"/>
              <a:defRPr sz="2100">
                <a:latin typeface="Times New Roman" panose="02020603050405020304" pitchFamily="18" charset="0"/>
                <a:cs typeface="Times New Roman" panose="02020603050405020304" pitchFamily="18" charset="0"/>
              </a:defRPr>
            </a:lvl3pPr>
            <a:lvl4pPr marL="1157288" indent="-128588">
              <a:lnSpc>
                <a:spcPct val="100000"/>
              </a:lnSpc>
              <a:spcBef>
                <a:spcPts val="0"/>
              </a:spcBef>
              <a:spcAft>
                <a:spcPts val="0"/>
              </a:spcAft>
              <a:buFont typeface="Arial" panose="020B0604020202020204" pitchFamily="34" charset="0"/>
              <a:buChar char="•"/>
              <a:defRPr sz="2100">
                <a:latin typeface="Times New Roman" panose="02020603050405020304" pitchFamily="18" charset="0"/>
                <a:cs typeface="Times New Roman" panose="02020603050405020304" pitchFamily="18" charset="0"/>
              </a:defRPr>
            </a:lvl4pPr>
            <a:lvl5pPr marL="1500188" indent="-128588">
              <a:lnSpc>
                <a:spcPct val="100000"/>
              </a:lnSpc>
              <a:spcBef>
                <a:spcPts val="0"/>
              </a:spcBef>
              <a:spcAft>
                <a:spcPts val="0"/>
              </a:spcAft>
              <a:buFont typeface="Arial" panose="020B0604020202020204" pitchFamily="34" charset="0"/>
              <a:buChar char="•"/>
              <a:defRPr sz="21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551069" y="6492876"/>
            <a:ext cx="501023" cy="365125"/>
          </a:xfrm>
        </p:spPr>
        <p:txBody>
          <a:bodyPr/>
          <a:lstStyle>
            <a:lvl1pPr>
              <a:defRPr sz="1350" b="1">
                <a:latin typeface="Times New Roman" panose="02020603050405020304" pitchFamily="18" charset="0"/>
                <a:cs typeface="Times New Roman" panose="02020603050405020304" pitchFamily="18" charset="0"/>
              </a:defRPr>
            </a:lvl1pPr>
          </a:lstStyle>
          <a:p>
            <a:pPr marL="38100">
              <a:lnSpc>
                <a:spcPct val="100000"/>
              </a:lnSpc>
              <a:spcBef>
                <a:spcPts val="105"/>
              </a:spcBef>
            </a:pPr>
            <a:fld id="{81D60167-4931-47E6-BA6A-407CBD079E47}" type="slidenum">
              <a:rPr lang="en-US" smtClean="0"/>
              <a:t>‹#›</a:t>
            </a:fld>
            <a:endParaRPr lang="en-US" dirty="0"/>
          </a:p>
        </p:txBody>
      </p:sp>
      <p:cxnSp>
        <p:nvCxnSpPr>
          <p:cNvPr id="5" name="Straight Connector 4"/>
          <p:cNvCxnSpPr/>
          <p:nvPr/>
        </p:nvCxnSpPr>
        <p:spPr>
          <a:xfrm>
            <a:off x="1028700" y="952500"/>
            <a:ext cx="8115300"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
        <p:nvSpPr>
          <p:cNvPr id="7" name="5-Point Star 6"/>
          <p:cNvSpPr/>
          <p:nvPr/>
        </p:nvSpPr>
        <p:spPr>
          <a:xfrm>
            <a:off x="866775" y="749301"/>
            <a:ext cx="246458" cy="317501"/>
          </a:xfrm>
          <a:prstGeom prst="star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77215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666999"/>
            <a:ext cx="6698060" cy="2110382"/>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4777381"/>
            <a:ext cx="6698061" cy="8604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10123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667000"/>
            <a:ext cx="3671291" cy="312420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667000"/>
            <a:ext cx="3671292" cy="31242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2122300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2658533"/>
            <a:ext cx="3455391" cy="576262"/>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3335337"/>
            <a:ext cx="3671292" cy="2455862"/>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667000"/>
            <a:ext cx="3466903" cy="576262"/>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3335337"/>
            <a:ext cx="3671292" cy="2455862"/>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1947615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2101639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216685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600200"/>
            <a:ext cx="2661841" cy="13716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685800"/>
            <a:ext cx="4680743" cy="510540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971800"/>
            <a:ext cx="2661841" cy="18288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1519514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752599"/>
            <a:ext cx="4069619" cy="13716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914400"/>
            <a:ext cx="246073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3124199"/>
            <a:ext cx="4069619" cy="18288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2583504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1"/>
            <a:ext cx="1827610"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685801"/>
            <a:ext cx="7514035"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667000"/>
            <a:ext cx="7514035"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5883276"/>
            <a:ext cx="857250" cy="3651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1D8BD707-D9CF-40AE-B4C6-C98DA3205C09}" type="datetimeFigureOut">
              <a:rPr lang="en-US" smtClean="0"/>
              <a:t>4/18/2022</a:t>
            </a:fld>
            <a:endParaRPr lang="en-US"/>
          </a:p>
        </p:txBody>
      </p:sp>
      <p:sp>
        <p:nvSpPr>
          <p:cNvPr id="5" name="Footer Placeholder 4"/>
          <p:cNvSpPr>
            <a:spLocks noGrp="1"/>
          </p:cNvSpPr>
          <p:nvPr>
            <p:ph type="ftr" sz="quarter" idx="3"/>
          </p:nvPr>
        </p:nvSpPr>
        <p:spPr>
          <a:xfrm>
            <a:off x="1929210" y="5883276"/>
            <a:ext cx="5313133" cy="365125"/>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13893" y="5883276"/>
            <a:ext cx="413375" cy="3651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317702628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Lst>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30.jp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43.png"/><Relationship Id="rId3" Type="http://schemas.openxmlformats.org/officeDocument/2006/relationships/image" Target="../media/image3.png"/><Relationship Id="rId7" Type="http://schemas.openxmlformats.org/officeDocument/2006/relationships/image" Target="../media/image41.png"/><Relationship Id="rId12" Type="http://schemas.openxmlformats.org/officeDocument/2006/relationships/image" Target="../media/image42.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21.png"/><Relationship Id="rId5" Type="http://schemas.openxmlformats.org/officeDocument/2006/relationships/image" Target="../media/image39.png"/><Relationship Id="rId15" Type="http://schemas.openxmlformats.org/officeDocument/2006/relationships/image" Target="../media/image45.png"/><Relationship Id="rId10" Type="http://schemas.openxmlformats.org/officeDocument/2006/relationships/image" Target="../media/image23.png"/><Relationship Id="rId4" Type="http://schemas.openxmlformats.org/officeDocument/2006/relationships/image" Target="../media/image38.png"/><Relationship Id="rId9" Type="http://schemas.openxmlformats.org/officeDocument/2006/relationships/image" Target="../media/image22.png"/><Relationship Id="rId1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4.png"/><Relationship Id="rId1" Type="http://schemas.openxmlformats.org/officeDocument/2006/relationships/slideLayout" Target="../slideLayouts/slideLayout18.xml"/><Relationship Id="rId5" Type="http://schemas.openxmlformats.org/officeDocument/2006/relationships/image" Target="../media/image55.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7.png"/><Relationship Id="rId1" Type="http://schemas.openxmlformats.org/officeDocument/2006/relationships/slideLayout" Target="../slideLayouts/slideLayout18.xml"/><Relationship Id="rId5" Type="http://schemas.openxmlformats.org/officeDocument/2006/relationships/image" Target="../media/image58.jp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4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6.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9.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4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5.png"/><Relationship Id="rId1" Type="http://schemas.openxmlformats.org/officeDocument/2006/relationships/slideLayout" Target="../slideLayouts/slideLayout2.xml"/><Relationship Id="rId5" Type="http://schemas.openxmlformats.org/officeDocument/2006/relationships/image" Target="../media/image87.png"/><Relationship Id="rId4" Type="http://schemas.openxmlformats.org/officeDocument/2006/relationships/image" Target="../media/image8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9.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990600"/>
            <a:ext cx="7130451" cy="2616199"/>
          </a:xfrm>
        </p:spPr>
        <p:txBody>
          <a:bodyPr>
            <a:normAutofit/>
          </a:bodyPr>
          <a:lstStyle/>
          <a:p>
            <a:r>
              <a:rPr lang="en-US" dirty="0" err="1"/>
              <a:t>Môn</a:t>
            </a:r>
            <a:r>
              <a:rPr lang="en-US" dirty="0"/>
              <a:t>: </a:t>
            </a:r>
            <a:r>
              <a:rPr lang="en-US" dirty="0" err="1"/>
              <a:t>Lập</a:t>
            </a:r>
            <a:r>
              <a:rPr lang="en-US" dirty="0"/>
              <a:t> </a:t>
            </a:r>
            <a:r>
              <a:rPr lang="en-US" dirty="0" err="1"/>
              <a:t>trình</a:t>
            </a:r>
            <a:r>
              <a:rPr lang="en-US" dirty="0"/>
              <a:t> </a:t>
            </a:r>
            <a:r>
              <a:rPr lang="en-US" dirty="0" err="1"/>
              <a:t>Hướng</a:t>
            </a:r>
            <a:r>
              <a:rPr lang="en-US" dirty="0"/>
              <a:t> </a:t>
            </a:r>
            <a:r>
              <a:rPr lang="en-US" dirty="0" err="1"/>
              <a:t>đối</a:t>
            </a:r>
            <a:r>
              <a:rPr lang="en-US" dirty="0"/>
              <a:t> </a:t>
            </a:r>
            <a:r>
              <a:rPr lang="en-US" dirty="0" err="1"/>
              <a:t>tượng</a:t>
            </a:r>
            <a:br>
              <a:rPr lang="en-US" dirty="0"/>
            </a:br>
            <a:r>
              <a:rPr lang="en-US" dirty="0"/>
              <a:t>(Object Oriented Programming)</a:t>
            </a:r>
          </a:p>
        </p:txBody>
      </p:sp>
      <p:sp>
        <p:nvSpPr>
          <p:cNvPr id="3" name="Subtitle 2"/>
          <p:cNvSpPr>
            <a:spLocks noGrp="1"/>
          </p:cNvSpPr>
          <p:nvPr>
            <p:ph type="subTitle" idx="1"/>
          </p:nvPr>
        </p:nvSpPr>
        <p:spPr>
          <a:xfrm>
            <a:off x="1524000" y="3810000"/>
            <a:ext cx="7074475" cy="1388534"/>
          </a:xfrm>
        </p:spPr>
        <p:txBody>
          <a:bodyPr>
            <a:noAutofit/>
          </a:bodyPr>
          <a:lstStyle/>
          <a:p>
            <a:r>
              <a:rPr lang="en-US" sz="2100" dirty="0" err="1"/>
              <a:t>Chương</a:t>
            </a:r>
            <a:r>
              <a:rPr lang="en-US" sz="2100" dirty="0"/>
              <a:t> 4. </a:t>
            </a:r>
            <a:r>
              <a:rPr lang="en-US" sz="2100" dirty="0" err="1"/>
              <a:t>Kết</a:t>
            </a:r>
            <a:r>
              <a:rPr lang="en-US" sz="2100" dirty="0"/>
              <a:t> </a:t>
            </a:r>
            <a:r>
              <a:rPr lang="en-US" sz="2100" dirty="0" err="1"/>
              <a:t>tập</a:t>
            </a:r>
            <a:r>
              <a:rPr lang="en-US" sz="2100" dirty="0"/>
              <a:t> </a:t>
            </a:r>
            <a:r>
              <a:rPr lang="en-US" sz="2100" dirty="0" err="1"/>
              <a:t>và</a:t>
            </a:r>
            <a:r>
              <a:rPr lang="en-US" sz="2100" dirty="0"/>
              <a:t> </a:t>
            </a:r>
            <a:r>
              <a:rPr lang="en-US" sz="2100" dirty="0" err="1"/>
              <a:t>Kế</a:t>
            </a:r>
            <a:r>
              <a:rPr lang="en-US" sz="2100" dirty="0"/>
              <a:t> </a:t>
            </a:r>
            <a:r>
              <a:rPr lang="en-US" sz="2100" dirty="0" err="1"/>
              <a:t>thừa</a:t>
            </a:r>
            <a:r>
              <a:rPr lang="en-US" sz="2100" dirty="0"/>
              <a:t> </a:t>
            </a:r>
          </a:p>
          <a:p>
            <a:r>
              <a:rPr lang="en-US" sz="2100" dirty="0"/>
              <a:t> </a:t>
            </a:r>
          </a:p>
          <a:p>
            <a:r>
              <a:rPr lang="en-US" sz="2100" dirty="0"/>
              <a:t> </a:t>
            </a:r>
          </a:p>
        </p:txBody>
      </p:sp>
    </p:spTree>
    <p:extLst>
      <p:ext uri="{BB962C8B-B14F-4D97-AF65-F5344CB8AC3E}">
        <p14:creationId xmlns:p14="http://schemas.microsoft.com/office/powerpoint/2010/main" val="881316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29969" y="292935"/>
            <a:ext cx="7440066" cy="628377"/>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333399"/>
                </a:solidFill>
                <a:latin typeface="Tahoma"/>
                <a:cs typeface="Tahoma"/>
              </a:rPr>
              <a:t>2.1. Bản chất của kết tập</a:t>
            </a:r>
            <a:endParaRPr sz="4000" dirty="0">
              <a:latin typeface="Tahoma"/>
              <a:cs typeface="Tahoma"/>
            </a:endParaRPr>
          </a:p>
        </p:txBody>
      </p:sp>
      <p:sp>
        <p:nvSpPr>
          <p:cNvPr id="9" name="object 9"/>
          <p:cNvSpPr txBox="1">
            <a:spLocks noGrp="1"/>
          </p:cNvSpPr>
          <p:nvPr>
            <p:ph type="sldNum" sz="quarter" idx="12"/>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10</a:t>
            </a:fld>
            <a:endParaRPr dirty="0"/>
          </a:p>
        </p:txBody>
      </p:sp>
      <p:sp>
        <p:nvSpPr>
          <p:cNvPr id="8" name="object 8"/>
          <p:cNvSpPr txBox="1"/>
          <p:nvPr/>
        </p:nvSpPr>
        <p:spPr>
          <a:xfrm>
            <a:off x="1229968" y="1434080"/>
            <a:ext cx="7685432" cy="4290918"/>
          </a:xfrm>
          <a:prstGeom prst="rect">
            <a:avLst/>
          </a:prstGeom>
        </p:spPr>
        <p:txBody>
          <a:bodyPr vert="horz" wrap="square" lIns="0" tIns="111760" rIns="0" bIns="0" rtlCol="0">
            <a:spAutoFit/>
          </a:bodyPr>
          <a:lstStyle/>
          <a:p>
            <a:pPr marL="355600" indent="-342900">
              <a:lnSpc>
                <a:spcPct val="100000"/>
              </a:lnSpc>
              <a:spcBef>
                <a:spcPts val="880"/>
              </a:spcBef>
              <a:buClr>
                <a:srgbClr val="3333CC"/>
              </a:buClr>
              <a:buSzPct val="59375"/>
              <a:buFont typeface="Wingdings"/>
              <a:buChar char="◼"/>
              <a:tabLst>
                <a:tab pos="354965" algn="l"/>
                <a:tab pos="355600" algn="l"/>
              </a:tabLst>
            </a:pPr>
            <a:r>
              <a:rPr sz="3200" dirty="0">
                <a:latin typeface="Tahoma"/>
                <a:cs typeface="Tahoma"/>
              </a:rPr>
              <a:t>Kết tập (aggregation)</a:t>
            </a:r>
          </a:p>
          <a:p>
            <a:pPr marL="756285" marR="5080" lvl="1" indent="-287020">
              <a:lnSpc>
                <a:spcPts val="3310"/>
              </a:lnSpc>
              <a:spcBef>
                <a:spcPts val="830"/>
              </a:spcBef>
              <a:buClr>
                <a:srgbClr val="FF0000"/>
              </a:buClr>
              <a:buSzPct val="53571"/>
              <a:buFont typeface="Wingdings"/>
              <a:buChar char="◼"/>
              <a:tabLst>
                <a:tab pos="756285" algn="l"/>
                <a:tab pos="756920" algn="l"/>
              </a:tabLst>
            </a:pPr>
            <a:r>
              <a:rPr sz="2800" dirty="0">
                <a:latin typeface="Tahoma"/>
                <a:cs typeface="Tahoma"/>
              </a:rPr>
              <a:t>Tạo ra các đối tượng của các lớp có sẵn </a:t>
            </a:r>
            <a:r>
              <a:rPr sz="2800" dirty="0" err="1">
                <a:latin typeface="Tahoma"/>
                <a:cs typeface="Tahoma"/>
              </a:rPr>
              <a:t>trong</a:t>
            </a:r>
            <a:r>
              <a:rPr sz="2800" dirty="0">
                <a:latin typeface="Tahoma"/>
                <a:cs typeface="Tahoma"/>
              </a:rPr>
              <a:t> </a:t>
            </a:r>
            <a:r>
              <a:rPr sz="2800" dirty="0" err="1">
                <a:latin typeface="Tahoma"/>
                <a:cs typeface="Tahoma"/>
              </a:rPr>
              <a:t>lớp</a:t>
            </a:r>
            <a:r>
              <a:rPr sz="2800" dirty="0">
                <a:latin typeface="Tahoma"/>
                <a:cs typeface="Tahoma"/>
              </a:rPr>
              <a:t> mới </a:t>
            </a:r>
            <a:r>
              <a:rPr sz="2800" dirty="0">
                <a:latin typeface="Wingdings"/>
                <a:cs typeface="Wingdings"/>
              </a:rPr>
              <a:t>→</a:t>
            </a:r>
            <a:r>
              <a:rPr sz="2800" dirty="0">
                <a:latin typeface="Times New Roman"/>
                <a:cs typeface="Times New Roman"/>
              </a:rPr>
              <a:t> </a:t>
            </a:r>
            <a:r>
              <a:rPr sz="2800" dirty="0">
                <a:latin typeface="Tahoma"/>
                <a:cs typeface="Tahoma"/>
              </a:rPr>
              <a:t>thành viên của lớp mới.</a:t>
            </a:r>
          </a:p>
          <a:p>
            <a:pPr marL="756285" lvl="1" indent="-287020">
              <a:lnSpc>
                <a:spcPct val="100000"/>
              </a:lnSpc>
              <a:spcBef>
                <a:spcPts val="470"/>
              </a:spcBef>
              <a:buClr>
                <a:srgbClr val="FF0000"/>
              </a:buClr>
              <a:buSzPct val="53571"/>
              <a:buFont typeface="Wingdings"/>
              <a:buChar char="◼"/>
              <a:tabLst>
                <a:tab pos="756285" algn="l"/>
                <a:tab pos="756920" algn="l"/>
              </a:tabLst>
            </a:pPr>
            <a:r>
              <a:rPr sz="2800" dirty="0">
                <a:latin typeface="Tahoma"/>
                <a:cs typeface="Tahoma"/>
              </a:rPr>
              <a:t>Kết tập tái sử dụng thông qua </a:t>
            </a:r>
            <a:r>
              <a:rPr sz="2950" i="1" dirty="0">
                <a:latin typeface="Tahoma"/>
                <a:cs typeface="Tahoma"/>
              </a:rPr>
              <a:t>đối tượng</a:t>
            </a:r>
            <a:endParaRPr sz="2950" dirty="0">
              <a:latin typeface="Tahoma"/>
              <a:cs typeface="Tahoma"/>
            </a:endParaRPr>
          </a:p>
          <a:p>
            <a:pPr marL="355600" indent="-342900">
              <a:lnSpc>
                <a:spcPct val="100000"/>
              </a:lnSpc>
              <a:spcBef>
                <a:spcPts val="735"/>
              </a:spcBef>
              <a:buClr>
                <a:srgbClr val="3333CC"/>
              </a:buClr>
              <a:buSzPct val="59375"/>
              <a:buFont typeface="Wingdings"/>
              <a:buChar char="◼"/>
              <a:tabLst>
                <a:tab pos="354965" algn="l"/>
                <a:tab pos="355600" algn="l"/>
              </a:tabLst>
            </a:pPr>
            <a:r>
              <a:rPr sz="3200" dirty="0">
                <a:latin typeface="Tahoma"/>
                <a:cs typeface="Tahoma"/>
              </a:rPr>
              <a:t>Lớp mới</a:t>
            </a:r>
          </a:p>
          <a:p>
            <a:pPr marL="756285" lvl="1" indent="-287020">
              <a:lnSpc>
                <a:spcPct val="100000"/>
              </a:lnSpc>
              <a:spcBef>
                <a:spcPts val="680"/>
              </a:spcBef>
              <a:buClr>
                <a:srgbClr val="FF0000"/>
              </a:buClr>
              <a:buSzPct val="53571"/>
              <a:buFont typeface="Wingdings"/>
              <a:buChar char="◼"/>
              <a:tabLst>
                <a:tab pos="756285" algn="l"/>
                <a:tab pos="756920" algn="l"/>
              </a:tabLst>
            </a:pPr>
            <a:r>
              <a:rPr sz="2800" dirty="0">
                <a:latin typeface="Tahoma"/>
                <a:cs typeface="Tahoma"/>
              </a:rPr>
              <a:t>Lớp toàn thể (Aggregate/Whole),</a:t>
            </a:r>
          </a:p>
          <a:p>
            <a:pPr marL="355600" indent="-342900">
              <a:lnSpc>
                <a:spcPct val="100000"/>
              </a:lnSpc>
              <a:spcBef>
                <a:spcPts val="765"/>
              </a:spcBef>
              <a:buClr>
                <a:srgbClr val="3333CC"/>
              </a:buClr>
              <a:buSzPct val="59375"/>
              <a:buFont typeface="Wingdings"/>
              <a:buChar char="◼"/>
              <a:tabLst>
                <a:tab pos="354965" algn="l"/>
                <a:tab pos="355600" algn="l"/>
              </a:tabLst>
            </a:pPr>
            <a:r>
              <a:rPr sz="3200" dirty="0">
                <a:latin typeface="Tahoma"/>
                <a:cs typeface="Tahoma"/>
              </a:rPr>
              <a:t>Lớp cũ</a:t>
            </a:r>
          </a:p>
          <a:p>
            <a:pPr marL="756285" lvl="1" indent="-287020">
              <a:lnSpc>
                <a:spcPct val="100000"/>
              </a:lnSpc>
              <a:spcBef>
                <a:spcPts val="675"/>
              </a:spcBef>
              <a:buClr>
                <a:srgbClr val="FF0000"/>
              </a:buClr>
              <a:buSzPct val="53571"/>
              <a:buFont typeface="Wingdings"/>
              <a:buChar char="◼"/>
              <a:tabLst>
                <a:tab pos="756285" algn="l"/>
                <a:tab pos="756920" algn="l"/>
              </a:tabLst>
            </a:pPr>
            <a:r>
              <a:rPr sz="2800" dirty="0">
                <a:latin typeface="Tahoma"/>
                <a:cs typeface="Tahoma"/>
              </a:rPr>
              <a:t>Lớp thành phần (Part).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29968" y="292935"/>
            <a:ext cx="7914031" cy="628377"/>
          </a:xfrm>
          <a:prstGeom prst="rect">
            <a:avLst/>
          </a:prstGeom>
        </p:spPr>
        <p:txBody>
          <a:bodyPr vert="horz" wrap="square" lIns="0" tIns="12700" rIns="0" bIns="0" rtlCol="0">
            <a:spAutoFit/>
          </a:bodyPr>
          <a:lstStyle/>
          <a:p>
            <a:pPr marL="12700">
              <a:lnSpc>
                <a:spcPct val="100000"/>
              </a:lnSpc>
              <a:spcBef>
                <a:spcPts val="100"/>
              </a:spcBef>
            </a:pPr>
            <a:r>
              <a:rPr sz="4000" spc="-5" dirty="0">
                <a:solidFill>
                  <a:srgbClr val="333399"/>
                </a:solidFill>
                <a:latin typeface="Tahoma"/>
                <a:cs typeface="Tahoma"/>
              </a:rPr>
              <a:t>2.1. </a:t>
            </a:r>
            <a:r>
              <a:rPr sz="4000" spc="-700" dirty="0">
                <a:solidFill>
                  <a:srgbClr val="333399"/>
                </a:solidFill>
                <a:latin typeface="Tahoma"/>
                <a:cs typeface="Tahoma"/>
              </a:rPr>
              <a:t>Bản </a:t>
            </a:r>
            <a:r>
              <a:rPr sz="4000" spc="-525" dirty="0">
                <a:solidFill>
                  <a:srgbClr val="333399"/>
                </a:solidFill>
                <a:latin typeface="Tahoma"/>
                <a:cs typeface="Tahoma"/>
              </a:rPr>
              <a:t>chất </a:t>
            </a:r>
            <a:r>
              <a:rPr sz="4000" spc="-650" dirty="0">
                <a:solidFill>
                  <a:srgbClr val="333399"/>
                </a:solidFill>
                <a:latin typeface="Tahoma"/>
                <a:cs typeface="Tahoma"/>
              </a:rPr>
              <a:t>của </a:t>
            </a:r>
            <a:r>
              <a:rPr sz="4000" spc="-700" dirty="0">
                <a:solidFill>
                  <a:srgbClr val="333399"/>
                </a:solidFill>
                <a:latin typeface="Tahoma"/>
                <a:cs typeface="Tahoma"/>
              </a:rPr>
              <a:t>kết tập</a:t>
            </a:r>
            <a:r>
              <a:rPr sz="4000" spc="-409" dirty="0">
                <a:solidFill>
                  <a:srgbClr val="333399"/>
                </a:solidFill>
                <a:latin typeface="Tahoma"/>
                <a:cs typeface="Tahoma"/>
              </a:rPr>
              <a:t> </a:t>
            </a:r>
            <a:r>
              <a:rPr sz="4000" dirty="0">
                <a:solidFill>
                  <a:srgbClr val="333399"/>
                </a:solidFill>
                <a:latin typeface="Tahoma"/>
                <a:cs typeface="Tahoma"/>
              </a:rPr>
              <a:t>(2)</a:t>
            </a:r>
            <a:endParaRPr sz="4000" dirty="0">
              <a:latin typeface="Tahoma"/>
              <a:cs typeface="Tahoma"/>
            </a:endParaRPr>
          </a:p>
        </p:txBody>
      </p:sp>
      <p:sp>
        <p:nvSpPr>
          <p:cNvPr id="10" name="object 10"/>
          <p:cNvSpPr txBox="1">
            <a:spLocks noGrp="1"/>
          </p:cNvSpPr>
          <p:nvPr>
            <p:ph type="sldNum" sz="quarter" idx="12"/>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11</a:t>
            </a:fld>
            <a:endParaRPr dirty="0"/>
          </a:p>
        </p:txBody>
      </p:sp>
      <p:sp>
        <p:nvSpPr>
          <p:cNvPr id="8" name="object 8"/>
          <p:cNvSpPr txBox="1"/>
          <p:nvPr/>
        </p:nvSpPr>
        <p:spPr>
          <a:xfrm>
            <a:off x="1065118" y="1584959"/>
            <a:ext cx="5939790" cy="3733800"/>
          </a:xfrm>
          <a:prstGeom prst="rect">
            <a:avLst/>
          </a:prstGeom>
        </p:spPr>
        <p:txBody>
          <a:bodyPr vert="horz" wrap="square" lIns="0" tIns="13335" rIns="0" bIns="0" rtlCol="0">
            <a:spAutoFit/>
          </a:bodyPr>
          <a:lstStyle/>
          <a:p>
            <a:pPr marL="355600" marR="299085" indent="-342900">
              <a:lnSpc>
                <a:spcPct val="100000"/>
              </a:lnSpc>
              <a:spcBef>
                <a:spcPts val="105"/>
              </a:spcBef>
              <a:buClr>
                <a:srgbClr val="3333CC"/>
              </a:buClr>
              <a:buSzPct val="59375"/>
              <a:buFont typeface="Wingdings"/>
              <a:buChar char="◼"/>
              <a:tabLst>
                <a:tab pos="354965" algn="l"/>
                <a:tab pos="355600" algn="l"/>
                <a:tab pos="2893695" algn="l"/>
              </a:tabLst>
            </a:pPr>
            <a:r>
              <a:rPr sz="3200" dirty="0">
                <a:latin typeface="Tahoma"/>
                <a:cs typeface="Tahoma"/>
              </a:rPr>
              <a:t>Lớp toàn thể	chứa đối tượng  của lớp thành phần</a:t>
            </a:r>
          </a:p>
          <a:p>
            <a:pPr marL="756285" marR="419734" lvl="1" indent="-287020">
              <a:lnSpc>
                <a:spcPct val="100000"/>
              </a:lnSpc>
              <a:spcBef>
                <a:spcPts val="675"/>
              </a:spcBef>
              <a:buClr>
                <a:srgbClr val="FF0000"/>
              </a:buClr>
              <a:buSzPct val="53571"/>
              <a:buFont typeface="Wingdings"/>
              <a:buChar char="◼"/>
              <a:tabLst>
                <a:tab pos="756285" algn="l"/>
                <a:tab pos="756920" algn="l"/>
              </a:tabLst>
            </a:pPr>
            <a:r>
              <a:rPr sz="2800" dirty="0">
                <a:latin typeface="Tahoma"/>
                <a:cs typeface="Tahoma"/>
              </a:rPr>
              <a:t>Là một phần (is-a-part of) của  lớp toàn thể</a:t>
            </a:r>
          </a:p>
          <a:p>
            <a:pPr marL="756285" marR="5080" lvl="1" indent="-287020">
              <a:lnSpc>
                <a:spcPct val="100000"/>
              </a:lnSpc>
              <a:spcBef>
                <a:spcPts val="670"/>
              </a:spcBef>
              <a:buClr>
                <a:srgbClr val="FF0000"/>
              </a:buClr>
              <a:buSzPct val="53571"/>
              <a:buFont typeface="Wingdings"/>
              <a:buChar char="◼"/>
              <a:tabLst>
                <a:tab pos="756285" algn="l"/>
                <a:tab pos="756920" algn="l"/>
              </a:tabLst>
            </a:pPr>
            <a:r>
              <a:rPr sz="2800" dirty="0">
                <a:latin typeface="Tahoma"/>
                <a:cs typeface="Tahoma"/>
              </a:rPr>
              <a:t>Tái sử dụng các thành phần dữ  liệu và các hành vi của lớp thành  phần thông qua đối tượng thành  phần</a:t>
            </a:r>
          </a:p>
        </p:txBody>
      </p:sp>
      <p:sp>
        <p:nvSpPr>
          <p:cNvPr id="9" name="object 9"/>
          <p:cNvSpPr/>
          <p:nvPr/>
        </p:nvSpPr>
        <p:spPr>
          <a:xfrm>
            <a:off x="7147855" y="1475230"/>
            <a:ext cx="1904237" cy="4199466"/>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p:nvPr/>
        </p:nvSpPr>
        <p:spPr>
          <a:xfrm>
            <a:off x="4953000" y="2142745"/>
            <a:ext cx="4054750" cy="2072906"/>
          </a:xfrm>
          <a:prstGeom prst="rect">
            <a:avLst/>
          </a:prstGeom>
          <a:blipFill>
            <a:blip r:embed="rId5"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1229968" y="340331"/>
            <a:ext cx="8295031" cy="596958"/>
          </a:xfrm>
          <a:prstGeom prst="rect">
            <a:avLst/>
          </a:prstGeom>
        </p:spPr>
        <p:txBody>
          <a:bodyPr vert="horz" wrap="square" lIns="0" tIns="12065" rIns="0" bIns="0" rtlCol="0">
            <a:spAutoFit/>
          </a:bodyPr>
          <a:lstStyle/>
          <a:p>
            <a:pPr marL="12700">
              <a:lnSpc>
                <a:spcPct val="100000"/>
              </a:lnSpc>
              <a:spcBef>
                <a:spcPts val="95"/>
              </a:spcBef>
            </a:pPr>
            <a:r>
              <a:rPr sz="3800" dirty="0">
                <a:solidFill>
                  <a:srgbClr val="333399"/>
                </a:solidFill>
                <a:latin typeface="Tahoma"/>
                <a:cs typeface="Tahoma"/>
              </a:rPr>
              <a:t>2.2. Biểu diễn kết tập bằng UML</a:t>
            </a:r>
            <a:endParaRPr sz="3800" dirty="0">
              <a:latin typeface="Tahoma"/>
              <a:cs typeface="Tahoma"/>
            </a:endParaRPr>
          </a:p>
        </p:txBody>
      </p:sp>
      <p:sp>
        <p:nvSpPr>
          <p:cNvPr id="14" name="object 14"/>
          <p:cNvSpPr txBox="1">
            <a:spLocks noGrp="1"/>
          </p:cNvSpPr>
          <p:nvPr>
            <p:ph type="sldNum" sz="quarter" idx="12"/>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12</a:t>
            </a:fld>
            <a:endParaRPr dirty="0"/>
          </a:p>
        </p:txBody>
      </p:sp>
      <p:sp>
        <p:nvSpPr>
          <p:cNvPr id="9" name="object 9"/>
          <p:cNvSpPr txBox="1"/>
          <p:nvPr/>
        </p:nvSpPr>
        <p:spPr>
          <a:xfrm>
            <a:off x="799883" y="1451480"/>
            <a:ext cx="4563983" cy="4244752"/>
          </a:xfrm>
          <a:prstGeom prst="rect">
            <a:avLst/>
          </a:prstGeom>
        </p:spPr>
        <p:txBody>
          <a:bodyPr vert="horz" wrap="square" lIns="0" tIns="12700" rIns="0" bIns="0" rtlCol="0">
            <a:spAutoFit/>
          </a:bodyPr>
          <a:lstStyle/>
          <a:p>
            <a:pPr marL="355600" indent="-342900">
              <a:lnSpc>
                <a:spcPct val="100000"/>
              </a:lnSpc>
              <a:spcBef>
                <a:spcPts val="100"/>
              </a:spcBef>
              <a:buClr>
                <a:srgbClr val="3333CC"/>
              </a:buClr>
              <a:buSzPct val="60416"/>
              <a:buFont typeface="Wingdings"/>
              <a:buChar char="◼"/>
              <a:tabLst>
                <a:tab pos="354965" algn="l"/>
                <a:tab pos="355600" algn="l"/>
              </a:tabLst>
            </a:pPr>
            <a:r>
              <a:rPr sz="2000" dirty="0">
                <a:latin typeface="Tahoma"/>
                <a:cs typeface="Tahoma"/>
              </a:rPr>
              <a:t>Sử dụng "hình thoi" tại đầu của</a:t>
            </a:r>
          </a:p>
          <a:p>
            <a:pPr marL="355600">
              <a:lnSpc>
                <a:spcPct val="100000"/>
              </a:lnSpc>
              <a:spcBef>
                <a:spcPts val="5"/>
              </a:spcBef>
            </a:pPr>
            <a:r>
              <a:rPr sz="2000" dirty="0">
                <a:latin typeface="Tahoma"/>
                <a:cs typeface="Tahoma"/>
              </a:rPr>
              <a:t>lớp toàn thể</a:t>
            </a:r>
          </a:p>
          <a:p>
            <a:pPr marL="355600" marR="1144270" indent="-342900">
              <a:lnSpc>
                <a:spcPct val="100000"/>
              </a:lnSpc>
              <a:spcBef>
                <a:spcPts val="575"/>
              </a:spcBef>
              <a:buClr>
                <a:srgbClr val="3333CC"/>
              </a:buClr>
              <a:buSzPct val="60416"/>
              <a:buFont typeface="Wingdings"/>
              <a:buChar char="◼"/>
              <a:tabLst>
                <a:tab pos="354965" algn="l"/>
                <a:tab pos="355600" algn="l"/>
              </a:tabLst>
            </a:pPr>
            <a:r>
              <a:rPr sz="2000" dirty="0">
                <a:latin typeface="Tahoma"/>
                <a:cs typeface="Tahoma"/>
              </a:rPr>
              <a:t>Sử dụng bội số quan hệ  (multiplicity) tại 2 đầu</a:t>
            </a:r>
          </a:p>
          <a:p>
            <a:pPr marL="812165" lvl="1" indent="-342900">
              <a:lnSpc>
                <a:spcPct val="100000"/>
              </a:lnSpc>
              <a:spcBef>
                <a:spcPts val="580"/>
              </a:spcBef>
              <a:buClr>
                <a:srgbClr val="FF0000"/>
              </a:buClr>
              <a:buSzPct val="54166"/>
              <a:buFont typeface="Arial" panose="020B0604020202020204" pitchFamily="34" charset="0"/>
              <a:buChar char="•"/>
              <a:tabLst>
                <a:tab pos="756285" algn="l"/>
                <a:tab pos="756920" algn="l"/>
              </a:tabLst>
            </a:pPr>
            <a:r>
              <a:rPr sz="2000" dirty="0">
                <a:latin typeface="Tahoma"/>
                <a:cs typeface="Tahoma"/>
              </a:rPr>
              <a:t>1 số nguyên dương: 1, 2,...</a:t>
            </a:r>
            <a:endParaRPr lang="en-US" sz="2000" dirty="0">
              <a:latin typeface="Tahoma"/>
              <a:cs typeface="Tahoma"/>
            </a:endParaRPr>
          </a:p>
          <a:p>
            <a:pPr marL="812165" lvl="1" indent="-342900">
              <a:lnSpc>
                <a:spcPct val="100000"/>
              </a:lnSpc>
              <a:spcBef>
                <a:spcPts val="580"/>
              </a:spcBef>
              <a:buClr>
                <a:srgbClr val="FF0000"/>
              </a:buClr>
              <a:buSzPct val="54166"/>
              <a:buFont typeface="Arial" panose="020B0604020202020204" pitchFamily="34" charset="0"/>
              <a:buChar char="•"/>
              <a:tabLst>
                <a:tab pos="756285" algn="l"/>
                <a:tab pos="756920" algn="l"/>
              </a:tabLst>
            </a:pPr>
            <a:r>
              <a:rPr sz="2000" dirty="0" err="1">
                <a:latin typeface="Tahoma"/>
                <a:cs typeface="Tahoma"/>
              </a:rPr>
              <a:t>Dải</a:t>
            </a:r>
            <a:r>
              <a:rPr sz="2000" dirty="0">
                <a:latin typeface="Tahoma"/>
                <a:cs typeface="Tahoma"/>
              </a:rPr>
              <a:t> số (0..1, 2..4)</a:t>
            </a:r>
          </a:p>
          <a:p>
            <a:pPr marL="812165" lvl="1" indent="-342900">
              <a:lnSpc>
                <a:spcPct val="100000"/>
              </a:lnSpc>
              <a:spcBef>
                <a:spcPts val="575"/>
              </a:spcBef>
              <a:buClr>
                <a:srgbClr val="FF0000"/>
              </a:buClr>
              <a:buSzPct val="54166"/>
              <a:buFont typeface="Arial" panose="020B0604020202020204" pitchFamily="34" charset="0"/>
              <a:buChar char="•"/>
              <a:tabLst>
                <a:tab pos="756285" algn="l"/>
                <a:tab pos="756920" algn="l"/>
              </a:tabLst>
            </a:pPr>
            <a:r>
              <a:rPr sz="2000" dirty="0">
                <a:latin typeface="Tahoma"/>
                <a:cs typeface="Tahoma"/>
              </a:rPr>
              <a:t>*: Bất kỳ số nào</a:t>
            </a:r>
          </a:p>
          <a:p>
            <a:pPr marL="812165" lvl="1" indent="-342900">
              <a:lnSpc>
                <a:spcPct val="100000"/>
              </a:lnSpc>
              <a:spcBef>
                <a:spcPts val="580"/>
              </a:spcBef>
              <a:buClr>
                <a:srgbClr val="FF0000"/>
              </a:buClr>
              <a:buSzPct val="54166"/>
              <a:buFont typeface="Arial" panose="020B0604020202020204" pitchFamily="34" charset="0"/>
              <a:buChar char="•"/>
              <a:tabLst>
                <a:tab pos="756285" algn="l"/>
                <a:tab pos="756920" algn="l"/>
              </a:tabLst>
            </a:pPr>
            <a:r>
              <a:rPr sz="2000" dirty="0">
                <a:latin typeface="Tahoma"/>
                <a:cs typeface="Tahoma"/>
              </a:rPr>
              <a:t>Không có: Mặc định là 1</a:t>
            </a:r>
          </a:p>
          <a:p>
            <a:pPr marL="355600" indent="-342900">
              <a:lnSpc>
                <a:spcPct val="100000"/>
              </a:lnSpc>
              <a:spcBef>
                <a:spcPts val="575"/>
              </a:spcBef>
              <a:buClr>
                <a:srgbClr val="3333CC"/>
              </a:buClr>
              <a:buSzPct val="60416"/>
              <a:buFont typeface="Wingdings"/>
              <a:buChar char="◼"/>
              <a:tabLst>
                <a:tab pos="354965" algn="l"/>
                <a:tab pos="355600" algn="l"/>
              </a:tabLst>
            </a:pPr>
            <a:r>
              <a:rPr sz="2000" dirty="0">
                <a:latin typeface="Tahoma"/>
                <a:cs typeface="Tahoma"/>
              </a:rPr>
              <a:t>Tên vai trò (</a:t>
            </a:r>
            <a:r>
              <a:rPr sz="2000" dirty="0" err="1">
                <a:latin typeface="Tahoma"/>
                <a:cs typeface="Tahoma"/>
              </a:rPr>
              <a:t>rolename</a:t>
            </a:r>
            <a:r>
              <a:rPr sz="2000" dirty="0">
                <a:latin typeface="Tahoma"/>
                <a:cs typeface="Tahoma"/>
              </a:rPr>
              <a:t>)</a:t>
            </a:r>
            <a:endParaRPr lang="en-US" sz="2000" dirty="0">
              <a:latin typeface="Tahoma"/>
              <a:cs typeface="Tahoma"/>
            </a:endParaRPr>
          </a:p>
          <a:p>
            <a:pPr marL="812800" lvl="1" indent="-342900">
              <a:spcBef>
                <a:spcPts val="575"/>
              </a:spcBef>
              <a:buClr>
                <a:srgbClr val="3333CC"/>
              </a:buClr>
              <a:buSzPct val="60416"/>
              <a:buFont typeface="Arial" panose="020B0604020202020204" pitchFamily="34" charset="0"/>
              <a:buChar char="•"/>
              <a:tabLst>
                <a:tab pos="354965" algn="l"/>
                <a:tab pos="355600" algn="l"/>
              </a:tabLst>
            </a:pPr>
            <a:r>
              <a:rPr sz="2000" dirty="0" err="1">
                <a:latin typeface="Tahoma"/>
                <a:cs typeface="Tahoma"/>
              </a:rPr>
              <a:t>Nếu</a:t>
            </a:r>
            <a:r>
              <a:rPr sz="2000" dirty="0">
                <a:latin typeface="Tahoma"/>
                <a:cs typeface="Tahoma"/>
              </a:rPr>
              <a:t> không có thì mặc định là  tên của lớp (bỏ viết hoa chữ  cái đầu)</a:t>
            </a:r>
          </a:p>
        </p:txBody>
      </p:sp>
      <p:sp>
        <p:nvSpPr>
          <p:cNvPr id="10" name="object 10"/>
          <p:cNvSpPr txBox="1"/>
          <p:nvPr/>
        </p:nvSpPr>
        <p:spPr>
          <a:xfrm>
            <a:off x="5500115" y="4715255"/>
            <a:ext cx="1134110" cy="1005840"/>
          </a:xfrm>
          <a:prstGeom prst="rect">
            <a:avLst/>
          </a:prstGeom>
          <a:ln w="9144">
            <a:solidFill>
              <a:srgbClr val="000000"/>
            </a:solidFill>
          </a:ln>
        </p:spPr>
        <p:txBody>
          <a:bodyPr vert="horz" wrap="square" lIns="0" tIns="6985" rIns="0" bIns="0" rtlCol="0">
            <a:spAutoFit/>
          </a:bodyPr>
          <a:lstStyle/>
          <a:p>
            <a:pPr>
              <a:lnSpc>
                <a:spcPct val="100000"/>
              </a:lnSpc>
              <a:spcBef>
                <a:spcPts val="55"/>
              </a:spcBef>
            </a:pPr>
            <a:endParaRPr sz="2100" dirty="0">
              <a:latin typeface="Times New Roman"/>
              <a:cs typeface="Times New Roman"/>
            </a:endParaRPr>
          </a:p>
          <a:p>
            <a:pPr marL="78105">
              <a:lnSpc>
                <a:spcPct val="100000"/>
              </a:lnSpc>
            </a:pPr>
            <a:r>
              <a:rPr sz="2400" spc="-5" dirty="0">
                <a:latin typeface="Arial"/>
                <a:cs typeface="Arial"/>
              </a:rPr>
              <a:t>TuGiac</a:t>
            </a:r>
            <a:endParaRPr sz="2400" dirty="0">
              <a:latin typeface="Arial"/>
              <a:cs typeface="Arial"/>
            </a:endParaRPr>
          </a:p>
        </p:txBody>
      </p:sp>
      <p:sp>
        <p:nvSpPr>
          <p:cNvPr id="11" name="object 11"/>
          <p:cNvSpPr/>
          <p:nvPr/>
        </p:nvSpPr>
        <p:spPr>
          <a:xfrm>
            <a:off x="6634733" y="5170170"/>
            <a:ext cx="266700" cy="119380"/>
          </a:xfrm>
          <a:custGeom>
            <a:avLst/>
            <a:gdLst/>
            <a:ahLst/>
            <a:cxnLst/>
            <a:rect l="l" t="t" r="r" b="b"/>
            <a:pathLst>
              <a:path w="266700" h="119379">
                <a:moveTo>
                  <a:pt x="0" y="59435"/>
                </a:moveTo>
                <a:lnTo>
                  <a:pt x="133350" y="0"/>
                </a:lnTo>
                <a:lnTo>
                  <a:pt x="266700" y="59435"/>
                </a:lnTo>
                <a:lnTo>
                  <a:pt x="133350" y="118871"/>
                </a:lnTo>
                <a:lnTo>
                  <a:pt x="0" y="59435"/>
                </a:lnTo>
                <a:close/>
              </a:path>
            </a:pathLst>
          </a:custGeom>
          <a:ln w="19812">
            <a:solidFill>
              <a:srgbClr val="000000"/>
            </a:solidFill>
          </a:ln>
        </p:spPr>
        <p:txBody>
          <a:bodyPr wrap="square" lIns="0" tIns="0" rIns="0" bIns="0" rtlCol="0"/>
          <a:lstStyle/>
          <a:p>
            <a:endParaRPr/>
          </a:p>
        </p:txBody>
      </p:sp>
      <p:graphicFrame>
        <p:nvGraphicFramePr>
          <p:cNvPr id="12" name="object 12"/>
          <p:cNvGraphicFramePr>
            <a:graphicFrameLocks noGrp="1"/>
          </p:cNvGraphicFramePr>
          <p:nvPr/>
        </p:nvGraphicFramePr>
        <p:xfrm>
          <a:off x="6870192" y="4710684"/>
          <a:ext cx="2045970" cy="1005840"/>
        </p:xfrm>
        <a:graphic>
          <a:graphicData uri="http://schemas.openxmlformats.org/drawingml/2006/table">
            <a:tbl>
              <a:tblPr firstRow="1" bandRow="1">
                <a:tableStyleId>{2D5ABB26-0587-4C30-8999-92F81FD0307C}</a:tableStyleId>
              </a:tblPr>
              <a:tblGrid>
                <a:gridCol w="974090">
                  <a:extLst>
                    <a:ext uri="{9D8B030D-6E8A-4147-A177-3AD203B41FA5}">
                      <a16:colId xmlns:a16="http://schemas.microsoft.com/office/drawing/2014/main" val="20000"/>
                    </a:ext>
                  </a:extLst>
                </a:gridCol>
                <a:gridCol w="1071880">
                  <a:extLst>
                    <a:ext uri="{9D8B030D-6E8A-4147-A177-3AD203B41FA5}">
                      <a16:colId xmlns:a16="http://schemas.microsoft.com/office/drawing/2014/main" val="20001"/>
                    </a:ext>
                  </a:extLst>
                </a:gridCol>
              </a:tblGrid>
              <a:tr h="513588">
                <a:tc>
                  <a:txBody>
                    <a:bodyPr/>
                    <a:lstStyle/>
                    <a:p>
                      <a:pPr marR="86995" algn="r">
                        <a:lnSpc>
                          <a:spcPct val="100000"/>
                        </a:lnSpc>
                        <a:spcBef>
                          <a:spcPts val="1395"/>
                        </a:spcBef>
                      </a:pPr>
                      <a:r>
                        <a:rPr sz="2000" dirty="0">
                          <a:solidFill>
                            <a:srgbClr val="333399"/>
                          </a:solidFill>
                          <a:latin typeface="Arial"/>
                          <a:cs typeface="Arial"/>
                        </a:rPr>
                        <a:t>4</a:t>
                      </a:r>
                      <a:endParaRPr sz="2000" dirty="0">
                        <a:latin typeface="Arial"/>
                        <a:cs typeface="Arial"/>
                      </a:endParaRPr>
                    </a:p>
                  </a:txBody>
                  <a:tcPr marL="0" marR="0" marT="177165" marB="0">
                    <a:lnR w="9525">
                      <a:solidFill>
                        <a:srgbClr val="000000"/>
                      </a:solidFill>
                      <a:prstDash val="solid"/>
                    </a:lnR>
                    <a:lnB w="28575">
                      <a:solidFill>
                        <a:srgbClr val="000000"/>
                      </a:solidFill>
                      <a:prstDash val="solid"/>
                    </a:lnB>
                  </a:tcPr>
                </a:tc>
                <a:tc rowSpan="2">
                  <a:txBody>
                    <a:bodyPr/>
                    <a:lstStyle/>
                    <a:p>
                      <a:pPr>
                        <a:lnSpc>
                          <a:spcPct val="100000"/>
                        </a:lnSpc>
                        <a:spcBef>
                          <a:spcPts val="55"/>
                        </a:spcBef>
                      </a:pPr>
                      <a:endParaRPr sz="2100">
                        <a:latin typeface="Times New Roman"/>
                        <a:cs typeface="Times New Roman"/>
                      </a:endParaRPr>
                    </a:p>
                    <a:p>
                      <a:pPr marL="182245">
                        <a:lnSpc>
                          <a:spcPct val="100000"/>
                        </a:lnSpc>
                      </a:pPr>
                      <a:r>
                        <a:rPr sz="2400" spc="-10" dirty="0">
                          <a:latin typeface="Arial"/>
                          <a:cs typeface="Arial"/>
                        </a:rPr>
                        <a:t>Diem</a:t>
                      </a:r>
                      <a:endParaRPr sz="2400">
                        <a:latin typeface="Arial"/>
                        <a:cs typeface="Arial"/>
                      </a:endParaRPr>
                    </a:p>
                  </a:txBody>
                  <a:tcPr marL="0" marR="0" marT="698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492252">
                <a:tc>
                  <a:txBody>
                    <a:bodyPr/>
                    <a:lstStyle/>
                    <a:p>
                      <a:pPr>
                        <a:lnSpc>
                          <a:spcPct val="100000"/>
                        </a:lnSpc>
                      </a:pPr>
                      <a:endParaRPr sz="2500" dirty="0">
                        <a:latin typeface="Times New Roman"/>
                        <a:cs typeface="Times New Roman"/>
                      </a:endParaRPr>
                    </a:p>
                  </a:txBody>
                  <a:tcPr marL="0" marR="0" marT="0" marB="0">
                    <a:lnR w="9525">
                      <a:solidFill>
                        <a:srgbClr val="000000"/>
                      </a:solidFill>
                      <a:prstDash val="solid"/>
                    </a:lnR>
                    <a:lnT w="28575">
                      <a:solidFill>
                        <a:srgbClr val="000000"/>
                      </a:solidFill>
                      <a:prstDash val="solid"/>
                    </a:lnT>
                  </a:tcPr>
                </a:tc>
                <a:tc vMerge="1">
                  <a:txBody>
                    <a:bodyPr/>
                    <a:lstStyle/>
                    <a:p>
                      <a:endParaRPr/>
                    </a:p>
                  </a:txBody>
                  <a:tcPr marL="0" marR="0" marT="698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bl>
          </a:graphicData>
        </a:graphic>
      </p:graphicFrame>
      <p:sp>
        <p:nvSpPr>
          <p:cNvPr id="13" name="object 13"/>
          <p:cNvSpPr txBox="1"/>
          <p:nvPr/>
        </p:nvSpPr>
        <p:spPr>
          <a:xfrm>
            <a:off x="6735571" y="4848809"/>
            <a:ext cx="167640"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333399"/>
                </a:solidFill>
                <a:latin typeface="Arial"/>
                <a:cs typeface="Arial"/>
              </a:rPr>
              <a:t>1</a:t>
            </a:r>
            <a:endParaRPr sz="20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76200"/>
            <a:ext cx="3124200" cy="696595"/>
          </a:xfrm>
          <a:prstGeom prst="rect">
            <a:avLst/>
          </a:prstGeom>
        </p:spPr>
        <p:txBody>
          <a:bodyPr vert="horz" wrap="square" lIns="0" tIns="12700" rIns="0" bIns="0" rtlCol="0">
            <a:spAutoFit/>
          </a:bodyPr>
          <a:lstStyle/>
          <a:p>
            <a:pPr marL="12700">
              <a:lnSpc>
                <a:spcPct val="100000"/>
              </a:lnSpc>
              <a:spcBef>
                <a:spcPts val="100"/>
              </a:spcBef>
            </a:pPr>
            <a:r>
              <a:rPr sz="4400" dirty="0">
                <a:solidFill>
                  <a:srgbClr val="333399"/>
                </a:solidFill>
                <a:latin typeface="Tahoma"/>
                <a:cs typeface="Tahoma"/>
              </a:rPr>
              <a:t>Ví dụ</a:t>
            </a:r>
            <a:endParaRPr sz="4400" dirty="0">
              <a:latin typeface="Tahoma"/>
              <a:cs typeface="Tahoma"/>
            </a:endParaRPr>
          </a:p>
        </p:txBody>
      </p:sp>
      <p:sp>
        <p:nvSpPr>
          <p:cNvPr id="4" name="object 4"/>
          <p:cNvSpPr txBox="1">
            <a:spLocks noGrp="1"/>
          </p:cNvSpPr>
          <p:nvPr>
            <p:ph type="sldNum" sz="quarter" idx="12"/>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13</a:t>
            </a:fld>
            <a:endParaRPr dirty="0"/>
          </a:p>
        </p:txBody>
      </p:sp>
      <p:sp>
        <p:nvSpPr>
          <p:cNvPr id="3" name="object 3"/>
          <p:cNvSpPr/>
          <p:nvPr/>
        </p:nvSpPr>
        <p:spPr>
          <a:xfrm>
            <a:off x="1447800" y="1062227"/>
            <a:ext cx="7002780" cy="510997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29969" y="258826"/>
            <a:ext cx="7321100" cy="696595"/>
          </a:xfrm>
          <a:prstGeom prst="rect">
            <a:avLst/>
          </a:prstGeom>
        </p:spPr>
        <p:txBody>
          <a:bodyPr vert="horz" wrap="square" lIns="0" tIns="12700" rIns="0" bIns="0" rtlCol="0">
            <a:spAutoFit/>
          </a:bodyPr>
          <a:lstStyle/>
          <a:p>
            <a:pPr marL="12700">
              <a:lnSpc>
                <a:spcPct val="100000"/>
              </a:lnSpc>
              <a:spcBef>
                <a:spcPts val="100"/>
              </a:spcBef>
            </a:pPr>
            <a:r>
              <a:rPr sz="4400" spc="-5" dirty="0">
                <a:solidFill>
                  <a:srgbClr val="333399"/>
                </a:solidFill>
                <a:latin typeface="Tahoma" panose="020B0604030504040204" pitchFamily="34" charset="0"/>
                <a:ea typeface="Tahoma" panose="020B0604030504040204" pitchFamily="34" charset="0"/>
                <a:cs typeface="Tahoma" panose="020B0604030504040204" pitchFamily="34" charset="0"/>
              </a:rPr>
              <a:t>2.3. </a:t>
            </a:r>
            <a:r>
              <a:rPr sz="4400" dirty="0">
                <a:solidFill>
                  <a:srgbClr val="333399"/>
                </a:solidFill>
                <a:latin typeface="Tahoma" panose="020B0604030504040204" pitchFamily="34" charset="0"/>
                <a:ea typeface="Tahoma" panose="020B0604030504040204" pitchFamily="34" charset="0"/>
                <a:cs typeface="Tahoma" panose="020B0604030504040204" pitchFamily="34" charset="0"/>
              </a:rPr>
              <a:t>Min</a:t>
            </a:r>
            <a:r>
              <a:rPr lang="en-US" sz="4400" dirty="0">
                <a:solidFill>
                  <a:srgbClr val="333399"/>
                </a:solidFill>
                <a:latin typeface="Tahoma" panose="020B0604030504040204" pitchFamily="34" charset="0"/>
                <a:ea typeface="Tahoma" panose="020B0604030504040204" pitchFamily="34" charset="0"/>
                <a:cs typeface="Tahoma" panose="020B0604030504040204" pitchFamily="34" charset="0"/>
              </a:rPr>
              <a:t>h </a:t>
            </a:r>
            <a:r>
              <a:rPr lang="en-US" sz="4400" dirty="0" err="1">
                <a:solidFill>
                  <a:srgbClr val="333399"/>
                </a:solidFill>
                <a:latin typeface="Tahoma" panose="020B0604030504040204" pitchFamily="34" charset="0"/>
                <a:ea typeface="Tahoma" panose="020B0604030504040204" pitchFamily="34" charset="0"/>
                <a:cs typeface="Tahoma" panose="020B0604030504040204" pitchFamily="34" charset="0"/>
              </a:rPr>
              <a:t>họa</a:t>
            </a:r>
            <a:r>
              <a:rPr lang="en-US" sz="4400" spc="-670" dirty="0">
                <a:solidFill>
                  <a:srgbClr val="333399"/>
                </a:solidFill>
                <a:latin typeface="Tahoma" panose="020B0604030504040204" pitchFamily="34" charset="0"/>
                <a:ea typeface="Tahoma" panose="020B0604030504040204" pitchFamily="34" charset="0"/>
                <a:cs typeface="Tahoma" panose="020B0604030504040204" pitchFamily="34" charset="0"/>
              </a:rPr>
              <a:t> </a:t>
            </a:r>
            <a:r>
              <a:rPr sz="4400" spc="-5" dirty="0" err="1">
                <a:solidFill>
                  <a:srgbClr val="333399"/>
                </a:solidFill>
                <a:latin typeface="Tahoma" panose="020B0604030504040204" pitchFamily="34" charset="0"/>
                <a:ea typeface="Tahoma" panose="020B0604030504040204" pitchFamily="34" charset="0"/>
                <a:cs typeface="Tahoma" panose="020B0604030504040204" pitchFamily="34" charset="0"/>
              </a:rPr>
              <a:t>trên</a:t>
            </a:r>
            <a:r>
              <a:rPr sz="4400" spc="-125" dirty="0">
                <a:solidFill>
                  <a:srgbClr val="333399"/>
                </a:solidFill>
                <a:latin typeface="Tahoma" panose="020B0604030504040204" pitchFamily="34" charset="0"/>
                <a:ea typeface="Tahoma" panose="020B0604030504040204" pitchFamily="34" charset="0"/>
                <a:cs typeface="Tahoma" panose="020B0604030504040204" pitchFamily="34" charset="0"/>
              </a:rPr>
              <a:t> </a:t>
            </a:r>
            <a:r>
              <a:rPr sz="4400" dirty="0">
                <a:solidFill>
                  <a:srgbClr val="333399"/>
                </a:solidFill>
                <a:latin typeface="Tahoma" panose="020B0604030504040204" pitchFamily="34" charset="0"/>
                <a:ea typeface="Tahoma" panose="020B0604030504040204" pitchFamily="34" charset="0"/>
                <a:cs typeface="Tahoma" panose="020B0604030504040204" pitchFamily="34" charset="0"/>
              </a:rPr>
              <a:t>Java</a:t>
            </a:r>
            <a:endParaRPr sz="4400" dirty="0">
              <a:latin typeface="Tahoma" panose="020B0604030504040204" pitchFamily="34" charset="0"/>
              <a:ea typeface="Tahoma" panose="020B0604030504040204" pitchFamily="34" charset="0"/>
              <a:cs typeface="Tahoma" panose="020B0604030504040204" pitchFamily="34" charset="0"/>
            </a:endParaRPr>
          </a:p>
        </p:txBody>
      </p:sp>
      <p:sp>
        <p:nvSpPr>
          <p:cNvPr id="9" name="object 9"/>
          <p:cNvSpPr txBox="1">
            <a:spLocks noGrp="1"/>
          </p:cNvSpPr>
          <p:nvPr>
            <p:ph type="sldNum" sz="quarter" idx="12"/>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14</a:t>
            </a:fld>
            <a:endParaRPr dirty="0"/>
          </a:p>
        </p:txBody>
      </p:sp>
      <p:sp>
        <p:nvSpPr>
          <p:cNvPr id="8" name="object 8"/>
          <p:cNvSpPr txBox="1"/>
          <p:nvPr/>
        </p:nvSpPr>
        <p:spPr>
          <a:xfrm>
            <a:off x="1677326" y="1608645"/>
            <a:ext cx="4961255" cy="4417060"/>
          </a:xfrm>
          <a:prstGeom prst="rect">
            <a:avLst/>
          </a:prstGeom>
        </p:spPr>
        <p:txBody>
          <a:bodyPr vert="horz" wrap="square" lIns="0" tIns="74295" rIns="0" bIns="0" rtlCol="0">
            <a:spAutoFit/>
          </a:bodyPr>
          <a:lstStyle/>
          <a:p>
            <a:pPr marL="12700">
              <a:lnSpc>
                <a:spcPct val="100000"/>
              </a:lnSpc>
              <a:spcBef>
                <a:spcPts val="585"/>
              </a:spcBef>
            </a:pPr>
            <a:r>
              <a:rPr sz="2000" b="1" spc="-5" dirty="0">
                <a:solidFill>
                  <a:srgbClr val="7E0054"/>
                </a:solidFill>
                <a:latin typeface="Carlito"/>
                <a:cs typeface="Carlito"/>
              </a:rPr>
              <a:t>class </a:t>
            </a:r>
            <a:r>
              <a:rPr sz="2000" spc="-5" dirty="0">
                <a:latin typeface="Carlito"/>
                <a:cs typeface="Carlito"/>
              </a:rPr>
              <a:t>Diem</a:t>
            </a:r>
            <a:r>
              <a:rPr sz="2000" spc="-15" dirty="0">
                <a:latin typeface="Carlito"/>
                <a:cs typeface="Carlito"/>
              </a:rPr>
              <a:t> </a:t>
            </a:r>
            <a:r>
              <a:rPr sz="2000" dirty="0">
                <a:latin typeface="Carlito"/>
                <a:cs typeface="Carlito"/>
              </a:rPr>
              <a:t>{</a:t>
            </a:r>
          </a:p>
          <a:p>
            <a:pPr marL="127000">
              <a:lnSpc>
                <a:spcPct val="100000"/>
              </a:lnSpc>
              <a:spcBef>
                <a:spcPts val="480"/>
              </a:spcBef>
            </a:pPr>
            <a:r>
              <a:rPr sz="2000" b="1" dirty="0">
                <a:solidFill>
                  <a:srgbClr val="7E0054"/>
                </a:solidFill>
                <a:latin typeface="Carlito"/>
                <a:cs typeface="Carlito"/>
              </a:rPr>
              <a:t>private int </a:t>
            </a:r>
            <a:r>
              <a:rPr sz="2000" spc="-5" dirty="0">
                <a:solidFill>
                  <a:srgbClr val="0000C0"/>
                </a:solidFill>
                <a:latin typeface="Carlito"/>
                <a:cs typeface="Carlito"/>
              </a:rPr>
              <a:t>x</a:t>
            </a:r>
            <a:r>
              <a:rPr sz="2000" spc="-5" dirty="0">
                <a:latin typeface="Carlito"/>
                <a:cs typeface="Carlito"/>
              </a:rPr>
              <a:t>,</a:t>
            </a:r>
            <a:r>
              <a:rPr sz="2000" spc="-120" dirty="0">
                <a:latin typeface="Carlito"/>
                <a:cs typeface="Carlito"/>
              </a:rPr>
              <a:t> </a:t>
            </a:r>
            <a:r>
              <a:rPr sz="2000" dirty="0">
                <a:solidFill>
                  <a:srgbClr val="0000C0"/>
                </a:solidFill>
                <a:latin typeface="Carlito"/>
                <a:cs typeface="Carlito"/>
              </a:rPr>
              <a:t>y</a:t>
            </a:r>
            <a:r>
              <a:rPr sz="2000" dirty="0">
                <a:latin typeface="Carlito"/>
                <a:cs typeface="Carlito"/>
              </a:rPr>
              <a:t>;</a:t>
            </a:r>
          </a:p>
          <a:p>
            <a:pPr marL="127000">
              <a:lnSpc>
                <a:spcPct val="100000"/>
              </a:lnSpc>
              <a:spcBef>
                <a:spcPts val="480"/>
              </a:spcBef>
            </a:pPr>
            <a:r>
              <a:rPr sz="2000" b="1" dirty="0">
                <a:solidFill>
                  <a:srgbClr val="7E0054"/>
                </a:solidFill>
                <a:latin typeface="Carlito"/>
                <a:cs typeface="Carlito"/>
              </a:rPr>
              <a:t>public</a:t>
            </a:r>
            <a:r>
              <a:rPr sz="2000" b="1" spc="-85" dirty="0">
                <a:solidFill>
                  <a:srgbClr val="7E0054"/>
                </a:solidFill>
                <a:latin typeface="Carlito"/>
                <a:cs typeface="Carlito"/>
              </a:rPr>
              <a:t> </a:t>
            </a:r>
            <a:r>
              <a:rPr sz="2000" spc="-5" dirty="0">
                <a:latin typeface="Carlito"/>
                <a:cs typeface="Carlito"/>
              </a:rPr>
              <a:t>Diem(){}</a:t>
            </a:r>
            <a:endParaRPr sz="2000" dirty="0">
              <a:latin typeface="Carlito"/>
              <a:cs typeface="Carlito"/>
            </a:endParaRPr>
          </a:p>
          <a:p>
            <a:pPr marL="127000">
              <a:lnSpc>
                <a:spcPct val="100000"/>
              </a:lnSpc>
              <a:spcBef>
                <a:spcPts val="480"/>
              </a:spcBef>
            </a:pPr>
            <a:r>
              <a:rPr sz="2000" b="1" dirty="0">
                <a:solidFill>
                  <a:srgbClr val="7E0054"/>
                </a:solidFill>
                <a:latin typeface="Carlito"/>
                <a:cs typeface="Carlito"/>
              </a:rPr>
              <a:t>public </a:t>
            </a:r>
            <a:r>
              <a:rPr sz="2000" spc="-5" dirty="0">
                <a:latin typeface="Carlito"/>
                <a:cs typeface="Carlito"/>
              </a:rPr>
              <a:t>Diem(</a:t>
            </a:r>
            <a:r>
              <a:rPr sz="2000" b="1" spc="-5" dirty="0">
                <a:solidFill>
                  <a:srgbClr val="7E0054"/>
                </a:solidFill>
                <a:latin typeface="Carlito"/>
                <a:cs typeface="Carlito"/>
              </a:rPr>
              <a:t>int </a:t>
            </a:r>
            <a:r>
              <a:rPr sz="2000" spc="-5" dirty="0">
                <a:latin typeface="Carlito"/>
                <a:cs typeface="Carlito"/>
              </a:rPr>
              <a:t>x, </a:t>
            </a:r>
            <a:r>
              <a:rPr sz="2000" b="1" dirty="0">
                <a:solidFill>
                  <a:srgbClr val="7E0054"/>
                </a:solidFill>
                <a:latin typeface="Carlito"/>
                <a:cs typeface="Carlito"/>
              </a:rPr>
              <a:t>int </a:t>
            </a:r>
            <a:r>
              <a:rPr sz="2000" dirty="0">
                <a:latin typeface="Carlito"/>
                <a:cs typeface="Carlito"/>
              </a:rPr>
              <a:t>y)</a:t>
            </a:r>
            <a:r>
              <a:rPr sz="2000" spc="-65" dirty="0">
                <a:latin typeface="Carlito"/>
                <a:cs typeface="Carlito"/>
              </a:rPr>
              <a:t> </a:t>
            </a:r>
            <a:r>
              <a:rPr sz="2000" dirty="0">
                <a:latin typeface="Carlito"/>
                <a:cs typeface="Carlito"/>
              </a:rPr>
              <a:t>{</a:t>
            </a:r>
          </a:p>
          <a:p>
            <a:pPr marL="927100">
              <a:lnSpc>
                <a:spcPct val="100000"/>
              </a:lnSpc>
              <a:spcBef>
                <a:spcPts val="484"/>
              </a:spcBef>
            </a:pPr>
            <a:r>
              <a:rPr sz="2000" b="1" dirty="0">
                <a:solidFill>
                  <a:srgbClr val="7E0054"/>
                </a:solidFill>
                <a:latin typeface="Carlito"/>
                <a:cs typeface="Carlito"/>
              </a:rPr>
              <a:t>this</a:t>
            </a:r>
            <a:r>
              <a:rPr sz="2000" dirty="0">
                <a:latin typeface="Carlito"/>
                <a:cs typeface="Carlito"/>
              </a:rPr>
              <a:t>.</a:t>
            </a:r>
            <a:r>
              <a:rPr sz="2000" dirty="0">
                <a:solidFill>
                  <a:srgbClr val="0000C0"/>
                </a:solidFill>
                <a:latin typeface="Carlito"/>
                <a:cs typeface="Carlito"/>
              </a:rPr>
              <a:t>x </a:t>
            </a:r>
            <a:r>
              <a:rPr sz="2000" dirty="0">
                <a:latin typeface="Carlito"/>
                <a:cs typeface="Carlito"/>
              </a:rPr>
              <a:t>= </a:t>
            </a:r>
            <a:r>
              <a:rPr sz="2000" spc="-5" dirty="0">
                <a:latin typeface="Carlito"/>
                <a:cs typeface="Carlito"/>
              </a:rPr>
              <a:t>x; </a:t>
            </a:r>
            <a:r>
              <a:rPr sz="2000" b="1" dirty="0">
                <a:solidFill>
                  <a:srgbClr val="7E0054"/>
                </a:solidFill>
                <a:latin typeface="Carlito"/>
                <a:cs typeface="Carlito"/>
              </a:rPr>
              <a:t>this</a:t>
            </a:r>
            <a:r>
              <a:rPr sz="2000" dirty="0">
                <a:latin typeface="Carlito"/>
                <a:cs typeface="Carlito"/>
              </a:rPr>
              <a:t>.</a:t>
            </a:r>
            <a:r>
              <a:rPr sz="2000" dirty="0">
                <a:solidFill>
                  <a:srgbClr val="0000C0"/>
                </a:solidFill>
                <a:latin typeface="Carlito"/>
                <a:cs typeface="Carlito"/>
              </a:rPr>
              <a:t>y </a:t>
            </a:r>
            <a:r>
              <a:rPr sz="2000" dirty="0">
                <a:latin typeface="Carlito"/>
                <a:cs typeface="Carlito"/>
              </a:rPr>
              <a:t>=</a:t>
            </a:r>
            <a:r>
              <a:rPr sz="2000" spc="-95" dirty="0">
                <a:latin typeface="Carlito"/>
                <a:cs typeface="Carlito"/>
              </a:rPr>
              <a:t> </a:t>
            </a:r>
            <a:r>
              <a:rPr sz="2000" dirty="0">
                <a:latin typeface="Carlito"/>
                <a:cs typeface="Carlito"/>
              </a:rPr>
              <a:t>y;</a:t>
            </a:r>
          </a:p>
          <a:p>
            <a:pPr marL="127000">
              <a:lnSpc>
                <a:spcPct val="100000"/>
              </a:lnSpc>
              <a:spcBef>
                <a:spcPts val="480"/>
              </a:spcBef>
            </a:pPr>
            <a:r>
              <a:rPr sz="2000" dirty="0">
                <a:latin typeface="Carlito"/>
                <a:cs typeface="Carlito"/>
              </a:rPr>
              <a:t>}</a:t>
            </a:r>
          </a:p>
          <a:p>
            <a:pPr marL="127000">
              <a:lnSpc>
                <a:spcPct val="100000"/>
              </a:lnSpc>
              <a:spcBef>
                <a:spcPts val="480"/>
              </a:spcBef>
            </a:pPr>
            <a:r>
              <a:rPr sz="2000" b="1" dirty="0">
                <a:solidFill>
                  <a:srgbClr val="7E0054"/>
                </a:solidFill>
                <a:latin typeface="Carlito"/>
                <a:cs typeface="Carlito"/>
              </a:rPr>
              <a:t>public </a:t>
            </a:r>
            <a:r>
              <a:rPr sz="2000" b="1" spc="-5" dirty="0">
                <a:solidFill>
                  <a:srgbClr val="7E0054"/>
                </a:solidFill>
                <a:latin typeface="Carlito"/>
                <a:cs typeface="Carlito"/>
              </a:rPr>
              <a:t>void </a:t>
            </a:r>
            <a:r>
              <a:rPr sz="2000" spc="-5" dirty="0">
                <a:latin typeface="Carlito"/>
                <a:cs typeface="Carlito"/>
              </a:rPr>
              <a:t>setX(</a:t>
            </a:r>
            <a:r>
              <a:rPr sz="2000" b="1" spc="-5" dirty="0">
                <a:solidFill>
                  <a:srgbClr val="7E0054"/>
                </a:solidFill>
                <a:latin typeface="Carlito"/>
                <a:cs typeface="Carlito"/>
              </a:rPr>
              <a:t>int </a:t>
            </a:r>
            <a:r>
              <a:rPr sz="2000" spc="-5" dirty="0">
                <a:latin typeface="Carlito"/>
                <a:cs typeface="Carlito"/>
              </a:rPr>
              <a:t>x){ </a:t>
            </a:r>
            <a:r>
              <a:rPr sz="2000" b="1" dirty="0">
                <a:solidFill>
                  <a:srgbClr val="7E0054"/>
                </a:solidFill>
                <a:latin typeface="Carlito"/>
                <a:cs typeface="Carlito"/>
              </a:rPr>
              <a:t>this</a:t>
            </a:r>
            <a:r>
              <a:rPr sz="2000" dirty="0">
                <a:latin typeface="Carlito"/>
                <a:cs typeface="Carlito"/>
              </a:rPr>
              <a:t>.</a:t>
            </a:r>
            <a:r>
              <a:rPr sz="2000" dirty="0">
                <a:solidFill>
                  <a:srgbClr val="0000C0"/>
                </a:solidFill>
                <a:latin typeface="Carlito"/>
                <a:cs typeface="Carlito"/>
              </a:rPr>
              <a:t>x </a:t>
            </a:r>
            <a:r>
              <a:rPr sz="2000" dirty="0">
                <a:latin typeface="Carlito"/>
                <a:cs typeface="Carlito"/>
              </a:rPr>
              <a:t>= </a:t>
            </a:r>
            <a:r>
              <a:rPr sz="2000" spc="-5" dirty="0">
                <a:latin typeface="Carlito"/>
                <a:cs typeface="Carlito"/>
              </a:rPr>
              <a:t>x;</a:t>
            </a:r>
            <a:r>
              <a:rPr sz="2000" spc="-90" dirty="0">
                <a:latin typeface="Carlito"/>
                <a:cs typeface="Carlito"/>
              </a:rPr>
              <a:t> </a:t>
            </a:r>
            <a:r>
              <a:rPr sz="2000" dirty="0">
                <a:latin typeface="Carlito"/>
                <a:cs typeface="Carlito"/>
              </a:rPr>
              <a:t>}</a:t>
            </a:r>
          </a:p>
          <a:p>
            <a:pPr marL="127000">
              <a:lnSpc>
                <a:spcPct val="100000"/>
              </a:lnSpc>
              <a:spcBef>
                <a:spcPts val="480"/>
              </a:spcBef>
            </a:pPr>
            <a:r>
              <a:rPr sz="2000" b="1" dirty="0">
                <a:solidFill>
                  <a:srgbClr val="7E0054"/>
                </a:solidFill>
                <a:latin typeface="Carlito"/>
                <a:cs typeface="Carlito"/>
              </a:rPr>
              <a:t>public int </a:t>
            </a:r>
            <a:r>
              <a:rPr sz="2000" dirty="0">
                <a:latin typeface="Carlito"/>
                <a:cs typeface="Carlito"/>
              </a:rPr>
              <a:t>getX() { </a:t>
            </a:r>
            <a:r>
              <a:rPr sz="2000" b="1" spc="-5" dirty="0">
                <a:solidFill>
                  <a:srgbClr val="7E0054"/>
                </a:solidFill>
                <a:latin typeface="Carlito"/>
                <a:cs typeface="Carlito"/>
              </a:rPr>
              <a:t>return </a:t>
            </a:r>
            <a:r>
              <a:rPr sz="2000" spc="-5" dirty="0">
                <a:solidFill>
                  <a:srgbClr val="0000C0"/>
                </a:solidFill>
                <a:latin typeface="Carlito"/>
                <a:cs typeface="Carlito"/>
              </a:rPr>
              <a:t>x</a:t>
            </a:r>
            <a:r>
              <a:rPr sz="2000" spc="-5" dirty="0">
                <a:latin typeface="Carlito"/>
                <a:cs typeface="Carlito"/>
              </a:rPr>
              <a:t>;</a:t>
            </a:r>
            <a:r>
              <a:rPr sz="2000" spc="-70" dirty="0">
                <a:latin typeface="Carlito"/>
                <a:cs typeface="Carlito"/>
              </a:rPr>
              <a:t> </a:t>
            </a:r>
            <a:r>
              <a:rPr sz="2000" dirty="0">
                <a:latin typeface="Carlito"/>
                <a:cs typeface="Carlito"/>
              </a:rPr>
              <a:t>}</a:t>
            </a:r>
          </a:p>
          <a:p>
            <a:pPr marL="127000">
              <a:lnSpc>
                <a:spcPct val="100000"/>
              </a:lnSpc>
              <a:spcBef>
                <a:spcPts val="480"/>
              </a:spcBef>
            </a:pPr>
            <a:r>
              <a:rPr sz="2000" b="1" dirty="0">
                <a:solidFill>
                  <a:srgbClr val="7E0054"/>
                </a:solidFill>
                <a:latin typeface="Carlito"/>
                <a:cs typeface="Carlito"/>
              </a:rPr>
              <a:t>public </a:t>
            </a:r>
            <a:r>
              <a:rPr sz="2000" b="1" spc="-5" dirty="0">
                <a:solidFill>
                  <a:srgbClr val="7E0054"/>
                </a:solidFill>
                <a:latin typeface="Carlito"/>
                <a:cs typeface="Carlito"/>
              </a:rPr>
              <a:t>void</a:t>
            </a:r>
            <a:r>
              <a:rPr sz="2000" b="1" spc="-35" dirty="0">
                <a:solidFill>
                  <a:srgbClr val="7E0054"/>
                </a:solidFill>
                <a:latin typeface="Carlito"/>
                <a:cs typeface="Carlito"/>
              </a:rPr>
              <a:t> </a:t>
            </a:r>
            <a:r>
              <a:rPr sz="2000" spc="-5" dirty="0">
                <a:latin typeface="Carlito"/>
                <a:cs typeface="Carlito"/>
              </a:rPr>
              <a:t>printDiem(){</a:t>
            </a:r>
            <a:endParaRPr sz="2000" dirty="0">
              <a:latin typeface="Carlito"/>
              <a:cs typeface="Carlito"/>
            </a:endParaRPr>
          </a:p>
          <a:p>
            <a:pPr marL="927100">
              <a:lnSpc>
                <a:spcPct val="100000"/>
              </a:lnSpc>
              <a:spcBef>
                <a:spcPts val="480"/>
              </a:spcBef>
            </a:pPr>
            <a:r>
              <a:rPr sz="2000" spc="-5" dirty="0">
                <a:latin typeface="Carlito"/>
                <a:cs typeface="Carlito"/>
              </a:rPr>
              <a:t>System.</a:t>
            </a:r>
            <a:r>
              <a:rPr sz="2000" i="1" spc="-5" dirty="0">
                <a:solidFill>
                  <a:srgbClr val="0000C0"/>
                </a:solidFill>
                <a:latin typeface="Carlito"/>
                <a:cs typeface="Carlito"/>
              </a:rPr>
              <a:t>out</a:t>
            </a:r>
            <a:r>
              <a:rPr sz="2000" spc="-5" dirty="0">
                <a:latin typeface="Carlito"/>
                <a:cs typeface="Carlito"/>
              </a:rPr>
              <a:t>.print(</a:t>
            </a:r>
            <a:r>
              <a:rPr sz="2000" spc="-5" dirty="0">
                <a:solidFill>
                  <a:srgbClr val="2A00FF"/>
                </a:solidFill>
                <a:latin typeface="Carlito"/>
                <a:cs typeface="Carlito"/>
              </a:rPr>
              <a:t>"(" </a:t>
            </a:r>
            <a:r>
              <a:rPr sz="2000" dirty="0">
                <a:latin typeface="Carlito"/>
                <a:cs typeface="Carlito"/>
              </a:rPr>
              <a:t>+ </a:t>
            </a:r>
            <a:r>
              <a:rPr sz="2000" dirty="0">
                <a:solidFill>
                  <a:srgbClr val="0000C0"/>
                </a:solidFill>
                <a:latin typeface="Carlito"/>
                <a:cs typeface="Carlito"/>
              </a:rPr>
              <a:t>x </a:t>
            </a:r>
            <a:r>
              <a:rPr sz="2000" dirty="0">
                <a:latin typeface="Carlito"/>
                <a:cs typeface="Carlito"/>
              </a:rPr>
              <a:t>+ </a:t>
            </a:r>
            <a:r>
              <a:rPr sz="2000" dirty="0">
                <a:solidFill>
                  <a:srgbClr val="2A00FF"/>
                </a:solidFill>
                <a:latin typeface="Carlito"/>
                <a:cs typeface="Carlito"/>
              </a:rPr>
              <a:t>", " </a:t>
            </a:r>
            <a:r>
              <a:rPr sz="2000" dirty="0">
                <a:latin typeface="Carlito"/>
                <a:cs typeface="Carlito"/>
              </a:rPr>
              <a:t>+ </a:t>
            </a:r>
            <a:r>
              <a:rPr sz="2000" dirty="0">
                <a:solidFill>
                  <a:srgbClr val="0000C0"/>
                </a:solidFill>
                <a:latin typeface="Carlito"/>
                <a:cs typeface="Carlito"/>
              </a:rPr>
              <a:t>y </a:t>
            </a:r>
            <a:r>
              <a:rPr sz="2000" dirty="0">
                <a:latin typeface="Carlito"/>
                <a:cs typeface="Carlito"/>
              </a:rPr>
              <a:t>+</a:t>
            </a:r>
            <a:r>
              <a:rPr sz="2000" spc="-60" dirty="0">
                <a:latin typeface="Carlito"/>
                <a:cs typeface="Carlito"/>
              </a:rPr>
              <a:t> </a:t>
            </a:r>
            <a:r>
              <a:rPr sz="2000" dirty="0">
                <a:solidFill>
                  <a:srgbClr val="2A00FF"/>
                </a:solidFill>
                <a:latin typeface="Carlito"/>
                <a:cs typeface="Carlito"/>
              </a:rPr>
              <a:t>")"</a:t>
            </a:r>
            <a:r>
              <a:rPr sz="2000" dirty="0">
                <a:latin typeface="Carlito"/>
                <a:cs typeface="Carlito"/>
              </a:rPr>
              <a:t>);</a:t>
            </a:r>
          </a:p>
          <a:p>
            <a:pPr marL="127000">
              <a:lnSpc>
                <a:spcPct val="100000"/>
              </a:lnSpc>
              <a:spcBef>
                <a:spcPts val="480"/>
              </a:spcBef>
            </a:pPr>
            <a:r>
              <a:rPr sz="2000" dirty="0">
                <a:latin typeface="Carlito"/>
                <a:cs typeface="Carlito"/>
              </a:rPr>
              <a:t>}</a:t>
            </a:r>
          </a:p>
          <a:p>
            <a:pPr marL="12700">
              <a:lnSpc>
                <a:spcPct val="100000"/>
              </a:lnSpc>
              <a:spcBef>
                <a:spcPts val="484"/>
              </a:spcBef>
            </a:pPr>
            <a:r>
              <a:rPr sz="2000" dirty="0">
                <a:latin typeface="Carlito"/>
                <a:cs typeface="Carlito"/>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4642" y="76911"/>
            <a:ext cx="2378710" cy="360680"/>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Courier New"/>
                <a:cs typeface="Courier New"/>
              </a:rPr>
              <a:t>class TuGiac</a:t>
            </a:r>
            <a:r>
              <a:rPr sz="2200" b="1" spc="-25" dirty="0">
                <a:latin typeface="Courier New"/>
                <a:cs typeface="Courier New"/>
              </a:rPr>
              <a:t> </a:t>
            </a:r>
            <a:r>
              <a:rPr sz="2200" b="1" spc="-5" dirty="0">
                <a:latin typeface="Courier New"/>
                <a:cs typeface="Courier New"/>
              </a:rPr>
              <a:t>{</a:t>
            </a:r>
            <a:endParaRPr sz="2200">
              <a:latin typeface="Courier New"/>
              <a:cs typeface="Courier New"/>
            </a:endParaRPr>
          </a:p>
        </p:txBody>
      </p:sp>
      <p:sp>
        <p:nvSpPr>
          <p:cNvPr id="12" name="object 12"/>
          <p:cNvSpPr txBox="1">
            <a:spLocks noGrp="1"/>
          </p:cNvSpPr>
          <p:nvPr>
            <p:ph type="sldNum" sz="quarter" idx="12"/>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15</a:t>
            </a:fld>
            <a:endParaRPr dirty="0"/>
          </a:p>
        </p:txBody>
      </p:sp>
      <p:graphicFrame>
        <p:nvGraphicFramePr>
          <p:cNvPr id="3" name="object 3"/>
          <p:cNvGraphicFramePr>
            <a:graphicFrameLocks noGrp="1"/>
          </p:cNvGraphicFramePr>
          <p:nvPr/>
        </p:nvGraphicFramePr>
        <p:xfrm>
          <a:off x="680872" y="539214"/>
          <a:ext cx="3427730" cy="718268"/>
        </p:xfrm>
        <a:graphic>
          <a:graphicData uri="http://schemas.openxmlformats.org/drawingml/2006/table">
            <a:tbl>
              <a:tblPr firstRow="1" bandRow="1">
                <a:tableStyleId>{2D5ABB26-0587-4C30-8999-92F81FD0307C}</a:tableStyleId>
              </a:tblPr>
              <a:tblGrid>
                <a:gridCol w="1293495">
                  <a:extLst>
                    <a:ext uri="{9D8B030D-6E8A-4147-A177-3AD203B41FA5}">
                      <a16:colId xmlns:a16="http://schemas.microsoft.com/office/drawing/2014/main" val="20000"/>
                    </a:ext>
                  </a:extLst>
                </a:gridCol>
                <a:gridCol w="840740">
                  <a:extLst>
                    <a:ext uri="{9D8B030D-6E8A-4147-A177-3AD203B41FA5}">
                      <a16:colId xmlns:a16="http://schemas.microsoft.com/office/drawing/2014/main" val="20001"/>
                    </a:ext>
                  </a:extLst>
                </a:gridCol>
                <a:gridCol w="673100">
                  <a:extLst>
                    <a:ext uri="{9D8B030D-6E8A-4147-A177-3AD203B41FA5}">
                      <a16:colId xmlns:a16="http://schemas.microsoft.com/office/drawing/2014/main" val="20002"/>
                    </a:ext>
                  </a:extLst>
                </a:gridCol>
                <a:gridCol w="620395">
                  <a:extLst>
                    <a:ext uri="{9D8B030D-6E8A-4147-A177-3AD203B41FA5}">
                      <a16:colId xmlns:a16="http://schemas.microsoft.com/office/drawing/2014/main" val="20003"/>
                    </a:ext>
                  </a:extLst>
                </a:gridCol>
              </a:tblGrid>
              <a:tr h="359134">
                <a:tc>
                  <a:txBody>
                    <a:bodyPr/>
                    <a:lstStyle/>
                    <a:p>
                      <a:pPr marL="31750">
                        <a:lnSpc>
                          <a:spcPts val="2270"/>
                        </a:lnSpc>
                      </a:pPr>
                      <a:r>
                        <a:rPr sz="2200" b="1" dirty="0">
                          <a:solidFill>
                            <a:srgbClr val="B92112"/>
                          </a:solidFill>
                          <a:latin typeface="Courier New"/>
                          <a:cs typeface="Courier New"/>
                        </a:rPr>
                        <a:t>private</a:t>
                      </a:r>
                      <a:endParaRPr sz="2200">
                        <a:latin typeface="Courier New"/>
                        <a:cs typeface="Courier New"/>
                      </a:endParaRPr>
                    </a:p>
                  </a:txBody>
                  <a:tcPr marL="0" marR="0" marT="0" marB="0"/>
                </a:tc>
                <a:tc>
                  <a:txBody>
                    <a:bodyPr/>
                    <a:lstStyle/>
                    <a:p>
                      <a:pPr marR="76835" algn="r">
                        <a:lnSpc>
                          <a:spcPts val="2270"/>
                        </a:lnSpc>
                      </a:pPr>
                      <a:r>
                        <a:rPr sz="2200" b="1" spc="-5" dirty="0">
                          <a:solidFill>
                            <a:srgbClr val="B92112"/>
                          </a:solidFill>
                          <a:latin typeface="Courier New"/>
                          <a:cs typeface="Courier New"/>
                        </a:rPr>
                        <a:t>D</a:t>
                      </a:r>
                      <a:r>
                        <a:rPr sz="2200" b="1" spc="15" dirty="0">
                          <a:solidFill>
                            <a:srgbClr val="B92112"/>
                          </a:solidFill>
                          <a:latin typeface="Courier New"/>
                          <a:cs typeface="Courier New"/>
                        </a:rPr>
                        <a:t>i</a:t>
                      </a:r>
                      <a:r>
                        <a:rPr sz="2200" b="1" spc="-5" dirty="0">
                          <a:solidFill>
                            <a:srgbClr val="B92112"/>
                          </a:solidFill>
                          <a:latin typeface="Courier New"/>
                          <a:cs typeface="Courier New"/>
                        </a:rPr>
                        <a:t>em</a:t>
                      </a:r>
                      <a:endParaRPr sz="2200">
                        <a:latin typeface="Courier New"/>
                        <a:cs typeface="Courier New"/>
                      </a:endParaRPr>
                    </a:p>
                  </a:txBody>
                  <a:tcPr marL="0" marR="0" marT="0" marB="0"/>
                </a:tc>
                <a:tc>
                  <a:txBody>
                    <a:bodyPr/>
                    <a:lstStyle/>
                    <a:p>
                      <a:pPr algn="ctr">
                        <a:lnSpc>
                          <a:spcPts val="2270"/>
                        </a:lnSpc>
                      </a:pPr>
                      <a:r>
                        <a:rPr sz="2200" b="1" dirty="0">
                          <a:solidFill>
                            <a:srgbClr val="B92112"/>
                          </a:solidFill>
                          <a:latin typeface="Courier New"/>
                          <a:cs typeface="Courier New"/>
                        </a:rPr>
                        <a:t>d1,</a:t>
                      </a:r>
                      <a:endParaRPr sz="2200">
                        <a:latin typeface="Courier New"/>
                        <a:cs typeface="Courier New"/>
                      </a:endParaRPr>
                    </a:p>
                  </a:txBody>
                  <a:tcPr marL="0" marR="0" marT="0" marB="0"/>
                </a:tc>
                <a:tc>
                  <a:txBody>
                    <a:bodyPr/>
                    <a:lstStyle/>
                    <a:p>
                      <a:pPr marL="52705" algn="ctr">
                        <a:lnSpc>
                          <a:spcPts val="2270"/>
                        </a:lnSpc>
                      </a:pPr>
                      <a:r>
                        <a:rPr sz="2200" b="1" dirty="0">
                          <a:solidFill>
                            <a:srgbClr val="B92112"/>
                          </a:solidFill>
                          <a:latin typeface="Courier New"/>
                          <a:cs typeface="Courier New"/>
                        </a:rPr>
                        <a:t>d2;</a:t>
                      </a:r>
                      <a:endParaRPr sz="2200">
                        <a:latin typeface="Courier New"/>
                        <a:cs typeface="Courier New"/>
                      </a:endParaRPr>
                    </a:p>
                  </a:txBody>
                  <a:tcPr marL="0" marR="0" marT="0" marB="0"/>
                </a:tc>
                <a:extLst>
                  <a:ext uri="{0D108BD9-81ED-4DB2-BD59-A6C34878D82A}">
                    <a16:rowId xmlns:a16="http://schemas.microsoft.com/office/drawing/2014/main" val="10000"/>
                  </a:ext>
                </a:extLst>
              </a:tr>
              <a:tr h="359134">
                <a:tc>
                  <a:txBody>
                    <a:bodyPr/>
                    <a:lstStyle/>
                    <a:p>
                      <a:pPr marL="31750">
                        <a:lnSpc>
                          <a:spcPts val="2610"/>
                        </a:lnSpc>
                      </a:pPr>
                      <a:r>
                        <a:rPr sz="2200" b="1" dirty="0">
                          <a:solidFill>
                            <a:srgbClr val="B92112"/>
                          </a:solidFill>
                          <a:latin typeface="Courier New"/>
                          <a:cs typeface="Courier New"/>
                        </a:rPr>
                        <a:t>private</a:t>
                      </a:r>
                      <a:endParaRPr sz="2200">
                        <a:latin typeface="Courier New"/>
                        <a:cs typeface="Courier New"/>
                      </a:endParaRPr>
                    </a:p>
                  </a:txBody>
                  <a:tcPr marL="0" marR="0" marT="0" marB="0"/>
                </a:tc>
                <a:tc>
                  <a:txBody>
                    <a:bodyPr/>
                    <a:lstStyle/>
                    <a:p>
                      <a:pPr marR="76835" algn="r">
                        <a:lnSpc>
                          <a:spcPts val="2610"/>
                        </a:lnSpc>
                      </a:pPr>
                      <a:r>
                        <a:rPr sz="2200" b="1" spc="-5" dirty="0">
                          <a:solidFill>
                            <a:srgbClr val="B92112"/>
                          </a:solidFill>
                          <a:latin typeface="Courier New"/>
                          <a:cs typeface="Courier New"/>
                        </a:rPr>
                        <a:t>D</a:t>
                      </a:r>
                      <a:r>
                        <a:rPr sz="2200" b="1" spc="15" dirty="0">
                          <a:solidFill>
                            <a:srgbClr val="B92112"/>
                          </a:solidFill>
                          <a:latin typeface="Courier New"/>
                          <a:cs typeface="Courier New"/>
                        </a:rPr>
                        <a:t>i</a:t>
                      </a:r>
                      <a:r>
                        <a:rPr sz="2200" b="1" spc="-5" dirty="0">
                          <a:solidFill>
                            <a:srgbClr val="B92112"/>
                          </a:solidFill>
                          <a:latin typeface="Courier New"/>
                          <a:cs typeface="Courier New"/>
                        </a:rPr>
                        <a:t>em</a:t>
                      </a:r>
                      <a:endParaRPr sz="2200">
                        <a:latin typeface="Courier New"/>
                        <a:cs typeface="Courier New"/>
                      </a:endParaRPr>
                    </a:p>
                  </a:txBody>
                  <a:tcPr marL="0" marR="0" marT="0" marB="0"/>
                </a:tc>
                <a:tc>
                  <a:txBody>
                    <a:bodyPr/>
                    <a:lstStyle/>
                    <a:p>
                      <a:pPr algn="ctr">
                        <a:lnSpc>
                          <a:spcPts val="2610"/>
                        </a:lnSpc>
                      </a:pPr>
                      <a:r>
                        <a:rPr sz="2200" b="1" dirty="0">
                          <a:solidFill>
                            <a:srgbClr val="B92112"/>
                          </a:solidFill>
                          <a:latin typeface="Courier New"/>
                          <a:cs typeface="Courier New"/>
                        </a:rPr>
                        <a:t>d3,</a:t>
                      </a:r>
                      <a:endParaRPr sz="2200">
                        <a:latin typeface="Courier New"/>
                        <a:cs typeface="Courier New"/>
                      </a:endParaRPr>
                    </a:p>
                  </a:txBody>
                  <a:tcPr marL="0" marR="0" marT="0" marB="0"/>
                </a:tc>
                <a:tc>
                  <a:txBody>
                    <a:bodyPr/>
                    <a:lstStyle/>
                    <a:p>
                      <a:pPr marL="52705" algn="ctr">
                        <a:lnSpc>
                          <a:spcPts val="2610"/>
                        </a:lnSpc>
                      </a:pPr>
                      <a:r>
                        <a:rPr sz="2200" b="1" dirty="0">
                          <a:solidFill>
                            <a:srgbClr val="B92112"/>
                          </a:solidFill>
                          <a:latin typeface="Courier New"/>
                          <a:cs typeface="Courier New"/>
                        </a:rPr>
                        <a:t>d4;</a:t>
                      </a:r>
                      <a:endParaRPr sz="2200">
                        <a:latin typeface="Courier New"/>
                        <a:cs typeface="Courier New"/>
                      </a:endParaRPr>
                    </a:p>
                  </a:txBody>
                  <a:tcPr marL="0" marR="0" marT="0" marB="0"/>
                </a:tc>
                <a:extLst>
                  <a:ext uri="{0D108BD9-81ED-4DB2-BD59-A6C34878D82A}">
                    <a16:rowId xmlns:a16="http://schemas.microsoft.com/office/drawing/2014/main" val="10001"/>
                  </a:ext>
                </a:extLst>
              </a:tr>
            </a:tbl>
          </a:graphicData>
        </a:graphic>
      </p:graphicFrame>
      <p:sp>
        <p:nvSpPr>
          <p:cNvPr id="4" name="object 4"/>
          <p:cNvSpPr txBox="1"/>
          <p:nvPr/>
        </p:nvSpPr>
        <p:spPr>
          <a:xfrm>
            <a:off x="699922" y="1216431"/>
            <a:ext cx="7259320" cy="3648075"/>
          </a:xfrm>
          <a:prstGeom prst="rect">
            <a:avLst/>
          </a:prstGeom>
        </p:spPr>
        <p:txBody>
          <a:bodyPr vert="horz" wrap="square" lIns="0" tIns="80010" rIns="0" bIns="0" rtlCol="0">
            <a:spAutoFit/>
          </a:bodyPr>
          <a:lstStyle/>
          <a:p>
            <a:pPr marL="12700">
              <a:lnSpc>
                <a:spcPct val="100000"/>
              </a:lnSpc>
              <a:spcBef>
                <a:spcPts val="630"/>
              </a:spcBef>
            </a:pPr>
            <a:r>
              <a:rPr sz="2200" b="1" spc="-5" dirty="0">
                <a:latin typeface="Courier New"/>
                <a:cs typeface="Courier New"/>
              </a:rPr>
              <a:t>public TuGiac(Diem </a:t>
            </a:r>
            <a:r>
              <a:rPr sz="2200" b="1" spc="-10" dirty="0">
                <a:latin typeface="Courier New"/>
                <a:cs typeface="Courier New"/>
              </a:rPr>
              <a:t>p1, </a:t>
            </a:r>
            <a:r>
              <a:rPr sz="2200" b="1" dirty="0">
                <a:latin typeface="Courier New"/>
                <a:cs typeface="Courier New"/>
              </a:rPr>
              <a:t>Diem</a:t>
            </a:r>
            <a:r>
              <a:rPr sz="2200" b="1" spc="75" dirty="0">
                <a:latin typeface="Courier New"/>
                <a:cs typeface="Courier New"/>
              </a:rPr>
              <a:t> </a:t>
            </a:r>
            <a:r>
              <a:rPr sz="2200" b="1" spc="-10" dirty="0">
                <a:latin typeface="Courier New"/>
                <a:cs typeface="Courier New"/>
              </a:rPr>
              <a:t>p2,</a:t>
            </a:r>
            <a:endParaRPr sz="2200">
              <a:latin typeface="Courier New"/>
              <a:cs typeface="Courier New"/>
            </a:endParaRPr>
          </a:p>
          <a:p>
            <a:pPr marL="349250" marR="889000" indent="2985770">
              <a:lnSpc>
                <a:spcPct val="120000"/>
              </a:lnSpc>
              <a:spcBef>
                <a:spcPts val="5"/>
              </a:spcBef>
            </a:pPr>
            <a:r>
              <a:rPr sz="2200" b="1" spc="-5" dirty="0">
                <a:latin typeface="Courier New"/>
                <a:cs typeface="Courier New"/>
              </a:rPr>
              <a:t>Diem </a:t>
            </a:r>
            <a:r>
              <a:rPr sz="2200" b="1" dirty="0">
                <a:latin typeface="Courier New"/>
                <a:cs typeface="Courier New"/>
              </a:rPr>
              <a:t>p3, </a:t>
            </a:r>
            <a:r>
              <a:rPr sz="2200" b="1" spc="-5" dirty="0">
                <a:latin typeface="Courier New"/>
                <a:cs typeface="Courier New"/>
              </a:rPr>
              <a:t>Diem </a:t>
            </a:r>
            <a:r>
              <a:rPr sz="2200" b="1" dirty="0">
                <a:latin typeface="Courier New"/>
                <a:cs typeface="Courier New"/>
              </a:rPr>
              <a:t>p4){  </a:t>
            </a:r>
            <a:r>
              <a:rPr sz="2200" b="1" spc="-5" dirty="0">
                <a:latin typeface="Courier New"/>
                <a:cs typeface="Courier New"/>
              </a:rPr>
              <a:t>d1 = </a:t>
            </a:r>
            <a:r>
              <a:rPr sz="2200" b="1" spc="-10" dirty="0">
                <a:latin typeface="Courier New"/>
                <a:cs typeface="Courier New"/>
              </a:rPr>
              <a:t>p1; </a:t>
            </a:r>
            <a:r>
              <a:rPr sz="2200" b="1" spc="-5" dirty="0">
                <a:latin typeface="Courier New"/>
                <a:cs typeface="Courier New"/>
              </a:rPr>
              <a:t>d2 = </a:t>
            </a:r>
            <a:r>
              <a:rPr sz="2200" b="1" spc="-10" dirty="0">
                <a:latin typeface="Courier New"/>
                <a:cs typeface="Courier New"/>
              </a:rPr>
              <a:t>p2; </a:t>
            </a:r>
            <a:r>
              <a:rPr sz="2200" b="1" spc="-5" dirty="0">
                <a:latin typeface="Courier New"/>
                <a:cs typeface="Courier New"/>
              </a:rPr>
              <a:t>d3 = </a:t>
            </a:r>
            <a:r>
              <a:rPr sz="2200" b="1" spc="-10" dirty="0">
                <a:latin typeface="Courier New"/>
                <a:cs typeface="Courier New"/>
              </a:rPr>
              <a:t>p3; </a:t>
            </a:r>
            <a:r>
              <a:rPr sz="2200" b="1" spc="-5" dirty="0">
                <a:latin typeface="Courier New"/>
                <a:cs typeface="Courier New"/>
              </a:rPr>
              <a:t>d4 =</a:t>
            </a:r>
            <a:r>
              <a:rPr sz="2200" b="1" spc="195" dirty="0">
                <a:latin typeface="Courier New"/>
                <a:cs typeface="Courier New"/>
              </a:rPr>
              <a:t> </a:t>
            </a:r>
            <a:r>
              <a:rPr sz="2200" b="1" spc="-10" dirty="0">
                <a:latin typeface="Courier New"/>
                <a:cs typeface="Courier New"/>
              </a:rPr>
              <a:t>p4;</a:t>
            </a:r>
            <a:endParaRPr sz="2200">
              <a:latin typeface="Courier New"/>
              <a:cs typeface="Courier New"/>
            </a:endParaRPr>
          </a:p>
          <a:p>
            <a:pPr marL="12700">
              <a:lnSpc>
                <a:spcPct val="100000"/>
              </a:lnSpc>
              <a:spcBef>
                <a:spcPts val="525"/>
              </a:spcBef>
            </a:pPr>
            <a:r>
              <a:rPr sz="2200" b="1" spc="-5" dirty="0">
                <a:latin typeface="Courier New"/>
                <a:cs typeface="Courier New"/>
              </a:rPr>
              <a:t>}</a:t>
            </a:r>
            <a:endParaRPr sz="2200">
              <a:latin typeface="Courier New"/>
              <a:cs typeface="Courier New"/>
            </a:endParaRPr>
          </a:p>
          <a:p>
            <a:pPr marL="12700">
              <a:lnSpc>
                <a:spcPct val="100000"/>
              </a:lnSpc>
              <a:spcBef>
                <a:spcPts val="530"/>
              </a:spcBef>
            </a:pPr>
            <a:r>
              <a:rPr sz="2200" b="1" spc="-5" dirty="0">
                <a:latin typeface="Courier New"/>
                <a:cs typeface="Courier New"/>
              </a:rPr>
              <a:t>public</a:t>
            </a:r>
            <a:r>
              <a:rPr sz="2200" b="1" spc="20" dirty="0">
                <a:latin typeface="Courier New"/>
                <a:cs typeface="Courier New"/>
              </a:rPr>
              <a:t> </a:t>
            </a:r>
            <a:r>
              <a:rPr sz="2200" b="1" spc="-5" dirty="0">
                <a:latin typeface="Courier New"/>
                <a:cs typeface="Courier New"/>
              </a:rPr>
              <a:t>TuGiac(){</a:t>
            </a:r>
            <a:endParaRPr sz="2200">
              <a:latin typeface="Courier New"/>
              <a:cs typeface="Courier New"/>
            </a:endParaRPr>
          </a:p>
          <a:p>
            <a:pPr marL="349250" marR="5080">
              <a:lnSpc>
                <a:spcPct val="120000"/>
              </a:lnSpc>
              <a:tabLst>
                <a:tab pos="3881120" algn="l"/>
              </a:tabLst>
            </a:pPr>
            <a:r>
              <a:rPr sz="2200" b="1" spc="-5" dirty="0">
                <a:latin typeface="Courier New"/>
                <a:cs typeface="Courier New"/>
              </a:rPr>
              <a:t>d1 =</a:t>
            </a:r>
            <a:r>
              <a:rPr sz="2200" b="1" spc="50" dirty="0">
                <a:latin typeface="Courier New"/>
                <a:cs typeface="Courier New"/>
              </a:rPr>
              <a:t> </a:t>
            </a:r>
            <a:r>
              <a:rPr sz="2200" b="1" spc="-10" dirty="0">
                <a:latin typeface="Courier New"/>
                <a:cs typeface="Courier New"/>
              </a:rPr>
              <a:t>new</a:t>
            </a:r>
            <a:r>
              <a:rPr sz="2200" b="1" spc="15" dirty="0">
                <a:latin typeface="Courier New"/>
                <a:cs typeface="Courier New"/>
              </a:rPr>
              <a:t> </a:t>
            </a:r>
            <a:r>
              <a:rPr sz="2200" b="1" dirty="0">
                <a:latin typeface="Courier New"/>
                <a:cs typeface="Courier New"/>
              </a:rPr>
              <a:t>Diem();	</a:t>
            </a:r>
            <a:r>
              <a:rPr sz="2200" b="1" spc="5" dirty="0">
                <a:latin typeface="Courier New"/>
                <a:cs typeface="Courier New"/>
              </a:rPr>
              <a:t>d2 </a:t>
            </a:r>
            <a:r>
              <a:rPr sz="2200" b="1" spc="-5" dirty="0">
                <a:latin typeface="Courier New"/>
                <a:cs typeface="Courier New"/>
              </a:rPr>
              <a:t>= </a:t>
            </a:r>
            <a:r>
              <a:rPr sz="2200" b="1" spc="-10" dirty="0">
                <a:latin typeface="Courier New"/>
                <a:cs typeface="Courier New"/>
              </a:rPr>
              <a:t>new </a:t>
            </a:r>
            <a:r>
              <a:rPr sz="2200" b="1" dirty="0">
                <a:latin typeface="Courier New"/>
                <a:cs typeface="Courier New"/>
              </a:rPr>
              <a:t>Diem(0,1);  </a:t>
            </a:r>
            <a:r>
              <a:rPr sz="2200" b="1" spc="-5" dirty="0">
                <a:latin typeface="Courier New"/>
                <a:cs typeface="Courier New"/>
              </a:rPr>
              <a:t>d3 = </a:t>
            </a:r>
            <a:r>
              <a:rPr sz="2200" b="1" spc="-10" dirty="0">
                <a:latin typeface="Courier New"/>
                <a:cs typeface="Courier New"/>
              </a:rPr>
              <a:t>new </a:t>
            </a:r>
            <a:r>
              <a:rPr sz="2200" b="1" spc="-5" dirty="0">
                <a:latin typeface="Courier New"/>
                <a:cs typeface="Courier New"/>
              </a:rPr>
              <a:t>Diem (1,1); </a:t>
            </a:r>
            <a:r>
              <a:rPr sz="2200" b="1" spc="5" dirty="0">
                <a:latin typeface="Courier New"/>
                <a:cs typeface="Courier New"/>
              </a:rPr>
              <a:t>d4 </a:t>
            </a:r>
            <a:r>
              <a:rPr sz="2200" b="1" spc="-5" dirty="0">
                <a:latin typeface="Courier New"/>
                <a:cs typeface="Courier New"/>
              </a:rPr>
              <a:t>= </a:t>
            </a:r>
            <a:r>
              <a:rPr sz="2200" b="1" spc="-10" dirty="0">
                <a:latin typeface="Courier New"/>
                <a:cs typeface="Courier New"/>
              </a:rPr>
              <a:t>new </a:t>
            </a:r>
            <a:r>
              <a:rPr sz="2200" b="1" dirty="0">
                <a:latin typeface="Courier New"/>
                <a:cs typeface="Courier New"/>
              </a:rPr>
              <a:t>Diem</a:t>
            </a:r>
            <a:r>
              <a:rPr sz="2200" b="1" spc="125" dirty="0">
                <a:latin typeface="Courier New"/>
                <a:cs typeface="Courier New"/>
              </a:rPr>
              <a:t> </a:t>
            </a:r>
            <a:r>
              <a:rPr sz="2200" b="1" dirty="0">
                <a:latin typeface="Courier New"/>
                <a:cs typeface="Courier New"/>
              </a:rPr>
              <a:t>(1,0);</a:t>
            </a:r>
            <a:endParaRPr sz="2200">
              <a:latin typeface="Courier New"/>
              <a:cs typeface="Courier New"/>
            </a:endParaRPr>
          </a:p>
          <a:p>
            <a:pPr marL="12700">
              <a:lnSpc>
                <a:spcPct val="100000"/>
              </a:lnSpc>
              <a:spcBef>
                <a:spcPts val="530"/>
              </a:spcBef>
            </a:pPr>
            <a:r>
              <a:rPr sz="2200" b="1" spc="-5" dirty="0">
                <a:latin typeface="Courier New"/>
                <a:cs typeface="Courier New"/>
              </a:rPr>
              <a:t>}</a:t>
            </a:r>
            <a:endParaRPr sz="2200">
              <a:latin typeface="Courier New"/>
              <a:cs typeface="Courier New"/>
            </a:endParaRPr>
          </a:p>
          <a:p>
            <a:pPr marL="12700">
              <a:lnSpc>
                <a:spcPct val="100000"/>
              </a:lnSpc>
              <a:spcBef>
                <a:spcPts val="530"/>
              </a:spcBef>
            </a:pPr>
            <a:r>
              <a:rPr sz="2200" b="1" spc="-5" dirty="0">
                <a:latin typeface="Courier New"/>
                <a:cs typeface="Courier New"/>
              </a:rPr>
              <a:t>public void</a:t>
            </a:r>
            <a:r>
              <a:rPr sz="2200" b="1" spc="20" dirty="0">
                <a:latin typeface="Courier New"/>
                <a:cs typeface="Courier New"/>
              </a:rPr>
              <a:t> </a:t>
            </a:r>
            <a:r>
              <a:rPr sz="2200" b="1" dirty="0">
                <a:latin typeface="Courier New"/>
                <a:cs typeface="Courier New"/>
              </a:rPr>
              <a:t>printTuGiac(){</a:t>
            </a:r>
            <a:endParaRPr sz="2200">
              <a:latin typeface="Courier New"/>
              <a:cs typeface="Courier New"/>
            </a:endParaRPr>
          </a:p>
        </p:txBody>
      </p:sp>
      <p:sp>
        <p:nvSpPr>
          <p:cNvPr id="5" name="object 5"/>
          <p:cNvSpPr txBox="1"/>
          <p:nvPr/>
        </p:nvSpPr>
        <p:spPr>
          <a:xfrm>
            <a:off x="1042822" y="4838598"/>
            <a:ext cx="2547620" cy="830580"/>
          </a:xfrm>
          <a:prstGeom prst="rect">
            <a:avLst/>
          </a:prstGeom>
        </p:spPr>
        <p:txBody>
          <a:bodyPr vert="horz" wrap="square" lIns="0" tIns="12700" rIns="0" bIns="0" rtlCol="0">
            <a:spAutoFit/>
          </a:bodyPr>
          <a:lstStyle/>
          <a:p>
            <a:pPr marL="12700" marR="5080">
              <a:lnSpc>
                <a:spcPct val="120100"/>
              </a:lnSpc>
              <a:spcBef>
                <a:spcPts val="100"/>
              </a:spcBef>
            </a:pPr>
            <a:r>
              <a:rPr sz="2200" b="1" spc="-5" dirty="0">
                <a:solidFill>
                  <a:srgbClr val="B92112"/>
                </a:solidFill>
                <a:latin typeface="Courier New"/>
                <a:cs typeface="Courier New"/>
              </a:rPr>
              <a:t>d1.printDiem();  d3.printDiem();</a:t>
            </a:r>
            <a:endParaRPr sz="2200">
              <a:latin typeface="Courier New"/>
              <a:cs typeface="Courier New"/>
            </a:endParaRPr>
          </a:p>
        </p:txBody>
      </p:sp>
      <p:sp>
        <p:nvSpPr>
          <p:cNvPr id="6" name="object 6"/>
          <p:cNvSpPr txBox="1"/>
          <p:nvPr/>
        </p:nvSpPr>
        <p:spPr>
          <a:xfrm>
            <a:off x="3903138" y="4838598"/>
            <a:ext cx="2548255" cy="830580"/>
          </a:xfrm>
          <a:prstGeom prst="rect">
            <a:avLst/>
          </a:prstGeom>
        </p:spPr>
        <p:txBody>
          <a:bodyPr vert="horz" wrap="square" lIns="0" tIns="12700" rIns="0" bIns="0" rtlCol="0">
            <a:spAutoFit/>
          </a:bodyPr>
          <a:lstStyle/>
          <a:p>
            <a:pPr marL="12700" marR="5080">
              <a:lnSpc>
                <a:spcPct val="120100"/>
              </a:lnSpc>
              <a:spcBef>
                <a:spcPts val="100"/>
              </a:spcBef>
            </a:pPr>
            <a:r>
              <a:rPr sz="2200" b="1" spc="-10" dirty="0">
                <a:solidFill>
                  <a:srgbClr val="B92112"/>
                </a:solidFill>
                <a:latin typeface="Courier New"/>
                <a:cs typeface="Courier New"/>
              </a:rPr>
              <a:t>d</a:t>
            </a:r>
            <a:r>
              <a:rPr sz="2200" b="1" spc="10" dirty="0">
                <a:solidFill>
                  <a:srgbClr val="B92112"/>
                </a:solidFill>
                <a:latin typeface="Courier New"/>
                <a:cs typeface="Courier New"/>
              </a:rPr>
              <a:t>2</a:t>
            </a:r>
            <a:r>
              <a:rPr sz="2200" b="1" spc="-10" dirty="0">
                <a:solidFill>
                  <a:srgbClr val="B92112"/>
                </a:solidFill>
                <a:latin typeface="Courier New"/>
                <a:cs typeface="Courier New"/>
              </a:rPr>
              <a:t>.p</a:t>
            </a:r>
            <a:r>
              <a:rPr sz="2200" b="1" spc="10" dirty="0">
                <a:solidFill>
                  <a:srgbClr val="B92112"/>
                </a:solidFill>
                <a:latin typeface="Courier New"/>
                <a:cs typeface="Courier New"/>
              </a:rPr>
              <a:t>r</a:t>
            </a:r>
            <a:r>
              <a:rPr sz="2200" b="1" spc="-10" dirty="0">
                <a:solidFill>
                  <a:srgbClr val="B92112"/>
                </a:solidFill>
                <a:latin typeface="Courier New"/>
                <a:cs typeface="Courier New"/>
              </a:rPr>
              <a:t>i</a:t>
            </a:r>
            <a:r>
              <a:rPr sz="2200" b="1" spc="10" dirty="0">
                <a:solidFill>
                  <a:srgbClr val="B92112"/>
                </a:solidFill>
                <a:latin typeface="Courier New"/>
                <a:cs typeface="Courier New"/>
              </a:rPr>
              <a:t>n</a:t>
            </a:r>
            <a:r>
              <a:rPr sz="2200" b="1" spc="5" dirty="0">
                <a:solidFill>
                  <a:srgbClr val="B92112"/>
                </a:solidFill>
                <a:latin typeface="Courier New"/>
                <a:cs typeface="Courier New"/>
              </a:rPr>
              <a:t>t</a:t>
            </a:r>
            <a:r>
              <a:rPr sz="2200" b="1" spc="-10" dirty="0">
                <a:solidFill>
                  <a:srgbClr val="B92112"/>
                </a:solidFill>
                <a:latin typeface="Courier New"/>
                <a:cs typeface="Courier New"/>
              </a:rPr>
              <a:t>Di</a:t>
            </a:r>
            <a:r>
              <a:rPr sz="2200" b="1" spc="10" dirty="0">
                <a:solidFill>
                  <a:srgbClr val="B92112"/>
                </a:solidFill>
                <a:latin typeface="Courier New"/>
                <a:cs typeface="Courier New"/>
              </a:rPr>
              <a:t>e</a:t>
            </a:r>
            <a:r>
              <a:rPr sz="2200" b="1" spc="-10" dirty="0">
                <a:solidFill>
                  <a:srgbClr val="B92112"/>
                </a:solidFill>
                <a:latin typeface="Courier New"/>
                <a:cs typeface="Courier New"/>
              </a:rPr>
              <a:t>m(</a:t>
            </a:r>
            <a:r>
              <a:rPr sz="2200" b="1" spc="10" dirty="0">
                <a:solidFill>
                  <a:srgbClr val="B92112"/>
                </a:solidFill>
                <a:latin typeface="Courier New"/>
                <a:cs typeface="Courier New"/>
              </a:rPr>
              <a:t>)</a:t>
            </a:r>
            <a:r>
              <a:rPr sz="2200" b="1" spc="-5" dirty="0">
                <a:solidFill>
                  <a:srgbClr val="B92112"/>
                </a:solidFill>
                <a:latin typeface="Courier New"/>
                <a:cs typeface="Courier New"/>
              </a:rPr>
              <a:t>;  </a:t>
            </a:r>
            <a:r>
              <a:rPr sz="2200" b="1" spc="-10" dirty="0">
                <a:solidFill>
                  <a:srgbClr val="B92112"/>
                </a:solidFill>
                <a:latin typeface="Courier New"/>
                <a:cs typeface="Courier New"/>
              </a:rPr>
              <a:t>d</a:t>
            </a:r>
            <a:r>
              <a:rPr sz="2200" b="1" spc="10" dirty="0">
                <a:solidFill>
                  <a:srgbClr val="B92112"/>
                </a:solidFill>
                <a:latin typeface="Courier New"/>
                <a:cs typeface="Courier New"/>
              </a:rPr>
              <a:t>4</a:t>
            </a:r>
            <a:r>
              <a:rPr sz="2200" b="1" spc="-10" dirty="0">
                <a:solidFill>
                  <a:srgbClr val="B92112"/>
                </a:solidFill>
                <a:latin typeface="Courier New"/>
                <a:cs typeface="Courier New"/>
              </a:rPr>
              <a:t>.p</a:t>
            </a:r>
            <a:r>
              <a:rPr sz="2200" b="1" spc="10" dirty="0">
                <a:solidFill>
                  <a:srgbClr val="B92112"/>
                </a:solidFill>
                <a:latin typeface="Courier New"/>
                <a:cs typeface="Courier New"/>
              </a:rPr>
              <a:t>r</a:t>
            </a:r>
            <a:r>
              <a:rPr sz="2200" b="1" spc="-10" dirty="0">
                <a:solidFill>
                  <a:srgbClr val="B92112"/>
                </a:solidFill>
                <a:latin typeface="Courier New"/>
                <a:cs typeface="Courier New"/>
              </a:rPr>
              <a:t>i</a:t>
            </a:r>
            <a:r>
              <a:rPr sz="2200" b="1" spc="10" dirty="0">
                <a:solidFill>
                  <a:srgbClr val="B92112"/>
                </a:solidFill>
                <a:latin typeface="Courier New"/>
                <a:cs typeface="Courier New"/>
              </a:rPr>
              <a:t>n</a:t>
            </a:r>
            <a:r>
              <a:rPr sz="2200" b="1" spc="5" dirty="0">
                <a:solidFill>
                  <a:srgbClr val="B92112"/>
                </a:solidFill>
                <a:latin typeface="Courier New"/>
                <a:cs typeface="Courier New"/>
              </a:rPr>
              <a:t>t</a:t>
            </a:r>
            <a:r>
              <a:rPr sz="2200" b="1" spc="-10" dirty="0">
                <a:solidFill>
                  <a:srgbClr val="B92112"/>
                </a:solidFill>
                <a:latin typeface="Courier New"/>
                <a:cs typeface="Courier New"/>
              </a:rPr>
              <a:t>Di</a:t>
            </a:r>
            <a:r>
              <a:rPr sz="2200" b="1" spc="10" dirty="0">
                <a:solidFill>
                  <a:srgbClr val="B92112"/>
                </a:solidFill>
                <a:latin typeface="Courier New"/>
                <a:cs typeface="Courier New"/>
              </a:rPr>
              <a:t>e</a:t>
            </a:r>
            <a:r>
              <a:rPr sz="2200" b="1" spc="-10" dirty="0">
                <a:solidFill>
                  <a:srgbClr val="B92112"/>
                </a:solidFill>
                <a:latin typeface="Courier New"/>
                <a:cs typeface="Courier New"/>
              </a:rPr>
              <a:t>m(</a:t>
            </a:r>
            <a:r>
              <a:rPr sz="2200" b="1" spc="10" dirty="0">
                <a:solidFill>
                  <a:srgbClr val="B92112"/>
                </a:solidFill>
                <a:latin typeface="Courier New"/>
                <a:cs typeface="Courier New"/>
              </a:rPr>
              <a:t>)</a:t>
            </a:r>
            <a:r>
              <a:rPr sz="2200" b="1" spc="-5" dirty="0">
                <a:solidFill>
                  <a:srgbClr val="B92112"/>
                </a:solidFill>
                <a:latin typeface="Courier New"/>
                <a:cs typeface="Courier New"/>
              </a:rPr>
              <a:t>;</a:t>
            </a:r>
            <a:endParaRPr sz="2200">
              <a:latin typeface="Courier New"/>
              <a:cs typeface="Courier New"/>
            </a:endParaRPr>
          </a:p>
        </p:txBody>
      </p:sp>
      <p:sp>
        <p:nvSpPr>
          <p:cNvPr id="7" name="object 7"/>
          <p:cNvSpPr txBox="1"/>
          <p:nvPr/>
        </p:nvSpPr>
        <p:spPr>
          <a:xfrm>
            <a:off x="699922" y="5643778"/>
            <a:ext cx="3900804" cy="830580"/>
          </a:xfrm>
          <a:prstGeom prst="rect">
            <a:avLst/>
          </a:prstGeom>
        </p:spPr>
        <p:txBody>
          <a:bodyPr vert="horz" wrap="square" lIns="0" tIns="79375" rIns="0" bIns="0" rtlCol="0">
            <a:spAutoFit/>
          </a:bodyPr>
          <a:lstStyle/>
          <a:p>
            <a:pPr marL="354965">
              <a:lnSpc>
                <a:spcPct val="100000"/>
              </a:lnSpc>
              <a:spcBef>
                <a:spcPts val="625"/>
              </a:spcBef>
            </a:pPr>
            <a:r>
              <a:rPr sz="2200" b="1" dirty="0">
                <a:latin typeface="Courier New"/>
                <a:cs typeface="Courier New"/>
              </a:rPr>
              <a:t>System.out.println();</a:t>
            </a:r>
            <a:endParaRPr sz="2200">
              <a:latin typeface="Courier New"/>
              <a:cs typeface="Courier New"/>
            </a:endParaRPr>
          </a:p>
          <a:p>
            <a:pPr marL="12700">
              <a:lnSpc>
                <a:spcPct val="100000"/>
              </a:lnSpc>
              <a:spcBef>
                <a:spcPts val="530"/>
              </a:spcBef>
            </a:pPr>
            <a:r>
              <a:rPr sz="2200" b="1" spc="-5" dirty="0">
                <a:latin typeface="Courier New"/>
                <a:cs typeface="Courier New"/>
              </a:rPr>
              <a:t>}</a:t>
            </a:r>
            <a:endParaRPr sz="2200">
              <a:latin typeface="Courier New"/>
              <a:cs typeface="Courier New"/>
            </a:endParaRPr>
          </a:p>
        </p:txBody>
      </p:sp>
      <p:sp>
        <p:nvSpPr>
          <p:cNvPr id="8" name="object 8"/>
          <p:cNvSpPr txBox="1"/>
          <p:nvPr/>
        </p:nvSpPr>
        <p:spPr>
          <a:xfrm>
            <a:off x="5181600" y="228600"/>
            <a:ext cx="1134110" cy="1005840"/>
          </a:xfrm>
          <a:prstGeom prst="rect">
            <a:avLst/>
          </a:prstGeom>
          <a:ln w="9144">
            <a:solidFill>
              <a:srgbClr val="000000"/>
            </a:solidFill>
          </a:ln>
        </p:spPr>
        <p:txBody>
          <a:bodyPr vert="horz" wrap="square" lIns="0" tIns="6350" rIns="0" bIns="0" rtlCol="0">
            <a:spAutoFit/>
          </a:bodyPr>
          <a:lstStyle/>
          <a:p>
            <a:pPr>
              <a:lnSpc>
                <a:spcPct val="100000"/>
              </a:lnSpc>
              <a:spcBef>
                <a:spcPts val="50"/>
              </a:spcBef>
            </a:pPr>
            <a:endParaRPr sz="2100">
              <a:latin typeface="Times New Roman"/>
              <a:cs typeface="Times New Roman"/>
            </a:endParaRPr>
          </a:p>
          <a:p>
            <a:pPr marL="77470">
              <a:lnSpc>
                <a:spcPct val="100000"/>
              </a:lnSpc>
            </a:pPr>
            <a:r>
              <a:rPr sz="2400" spc="-5" dirty="0">
                <a:latin typeface="Arial"/>
                <a:cs typeface="Arial"/>
              </a:rPr>
              <a:t>TuGiac</a:t>
            </a:r>
            <a:endParaRPr sz="2400">
              <a:latin typeface="Arial"/>
              <a:cs typeface="Arial"/>
            </a:endParaRPr>
          </a:p>
        </p:txBody>
      </p:sp>
      <p:sp>
        <p:nvSpPr>
          <p:cNvPr id="9" name="object 9"/>
          <p:cNvSpPr/>
          <p:nvPr/>
        </p:nvSpPr>
        <p:spPr>
          <a:xfrm>
            <a:off x="6316217" y="683513"/>
            <a:ext cx="266700" cy="119380"/>
          </a:xfrm>
          <a:custGeom>
            <a:avLst/>
            <a:gdLst/>
            <a:ahLst/>
            <a:cxnLst/>
            <a:rect l="l" t="t" r="r" b="b"/>
            <a:pathLst>
              <a:path w="266700" h="119379">
                <a:moveTo>
                  <a:pt x="0" y="59436"/>
                </a:moveTo>
                <a:lnTo>
                  <a:pt x="133350" y="0"/>
                </a:lnTo>
                <a:lnTo>
                  <a:pt x="266700" y="59436"/>
                </a:lnTo>
                <a:lnTo>
                  <a:pt x="133350" y="118872"/>
                </a:lnTo>
                <a:lnTo>
                  <a:pt x="0" y="59436"/>
                </a:lnTo>
                <a:close/>
              </a:path>
            </a:pathLst>
          </a:custGeom>
          <a:ln w="19812">
            <a:solidFill>
              <a:srgbClr val="000000"/>
            </a:solidFill>
          </a:ln>
        </p:spPr>
        <p:txBody>
          <a:bodyPr wrap="square" lIns="0" tIns="0" rIns="0" bIns="0" rtlCol="0"/>
          <a:lstStyle/>
          <a:p>
            <a:endParaRPr/>
          </a:p>
        </p:txBody>
      </p:sp>
      <p:graphicFrame>
        <p:nvGraphicFramePr>
          <p:cNvPr id="10" name="object 10"/>
          <p:cNvGraphicFramePr>
            <a:graphicFrameLocks noGrp="1"/>
          </p:cNvGraphicFramePr>
          <p:nvPr/>
        </p:nvGraphicFramePr>
        <p:xfrm>
          <a:off x="6551676" y="224027"/>
          <a:ext cx="2045970" cy="1005839"/>
        </p:xfrm>
        <a:graphic>
          <a:graphicData uri="http://schemas.openxmlformats.org/drawingml/2006/table">
            <a:tbl>
              <a:tblPr firstRow="1" bandRow="1">
                <a:tableStyleId>{2D5ABB26-0587-4C30-8999-92F81FD0307C}</a:tableStyleId>
              </a:tblPr>
              <a:tblGrid>
                <a:gridCol w="974090">
                  <a:extLst>
                    <a:ext uri="{9D8B030D-6E8A-4147-A177-3AD203B41FA5}">
                      <a16:colId xmlns:a16="http://schemas.microsoft.com/office/drawing/2014/main" val="20000"/>
                    </a:ext>
                  </a:extLst>
                </a:gridCol>
                <a:gridCol w="1071880">
                  <a:extLst>
                    <a:ext uri="{9D8B030D-6E8A-4147-A177-3AD203B41FA5}">
                      <a16:colId xmlns:a16="http://schemas.microsoft.com/office/drawing/2014/main" val="20001"/>
                    </a:ext>
                  </a:extLst>
                </a:gridCol>
              </a:tblGrid>
              <a:tr h="515112">
                <a:tc>
                  <a:txBody>
                    <a:bodyPr/>
                    <a:lstStyle/>
                    <a:p>
                      <a:pPr marR="87630" algn="r">
                        <a:lnSpc>
                          <a:spcPct val="100000"/>
                        </a:lnSpc>
                        <a:spcBef>
                          <a:spcPts val="1385"/>
                        </a:spcBef>
                      </a:pPr>
                      <a:r>
                        <a:rPr sz="2000" dirty="0">
                          <a:solidFill>
                            <a:srgbClr val="333399"/>
                          </a:solidFill>
                          <a:latin typeface="Arial"/>
                          <a:cs typeface="Arial"/>
                        </a:rPr>
                        <a:t>4</a:t>
                      </a:r>
                      <a:endParaRPr sz="2000">
                        <a:latin typeface="Arial"/>
                        <a:cs typeface="Arial"/>
                      </a:endParaRPr>
                    </a:p>
                  </a:txBody>
                  <a:tcPr marL="0" marR="0" marT="175895" marB="0">
                    <a:lnR w="9525">
                      <a:solidFill>
                        <a:srgbClr val="000000"/>
                      </a:solidFill>
                      <a:prstDash val="solid"/>
                    </a:lnR>
                    <a:lnB w="28575">
                      <a:solidFill>
                        <a:srgbClr val="000000"/>
                      </a:solidFill>
                      <a:prstDash val="solid"/>
                    </a:lnB>
                  </a:tcPr>
                </a:tc>
                <a:tc rowSpan="2">
                  <a:txBody>
                    <a:bodyPr/>
                    <a:lstStyle/>
                    <a:p>
                      <a:pPr>
                        <a:lnSpc>
                          <a:spcPct val="100000"/>
                        </a:lnSpc>
                        <a:spcBef>
                          <a:spcPts val="50"/>
                        </a:spcBef>
                      </a:pPr>
                      <a:endParaRPr sz="2100">
                        <a:latin typeface="Times New Roman"/>
                        <a:cs typeface="Times New Roman"/>
                      </a:endParaRPr>
                    </a:p>
                    <a:p>
                      <a:pPr marL="181610">
                        <a:lnSpc>
                          <a:spcPct val="100000"/>
                        </a:lnSpc>
                      </a:pPr>
                      <a:r>
                        <a:rPr sz="2400" spc="-10" dirty="0">
                          <a:latin typeface="Arial"/>
                          <a:cs typeface="Arial"/>
                        </a:rPr>
                        <a:t>Diem</a:t>
                      </a:r>
                      <a:endParaRPr sz="2400">
                        <a:latin typeface="Arial"/>
                        <a:cs typeface="Arial"/>
                      </a:endParaRPr>
                    </a:p>
                  </a:txBody>
                  <a:tcPr marL="0" marR="0" marT="63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490727">
                <a:tc>
                  <a:txBody>
                    <a:bodyPr/>
                    <a:lstStyle/>
                    <a:p>
                      <a:pPr>
                        <a:lnSpc>
                          <a:spcPct val="100000"/>
                        </a:lnSpc>
                      </a:pPr>
                      <a:endParaRPr sz="2100">
                        <a:latin typeface="Times New Roman"/>
                        <a:cs typeface="Times New Roman"/>
                      </a:endParaRPr>
                    </a:p>
                  </a:txBody>
                  <a:tcPr marL="0" marR="0" marT="0" marB="0">
                    <a:lnR w="9525">
                      <a:solidFill>
                        <a:srgbClr val="000000"/>
                      </a:solidFill>
                      <a:prstDash val="solid"/>
                    </a:lnR>
                    <a:lnT w="28575">
                      <a:solidFill>
                        <a:srgbClr val="000000"/>
                      </a:solidFill>
                      <a:prstDash val="solid"/>
                    </a:lnT>
                  </a:tcPr>
                </a:tc>
                <a:tc vMerge="1">
                  <a:txBody>
                    <a:bodyPr/>
                    <a:lstStyle/>
                    <a:p>
                      <a:endParaRPr/>
                    </a:p>
                  </a:txBody>
                  <a:tcPr marL="0" marR="0" marT="63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bl>
          </a:graphicData>
        </a:graphic>
      </p:graphicFrame>
      <p:sp>
        <p:nvSpPr>
          <p:cNvPr id="13" name="object 13"/>
          <p:cNvSpPr txBox="1"/>
          <p:nvPr/>
        </p:nvSpPr>
        <p:spPr>
          <a:xfrm>
            <a:off x="364642" y="6563129"/>
            <a:ext cx="193040" cy="341630"/>
          </a:xfrm>
          <a:prstGeom prst="rect">
            <a:avLst/>
          </a:prstGeom>
        </p:spPr>
        <p:txBody>
          <a:bodyPr vert="horz" wrap="square" lIns="0" tIns="0" rIns="0" bIns="0" rtlCol="0">
            <a:spAutoFit/>
          </a:bodyPr>
          <a:lstStyle/>
          <a:p>
            <a:pPr marL="12700">
              <a:lnSpc>
                <a:spcPts val="2370"/>
              </a:lnSpc>
            </a:pPr>
            <a:r>
              <a:rPr sz="2200" b="1" spc="-5" dirty="0">
                <a:latin typeface="Courier New"/>
                <a:cs typeface="Courier New"/>
              </a:rPr>
              <a:t>}</a:t>
            </a:r>
            <a:endParaRPr sz="2200">
              <a:latin typeface="Courier New"/>
              <a:cs typeface="Courier New"/>
            </a:endParaRPr>
          </a:p>
        </p:txBody>
      </p:sp>
      <p:sp>
        <p:nvSpPr>
          <p:cNvPr id="11" name="object 11"/>
          <p:cNvSpPr txBox="1"/>
          <p:nvPr/>
        </p:nvSpPr>
        <p:spPr>
          <a:xfrm>
            <a:off x="6416421" y="361950"/>
            <a:ext cx="167005"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333399"/>
                </a:solidFill>
                <a:latin typeface="Arial"/>
                <a:cs typeface="Arial"/>
              </a:rPr>
              <a:t>1</a:t>
            </a:r>
            <a:endParaRPr sz="20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95600" y="5029200"/>
            <a:ext cx="4320540" cy="1306068"/>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2314955" y="5443728"/>
            <a:ext cx="512445" cy="368935"/>
            <a:chOff x="2314955" y="5443728"/>
            <a:chExt cx="512445" cy="368935"/>
          </a:xfrm>
        </p:grpSpPr>
        <p:sp>
          <p:nvSpPr>
            <p:cNvPr id="4" name="object 4"/>
            <p:cNvSpPr/>
            <p:nvPr/>
          </p:nvSpPr>
          <p:spPr>
            <a:xfrm>
              <a:off x="2319527" y="5448300"/>
              <a:ext cx="502920" cy="360045"/>
            </a:xfrm>
            <a:custGeom>
              <a:avLst/>
              <a:gdLst/>
              <a:ahLst/>
              <a:cxnLst/>
              <a:rect l="l" t="t" r="r" b="b"/>
              <a:pathLst>
                <a:path w="502919" h="360045">
                  <a:moveTo>
                    <a:pt x="377317" y="0"/>
                  </a:moveTo>
                  <a:lnTo>
                    <a:pt x="377317" y="89915"/>
                  </a:lnTo>
                  <a:lnTo>
                    <a:pt x="0" y="89915"/>
                  </a:lnTo>
                  <a:lnTo>
                    <a:pt x="0" y="269747"/>
                  </a:lnTo>
                  <a:lnTo>
                    <a:pt x="377317" y="269747"/>
                  </a:lnTo>
                  <a:lnTo>
                    <a:pt x="377317" y="359663"/>
                  </a:lnTo>
                  <a:lnTo>
                    <a:pt x="502920" y="179831"/>
                  </a:lnTo>
                  <a:lnTo>
                    <a:pt x="377317" y="0"/>
                  </a:lnTo>
                  <a:close/>
                </a:path>
              </a:pathLst>
            </a:custGeom>
            <a:solidFill>
              <a:srgbClr val="FF0000"/>
            </a:solidFill>
          </p:spPr>
          <p:txBody>
            <a:bodyPr wrap="square" lIns="0" tIns="0" rIns="0" bIns="0" rtlCol="0"/>
            <a:lstStyle/>
            <a:p>
              <a:endParaRPr/>
            </a:p>
          </p:txBody>
        </p:sp>
        <p:sp>
          <p:nvSpPr>
            <p:cNvPr id="5" name="object 5"/>
            <p:cNvSpPr/>
            <p:nvPr/>
          </p:nvSpPr>
          <p:spPr>
            <a:xfrm>
              <a:off x="2319527" y="5448300"/>
              <a:ext cx="502920" cy="360045"/>
            </a:xfrm>
            <a:custGeom>
              <a:avLst/>
              <a:gdLst/>
              <a:ahLst/>
              <a:cxnLst/>
              <a:rect l="l" t="t" r="r" b="b"/>
              <a:pathLst>
                <a:path w="502919" h="360045">
                  <a:moveTo>
                    <a:pt x="0" y="89915"/>
                  </a:moveTo>
                  <a:lnTo>
                    <a:pt x="377317" y="89915"/>
                  </a:lnTo>
                  <a:lnTo>
                    <a:pt x="377317" y="0"/>
                  </a:lnTo>
                  <a:lnTo>
                    <a:pt x="502920" y="179831"/>
                  </a:lnTo>
                  <a:lnTo>
                    <a:pt x="377317" y="359663"/>
                  </a:lnTo>
                  <a:lnTo>
                    <a:pt x="377317" y="269747"/>
                  </a:lnTo>
                  <a:lnTo>
                    <a:pt x="0" y="269747"/>
                  </a:lnTo>
                  <a:lnTo>
                    <a:pt x="0" y="89915"/>
                  </a:lnTo>
                  <a:close/>
                </a:path>
              </a:pathLst>
            </a:custGeom>
            <a:ln w="9144">
              <a:solidFill>
                <a:srgbClr val="000000"/>
              </a:solidFill>
            </a:ln>
          </p:spPr>
          <p:txBody>
            <a:bodyPr wrap="square" lIns="0" tIns="0" rIns="0" bIns="0" rtlCol="0"/>
            <a:lstStyle/>
            <a:p>
              <a:endParaRPr/>
            </a:p>
          </p:txBody>
        </p:sp>
      </p:grpSp>
      <p:sp>
        <p:nvSpPr>
          <p:cNvPr id="6" name="object 6"/>
          <p:cNvSpPr txBox="1"/>
          <p:nvPr/>
        </p:nvSpPr>
        <p:spPr>
          <a:xfrm>
            <a:off x="993444" y="640079"/>
            <a:ext cx="4009390" cy="4294505"/>
          </a:xfrm>
          <a:prstGeom prst="rect">
            <a:avLst/>
          </a:prstGeom>
        </p:spPr>
        <p:txBody>
          <a:bodyPr vert="horz" wrap="square" lIns="0" tIns="43180" rIns="0" bIns="0" rtlCol="0">
            <a:spAutoFit/>
          </a:bodyPr>
          <a:lstStyle/>
          <a:p>
            <a:pPr marL="12700">
              <a:lnSpc>
                <a:spcPct val="100000"/>
              </a:lnSpc>
              <a:spcBef>
                <a:spcPts val="340"/>
              </a:spcBef>
            </a:pPr>
            <a:r>
              <a:rPr sz="1800" b="1" dirty="0">
                <a:solidFill>
                  <a:srgbClr val="7E0054"/>
                </a:solidFill>
                <a:latin typeface="Carlito"/>
                <a:cs typeface="Carlito"/>
              </a:rPr>
              <a:t>public </a:t>
            </a:r>
            <a:r>
              <a:rPr sz="1800" b="1" spc="-5" dirty="0">
                <a:solidFill>
                  <a:srgbClr val="7E0054"/>
                </a:solidFill>
                <a:latin typeface="Carlito"/>
                <a:cs typeface="Carlito"/>
              </a:rPr>
              <a:t>class </a:t>
            </a:r>
            <a:r>
              <a:rPr sz="1800" spc="-5" dirty="0">
                <a:latin typeface="Carlito"/>
                <a:cs typeface="Carlito"/>
              </a:rPr>
              <a:t>Test</a:t>
            </a:r>
            <a:r>
              <a:rPr sz="1800" spc="-60" dirty="0">
                <a:latin typeface="Carlito"/>
                <a:cs typeface="Carlito"/>
              </a:rPr>
              <a:t> </a:t>
            </a:r>
            <a:r>
              <a:rPr sz="1800" dirty="0">
                <a:latin typeface="Carlito"/>
                <a:cs typeface="Carlito"/>
              </a:rPr>
              <a:t>{</a:t>
            </a:r>
            <a:endParaRPr sz="1800">
              <a:latin typeface="Carlito"/>
              <a:cs typeface="Carlito"/>
            </a:endParaRPr>
          </a:p>
          <a:p>
            <a:pPr marL="117475">
              <a:lnSpc>
                <a:spcPct val="100000"/>
              </a:lnSpc>
              <a:spcBef>
                <a:spcPts val="245"/>
              </a:spcBef>
            </a:pPr>
            <a:r>
              <a:rPr sz="1800" b="1" spc="-5" dirty="0">
                <a:solidFill>
                  <a:srgbClr val="7E0054"/>
                </a:solidFill>
                <a:latin typeface="Carlito"/>
                <a:cs typeface="Carlito"/>
              </a:rPr>
              <a:t>public </a:t>
            </a:r>
            <a:r>
              <a:rPr sz="1800" b="1" dirty="0">
                <a:solidFill>
                  <a:srgbClr val="7E0054"/>
                </a:solidFill>
                <a:latin typeface="Carlito"/>
                <a:cs typeface="Carlito"/>
              </a:rPr>
              <a:t>static </a:t>
            </a:r>
            <a:r>
              <a:rPr sz="1800" b="1" spc="-5" dirty="0">
                <a:solidFill>
                  <a:srgbClr val="7E0054"/>
                </a:solidFill>
                <a:latin typeface="Carlito"/>
                <a:cs typeface="Carlito"/>
              </a:rPr>
              <a:t>void </a:t>
            </a:r>
            <a:r>
              <a:rPr sz="1800" spc="-5" dirty="0">
                <a:latin typeface="Carlito"/>
                <a:cs typeface="Carlito"/>
              </a:rPr>
              <a:t>main(String</a:t>
            </a:r>
            <a:r>
              <a:rPr sz="1800" spc="-35" dirty="0">
                <a:latin typeface="Carlito"/>
                <a:cs typeface="Carlito"/>
              </a:rPr>
              <a:t> </a:t>
            </a:r>
            <a:r>
              <a:rPr sz="1800" dirty="0">
                <a:latin typeface="Carlito"/>
                <a:cs typeface="Carlito"/>
              </a:rPr>
              <a:t>arg[])</a:t>
            </a:r>
            <a:endParaRPr sz="1800">
              <a:latin typeface="Carlito"/>
              <a:cs typeface="Carlito"/>
            </a:endParaRPr>
          </a:p>
          <a:p>
            <a:pPr marL="117475">
              <a:lnSpc>
                <a:spcPct val="100000"/>
              </a:lnSpc>
              <a:spcBef>
                <a:spcPts val="240"/>
              </a:spcBef>
            </a:pPr>
            <a:r>
              <a:rPr sz="1800" dirty="0">
                <a:latin typeface="Carlito"/>
                <a:cs typeface="Carlito"/>
              </a:rPr>
              <a:t>{</a:t>
            </a:r>
            <a:endParaRPr sz="1800">
              <a:latin typeface="Carlito"/>
              <a:cs typeface="Carlito"/>
            </a:endParaRPr>
          </a:p>
          <a:p>
            <a:pPr marL="220979" marR="1292860" algn="just">
              <a:lnSpc>
                <a:spcPct val="111100"/>
              </a:lnSpc>
            </a:pPr>
            <a:r>
              <a:rPr sz="1800" spc="-5" dirty="0">
                <a:latin typeface="Carlito"/>
                <a:cs typeface="Carlito"/>
              </a:rPr>
              <a:t>Diem </a:t>
            </a:r>
            <a:r>
              <a:rPr sz="1800" dirty="0">
                <a:latin typeface="Carlito"/>
                <a:cs typeface="Carlito"/>
              </a:rPr>
              <a:t>d1 = </a:t>
            </a:r>
            <a:r>
              <a:rPr sz="1800" b="1" dirty="0">
                <a:solidFill>
                  <a:srgbClr val="7E0054"/>
                </a:solidFill>
                <a:latin typeface="Carlito"/>
                <a:cs typeface="Carlito"/>
              </a:rPr>
              <a:t>new </a:t>
            </a:r>
            <a:r>
              <a:rPr sz="1800" spc="-5" dirty="0">
                <a:latin typeface="Carlito"/>
                <a:cs typeface="Carlito"/>
              </a:rPr>
              <a:t>Diem(2,3);  Diem </a:t>
            </a:r>
            <a:r>
              <a:rPr sz="1800" dirty="0">
                <a:latin typeface="Carlito"/>
                <a:cs typeface="Carlito"/>
              </a:rPr>
              <a:t>d2 = </a:t>
            </a:r>
            <a:r>
              <a:rPr sz="1800" b="1" dirty="0">
                <a:solidFill>
                  <a:srgbClr val="7E0054"/>
                </a:solidFill>
                <a:latin typeface="Carlito"/>
                <a:cs typeface="Carlito"/>
              </a:rPr>
              <a:t>new </a:t>
            </a:r>
            <a:r>
              <a:rPr sz="1800" spc="-5" dirty="0">
                <a:latin typeface="Carlito"/>
                <a:cs typeface="Carlito"/>
              </a:rPr>
              <a:t>Diem(4,1);  Diem </a:t>
            </a:r>
            <a:r>
              <a:rPr sz="1800" dirty="0">
                <a:latin typeface="Carlito"/>
                <a:cs typeface="Carlito"/>
              </a:rPr>
              <a:t>d3 = </a:t>
            </a:r>
            <a:r>
              <a:rPr sz="1800" b="1" dirty="0">
                <a:solidFill>
                  <a:srgbClr val="7E0054"/>
                </a:solidFill>
                <a:latin typeface="Carlito"/>
                <a:cs typeface="Carlito"/>
              </a:rPr>
              <a:t>new </a:t>
            </a:r>
            <a:r>
              <a:rPr sz="1800" spc="-5" dirty="0">
                <a:latin typeface="Carlito"/>
                <a:cs typeface="Carlito"/>
              </a:rPr>
              <a:t>Diem </a:t>
            </a:r>
            <a:r>
              <a:rPr sz="1800" spc="-10" dirty="0">
                <a:latin typeface="Carlito"/>
                <a:cs typeface="Carlito"/>
              </a:rPr>
              <a:t>(5,1);  </a:t>
            </a:r>
            <a:r>
              <a:rPr sz="1800" spc="-5" dirty="0">
                <a:latin typeface="Carlito"/>
                <a:cs typeface="Carlito"/>
              </a:rPr>
              <a:t>Diem </a:t>
            </a:r>
            <a:r>
              <a:rPr sz="1800" dirty="0">
                <a:latin typeface="Carlito"/>
                <a:cs typeface="Carlito"/>
              </a:rPr>
              <a:t>d4 = </a:t>
            </a:r>
            <a:r>
              <a:rPr sz="1800" b="1" dirty="0">
                <a:solidFill>
                  <a:srgbClr val="7E0054"/>
                </a:solidFill>
                <a:latin typeface="Carlito"/>
                <a:cs typeface="Carlito"/>
              </a:rPr>
              <a:t>new </a:t>
            </a:r>
            <a:r>
              <a:rPr sz="1800" spc="-5" dirty="0">
                <a:latin typeface="Carlito"/>
                <a:cs typeface="Carlito"/>
              </a:rPr>
              <a:t>Diem</a:t>
            </a:r>
            <a:r>
              <a:rPr sz="1800" spc="-15" dirty="0">
                <a:latin typeface="Carlito"/>
                <a:cs typeface="Carlito"/>
              </a:rPr>
              <a:t> </a:t>
            </a:r>
            <a:r>
              <a:rPr sz="1800" spc="-10" dirty="0">
                <a:latin typeface="Carlito"/>
                <a:cs typeface="Carlito"/>
              </a:rPr>
              <a:t>(8,4);</a:t>
            </a:r>
            <a:endParaRPr sz="1800">
              <a:latin typeface="Carlito"/>
              <a:cs typeface="Carlito"/>
            </a:endParaRPr>
          </a:p>
          <a:p>
            <a:pPr>
              <a:lnSpc>
                <a:spcPct val="100000"/>
              </a:lnSpc>
              <a:spcBef>
                <a:spcPts val="15"/>
              </a:spcBef>
            </a:pPr>
            <a:endParaRPr sz="2150">
              <a:latin typeface="Carlito"/>
              <a:cs typeface="Carlito"/>
            </a:endParaRPr>
          </a:p>
          <a:p>
            <a:pPr marL="220979">
              <a:lnSpc>
                <a:spcPct val="100000"/>
              </a:lnSpc>
            </a:pPr>
            <a:r>
              <a:rPr sz="1800" spc="-5" dirty="0">
                <a:latin typeface="Carlito"/>
                <a:cs typeface="Carlito"/>
              </a:rPr>
              <a:t>TuGiac </a:t>
            </a:r>
            <a:r>
              <a:rPr sz="1800" dirty="0">
                <a:latin typeface="Carlito"/>
                <a:cs typeface="Carlito"/>
              </a:rPr>
              <a:t>tg1 = </a:t>
            </a:r>
            <a:r>
              <a:rPr sz="1800" b="1" dirty="0">
                <a:solidFill>
                  <a:srgbClr val="7E0054"/>
                </a:solidFill>
                <a:latin typeface="Carlito"/>
                <a:cs typeface="Carlito"/>
              </a:rPr>
              <a:t>new </a:t>
            </a:r>
            <a:r>
              <a:rPr sz="1800" spc="-5" dirty="0">
                <a:latin typeface="Carlito"/>
                <a:cs typeface="Carlito"/>
              </a:rPr>
              <a:t>TuGiac(d1, d2, </a:t>
            </a:r>
            <a:r>
              <a:rPr sz="1800" dirty="0">
                <a:latin typeface="Carlito"/>
                <a:cs typeface="Carlito"/>
              </a:rPr>
              <a:t>d3,</a:t>
            </a:r>
            <a:r>
              <a:rPr sz="1800" spc="15" dirty="0">
                <a:latin typeface="Carlito"/>
                <a:cs typeface="Carlito"/>
              </a:rPr>
              <a:t> </a:t>
            </a:r>
            <a:r>
              <a:rPr sz="1800" spc="-10" dirty="0">
                <a:latin typeface="Carlito"/>
                <a:cs typeface="Carlito"/>
              </a:rPr>
              <a:t>d4);</a:t>
            </a:r>
            <a:endParaRPr sz="1800">
              <a:latin typeface="Carlito"/>
              <a:cs typeface="Carlito"/>
            </a:endParaRPr>
          </a:p>
          <a:p>
            <a:pPr marL="220979">
              <a:lnSpc>
                <a:spcPct val="100000"/>
              </a:lnSpc>
              <a:spcBef>
                <a:spcPts val="240"/>
              </a:spcBef>
            </a:pPr>
            <a:r>
              <a:rPr sz="1800" spc="-5" dirty="0">
                <a:latin typeface="Carlito"/>
                <a:cs typeface="Carlito"/>
              </a:rPr>
              <a:t>TuGiac </a:t>
            </a:r>
            <a:r>
              <a:rPr sz="1800" dirty="0">
                <a:latin typeface="Carlito"/>
                <a:cs typeface="Carlito"/>
              </a:rPr>
              <a:t>tg2 = </a:t>
            </a:r>
            <a:r>
              <a:rPr sz="1800" b="1" dirty="0">
                <a:solidFill>
                  <a:srgbClr val="7E0054"/>
                </a:solidFill>
                <a:latin typeface="Carlito"/>
                <a:cs typeface="Carlito"/>
              </a:rPr>
              <a:t>new</a:t>
            </a:r>
            <a:r>
              <a:rPr sz="1800" b="1" spc="-15" dirty="0">
                <a:solidFill>
                  <a:srgbClr val="7E0054"/>
                </a:solidFill>
                <a:latin typeface="Carlito"/>
                <a:cs typeface="Carlito"/>
              </a:rPr>
              <a:t> </a:t>
            </a:r>
            <a:r>
              <a:rPr sz="1800" spc="-10" dirty="0">
                <a:latin typeface="Carlito"/>
                <a:cs typeface="Carlito"/>
              </a:rPr>
              <a:t>TuGiac();</a:t>
            </a:r>
            <a:endParaRPr sz="1800">
              <a:latin typeface="Carlito"/>
              <a:cs typeface="Carlito"/>
            </a:endParaRPr>
          </a:p>
          <a:p>
            <a:pPr marL="220979" marR="2141220">
              <a:lnSpc>
                <a:spcPct val="111100"/>
              </a:lnSpc>
            </a:pPr>
            <a:r>
              <a:rPr sz="1800" spc="-5" dirty="0">
                <a:latin typeface="Carlito"/>
                <a:cs typeface="Carlito"/>
              </a:rPr>
              <a:t>t</a:t>
            </a:r>
            <a:r>
              <a:rPr sz="1800" dirty="0">
                <a:latin typeface="Carlito"/>
                <a:cs typeface="Carlito"/>
              </a:rPr>
              <a:t>g</a:t>
            </a:r>
            <a:r>
              <a:rPr sz="1800" spc="-5" dirty="0">
                <a:latin typeface="Carlito"/>
                <a:cs typeface="Carlito"/>
              </a:rPr>
              <a:t>1.</a:t>
            </a:r>
            <a:r>
              <a:rPr sz="1800" dirty="0">
                <a:latin typeface="Carlito"/>
                <a:cs typeface="Carlito"/>
              </a:rPr>
              <a:t>pr</a:t>
            </a:r>
            <a:r>
              <a:rPr sz="1800" spc="-15" dirty="0">
                <a:latin typeface="Carlito"/>
                <a:cs typeface="Carlito"/>
              </a:rPr>
              <a:t>i</a:t>
            </a:r>
            <a:r>
              <a:rPr sz="1800" spc="-5" dirty="0">
                <a:latin typeface="Carlito"/>
                <a:cs typeface="Carlito"/>
              </a:rPr>
              <a:t>ntTu</a:t>
            </a:r>
            <a:r>
              <a:rPr sz="1800" dirty="0">
                <a:latin typeface="Carlito"/>
                <a:cs typeface="Carlito"/>
              </a:rPr>
              <a:t>G</a:t>
            </a:r>
            <a:r>
              <a:rPr sz="1800" spc="-5" dirty="0">
                <a:latin typeface="Carlito"/>
                <a:cs typeface="Carlito"/>
              </a:rPr>
              <a:t>i</a:t>
            </a:r>
            <a:r>
              <a:rPr sz="1800" dirty="0">
                <a:latin typeface="Carlito"/>
                <a:cs typeface="Carlito"/>
              </a:rPr>
              <a:t>ac</a:t>
            </a:r>
            <a:r>
              <a:rPr sz="1800" spc="-10" dirty="0">
                <a:latin typeface="Carlito"/>
                <a:cs typeface="Carlito"/>
              </a:rPr>
              <a:t>(</a:t>
            </a:r>
            <a:r>
              <a:rPr sz="1800" spc="-5" dirty="0">
                <a:latin typeface="Carlito"/>
                <a:cs typeface="Carlito"/>
              </a:rPr>
              <a:t>);  t</a:t>
            </a:r>
            <a:r>
              <a:rPr sz="1800" dirty="0">
                <a:latin typeface="Carlito"/>
                <a:cs typeface="Carlito"/>
              </a:rPr>
              <a:t>g</a:t>
            </a:r>
            <a:r>
              <a:rPr sz="1800" spc="-5" dirty="0">
                <a:latin typeface="Carlito"/>
                <a:cs typeface="Carlito"/>
              </a:rPr>
              <a:t>2.</a:t>
            </a:r>
            <a:r>
              <a:rPr sz="1800" dirty="0">
                <a:latin typeface="Carlito"/>
                <a:cs typeface="Carlito"/>
              </a:rPr>
              <a:t>pr</a:t>
            </a:r>
            <a:r>
              <a:rPr sz="1800" spc="-15" dirty="0">
                <a:latin typeface="Carlito"/>
                <a:cs typeface="Carlito"/>
              </a:rPr>
              <a:t>i</a:t>
            </a:r>
            <a:r>
              <a:rPr sz="1800" spc="-5" dirty="0">
                <a:latin typeface="Carlito"/>
                <a:cs typeface="Carlito"/>
              </a:rPr>
              <a:t>ntTu</a:t>
            </a:r>
            <a:r>
              <a:rPr sz="1800" dirty="0">
                <a:latin typeface="Carlito"/>
                <a:cs typeface="Carlito"/>
              </a:rPr>
              <a:t>G</a:t>
            </a:r>
            <a:r>
              <a:rPr sz="1800" spc="-5" dirty="0">
                <a:latin typeface="Carlito"/>
                <a:cs typeface="Carlito"/>
              </a:rPr>
              <a:t>i</a:t>
            </a:r>
            <a:r>
              <a:rPr sz="1800" dirty="0">
                <a:latin typeface="Carlito"/>
                <a:cs typeface="Carlito"/>
              </a:rPr>
              <a:t>ac</a:t>
            </a:r>
            <a:r>
              <a:rPr sz="1800" spc="-10" dirty="0">
                <a:latin typeface="Carlito"/>
                <a:cs typeface="Carlito"/>
              </a:rPr>
              <a:t>(</a:t>
            </a:r>
            <a:r>
              <a:rPr sz="1800" spc="-5" dirty="0">
                <a:latin typeface="Carlito"/>
                <a:cs typeface="Carlito"/>
              </a:rPr>
              <a:t>);</a:t>
            </a:r>
            <a:endParaRPr sz="1800">
              <a:latin typeface="Carlito"/>
              <a:cs typeface="Carlito"/>
            </a:endParaRPr>
          </a:p>
          <a:p>
            <a:pPr marL="117475">
              <a:lnSpc>
                <a:spcPct val="100000"/>
              </a:lnSpc>
              <a:spcBef>
                <a:spcPts val="240"/>
              </a:spcBef>
            </a:pPr>
            <a:r>
              <a:rPr sz="1800" dirty="0">
                <a:latin typeface="Carlito"/>
                <a:cs typeface="Carlito"/>
              </a:rPr>
              <a:t>}</a:t>
            </a:r>
            <a:endParaRPr sz="1800">
              <a:latin typeface="Carlito"/>
              <a:cs typeface="Carlito"/>
            </a:endParaRPr>
          </a:p>
          <a:p>
            <a:pPr marL="12700">
              <a:lnSpc>
                <a:spcPct val="100000"/>
              </a:lnSpc>
              <a:spcBef>
                <a:spcPts val="240"/>
              </a:spcBef>
            </a:pPr>
            <a:r>
              <a:rPr sz="1800" dirty="0">
                <a:latin typeface="Carlito"/>
                <a:cs typeface="Carlito"/>
              </a:rPr>
              <a:t>}</a:t>
            </a:r>
            <a:endParaRPr sz="1800">
              <a:latin typeface="Carlito"/>
              <a:cs typeface="Carlito"/>
            </a:endParaRPr>
          </a:p>
        </p:txBody>
      </p:sp>
      <p:sp>
        <p:nvSpPr>
          <p:cNvPr id="7" name="object 7"/>
          <p:cNvSpPr txBox="1">
            <a:spLocks noGrp="1"/>
          </p:cNvSpPr>
          <p:nvPr>
            <p:ph type="sldNum" sz="quarter" idx="12"/>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02994" y="23310"/>
            <a:ext cx="6399176" cy="696595"/>
          </a:xfrm>
          <a:prstGeom prst="rect">
            <a:avLst/>
          </a:prstGeom>
        </p:spPr>
        <p:txBody>
          <a:bodyPr vert="horz" wrap="square" lIns="0" tIns="12700" rIns="0" bIns="0" rtlCol="0">
            <a:spAutoFit/>
          </a:bodyPr>
          <a:lstStyle/>
          <a:p>
            <a:pPr marL="12700">
              <a:lnSpc>
                <a:spcPct val="100000"/>
              </a:lnSpc>
              <a:spcBef>
                <a:spcPts val="100"/>
              </a:spcBef>
            </a:pPr>
            <a:r>
              <a:rPr sz="4400" dirty="0">
                <a:solidFill>
                  <a:srgbClr val="333399"/>
                </a:solidFill>
                <a:latin typeface="Tahoma"/>
                <a:cs typeface="Tahoma"/>
              </a:rPr>
              <a:t>Cách cài đặt khác</a:t>
            </a:r>
            <a:endParaRPr sz="4400" dirty="0">
              <a:latin typeface="Tahoma"/>
              <a:cs typeface="Tahoma"/>
            </a:endParaRPr>
          </a:p>
        </p:txBody>
      </p:sp>
      <p:sp>
        <p:nvSpPr>
          <p:cNvPr id="8" name="object 8"/>
          <p:cNvSpPr txBox="1"/>
          <p:nvPr/>
        </p:nvSpPr>
        <p:spPr>
          <a:xfrm>
            <a:off x="1072677" y="1547994"/>
            <a:ext cx="7217409" cy="1636395"/>
          </a:xfrm>
          <a:prstGeom prst="rect">
            <a:avLst/>
          </a:prstGeom>
        </p:spPr>
        <p:txBody>
          <a:bodyPr vert="horz" wrap="square" lIns="0" tIns="80645" rIns="0" bIns="0" rtlCol="0">
            <a:spAutoFit/>
          </a:bodyPr>
          <a:lstStyle/>
          <a:p>
            <a:pPr marL="12700">
              <a:lnSpc>
                <a:spcPct val="100000"/>
              </a:lnSpc>
              <a:spcBef>
                <a:spcPts val="635"/>
              </a:spcBef>
            </a:pPr>
            <a:r>
              <a:rPr sz="2200" b="1" spc="-5" dirty="0">
                <a:latin typeface="Courier New"/>
                <a:cs typeface="Courier New"/>
              </a:rPr>
              <a:t>class TuGiac</a:t>
            </a:r>
            <a:r>
              <a:rPr sz="2200" b="1" spc="20" dirty="0">
                <a:latin typeface="Courier New"/>
                <a:cs typeface="Courier New"/>
              </a:rPr>
              <a:t> </a:t>
            </a:r>
            <a:r>
              <a:rPr sz="2200" b="1" spc="-5" dirty="0">
                <a:latin typeface="Courier New"/>
                <a:cs typeface="Courier New"/>
              </a:rPr>
              <a:t>{</a:t>
            </a:r>
            <a:endParaRPr sz="2200" dirty="0">
              <a:latin typeface="Courier New"/>
              <a:cs typeface="Courier New"/>
            </a:endParaRPr>
          </a:p>
          <a:p>
            <a:pPr marL="355600" marR="1136015" indent="-7620">
              <a:lnSpc>
                <a:spcPct val="120000"/>
              </a:lnSpc>
            </a:pPr>
            <a:r>
              <a:rPr sz="2200" b="1" dirty="0">
                <a:solidFill>
                  <a:srgbClr val="C00000"/>
                </a:solidFill>
                <a:latin typeface="Courier New"/>
                <a:cs typeface="Courier New"/>
              </a:rPr>
              <a:t>private Diem[] </a:t>
            </a:r>
            <a:r>
              <a:rPr sz="2200" b="1" spc="-5" dirty="0">
                <a:solidFill>
                  <a:srgbClr val="C00000"/>
                </a:solidFill>
                <a:latin typeface="Courier New"/>
                <a:cs typeface="Courier New"/>
              </a:rPr>
              <a:t>diem = </a:t>
            </a:r>
            <a:r>
              <a:rPr sz="2200" b="1" dirty="0">
                <a:solidFill>
                  <a:srgbClr val="C00000"/>
                </a:solidFill>
                <a:latin typeface="Courier New"/>
                <a:cs typeface="Courier New"/>
              </a:rPr>
              <a:t>new </a:t>
            </a:r>
            <a:r>
              <a:rPr sz="2200" b="1" spc="5" dirty="0">
                <a:solidFill>
                  <a:srgbClr val="C00000"/>
                </a:solidFill>
                <a:latin typeface="Courier New"/>
                <a:cs typeface="Courier New"/>
              </a:rPr>
              <a:t>Diem[4];  </a:t>
            </a:r>
            <a:r>
              <a:rPr sz="2200" b="1" spc="-5" dirty="0">
                <a:latin typeface="Courier New"/>
                <a:cs typeface="Courier New"/>
              </a:rPr>
              <a:t>public </a:t>
            </a:r>
            <a:r>
              <a:rPr sz="2200" b="1" dirty="0">
                <a:latin typeface="Courier New"/>
                <a:cs typeface="Courier New"/>
              </a:rPr>
              <a:t>TuGiac(Diem </a:t>
            </a:r>
            <a:r>
              <a:rPr sz="2200" b="1" spc="5" dirty="0">
                <a:latin typeface="Courier New"/>
                <a:cs typeface="Courier New"/>
              </a:rPr>
              <a:t>p1, </a:t>
            </a:r>
            <a:r>
              <a:rPr sz="2200" b="1" dirty="0">
                <a:latin typeface="Courier New"/>
                <a:cs typeface="Courier New"/>
              </a:rPr>
              <a:t>Diem</a:t>
            </a:r>
            <a:r>
              <a:rPr sz="2200" b="1" spc="5" dirty="0">
                <a:latin typeface="Courier New"/>
                <a:cs typeface="Courier New"/>
              </a:rPr>
              <a:t> </a:t>
            </a:r>
            <a:r>
              <a:rPr sz="2200" b="1" dirty="0">
                <a:latin typeface="Courier New"/>
                <a:cs typeface="Courier New"/>
              </a:rPr>
              <a:t>p2,</a:t>
            </a:r>
            <a:endParaRPr sz="2200" dirty="0">
              <a:latin typeface="Courier New"/>
              <a:cs typeface="Courier New"/>
            </a:endParaRPr>
          </a:p>
          <a:p>
            <a:pPr marL="4175125">
              <a:lnSpc>
                <a:spcPct val="100000"/>
              </a:lnSpc>
              <a:spcBef>
                <a:spcPts val="530"/>
              </a:spcBef>
            </a:pPr>
            <a:r>
              <a:rPr sz="2200" b="1" spc="-5" dirty="0">
                <a:latin typeface="Courier New"/>
                <a:cs typeface="Courier New"/>
              </a:rPr>
              <a:t>Diem </a:t>
            </a:r>
            <a:r>
              <a:rPr sz="2200" b="1" dirty="0">
                <a:latin typeface="Courier New"/>
                <a:cs typeface="Courier New"/>
              </a:rPr>
              <a:t>p3, </a:t>
            </a:r>
            <a:r>
              <a:rPr sz="2200" b="1" spc="-5" dirty="0">
                <a:latin typeface="Courier New"/>
                <a:cs typeface="Courier New"/>
              </a:rPr>
              <a:t>Diem</a:t>
            </a:r>
            <a:r>
              <a:rPr sz="2200" b="1" spc="-20" dirty="0">
                <a:latin typeface="Courier New"/>
                <a:cs typeface="Courier New"/>
              </a:rPr>
              <a:t> </a:t>
            </a:r>
            <a:r>
              <a:rPr sz="2200" b="1" dirty="0">
                <a:latin typeface="Courier New"/>
                <a:cs typeface="Courier New"/>
              </a:rPr>
              <a:t>p4){</a:t>
            </a:r>
            <a:endParaRPr sz="2200" dirty="0">
              <a:latin typeface="Courier New"/>
              <a:cs typeface="Courier New"/>
            </a:endParaRPr>
          </a:p>
        </p:txBody>
      </p:sp>
      <p:graphicFrame>
        <p:nvGraphicFramePr>
          <p:cNvPr id="9" name="object 9"/>
          <p:cNvGraphicFramePr>
            <a:graphicFrameLocks noGrp="1"/>
          </p:cNvGraphicFramePr>
          <p:nvPr>
            <p:extLst>
              <p:ext uri="{D42A27DB-BD31-4B8C-83A1-F6EECF244321}">
                <p14:modId xmlns:p14="http://schemas.microsoft.com/office/powerpoint/2010/main" val="2025176449"/>
              </p:ext>
            </p:extLst>
          </p:nvPr>
        </p:nvGraphicFramePr>
        <p:xfrm>
          <a:off x="1447800" y="3184389"/>
          <a:ext cx="4612002" cy="718268"/>
        </p:xfrm>
        <a:graphic>
          <a:graphicData uri="http://schemas.openxmlformats.org/drawingml/2006/table">
            <a:tbl>
              <a:tblPr firstRow="1" bandRow="1">
                <a:tableStyleId>{2D5ABB26-0587-4C30-8999-92F81FD0307C}</a:tableStyleId>
              </a:tblPr>
              <a:tblGrid>
                <a:gridCol w="1292860">
                  <a:extLst>
                    <a:ext uri="{9D8B030D-6E8A-4147-A177-3AD203B41FA5}">
                      <a16:colId xmlns:a16="http://schemas.microsoft.com/office/drawing/2014/main" val="20000"/>
                    </a:ext>
                  </a:extLst>
                </a:gridCol>
                <a:gridCol w="337184">
                  <a:extLst>
                    <a:ext uri="{9D8B030D-6E8A-4147-A177-3AD203B41FA5}">
                      <a16:colId xmlns:a16="http://schemas.microsoft.com/office/drawing/2014/main" val="20001"/>
                    </a:ext>
                  </a:extLst>
                </a:gridCol>
                <a:gridCol w="674369">
                  <a:extLst>
                    <a:ext uri="{9D8B030D-6E8A-4147-A177-3AD203B41FA5}">
                      <a16:colId xmlns:a16="http://schemas.microsoft.com/office/drawing/2014/main" val="20002"/>
                    </a:ext>
                  </a:extLst>
                </a:gridCol>
                <a:gridCol w="1347469">
                  <a:extLst>
                    <a:ext uri="{9D8B030D-6E8A-4147-A177-3AD203B41FA5}">
                      <a16:colId xmlns:a16="http://schemas.microsoft.com/office/drawing/2014/main" val="20003"/>
                    </a:ext>
                  </a:extLst>
                </a:gridCol>
                <a:gridCol w="337820">
                  <a:extLst>
                    <a:ext uri="{9D8B030D-6E8A-4147-A177-3AD203B41FA5}">
                      <a16:colId xmlns:a16="http://schemas.microsoft.com/office/drawing/2014/main" val="20004"/>
                    </a:ext>
                  </a:extLst>
                </a:gridCol>
                <a:gridCol w="622300">
                  <a:extLst>
                    <a:ext uri="{9D8B030D-6E8A-4147-A177-3AD203B41FA5}">
                      <a16:colId xmlns:a16="http://schemas.microsoft.com/office/drawing/2014/main" val="20005"/>
                    </a:ext>
                  </a:extLst>
                </a:gridCol>
              </a:tblGrid>
              <a:tr h="359134">
                <a:tc>
                  <a:txBody>
                    <a:bodyPr/>
                    <a:lstStyle/>
                    <a:p>
                      <a:pPr marL="31750">
                        <a:lnSpc>
                          <a:spcPts val="2270"/>
                        </a:lnSpc>
                      </a:pPr>
                      <a:r>
                        <a:rPr sz="2200" b="1" spc="-5" dirty="0">
                          <a:solidFill>
                            <a:srgbClr val="C00000"/>
                          </a:solidFill>
                          <a:latin typeface="Courier New"/>
                          <a:cs typeface="Courier New"/>
                        </a:rPr>
                        <a:t>diem[0]</a:t>
                      </a:r>
                      <a:endParaRPr sz="2200" dirty="0">
                        <a:latin typeface="Courier New"/>
                        <a:cs typeface="Courier New"/>
                      </a:endParaRPr>
                    </a:p>
                  </a:txBody>
                  <a:tcPr marL="0" marR="0" marT="0" marB="0"/>
                </a:tc>
                <a:tc>
                  <a:txBody>
                    <a:bodyPr/>
                    <a:lstStyle/>
                    <a:p>
                      <a:pPr algn="ctr">
                        <a:lnSpc>
                          <a:spcPts val="2270"/>
                        </a:lnSpc>
                      </a:pPr>
                      <a:r>
                        <a:rPr sz="2200" b="1" dirty="0">
                          <a:latin typeface="Courier New"/>
                          <a:cs typeface="Courier New"/>
                        </a:rPr>
                        <a:t>=</a:t>
                      </a:r>
                      <a:endParaRPr sz="2200">
                        <a:latin typeface="Courier New"/>
                        <a:cs typeface="Courier New"/>
                      </a:endParaRPr>
                    </a:p>
                  </a:txBody>
                  <a:tcPr marL="0" marR="0" marT="0" marB="0"/>
                </a:tc>
                <a:tc>
                  <a:txBody>
                    <a:bodyPr/>
                    <a:lstStyle/>
                    <a:p>
                      <a:pPr marL="84455">
                        <a:lnSpc>
                          <a:spcPts val="2270"/>
                        </a:lnSpc>
                      </a:pPr>
                      <a:r>
                        <a:rPr sz="2200" b="1" dirty="0">
                          <a:latin typeface="Courier New"/>
                          <a:cs typeface="Courier New"/>
                        </a:rPr>
                        <a:t>p1;</a:t>
                      </a:r>
                      <a:endParaRPr sz="2200">
                        <a:latin typeface="Courier New"/>
                        <a:cs typeface="Courier New"/>
                      </a:endParaRPr>
                    </a:p>
                  </a:txBody>
                  <a:tcPr marL="0" marR="0" marT="0" marB="0"/>
                </a:tc>
                <a:tc>
                  <a:txBody>
                    <a:bodyPr/>
                    <a:lstStyle/>
                    <a:p>
                      <a:pPr algn="ctr">
                        <a:lnSpc>
                          <a:spcPts val="2270"/>
                        </a:lnSpc>
                      </a:pPr>
                      <a:r>
                        <a:rPr sz="2200" b="1" dirty="0">
                          <a:solidFill>
                            <a:srgbClr val="C00000"/>
                          </a:solidFill>
                          <a:latin typeface="Courier New"/>
                          <a:cs typeface="Courier New"/>
                        </a:rPr>
                        <a:t>diem[1</a:t>
                      </a:r>
                      <a:r>
                        <a:rPr sz="2200" b="1" dirty="0">
                          <a:latin typeface="Courier New"/>
                          <a:cs typeface="Courier New"/>
                        </a:rPr>
                        <a:t>]</a:t>
                      </a:r>
                      <a:endParaRPr sz="2200">
                        <a:latin typeface="Courier New"/>
                        <a:cs typeface="Courier New"/>
                      </a:endParaRPr>
                    </a:p>
                  </a:txBody>
                  <a:tcPr marL="0" marR="0" marT="0" marB="0"/>
                </a:tc>
                <a:tc>
                  <a:txBody>
                    <a:bodyPr/>
                    <a:lstStyle/>
                    <a:p>
                      <a:pPr marL="84455">
                        <a:lnSpc>
                          <a:spcPts val="2270"/>
                        </a:lnSpc>
                      </a:pPr>
                      <a:r>
                        <a:rPr sz="2200" b="1" dirty="0">
                          <a:latin typeface="Courier New"/>
                          <a:cs typeface="Courier New"/>
                        </a:rPr>
                        <a:t>=</a:t>
                      </a:r>
                      <a:endParaRPr sz="2200">
                        <a:latin typeface="Courier New"/>
                        <a:cs typeface="Courier New"/>
                      </a:endParaRPr>
                    </a:p>
                  </a:txBody>
                  <a:tcPr marL="0" marR="0" marT="0" marB="0"/>
                </a:tc>
                <a:tc>
                  <a:txBody>
                    <a:bodyPr/>
                    <a:lstStyle/>
                    <a:p>
                      <a:pPr marR="24130" algn="r">
                        <a:lnSpc>
                          <a:spcPts val="2270"/>
                        </a:lnSpc>
                      </a:pPr>
                      <a:r>
                        <a:rPr sz="2200" b="1" spc="5" dirty="0">
                          <a:latin typeface="Courier New"/>
                          <a:cs typeface="Courier New"/>
                        </a:rPr>
                        <a:t>p</a:t>
                      </a:r>
                      <a:r>
                        <a:rPr sz="2200" b="1" spc="10" dirty="0">
                          <a:latin typeface="Courier New"/>
                          <a:cs typeface="Courier New"/>
                        </a:rPr>
                        <a:t>2</a:t>
                      </a:r>
                      <a:r>
                        <a:rPr sz="2200" b="1" dirty="0">
                          <a:latin typeface="Courier New"/>
                          <a:cs typeface="Courier New"/>
                        </a:rPr>
                        <a:t>;</a:t>
                      </a:r>
                      <a:endParaRPr sz="2200">
                        <a:latin typeface="Courier New"/>
                        <a:cs typeface="Courier New"/>
                      </a:endParaRPr>
                    </a:p>
                  </a:txBody>
                  <a:tcPr marL="0" marR="0" marT="0" marB="0"/>
                </a:tc>
                <a:extLst>
                  <a:ext uri="{0D108BD9-81ED-4DB2-BD59-A6C34878D82A}">
                    <a16:rowId xmlns:a16="http://schemas.microsoft.com/office/drawing/2014/main" val="10000"/>
                  </a:ext>
                </a:extLst>
              </a:tr>
              <a:tr h="359134">
                <a:tc>
                  <a:txBody>
                    <a:bodyPr/>
                    <a:lstStyle/>
                    <a:p>
                      <a:pPr marL="31750">
                        <a:lnSpc>
                          <a:spcPts val="2610"/>
                        </a:lnSpc>
                      </a:pPr>
                      <a:r>
                        <a:rPr sz="2200" b="1" spc="-5" dirty="0">
                          <a:solidFill>
                            <a:srgbClr val="C00000"/>
                          </a:solidFill>
                          <a:latin typeface="Courier New"/>
                          <a:cs typeface="Courier New"/>
                        </a:rPr>
                        <a:t>diem[2</a:t>
                      </a:r>
                      <a:r>
                        <a:rPr sz="2200" b="1" spc="-5" dirty="0">
                          <a:latin typeface="Courier New"/>
                          <a:cs typeface="Courier New"/>
                        </a:rPr>
                        <a:t>]</a:t>
                      </a:r>
                      <a:endParaRPr sz="2200">
                        <a:latin typeface="Courier New"/>
                        <a:cs typeface="Courier New"/>
                      </a:endParaRPr>
                    </a:p>
                  </a:txBody>
                  <a:tcPr marL="0" marR="0" marT="0" marB="0"/>
                </a:tc>
                <a:tc>
                  <a:txBody>
                    <a:bodyPr/>
                    <a:lstStyle/>
                    <a:p>
                      <a:pPr algn="ctr">
                        <a:lnSpc>
                          <a:spcPts val="2610"/>
                        </a:lnSpc>
                      </a:pPr>
                      <a:r>
                        <a:rPr sz="2200" b="1" dirty="0">
                          <a:latin typeface="Courier New"/>
                          <a:cs typeface="Courier New"/>
                        </a:rPr>
                        <a:t>=</a:t>
                      </a:r>
                      <a:endParaRPr sz="2200">
                        <a:latin typeface="Courier New"/>
                        <a:cs typeface="Courier New"/>
                      </a:endParaRPr>
                    </a:p>
                  </a:txBody>
                  <a:tcPr marL="0" marR="0" marT="0" marB="0"/>
                </a:tc>
                <a:tc>
                  <a:txBody>
                    <a:bodyPr/>
                    <a:lstStyle/>
                    <a:p>
                      <a:pPr marL="83820">
                        <a:lnSpc>
                          <a:spcPts val="2610"/>
                        </a:lnSpc>
                      </a:pPr>
                      <a:r>
                        <a:rPr sz="2200" b="1" dirty="0">
                          <a:latin typeface="Courier New"/>
                          <a:cs typeface="Courier New"/>
                        </a:rPr>
                        <a:t>p3;</a:t>
                      </a:r>
                      <a:endParaRPr sz="2200">
                        <a:latin typeface="Courier New"/>
                        <a:cs typeface="Courier New"/>
                      </a:endParaRPr>
                    </a:p>
                  </a:txBody>
                  <a:tcPr marL="0" marR="0" marT="0" marB="0"/>
                </a:tc>
                <a:tc>
                  <a:txBody>
                    <a:bodyPr/>
                    <a:lstStyle/>
                    <a:p>
                      <a:pPr algn="ctr">
                        <a:lnSpc>
                          <a:spcPts val="2610"/>
                        </a:lnSpc>
                      </a:pPr>
                      <a:r>
                        <a:rPr sz="2200" b="1" dirty="0">
                          <a:solidFill>
                            <a:srgbClr val="C00000"/>
                          </a:solidFill>
                          <a:latin typeface="Courier New"/>
                          <a:cs typeface="Courier New"/>
                        </a:rPr>
                        <a:t>diem[3</a:t>
                      </a:r>
                      <a:r>
                        <a:rPr sz="2200" b="1" dirty="0">
                          <a:latin typeface="Courier New"/>
                          <a:cs typeface="Courier New"/>
                        </a:rPr>
                        <a:t>]</a:t>
                      </a:r>
                      <a:endParaRPr sz="2200">
                        <a:latin typeface="Courier New"/>
                        <a:cs typeface="Courier New"/>
                      </a:endParaRPr>
                    </a:p>
                  </a:txBody>
                  <a:tcPr marL="0" marR="0" marT="0" marB="0"/>
                </a:tc>
                <a:tc>
                  <a:txBody>
                    <a:bodyPr/>
                    <a:lstStyle/>
                    <a:p>
                      <a:pPr marL="84455">
                        <a:lnSpc>
                          <a:spcPts val="2610"/>
                        </a:lnSpc>
                      </a:pPr>
                      <a:r>
                        <a:rPr sz="2200" b="1" dirty="0">
                          <a:latin typeface="Courier New"/>
                          <a:cs typeface="Courier New"/>
                        </a:rPr>
                        <a:t>=</a:t>
                      </a:r>
                      <a:endParaRPr sz="2200">
                        <a:latin typeface="Courier New"/>
                        <a:cs typeface="Courier New"/>
                      </a:endParaRPr>
                    </a:p>
                  </a:txBody>
                  <a:tcPr marL="0" marR="0" marT="0" marB="0"/>
                </a:tc>
                <a:tc>
                  <a:txBody>
                    <a:bodyPr/>
                    <a:lstStyle/>
                    <a:p>
                      <a:pPr marR="24130" algn="r">
                        <a:lnSpc>
                          <a:spcPts val="2610"/>
                        </a:lnSpc>
                      </a:pPr>
                      <a:r>
                        <a:rPr sz="2200" b="1" spc="5" dirty="0">
                          <a:latin typeface="Courier New"/>
                          <a:cs typeface="Courier New"/>
                        </a:rPr>
                        <a:t>p</a:t>
                      </a:r>
                      <a:r>
                        <a:rPr sz="2200" b="1" spc="10" dirty="0">
                          <a:latin typeface="Courier New"/>
                          <a:cs typeface="Courier New"/>
                        </a:rPr>
                        <a:t>4</a:t>
                      </a:r>
                      <a:r>
                        <a:rPr sz="2200" b="1" dirty="0">
                          <a:latin typeface="Courier New"/>
                          <a:cs typeface="Courier New"/>
                        </a:rPr>
                        <a:t>;</a:t>
                      </a:r>
                      <a:endParaRPr sz="2200" dirty="0">
                        <a:latin typeface="Courier New"/>
                        <a:cs typeface="Courier New"/>
                      </a:endParaRPr>
                    </a:p>
                  </a:txBody>
                  <a:tcPr marL="0" marR="0" marT="0" marB="0"/>
                </a:tc>
                <a:extLst>
                  <a:ext uri="{0D108BD9-81ED-4DB2-BD59-A6C34878D82A}">
                    <a16:rowId xmlns:a16="http://schemas.microsoft.com/office/drawing/2014/main" val="10001"/>
                  </a:ext>
                </a:extLst>
              </a:tr>
            </a:tbl>
          </a:graphicData>
        </a:graphic>
      </p:graphicFrame>
      <p:sp>
        <p:nvSpPr>
          <p:cNvPr id="10" name="object 10"/>
          <p:cNvSpPr txBox="1"/>
          <p:nvPr/>
        </p:nvSpPr>
        <p:spPr>
          <a:xfrm>
            <a:off x="1095755" y="3837127"/>
            <a:ext cx="7895845" cy="2447721"/>
          </a:xfrm>
          <a:prstGeom prst="rect">
            <a:avLst/>
          </a:prstGeom>
        </p:spPr>
        <p:txBody>
          <a:bodyPr vert="horz" wrap="square" lIns="0" tIns="80645" rIns="0" bIns="0" rtlCol="0">
            <a:spAutoFit/>
          </a:bodyPr>
          <a:lstStyle/>
          <a:p>
            <a:pPr marL="12700">
              <a:lnSpc>
                <a:spcPct val="100000"/>
              </a:lnSpc>
              <a:spcBef>
                <a:spcPts val="635"/>
              </a:spcBef>
            </a:pPr>
            <a:r>
              <a:rPr sz="2200" b="1" spc="-5" dirty="0">
                <a:latin typeface="Courier New"/>
                <a:cs typeface="Courier New"/>
              </a:rPr>
              <a:t>}</a:t>
            </a:r>
            <a:endParaRPr sz="2200" dirty="0">
              <a:latin typeface="Courier New"/>
              <a:cs typeface="Courier New"/>
            </a:endParaRPr>
          </a:p>
          <a:p>
            <a:pPr marL="355600" marR="5080" indent="-335915">
              <a:lnSpc>
                <a:spcPct val="120000"/>
              </a:lnSpc>
            </a:pPr>
            <a:r>
              <a:rPr sz="2200" b="1" spc="-5" dirty="0">
                <a:latin typeface="Courier New"/>
                <a:cs typeface="Courier New"/>
              </a:rPr>
              <a:t>public </a:t>
            </a:r>
            <a:r>
              <a:rPr sz="2200" b="1" dirty="0">
                <a:latin typeface="Courier New"/>
                <a:cs typeface="Courier New"/>
              </a:rPr>
              <a:t>void </a:t>
            </a:r>
            <a:r>
              <a:rPr sz="2200" b="1" spc="-5" dirty="0">
                <a:latin typeface="Courier New"/>
                <a:cs typeface="Courier New"/>
              </a:rPr>
              <a:t>printTuGiac(){  </a:t>
            </a:r>
            <a:r>
              <a:rPr sz="2200" b="1" dirty="0">
                <a:solidFill>
                  <a:srgbClr val="C00000"/>
                </a:solidFill>
                <a:latin typeface="Courier New"/>
                <a:cs typeface="Courier New"/>
              </a:rPr>
              <a:t>diem[0</a:t>
            </a:r>
            <a:r>
              <a:rPr sz="2200" b="1" dirty="0">
                <a:latin typeface="Courier New"/>
                <a:cs typeface="Courier New"/>
              </a:rPr>
              <a:t>].printDiem(); </a:t>
            </a:r>
            <a:r>
              <a:rPr sz="2200" b="1" dirty="0">
                <a:solidFill>
                  <a:srgbClr val="C00000"/>
                </a:solidFill>
                <a:latin typeface="Courier New"/>
                <a:cs typeface="Courier New"/>
              </a:rPr>
              <a:t>diem[1</a:t>
            </a:r>
            <a:r>
              <a:rPr sz="2200" b="1" dirty="0">
                <a:latin typeface="Courier New"/>
                <a:cs typeface="Courier New"/>
              </a:rPr>
              <a:t>].printDiem();  </a:t>
            </a:r>
            <a:r>
              <a:rPr sz="2200" b="1" dirty="0">
                <a:solidFill>
                  <a:srgbClr val="C00000"/>
                </a:solidFill>
                <a:latin typeface="Courier New"/>
                <a:cs typeface="Courier New"/>
              </a:rPr>
              <a:t>diem[2</a:t>
            </a:r>
            <a:r>
              <a:rPr sz="2200" b="1" dirty="0">
                <a:latin typeface="Courier New"/>
                <a:cs typeface="Courier New"/>
              </a:rPr>
              <a:t>].printDiem(); </a:t>
            </a:r>
            <a:r>
              <a:rPr sz="2200" b="1" dirty="0">
                <a:solidFill>
                  <a:srgbClr val="C00000"/>
                </a:solidFill>
                <a:latin typeface="Courier New"/>
                <a:cs typeface="Courier New"/>
              </a:rPr>
              <a:t>diem[3</a:t>
            </a:r>
            <a:r>
              <a:rPr sz="2200" b="1" dirty="0">
                <a:latin typeface="Courier New"/>
                <a:cs typeface="Courier New"/>
              </a:rPr>
              <a:t>].printDiem();  System.out.println();</a:t>
            </a:r>
            <a:endParaRPr sz="2200" dirty="0">
              <a:latin typeface="Courier New"/>
              <a:cs typeface="Courier New"/>
            </a:endParaRPr>
          </a:p>
          <a:p>
            <a:pPr marL="12700">
              <a:lnSpc>
                <a:spcPct val="100000"/>
              </a:lnSpc>
              <a:spcBef>
                <a:spcPts val="530"/>
              </a:spcBef>
            </a:pPr>
            <a:r>
              <a:rPr sz="2200" b="1" spc="-5" dirty="0">
                <a:latin typeface="Courier New"/>
                <a:cs typeface="Courier New"/>
              </a:rPr>
              <a:t>}</a:t>
            </a:r>
            <a:endParaRPr sz="2200" dirty="0">
              <a:latin typeface="Courier New"/>
              <a:cs typeface="Courier New"/>
            </a:endParaRPr>
          </a:p>
        </p:txBody>
      </p:sp>
      <p:sp>
        <p:nvSpPr>
          <p:cNvPr id="11" name="object 11"/>
          <p:cNvSpPr txBox="1"/>
          <p:nvPr/>
        </p:nvSpPr>
        <p:spPr>
          <a:xfrm>
            <a:off x="1120291" y="6256734"/>
            <a:ext cx="193040" cy="360680"/>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Courier New"/>
                <a:cs typeface="Courier New"/>
              </a:rPr>
              <a:t>}</a:t>
            </a:r>
            <a:endParaRPr sz="2200" dirty="0">
              <a:latin typeface="Courier New"/>
              <a:cs typeface="Courier New"/>
            </a:endParaRPr>
          </a:p>
        </p:txBody>
      </p:sp>
      <p:sp>
        <p:nvSpPr>
          <p:cNvPr id="12" name="object 12"/>
          <p:cNvSpPr txBox="1"/>
          <p:nvPr/>
        </p:nvSpPr>
        <p:spPr>
          <a:xfrm>
            <a:off x="8647938" y="6429247"/>
            <a:ext cx="220979"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ahoma"/>
                <a:cs typeface="Tahoma"/>
              </a:rPr>
              <a:t>17</a:t>
            </a:r>
            <a:endParaRPr sz="1400">
              <a:latin typeface="Tahoma"/>
              <a:cs typeface="Tahoma"/>
            </a:endParaRPr>
          </a:p>
        </p:txBody>
      </p:sp>
      <p:sp>
        <p:nvSpPr>
          <p:cNvPr id="13" name="object 13"/>
          <p:cNvSpPr/>
          <p:nvPr/>
        </p:nvSpPr>
        <p:spPr>
          <a:xfrm>
            <a:off x="5838534" y="1055603"/>
            <a:ext cx="920114" cy="927917"/>
          </a:xfrm>
          <a:custGeom>
            <a:avLst/>
            <a:gdLst/>
            <a:ahLst/>
            <a:cxnLst/>
            <a:rect l="l" t="t" r="r" b="b"/>
            <a:pathLst>
              <a:path w="1134109" h="1005839">
                <a:moveTo>
                  <a:pt x="0" y="1005839"/>
                </a:moveTo>
                <a:lnTo>
                  <a:pt x="1133855" y="1005839"/>
                </a:lnTo>
                <a:lnTo>
                  <a:pt x="1133855" y="0"/>
                </a:lnTo>
                <a:lnTo>
                  <a:pt x="0" y="0"/>
                </a:lnTo>
                <a:lnTo>
                  <a:pt x="0" y="1005839"/>
                </a:lnTo>
                <a:close/>
              </a:path>
            </a:pathLst>
          </a:custGeom>
          <a:ln w="9144">
            <a:solidFill>
              <a:srgbClr val="000000"/>
            </a:solidFill>
          </a:ln>
        </p:spPr>
        <p:txBody>
          <a:bodyPr wrap="square" lIns="0" tIns="0" rIns="0" bIns="0" rtlCol="0"/>
          <a:lstStyle/>
          <a:p>
            <a:endParaRPr/>
          </a:p>
        </p:txBody>
      </p:sp>
      <p:sp>
        <p:nvSpPr>
          <p:cNvPr id="14" name="object 14"/>
          <p:cNvSpPr txBox="1"/>
          <p:nvPr/>
        </p:nvSpPr>
        <p:spPr>
          <a:xfrm>
            <a:off x="5771586" y="1292644"/>
            <a:ext cx="1135290" cy="351378"/>
          </a:xfrm>
          <a:prstGeom prst="rect">
            <a:avLst/>
          </a:prstGeom>
        </p:spPr>
        <p:txBody>
          <a:bodyPr vert="horz" wrap="square" lIns="0" tIns="12700" rIns="0" bIns="0" rtlCol="0">
            <a:spAutoFit/>
          </a:bodyPr>
          <a:lstStyle/>
          <a:p>
            <a:pPr marL="73025">
              <a:lnSpc>
                <a:spcPct val="100000"/>
              </a:lnSpc>
              <a:spcBef>
                <a:spcPts val="100"/>
              </a:spcBef>
            </a:pPr>
            <a:r>
              <a:rPr sz="2200" spc="-5" dirty="0">
                <a:latin typeface="Arial"/>
                <a:cs typeface="Arial"/>
              </a:rPr>
              <a:t>TuGiac</a:t>
            </a:r>
            <a:endParaRPr sz="2200" dirty="0">
              <a:latin typeface="Arial"/>
              <a:cs typeface="Arial"/>
            </a:endParaRPr>
          </a:p>
        </p:txBody>
      </p:sp>
      <p:sp>
        <p:nvSpPr>
          <p:cNvPr id="15" name="object 15"/>
          <p:cNvSpPr/>
          <p:nvPr/>
        </p:nvSpPr>
        <p:spPr>
          <a:xfrm>
            <a:off x="7906451" y="1024966"/>
            <a:ext cx="833628" cy="927916"/>
          </a:xfrm>
          <a:custGeom>
            <a:avLst/>
            <a:gdLst/>
            <a:ahLst/>
            <a:cxnLst/>
            <a:rect l="l" t="t" r="r" b="b"/>
            <a:pathLst>
              <a:path w="1071879" h="1005839">
                <a:moveTo>
                  <a:pt x="0" y="1005839"/>
                </a:moveTo>
                <a:lnTo>
                  <a:pt x="1071372" y="1005839"/>
                </a:lnTo>
                <a:lnTo>
                  <a:pt x="1071372" y="0"/>
                </a:lnTo>
                <a:lnTo>
                  <a:pt x="0" y="0"/>
                </a:lnTo>
                <a:lnTo>
                  <a:pt x="0" y="1005839"/>
                </a:lnTo>
                <a:close/>
              </a:path>
            </a:pathLst>
          </a:custGeom>
          <a:ln w="9144">
            <a:solidFill>
              <a:srgbClr val="000000"/>
            </a:solidFill>
          </a:ln>
        </p:spPr>
        <p:txBody>
          <a:bodyPr wrap="square" lIns="0" tIns="0" rIns="0" bIns="0" rtlCol="0"/>
          <a:lstStyle/>
          <a:p>
            <a:endParaRPr/>
          </a:p>
        </p:txBody>
      </p:sp>
      <p:sp>
        <p:nvSpPr>
          <p:cNvPr id="16" name="object 16"/>
          <p:cNvSpPr txBox="1"/>
          <p:nvPr/>
        </p:nvSpPr>
        <p:spPr>
          <a:xfrm>
            <a:off x="7771407" y="1310139"/>
            <a:ext cx="921004" cy="390581"/>
          </a:xfrm>
          <a:prstGeom prst="rect">
            <a:avLst/>
          </a:prstGeom>
        </p:spPr>
        <p:txBody>
          <a:bodyPr vert="horz" wrap="square" lIns="0" tIns="12700" rIns="0" bIns="0" rtlCol="0">
            <a:spAutoFit/>
          </a:bodyPr>
          <a:lstStyle/>
          <a:p>
            <a:pPr marL="176530">
              <a:lnSpc>
                <a:spcPct val="100000"/>
              </a:lnSpc>
              <a:spcBef>
                <a:spcPts val="100"/>
              </a:spcBef>
            </a:pPr>
            <a:r>
              <a:rPr sz="2400" spc="-10" dirty="0">
                <a:latin typeface="Arial"/>
                <a:cs typeface="Arial"/>
              </a:rPr>
              <a:t>Diem</a:t>
            </a:r>
            <a:endParaRPr sz="2400" dirty="0">
              <a:latin typeface="Arial"/>
              <a:cs typeface="Arial"/>
            </a:endParaRPr>
          </a:p>
        </p:txBody>
      </p:sp>
      <p:grpSp>
        <p:nvGrpSpPr>
          <p:cNvPr id="17" name="object 17"/>
          <p:cNvGrpSpPr/>
          <p:nvPr/>
        </p:nvGrpSpPr>
        <p:grpSpPr>
          <a:xfrm>
            <a:off x="6758648" y="1447151"/>
            <a:ext cx="1135290" cy="218835"/>
            <a:chOff x="6687311" y="1283208"/>
            <a:chExt cx="1216660" cy="139065"/>
          </a:xfrm>
        </p:grpSpPr>
        <p:sp>
          <p:nvSpPr>
            <p:cNvPr id="18" name="object 18"/>
            <p:cNvSpPr/>
            <p:nvPr/>
          </p:nvSpPr>
          <p:spPr>
            <a:xfrm>
              <a:off x="6697217" y="1293114"/>
              <a:ext cx="266700" cy="119380"/>
            </a:xfrm>
            <a:custGeom>
              <a:avLst/>
              <a:gdLst/>
              <a:ahLst/>
              <a:cxnLst/>
              <a:rect l="l" t="t" r="r" b="b"/>
              <a:pathLst>
                <a:path w="266700" h="119380">
                  <a:moveTo>
                    <a:pt x="0" y="59436"/>
                  </a:moveTo>
                  <a:lnTo>
                    <a:pt x="133350" y="0"/>
                  </a:lnTo>
                  <a:lnTo>
                    <a:pt x="266700" y="59436"/>
                  </a:lnTo>
                  <a:lnTo>
                    <a:pt x="133350" y="118872"/>
                  </a:lnTo>
                  <a:lnTo>
                    <a:pt x="0" y="59436"/>
                  </a:lnTo>
                  <a:close/>
                </a:path>
              </a:pathLst>
            </a:custGeom>
            <a:ln w="19812">
              <a:solidFill>
                <a:srgbClr val="000000"/>
              </a:solidFill>
            </a:ln>
          </p:spPr>
          <p:txBody>
            <a:bodyPr wrap="square" lIns="0" tIns="0" rIns="0" bIns="0" rtlCol="0"/>
            <a:lstStyle/>
            <a:p>
              <a:endParaRPr/>
            </a:p>
          </p:txBody>
        </p:sp>
        <p:sp>
          <p:nvSpPr>
            <p:cNvPr id="19" name="object 19"/>
            <p:cNvSpPr/>
            <p:nvPr/>
          </p:nvSpPr>
          <p:spPr>
            <a:xfrm>
              <a:off x="6947153" y="1352550"/>
              <a:ext cx="946785" cy="1905"/>
            </a:xfrm>
            <a:custGeom>
              <a:avLst/>
              <a:gdLst/>
              <a:ahLst/>
              <a:cxnLst/>
              <a:rect l="l" t="t" r="r" b="b"/>
              <a:pathLst>
                <a:path w="946784" h="1905">
                  <a:moveTo>
                    <a:pt x="0" y="0"/>
                  </a:moveTo>
                  <a:lnTo>
                    <a:pt x="946403" y="1524"/>
                  </a:lnTo>
                </a:path>
              </a:pathLst>
            </a:custGeom>
            <a:ln w="19812">
              <a:solidFill>
                <a:srgbClr val="000000"/>
              </a:solidFill>
            </a:ln>
          </p:spPr>
          <p:txBody>
            <a:bodyPr wrap="square" lIns="0" tIns="0" rIns="0" bIns="0" rtlCol="0"/>
            <a:lstStyle/>
            <a:p>
              <a:endParaRPr/>
            </a:p>
          </p:txBody>
        </p:sp>
      </p:grpSp>
      <p:sp>
        <p:nvSpPr>
          <p:cNvPr id="20" name="object 20"/>
          <p:cNvSpPr txBox="1"/>
          <p:nvPr/>
        </p:nvSpPr>
        <p:spPr>
          <a:xfrm>
            <a:off x="7661529" y="1179316"/>
            <a:ext cx="223047"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333399"/>
                </a:solidFill>
                <a:latin typeface="Arial"/>
                <a:cs typeface="Arial"/>
              </a:rPr>
              <a:t>4</a:t>
            </a:r>
            <a:endParaRPr sz="2000" dirty="0">
              <a:latin typeface="Arial"/>
              <a:cs typeface="Arial"/>
            </a:endParaRPr>
          </a:p>
        </p:txBody>
      </p:sp>
      <p:sp>
        <p:nvSpPr>
          <p:cNvPr id="21" name="object 21"/>
          <p:cNvSpPr txBox="1"/>
          <p:nvPr/>
        </p:nvSpPr>
        <p:spPr>
          <a:xfrm>
            <a:off x="6825596" y="1170251"/>
            <a:ext cx="139801" cy="321242"/>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333399"/>
                </a:solidFill>
                <a:latin typeface="Arial"/>
                <a:cs typeface="Arial"/>
              </a:rPr>
              <a:t>1</a:t>
            </a:r>
            <a:endParaRPr sz="20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29968" y="355719"/>
            <a:ext cx="7914031" cy="566181"/>
          </a:xfrm>
          <a:prstGeom prst="rect">
            <a:avLst/>
          </a:prstGeom>
        </p:spPr>
        <p:txBody>
          <a:bodyPr vert="horz" wrap="square" lIns="0" tIns="12065" rIns="0" bIns="0" rtlCol="0">
            <a:spAutoFit/>
          </a:bodyPr>
          <a:lstStyle/>
          <a:p>
            <a:pPr marL="12700">
              <a:lnSpc>
                <a:spcPct val="100000"/>
              </a:lnSpc>
              <a:spcBef>
                <a:spcPts val="95"/>
              </a:spcBef>
            </a:pPr>
            <a:r>
              <a:rPr sz="3600" dirty="0">
                <a:solidFill>
                  <a:srgbClr val="333399"/>
                </a:solidFill>
                <a:latin typeface="Tahoma"/>
                <a:cs typeface="Tahoma"/>
              </a:rPr>
              <a:t>2.4. Thứ tự khởi tạo trong kết tập</a:t>
            </a:r>
            <a:endParaRPr sz="3600" dirty="0">
              <a:latin typeface="Tahoma"/>
              <a:cs typeface="Tahoma"/>
            </a:endParaRPr>
          </a:p>
        </p:txBody>
      </p:sp>
      <p:sp>
        <p:nvSpPr>
          <p:cNvPr id="9" name="object 9"/>
          <p:cNvSpPr txBox="1">
            <a:spLocks noGrp="1"/>
          </p:cNvSpPr>
          <p:nvPr>
            <p:ph type="sldNum" sz="quarter" idx="12"/>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18</a:t>
            </a:fld>
            <a:endParaRPr dirty="0"/>
          </a:p>
        </p:txBody>
      </p:sp>
      <p:sp>
        <p:nvSpPr>
          <p:cNvPr id="8" name="object 8"/>
          <p:cNvSpPr txBox="1"/>
          <p:nvPr/>
        </p:nvSpPr>
        <p:spPr>
          <a:xfrm>
            <a:off x="1143000" y="1584959"/>
            <a:ext cx="7703185" cy="4132029"/>
          </a:xfrm>
          <a:prstGeom prst="rect">
            <a:avLst/>
          </a:prstGeom>
        </p:spPr>
        <p:txBody>
          <a:bodyPr vert="horz" wrap="square" lIns="0" tIns="13335" rIns="0" bIns="0" rtlCol="0">
            <a:spAutoFit/>
          </a:bodyPr>
          <a:lstStyle/>
          <a:p>
            <a:pPr marL="355600" marR="5080" indent="-342900" algn="thaiDist">
              <a:lnSpc>
                <a:spcPct val="100000"/>
              </a:lnSpc>
              <a:spcBef>
                <a:spcPts val="10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Khi một đối tượng được tạo mới, các thuộc  tính của đối tượng đó đều phải được khởi tạo  và gán những giá trị tương ứng.</a:t>
            </a:r>
          </a:p>
          <a:p>
            <a:pPr marL="355600" marR="890269" indent="-342900" algn="thaiDist">
              <a:lnSpc>
                <a:spcPct val="100000"/>
              </a:lnSpc>
              <a:spcBef>
                <a:spcPts val="76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Các đối tượng thành phần được khởi tạo  trước</a:t>
            </a:r>
          </a:p>
          <a:p>
            <a:pPr marL="355600" marR="444500" indent="-342900" algn="thaiDist">
              <a:lnSpc>
                <a:spcPct val="100800"/>
              </a:lnSpc>
              <a:spcBef>
                <a:spcPts val="685"/>
              </a:spcBef>
            </a:pPr>
            <a:r>
              <a:rPr sz="3200" dirty="0">
                <a:latin typeface="Times New Roman" panose="02020603050405020304" pitchFamily="18" charset="0"/>
                <a:cs typeface="Times New Roman" panose="02020603050405020304" pitchFamily="18" charset="0"/>
              </a:rPr>
              <a:t>→ Các phương thức khởi tạo của các lớp  của các đối tượng thành phần được thực hiện  trước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29968" y="258826"/>
            <a:ext cx="4789831" cy="696595"/>
          </a:xfrm>
          <a:prstGeom prst="rect">
            <a:avLst/>
          </a:prstGeom>
        </p:spPr>
        <p:txBody>
          <a:bodyPr vert="horz" wrap="square" lIns="0" tIns="12700" rIns="0" bIns="0" rtlCol="0">
            <a:spAutoFit/>
          </a:bodyPr>
          <a:lstStyle/>
          <a:p>
            <a:pPr marL="12700">
              <a:lnSpc>
                <a:spcPct val="100000"/>
              </a:lnSpc>
              <a:spcBef>
                <a:spcPts val="100"/>
              </a:spcBef>
            </a:pPr>
            <a:r>
              <a:rPr sz="4400" dirty="0">
                <a:solidFill>
                  <a:srgbClr val="333399"/>
                </a:solidFill>
                <a:latin typeface="Tahoma"/>
                <a:cs typeface="Tahoma"/>
              </a:rPr>
              <a:t>Nội dung</a:t>
            </a:r>
            <a:endParaRPr sz="4400" dirty="0">
              <a:latin typeface="Tahoma"/>
              <a:cs typeface="Tahoma"/>
            </a:endParaRPr>
          </a:p>
        </p:txBody>
      </p:sp>
      <p:sp>
        <p:nvSpPr>
          <p:cNvPr id="9" name="object 9"/>
          <p:cNvSpPr txBox="1">
            <a:spLocks noGrp="1"/>
          </p:cNvSpPr>
          <p:nvPr>
            <p:ph type="sldNum" sz="quarter" idx="12"/>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19</a:t>
            </a:fld>
            <a:endParaRPr dirty="0"/>
          </a:p>
        </p:txBody>
      </p:sp>
      <p:sp>
        <p:nvSpPr>
          <p:cNvPr id="8" name="object 8"/>
          <p:cNvSpPr txBox="1"/>
          <p:nvPr/>
        </p:nvSpPr>
        <p:spPr>
          <a:xfrm>
            <a:off x="1123250" y="1584959"/>
            <a:ext cx="6420550" cy="2388474"/>
          </a:xfrm>
          <a:prstGeom prst="rect">
            <a:avLst/>
          </a:prstGeom>
        </p:spPr>
        <p:txBody>
          <a:bodyPr vert="horz" wrap="square" lIns="0" tIns="109855" rIns="0" bIns="0" rtlCol="0">
            <a:spAutoFit/>
          </a:bodyPr>
          <a:lstStyle/>
          <a:p>
            <a:pPr marL="527685" indent="-515620">
              <a:lnSpc>
                <a:spcPct val="100000"/>
              </a:lnSpc>
              <a:spcBef>
                <a:spcPts val="865"/>
              </a:spcBef>
              <a:buClr>
                <a:srgbClr val="3333CC"/>
              </a:buClr>
              <a:buSzPct val="59375"/>
              <a:buAutoNum type="arabicPeriod"/>
              <a:tabLst>
                <a:tab pos="527685" algn="l"/>
                <a:tab pos="528320" algn="l"/>
              </a:tabLst>
            </a:pPr>
            <a:r>
              <a:rPr sz="3200" dirty="0">
                <a:latin typeface="Tahoma"/>
                <a:cs typeface="Tahoma"/>
              </a:rPr>
              <a:t>Tái sử dụng mã nguồn</a:t>
            </a:r>
          </a:p>
          <a:p>
            <a:pPr marL="527685" indent="-515620">
              <a:lnSpc>
                <a:spcPct val="100000"/>
              </a:lnSpc>
              <a:spcBef>
                <a:spcPts val="770"/>
              </a:spcBef>
              <a:buClr>
                <a:srgbClr val="3333CC"/>
              </a:buClr>
              <a:buSzPct val="59375"/>
              <a:buAutoNum type="arabicPeriod"/>
              <a:tabLst>
                <a:tab pos="527685" algn="l"/>
                <a:tab pos="528320" algn="l"/>
              </a:tabLst>
            </a:pPr>
            <a:r>
              <a:rPr sz="3200" dirty="0">
                <a:latin typeface="Tahoma"/>
                <a:cs typeface="Tahoma"/>
              </a:rPr>
              <a:t>Kết tập (Aggregation)</a:t>
            </a:r>
          </a:p>
          <a:p>
            <a:pPr marL="527685" indent="-515620">
              <a:lnSpc>
                <a:spcPct val="100000"/>
              </a:lnSpc>
              <a:spcBef>
                <a:spcPts val="770"/>
              </a:spcBef>
              <a:buClr>
                <a:srgbClr val="3333CC"/>
              </a:buClr>
              <a:buSzPct val="59375"/>
              <a:buFont typeface="Tahoma"/>
              <a:buAutoNum type="arabicPeriod"/>
              <a:tabLst>
                <a:tab pos="527685" algn="l"/>
                <a:tab pos="528320" algn="l"/>
              </a:tabLst>
            </a:pPr>
            <a:r>
              <a:rPr sz="3200" b="1" u="heavy" dirty="0" err="1">
                <a:uFill>
                  <a:solidFill>
                    <a:srgbClr val="000000"/>
                  </a:solidFill>
                </a:uFill>
                <a:latin typeface="Tahoma"/>
                <a:cs typeface="Tahoma"/>
              </a:rPr>
              <a:t>Kế</a:t>
            </a:r>
            <a:r>
              <a:rPr sz="3200" b="1" u="heavy" dirty="0">
                <a:uFill>
                  <a:solidFill>
                    <a:srgbClr val="000000"/>
                  </a:solidFill>
                </a:uFill>
                <a:latin typeface="Tahoma"/>
                <a:cs typeface="Tahoma"/>
              </a:rPr>
              <a:t> thừa (Inheritance)</a:t>
            </a:r>
            <a:endParaRPr sz="3200" dirty="0">
              <a:latin typeface="Tahoma"/>
              <a:cs typeface="Tahoma"/>
            </a:endParaRPr>
          </a:p>
          <a:p>
            <a:pPr marL="527685" indent="-515620">
              <a:lnSpc>
                <a:spcPct val="100000"/>
              </a:lnSpc>
              <a:spcBef>
                <a:spcPts val="765"/>
              </a:spcBef>
              <a:buClr>
                <a:srgbClr val="3333CC"/>
              </a:buClr>
              <a:buSzPct val="59375"/>
              <a:buAutoNum type="arabicPeriod"/>
              <a:tabLst>
                <a:tab pos="527685" algn="l"/>
                <a:tab pos="528320" algn="l"/>
              </a:tabLst>
            </a:pPr>
            <a:r>
              <a:rPr sz="3200" dirty="0">
                <a:latin typeface="Tahoma"/>
                <a:cs typeface="Tahoma"/>
              </a:rPr>
              <a:t>Ví dụ và bài tập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80159" y="184339"/>
            <a:ext cx="5247031" cy="628377"/>
          </a:xfrm>
          <a:prstGeom prst="rect">
            <a:avLst/>
          </a:prstGeom>
        </p:spPr>
        <p:txBody>
          <a:bodyPr vert="horz" wrap="square" lIns="0" tIns="12700" rIns="0" bIns="0" rtlCol="0">
            <a:spAutoFit/>
          </a:bodyPr>
          <a:lstStyle/>
          <a:p>
            <a:pPr marL="12700">
              <a:lnSpc>
                <a:spcPct val="100000"/>
              </a:lnSpc>
              <a:spcBef>
                <a:spcPts val="100"/>
              </a:spcBef>
            </a:pPr>
            <a:r>
              <a:rPr sz="4000" dirty="0" err="1">
                <a:solidFill>
                  <a:srgbClr val="333399"/>
                </a:solidFill>
                <a:latin typeface="Tahoma" panose="020B0604030504040204" pitchFamily="34" charset="0"/>
                <a:ea typeface="Tahoma" panose="020B0604030504040204" pitchFamily="34" charset="0"/>
                <a:cs typeface="Tahoma" panose="020B0604030504040204" pitchFamily="34" charset="0"/>
              </a:rPr>
              <a:t>Mục</a:t>
            </a:r>
            <a:r>
              <a:rPr sz="4000" dirty="0">
                <a:solidFill>
                  <a:srgbClr val="333399"/>
                </a:solidFill>
                <a:latin typeface="Tahoma" panose="020B0604030504040204" pitchFamily="34" charset="0"/>
                <a:ea typeface="Tahoma" panose="020B0604030504040204" pitchFamily="34" charset="0"/>
                <a:cs typeface="Tahoma" panose="020B0604030504040204" pitchFamily="34" charset="0"/>
              </a:rPr>
              <a:t> </a:t>
            </a:r>
            <a:r>
              <a:rPr sz="4000" dirty="0" err="1">
                <a:solidFill>
                  <a:srgbClr val="333399"/>
                </a:solidFill>
                <a:latin typeface="Tahoma" panose="020B0604030504040204" pitchFamily="34" charset="0"/>
                <a:ea typeface="Tahoma" panose="020B0604030504040204" pitchFamily="34" charset="0"/>
                <a:cs typeface="Tahoma" panose="020B0604030504040204" pitchFamily="34" charset="0"/>
              </a:rPr>
              <a:t>tiêu</a:t>
            </a:r>
            <a:r>
              <a:rPr sz="4000" dirty="0">
                <a:solidFill>
                  <a:srgbClr val="333399"/>
                </a:solidFill>
                <a:latin typeface="Tahoma" panose="020B0604030504040204" pitchFamily="34" charset="0"/>
                <a:ea typeface="Tahoma" panose="020B0604030504040204" pitchFamily="34" charset="0"/>
                <a:cs typeface="Tahoma" panose="020B0604030504040204" pitchFamily="34" charset="0"/>
              </a:rPr>
              <a:t> </a:t>
            </a:r>
            <a:r>
              <a:rPr sz="4000" dirty="0" err="1">
                <a:solidFill>
                  <a:srgbClr val="333399"/>
                </a:solidFill>
                <a:latin typeface="Tahoma" panose="020B0604030504040204" pitchFamily="34" charset="0"/>
                <a:ea typeface="Tahoma" panose="020B0604030504040204" pitchFamily="34" charset="0"/>
                <a:cs typeface="Tahoma" panose="020B0604030504040204" pitchFamily="34" charset="0"/>
              </a:rPr>
              <a:t>bài</a:t>
            </a:r>
            <a:r>
              <a:rPr sz="4000" dirty="0">
                <a:solidFill>
                  <a:srgbClr val="333399"/>
                </a:solidFill>
                <a:latin typeface="Tahoma" panose="020B0604030504040204" pitchFamily="34" charset="0"/>
                <a:ea typeface="Tahoma" panose="020B0604030504040204" pitchFamily="34" charset="0"/>
                <a:cs typeface="Tahoma" panose="020B0604030504040204" pitchFamily="34" charset="0"/>
              </a:rPr>
              <a:t> </a:t>
            </a:r>
            <a:r>
              <a:rPr sz="4000" dirty="0" err="1">
                <a:solidFill>
                  <a:srgbClr val="333399"/>
                </a:solidFill>
                <a:latin typeface="Tahoma" panose="020B0604030504040204" pitchFamily="34" charset="0"/>
                <a:ea typeface="Tahoma" panose="020B0604030504040204" pitchFamily="34" charset="0"/>
                <a:cs typeface="Tahoma" panose="020B0604030504040204" pitchFamily="34" charset="0"/>
              </a:rPr>
              <a:t>học</a:t>
            </a:r>
            <a:endParaRPr sz="4000" dirty="0">
              <a:latin typeface="Tahoma" panose="020B0604030504040204" pitchFamily="34" charset="0"/>
              <a:ea typeface="Tahoma" panose="020B0604030504040204" pitchFamily="34" charset="0"/>
              <a:cs typeface="Tahoma" panose="020B0604030504040204" pitchFamily="34" charset="0"/>
            </a:endParaRPr>
          </a:p>
        </p:txBody>
      </p:sp>
      <p:sp>
        <p:nvSpPr>
          <p:cNvPr id="9" name="object 9"/>
          <p:cNvSpPr txBox="1"/>
          <p:nvPr/>
        </p:nvSpPr>
        <p:spPr>
          <a:xfrm>
            <a:off x="8720073" y="6429161"/>
            <a:ext cx="17399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2</a:t>
            </a:fld>
            <a:endParaRPr sz="1400">
              <a:latin typeface="Tahoma"/>
              <a:cs typeface="Tahoma"/>
            </a:endParaRPr>
          </a:p>
        </p:txBody>
      </p:sp>
      <p:sp>
        <p:nvSpPr>
          <p:cNvPr id="8" name="object 8"/>
          <p:cNvSpPr txBox="1"/>
          <p:nvPr/>
        </p:nvSpPr>
        <p:spPr>
          <a:xfrm>
            <a:off x="1188973" y="1196807"/>
            <a:ext cx="7705090" cy="4501873"/>
          </a:xfrm>
          <a:prstGeom prst="rect">
            <a:avLst/>
          </a:prstGeom>
        </p:spPr>
        <p:txBody>
          <a:bodyPr vert="horz" wrap="square" lIns="0" tIns="109855" rIns="0" bIns="0" rtlCol="0">
            <a:spAutoFit/>
          </a:bodyPr>
          <a:lstStyle/>
          <a:p>
            <a:pPr marL="355600" indent="-342900">
              <a:lnSpc>
                <a:spcPct val="100000"/>
              </a:lnSpc>
              <a:spcBef>
                <a:spcPts val="865"/>
              </a:spcBef>
              <a:buClr>
                <a:srgbClr val="3333CC"/>
              </a:buClr>
              <a:buSzPct val="59375"/>
              <a:buFont typeface="Wingdings"/>
              <a:buChar char="◼"/>
              <a:tabLst>
                <a:tab pos="354965" algn="l"/>
                <a:tab pos="355600" algn="l"/>
              </a:tabLst>
            </a:pPr>
            <a:r>
              <a:rPr sz="2800" dirty="0">
                <a:latin typeface="Tahoma"/>
                <a:cs typeface="Tahoma"/>
              </a:rPr>
              <a:t>Giải thích về khái niệm tái sử dụng mã nguồn</a:t>
            </a:r>
          </a:p>
          <a:p>
            <a:pPr marL="355600" marR="549275" indent="-342900">
              <a:lnSpc>
                <a:spcPct val="100000"/>
              </a:lnSpc>
              <a:spcBef>
                <a:spcPts val="770"/>
              </a:spcBef>
              <a:buClr>
                <a:srgbClr val="3333CC"/>
              </a:buClr>
              <a:buSzPct val="59375"/>
              <a:buFont typeface="Wingdings"/>
              <a:buChar char="◼"/>
              <a:tabLst>
                <a:tab pos="354965" algn="l"/>
                <a:tab pos="355600" algn="l"/>
              </a:tabLst>
            </a:pPr>
            <a:r>
              <a:rPr sz="2800" dirty="0">
                <a:latin typeface="Tahoma"/>
                <a:cs typeface="Tahoma"/>
              </a:rPr>
              <a:t>Chỉ ra được bản chất, mô tả các khái niệm  liên quan đến đến kết tập và kế thừa</a:t>
            </a:r>
          </a:p>
          <a:p>
            <a:pPr marL="355600" indent="-342900">
              <a:lnSpc>
                <a:spcPct val="100000"/>
              </a:lnSpc>
              <a:spcBef>
                <a:spcPts val="770"/>
              </a:spcBef>
              <a:buClr>
                <a:srgbClr val="3333CC"/>
              </a:buClr>
              <a:buSzPct val="59375"/>
              <a:buFont typeface="Wingdings"/>
              <a:buChar char="◼"/>
              <a:tabLst>
                <a:tab pos="354965" algn="l"/>
                <a:tab pos="355600" algn="l"/>
              </a:tabLst>
            </a:pPr>
            <a:r>
              <a:rPr sz="2800" dirty="0">
                <a:latin typeface="Tahoma"/>
                <a:cs typeface="Tahoma"/>
              </a:rPr>
              <a:t>So sánh kết tập và kế thừa</a:t>
            </a:r>
          </a:p>
          <a:p>
            <a:pPr marL="355600" indent="-342900">
              <a:lnSpc>
                <a:spcPct val="100000"/>
              </a:lnSpc>
              <a:spcBef>
                <a:spcPts val="765"/>
              </a:spcBef>
              <a:buClr>
                <a:srgbClr val="3333CC"/>
              </a:buClr>
              <a:buSzPct val="59375"/>
              <a:buFont typeface="Wingdings"/>
              <a:buChar char="◼"/>
              <a:tabLst>
                <a:tab pos="354965" algn="l"/>
                <a:tab pos="355600" algn="l"/>
              </a:tabLst>
            </a:pPr>
            <a:r>
              <a:rPr sz="2800" dirty="0">
                <a:latin typeface="Tahoma"/>
                <a:cs typeface="Tahoma"/>
              </a:rPr>
              <a:t>Biểu diễn được kết tập và kế thừa trên UML</a:t>
            </a:r>
          </a:p>
          <a:p>
            <a:pPr marL="355600" marR="473075" indent="-342900">
              <a:lnSpc>
                <a:spcPct val="100000"/>
              </a:lnSpc>
              <a:spcBef>
                <a:spcPts val="775"/>
              </a:spcBef>
              <a:buClr>
                <a:srgbClr val="3333CC"/>
              </a:buClr>
              <a:buSzPct val="59375"/>
              <a:buFont typeface="Wingdings"/>
              <a:buChar char="◼"/>
              <a:tabLst>
                <a:tab pos="354965" algn="l"/>
                <a:tab pos="355600" algn="l"/>
              </a:tabLst>
            </a:pPr>
            <a:r>
              <a:rPr sz="2800" dirty="0">
                <a:latin typeface="Tahoma"/>
                <a:cs typeface="Tahoma"/>
              </a:rPr>
              <a:t>Giải thích nguyên lý kế thừa và thứ tự khởi  tạo, hủy bỏ đối tượng trong kế thừa</a:t>
            </a:r>
          </a:p>
          <a:p>
            <a:pPr marL="355600" marR="436245" indent="-342900">
              <a:lnSpc>
                <a:spcPct val="100000"/>
              </a:lnSpc>
              <a:spcBef>
                <a:spcPts val="770"/>
              </a:spcBef>
              <a:buClr>
                <a:srgbClr val="3333CC"/>
              </a:buClr>
              <a:buSzPct val="59375"/>
              <a:buFont typeface="Wingdings"/>
              <a:buChar char="◼"/>
              <a:tabLst>
                <a:tab pos="354965" algn="l"/>
                <a:tab pos="355600" algn="l"/>
              </a:tabLst>
            </a:pPr>
            <a:r>
              <a:rPr sz="2800" dirty="0">
                <a:latin typeface="Tahoma"/>
                <a:cs typeface="Tahoma"/>
              </a:rPr>
              <a:t>Áp dụng các kỹ thuật, nguyên lý về kết tập  và kết thừa trên ngôn ngữ lập trình Java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86838" y="122762"/>
            <a:ext cx="7514742" cy="628377"/>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333399"/>
                </a:solidFill>
                <a:latin typeface="Tahoma"/>
                <a:cs typeface="Tahoma"/>
              </a:rPr>
              <a:t>3.1. Tổng quan về kế thừa</a:t>
            </a:r>
            <a:endParaRPr sz="4000" dirty="0">
              <a:latin typeface="Tahoma"/>
              <a:cs typeface="Tahoma"/>
            </a:endParaRPr>
          </a:p>
        </p:txBody>
      </p:sp>
      <p:sp>
        <p:nvSpPr>
          <p:cNvPr id="26" name="object 26"/>
          <p:cNvSpPr txBox="1">
            <a:spLocks noGrp="1"/>
          </p:cNvSpPr>
          <p:nvPr>
            <p:ph type="sldNum" sz="quarter" idx="12"/>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20</a:t>
            </a:fld>
            <a:endParaRPr dirty="0"/>
          </a:p>
        </p:txBody>
      </p:sp>
      <p:sp>
        <p:nvSpPr>
          <p:cNvPr id="8" name="object 8"/>
          <p:cNvSpPr txBox="1"/>
          <p:nvPr/>
        </p:nvSpPr>
        <p:spPr>
          <a:xfrm>
            <a:off x="1004570" y="1631759"/>
            <a:ext cx="4318000" cy="3729226"/>
          </a:xfrm>
          <a:prstGeom prst="rect">
            <a:avLst/>
          </a:prstGeom>
        </p:spPr>
        <p:txBody>
          <a:bodyPr vert="horz" wrap="square" lIns="0" tIns="111760" rIns="0" bIns="0" rtlCol="0">
            <a:spAutoFit/>
          </a:bodyPr>
          <a:lstStyle/>
          <a:p>
            <a:pPr marL="355600" indent="-342900">
              <a:lnSpc>
                <a:spcPct val="100000"/>
              </a:lnSpc>
              <a:spcBef>
                <a:spcPts val="880"/>
              </a:spcBef>
              <a:buClr>
                <a:srgbClr val="3333CC"/>
              </a:buClr>
              <a:buSzPct val="59375"/>
              <a:buFont typeface="Wingdings"/>
              <a:buChar char="◼"/>
              <a:tabLst>
                <a:tab pos="354965" algn="l"/>
                <a:tab pos="355600" algn="l"/>
              </a:tabLst>
            </a:pPr>
            <a:r>
              <a:rPr sz="3200" dirty="0">
                <a:latin typeface="Tahoma"/>
                <a:cs typeface="Tahoma"/>
              </a:rPr>
              <a:t>Ví dụ:</a:t>
            </a:r>
          </a:p>
          <a:p>
            <a:pPr marL="756285" lvl="1" indent="-287020">
              <a:lnSpc>
                <a:spcPct val="100000"/>
              </a:lnSpc>
              <a:spcBef>
                <a:spcPts val="675"/>
              </a:spcBef>
              <a:buClr>
                <a:srgbClr val="FF0000"/>
              </a:buClr>
              <a:buSzPct val="53571"/>
              <a:buFont typeface="Wingdings"/>
              <a:buChar char="◼"/>
              <a:tabLst>
                <a:tab pos="756285" algn="l"/>
                <a:tab pos="756920" algn="l"/>
              </a:tabLst>
            </a:pPr>
            <a:r>
              <a:rPr sz="2800" dirty="0">
                <a:latin typeface="Tahoma"/>
                <a:cs typeface="Tahoma"/>
              </a:rPr>
              <a:t>Điểm</a:t>
            </a:r>
          </a:p>
          <a:p>
            <a:pPr marL="1155700" lvl="2" indent="-229235">
              <a:lnSpc>
                <a:spcPct val="100000"/>
              </a:lnSpc>
              <a:spcBef>
                <a:spcPts val="675"/>
              </a:spcBef>
              <a:buClr>
                <a:srgbClr val="3333CC"/>
              </a:buClr>
              <a:buSzPct val="50000"/>
              <a:buFont typeface="Wingdings"/>
              <a:buChar char="◼"/>
              <a:tabLst>
                <a:tab pos="1156335" algn="l"/>
              </a:tabLst>
            </a:pPr>
            <a:r>
              <a:rPr sz="2800" dirty="0">
                <a:latin typeface="Tahoma"/>
                <a:cs typeface="Tahoma"/>
              </a:rPr>
              <a:t>Tứ giác gồm 4 </a:t>
            </a:r>
            <a:r>
              <a:rPr sz="2800" dirty="0" err="1">
                <a:latin typeface="Tahoma"/>
                <a:cs typeface="Tahoma"/>
              </a:rPr>
              <a:t>điểm</a:t>
            </a:r>
            <a:endParaRPr lang="en-US" sz="2800" dirty="0">
              <a:latin typeface="Tahoma"/>
              <a:cs typeface="Tahoma"/>
            </a:endParaRPr>
          </a:p>
          <a:p>
            <a:pPr marL="926465" lvl="2">
              <a:lnSpc>
                <a:spcPct val="100000"/>
              </a:lnSpc>
              <a:spcBef>
                <a:spcPts val="675"/>
              </a:spcBef>
              <a:buClr>
                <a:srgbClr val="3333CC"/>
              </a:buClr>
              <a:buSzPct val="50000"/>
              <a:tabLst>
                <a:tab pos="1156335" algn="l"/>
              </a:tabLst>
            </a:pPr>
            <a:r>
              <a:rPr lang="en-US" sz="2800" dirty="0">
                <a:latin typeface="Tahoma"/>
                <a:cs typeface="Tahoma"/>
              </a:rPr>
              <a:t>=&gt;</a:t>
            </a:r>
            <a:r>
              <a:rPr sz="2800" dirty="0" err="1">
                <a:latin typeface="Tahoma"/>
                <a:cs typeface="Tahoma"/>
              </a:rPr>
              <a:t>Kết</a:t>
            </a:r>
            <a:r>
              <a:rPr sz="2800" dirty="0">
                <a:latin typeface="Tahoma"/>
                <a:cs typeface="Tahoma"/>
              </a:rPr>
              <a:t> tập</a:t>
            </a:r>
          </a:p>
          <a:p>
            <a:pPr marL="756285" lvl="1" indent="-287020">
              <a:lnSpc>
                <a:spcPct val="100000"/>
              </a:lnSpc>
              <a:spcBef>
                <a:spcPts val="720"/>
              </a:spcBef>
              <a:buClr>
                <a:srgbClr val="FF0000"/>
              </a:buClr>
              <a:buSzPct val="53571"/>
              <a:buFont typeface="Wingdings"/>
              <a:buChar char="◼"/>
              <a:tabLst>
                <a:tab pos="756285" algn="l"/>
                <a:tab pos="756920" algn="l"/>
              </a:tabLst>
            </a:pPr>
            <a:r>
              <a:rPr sz="2800" dirty="0">
                <a:latin typeface="Tahoma"/>
                <a:cs typeface="Tahoma"/>
              </a:rPr>
              <a:t>Tứ giác</a:t>
            </a:r>
          </a:p>
          <a:p>
            <a:pPr marL="1155700" lvl="2" indent="-229235">
              <a:lnSpc>
                <a:spcPct val="100000"/>
              </a:lnSpc>
              <a:spcBef>
                <a:spcPts val="675"/>
              </a:spcBef>
              <a:buClr>
                <a:srgbClr val="3333CC"/>
              </a:buClr>
              <a:buSzPct val="50000"/>
              <a:buFont typeface="Wingdings"/>
              <a:buChar char="◼"/>
              <a:tabLst>
                <a:tab pos="1156335" algn="l"/>
              </a:tabLst>
            </a:pPr>
            <a:r>
              <a:rPr sz="2800" dirty="0" err="1">
                <a:latin typeface="Tahoma"/>
                <a:cs typeface="Tahoma"/>
              </a:rPr>
              <a:t>Hình</a:t>
            </a:r>
            <a:r>
              <a:rPr sz="2800" dirty="0">
                <a:latin typeface="Tahoma"/>
                <a:cs typeface="Tahoma"/>
              </a:rPr>
              <a:t> </a:t>
            </a:r>
            <a:r>
              <a:rPr sz="2800" dirty="0" err="1">
                <a:latin typeface="Tahoma"/>
                <a:cs typeface="Tahoma"/>
              </a:rPr>
              <a:t>vuông</a:t>
            </a:r>
            <a:endParaRPr lang="en-US" sz="2800" dirty="0">
              <a:latin typeface="Tahoma"/>
              <a:cs typeface="Tahoma"/>
            </a:endParaRPr>
          </a:p>
          <a:p>
            <a:pPr marL="926465" lvl="2">
              <a:lnSpc>
                <a:spcPct val="100000"/>
              </a:lnSpc>
              <a:spcBef>
                <a:spcPts val="675"/>
              </a:spcBef>
              <a:buClr>
                <a:srgbClr val="3333CC"/>
              </a:buClr>
              <a:buSzPct val="50000"/>
              <a:tabLst>
                <a:tab pos="1156335" algn="l"/>
              </a:tabLst>
            </a:pPr>
            <a:r>
              <a:rPr lang="en-US" sz="2800" dirty="0">
                <a:latin typeface="Tahoma"/>
                <a:cs typeface="Tahoma"/>
              </a:rPr>
              <a:t>=&gt;</a:t>
            </a:r>
            <a:r>
              <a:rPr sz="2800" dirty="0" err="1">
                <a:latin typeface="Tahoma"/>
                <a:cs typeface="Tahoma"/>
              </a:rPr>
              <a:t>Kế</a:t>
            </a:r>
            <a:r>
              <a:rPr sz="2800" dirty="0">
                <a:latin typeface="Tahoma"/>
                <a:cs typeface="Tahoma"/>
              </a:rPr>
              <a:t> thừa</a:t>
            </a:r>
          </a:p>
        </p:txBody>
      </p:sp>
      <p:grpSp>
        <p:nvGrpSpPr>
          <p:cNvPr id="9" name="object 9"/>
          <p:cNvGrpSpPr/>
          <p:nvPr/>
        </p:nvGrpSpPr>
        <p:grpSpPr>
          <a:xfrm>
            <a:off x="5410200" y="1466084"/>
            <a:ext cx="3581400" cy="4186436"/>
            <a:chOff x="4853940" y="2103120"/>
            <a:chExt cx="3828415" cy="4189729"/>
          </a:xfrm>
        </p:grpSpPr>
        <p:sp>
          <p:nvSpPr>
            <p:cNvPr id="10" name="object 10"/>
            <p:cNvSpPr/>
            <p:nvPr/>
          </p:nvSpPr>
          <p:spPr>
            <a:xfrm>
              <a:off x="4860036" y="2109216"/>
              <a:ext cx="3816350" cy="4177665"/>
            </a:xfrm>
            <a:custGeom>
              <a:avLst/>
              <a:gdLst/>
              <a:ahLst/>
              <a:cxnLst/>
              <a:rect l="l" t="t" r="r" b="b"/>
              <a:pathLst>
                <a:path w="3816350" h="4177665">
                  <a:moveTo>
                    <a:pt x="0" y="4177284"/>
                  </a:moveTo>
                  <a:lnTo>
                    <a:pt x="3816096" y="4177284"/>
                  </a:lnTo>
                  <a:lnTo>
                    <a:pt x="3816096" y="0"/>
                  </a:lnTo>
                  <a:lnTo>
                    <a:pt x="0" y="0"/>
                  </a:lnTo>
                  <a:lnTo>
                    <a:pt x="0" y="4177284"/>
                  </a:lnTo>
                  <a:close/>
                </a:path>
              </a:pathLst>
            </a:custGeom>
            <a:ln w="12192">
              <a:solidFill>
                <a:srgbClr val="000000"/>
              </a:solidFill>
            </a:ln>
          </p:spPr>
          <p:txBody>
            <a:bodyPr wrap="square" lIns="0" tIns="0" rIns="0" bIns="0" rtlCol="0"/>
            <a:lstStyle/>
            <a:p>
              <a:endParaRPr/>
            </a:p>
          </p:txBody>
        </p:sp>
        <p:sp>
          <p:nvSpPr>
            <p:cNvPr id="11" name="object 11"/>
            <p:cNvSpPr/>
            <p:nvPr/>
          </p:nvSpPr>
          <p:spPr>
            <a:xfrm>
              <a:off x="5919216" y="2775204"/>
              <a:ext cx="103632" cy="117348"/>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5366004" y="2464308"/>
              <a:ext cx="103632" cy="117348"/>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7482840" y="3086100"/>
              <a:ext cx="103632" cy="117348"/>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6745224" y="2464308"/>
              <a:ext cx="105155" cy="117348"/>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6797802" y="2522982"/>
              <a:ext cx="737870" cy="623570"/>
            </a:xfrm>
            <a:custGeom>
              <a:avLst/>
              <a:gdLst/>
              <a:ahLst/>
              <a:cxnLst/>
              <a:rect l="l" t="t" r="r" b="b"/>
              <a:pathLst>
                <a:path w="737870" h="623569">
                  <a:moveTo>
                    <a:pt x="0" y="0"/>
                  </a:moveTo>
                  <a:lnTo>
                    <a:pt x="737616" y="623315"/>
                  </a:lnTo>
                </a:path>
              </a:pathLst>
            </a:custGeom>
            <a:ln w="19812">
              <a:solidFill>
                <a:srgbClr val="000000"/>
              </a:solidFill>
            </a:ln>
          </p:spPr>
          <p:txBody>
            <a:bodyPr wrap="square" lIns="0" tIns="0" rIns="0" bIns="0" rtlCol="0"/>
            <a:lstStyle/>
            <a:p>
              <a:endParaRPr/>
            </a:p>
          </p:txBody>
        </p:sp>
        <p:sp>
          <p:nvSpPr>
            <p:cNvPr id="16" name="object 16"/>
            <p:cNvSpPr/>
            <p:nvPr/>
          </p:nvSpPr>
          <p:spPr>
            <a:xfrm>
              <a:off x="5650992" y="3525012"/>
              <a:ext cx="2451100" cy="1080770"/>
            </a:xfrm>
            <a:custGeom>
              <a:avLst/>
              <a:gdLst/>
              <a:ahLst/>
              <a:cxnLst/>
              <a:rect l="l" t="t" r="r" b="b"/>
              <a:pathLst>
                <a:path w="2451100" h="1080770">
                  <a:moveTo>
                    <a:pt x="0" y="359663"/>
                  </a:moveTo>
                  <a:lnTo>
                    <a:pt x="434340" y="1080515"/>
                  </a:lnTo>
                </a:path>
                <a:path w="2451100" h="1080770">
                  <a:moveTo>
                    <a:pt x="0" y="359663"/>
                  </a:moveTo>
                  <a:lnTo>
                    <a:pt x="1082039" y="0"/>
                  </a:lnTo>
                </a:path>
                <a:path w="2451100" h="1080770">
                  <a:moveTo>
                    <a:pt x="1082039" y="0"/>
                  </a:moveTo>
                  <a:lnTo>
                    <a:pt x="2450591" y="502919"/>
                  </a:lnTo>
                </a:path>
                <a:path w="2451100" h="1080770">
                  <a:moveTo>
                    <a:pt x="434340" y="1080770"/>
                  </a:moveTo>
                  <a:lnTo>
                    <a:pt x="2450465" y="502919"/>
                  </a:lnTo>
                </a:path>
              </a:pathLst>
            </a:custGeom>
            <a:ln w="9144">
              <a:solidFill>
                <a:srgbClr val="000000"/>
              </a:solidFill>
            </a:ln>
          </p:spPr>
          <p:txBody>
            <a:bodyPr wrap="square" lIns="0" tIns="0" rIns="0" bIns="0" rtlCol="0"/>
            <a:lstStyle/>
            <a:p>
              <a:endParaRPr/>
            </a:p>
          </p:txBody>
        </p:sp>
        <p:sp>
          <p:nvSpPr>
            <p:cNvPr id="17" name="object 17"/>
            <p:cNvSpPr/>
            <p:nvPr/>
          </p:nvSpPr>
          <p:spPr>
            <a:xfrm>
              <a:off x="6665976" y="3471672"/>
              <a:ext cx="82296" cy="115824"/>
            </a:xfrm>
            <a:prstGeom prst="rect">
              <a:avLst/>
            </a:prstGeom>
            <a:blipFill>
              <a:blip r:embed="rId9" cstate="print"/>
              <a:stretch>
                <a:fillRect/>
              </a:stretch>
            </a:blipFill>
          </p:spPr>
          <p:txBody>
            <a:bodyPr wrap="square" lIns="0" tIns="0" rIns="0" bIns="0" rtlCol="0"/>
            <a:lstStyle/>
            <a:p>
              <a:endParaRPr/>
            </a:p>
          </p:txBody>
        </p:sp>
        <p:sp>
          <p:nvSpPr>
            <p:cNvPr id="18" name="object 18"/>
            <p:cNvSpPr/>
            <p:nvPr/>
          </p:nvSpPr>
          <p:spPr>
            <a:xfrm>
              <a:off x="5625084" y="3823716"/>
              <a:ext cx="82296" cy="114299"/>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6053328" y="4526280"/>
              <a:ext cx="82296" cy="115823"/>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8022336" y="3963924"/>
              <a:ext cx="82296" cy="115823"/>
            </a:xfrm>
            <a:prstGeom prst="rect">
              <a:avLst/>
            </a:prstGeom>
            <a:blipFill>
              <a:blip r:embed="rId12" cstate="print"/>
              <a:stretch>
                <a:fillRect/>
              </a:stretch>
            </a:blipFill>
          </p:spPr>
          <p:txBody>
            <a:bodyPr wrap="square" lIns="0" tIns="0" rIns="0" bIns="0" rtlCol="0"/>
            <a:lstStyle/>
            <a:p>
              <a:endParaRPr/>
            </a:p>
          </p:txBody>
        </p:sp>
        <p:sp>
          <p:nvSpPr>
            <p:cNvPr id="21" name="object 21"/>
            <p:cNvSpPr/>
            <p:nvPr/>
          </p:nvSpPr>
          <p:spPr>
            <a:xfrm>
              <a:off x="6300978" y="5279898"/>
              <a:ext cx="611505" cy="611505"/>
            </a:xfrm>
            <a:custGeom>
              <a:avLst/>
              <a:gdLst/>
              <a:ahLst/>
              <a:cxnLst/>
              <a:rect l="l" t="t" r="r" b="b"/>
              <a:pathLst>
                <a:path w="611504" h="611504">
                  <a:moveTo>
                    <a:pt x="0" y="611123"/>
                  </a:moveTo>
                  <a:lnTo>
                    <a:pt x="611124" y="611123"/>
                  </a:lnTo>
                  <a:lnTo>
                    <a:pt x="611124" y="0"/>
                  </a:lnTo>
                  <a:lnTo>
                    <a:pt x="0" y="0"/>
                  </a:lnTo>
                  <a:lnTo>
                    <a:pt x="0" y="611123"/>
                  </a:lnTo>
                  <a:close/>
                </a:path>
              </a:pathLst>
            </a:custGeom>
            <a:ln w="19812">
              <a:solidFill>
                <a:srgbClr val="000000"/>
              </a:solidFill>
            </a:ln>
          </p:spPr>
          <p:txBody>
            <a:bodyPr wrap="square" lIns="0" tIns="0" rIns="0" bIns="0" rtlCol="0"/>
            <a:lstStyle/>
            <a:p>
              <a:endParaRPr/>
            </a:p>
          </p:txBody>
        </p:sp>
        <p:sp>
          <p:nvSpPr>
            <p:cNvPr id="22" name="object 22"/>
            <p:cNvSpPr/>
            <p:nvPr/>
          </p:nvSpPr>
          <p:spPr>
            <a:xfrm>
              <a:off x="6257544" y="5241036"/>
              <a:ext cx="82296" cy="114300"/>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6242304" y="5817108"/>
              <a:ext cx="82296" cy="115824"/>
            </a:xfrm>
            <a:prstGeom prst="rect">
              <a:avLst/>
            </a:prstGeom>
            <a:blipFill>
              <a:blip r:embed="rId13" cstate="print"/>
              <a:stretch>
                <a:fillRect/>
              </a:stretch>
            </a:blipFill>
          </p:spPr>
          <p:txBody>
            <a:bodyPr wrap="square" lIns="0" tIns="0" rIns="0" bIns="0" rtlCol="0"/>
            <a:lstStyle/>
            <a:p>
              <a:endParaRPr/>
            </a:p>
          </p:txBody>
        </p:sp>
        <p:sp>
          <p:nvSpPr>
            <p:cNvPr id="24" name="object 24"/>
            <p:cNvSpPr/>
            <p:nvPr/>
          </p:nvSpPr>
          <p:spPr>
            <a:xfrm>
              <a:off x="6873240" y="5241036"/>
              <a:ext cx="80772" cy="114300"/>
            </a:xfrm>
            <a:prstGeom prst="rect">
              <a:avLst/>
            </a:prstGeom>
            <a:blipFill>
              <a:blip r:embed="rId14" cstate="print"/>
              <a:stretch>
                <a:fillRect/>
              </a:stretch>
            </a:blipFill>
          </p:spPr>
          <p:txBody>
            <a:bodyPr wrap="square" lIns="0" tIns="0" rIns="0" bIns="0" rtlCol="0"/>
            <a:lstStyle/>
            <a:p>
              <a:endParaRPr/>
            </a:p>
          </p:txBody>
        </p:sp>
        <p:sp>
          <p:nvSpPr>
            <p:cNvPr id="25" name="object 25"/>
            <p:cNvSpPr/>
            <p:nvPr/>
          </p:nvSpPr>
          <p:spPr>
            <a:xfrm>
              <a:off x="6873240" y="5815584"/>
              <a:ext cx="80772" cy="115824"/>
            </a:xfrm>
            <a:prstGeom prst="rect">
              <a:avLst/>
            </a:prstGeom>
            <a:blipFill>
              <a:blip r:embed="rId15" cstate="print"/>
              <a:stretch>
                <a:fillRect/>
              </a:stretch>
            </a:blipFill>
          </p:spPr>
          <p:txBody>
            <a:bodyPr wrap="square" lIns="0" tIns="0" rIns="0" bIns="0" rtlCol="0"/>
            <a:lstStyle/>
            <a:p>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80159" y="222131"/>
            <a:ext cx="7152031" cy="628377"/>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333399"/>
                </a:solidFill>
                <a:latin typeface="Tahoma"/>
                <a:cs typeface="Tahoma"/>
              </a:rPr>
              <a:t>3.1.1. Bản chất kế thừa</a:t>
            </a:r>
            <a:endParaRPr sz="4000" dirty="0">
              <a:latin typeface="Tahoma"/>
              <a:cs typeface="Tahoma"/>
            </a:endParaRPr>
          </a:p>
        </p:txBody>
      </p:sp>
      <p:sp>
        <p:nvSpPr>
          <p:cNvPr id="9" name="object 9"/>
          <p:cNvSpPr txBox="1">
            <a:spLocks noGrp="1"/>
          </p:cNvSpPr>
          <p:nvPr>
            <p:ph type="sldNum" sz="quarter" idx="12"/>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21</a:t>
            </a:fld>
            <a:endParaRPr dirty="0"/>
          </a:p>
        </p:txBody>
      </p:sp>
      <p:sp>
        <p:nvSpPr>
          <p:cNvPr id="8" name="object 8"/>
          <p:cNvSpPr txBox="1"/>
          <p:nvPr/>
        </p:nvSpPr>
        <p:spPr>
          <a:xfrm>
            <a:off x="1095755" y="1486154"/>
            <a:ext cx="7667245" cy="5170646"/>
          </a:xfrm>
          <a:prstGeom prst="rect">
            <a:avLst/>
          </a:prstGeom>
        </p:spPr>
        <p:txBody>
          <a:bodyPr vert="horz" wrap="square" lIns="0" tIns="111760" rIns="0" bIns="0" rtlCol="0">
            <a:spAutoFit/>
          </a:bodyPr>
          <a:lstStyle/>
          <a:p>
            <a:pPr marL="355600" indent="-342900">
              <a:lnSpc>
                <a:spcPct val="100000"/>
              </a:lnSpc>
              <a:spcBef>
                <a:spcPts val="880"/>
              </a:spcBef>
              <a:buClr>
                <a:srgbClr val="3333CC"/>
              </a:buClr>
              <a:buSzPct val="59375"/>
              <a:buFont typeface="Wingdings"/>
              <a:buChar char="◼"/>
              <a:tabLst>
                <a:tab pos="354965" algn="l"/>
                <a:tab pos="355600" algn="l"/>
              </a:tabLst>
            </a:pPr>
            <a:r>
              <a:rPr sz="3200" dirty="0">
                <a:latin typeface="Tahoma"/>
                <a:cs typeface="Tahoma"/>
              </a:rPr>
              <a:t>Kế thừa (Inherit, Derive)</a:t>
            </a:r>
          </a:p>
          <a:p>
            <a:pPr marL="756285" lvl="1" indent="-287020">
              <a:lnSpc>
                <a:spcPct val="100000"/>
              </a:lnSpc>
              <a:spcBef>
                <a:spcPts val="675"/>
              </a:spcBef>
              <a:buClr>
                <a:srgbClr val="FF0000"/>
              </a:buClr>
              <a:buSzPct val="53571"/>
              <a:buFont typeface="Wingdings"/>
              <a:buChar char="◼"/>
              <a:tabLst>
                <a:tab pos="756285" algn="l"/>
                <a:tab pos="756920" algn="l"/>
              </a:tabLst>
            </a:pPr>
            <a:r>
              <a:rPr sz="2800" dirty="0">
                <a:latin typeface="Tahoma"/>
                <a:cs typeface="Tahoma"/>
              </a:rPr>
              <a:t>Tạo lớp mới bằng cách phát triển lớp đã có.</a:t>
            </a:r>
          </a:p>
          <a:p>
            <a:pPr marL="756285" marR="5080" lvl="1" indent="-287020">
              <a:lnSpc>
                <a:spcPct val="100000"/>
              </a:lnSpc>
              <a:spcBef>
                <a:spcPts val="675"/>
              </a:spcBef>
              <a:buClr>
                <a:srgbClr val="FF0000"/>
              </a:buClr>
              <a:buSzPct val="53571"/>
              <a:buFont typeface="Wingdings"/>
              <a:buChar char="◼"/>
              <a:tabLst>
                <a:tab pos="756285" algn="l"/>
                <a:tab pos="756920" algn="l"/>
              </a:tabLst>
            </a:pPr>
            <a:r>
              <a:rPr sz="2800" dirty="0">
                <a:latin typeface="Tahoma"/>
                <a:cs typeface="Tahoma"/>
              </a:rPr>
              <a:t>Lớp mới kế thừa những gì đã có trong lớp cũ và  phát triển những tính năng mới.</a:t>
            </a:r>
          </a:p>
          <a:p>
            <a:pPr marL="355600" indent="-342900">
              <a:lnSpc>
                <a:spcPct val="100000"/>
              </a:lnSpc>
              <a:spcBef>
                <a:spcPts val="765"/>
              </a:spcBef>
              <a:buClr>
                <a:srgbClr val="3333CC"/>
              </a:buClr>
              <a:buSzPct val="59375"/>
              <a:buFont typeface="Wingdings"/>
              <a:buChar char="◼"/>
              <a:tabLst>
                <a:tab pos="354965" algn="l"/>
                <a:tab pos="355600" algn="l"/>
              </a:tabLst>
            </a:pPr>
            <a:r>
              <a:rPr sz="3200" dirty="0">
                <a:latin typeface="Tahoma"/>
                <a:cs typeface="Tahoma"/>
              </a:rPr>
              <a:t>Lớp cũ:</a:t>
            </a:r>
          </a:p>
          <a:p>
            <a:pPr marL="756285" marR="450215" lvl="1" indent="-287020">
              <a:lnSpc>
                <a:spcPct val="100000"/>
              </a:lnSpc>
              <a:spcBef>
                <a:spcPts val="680"/>
              </a:spcBef>
              <a:buClr>
                <a:srgbClr val="FF0000"/>
              </a:buClr>
              <a:buSzPct val="53571"/>
              <a:buFont typeface="Wingdings"/>
              <a:buChar char="◼"/>
              <a:tabLst>
                <a:tab pos="756285" algn="l"/>
                <a:tab pos="756920" algn="l"/>
              </a:tabLst>
            </a:pPr>
            <a:r>
              <a:rPr sz="2800" dirty="0">
                <a:latin typeface="Tahoma"/>
                <a:cs typeface="Tahoma"/>
              </a:rPr>
              <a:t>Lớp cha (parent, superclass), lớp cơ sở (base  class)</a:t>
            </a:r>
          </a:p>
          <a:p>
            <a:pPr marL="355600" indent="-342900">
              <a:lnSpc>
                <a:spcPct val="100000"/>
              </a:lnSpc>
              <a:spcBef>
                <a:spcPts val="765"/>
              </a:spcBef>
              <a:buClr>
                <a:srgbClr val="3333CC"/>
              </a:buClr>
              <a:buSzPct val="59375"/>
              <a:buFont typeface="Wingdings"/>
              <a:buChar char="◼"/>
              <a:tabLst>
                <a:tab pos="354965" algn="l"/>
                <a:tab pos="355600" algn="l"/>
              </a:tabLst>
            </a:pPr>
            <a:r>
              <a:rPr sz="3200" dirty="0">
                <a:latin typeface="Tahoma"/>
                <a:cs typeface="Tahoma"/>
              </a:rPr>
              <a:t>Lớp mới:</a:t>
            </a:r>
          </a:p>
          <a:p>
            <a:pPr marL="756285" marR="86360" lvl="1" indent="-287020">
              <a:lnSpc>
                <a:spcPct val="100000"/>
              </a:lnSpc>
              <a:spcBef>
                <a:spcPts val="675"/>
              </a:spcBef>
              <a:buClr>
                <a:srgbClr val="FF0000"/>
              </a:buClr>
              <a:buSzPct val="53571"/>
              <a:buFont typeface="Wingdings"/>
              <a:buChar char="◼"/>
              <a:tabLst>
                <a:tab pos="756285" algn="l"/>
                <a:tab pos="756920" algn="l"/>
              </a:tabLst>
            </a:pPr>
            <a:r>
              <a:rPr sz="2800" dirty="0">
                <a:latin typeface="Tahoma"/>
                <a:cs typeface="Tahoma"/>
              </a:rPr>
              <a:t>Lớp con (child, subclass), lớp dẫn xuất (derived  class)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70538" y="164101"/>
            <a:ext cx="7822123" cy="628377"/>
          </a:xfrm>
          <a:prstGeom prst="rect">
            <a:avLst/>
          </a:prstGeom>
        </p:spPr>
        <p:txBody>
          <a:bodyPr vert="horz" wrap="square" lIns="0" tIns="12700" rIns="0" bIns="0" rtlCol="0">
            <a:spAutoFit/>
          </a:bodyPr>
          <a:lstStyle/>
          <a:p>
            <a:pPr marL="12700">
              <a:lnSpc>
                <a:spcPct val="100000"/>
              </a:lnSpc>
              <a:spcBef>
                <a:spcPts val="100"/>
              </a:spcBef>
            </a:pPr>
            <a:r>
              <a:rPr sz="4000" spc="-5" dirty="0">
                <a:solidFill>
                  <a:srgbClr val="333399"/>
                </a:solidFill>
                <a:latin typeface="Tahoma"/>
                <a:cs typeface="Tahoma"/>
              </a:rPr>
              <a:t>3.1.1. </a:t>
            </a:r>
            <a:r>
              <a:rPr sz="4000" spc="-700" dirty="0">
                <a:solidFill>
                  <a:srgbClr val="333399"/>
                </a:solidFill>
                <a:latin typeface="Tahoma"/>
                <a:cs typeface="Tahoma"/>
              </a:rPr>
              <a:t>Bản </a:t>
            </a:r>
            <a:r>
              <a:rPr sz="4000" spc="-525" dirty="0">
                <a:solidFill>
                  <a:srgbClr val="333399"/>
                </a:solidFill>
                <a:latin typeface="Tahoma"/>
                <a:cs typeface="Tahoma"/>
              </a:rPr>
              <a:t>chất </a:t>
            </a:r>
            <a:r>
              <a:rPr sz="4000" spc="-1045" dirty="0">
                <a:solidFill>
                  <a:srgbClr val="333399"/>
                </a:solidFill>
                <a:latin typeface="Tahoma"/>
                <a:cs typeface="Tahoma"/>
              </a:rPr>
              <a:t>kế </a:t>
            </a:r>
            <a:r>
              <a:rPr sz="4000" spc="-434" dirty="0">
                <a:solidFill>
                  <a:srgbClr val="333399"/>
                </a:solidFill>
                <a:latin typeface="Tahoma"/>
                <a:cs typeface="Tahoma"/>
              </a:rPr>
              <a:t>thừa</a:t>
            </a:r>
            <a:r>
              <a:rPr sz="4000" spc="-290" dirty="0">
                <a:solidFill>
                  <a:srgbClr val="333399"/>
                </a:solidFill>
                <a:latin typeface="Tahoma"/>
                <a:cs typeface="Tahoma"/>
              </a:rPr>
              <a:t> </a:t>
            </a:r>
            <a:r>
              <a:rPr sz="4000" spc="-5" dirty="0">
                <a:solidFill>
                  <a:srgbClr val="333399"/>
                </a:solidFill>
                <a:latin typeface="Tahoma"/>
                <a:cs typeface="Tahoma"/>
              </a:rPr>
              <a:t>(2)</a:t>
            </a:r>
            <a:endParaRPr sz="4000" dirty="0">
              <a:latin typeface="Tahoma"/>
              <a:cs typeface="Tahoma"/>
            </a:endParaRPr>
          </a:p>
        </p:txBody>
      </p:sp>
      <p:sp>
        <p:nvSpPr>
          <p:cNvPr id="10" name="object 10"/>
          <p:cNvSpPr txBox="1">
            <a:spLocks noGrp="1"/>
          </p:cNvSpPr>
          <p:nvPr>
            <p:ph type="sldNum" sz="quarter" idx="12"/>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22</a:t>
            </a:fld>
            <a:endParaRPr dirty="0"/>
          </a:p>
        </p:txBody>
      </p:sp>
      <p:sp>
        <p:nvSpPr>
          <p:cNvPr id="8" name="object 8"/>
          <p:cNvSpPr txBox="1"/>
          <p:nvPr/>
        </p:nvSpPr>
        <p:spPr>
          <a:xfrm>
            <a:off x="1143000" y="1289177"/>
            <a:ext cx="7909092" cy="3491340"/>
          </a:xfrm>
          <a:prstGeom prst="rect">
            <a:avLst/>
          </a:prstGeom>
        </p:spPr>
        <p:txBody>
          <a:bodyPr vert="horz" wrap="square" lIns="0" tIns="112395" rIns="0" bIns="0" rtlCol="0">
            <a:spAutoFit/>
          </a:bodyPr>
          <a:lstStyle/>
          <a:p>
            <a:pPr marL="355600" indent="-342900">
              <a:lnSpc>
                <a:spcPct val="100000"/>
              </a:lnSpc>
              <a:spcBef>
                <a:spcPts val="885"/>
              </a:spcBef>
              <a:buClr>
                <a:srgbClr val="3333CC"/>
              </a:buClr>
              <a:buSzPct val="59375"/>
              <a:buFont typeface="Wingdings"/>
              <a:buChar char="◼"/>
              <a:tabLst>
                <a:tab pos="354965" algn="l"/>
                <a:tab pos="355600" algn="l"/>
              </a:tabLst>
            </a:pPr>
            <a:r>
              <a:rPr lang="vi-VN" sz="2400" dirty="0">
                <a:latin typeface="Tahoma"/>
                <a:cs typeface="Tahoma"/>
              </a:rPr>
              <a:t>Lớp con</a:t>
            </a:r>
          </a:p>
          <a:p>
            <a:pPr marL="756285" lvl="1" indent="-287020">
              <a:lnSpc>
                <a:spcPct val="100000"/>
              </a:lnSpc>
              <a:spcBef>
                <a:spcPts val="680"/>
              </a:spcBef>
              <a:buClr>
                <a:srgbClr val="FF0000"/>
              </a:buClr>
              <a:buSzPct val="53571"/>
              <a:buFont typeface="Wingdings"/>
              <a:buChar char="◼"/>
              <a:tabLst>
                <a:tab pos="756285" algn="l"/>
                <a:tab pos="756920" algn="l"/>
              </a:tabLst>
            </a:pPr>
            <a:r>
              <a:rPr lang="vi-VN" sz="2400" dirty="0" err="1">
                <a:latin typeface="Tahoma"/>
                <a:cs typeface="Tahoma"/>
              </a:rPr>
              <a:t>Là</a:t>
            </a:r>
            <a:r>
              <a:rPr lang="vi-VN" sz="2400" dirty="0">
                <a:latin typeface="Tahoma"/>
                <a:cs typeface="Tahoma"/>
              </a:rPr>
              <a:t> </a:t>
            </a:r>
            <a:r>
              <a:rPr lang="vi-VN" sz="2400" dirty="0" err="1">
                <a:latin typeface="Tahoma"/>
                <a:cs typeface="Tahoma"/>
              </a:rPr>
              <a:t>một</a:t>
            </a:r>
            <a:r>
              <a:rPr lang="vi-VN" sz="2400" dirty="0">
                <a:latin typeface="Tahoma"/>
                <a:cs typeface="Tahoma"/>
              </a:rPr>
              <a:t> </a:t>
            </a:r>
            <a:r>
              <a:rPr lang="vi-VN" sz="2400" dirty="0" err="1">
                <a:latin typeface="Tahoma"/>
                <a:cs typeface="Tahoma"/>
              </a:rPr>
              <a:t>loại</a:t>
            </a:r>
            <a:r>
              <a:rPr lang="vi-VN" sz="2400" dirty="0">
                <a:latin typeface="Tahoma"/>
                <a:cs typeface="Tahoma"/>
              </a:rPr>
              <a:t> (</a:t>
            </a:r>
            <a:r>
              <a:rPr lang="vi-VN" sz="2400" dirty="0" err="1">
                <a:latin typeface="Tahoma"/>
                <a:cs typeface="Tahoma"/>
              </a:rPr>
              <a:t>is</a:t>
            </a:r>
            <a:r>
              <a:rPr lang="vi-VN" sz="2400" dirty="0">
                <a:latin typeface="Tahoma"/>
                <a:cs typeface="Tahoma"/>
              </a:rPr>
              <a:t>-a-</a:t>
            </a:r>
            <a:r>
              <a:rPr lang="vi-VN" sz="2400" dirty="0" err="1">
                <a:latin typeface="Tahoma"/>
                <a:cs typeface="Tahoma"/>
              </a:rPr>
              <a:t>kind</a:t>
            </a:r>
            <a:r>
              <a:rPr lang="vi-VN" sz="2400" dirty="0">
                <a:latin typeface="Tahoma"/>
                <a:cs typeface="Tahoma"/>
              </a:rPr>
              <a:t>-</a:t>
            </a:r>
            <a:r>
              <a:rPr lang="vi-VN" sz="2400" dirty="0" err="1">
                <a:latin typeface="Tahoma"/>
                <a:cs typeface="Tahoma"/>
              </a:rPr>
              <a:t>of</a:t>
            </a:r>
            <a:r>
              <a:rPr lang="vi-VN" sz="2400" dirty="0">
                <a:latin typeface="Tahoma"/>
                <a:cs typeface="Tahoma"/>
              </a:rPr>
              <a:t>) </a:t>
            </a:r>
            <a:r>
              <a:rPr lang="vi-VN" sz="2400" dirty="0" err="1">
                <a:latin typeface="Tahoma"/>
                <a:cs typeface="Tahoma"/>
              </a:rPr>
              <a:t>của</a:t>
            </a:r>
            <a:r>
              <a:rPr lang="vi-VN" sz="2400" dirty="0">
                <a:latin typeface="Tahoma"/>
                <a:cs typeface="Tahoma"/>
              </a:rPr>
              <a:t> lớp cha</a:t>
            </a:r>
          </a:p>
          <a:p>
            <a:pPr marL="756285" marR="5080" lvl="1" indent="-287020">
              <a:lnSpc>
                <a:spcPct val="100000"/>
              </a:lnSpc>
              <a:spcBef>
                <a:spcPts val="675"/>
              </a:spcBef>
              <a:buClr>
                <a:srgbClr val="FF0000"/>
              </a:buClr>
              <a:buSzPct val="53571"/>
              <a:buFont typeface="Wingdings"/>
              <a:buChar char="◼"/>
              <a:tabLst>
                <a:tab pos="756285" algn="l"/>
                <a:tab pos="756920" algn="l"/>
              </a:tabLst>
            </a:pPr>
            <a:r>
              <a:rPr lang="vi-VN" sz="2400" dirty="0" err="1">
                <a:latin typeface="Tahoma"/>
                <a:cs typeface="Tahoma"/>
              </a:rPr>
              <a:t>Tái</a:t>
            </a:r>
            <a:r>
              <a:rPr lang="vi-VN" sz="2400" dirty="0">
                <a:latin typeface="Tahoma"/>
                <a:cs typeface="Tahoma"/>
              </a:rPr>
              <a:t> </a:t>
            </a:r>
            <a:r>
              <a:rPr lang="vi-VN" sz="2400" dirty="0" err="1">
                <a:latin typeface="Tahoma"/>
                <a:cs typeface="Tahoma"/>
              </a:rPr>
              <a:t>sử</a:t>
            </a:r>
            <a:r>
              <a:rPr lang="vi-VN" sz="2400" dirty="0">
                <a:latin typeface="Tahoma"/>
                <a:cs typeface="Tahoma"/>
              </a:rPr>
              <a:t> </a:t>
            </a:r>
            <a:r>
              <a:rPr lang="vi-VN" sz="2400" dirty="0" err="1">
                <a:latin typeface="Tahoma"/>
                <a:cs typeface="Tahoma"/>
              </a:rPr>
              <a:t>dụng</a:t>
            </a:r>
            <a:r>
              <a:rPr lang="vi-VN" sz="2400" dirty="0">
                <a:latin typeface="Tahoma"/>
                <a:cs typeface="Tahoma"/>
              </a:rPr>
              <a:t> </a:t>
            </a:r>
            <a:r>
              <a:rPr lang="vi-VN" sz="2400" dirty="0" err="1">
                <a:latin typeface="Tahoma"/>
                <a:cs typeface="Tahoma"/>
              </a:rPr>
              <a:t>bằng</a:t>
            </a:r>
            <a:r>
              <a:rPr lang="vi-VN" sz="2400" dirty="0">
                <a:latin typeface="Tahoma"/>
                <a:cs typeface="Tahoma"/>
              </a:rPr>
              <a:t> </a:t>
            </a:r>
            <a:r>
              <a:rPr lang="vi-VN" sz="2400" dirty="0" err="1">
                <a:latin typeface="Tahoma"/>
                <a:cs typeface="Tahoma"/>
              </a:rPr>
              <a:t>cách</a:t>
            </a:r>
            <a:r>
              <a:rPr lang="vi-VN" sz="2400" dirty="0">
                <a:latin typeface="Tahoma"/>
                <a:cs typeface="Tahoma"/>
              </a:rPr>
              <a:t> </a:t>
            </a:r>
            <a:r>
              <a:rPr lang="vi-VN" sz="2400" dirty="0" err="1">
                <a:latin typeface="Tahoma"/>
                <a:cs typeface="Tahoma"/>
              </a:rPr>
              <a:t>kế</a:t>
            </a:r>
            <a:r>
              <a:rPr lang="vi-VN" sz="2400" dirty="0">
                <a:latin typeface="Tahoma"/>
                <a:cs typeface="Tahoma"/>
              </a:rPr>
              <a:t> </a:t>
            </a:r>
            <a:r>
              <a:rPr lang="vi-VN" sz="2400" dirty="0" err="1">
                <a:latin typeface="Tahoma"/>
                <a:cs typeface="Tahoma"/>
              </a:rPr>
              <a:t>thừa</a:t>
            </a:r>
            <a:r>
              <a:rPr lang="vi-VN" sz="2400" dirty="0">
                <a:latin typeface="Tahoma"/>
                <a:cs typeface="Tahoma"/>
              </a:rPr>
              <a:t> </a:t>
            </a:r>
            <a:r>
              <a:rPr lang="vi-VN" sz="2400" dirty="0" err="1">
                <a:latin typeface="Tahoma"/>
                <a:cs typeface="Tahoma"/>
              </a:rPr>
              <a:t>các</a:t>
            </a:r>
            <a:r>
              <a:rPr lang="vi-VN" sz="2400" dirty="0">
                <a:latin typeface="Tahoma"/>
                <a:cs typeface="Tahoma"/>
              </a:rPr>
              <a:t> </a:t>
            </a:r>
            <a:r>
              <a:rPr lang="vi-VN" sz="2400" dirty="0" err="1">
                <a:latin typeface="Tahoma"/>
                <a:cs typeface="Tahoma"/>
              </a:rPr>
              <a:t>thành</a:t>
            </a:r>
            <a:r>
              <a:rPr lang="vi-VN" sz="2400" dirty="0">
                <a:latin typeface="Tahoma"/>
                <a:cs typeface="Tahoma"/>
              </a:rPr>
              <a:t> </a:t>
            </a:r>
            <a:r>
              <a:rPr lang="vi-VN" sz="2400" dirty="0" err="1">
                <a:latin typeface="Tahoma"/>
                <a:cs typeface="Tahoma"/>
              </a:rPr>
              <a:t>phần</a:t>
            </a:r>
            <a:r>
              <a:rPr lang="vi-VN" sz="2400" dirty="0">
                <a:latin typeface="Tahoma"/>
                <a:cs typeface="Tahoma"/>
              </a:rPr>
              <a:t>  </a:t>
            </a:r>
            <a:r>
              <a:rPr lang="vi-VN" sz="2400" dirty="0" err="1">
                <a:latin typeface="Tahoma"/>
                <a:cs typeface="Tahoma"/>
              </a:rPr>
              <a:t>dữ</a:t>
            </a:r>
            <a:r>
              <a:rPr lang="vi-VN" sz="2400" dirty="0">
                <a:latin typeface="Tahoma"/>
                <a:cs typeface="Tahoma"/>
              </a:rPr>
              <a:t> </a:t>
            </a:r>
            <a:r>
              <a:rPr lang="vi-VN" sz="2400" dirty="0" err="1">
                <a:latin typeface="Tahoma"/>
                <a:cs typeface="Tahoma"/>
              </a:rPr>
              <a:t>liệu</a:t>
            </a:r>
            <a:r>
              <a:rPr lang="vi-VN" sz="2400" dirty="0">
                <a:latin typeface="Tahoma"/>
                <a:cs typeface="Tahoma"/>
              </a:rPr>
              <a:t> </a:t>
            </a:r>
            <a:r>
              <a:rPr lang="vi-VN" sz="2400" dirty="0" err="1">
                <a:latin typeface="Tahoma"/>
                <a:cs typeface="Tahoma"/>
              </a:rPr>
              <a:t>và</a:t>
            </a:r>
            <a:r>
              <a:rPr lang="vi-VN" sz="2400" dirty="0">
                <a:latin typeface="Tahoma"/>
                <a:cs typeface="Tahoma"/>
              </a:rPr>
              <a:t> </a:t>
            </a:r>
            <a:r>
              <a:rPr lang="vi-VN" sz="2400" dirty="0" err="1">
                <a:latin typeface="Tahoma"/>
                <a:cs typeface="Tahoma"/>
              </a:rPr>
              <a:t>các</a:t>
            </a:r>
            <a:r>
              <a:rPr lang="vi-VN" sz="2400" dirty="0">
                <a:latin typeface="Tahoma"/>
                <a:cs typeface="Tahoma"/>
              </a:rPr>
              <a:t> </a:t>
            </a:r>
            <a:r>
              <a:rPr lang="vi-VN" sz="2400" dirty="0" err="1">
                <a:latin typeface="Tahoma"/>
                <a:cs typeface="Tahoma"/>
              </a:rPr>
              <a:t>hành</a:t>
            </a:r>
            <a:r>
              <a:rPr lang="vi-VN" sz="2400" dirty="0">
                <a:latin typeface="Tahoma"/>
                <a:cs typeface="Tahoma"/>
              </a:rPr>
              <a:t> vi </a:t>
            </a:r>
            <a:r>
              <a:rPr lang="vi-VN" sz="2400" dirty="0" err="1">
                <a:latin typeface="Tahoma"/>
                <a:cs typeface="Tahoma"/>
              </a:rPr>
              <a:t>của</a:t>
            </a:r>
            <a:r>
              <a:rPr lang="vi-VN" sz="2400" dirty="0">
                <a:latin typeface="Tahoma"/>
                <a:cs typeface="Tahoma"/>
              </a:rPr>
              <a:t> lớp cha</a:t>
            </a:r>
          </a:p>
          <a:p>
            <a:pPr marL="756285" marR="50800" lvl="1" indent="-287020">
              <a:lnSpc>
                <a:spcPct val="100000"/>
              </a:lnSpc>
              <a:spcBef>
                <a:spcPts val="670"/>
              </a:spcBef>
              <a:buClr>
                <a:srgbClr val="FF0000"/>
              </a:buClr>
              <a:buSzPct val="53571"/>
              <a:buFont typeface="Wingdings"/>
              <a:buChar char="◼"/>
              <a:tabLst>
                <a:tab pos="756285" algn="l"/>
                <a:tab pos="756920" algn="l"/>
              </a:tabLst>
            </a:pPr>
            <a:r>
              <a:rPr lang="vi-VN" sz="2400" dirty="0">
                <a:latin typeface="Tahoma"/>
                <a:cs typeface="Tahoma"/>
              </a:rPr>
              <a:t>Chi </a:t>
            </a:r>
            <a:r>
              <a:rPr lang="vi-VN" sz="2400" dirty="0" err="1">
                <a:latin typeface="Tahoma"/>
                <a:cs typeface="Tahoma"/>
              </a:rPr>
              <a:t>tiết</a:t>
            </a:r>
            <a:r>
              <a:rPr lang="vi-VN" sz="2400" dirty="0">
                <a:latin typeface="Tahoma"/>
                <a:cs typeface="Tahoma"/>
              </a:rPr>
              <a:t> </a:t>
            </a:r>
            <a:r>
              <a:rPr lang="vi-VN" sz="2400" dirty="0" err="1">
                <a:latin typeface="Tahoma"/>
                <a:cs typeface="Tahoma"/>
              </a:rPr>
              <a:t>hóa</a:t>
            </a:r>
            <a:r>
              <a:rPr lang="vi-VN" sz="2400" dirty="0">
                <a:latin typeface="Tahoma"/>
                <a:cs typeface="Tahoma"/>
              </a:rPr>
              <a:t> cho </a:t>
            </a:r>
            <a:r>
              <a:rPr lang="vi-VN" sz="2400" dirty="0" err="1">
                <a:latin typeface="Tahoma"/>
                <a:cs typeface="Tahoma"/>
              </a:rPr>
              <a:t>phù</a:t>
            </a:r>
            <a:r>
              <a:rPr lang="vi-VN" sz="2400" dirty="0">
                <a:latin typeface="Tahoma"/>
                <a:cs typeface="Tahoma"/>
              </a:rPr>
              <a:t> </a:t>
            </a:r>
            <a:r>
              <a:rPr lang="vi-VN" sz="2400" dirty="0" err="1">
                <a:latin typeface="Tahoma"/>
                <a:cs typeface="Tahoma"/>
              </a:rPr>
              <a:t>hợp</a:t>
            </a:r>
            <a:r>
              <a:rPr lang="vi-VN" sz="2400" dirty="0">
                <a:latin typeface="Tahoma"/>
                <a:cs typeface="Tahoma"/>
              </a:rPr>
              <a:t> với </a:t>
            </a:r>
            <a:r>
              <a:rPr lang="vi-VN" sz="2400" dirty="0" err="1">
                <a:latin typeface="Tahoma"/>
                <a:cs typeface="Tahoma"/>
              </a:rPr>
              <a:t>mục</a:t>
            </a:r>
            <a:r>
              <a:rPr lang="vi-VN" sz="2400" dirty="0">
                <a:latin typeface="Tahoma"/>
                <a:cs typeface="Tahoma"/>
              </a:rPr>
              <a:t> </a:t>
            </a:r>
            <a:r>
              <a:rPr lang="vi-VN" sz="2400" dirty="0" err="1">
                <a:latin typeface="Tahoma"/>
                <a:cs typeface="Tahoma"/>
              </a:rPr>
              <a:t>đích</a:t>
            </a:r>
            <a:r>
              <a:rPr lang="vi-VN" sz="2400" dirty="0">
                <a:latin typeface="Tahoma"/>
                <a:cs typeface="Tahoma"/>
              </a:rPr>
              <a:t> </a:t>
            </a:r>
            <a:r>
              <a:rPr lang="vi-VN" sz="2400" dirty="0" err="1">
                <a:latin typeface="Tahoma"/>
                <a:cs typeface="Tahoma"/>
              </a:rPr>
              <a:t>sử</a:t>
            </a:r>
            <a:r>
              <a:rPr lang="vi-VN" sz="2400" dirty="0">
                <a:latin typeface="Tahoma"/>
                <a:cs typeface="Tahoma"/>
              </a:rPr>
              <a:t> </a:t>
            </a:r>
            <a:r>
              <a:rPr lang="vi-VN" sz="2400" dirty="0" err="1">
                <a:latin typeface="Tahoma"/>
                <a:cs typeface="Tahoma"/>
              </a:rPr>
              <a:t>dụng</a:t>
            </a:r>
            <a:r>
              <a:rPr lang="vi-VN" sz="2400" dirty="0">
                <a:latin typeface="Tahoma"/>
                <a:cs typeface="Tahoma"/>
              </a:rPr>
              <a:t>  mới</a:t>
            </a:r>
          </a:p>
          <a:p>
            <a:pPr marL="1155700" lvl="2" indent="-229235">
              <a:lnSpc>
                <a:spcPct val="100000"/>
              </a:lnSpc>
              <a:spcBef>
                <a:spcPts val="585"/>
              </a:spcBef>
              <a:buClr>
                <a:srgbClr val="3333CC"/>
              </a:buClr>
              <a:buSzPct val="50000"/>
              <a:buFont typeface="Wingdings"/>
              <a:buChar char="◼"/>
              <a:tabLst>
                <a:tab pos="1156335" algn="l"/>
              </a:tabLst>
            </a:pPr>
            <a:r>
              <a:rPr lang="vi-VN" sz="2400" dirty="0" err="1">
                <a:latin typeface="Tahoma"/>
                <a:cs typeface="Tahoma"/>
              </a:rPr>
              <a:t>Extension</a:t>
            </a:r>
            <a:r>
              <a:rPr lang="vi-VN" sz="2400" dirty="0">
                <a:latin typeface="Tahoma"/>
                <a:cs typeface="Tahoma"/>
              </a:rPr>
              <a:t>: Thêm </a:t>
            </a:r>
            <a:r>
              <a:rPr lang="vi-VN" sz="2400" dirty="0" err="1">
                <a:latin typeface="Tahoma"/>
                <a:cs typeface="Tahoma"/>
              </a:rPr>
              <a:t>các</a:t>
            </a:r>
            <a:r>
              <a:rPr lang="vi-VN" sz="2400" dirty="0">
                <a:latin typeface="Tahoma"/>
                <a:cs typeface="Tahoma"/>
              </a:rPr>
              <a:t> </a:t>
            </a:r>
            <a:r>
              <a:rPr lang="vi-VN" sz="2400" dirty="0" err="1">
                <a:latin typeface="Tahoma"/>
                <a:cs typeface="Tahoma"/>
              </a:rPr>
              <a:t>thuộc</a:t>
            </a:r>
            <a:r>
              <a:rPr lang="vi-VN" sz="2400" dirty="0">
                <a:latin typeface="Tahoma"/>
                <a:cs typeface="Tahoma"/>
              </a:rPr>
              <a:t> </a:t>
            </a:r>
            <a:r>
              <a:rPr lang="vi-VN" sz="2400" dirty="0" err="1">
                <a:latin typeface="Tahoma"/>
                <a:cs typeface="Tahoma"/>
              </a:rPr>
              <a:t>tính</a:t>
            </a:r>
            <a:r>
              <a:rPr lang="vi-VN" sz="2400" dirty="0">
                <a:latin typeface="Tahoma"/>
                <a:cs typeface="Tahoma"/>
              </a:rPr>
              <a:t>/</a:t>
            </a:r>
            <a:r>
              <a:rPr lang="vi-VN" sz="2400" dirty="0" err="1">
                <a:latin typeface="Tahoma"/>
                <a:cs typeface="Tahoma"/>
              </a:rPr>
              <a:t>hành</a:t>
            </a:r>
            <a:r>
              <a:rPr lang="vi-VN" sz="2400" dirty="0">
                <a:latin typeface="Tahoma"/>
                <a:cs typeface="Tahoma"/>
              </a:rPr>
              <a:t> vi mới</a:t>
            </a:r>
          </a:p>
          <a:p>
            <a:pPr marL="1155700" marR="132080" lvl="2" indent="-228600">
              <a:lnSpc>
                <a:spcPct val="100000"/>
              </a:lnSpc>
              <a:spcBef>
                <a:spcPts val="575"/>
              </a:spcBef>
              <a:buClr>
                <a:srgbClr val="3333CC"/>
              </a:buClr>
              <a:buSzPct val="50000"/>
              <a:buFont typeface="Wingdings"/>
              <a:buChar char="◼"/>
              <a:tabLst>
                <a:tab pos="1156335" algn="l"/>
              </a:tabLst>
            </a:pPr>
            <a:r>
              <a:rPr lang="vi-VN" sz="2400" dirty="0" err="1">
                <a:latin typeface="Tahoma"/>
                <a:cs typeface="Tahoma"/>
              </a:rPr>
              <a:t>Redefinition</a:t>
            </a:r>
            <a:r>
              <a:rPr lang="vi-VN" sz="2400" dirty="0">
                <a:latin typeface="Tahoma"/>
                <a:cs typeface="Tahoma"/>
              </a:rPr>
              <a:t> (</a:t>
            </a:r>
            <a:r>
              <a:rPr lang="vi-VN" sz="2400" dirty="0" err="1">
                <a:latin typeface="Tahoma"/>
                <a:cs typeface="Tahoma"/>
              </a:rPr>
              <a:t>Method</a:t>
            </a:r>
            <a:r>
              <a:rPr lang="vi-VN" sz="2400" dirty="0">
                <a:latin typeface="Tahoma"/>
                <a:cs typeface="Tahoma"/>
              </a:rPr>
              <a:t> </a:t>
            </a:r>
            <a:r>
              <a:rPr lang="vi-VN" sz="2400" dirty="0" err="1">
                <a:latin typeface="Tahoma"/>
                <a:cs typeface="Tahoma"/>
              </a:rPr>
              <a:t>Overriding</a:t>
            </a:r>
            <a:r>
              <a:rPr lang="vi-VN" sz="2400" dirty="0">
                <a:latin typeface="Tahoma"/>
                <a:cs typeface="Tahoma"/>
              </a:rPr>
              <a:t>): </a:t>
            </a:r>
            <a:r>
              <a:rPr lang="vi-VN" sz="2400" dirty="0" err="1">
                <a:latin typeface="Tahoma"/>
                <a:cs typeface="Tahoma"/>
              </a:rPr>
              <a:t>Chỉnh</a:t>
            </a:r>
            <a:r>
              <a:rPr lang="vi-VN" sz="2400" dirty="0">
                <a:latin typeface="Tahoma"/>
                <a:cs typeface="Tahoma"/>
              </a:rPr>
              <a:t> </a:t>
            </a:r>
            <a:r>
              <a:rPr lang="vi-VN" sz="2400" dirty="0" err="1">
                <a:latin typeface="Tahoma"/>
                <a:cs typeface="Tahoma"/>
              </a:rPr>
              <a:t>sửa</a:t>
            </a:r>
            <a:r>
              <a:rPr lang="vi-VN" sz="2400" dirty="0">
                <a:latin typeface="Tahoma"/>
                <a:cs typeface="Tahoma"/>
              </a:rPr>
              <a:t> </a:t>
            </a:r>
            <a:r>
              <a:rPr lang="vi-VN" sz="2400" dirty="0" err="1">
                <a:latin typeface="Tahoma"/>
                <a:cs typeface="Tahoma"/>
              </a:rPr>
              <a:t>lại</a:t>
            </a:r>
            <a:r>
              <a:rPr lang="vi-VN" sz="2400" dirty="0">
                <a:latin typeface="Tahoma"/>
                <a:cs typeface="Tahoma"/>
              </a:rPr>
              <a:t> </a:t>
            </a:r>
            <a:r>
              <a:rPr lang="vi-VN" sz="2400" dirty="0" err="1">
                <a:latin typeface="Tahoma"/>
                <a:cs typeface="Tahoma"/>
              </a:rPr>
              <a:t>các</a:t>
            </a:r>
            <a:r>
              <a:rPr lang="vi-VN" sz="2400" dirty="0">
                <a:latin typeface="Tahoma"/>
                <a:cs typeface="Tahoma"/>
              </a:rPr>
              <a:t>  </a:t>
            </a:r>
            <a:r>
              <a:rPr lang="vi-VN" sz="2400" dirty="0" err="1">
                <a:latin typeface="Tahoma"/>
                <a:cs typeface="Tahoma"/>
              </a:rPr>
              <a:t>hành</a:t>
            </a:r>
            <a:r>
              <a:rPr lang="vi-VN" sz="2400" dirty="0">
                <a:latin typeface="Tahoma"/>
                <a:cs typeface="Tahoma"/>
              </a:rPr>
              <a:t> vi </a:t>
            </a:r>
            <a:r>
              <a:rPr lang="vi-VN" sz="2400" dirty="0" err="1">
                <a:latin typeface="Tahoma"/>
                <a:cs typeface="Tahoma"/>
              </a:rPr>
              <a:t>kế</a:t>
            </a:r>
            <a:r>
              <a:rPr lang="vi-VN" sz="2400" dirty="0">
                <a:latin typeface="Tahoma"/>
                <a:cs typeface="Tahoma"/>
              </a:rPr>
              <a:t> </a:t>
            </a:r>
            <a:r>
              <a:rPr lang="vi-VN" sz="2400" dirty="0" err="1">
                <a:latin typeface="Tahoma"/>
                <a:cs typeface="Tahoma"/>
              </a:rPr>
              <a:t>thừa</a:t>
            </a:r>
            <a:r>
              <a:rPr lang="vi-VN" sz="2400" dirty="0">
                <a:latin typeface="Tahoma"/>
                <a:cs typeface="Tahoma"/>
              </a:rPr>
              <a:t> </a:t>
            </a:r>
            <a:r>
              <a:rPr lang="vi-VN" sz="2400" dirty="0" err="1">
                <a:latin typeface="Tahoma"/>
                <a:cs typeface="Tahoma"/>
              </a:rPr>
              <a:t>từ</a:t>
            </a:r>
            <a:r>
              <a:rPr lang="vi-VN" sz="2400" dirty="0">
                <a:latin typeface="Tahoma"/>
                <a:cs typeface="Tahoma"/>
              </a:rPr>
              <a:t> lớp cha</a:t>
            </a:r>
          </a:p>
        </p:txBody>
      </p:sp>
      <p:sp>
        <p:nvSpPr>
          <p:cNvPr id="9" name="object 9"/>
          <p:cNvSpPr/>
          <p:nvPr/>
        </p:nvSpPr>
        <p:spPr>
          <a:xfrm>
            <a:off x="5181600" y="4928220"/>
            <a:ext cx="3124200" cy="1855102"/>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29969" y="252420"/>
            <a:ext cx="7761632" cy="474489"/>
          </a:xfrm>
          <a:prstGeom prst="rect">
            <a:avLst/>
          </a:prstGeom>
        </p:spPr>
        <p:txBody>
          <a:bodyPr vert="horz" wrap="square" lIns="0" tIns="12700" rIns="0" bIns="0" rtlCol="0">
            <a:spAutoFit/>
          </a:bodyPr>
          <a:lstStyle/>
          <a:p>
            <a:pPr marL="12700">
              <a:lnSpc>
                <a:spcPct val="100000"/>
              </a:lnSpc>
              <a:spcBef>
                <a:spcPts val="100"/>
              </a:spcBef>
            </a:pPr>
            <a:r>
              <a:rPr lang="en-US" dirty="0">
                <a:solidFill>
                  <a:srgbClr val="333399"/>
                </a:solidFill>
                <a:latin typeface="Tahoma"/>
                <a:cs typeface="Tahoma"/>
              </a:rPr>
              <a:t>3.1.2. </a:t>
            </a:r>
            <a:r>
              <a:rPr lang="en-US" dirty="0" err="1">
                <a:solidFill>
                  <a:srgbClr val="333399"/>
                </a:solidFill>
                <a:latin typeface="Tahoma"/>
                <a:cs typeface="Tahoma"/>
              </a:rPr>
              <a:t>Biểu</a:t>
            </a:r>
            <a:r>
              <a:rPr lang="en-US" dirty="0">
                <a:solidFill>
                  <a:srgbClr val="333399"/>
                </a:solidFill>
                <a:latin typeface="Tahoma"/>
                <a:cs typeface="Tahoma"/>
              </a:rPr>
              <a:t> </a:t>
            </a:r>
            <a:r>
              <a:rPr lang="en-US" dirty="0" err="1">
                <a:solidFill>
                  <a:srgbClr val="333399"/>
                </a:solidFill>
                <a:latin typeface="Tahoma"/>
                <a:cs typeface="Tahoma"/>
              </a:rPr>
              <a:t>diễn</a:t>
            </a:r>
            <a:r>
              <a:rPr lang="en-US" dirty="0">
                <a:solidFill>
                  <a:srgbClr val="333399"/>
                </a:solidFill>
                <a:latin typeface="Tahoma"/>
                <a:cs typeface="Tahoma"/>
              </a:rPr>
              <a:t> </a:t>
            </a:r>
            <a:r>
              <a:rPr lang="en-US" dirty="0" err="1">
                <a:solidFill>
                  <a:srgbClr val="333399"/>
                </a:solidFill>
                <a:latin typeface="Tahoma"/>
                <a:cs typeface="Tahoma"/>
              </a:rPr>
              <a:t>kế</a:t>
            </a:r>
            <a:r>
              <a:rPr lang="en-US" dirty="0">
                <a:solidFill>
                  <a:srgbClr val="333399"/>
                </a:solidFill>
                <a:latin typeface="Tahoma"/>
                <a:cs typeface="Tahoma"/>
              </a:rPr>
              <a:t> </a:t>
            </a:r>
            <a:r>
              <a:rPr lang="en-US" dirty="0" err="1">
                <a:solidFill>
                  <a:srgbClr val="333399"/>
                </a:solidFill>
                <a:latin typeface="Tahoma"/>
                <a:cs typeface="Tahoma"/>
              </a:rPr>
              <a:t>thừa</a:t>
            </a:r>
            <a:r>
              <a:rPr lang="en-US" dirty="0">
                <a:solidFill>
                  <a:srgbClr val="333399"/>
                </a:solidFill>
                <a:latin typeface="Tahoma"/>
                <a:cs typeface="Tahoma"/>
              </a:rPr>
              <a:t> </a:t>
            </a:r>
            <a:r>
              <a:rPr lang="en-US" dirty="0" err="1">
                <a:solidFill>
                  <a:srgbClr val="333399"/>
                </a:solidFill>
                <a:latin typeface="Tahoma"/>
                <a:cs typeface="Tahoma"/>
              </a:rPr>
              <a:t>trong</a:t>
            </a:r>
            <a:r>
              <a:rPr lang="en-US" dirty="0">
                <a:solidFill>
                  <a:srgbClr val="333399"/>
                </a:solidFill>
                <a:latin typeface="Tahoma"/>
                <a:cs typeface="Tahoma"/>
              </a:rPr>
              <a:t> UML</a:t>
            </a:r>
            <a:endParaRPr dirty="0">
              <a:latin typeface="Tahoma"/>
              <a:cs typeface="Tahoma"/>
            </a:endParaRPr>
          </a:p>
        </p:txBody>
      </p:sp>
      <p:sp>
        <p:nvSpPr>
          <p:cNvPr id="30" name="object 30"/>
          <p:cNvSpPr txBox="1">
            <a:spLocks noGrp="1"/>
          </p:cNvSpPr>
          <p:nvPr>
            <p:ph type="sldNum" sz="quarter" idx="12"/>
          </p:nvPr>
        </p:nvSpPr>
        <p:spPr>
          <a:xfrm>
            <a:off x="9415940" y="6213222"/>
            <a:ext cx="501023" cy="36512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23</a:t>
            </a:fld>
            <a:endParaRPr dirty="0"/>
          </a:p>
        </p:txBody>
      </p:sp>
      <p:sp>
        <p:nvSpPr>
          <p:cNvPr id="8" name="object 8"/>
          <p:cNvSpPr txBox="1"/>
          <p:nvPr/>
        </p:nvSpPr>
        <p:spPr>
          <a:xfrm>
            <a:off x="1065118" y="1553349"/>
            <a:ext cx="8531860" cy="505908"/>
          </a:xfrm>
          <a:prstGeom prst="rect">
            <a:avLst/>
          </a:prstGeom>
        </p:spPr>
        <p:txBody>
          <a:bodyPr vert="horz" wrap="square" lIns="0" tIns="13335" rIns="0" bIns="0" rtlCol="0">
            <a:spAutoFit/>
          </a:bodyPr>
          <a:lstStyle/>
          <a:p>
            <a:pPr marL="12700">
              <a:lnSpc>
                <a:spcPct val="100000"/>
              </a:lnSpc>
              <a:spcBef>
                <a:spcPts val="105"/>
              </a:spcBef>
              <a:tabLst>
                <a:tab pos="354965" algn="l"/>
              </a:tabLst>
            </a:pPr>
            <a:r>
              <a:rPr sz="1900" spc="2020" dirty="0">
                <a:solidFill>
                  <a:srgbClr val="3333CC"/>
                </a:solidFill>
                <a:latin typeface="Wingdings"/>
                <a:cs typeface="Wingdings"/>
              </a:rPr>
              <a:t>◼</a:t>
            </a:r>
            <a:r>
              <a:rPr sz="1900" spc="2020" dirty="0">
                <a:solidFill>
                  <a:srgbClr val="3333CC"/>
                </a:solidFill>
                <a:latin typeface="Times New Roman"/>
                <a:cs typeface="Times New Roman"/>
              </a:rPr>
              <a:t>	</a:t>
            </a:r>
            <a:r>
              <a:rPr sz="3200" dirty="0">
                <a:latin typeface="Tahoma"/>
                <a:cs typeface="Tahoma"/>
              </a:rPr>
              <a:t>Sử dụng "tam giác rỗng" tại đầu Lớp cha</a:t>
            </a:r>
          </a:p>
        </p:txBody>
      </p:sp>
      <p:sp>
        <p:nvSpPr>
          <p:cNvPr id="9" name="object 9"/>
          <p:cNvSpPr/>
          <p:nvPr/>
        </p:nvSpPr>
        <p:spPr>
          <a:xfrm>
            <a:off x="5486400" y="2743200"/>
            <a:ext cx="2743200" cy="1143000"/>
          </a:xfrm>
          <a:custGeom>
            <a:avLst/>
            <a:gdLst/>
            <a:ahLst/>
            <a:cxnLst/>
            <a:rect l="l" t="t" r="r" b="b"/>
            <a:pathLst>
              <a:path w="2743200" h="1143000">
                <a:moveTo>
                  <a:pt x="0" y="1143000"/>
                </a:moveTo>
                <a:lnTo>
                  <a:pt x="2743200" y="1143000"/>
                </a:lnTo>
                <a:lnTo>
                  <a:pt x="2743200" y="0"/>
                </a:lnTo>
                <a:lnTo>
                  <a:pt x="0" y="0"/>
                </a:lnTo>
                <a:lnTo>
                  <a:pt x="0" y="1143000"/>
                </a:lnTo>
                <a:close/>
              </a:path>
            </a:pathLst>
          </a:custGeom>
          <a:ln w="28956">
            <a:solidFill>
              <a:srgbClr val="000000"/>
            </a:solidFill>
          </a:ln>
        </p:spPr>
        <p:txBody>
          <a:bodyPr wrap="square" lIns="0" tIns="0" rIns="0" bIns="0" rtlCol="0"/>
          <a:lstStyle/>
          <a:p>
            <a:endParaRPr/>
          </a:p>
        </p:txBody>
      </p:sp>
      <p:sp>
        <p:nvSpPr>
          <p:cNvPr id="10" name="object 10"/>
          <p:cNvSpPr txBox="1"/>
          <p:nvPr/>
        </p:nvSpPr>
        <p:spPr>
          <a:xfrm>
            <a:off x="5486400" y="2743200"/>
            <a:ext cx="2743200" cy="458470"/>
          </a:xfrm>
          <a:prstGeom prst="rect">
            <a:avLst/>
          </a:prstGeom>
          <a:ln w="28955">
            <a:solidFill>
              <a:srgbClr val="000000"/>
            </a:solidFill>
          </a:ln>
        </p:spPr>
        <p:txBody>
          <a:bodyPr vert="horz" wrap="square" lIns="0" tIns="35560" rIns="0" bIns="0" rtlCol="0">
            <a:spAutoFit/>
          </a:bodyPr>
          <a:lstStyle/>
          <a:p>
            <a:pPr marL="822325">
              <a:lnSpc>
                <a:spcPct val="100000"/>
              </a:lnSpc>
              <a:spcBef>
                <a:spcPts val="280"/>
              </a:spcBef>
            </a:pPr>
            <a:r>
              <a:rPr sz="2400" spc="-10" dirty="0">
                <a:latin typeface="Times New Roman"/>
                <a:cs typeface="Times New Roman"/>
              </a:rPr>
              <a:t>Mammal</a:t>
            </a:r>
            <a:endParaRPr sz="2400">
              <a:latin typeface="Times New Roman"/>
              <a:cs typeface="Times New Roman"/>
            </a:endParaRPr>
          </a:p>
        </p:txBody>
      </p:sp>
      <p:grpSp>
        <p:nvGrpSpPr>
          <p:cNvPr id="11" name="object 11"/>
          <p:cNvGrpSpPr/>
          <p:nvPr/>
        </p:nvGrpSpPr>
        <p:grpSpPr>
          <a:xfrm>
            <a:off x="4708272" y="3185794"/>
            <a:ext cx="3536315" cy="2836545"/>
            <a:chOff x="3843401" y="3465448"/>
            <a:chExt cx="3536315" cy="2836545"/>
          </a:xfrm>
        </p:grpSpPr>
        <p:sp>
          <p:nvSpPr>
            <p:cNvPr id="12" name="object 12"/>
            <p:cNvSpPr/>
            <p:nvPr/>
          </p:nvSpPr>
          <p:spPr>
            <a:xfrm>
              <a:off x="4621530" y="3480053"/>
              <a:ext cx="2743200" cy="1905"/>
            </a:xfrm>
            <a:custGeom>
              <a:avLst/>
              <a:gdLst/>
              <a:ahLst/>
              <a:cxnLst/>
              <a:rect l="l" t="t" r="r" b="b"/>
              <a:pathLst>
                <a:path w="2743200" h="1904">
                  <a:moveTo>
                    <a:pt x="0" y="0"/>
                  </a:moveTo>
                  <a:lnTo>
                    <a:pt x="2743200" y="1524"/>
                  </a:lnTo>
                </a:path>
              </a:pathLst>
            </a:custGeom>
            <a:ln w="28956">
              <a:solidFill>
                <a:srgbClr val="000000"/>
              </a:solidFill>
            </a:ln>
          </p:spPr>
          <p:txBody>
            <a:bodyPr wrap="square" lIns="0" tIns="0" rIns="0" bIns="0" rtlCol="0"/>
            <a:lstStyle/>
            <a:p>
              <a:endParaRPr/>
            </a:p>
          </p:txBody>
        </p:sp>
        <p:sp>
          <p:nvSpPr>
            <p:cNvPr id="13" name="object 13"/>
            <p:cNvSpPr/>
            <p:nvPr/>
          </p:nvSpPr>
          <p:spPr>
            <a:xfrm>
              <a:off x="3858006" y="5144261"/>
              <a:ext cx="2265045" cy="1143000"/>
            </a:xfrm>
            <a:custGeom>
              <a:avLst/>
              <a:gdLst/>
              <a:ahLst/>
              <a:cxnLst/>
              <a:rect l="l" t="t" r="r" b="b"/>
              <a:pathLst>
                <a:path w="2265045" h="1143000">
                  <a:moveTo>
                    <a:pt x="0" y="1143000"/>
                  </a:moveTo>
                  <a:lnTo>
                    <a:pt x="2264664" y="1143000"/>
                  </a:lnTo>
                  <a:lnTo>
                    <a:pt x="2264664" y="0"/>
                  </a:lnTo>
                  <a:lnTo>
                    <a:pt x="0" y="0"/>
                  </a:lnTo>
                  <a:lnTo>
                    <a:pt x="0" y="1143000"/>
                  </a:lnTo>
                  <a:close/>
                </a:path>
              </a:pathLst>
            </a:custGeom>
            <a:ln w="28955">
              <a:solidFill>
                <a:srgbClr val="000000"/>
              </a:solidFill>
            </a:ln>
          </p:spPr>
          <p:txBody>
            <a:bodyPr wrap="square" lIns="0" tIns="0" rIns="0" bIns="0" rtlCol="0"/>
            <a:lstStyle/>
            <a:p>
              <a:endParaRPr/>
            </a:p>
          </p:txBody>
        </p:sp>
      </p:grpSp>
      <p:sp>
        <p:nvSpPr>
          <p:cNvPr id="14" name="object 14"/>
          <p:cNvSpPr txBox="1"/>
          <p:nvPr/>
        </p:nvSpPr>
        <p:spPr>
          <a:xfrm>
            <a:off x="4722876" y="4864607"/>
            <a:ext cx="2265045" cy="459105"/>
          </a:xfrm>
          <a:prstGeom prst="rect">
            <a:avLst/>
          </a:prstGeom>
          <a:ln w="28955">
            <a:solidFill>
              <a:srgbClr val="000000"/>
            </a:solidFill>
          </a:ln>
        </p:spPr>
        <p:txBody>
          <a:bodyPr vert="horz" wrap="square" lIns="0" tIns="35560" rIns="0" bIns="0" rtlCol="0">
            <a:spAutoFit/>
          </a:bodyPr>
          <a:lstStyle/>
          <a:p>
            <a:pPr marL="735330">
              <a:lnSpc>
                <a:spcPct val="100000"/>
              </a:lnSpc>
              <a:spcBef>
                <a:spcPts val="280"/>
              </a:spcBef>
            </a:pPr>
            <a:r>
              <a:rPr sz="2400" spc="-5" dirty="0">
                <a:latin typeface="Times New Roman"/>
                <a:cs typeface="Times New Roman"/>
              </a:rPr>
              <a:t>Whale</a:t>
            </a:r>
            <a:endParaRPr sz="2400">
              <a:latin typeface="Times New Roman"/>
              <a:cs typeface="Times New Roman"/>
            </a:endParaRPr>
          </a:p>
        </p:txBody>
      </p:sp>
      <p:sp>
        <p:nvSpPr>
          <p:cNvPr id="15" name="object 15"/>
          <p:cNvSpPr/>
          <p:nvPr/>
        </p:nvSpPr>
        <p:spPr>
          <a:xfrm>
            <a:off x="7444741" y="4864607"/>
            <a:ext cx="1546860" cy="1188720"/>
          </a:xfrm>
          <a:custGeom>
            <a:avLst/>
            <a:gdLst/>
            <a:ahLst/>
            <a:cxnLst/>
            <a:rect l="l" t="t" r="r" b="b"/>
            <a:pathLst>
              <a:path w="2350134" h="1143000">
                <a:moveTo>
                  <a:pt x="0" y="1143000"/>
                </a:moveTo>
                <a:lnTo>
                  <a:pt x="2350007" y="1143000"/>
                </a:lnTo>
                <a:lnTo>
                  <a:pt x="2350007" y="0"/>
                </a:lnTo>
                <a:lnTo>
                  <a:pt x="0" y="0"/>
                </a:lnTo>
                <a:lnTo>
                  <a:pt x="0" y="1143000"/>
                </a:lnTo>
                <a:close/>
              </a:path>
            </a:pathLst>
          </a:custGeom>
          <a:ln w="28956">
            <a:solidFill>
              <a:srgbClr val="000000"/>
            </a:solidFill>
          </a:ln>
        </p:spPr>
        <p:txBody>
          <a:bodyPr wrap="square" lIns="0" tIns="0" rIns="0" bIns="0" rtlCol="0"/>
          <a:lstStyle/>
          <a:p>
            <a:endParaRPr/>
          </a:p>
        </p:txBody>
      </p:sp>
      <p:sp>
        <p:nvSpPr>
          <p:cNvPr id="16" name="object 16"/>
          <p:cNvSpPr txBox="1"/>
          <p:nvPr/>
        </p:nvSpPr>
        <p:spPr>
          <a:xfrm>
            <a:off x="7444740" y="4864607"/>
            <a:ext cx="1546861" cy="405239"/>
          </a:xfrm>
          <a:prstGeom prst="rect">
            <a:avLst/>
          </a:prstGeom>
          <a:ln w="28955">
            <a:solidFill>
              <a:srgbClr val="000000"/>
            </a:solidFill>
          </a:ln>
        </p:spPr>
        <p:txBody>
          <a:bodyPr vert="horz" wrap="square" lIns="0" tIns="35560" rIns="0" bIns="0" rtlCol="0">
            <a:spAutoFit/>
          </a:bodyPr>
          <a:lstStyle/>
          <a:p>
            <a:pPr marL="635" algn="ctr">
              <a:lnSpc>
                <a:spcPct val="100000"/>
              </a:lnSpc>
              <a:spcBef>
                <a:spcPts val="280"/>
              </a:spcBef>
            </a:pPr>
            <a:r>
              <a:rPr sz="2400" spc="-5" dirty="0">
                <a:latin typeface="Times New Roman"/>
                <a:cs typeface="Times New Roman"/>
              </a:rPr>
              <a:t>Horse</a:t>
            </a:r>
            <a:endParaRPr sz="2400">
              <a:latin typeface="Times New Roman"/>
              <a:cs typeface="Times New Roman"/>
            </a:endParaRPr>
          </a:p>
        </p:txBody>
      </p:sp>
      <p:grpSp>
        <p:nvGrpSpPr>
          <p:cNvPr id="17" name="object 17"/>
          <p:cNvGrpSpPr/>
          <p:nvPr/>
        </p:nvGrpSpPr>
        <p:grpSpPr>
          <a:xfrm>
            <a:off x="5638800" y="3899770"/>
            <a:ext cx="3352802" cy="1391939"/>
            <a:chOff x="3858005" y="4198556"/>
            <a:chExt cx="5072380" cy="1419225"/>
          </a:xfrm>
        </p:grpSpPr>
        <p:sp>
          <p:nvSpPr>
            <p:cNvPr id="18" name="object 18"/>
            <p:cNvSpPr/>
            <p:nvPr/>
          </p:nvSpPr>
          <p:spPr>
            <a:xfrm>
              <a:off x="5113147" y="4213098"/>
              <a:ext cx="368300" cy="320675"/>
            </a:xfrm>
            <a:custGeom>
              <a:avLst/>
              <a:gdLst/>
              <a:ahLst/>
              <a:cxnLst/>
              <a:rect l="l" t="t" r="r" b="b"/>
              <a:pathLst>
                <a:path w="368300" h="320675">
                  <a:moveTo>
                    <a:pt x="0" y="130809"/>
                  </a:moveTo>
                  <a:lnTo>
                    <a:pt x="300481" y="0"/>
                  </a:lnTo>
                  <a:lnTo>
                    <a:pt x="368173" y="320675"/>
                  </a:lnTo>
                  <a:lnTo>
                    <a:pt x="0" y="130809"/>
                  </a:lnTo>
                </a:path>
              </a:pathLst>
            </a:custGeom>
            <a:ln w="9525">
              <a:solidFill>
                <a:srgbClr val="000000"/>
              </a:solidFill>
            </a:ln>
          </p:spPr>
          <p:txBody>
            <a:bodyPr wrap="square" lIns="0" tIns="0" rIns="0" bIns="0" rtlCol="0"/>
            <a:lstStyle/>
            <a:p>
              <a:endParaRPr/>
            </a:p>
          </p:txBody>
        </p:sp>
        <p:sp>
          <p:nvSpPr>
            <p:cNvPr id="19" name="object 19"/>
            <p:cNvSpPr/>
            <p:nvPr/>
          </p:nvSpPr>
          <p:spPr>
            <a:xfrm>
              <a:off x="6581901" y="4203319"/>
              <a:ext cx="348615" cy="325755"/>
            </a:xfrm>
            <a:custGeom>
              <a:avLst/>
              <a:gdLst/>
              <a:ahLst/>
              <a:cxnLst/>
              <a:rect l="l" t="t" r="r" b="b"/>
              <a:pathLst>
                <a:path w="348615" h="325754">
                  <a:moveTo>
                    <a:pt x="0" y="325754"/>
                  </a:moveTo>
                  <a:lnTo>
                    <a:pt x="36702" y="0"/>
                  </a:lnTo>
                  <a:lnTo>
                    <a:pt x="348361" y="101345"/>
                  </a:lnTo>
                  <a:lnTo>
                    <a:pt x="0" y="325754"/>
                  </a:lnTo>
                  <a:close/>
                </a:path>
              </a:pathLst>
            </a:custGeom>
            <a:ln w="9525">
              <a:solidFill>
                <a:srgbClr val="000000"/>
              </a:solidFill>
            </a:ln>
          </p:spPr>
          <p:txBody>
            <a:bodyPr wrap="square" lIns="0" tIns="0" rIns="0" bIns="0" rtlCol="0"/>
            <a:lstStyle/>
            <a:p>
              <a:endParaRPr/>
            </a:p>
          </p:txBody>
        </p:sp>
        <p:sp>
          <p:nvSpPr>
            <p:cNvPr id="20" name="object 20"/>
            <p:cNvSpPr/>
            <p:nvPr/>
          </p:nvSpPr>
          <p:spPr>
            <a:xfrm>
              <a:off x="3858005" y="4414266"/>
              <a:ext cx="5072380" cy="1188720"/>
            </a:xfrm>
            <a:custGeom>
              <a:avLst/>
              <a:gdLst/>
              <a:ahLst/>
              <a:cxnLst/>
              <a:rect l="l" t="t" r="r" b="b"/>
              <a:pathLst>
                <a:path w="5072380" h="1188720">
                  <a:moveTo>
                    <a:pt x="0" y="1188719"/>
                  </a:moveTo>
                  <a:lnTo>
                    <a:pt x="2264664" y="1188719"/>
                  </a:lnTo>
                </a:path>
                <a:path w="5072380" h="1188720">
                  <a:moveTo>
                    <a:pt x="970788" y="714755"/>
                  </a:moveTo>
                  <a:lnTo>
                    <a:pt x="1429512" y="15239"/>
                  </a:lnTo>
                </a:path>
                <a:path w="5072380" h="1188720">
                  <a:moveTo>
                    <a:pt x="2721864" y="1187195"/>
                  </a:moveTo>
                  <a:lnTo>
                    <a:pt x="5071872" y="1187195"/>
                  </a:lnTo>
                </a:path>
                <a:path w="5072380" h="1188720">
                  <a:moveTo>
                    <a:pt x="3500628" y="729995"/>
                  </a:moveTo>
                  <a:lnTo>
                    <a:pt x="2886455" y="0"/>
                  </a:lnTo>
                </a:path>
              </a:pathLst>
            </a:custGeom>
            <a:ln w="28956">
              <a:solidFill>
                <a:srgbClr val="000000"/>
              </a:solidFill>
            </a:ln>
          </p:spPr>
          <p:txBody>
            <a:bodyPr wrap="square" lIns="0" tIns="0" rIns="0" bIns="0" rtlCol="0"/>
            <a:lstStyle/>
            <a:p>
              <a:endParaRPr/>
            </a:p>
          </p:txBody>
        </p:sp>
      </p:grpSp>
      <p:sp>
        <p:nvSpPr>
          <p:cNvPr id="21" name="object 21"/>
          <p:cNvSpPr txBox="1"/>
          <p:nvPr/>
        </p:nvSpPr>
        <p:spPr>
          <a:xfrm>
            <a:off x="1892046" y="3056381"/>
            <a:ext cx="1435735" cy="957580"/>
          </a:xfrm>
          <a:prstGeom prst="rect">
            <a:avLst/>
          </a:prstGeom>
          <a:solidFill>
            <a:srgbClr val="FF0000"/>
          </a:solidFill>
          <a:ln w="9144">
            <a:solidFill>
              <a:srgbClr val="000000"/>
            </a:solidFill>
          </a:ln>
        </p:spPr>
        <p:txBody>
          <a:bodyPr vert="horz" wrap="square" lIns="0" tIns="255905" rIns="0" bIns="0" rtlCol="0">
            <a:spAutoFit/>
          </a:bodyPr>
          <a:lstStyle/>
          <a:p>
            <a:pPr marL="144145">
              <a:lnSpc>
                <a:spcPct val="100000"/>
              </a:lnSpc>
              <a:spcBef>
                <a:spcPts val="2015"/>
              </a:spcBef>
            </a:pPr>
            <a:r>
              <a:rPr sz="2800" spc="-5" dirty="0">
                <a:solidFill>
                  <a:srgbClr val="FFFFFF"/>
                </a:solidFill>
                <a:latin typeface="Arial"/>
                <a:cs typeface="Arial"/>
              </a:rPr>
              <a:t>TuGiac</a:t>
            </a:r>
            <a:endParaRPr sz="2800">
              <a:latin typeface="Arial"/>
              <a:cs typeface="Arial"/>
            </a:endParaRPr>
          </a:p>
        </p:txBody>
      </p:sp>
      <p:sp>
        <p:nvSpPr>
          <p:cNvPr id="22" name="object 22"/>
          <p:cNvSpPr txBox="1"/>
          <p:nvPr/>
        </p:nvSpPr>
        <p:spPr>
          <a:xfrm>
            <a:off x="2870454" y="4844034"/>
            <a:ext cx="1015365" cy="1163320"/>
          </a:xfrm>
          <a:prstGeom prst="rect">
            <a:avLst/>
          </a:prstGeom>
          <a:solidFill>
            <a:srgbClr val="FF0000"/>
          </a:solidFill>
          <a:ln w="9144">
            <a:solidFill>
              <a:srgbClr val="000000"/>
            </a:solidFill>
          </a:ln>
        </p:spPr>
        <p:txBody>
          <a:bodyPr vert="horz" wrap="square" lIns="0" tIns="177800" rIns="0" bIns="0" rtlCol="0">
            <a:spAutoFit/>
          </a:bodyPr>
          <a:lstStyle/>
          <a:p>
            <a:pPr marL="38100" marR="27940" indent="128270">
              <a:lnSpc>
                <a:spcPct val="100000"/>
              </a:lnSpc>
              <a:spcBef>
                <a:spcPts val="1400"/>
              </a:spcBef>
            </a:pPr>
            <a:r>
              <a:rPr sz="2600" spc="-5" dirty="0">
                <a:solidFill>
                  <a:srgbClr val="FFFFFF"/>
                </a:solidFill>
                <a:latin typeface="Arial"/>
                <a:cs typeface="Arial"/>
              </a:rPr>
              <a:t>Hinh  </a:t>
            </a:r>
            <a:r>
              <a:rPr sz="2600" dirty="0">
                <a:solidFill>
                  <a:srgbClr val="FFFFFF"/>
                </a:solidFill>
                <a:latin typeface="Arial"/>
                <a:cs typeface="Arial"/>
              </a:rPr>
              <a:t>Thang</a:t>
            </a:r>
            <a:endParaRPr sz="2600">
              <a:latin typeface="Arial"/>
              <a:cs typeface="Arial"/>
            </a:endParaRPr>
          </a:p>
        </p:txBody>
      </p:sp>
      <p:grpSp>
        <p:nvGrpSpPr>
          <p:cNvPr id="23" name="object 23"/>
          <p:cNvGrpSpPr/>
          <p:nvPr/>
        </p:nvGrpSpPr>
        <p:grpSpPr>
          <a:xfrm>
            <a:off x="2706688" y="4024058"/>
            <a:ext cx="677545" cy="825500"/>
            <a:chOff x="1841817" y="4303712"/>
            <a:chExt cx="677545" cy="825500"/>
          </a:xfrm>
        </p:grpSpPr>
        <p:sp>
          <p:nvSpPr>
            <p:cNvPr id="24" name="object 24"/>
            <p:cNvSpPr/>
            <p:nvPr/>
          </p:nvSpPr>
          <p:spPr>
            <a:xfrm>
              <a:off x="1846579" y="4308475"/>
              <a:ext cx="138430" cy="147320"/>
            </a:xfrm>
            <a:custGeom>
              <a:avLst/>
              <a:gdLst/>
              <a:ahLst/>
              <a:cxnLst/>
              <a:rect l="l" t="t" r="r" b="b"/>
              <a:pathLst>
                <a:path w="138430" h="147320">
                  <a:moveTo>
                    <a:pt x="37337" y="147066"/>
                  </a:moveTo>
                  <a:lnTo>
                    <a:pt x="0" y="0"/>
                  </a:lnTo>
                  <a:lnTo>
                    <a:pt x="138302" y="62356"/>
                  </a:lnTo>
                  <a:lnTo>
                    <a:pt x="37337" y="147066"/>
                  </a:lnTo>
                  <a:close/>
                </a:path>
              </a:pathLst>
            </a:custGeom>
            <a:ln w="9525">
              <a:solidFill>
                <a:srgbClr val="000000"/>
              </a:solidFill>
            </a:ln>
          </p:spPr>
          <p:txBody>
            <a:bodyPr wrap="square" lIns="0" tIns="0" rIns="0" bIns="0" rtlCol="0"/>
            <a:lstStyle/>
            <a:p>
              <a:endParaRPr/>
            </a:p>
          </p:txBody>
        </p:sp>
        <p:sp>
          <p:nvSpPr>
            <p:cNvPr id="25" name="object 25"/>
            <p:cNvSpPr/>
            <p:nvPr/>
          </p:nvSpPr>
          <p:spPr>
            <a:xfrm>
              <a:off x="1929383" y="4413504"/>
              <a:ext cx="585470" cy="711200"/>
            </a:xfrm>
            <a:custGeom>
              <a:avLst/>
              <a:gdLst/>
              <a:ahLst/>
              <a:cxnLst/>
              <a:rect l="l" t="t" r="r" b="b"/>
              <a:pathLst>
                <a:path w="585469" h="711200">
                  <a:moveTo>
                    <a:pt x="585089" y="710692"/>
                  </a:moveTo>
                  <a:lnTo>
                    <a:pt x="0" y="0"/>
                  </a:lnTo>
                </a:path>
              </a:pathLst>
            </a:custGeom>
            <a:ln w="9144">
              <a:solidFill>
                <a:srgbClr val="000000"/>
              </a:solidFill>
            </a:ln>
          </p:spPr>
          <p:txBody>
            <a:bodyPr wrap="square" lIns="0" tIns="0" rIns="0" bIns="0" rtlCol="0"/>
            <a:lstStyle/>
            <a:p>
              <a:endParaRPr/>
            </a:p>
          </p:txBody>
        </p:sp>
      </p:grpSp>
      <p:sp>
        <p:nvSpPr>
          <p:cNvPr id="26" name="object 26"/>
          <p:cNvSpPr txBox="1"/>
          <p:nvPr/>
        </p:nvSpPr>
        <p:spPr>
          <a:xfrm>
            <a:off x="1436371" y="4831842"/>
            <a:ext cx="1016635" cy="1163320"/>
          </a:xfrm>
          <a:prstGeom prst="rect">
            <a:avLst/>
          </a:prstGeom>
          <a:solidFill>
            <a:srgbClr val="FF0000"/>
          </a:solidFill>
          <a:ln w="9143">
            <a:solidFill>
              <a:srgbClr val="000000"/>
            </a:solidFill>
          </a:ln>
        </p:spPr>
        <p:txBody>
          <a:bodyPr vert="horz" wrap="square" lIns="0" tIns="177165" rIns="0" bIns="0" rtlCol="0">
            <a:spAutoFit/>
          </a:bodyPr>
          <a:lstStyle/>
          <a:p>
            <a:pPr marL="29209" marR="20955" indent="137160">
              <a:lnSpc>
                <a:spcPct val="100000"/>
              </a:lnSpc>
              <a:spcBef>
                <a:spcPts val="1395"/>
              </a:spcBef>
            </a:pPr>
            <a:r>
              <a:rPr sz="2600" spc="-5" dirty="0">
                <a:solidFill>
                  <a:srgbClr val="FFFFFF"/>
                </a:solidFill>
                <a:latin typeface="Arial"/>
                <a:cs typeface="Arial"/>
              </a:rPr>
              <a:t>Hinh  </a:t>
            </a:r>
            <a:r>
              <a:rPr sz="2600" dirty="0">
                <a:solidFill>
                  <a:srgbClr val="FFFFFF"/>
                </a:solidFill>
                <a:latin typeface="Arial"/>
                <a:cs typeface="Arial"/>
              </a:rPr>
              <a:t>Vuo</a:t>
            </a:r>
            <a:r>
              <a:rPr sz="2600" spc="5" dirty="0">
                <a:solidFill>
                  <a:srgbClr val="FFFFFF"/>
                </a:solidFill>
                <a:latin typeface="Arial"/>
                <a:cs typeface="Arial"/>
              </a:rPr>
              <a:t>n</a:t>
            </a:r>
            <a:r>
              <a:rPr sz="2600" dirty="0">
                <a:solidFill>
                  <a:srgbClr val="FFFFFF"/>
                </a:solidFill>
                <a:latin typeface="Arial"/>
                <a:cs typeface="Arial"/>
              </a:rPr>
              <a:t>g</a:t>
            </a:r>
            <a:endParaRPr sz="2600">
              <a:latin typeface="Arial"/>
              <a:cs typeface="Arial"/>
            </a:endParaRPr>
          </a:p>
        </p:txBody>
      </p:sp>
      <p:grpSp>
        <p:nvGrpSpPr>
          <p:cNvPr id="27" name="object 27"/>
          <p:cNvGrpSpPr/>
          <p:nvPr/>
        </p:nvGrpSpPr>
        <p:grpSpPr>
          <a:xfrm>
            <a:off x="1940815" y="4026852"/>
            <a:ext cx="565150" cy="809625"/>
            <a:chOff x="1075944" y="4306506"/>
            <a:chExt cx="565150" cy="809625"/>
          </a:xfrm>
        </p:grpSpPr>
        <p:sp>
          <p:nvSpPr>
            <p:cNvPr id="28" name="object 28"/>
            <p:cNvSpPr/>
            <p:nvPr/>
          </p:nvSpPr>
          <p:spPr>
            <a:xfrm>
              <a:off x="1498092" y="4311269"/>
              <a:ext cx="138430" cy="146685"/>
            </a:xfrm>
            <a:custGeom>
              <a:avLst/>
              <a:gdLst/>
              <a:ahLst/>
              <a:cxnLst/>
              <a:rect l="l" t="t" r="r" b="b"/>
              <a:pathLst>
                <a:path w="138430" h="146685">
                  <a:moveTo>
                    <a:pt x="0" y="62864"/>
                  </a:moveTo>
                  <a:lnTo>
                    <a:pt x="137922" y="0"/>
                  </a:lnTo>
                  <a:lnTo>
                    <a:pt x="99949" y="146684"/>
                  </a:lnTo>
                  <a:lnTo>
                    <a:pt x="0" y="62864"/>
                  </a:lnTo>
                  <a:close/>
                </a:path>
              </a:pathLst>
            </a:custGeom>
            <a:ln w="9525">
              <a:solidFill>
                <a:srgbClr val="000000"/>
              </a:solidFill>
            </a:ln>
          </p:spPr>
          <p:txBody>
            <a:bodyPr wrap="square" lIns="0" tIns="0" rIns="0" bIns="0" rtlCol="0"/>
            <a:lstStyle/>
            <a:p>
              <a:endParaRPr/>
            </a:p>
          </p:txBody>
        </p:sp>
        <p:sp>
          <p:nvSpPr>
            <p:cNvPr id="29" name="object 29"/>
            <p:cNvSpPr/>
            <p:nvPr/>
          </p:nvSpPr>
          <p:spPr>
            <a:xfrm>
              <a:off x="1080516" y="4415028"/>
              <a:ext cx="470534" cy="696595"/>
            </a:xfrm>
            <a:custGeom>
              <a:avLst/>
              <a:gdLst/>
              <a:ahLst/>
              <a:cxnLst/>
              <a:rect l="l" t="t" r="r" b="b"/>
              <a:pathLst>
                <a:path w="470534" h="696595">
                  <a:moveTo>
                    <a:pt x="0" y="696468"/>
                  </a:moveTo>
                  <a:lnTo>
                    <a:pt x="470408" y="0"/>
                  </a:lnTo>
                </a:path>
              </a:pathLst>
            </a:custGeom>
            <a:ln w="9144">
              <a:solidFill>
                <a:srgbClr val="000000"/>
              </a:solidFill>
            </a:ln>
          </p:spPr>
          <p:txBody>
            <a:bodyPr wrap="square" lIns="0" tIns="0" rIns="0" bIns="0" rtlCol="0"/>
            <a:lstStyle/>
            <a:p>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80159" y="122389"/>
            <a:ext cx="7552841" cy="628377"/>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333399"/>
                </a:solidFill>
                <a:latin typeface="Tahoma"/>
                <a:cs typeface="Tahoma"/>
              </a:rPr>
              <a:t>3.1.3. Kết tập và kế thừa</a:t>
            </a:r>
            <a:endParaRPr sz="4000" dirty="0">
              <a:latin typeface="Tahoma"/>
              <a:cs typeface="Tahoma"/>
            </a:endParaRPr>
          </a:p>
        </p:txBody>
      </p:sp>
      <p:sp>
        <p:nvSpPr>
          <p:cNvPr id="10" name="object 10"/>
          <p:cNvSpPr txBox="1">
            <a:spLocks noGrp="1"/>
          </p:cNvSpPr>
          <p:nvPr>
            <p:ph type="sldNum" sz="quarter" idx="12"/>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24</a:t>
            </a:fld>
            <a:endParaRPr dirty="0"/>
          </a:p>
        </p:txBody>
      </p:sp>
      <p:sp>
        <p:nvSpPr>
          <p:cNvPr id="8" name="object 8"/>
          <p:cNvSpPr txBox="1"/>
          <p:nvPr/>
        </p:nvSpPr>
        <p:spPr>
          <a:xfrm>
            <a:off x="1397126" y="1216025"/>
            <a:ext cx="7095490" cy="2215991"/>
          </a:xfrm>
          <a:prstGeom prst="rect">
            <a:avLst/>
          </a:prstGeom>
        </p:spPr>
        <p:txBody>
          <a:bodyPr vert="horz" wrap="square" lIns="0" tIns="111760" rIns="0" bIns="0" rtlCol="0">
            <a:spAutoFit/>
          </a:bodyPr>
          <a:lstStyle/>
          <a:p>
            <a:pPr marL="355600" indent="-342900">
              <a:lnSpc>
                <a:spcPct val="100000"/>
              </a:lnSpc>
              <a:spcBef>
                <a:spcPts val="880"/>
              </a:spcBef>
              <a:buClr>
                <a:srgbClr val="3333CC"/>
              </a:buClr>
              <a:buSzPct val="59375"/>
              <a:buFont typeface="Wingdings"/>
              <a:buChar char="◼"/>
              <a:tabLst>
                <a:tab pos="354965" algn="l"/>
                <a:tab pos="355600" algn="l"/>
              </a:tabLst>
            </a:pPr>
            <a:r>
              <a:rPr sz="2400" dirty="0">
                <a:latin typeface="Tahoma"/>
                <a:cs typeface="Tahoma"/>
              </a:rPr>
              <a:t>So sánh kết tập và kế thừa?</a:t>
            </a:r>
          </a:p>
          <a:p>
            <a:pPr marL="756285" lvl="1" indent="-287020">
              <a:lnSpc>
                <a:spcPct val="100000"/>
              </a:lnSpc>
              <a:spcBef>
                <a:spcPts val="675"/>
              </a:spcBef>
              <a:buClr>
                <a:srgbClr val="FF0000"/>
              </a:buClr>
              <a:buSzPct val="53571"/>
              <a:buFont typeface="Wingdings"/>
              <a:buChar char="◼"/>
              <a:tabLst>
                <a:tab pos="756285" algn="l"/>
                <a:tab pos="756920" algn="l"/>
              </a:tabLst>
            </a:pPr>
            <a:r>
              <a:rPr sz="2400" dirty="0">
                <a:latin typeface="Tahoma"/>
                <a:cs typeface="Tahoma"/>
              </a:rPr>
              <a:t>Giống nhau</a:t>
            </a:r>
          </a:p>
          <a:p>
            <a:pPr marL="927100">
              <a:lnSpc>
                <a:spcPct val="100000"/>
              </a:lnSpc>
              <a:spcBef>
                <a:spcPts val="580"/>
              </a:spcBef>
            </a:pPr>
            <a:r>
              <a:rPr sz="2400" dirty="0">
                <a:solidFill>
                  <a:srgbClr val="3333CC"/>
                </a:solidFill>
                <a:latin typeface="Wingdings"/>
                <a:cs typeface="Wingdings"/>
              </a:rPr>
              <a:t>◼</a:t>
            </a:r>
            <a:r>
              <a:rPr sz="2400" dirty="0">
                <a:solidFill>
                  <a:srgbClr val="3333CC"/>
                </a:solidFill>
                <a:latin typeface="Times New Roman"/>
                <a:cs typeface="Times New Roman"/>
              </a:rPr>
              <a:t> </a:t>
            </a:r>
            <a:r>
              <a:rPr sz="2400" dirty="0">
                <a:latin typeface="Tahoma"/>
                <a:cs typeface="Tahoma"/>
              </a:rPr>
              <a:t>Đều là kỹ thuật trong OOP để tái sử dụng mã nguồn</a:t>
            </a:r>
          </a:p>
          <a:p>
            <a:pPr marL="756285" lvl="1" indent="-287020">
              <a:lnSpc>
                <a:spcPct val="100000"/>
              </a:lnSpc>
              <a:spcBef>
                <a:spcPts val="670"/>
              </a:spcBef>
              <a:buClr>
                <a:srgbClr val="FF0000"/>
              </a:buClr>
              <a:buSzPct val="53571"/>
              <a:buFont typeface="Wingdings"/>
              <a:buChar char="◼"/>
              <a:tabLst>
                <a:tab pos="756285" algn="l"/>
                <a:tab pos="756920" algn="l"/>
              </a:tabLst>
            </a:pPr>
            <a:r>
              <a:rPr sz="2400" dirty="0">
                <a:latin typeface="Tahoma"/>
                <a:cs typeface="Tahoma"/>
              </a:rPr>
              <a:t>Khác nhau?</a:t>
            </a:r>
          </a:p>
        </p:txBody>
      </p:sp>
      <p:sp>
        <p:nvSpPr>
          <p:cNvPr id="9" name="object 9"/>
          <p:cNvSpPr/>
          <p:nvPr/>
        </p:nvSpPr>
        <p:spPr>
          <a:xfrm>
            <a:off x="3715511" y="3428999"/>
            <a:ext cx="5067299" cy="3144011"/>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0052" y="30778"/>
            <a:ext cx="83058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333399"/>
                </a:solidFill>
                <a:latin typeface="Tahoma"/>
                <a:cs typeface="Tahoma"/>
              </a:rPr>
              <a:t>Phân biệt kế thừa và kết tập</a:t>
            </a:r>
            <a:endParaRPr sz="4000" dirty="0">
              <a:latin typeface="Tahoma"/>
              <a:cs typeface="Tahoma"/>
            </a:endParaRPr>
          </a:p>
        </p:txBody>
      </p:sp>
      <p:sp>
        <p:nvSpPr>
          <p:cNvPr id="3" name="object 3"/>
          <p:cNvSpPr txBox="1"/>
          <p:nvPr/>
        </p:nvSpPr>
        <p:spPr>
          <a:xfrm>
            <a:off x="4365752" y="1514602"/>
            <a:ext cx="4399280" cy="878840"/>
          </a:xfrm>
          <a:prstGeom prst="rect">
            <a:avLst/>
          </a:prstGeom>
        </p:spPr>
        <p:txBody>
          <a:bodyPr vert="horz" wrap="square" lIns="0" tIns="12065" rIns="0" bIns="0" rtlCol="0">
            <a:spAutoFit/>
          </a:bodyPr>
          <a:lstStyle/>
          <a:p>
            <a:pPr marL="355600" marR="5080" indent="-342900">
              <a:lnSpc>
                <a:spcPct val="100000"/>
              </a:lnSpc>
              <a:spcBef>
                <a:spcPts val="95"/>
              </a:spcBef>
              <a:tabLst>
                <a:tab pos="354965" algn="l"/>
              </a:tabLst>
            </a:pPr>
            <a:r>
              <a:rPr sz="1650" dirty="0">
                <a:solidFill>
                  <a:srgbClr val="3333CC"/>
                </a:solidFill>
                <a:latin typeface="Wingdings"/>
                <a:cs typeface="Wingdings"/>
              </a:rPr>
              <a:t>◼</a:t>
            </a:r>
            <a:r>
              <a:rPr sz="1650" dirty="0">
                <a:solidFill>
                  <a:srgbClr val="3333CC"/>
                </a:solidFill>
                <a:latin typeface="Times New Roman"/>
                <a:cs typeface="Times New Roman"/>
              </a:rPr>
              <a:t>	</a:t>
            </a:r>
            <a:r>
              <a:rPr sz="2800" dirty="0">
                <a:latin typeface="Tahoma"/>
                <a:cs typeface="Tahoma"/>
              </a:rPr>
              <a:t>Kết tập </a:t>
            </a:r>
            <a:r>
              <a:rPr sz="2800" dirty="0">
                <a:solidFill>
                  <a:srgbClr val="B92112"/>
                </a:solidFill>
                <a:latin typeface="Tahoma"/>
                <a:cs typeface="Tahoma"/>
              </a:rPr>
              <a:t>tái sử dụng </a:t>
            </a:r>
            <a:r>
              <a:rPr sz="2800" dirty="0">
                <a:latin typeface="Tahoma"/>
                <a:cs typeface="Tahoma"/>
              </a:rPr>
              <a:t>thông  qua </a:t>
            </a:r>
            <a:r>
              <a:rPr sz="2800" dirty="0">
                <a:solidFill>
                  <a:srgbClr val="B92112"/>
                </a:solidFill>
                <a:latin typeface="Tahoma"/>
                <a:cs typeface="Tahoma"/>
              </a:rPr>
              <a:t>đối tượng</a:t>
            </a:r>
            <a:r>
              <a:rPr sz="2800" dirty="0">
                <a:latin typeface="Tahoma"/>
                <a:cs typeface="Tahoma"/>
              </a:rPr>
              <a:t>.</a:t>
            </a:r>
          </a:p>
        </p:txBody>
      </p:sp>
      <p:sp>
        <p:nvSpPr>
          <p:cNvPr id="4" name="object 4"/>
          <p:cNvSpPr txBox="1"/>
          <p:nvPr/>
        </p:nvSpPr>
        <p:spPr>
          <a:xfrm>
            <a:off x="4822952" y="2441575"/>
            <a:ext cx="3757295" cy="2660015"/>
          </a:xfrm>
          <a:prstGeom prst="rect">
            <a:avLst/>
          </a:prstGeom>
        </p:spPr>
        <p:txBody>
          <a:bodyPr vert="horz" wrap="square" lIns="0" tIns="12700" rIns="0" bIns="0" rtlCol="0">
            <a:spAutoFit/>
          </a:bodyPr>
          <a:lstStyle/>
          <a:p>
            <a:pPr marL="299085" marR="5080" indent="-287020" algn="just">
              <a:lnSpc>
                <a:spcPct val="100000"/>
              </a:lnSpc>
              <a:spcBef>
                <a:spcPts val="100"/>
              </a:spcBef>
              <a:buClr>
                <a:srgbClr val="FF0000"/>
              </a:buClr>
              <a:buSzPct val="54166"/>
              <a:buFont typeface="Wingdings"/>
              <a:buChar char="◼"/>
              <a:tabLst>
                <a:tab pos="299720" algn="l"/>
              </a:tabLst>
            </a:pPr>
            <a:r>
              <a:rPr sz="2400" dirty="0">
                <a:latin typeface="Tahoma"/>
                <a:cs typeface="Tahoma"/>
              </a:rPr>
              <a:t>Tạo ra lớp mới là tập hợp  các đối tượng của các lớp  đã có</a:t>
            </a:r>
          </a:p>
          <a:p>
            <a:pPr marL="299085" marR="146685" indent="-287020">
              <a:lnSpc>
                <a:spcPct val="100000"/>
              </a:lnSpc>
              <a:spcBef>
                <a:spcPts val="575"/>
              </a:spcBef>
              <a:buClr>
                <a:srgbClr val="FF0000"/>
              </a:buClr>
              <a:buSzPct val="54166"/>
              <a:buFont typeface="Wingdings"/>
              <a:buChar char="◼"/>
              <a:tabLst>
                <a:tab pos="299085" algn="l"/>
                <a:tab pos="299720" algn="l"/>
                <a:tab pos="1164590" algn="l"/>
              </a:tabLst>
            </a:pPr>
            <a:r>
              <a:rPr sz="2400" dirty="0">
                <a:latin typeface="Tahoma"/>
                <a:cs typeface="Tahoma"/>
              </a:rPr>
              <a:t>Lớp toàn thể có thể sử  dụng	dữ liệu và hành vi  thông qua các đối tượng  thành phần</a:t>
            </a:r>
          </a:p>
        </p:txBody>
      </p:sp>
      <p:sp>
        <p:nvSpPr>
          <p:cNvPr id="5" name="object 5"/>
          <p:cNvSpPr txBox="1"/>
          <p:nvPr/>
        </p:nvSpPr>
        <p:spPr>
          <a:xfrm>
            <a:off x="4365752" y="5118353"/>
            <a:ext cx="3977004" cy="1689735"/>
          </a:xfrm>
          <a:prstGeom prst="rect">
            <a:avLst/>
          </a:prstGeom>
        </p:spPr>
        <p:txBody>
          <a:bodyPr vert="horz" wrap="square" lIns="0" tIns="60960" rIns="0" bIns="0" rtlCol="0">
            <a:spAutoFit/>
          </a:bodyPr>
          <a:lstStyle/>
          <a:p>
            <a:pPr marL="355600" marR="5080" indent="-342900">
              <a:lnSpc>
                <a:spcPts val="3020"/>
              </a:lnSpc>
              <a:spcBef>
                <a:spcPts val="480"/>
              </a:spcBef>
              <a:buClr>
                <a:srgbClr val="3333CC"/>
              </a:buClr>
              <a:buSzPct val="58928"/>
              <a:buFont typeface="Wingdings"/>
              <a:buChar char="◼"/>
              <a:tabLst>
                <a:tab pos="354965" algn="l"/>
                <a:tab pos="355600" algn="l"/>
              </a:tabLst>
            </a:pPr>
            <a:r>
              <a:rPr sz="2800" dirty="0">
                <a:latin typeface="Tahoma"/>
                <a:cs typeface="Tahoma"/>
              </a:rPr>
              <a:t>Quan hệ </a:t>
            </a:r>
            <a:r>
              <a:rPr sz="2800" dirty="0">
                <a:solidFill>
                  <a:srgbClr val="B92112"/>
                </a:solidFill>
                <a:latin typeface="Tahoma"/>
                <a:cs typeface="Tahoma"/>
              </a:rPr>
              <a:t>"là một phần"  ("is a part of")</a:t>
            </a:r>
            <a:endParaRPr sz="2800" dirty="0">
              <a:latin typeface="Tahoma"/>
              <a:cs typeface="Tahoma"/>
            </a:endParaRPr>
          </a:p>
          <a:p>
            <a:pPr marL="355600" marR="207645" indent="-342900">
              <a:lnSpc>
                <a:spcPts val="3020"/>
              </a:lnSpc>
              <a:spcBef>
                <a:spcPts val="680"/>
              </a:spcBef>
              <a:buClr>
                <a:srgbClr val="3333CC"/>
              </a:buClr>
              <a:buSzPct val="58928"/>
              <a:buFont typeface="Wingdings"/>
              <a:buChar char="◼"/>
              <a:tabLst>
                <a:tab pos="354965" algn="l"/>
                <a:tab pos="355600" algn="l"/>
              </a:tabLst>
            </a:pPr>
            <a:r>
              <a:rPr sz="2800" dirty="0">
                <a:latin typeface="Tahoma"/>
                <a:cs typeface="Tahoma"/>
              </a:rPr>
              <a:t>Ví dụ: Bánh xe là một  phần của Ô tô</a:t>
            </a:r>
          </a:p>
        </p:txBody>
      </p:sp>
      <p:sp>
        <p:nvSpPr>
          <p:cNvPr id="6" name="object 6"/>
          <p:cNvSpPr txBox="1"/>
          <p:nvPr/>
        </p:nvSpPr>
        <p:spPr>
          <a:xfrm>
            <a:off x="261315" y="1464055"/>
            <a:ext cx="3837304" cy="2813685"/>
          </a:xfrm>
          <a:prstGeom prst="rect">
            <a:avLst/>
          </a:prstGeom>
        </p:spPr>
        <p:txBody>
          <a:bodyPr vert="horz" wrap="square" lIns="0" tIns="60960" rIns="0" bIns="0" rtlCol="0">
            <a:spAutoFit/>
          </a:bodyPr>
          <a:lstStyle/>
          <a:p>
            <a:pPr marL="355600" marR="361315" indent="-342900">
              <a:lnSpc>
                <a:spcPts val="3020"/>
              </a:lnSpc>
              <a:spcBef>
                <a:spcPts val="480"/>
              </a:spcBef>
              <a:buClr>
                <a:srgbClr val="3333CC"/>
              </a:buClr>
              <a:buSzPct val="58928"/>
              <a:buFont typeface="Wingdings"/>
              <a:buChar char="◼"/>
              <a:tabLst>
                <a:tab pos="354965" algn="l"/>
                <a:tab pos="355600" algn="l"/>
              </a:tabLst>
            </a:pPr>
            <a:r>
              <a:rPr sz="2800" dirty="0">
                <a:latin typeface="Tahoma"/>
                <a:cs typeface="Tahoma"/>
              </a:rPr>
              <a:t>Kế thừa </a:t>
            </a:r>
            <a:r>
              <a:rPr sz="2800" dirty="0">
                <a:solidFill>
                  <a:srgbClr val="B92112"/>
                </a:solidFill>
                <a:latin typeface="Tahoma"/>
                <a:cs typeface="Tahoma"/>
              </a:rPr>
              <a:t>tái sử dụng </a:t>
            </a:r>
            <a:r>
              <a:rPr sz="2800" dirty="0">
                <a:latin typeface="Tahoma"/>
                <a:cs typeface="Tahoma"/>
              </a:rPr>
              <a:t> thông qua </a:t>
            </a:r>
            <a:r>
              <a:rPr sz="2800" dirty="0">
                <a:solidFill>
                  <a:srgbClr val="B92112"/>
                </a:solidFill>
                <a:latin typeface="Tahoma"/>
                <a:cs typeface="Tahoma"/>
              </a:rPr>
              <a:t>lớp</a:t>
            </a:r>
            <a:r>
              <a:rPr sz="2800" dirty="0">
                <a:solidFill>
                  <a:srgbClr val="FFFF96"/>
                </a:solidFill>
                <a:latin typeface="Tahoma"/>
                <a:cs typeface="Tahoma"/>
              </a:rPr>
              <a:t>.</a:t>
            </a:r>
            <a:endParaRPr sz="2800" dirty="0">
              <a:latin typeface="Tahoma"/>
              <a:cs typeface="Tahoma"/>
            </a:endParaRPr>
          </a:p>
          <a:p>
            <a:pPr marL="756285" marR="5080" lvl="1" indent="-287020">
              <a:lnSpc>
                <a:spcPts val="2590"/>
              </a:lnSpc>
              <a:spcBef>
                <a:spcPts val="580"/>
              </a:spcBef>
              <a:buClr>
                <a:srgbClr val="FF0000"/>
              </a:buClr>
              <a:buSzPct val="54166"/>
              <a:buFont typeface="Wingdings"/>
              <a:buChar char="◼"/>
              <a:tabLst>
                <a:tab pos="756285" algn="l"/>
                <a:tab pos="756920" algn="l"/>
              </a:tabLst>
            </a:pPr>
            <a:r>
              <a:rPr sz="2400" dirty="0">
                <a:latin typeface="Tahoma"/>
                <a:cs typeface="Tahoma"/>
              </a:rPr>
              <a:t>Tạo lớp mới bằng cách  phát triển lớp đã có</a:t>
            </a:r>
          </a:p>
          <a:p>
            <a:pPr marL="756285" marR="41275" lvl="1" indent="-287020">
              <a:lnSpc>
                <a:spcPct val="90100"/>
              </a:lnSpc>
              <a:spcBef>
                <a:spcPts val="1989"/>
              </a:spcBef>
              <a:buClr>
                <a:srgbClr val="FF0000"/>
              </a:buClr>
              <a:buSzPct val="54166"/>
              <a:buFont typeface="Wingdings"/>
              <a:buChar char="◼"/>
              <a:tabLst>
                <a:tab pos="756285" algn="l"/>
                <a:tab pos="756920" algn="l"/>
              </a:tabLst>
            </a:pPr>
            <a:r>
              <a:rPr sz="2400" dirty="0">
                <a:latin typeface="Tahoma"/>
                <a:cs typeface="Tahoma"/>
              </a:rPr>
              <a:t>Lớp con kế thừa dữ  liệu và hành vi của lớp  cha</a:t>
            </a:r>
          </a:p>
        </p:txBody>
      </p:sp>
      <p:sp>
        <p:nvSpPr>
          <p:cNvPr id="7" name="object 7"/>
          <p:cNvSpPr txBox="1"/>
          <p:nvPr/>
        </p:nvSpPr>
        <p:spPr>
          <a:xfrm>
            <a:off x="263219" y="4277740"/>
            <a:ext cx="3835400" cy="1689735"/>
          </a:xfrm>
          <a:prstGeom prst="rect">
            <a:avLst/>
          </a:prstGeom>
        </p:spPr>
        <p:txBody>
          <a:bodyPr vert="horz" wrap="square" lIns="0" tIns="60960" rIns="0" bIns="0" rtlCol="0">
            <a:spAutoFit/>
          </a:bodyPr>
          <a:lstStyle/>
          <a:p>
            <a:pPr marL="355600" marR="99695" indent="-342900">
              <a:lnSpc>
                <a:spcPts val="3020"/>
              </a:lnSpc>
              <a:spcBef>
                <a:spcPts val="480"/>
              </a:spcBef>
              <a:buClr>
                <a:srgbClr val="3333CC"/>
              </a:buClr>
              <a:buSzPct val="58928"/>
              <a:buFont typeface="Wingdings"/>
              <a:buChar char="◼"/>
              <a:tabLst>
                <a:tab pos="354965" algn="l"/>
                <a:tab pos="355600" algn="l"/>
              </a:tabLst>
            </a:pPr>
            <a:r>
              <a:rPr sz="2800" dirty="0">
                <a:latin typeface="Tahoma"/>
                <a:cs typeface="Tahoma"/>
              </a:rPr>
              <a:t>Quan hệ </a:t>
            </a:r>
            <a:r>
              <a:rPr sz="2800" dirty="0">
                <a:solidFill>
                  <a:srgbClr val="B92112"/>
                </a:solidFill>
                <a:latin typeface="Tahoma"/>
                <a:cs typeface="Tahoma"/>
              </a:rPr>
              <a:t>"là một loại"  ("is a kind of")</a:t>
            </a:r>
            <a:endParaRPr sz="2800" dirty="0">
              <a:latin typeface="Tahoma"/>
              <a:cs typeface="Tahoma"/>
            </a:endParaRPr>
          </a:p>
          <a:p>
            <a:pPr marL="355600" marR="5080" indent="-342900">
              <a:lnSpc>
                <a:spcPts val="3030"/>
              </a:lnSpc>
              <a:spcBef>
                <a:spcPts val="670"/>
              </a:spcBef>
              <a:buClr>
                <a:srgbClr val="3333CC"/>
              </a:buClr>
              <a:buSzPct val="58928"/>
              <a:buFont typeface="Wingdings"/>
              <a:buChar char="◼"/>
              <a:tabLst>
                <a:tab pos="354965" algn="l"/>
                <a:tab pos="355600" algn="l"/>
              </a:tabLst>
            </a:pPr>
            <a:r>
              <a:rPr sz="2800" dirty="0">
                <a:latin typeface="Tahoma"/>
                <a:cs typeface="Tahoma"/>
              </a:rPr>
              <a:t>Ví dụ: Ô tô là một loại  phương tiện vận tải</a:t>
            </a:r>
          </a:p>
        </p:txBody>
      </p:sp>
      <p:sp>
        <p:nvSpPr>
          <p:cNvPr id="8" name="object 8"/>
          <p:cNvSpPr txBox="1"/>
          <p:nvPr/>
        </p:nvSpPr>
        <p:spPr>
          <a:xfrm>
            <a:off x="1571625" y="784351"/>
            <a:ext cx="6217285" cy="513715"/>
          </a:xfrm>
          <a:prstGeom prst="rect">
            <a:avLst/>
          </a:prstGeom>
        </p:spPr>
        <p:txBody>
          <a:bodyPr vert="horz" wrap="square" lIns="0" tIns="13335" rIns="0" bIns="0" rtlCol="0">
            <a:spAutoFit/>
          </a:bodyPr>
          <a:lstStyle/>
          <a:p>
            <a:pPr marL="12700">
              <a:lnSpc>
                <a:spcPct val="100000"/>
              </a:lnSpc>
              <a:spcBef>
                <a:spcPts val="105"/>
              </a:spcBef>
              <a:tabLst>
                <a:tab pos="4916170" algn="l"/>
              </a:tabLst>
            </a:pPr>
            <a:r>
              <a:rPr sz="3200" dirty="0">
                <a:latin typeface="Arial"/>
                <a:cs typeface="Arial"/>
              </a:rPr>
              <a:t>Kế </a:t>
            </a:r>
            <a:r>
              <a:rPr sz="3200" spc="-5" dirty="0">
                <a:latin typeface="Arial"/>
                <a:cs typeface="Arial"/>
              </a:rPr>
              <a:t>thừa	</a:t>
            </a:r>
            <a:r>
              <a:rPr sz="3200" dirty="0">
                <a:latin typeface="Arial"/>
                <a:cs typeface="Arial"/>
              </a:rPr>
              <a:t>Kết</a:t>
            </a:r>
            <a:r>
              <a:rPr sz="3200" spc="-95" dirty="0">
                <a:latin typeface="Arial"/>
                <a:cs typeface="Arial"/>
              </a:rPr>
              <a:t> </a:t>
            </a:r>
            <a:r>
              <a:rPr sz="3200" dirty="0">
                <a:latin typeface="Arial"/>
                <a:cs typeface="Arial"/>
              </a:rPr>
              <a:t>tập</a:t>
            </a:r>
          </a:p>
        </p:txBody>
      </p:sp>
      <p:sp>
        <p:nvSpPr>
          <p:cNvPr id="9" name="object 9"/>
          <p:cNvSpPr txBox="1"/>
          <p:nvPr/>
        </p:nvSpPr>
        <p:spPr>
          <a:xfrm>
            <a:off x="8647938" y="6429247"/>
            <a:ext cx="220979"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ahoma"/>
                <a:cs typeface="Tahoma"/>
              </a:rPr>
              <a:t>25</a:t>
            </a:r>
            <a:endParaRPr sz="1400">
              <a:latin typeface="Tahoma"/>
              <a:cs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1291259" y="211140"/>
            <a:ext cx="6313831"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3399"/>
                </a:solidFill>
                <a:latin typeface="Tahoma"/>
                <a:cs typeface="Tahoma"/>
              </a:rPr>
              <a:t>3.1.4. Cây phân cấp kế thừa</a:t>
            </a:r>
            <a:endParaRPr sz="3200" dirty="0">
              <a:latin typeface="Tahoma"/>
              <a:cs typeface="Tahoma"/>
            </a:endParaRPr>
          </a:p>
        </p:txBody>
      </p:sp>
      <p:sp>
        <p:nvSpPr>
          <p:cNvPr id="41" name="object 41"/>
          <p:cNvSpPr txBox="1">
            <a:spLocks noGrp="1"/>
          </p:cNvSpPr>
          <p:nvPr>
            <p:ph type="sldNum" sz="quarter" idx="12"/>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26</a:t>
            </a:fld>
            <a:endParaRPr dirty="0"/>
          </a:p>
        </p:txBody>
      </p:sp>
      <p:sp>
        <p:nvSpPr>
          <p:cNvPr id="10" name="object 10"/>
          <p:cNvSpPr txBox="1"/>
          <p:nvPr/>
        </p:nvSpPr>
        <p:spPr>
          <a:xfrm>
            <a:off x="1982316" y="943292"/>
            <a:ext cx="4951884" cy="444352"/>
          </a:xfrm>
          <a:prstGeom prst="rect">
            <a:avLst/>
          </a:prstGeom>
        </p:spPr>
        <p:txBody>
          <a:bodyPr vert="horz" wrap="square" lIns="0" tIns="13335" rIns="0" bIns="0" rtlCol="0">
            <a:spAutoFit/>
          </a:bodyPr>
          <a:lstStyle/>
          <a:p>
            <a:pPr marL="12700">
              <a:lnSpc>
                <a:spcPct val="100000"/>
              </a:lnSpc>
              <a:spcBef>
                <a:spcPts val="105"/>
              </a:spcBef>
            </a:pPr>
            <a:r>
              <a:rPr sz="2800" dirty="0">
                <a:solidFill>
                  <a:srgbClr val="333399"/>
                </a:solidFill>
                <a:latin typeface="Tahoma"/>
                <a:cs typeface="Tahoma"/>
              </a:rPr>
              <a:t>(Inheritance hierarchy)</a:t>
            </a:r>
            <a:endParaRPr sz="2800" dirty="0">
              <a:latin typeface="Tahoma"/>
              <a:cs typeface="Tahoma"/>
            </a:endParaRPr>
          </a:p>
        </p:txBody>
      </p:sp>
      <p:sp>
        <p:nvSpPr>
          <p:cNvPr id="11" name="object 11"/>
          <p:cNvSpPr txBox="1"/>
          <p:nvPr/>
        </p:nvSpPr>
        <p:spPr>
          <a:xfrm>
            <a:off x="944880" y="1462427"/>
            <a:ext cx="7006590" cy="1209947"/>
          </a:xfrm>
          <a:prstGeom prst="rect">
            <a:avLst/>
          </a:prstGeom>
        </p:spPr>
        <p:txBody>
          <a:bodyPr vert="horz" wrap="square" lIns="0" tIns="12065" rIns="0" bIns="0" rtlCol="0">
            <a:spAutoFit/>
          </a:bodyPr>
          <a:lstStyle/>
          <a:p>
            <a:pPr marL="355600" marR="5080" indent="-342900">
              <a:lnSpc>
                <a:spcPct val="100000"/>
              </a:lnSpc>
              <a:spcBef>
                <a:spcPts val="95"/>
              </a:spcBef>
              <a:buClr>
                <a:srgbClr val="3333CC"/>
              </a:buClr>
              <a:buSzPct val="58928"/>
              <a:buFont typeface="Wingdings"/>
              <a:buChar char="◼"/>
              <a:tabLst>
                <a:tab pos="354965" algn="l"/>
                <a:tab pos="355600" algn="l"/>
              </a:tabLst>
            </a:pPr>
            <a:r>
              <a:rPr sz="2400" dirty="0">
                <a:latin typeface="Tahoma"/>
                <a:cs typeface="Tahoma"/>
              </a:rPr>
              <a:t>Cấu trúc phân cấp hình cây, biểu diễn mối  quan hệ kế thừa giữa các lớp.</a:t>
            </a:r>
          </a:p>
          <a:p>
            <a:pPr marL="12700">
              <a:lnSpc>
                <a:spcPct val="100000"/>
              </a:lnSpc>
              <a:spcBef>
                <a:spcPts val="670"/>
              </a:spcBef>
              <a:buClr>
                <a:srgbClr val="3333CC"/>
              </a:buClr>
              <a:buSzPct val="58928"/>
              <a:tabLst>
                <a:tab pos="354965" algn="l"/>
                <a:tab pos="355600" algn="l"/>
              </a:tabLst>
            </a:pPr>
            <a:r>
              <a:rPr lang="en-US" sz="2400" dirty="0">
                <a:latin typeface="Tahoma"/>
                <a:cs typeface="Tahoma"/>
              </a:rPr>
              <a:t>	</a:t>
            </a:r>
            <a:r>
              <a:rPr sz="2400" dirty="0" err="1">
                <a:latin typeface="Tahoma"/>
                <a:cs typeface="Tahoma"/>
              </a:rPr>
              <a:t>Dẫn</a:t>
            </a:r>
            <a:r>
              <a:rPr sz="2400" dirty="0">
                <a:latin typeface="Tahoma"/>
                <a:cs typeface="Tahoma"/>
              </a:rPr>
              <a:t> xuất </a:t>
            </a:r>
            <a:r>
              <a:rPr sz="2400" dirty="0" err="1">
                <a:latin typeface="Tahoma"/>
                <a:cs typeface="Tahoma"/>
              </a:rPr>
              <a:t>trực</a:t>
            </a:r>
            <a:r>
              <a:rPr sz="2400" dirty="0">
                <a:latin typeface="Tahoma"/>
                <a:cs typeface="Tahoma"/>
              </a:rPr>
              <a:t> </a:t>
            </a:r>
            <a:r>
              <a:rPr sz="2400" dirty="0" err="1">
                <a:latin typeface="Tahoma"/>
                <a:cs typeface="Tahoma"/>
              </a:rPr>
              <a:t>tiếp</a:t>
            </a:r>
            <a:r>
              <a:rPr lang="en-US" sz="2400" dirty="0">
                <a:latin typeface="Tahoma"/>
                <a:cs typeface="Tahoma"/>
              </a:rPr>
              <a:t> :</a:t>
            </a:r>
            <a:endParaRPr sz="2400" dirty="0">
              <a:latin typeface="Tahoma"/>
              <a:cs typeface="Tahoma"/>
            </a:endParaRPr>
          </a:p>
        </p:txBody>
      </p:sp>
      <p:sp>
        <p:nvSpPr>
          <p:cNvPr id="12" name="object 12"/>
          <p:cNvSpPr txBox="1"/>
          <p:nvPr/>
        </p:nvSpPr>
        <p:spPr>
          <a:xfrm>
            <a:off x="496675" y="2599253"/>
            <a:ext cx="4585355" cy="914994"/>
          </a:xfrm>
          <a:prstGeom prst="rect">
            <a:avLst/>
          </a:prstGeom>
        </p:spPr>
        <p:txBody>
          <a:bodyPr vert="horz" wrap="square" lIns="0" tIns="85725" rIns="0" bIns="0" rtlCol="0">
            <a:spAutoFit/>
          </a:bodyPr>
          <a:lstStyle/>
          <a:p>
            <a:pPr marL="469900">
              <a:lnSpc>
                <a:spcPct val="100000"/>
              </a:lnSpc>
              <a:spcBef>
                <a:spcPts val="675"/>
              </a:spcBef>
              <a:tabLst>
                <a:tab pos="756285" algn="l"/>
              </a:tabLst>
            </a:pPr>
            <a:r>
              <a:rPr lang="en-US" sz="2400" spc="1395" dirty="0">
                <a:solidFill>
                  <a:srgbClr val="FF0000"/>
                </a:solidFill>
                <a:latin typeface="Wingdings"/>
                <a:cs typeface="Tahoma"/>
              </a:rPr>
              <a:t> </a:t>
            </a:r>
            <a:r>
              <a:rPr sz="2400" dirty="0">
                <a:latin typeface="Tahoma"/>
                <a:cs typeface="Tahoma"/>
              </a:rPr>
              <a:t>B dẫn xuất trực tiếp từ A</a:t>
            </a:r>
          </a:p>
          <a:p>
            <a:pPr marL="12700">
              <a:lnSpc>
                <a:spcPct val="100000"/>
              </a:lnSpc>
              <a:spcBef>
                <a:spcPts val="670"/>
              </a:spcBef>
              <a:tabLst>
                <a:tab pos="354965" algn="l"/>
              </a:tabLst>
            </a:pPr>
            <a:r>
              <a:rPr lang="en-US" sz="2400" dirty="0">
                <a:solidFill>
                  <a:srgbClr val="3333CC"/>
                </a:solidFill>
                <a:latin typeface="Wingdings"/>
                <a:cs typeface="Tahoma"/>
              </a:rPr>
              <a:t>			</a:t>
            </a:r>
            <a:r>
              <a:rPr sz="2400" dirty="0" err="1">
                <a:latin typeface="Tahoma"/>
                <a:cs typeface="Tahoma"/>
              </a:rPr>
              <a:t>Dẫn</a:t>
            </a:r>
            <a:r>
              <a:rPr sz="2400" dirty="0">
                <a:latin typeface="Tahoma"/>
                <a:cs typeface="Tahoma"/>
              </a:rPr>
              <a:t> xuất </a:t>
            </a:r>
            <a:r>
              <a:rPr sz="2400" dirty="0" err="1">
                <a:latin typeface="Tahoma"/>
                <a:cs typeface="Tahoma"/>
              </a:rPr>
              <a:t>gián</a:t>
            </a:r>
            <a:r>
              <a:rPr sz="2400" dirty="0">
                <a:latin typeface="Tahoma"/>
                <a:cs typeface="Tahoma"/>
              </a:rPr>
              <a:t> </a:t>
            </a:r>
            <a:r>
              <a:rPr sz="2400" dirty="0" err="1">
                <a:latin typeface="Tahoma"/>
                <a:cs typeface="Tahoma"/>
              </a:rPr>
              <a:t>tiếp</a:t>
            </a:r>
            <a:r>
              <a:rPr lang="en-US" sz="2400" dirty="0">
                <a:latin typeface="Tahoma"/>
                <a:cs typeface="Tahoma"/>
              </a:rPr>
              <a:t> :</a:t>
            </a:r>
            <a:endParaRPr sz="2400" dirty="0">
              <a:latin typeface="Tahoma"/>
              <a:cs typeface="Tahoma"/>
            </a:endParaRPr>
          </a:p>
        </p:txBody>
      </p:sp>
      <p:sp>
        <p:nvSpPr>
          <p:cNvPr id="13" name="object 13"/>
          <p:cNvSpPr txBox="1"/>
          <p:nvPr/>
        </p:nvSpPr>
        <p:spPr>
          <a:xfrm>
            <a:off x="944880" y="3577791"/>
            <a:ext cx="4012690" cy="382156"/>
          </a:xfrm>
          <a:prstGeom prst="rect">
            <a:avLst/>
          </a:prstGeom>
        </p:spPr>
        <p:txBody>
          <a:bodyPr vert="horz" wrap="square" lIns="0" tIns="12700" rIns="0" bIns="0" rtlCol="0">
            <a:spAutoFit/>
          </a:bodyPr>
          <a:lstStyle/>
          <a:p>
            <a:pPr marL="12700">
              <a:lnSpc>
                <a:spcPct val="100000"/>
              </a:lnSpc>
              <a:spcBef>
                <a:spcPts val="100"/>
              </a:spcBef>
              <a:tabLst>
                <a:tab pos="299085" algn="l"/>
              </a:tabLst>
            </a:pPr>
            <a:r>
              <a:rPr lang="en-US" sz="1300" dirty="0">
                <a:solidFill>
                  <a:srgbClr val="FF0000"/>
                </a:solidFill>
                <a:latin typeface="Wingdings"/>
                <a:cs typeface="Tahoma"/>
              </a:rPr>
              <a:t>		</a:t>
            </a:r>
            <a:r>
              <a:rPr sz="2400" dirty="0">
                <a:latin typeface="Tahoma"/>
                <a:cs typeface="Tahoma"/>
              </a:rPr>
              <a:t>C dẫn xuất gián tiếp từ A</a:t>
            </a:r>
          </a:p>
        </p:txBody>
      </p:sp>
      <p:sp>
        <p:nvSpPr>
          <p:cNvPr id="14" name="object 14"/>
          <p:cNvSpPr txBox="1"/>
          <p:nvPr/>
        </p:nvSpPr>
        <p:spPr>
          <a:xfrm>
            <a:off x="8340598" y="1043185"/>
            <a:ext cx="20955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80912"/>
                </a:solidFill>
                <a:latin typeface="Arial"/>
                <a:cs typeface="Arial"/>
              </a:rPr>
              <a:t>A</a:t>
            </a:r>
            <a:endParaRPr sz="2000" dirty="0">
              <a:latin typeface="Arial"/>
              <a:cs typeface="Arial"/>
            </a:endParaRPr>
          </a:p>
        </p:txBody>
      </p:sp>
      <p:sp>
        <p:nvSpPr>
          <p:cNvPr id="15" name="object 15"/>
          <p:cNvSpPr txBox="1"/>
          <p:nvPr/>
        </p:nvSpPr>
        <p:spPr>
          <a:xfrm>
            <a:off x="8340598" y="2299215"/>
            <a:ext cx="20955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80912"/>
                </a:solidFill>
                <a:latin typeface="Arial"/>
                <a:cs typeface="Arial"/>
              </a:rPr>
              <a:t>B</a:t>
            </a:r>
            <a:endParaRPr sz="2000">
              <a:latin typeface="Arial"/>
              <a:cs typeface="Arial"/>
            </a:endParaRPr>
          </a:p>
        </p:txBody>
      </p:sp>
      <p:sp>
        <p:nvSpPr>
          <p:cNvPr id="16" name="object 16"/>
          <p:cNvSpPr txBox="1"/>
          <p:nvPr/>
        </p:nvSpPr>
        <p:spPr>
          <a:xfrm>
            <a:off x="8340598" y="3513843"/>
            <a:ext cx="20955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80912"/>
                </a:solidFill>
                <a:latin typeface="Arial"/>
                <a:cs typeface="Arial"/>
              </a:rPr>
              <a:t>C</a:t>
            </a:r>
            <a:endParaRPr sz="2000">
              <a:latin typeface="Arial"/>
              <a:cs typeface="Arial"/>
            </a:endParaRPr>
          </a:p>
        </p:txBody>
      </p:sp>
      <p:grpSp>
        <p:nvGrpSpPr>
          <p:cNvPr id="17" name="object 17"/>
          <p:cNvGrpSpPr/>
          <p:nvPr/>
        </p:nvGrpSpPr>
        <p:grpSpPr>
          <a:xfrm>
            <a:off x="8319515" y="2631955"/>
            <a:ext cx="241300" cy="856615"/>
            <a:chOff x="8270747" y="2400300"/>
            <a:chExt cx="241300" cy="856615"/>
          </a:xfrm>
        </p:grpSpPr>
        <p:sp>
          <p:nvSpPr>
            <p:cNvPr id="18" name="object 18"/>
            <p:cNvSpPr/>
            <p:nvPr/>
          </p:nvSpPr>
          <p:spPr>
            <a:xfrm>
              <a:off x="8332088" y="2429255"/>
              <a:ext cx="127000" cy="827405"/>
            </a:xfrm>
            <a:custGeom>
              <a:avLst/>
              <a:gdLst/>
              <a:ahLst/>
              <a:cxnLst/>
              <a:rect l="l" t="t" r="r" b="b"/>
              <a:pathLst>
                <a:path w="127000" h="827404">
                  <a:moveTo>
                    <a:pt x="55855" y="126984"/>
                  </a:moveTo>
                  <a:lnTo>
                    <a:pt x="54482" y="827024"/>
                  </a:lnTo>
                  <a:lnTo>
                    <a:pt x="69722" y="827151"/>
                  </a:lnTo>
                  <a:lnTo>
                    <a:pt x="71095" y="127015"/>
                  </a:lnTo>
                  <a:lnTo>
                    <a:pt x="55855" y="126984"/>
                  </a:lnTo>
                  <a:close/>
                </a:path>
                <a:path w="127000" h="827404">
                  <a:moveTo>
                    <a:pt x="120605" y="114300"/>
                  </a:moveTo>
                  <a:lnTo>
                    <a:pt x="71119" y="114300"/>
                  </a:lnTo>
                  <a:lnTo>
                    <a:pt x="71095" y="127015"/>
                  </a:lnTo>
                  <a:lnTo>
                    <a:pt x="127000" y="127127"/>
                  </a:lnTo>
                  <a:lnTo>
                    <a:pt x="120605" y="114300"/>
                  </a:lnTo>
                  <a:close/>
                </a:path>
                <a:path w="127000" h="827404">
                  <a:moveTo>
                    <a:pt x="71119" y="114300"/>
                  </a:moveTo>
                  <a:lnTo>
                    <a:pt x="55879" y="114300"/>
                  </a:lnTo>
                  <a:lnTo>
                    <a:pt x="55855" y="126984"/>
                  </a:lnTo>
                  <a:lnTo>
                    <a:pt x="71095" y="127015"/>
                  </a:lnTo>
                  <a:lnTo>
                    <a:pt x="71119" y="114300"/>
                  </a:lnTo>
                  <a:close/>
                </a:path>
                <a:path w="127000" h="827404">
                  <a:moveTo>
                    <a:pt x="63626" y="0"/>
                  </a:moveTo>
                  <a:lnTo>
                    <a:pt x="0" y="126873"/>
                  </a:lnTo>
                  <a:lnTo>
                    <a:pt x="55855" y="126984"/>
                  </a:lnTo>
                  <a:lnTo>
                    <a:pt x="55879" y="114300"/>
                  </a:lnTo>
                  <a:lnTo>
                    <a:pt x="120605" y="114300"/>
                  </a:lnTo>
                  <a:lnTo>
                    <a:pt x="63626" y="0"/>
                  </a:lnTo>
                  <a:close/>
                </a:path>
              </a:pathLst>
            </a:custGeom>
            <a:solidFill>
              <a:srgbClr val="000000"/>
            </a:solidFill>
          </p:spPr>
          <p:txBody>
            <a:bodyPr wrap="square" lIns="0" tIns="0" rIns="0" bIns="0" rtlCol="0"/>
            <a:lstStyle/>
            <a:p>
              <a:endParaRPr/>
            </a:p>
          </p:txBody>
        </p:sp>
        <p:sp>
          <p:nvSpPr>
            <p:cNvPr id="19" name="object 19"/>
            <p:cNvSpPr/>
            <p:nvPr/>
          </p:nvSpPr>
          <p:spPr>
            <a:xfrm>
              <a:off x="8270747" y="2400300"/>
              <a:ext cx="240791" cy="240791"/>
            </a:xfrm>
            <a:prstGeom prst="rect">
              <a:avLst/>
            </a:prstGeom>
            <a:blipFill>
              <a:blip r:embed="rId2" cstate="print"/>
              <a:stretch>
                <a:fillRect/>
              </a:stretch>
            </a:blipFill>
          </p:spPr>
          <p:txBody>
            <a:bodyPr wrap="square" lIns="0" tIns="0" rIns="0" bIns="0" rtlCol="0"/>
            <a:lstStyle/>
            <a:p>
              <a:endParaRPr/>
            </a:p>
          </p:txBody>
        </p:sp>
      </p:grpSp>
      <p:grpSp>
        <p:nvGrpSpPr>
          <p:cNvPr id="20" name="object 20"/>
          <p:cNvGrpSpPr/>
          <p:nvPr/>
        </p:nvGrpSpPr>
        <p:grpSpPr>
          <a:xfrm>
            <a:off x="8319515" y="1362463"/>
            <a:ext cx="241300" cy="911860"/>
            <a:chOff x="8270747" y="1130808"/>
            <a:chExt cx="241300" cy="911860"/>
          </a:xfrm>
        </p:grpSpPr>
        <p:sp>
          <p:nvSpPr>
            <p:cNvPr id="21" name="object 21"/>
            <p:cNvSpPr/>
            <p:nvPr/>
          </p:nvSpPr>
          <p:spPr>
            <a:xfrm>
              <a:off x="8332088" y="1156716"/>
              <a:ext cx="127000" cy="885825"/>
            </a:xfrm>
            <a:custGeom>
              <a:avLst/>
              <a:gdLst/>
              <a:ahLst/>
              <a:cxnLst/>
              <a:rect l="l" t="t" r="r" b="b"/>
              <a:pathLst>
                <a:path w="127000" h="885825">
                  <a:moveTo>
                    <a:pt x="55857" y="126984"/>
                  </a:moveTo>
                  <a:lnTo>
                    <a:pt x="54482" y="885825"/>
                  </a:lnTo>
                  <a:lnTo>
                    <a:pt x="69722" y="885825"/>
                  </a:lnTo>
                  <a:lnTo>
                    <a:pt x="71096" y="127015"/>
                  </a:lnTo>
                  <a:lnTo>
                    <a:pt x="55857" y="126984"/>
                  </a:lnTo>
                  <a:close/>
                </a:path>
                <a:path w="127000" h="885825">
                  <a:moveTo>
                    <a:pt x="120605" y="114300"/>
                  </a:moveTo>
                  <a:lnTo>
                    <a:pt x="71119" y="114300"/>
                  </a:lnTo>
                  <a:lnTo>
                    <a:pt x="71096" y="127015"/>
                  </a:lnTo>
                  <a:lnTo>
                    <a:pt x="127000" y="127126"/>
                  </a:lnTo>
                  <a:lnTo>
                    <a:pt x="120605" y="114300"/>
                  </a:lnTo>
                  <a:close/>
                </a:path>
                <a:path w="127000" h="885825">
                  <a:moveTo>
                    <a:pt x="71119" y="114300"/>
                  </a:moveTo>
                  <a:lnTo>
                    <a:pt x="55879" y="114300"/>
                  </a:lnTo>
                  <a:lnTo>
                    <a:pt x="55857" y="126984"/>
                  </a:lnTo>
                  <a:lnTo>
                    <a:pt x="71096" y="127015"/>
                  </a:lnTo>
                  <a:lnTo>
                    <a:pt x="71119" y="114300"/>
                  </a:lnTo>
                  <a:close/>
                </a:path>
                <a:path w="127000" h="885825">
                  <a:moveTo>
                    <a:pt x="63626" y="0"/>
                  </a:moveTo>
                  <a:lnTo>
                    <a:pt x="0" y="126873"/>
                  </a:lnTo>
                  <a:lnTo>
                    <a:pt x="55857" y="126984"/>
                  </a:lnTo>
                  <a:lnTo>
                    <a:pt x="55879" y="114300"/>
                  </a:lnTo>
                  <a:lnTo>
                    <a:pt x="120605" y="114300"/>
                  </a:lnTo>
                  <a:lnTo>
                    <a:pt x="63626" y="0"/>
                  </a:lnTo>
                  <a:close/>
                </a:path>
              </a:pathLst>
            </a:custGeom>
            <a:solidFill>
              <a:srgbClr val="000000"/>
            </a:solidFill>
          </p:spPr>
          <p:txBody>
            <a:bodyPr wrap="square" lIns="0" tIns="0" rIns="0" bIns="0" rtlCol="0"/>
            <a:lstStyle/>
            <a:p>
              <a:endParaRPr/>
            </a:p>
          </p:txBody>
        </p:sp>
        <p:sp>
          <p:nvSpPr>
            <p:cNvPr id="22" name="object 22"/>
            <p:cNvSpPr/>
            <p:nvPr/>
          </p:nvSpPr>
          <p:spPr>
            <a:xfrm>
              <a:off x="8270747" y="1130808"/>
              <a:ext cx="240791" cy="240791"/>
            </a:xfrm>
            <a:prstGeom prst="rect">
              <a:avLst/>
            </a:prstGeom>
            <a:blipFill>
              <a:blip r:embed="rId2" cstate="print"/>
              <a:stretch>
                <a:fillRect/>
              </a:stretch>
            </a:blipFill>
          </p:spPr>
          <p:txBody>
            <a:bodyPr wrap="square" lIns="0" tIns="0" rIns="0" bIns="0" rtlCol="0"/>
            <a:lstStyle/>
            <a:p>
              <a:endParaRPr/>
            </a:p>
          </p:txBody>
        </p:sp>
      </p:grpSp>
      <p:grpSp>
        <p:nvGrpSpPr>
          <p:cNvPr id="23" name="object 23"/>
          <p:cNvGrpSpPr/>
          <p:nvPr/>
        </p:nvGrpSpPr>
        <p:grpSpPr>
          <a:xfrm>
            <a:off x="4649723" y="3592067"/>
            <a:ext cx="3560445" cy="938530"/>
            <a:chOff x="4649723" y="3592067"/>
            <a:chExt cx="3560445" cy="938530"/>
          </a:xfrm>
        </p:grpSpPr>
        <p:sp>
          <p:nvSpPr>
            <p:cNvPr id="24" name="object 24"/>
            <p:cNvSpPr/>
            <p:nvPr/>
          </p:nvSpPr>
          <p:spPr>
            <a:xfrm>
              <a:off x="6282689" y="3835145"/>
              <a:ext cx="0" cy="390525"/>
            </a:xfrm>
            <a:custGeom>
              <a:avLst/>
              <a:gdLst/>
              <a:ahLst/>
              <a:cxnLst/>
              <a:rect l="l" t="t" r="r" b="b"/>
              <a:pathLst>
                <a:path h="390525">
                  <a:moveTo>
                    <a:pt x="0" y="390143"/>
                  </a:moveTo>
                  <a:lnTo>
                    <a:pt x="0" y="0"/>
                  </a:lnTo>
                </a:path>
              </a:pathLst>
            </a:custGeom>
            <a:ln w="28956">
              <a:solidFill>
                <a:srgbClr val="000000"/>
              </a:solidFill>
            </a:ln>
          </p:spPr>
          <p:txBody>
            <a:bodyPr wrap="square" lIns="0" tIns="0" rIns="0" bIns="0" rtlCol="0"/>
            <a:lstStyle/>
            <a:p>
              <a:endParaRPr/>
            </a:p>
          </p:txBody>
        </p:sp>
        <p:sp>
          <p:nvSpPr>
            <p:cNvPr id="25" name="object 25"/>
            <p:cNvSpPr/>
            <p:nvPr/>
          </p:nvSpPr>
          <p:spPr>
            <a:xfrm>
              <a:off x="6134861" y="3606545"/>
              <a:ext cx="294640" cy="228600"/>
            </a:xfrm>
            <a:custGeom>
              <a:avLst/>
              <a:gdLst/>
              <a:ahLst/>
              <a:cxnLst/>
              <a:rect l="l" t="t" r="r" b="b"/>
              <a:pathLst>
                <a:path w="294639" h="228600">
                  <a:moveTo>
                    <a:pt x="0" y="228599"/>
                  </a:moveTo>
                  <a:lnTo>
                    <a:pt x="147065" y="0"/>
                  </a:lnTo>
                  <a:lnTo>
                    <a:pt x="294132" y="228599"/>
                  </a:lnTo>
                  <a:lnTo>
                    <a:pt x="0" y="228599"/>
                  </a:lnTo>
                  <a:close/>
                </a:path>
              </a:pathLst>
            </a:custGeom>
            <a:ln w="28956">
              <a:solidFill>
                <a:srgbClr val="000000"/>
              </a:solidFill>
            </a:ln>
          </p:spPr>
          <p:txBody>
            <a:bodyPr wrap="square" lIns="0" tIns="0" rIns="0" bIns="0" rtlCol="0"/>
            <a:lstStyle/>
            <a:p>
              <a:endParaRPr/>
            </a:p>
          </p:txBody>
        </p:sp>
        <p:sp>
          <p:nvSpPr>
            <p:cNvPr id="26" name="object 26"/>
            <p:cNvSpPr/>
            <p:nvPr/>
          </p:nvSpPr>
          <p:spPr>
            <a:xfrm>
              <a:off x="4664201" y="4225289"/>
              <a:ext cx="3531235" cy="304800"/>
            </a:xfrm>
            <a:custGeom>
              <a:avLst/>
              <a:gdLst/>
              <a:ahLst/>
              <a:cxnLst/>
              <a:rect l="l" t="t" r="r" b="b"/>
              <a:pathLst>
                <a:path w="3531234" h="304800">
                  <a:moveTo>
                    <a:pt x="0" y="0"/>
                  </a:moveTo>
                  <a:lnTo>
                    <a:pt x="3529583" y="0"/>
                  </a:lnTo>
                </a:path>
                <a:path w="3531234" h="304800">
                  <a:moveTo>
                    <a:pt x="0" y="0"/>
                  </a:moveTo>
                  <a:lnTo>
                    <a:pt x="0" y="304800"/>
                  </a:lnTo>
                </a:path>
                <a:path w="3531234" h="304800">
                  <a:moveTo>
                    <a:pt x="3531107" y="0"/>
                  </a:moveTo>
                  <a:lnTo>
                    <a:pt x="3531107" y="304800"/>
                  </a:lnTo>
                </a:path>
              </a:pathLst>
            </a:custGeom>
            <a:ln w="28956">
              <a:solidFill>
                <a:srgbClr val="000000"/>
              </a:solidFill>
            </a:ln>
          </p:spPr>
          <p:txBody>
            <a:bodyPr wrap="square" lIns="0" tIns="0" rIns="0" bIns="0" rtlCol="0"/>
            <a:lstStyle/>
            <a:p>
              <a:endParaRPr/>
            </a:p>
          </p:txBody>
        </p:sp>
      </p:grpSp>
      <p:grpSp>
        <p:nvGrpSpPr>
          <p:cNvPr id="27" name="object 27"/>
          <p:cNvGrpSpPr/>
          <p:nvPr/>
        </p:nvGrpSpPr>
        <p:grpSpPr>
          <a:xfrm>
            <a:off x="3692652" y="4972811"/>
            <a:ext cx="2013585" cy="976630"/>
            <a:chOff x="3692652" y="4972811"/>
            <a:chExt cx="2013585" cy="976630"/>
          </a:xfrm>
        </p:grpSpPr>
        <p:sp>
          <p:nvSpPr>
            <p:cNvPr id="28" name="object 28"/>
            <p:cNvSpPr/>
            <p:nvPr/>
          </p:nvSpPr>
          <p:spPr>
            <a:xfrm>
              <a:off x="3707130" y="5567933"/>
              <a:ext cx="1984375" cy="0"/>
            </a:xfrm>
            <a:custGeom>
              <a:avLst/>
              <a:gdLst/>
              <a:ahLst/>
              <a:cxnLst/>
              <a:rect l="l" t="t" r="r" b="b"/>
              <a:pathLst>
                <a:path w="1984375">
                  <a:moveTo>
                    <a:pt x="0" y="0"/>
                  </a:moveTo>
                  <a:lnTo>
                    <a:pt x="1984248" y="0"/>
                  </a:lnTo>
                </a:path>
              </a:pathLst>
            </a:custGeom>
            <a:ln w="28956">
              <a:solidFill>
                <a:srgbClr val="000000"/>
              </a:solidFill>
            </a:ln>
          </p:spPr>
          <p:txBody>
            <a:bodyPr wrap="square" lIns="0" tIns="0" rIns="0" bIns="0" rtlCol="0"/>
            <a:lstStyle/>
            <a:p>
              <a:endParaRPr/>
            </a:p>
          </p:txBody>
        </p:sp>
        <p:sp>
          <p:nvSpPr>
            <p:cNvPr id="29" name="object 29"/>
            <p:cNvSpPr/>
            <p:nvPr/>
          </p:nvSpPr>
          <p:spPr>
            <a:xfrm>
              <a:off x="3707130" y="5567933"/>
              <a:ext cx="0" cy="380365"/>
            </a:xfrm>
            <a:custGeom>
              <a:avLst/>
              <a:gdLst/>
              <a:ahLst/>
              <a:cxnLst/>
              <a:rect l="l" t="t" r="r" b="b"/>
              <a:pathLst>
                <a:path h="380364">
                  <a:moveTo>
                    <a:pt x="0" y="0"/>
                  </a:moveTo>
                  <a:lnTo>
                    <a:pt x="0" y="380237"/>
                  </a:lnTo>
                </a:path>
              </a:pathLst>
            </a:custGeom>
            <a:ln w="28955">
              <a:solidFill>
                <a:srgbClr val="000000"/>
              </a:solidFill>
            </a:ln>
          </p:spPr>
          <p:txBody>
            <a:bodyPr wrap="square" lIns="0" tIns="0" rIns="0" bIns="0" rtlCol="0"/>
            <a:lstStyle/>
            <a:p>
              <a:endParaRPr/>
            </a:p>
          </p:txBody>
        </p:sp>
        <p:sp>
          <p:nvSpPr>
            <p:cNvPr id="30" name="object 30"/>
            <p:cNvSpPr/>
            <p:nvPr/>
          </p:nvSpPr>
          <p:spPr>
            <a:xfrm>
              <a:off x="4664202" y="5215889"/>
              <a:ext cx="1027430" cy="733425"/>
            </a:xfrm>
            <a:custGeom>
              <a:avLst/>
              <a:gdLst/>
              <a:ahLst/>
              <a:cxnLst/>
              <a:rect l="l" t="t" r="r" b="b"/>
              <a:pathLst>
                <a:path w="1027429" h="733425">
                  <a:moveTo>
                    <a:pt x="1027176" y="352044"/>
                  </a:moveTo>
                  <a:lnTo>
                    <a:pt x="1027176" y="733044"/>
                  </a:lnTo>
                </a:path>
                <a:path w="1027429" h="733425">
                  <a:moveTo>
                    <a:pt x="0" y="381000"/>
                  </a:moveTo>
                  <a:lnTo>
                    <a:pt x="0" y="0"/>
                  </a:lnTo>
                </a:path>
              </a:pathLst>
            </a:custGeom>
            <a:ln w="28956">
              <a:solidFill>
                <a:srgbClr val="000000"/>
              </a:solidFill>
            </a:ln>
          </p:spPr>
          <p:txBody>
            <a:bodyPr wrap="square" lIns="0" tIns="0" rIns="0" bIns="0" rtlCol="0"/>
            <a:lstStyle/>
            <a:p>
              <a:endParaRPr/>
            </a:p>
          </p:txBody>
        </p:sp>
        <p:sp>
          <p:nvSpPr>
            <p:cNvPr id="31" name="object 31"/>
            <p:cNvSpPr/>
            <p:nvPr/>
          </p:nvSpPr>
          <p:spPr>
            <a:xfrm>
              <a:off x="4516374" y="4987289"/>
              <a:ext cx="294640" cy="228600"/>
            </a:xfrm>
            <a:custGeom>
              <a:avLst/>
              <a:gdLst/>
              <a:ahLst/>
              <a:cxnLst/>
              <a:rect l="l" t="t" r="r" b="b"/>
              <a:pathLst>
                <a:path w="294639" h="228600">
                  <a:moveTo>
                    <a:pt x="0" y="228600"/>
                  </a:moveTo>
                  <a:lnTo>
                    <a:pt x="147065" y="0"/>
                  </a:lnTo>
                  <a:lnTo>
                    <a:pt x="294131" y="228600"/>
                  </a:lnTo>
                  <a:lnTo>
                    <a:pt x="0" y="228600"/>
                  </a:lnTo>
                  <a:close/>
                </a:path>
              </a:pathLst>
            </a:custGeom>
            <a:ln w="28956">
              <a:solidFill>
                <a:srgbClr val="000000"/>
              </a:solidFill>
            </a:ln>
          </p:spPr>
          <p:txBody>
            <a:bodyPr wrap="square" lIns="0" tIns="0" rIns="0" bIns="0" rtlCol="0"/>
            <a:lstStyle/>
            <a:p>
              <a:endParaRPr/>
            </a:p>
          </p:txBody>
        </p:sp>
      </p:grpSp>
      <p:grpSp>
        <p:nvGrpSpPr>
          <p:cNvPr id="32" name="object 32"/>
          <p:cNvGrpSpPr/>
          <p:nvPr/>
        </p:nvGrpSpPr>
        <p:grpSpPr>
          <a:xfrm>
            <a:off x="8031480" y="4972811"/>
            <a:ext cx="323215" cy="975360"/>
            <a:chOff x="8031480" y="4972811"/>
            <a:chExt cx="323215" cy="975360"/>
          </a:xfrm>
        </p:grpSpPr>
        <p:sp>
          <p:nvSpPr>
            <p:cNvPr id="33" name="object 33"/>
            <p:cNvSpPr/>
            <p:nvPr/>
          </p:nvSpPr>
          <p:spPr>
            <a:xfrm>
              <a:off x="8195310" y="5215889"/>
              <a:ext cx="0" cy="732790"/>
            </a:xfrm>
            <a:custGeom>
              <a:avLst/>
              <a:gdLst/>
              <a:ahLst/>
              <a:cxnLst/>
              <a:rect l="l" t="t" r="r" b="b"/>
              <a:pathLst>
                <a:path h="732789">
                  <a:moveTo>
                    <a:pt x="0" y="0"/>
                  </a:moveTo>
                  <a:lnTo>
                    <a:pt x="0" y="732282"/>
                  </a:lnTo>
                </a:path>
              </a:pathLst>
            </a:custGeom>
            <a:ln w="28955">
              <a:solidFill>
                <a:srgbClr val="000000"/>
              </a:solidFill>
            </a:ln>
          </p:spPr>
          <p:txBody>
            <a:bodyPr wrap="square" lIns="0" tIns="0" rIns="0" bIns="0" rtlCol="0"/>
            <a:lstStyle/>
            <a:p>
              <a:endParaRPr/>
            </a:p>
          </p:txBody>
        </p:sp>
        <p:sp>
          <p:nvSpPr>
            <p:cNvPr id="34" name="object 34"/>
            <p:cNvSpPr/>
            <p:nvPr/>
          </p:nvSpPr>
          <p:spPr>
            <a:xfrm>
              <a:off x="8045958" y="4987289"/>
              <a:ext cx="294640" cy="228600"/>
            </a:xfrm>
            <a:custGeom>
              <a:avLst/>
              <a:gdLst/>
              <a:ahLst/>
              <a:cxnLst/>
              <a:rect l="l" t="t" r="r" b="b"/>
              <a:pathLst>
                <a:path w="294640" h="228600">
                  <a:moveTo>
                    <a:pt x="0" y="228600"/>
                  </a:moveTo>
                  <a:lnTo>
                    <a:pt x="147066" y="0"/>
                  </a:lnTo>
                  <a:lnTo>
                    <a:pt x="294132" y="228600"/>
                  </a:lnTo>
                  <a:lnTo>
                    <a:pt x="0" y="228600"/>
                  </a:lnTo>
                  <a:close/>
                </a:path>
              </a:pathLst>
            </a:custGeom>
            <a:ln w="28956">
              <a:solidFill>
                <a:srgbClr val="000000"/>
              </a:solidFill>
            </a:ln>
          </p:spPr>
          <p:txBody>
            <a:bodyPr wrap="square" lIns="0" tIns="0" rIns="0" bIns="0" rtlCol="0"/>
            <a:lstStyle/>
            <a:p>
              <a:endParaRPr/>
            </a:p>
          </p:txBody>
        </p:sp>
      </p:grpSp>
      <p:sp>
        <p:nvSpPr>
          <p:cNvPr id="35" name="object 35"/>
          <p:cNvSpPr txBox="1"/>
          <p:nvPr/>
        </p:nvSpPr>
        <p:spPr>
          <a:xfrm>
            <a:off x="5471159" y="3157727"/>
            <a:ext cx="1545590" cy="410209"/>
          </a:xfrm>
          <a:prstGeom prst="rect">
            <a:avLst/>
          </a:prstGeom>
          <a:solidFill>
            <a:srgbClr val="FF0000"/>
          </a:solidFill>
          <a:ln w="12192">
            <a:solidFill>
              <a:srgbClr val="000000"/>
            </a:solidFill>
          </a:ln>
        </p:spPr>
        <p:txBody>
          <a:bodyPr vert="horz" wrap="square" lIns="0" tIns="42545" rIns="0" bIns="0" rtlCol="0">
            <a:spAutoFit/>
          </a:bodyPr>
          <a:lstStyle/>
          <a:p>
            <a:pPr marL="353695">
              <a:lnSpc>
                <a:spcPct val="100000"/>
              </a:lnSpc>
              <a:spcBef>
                <a:spcPts val="335"/>
              </a:spcBef>
            </a:pPr>
            <a:r>
              <a:rPr sz="2000" b="1" dirty="0">
                <a:solidFill>
                  <a:srgbClr val="FFFFFF"/>
                </a:solidFill>
                <a:latin typeface="Loma"/>
                <a:cs typeface="Loma"/>
              </a:rPr>
              <a:t>Vehicle</a:t>
            </a:r>
            <a:endParaRPr sz="2000">
              <a:latin typeface="Loma"/>
              <a:cs typeface="Loma"/>
            </a:endParaRPr>
          </a:p>
        </p:txBody>
      </p:sp>
      <p:sp>
        <p:nvSpPr>
          <p:cNvPr id="36" name="object 36"/>
          <p:cNvSpPr txBox="1"/>
          <p:nvPr/>
        </p:nvSpPr>
        <p:spPr>
          <a:xfrm>
            <a:off x="2971800" y="5948171"/>
            <a:ext cx="1544320" cy="410209"/>
          </a:xfrm>
          <a:prstGeom prst="rect">
            <a:avLst/>
          </a:prstGeom>
          <a:solidFill>
            <a:srgbClr val="FF0000"/>
          </a:solidFill>
          <a:ln w="12192">
            <a:solidFill>
              <a:srgbClr val="000000"/>
            </a:solidFill>
          </a:ln>
        </p:spPr>
        <p:txBody>
          <a:bodyPr vert="horz" wrap="square" lIns="0" tIns="43815" rIns="0" bIns="0" rtlCol="0">
            <a:spAutoFit/>
          </a:bodyPr>
          <a:lstStyle/>
          <a:p>
            <a:pPr marL="260985">
              <a:lnSpc>
                <a:spcPct val="100000"/>
              </a:lnSpc>
              <a:spcBef>
                <a:spcPts val="345"/>
              </a:spcBef>
            </a:pPr>
            <a:r>
              <a:rPr sz="2000" b="1" dirty="0">
                <a:solidFill>
                  <a:srgbClr val="FFFFFF"/>
                </a:solidFill>
                <a:latin typeface="Loma"/>
                <a:cs typeface="Loma"/>
              </a:rPr>
              <a:t>SportCar</a:t>
            </a:r>
            <a:endParaRPr sz="2000">
              <a:latin typeface="Loma"/>
              <a:cs typeface="Loma"/>
            </a:endParaRPr>
          </a:p>
        </p:txBody>
      </p:sp>
      <p:sp>
        <p:nvSpPr>
          <p:cNvPr id="37" name="object 37"/>
          <p:cNvSpPr txBox="1"/>
          <p:nvPr/>
        </p:nvSpPr>
        <p:spPr>
          <a:xfrm>
            <a:off x="4957571" y="5948171"/>
            <a:ext cx="1544320" cy="410209"/>
          </a:xfrm>
          <a:prstGeom prst="rect">
            <a:avLst/>
          </a:prstGeom>
          <a:solidFill>
            <a:srgbClr val="FF0000"/>
          </a:solidFill>
          <a:ln w="12191">
            <a:solidFill>
              <a:srgbClr val="000000"/>
            </a:solidFill>
          </a:ln>
        </p:spPr>
        <p:txBody>
          <a:bodyPr vert="horz" wrap="square" lIns="0" tIns="43815" rIns="0" bIns="0" rtlCol="0">
            <a:spAutoFit/>
          </a:bodyPr>
          <a:lstStyle/>
          <a:p>
            <a:pPr marL="260985">
              <a:lnSpc>
                <a:spcPct val="100000"/>
              </a:lnSpc>
              <a:spcBef>
                <a:spcPts val="345"/>
              </a:spcBef>
            </a:pPr>
            <a:r>
              <a:rPr sz="2000" b="1" spc="5" dirty="0">
                <a:solidFill>
                  <a:srgbClr val="FFFFFF"/>
                </a:solidFill>
                <a:latin typeface="Loma"/>
                <a:cs typeface="Loma"/>
              </a:rPr>
              <a:t>Compact</a:t>
            </a:r>
            <a:endParaRPr sz="2000">
              <a:latin typeface="Loma"/>
              <a:cs typeface="Loma"/>
            </a:endParaRPr>
          </a:p>
        </p:txBody>
      </p:sp>
      <p:sp>
        <p:nvSpPr>
          <p:cNvPr id="38" name="object 38"/>
          <p:cNvSpPr txBox="1"/>
          <p:nvPr/>
        </p:nvSpPr>
        <p:spPr>
          <a:xfrm>
            <a:off x="7679435" y="4529328"/>
            <a:ext cx="1137285" cy="410209"/>
          </a:xfrm>
          <a:prstGeom prst="rect">
            <a:avLst/>
          </a:prstGeom>
          <a:solidFill>
            <a:srgbClr val="FF0000"/>
          </a:solidFill>
          <a:ln w="12192">
            <a:solidFill>
              <a:srgbClr val="000000"/>
            </a:solidFill>
          </a:ln>
        </p:spPr>
        <p:txBody>
          <a:bodyPr vert="horz" wrap="square" lIns="0" tIns="43180" rIns="0" bIns="0" rtlCol="0">
            <a:spAutoFit/>
          </a:bodyPr>
          <a:lstStyle/>
          <a:p>
            <a:pPr marL="283210">
              <a:lnSpc>
                <a:spcPct val="100000"/>
              </a:lnSpc>
              <a:spcBef>
                <a:spcPts val="340"/>
              </a:spcBef>
            </a:pPr>
            <a:r>
              <a:rPr sz="2000" b="1" spc="5" dirty="0">
                <a:solidFill>
                  <a:srgbClr val="FFFFFF"/>
                </a:solidFill>
                <a:latin typeface="Loma"/>
                <a:cs typeface="Loma"/>
              </a:rPr>
              <a:t>Moto</a:t>
            </a:r>
            <a:endParaRPr sz="2000">
              <a:latin typeface="Loma"/>
              <a:cs typeface="Loma"/>
            </a:endParaRPr>
          </a:p>
        </p:txBody>
      </p:sp>
      <p:sp>
        <p:nvSpPr>
          <p:cNvPr id="39" name="object 39"/>
          <p:cNvSpPr txBox="1"/>
          <p:nvPr/>
        </p:nvSpPr>
        <p:spPr>
          <a:xfrm>
            <a:off x="7162800" y="5948171"/>
            <a:ext cx="1838325" cy="401320"/>
          </a:xfrm>
          <a:prstGeom prst="rect">
            <a:avLst/>
          </a:prstGeom>
          <a:solidFill>
            <a:srgbClr val="FF0000"/>
          </a:solidFill>
          <a:ln w="12192">
            <a:solidFill>
              <a:srgbClr val="000000"/>
            </a:solidFill>
          </a:ln>
        </p:spPr>
        <p:txBody>
          <a:bodyPr vert="horz" wrap="square" lIns="0" tIns="38735" rIns="0" bIns="0" rtlCol="0">
            <a:spAutoFit/>
          </a:bodyPr>
          <a:lstStyle/>
          <a:p>
            <a:pPr marL="330835">
              <a:lnSpc>
                <a:spcPct val="100000"/>
              </a:lnSpc>
              <a:spcBef>
                <a:spcPts val="305"/>
              </a:spcBef>
            </a:pPr>
            <a:r>
              <a:rPr sz="2000" b="1" dirty="0">
                <a:solidFill>
                  <a:srgbClr val="FFFFFF"/>
                </a:solidFill>
                <a:latin typeface="Loma"/>
                <a:cs typeface="Loma"/>
              </a:rPr>
              <a:t>SportMoto</a:t>
            </a:r>
            <a:endParaRPr sz="2000">
              <a:latin typeface="Loma"/>
              <a:cs typeface="Loma"/>
            </a:endParaRPr>
          </a:p>
        </p:txBody>
      </p:sp>
      <p:sp>
        <p:nvSpPr>
          <p:cNvPr id="40" name="object 40"/>
          <p:cNvSpPr txBox="1"/>
          <p:nvPr/>
        </p:nvSpPr>
        <p:spPr>
          <a:xfrm>
            <a:off x="4270247" y="4529328"/>
            <a:ext cx="893444" cy="410209"/>
          </a:xfrm>
          <a:prstGeom prst="rect">
            <a:avLst/>
          </a:prstGeom>
          <a:solidFill>
            <a:srgbClr val="FF0000"/>
          </a:solidFill>
          <a:ln w="12192">
            <a:solidFill>
              <a:srgbClr val="000000"/>
            </a:solidFill>
          </a:ln>
        </p:spPr>
        <p:txBody>
          <a:bodyPr vert="horz" wrap="square" lIns="0" tIns="43180" rIns="0" bIns="0" rtlCol="0">
            <a:spAutoFit/>
          </a:bodyPr>
          <a:lstStyle/>
          <a:p>
            <a:pPr marL="240665">
              <a:lnSpc>
                <a:spcPct val="100000"/>
              </a:lnSpc>
              <a:spcBef>
                <a:spcPts val="340"/>
              </a:spcBef>
            </a:pPr>
            <a:r>
              <a:rPr sz="2000" b="1" spc="10" dirty="0">
                <a:solidFill>
                  <a:srgbClr val="FFFFFF"/>
                </a:solidFill>
                <a:latin typeface="Loma"/>
                <a:cs typeface="Loma"/>
              </a:rPr>
              <a:t>Car</a:t>
            </a:r>
            <a:endParaRPr sz="2000">
              <a:latin typeface="Loma"/>
              <a:cs typeface="Lom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29969" y="355720"/>
            <a:ext cx="7957847" cy="566181"/>
          </a:xfrm>
          <a:prstGeom prst="rect">
            <a:avLst/>
          </a:prstGeom>
        </p:spPr>
        <p:txBody>
          <a:bodyPr vert="horz" wrap="square" lIns="0" tIns="12065" rIns="0" bIns="0" rtlCol="0">
            <a:spAutoFit/>
          </a:bodyPr>
          <a:lstStyle/>
          <a:p>
            <a:pPr marL="12700">
              <a:lnSpc>
                <a:spcPct val="100000"/>
              </a:lnSpc>
              <a:spcBef>
                <a:spcPts val="95"/>
              </a:spcBef>
            </a:pPr>
            <a:r>
              <a:rPr sz="3600" dirty="0">
                <a:solidFill>
                  <a:srgbClr val="333399"/>
                </a:solidFill>
                <a:latin typeface="Tahoma"/>
                <a:cs typeface="Tahoma"/>
              </a:rPr>
              <a:t>3.1.4. Cây phân cấp kế thừa (2)</a:t>
            </a:r>
            <a:endParaRPr sz="3600" dirty="0">
              <a:latin typeface="Tahoma"/>
              <a:cs typeface="Tahoma"/>
            </a:endParaRPr>
          </a:p>
        </p:txBody>
      </p:sp>
      <p:sp>
        <p:nvSpPr>
          <p:cNvPr id="27" name="object 27"/>
          <p:cNvSpPr txBox="1">
            <a:spLocks noGrp="1"/>
          </p:cNvSpPr>
          <p:nvPr>
            <p:ph type="sldNum" sz="quarter" idx="12"/>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27</a:t>
            </a:fld>
            <a:endParaRPr dirty="0"/>
          </a:p>
        </p:txBody>
      </p:sp>
      <p:sp>
        <p:nvSpPr>
          <p:cNvPr id="8" name="object 8"/>
          <p:cNvSpPr txBox="1"/>
          <p:nvPr/>
        </p:nvSpPr>
        <p:spPr>
          <a:xfrm>
            <a:off x="1055170" y="1360909"/>
            <a:ext cx="7957847" cy="2177519"/>
          </a:xfrm>
          <a:prstGeom prst="rect">
            <a:avLst/>
          </a:prstGeom>
        </p:spPr>
        <p:txBody>
          <a:bodyPr vert="horz" wrap="square" lIns="0" tIns="12700" rIns="0" bIns="0" rtlCol="0">
            <a:spAutoFit/>
          </a:bodyPr>
          <a:lstStyle/>
          <a:p>
            <a:pPr marL="355600" marR="1233170" indent="-342900">
              <a:lnSpc>
                <a:spcPct val="100000"/>
              </a:lnSpc>
              <a:spcBef>
                <a:spcPts val="100"/>
              </a:spcBef>
              <a:buClr>
                <a:srgbClr val="3333CC"/>
              </a:buClr>
              <a:buSzPct val="59259"/>
              <a:buFont typeface="Wingdings"/>
              <a:buChar char="◼"/>
              <a:tabLst>
                <a:tab pos="354965" algn="l"/>
                <a:tab pos="355600" algn="l"/>
              </a:tabLst>
            </a:pPr>
            <a:r>
              <a:rPr sz="2700" dirty="0">
                <a:latin typeface="Tahoma"/>
                <a:cs typeface="Tahoma"/>
              </a:rPr>
              <a:t>Các lớp con có cùng lớp cha gọi là anh chị </a:t>
            </a:r>
            <a:r>
              <a:rPr sz="2700" dirty="0" err="1">
                <a:latin typeface="Tahoma"/>
                <a:cs typeface="Tahoma"/>
              </a:rPr>
              <a:t>em</a:t>
            </a:r>
            <a:r>
              <a:rPr sz="2700" dirty="0">
                <a:latin typeface="Tahoma"/>
                <a:cs typeface="Tahoma"/>
              </a:rPr>
              <a:t> (siblings)</a:t>
            </a:r>
          </a:p>
          <a:p>
            <a:pPr marL="355600" marR="5080" indent="-342900">
              <a:lnSpc>
                <a:spcPts val="3190"/>
              </a:lnSpc>
              <a:spcBef>
                <a:spcPts val="795"/>
              </a:spcBef>
              <a:buClr>
                <a:srgbClr val="3333CC"/>
              </a:buClr>
              <a:buSzPct val="59259"/>
              <a:buFont typeface="Wingdings"/>
              <a:buChar char="◼"/>
              <a:tabLst>
                <a:tab pos="354965" algn="l"/>
                <a:tab pos="355600" algn="l"/>
              </a:tabLst>
            </a:pPr>
            <a:r>
              <a:rPr sz="2700" dirty="0">
                <a:latin typeface="Tahoma"/>
                <a:cs typeface="Tahoma"/>
              </a:rPr>
              <a:t>Thành viên được kế thừa sẽ được kế thừa xuống dưới  trong cây phân cấp </a:t>
            </a:r>
            <a:r>
              <a:rPr sz="2700" dirty="0">
                <a:latin typeface="Wingdings"/>
                <a:cs typeface="Wingdings"/>
              </a:rPr>
              <a:t>→</a:t>
            </a:r>
            <a:r>
              <a:rPr sz="2700" dirty="0">
                <a:latin typeface="Times New Roman"/>
                <a:cs typeface="Times New Roman"/>
              </a:rPr>
              <a:t> </a:t>
            </a:r>
            <a:r>
              <a:rPr sz="2700" dirty="0">
                <a:latin typeface="Tahoma"/>
                <a:cs typeface="Tahoma"/>
              </a:rPr>
              <a:t>Lớp con kế thừa tất cả </a:t>
            </a:r>
            <a:r>
              <a:rPr sz="2700" dirty="0" err="1">
                <a:latin typeface="Tahoma"/>
                <a:cs typeface="Tahoma"/>
              </a:rPr>
              <a:t>các</a:t>
            </a:r>
            <a:r>
              <a:rPr sz="2700" dirty="0">
                <a:latin typeface="Tahoma"/>
                <a:cs typeface="Tahoma"/>
              </a:rPr>
              <a:t> </a:t>
            </a:r>
            <a:r>
              <a:rPr sz="2700" dirty="0" err="1">
                <a:latin typeface="Tahoma"/>
                <a:cs typeface="Tahoma"/>
              </a:rPr>
              <a:t>lớp</a:t>
            </a:r>
            <a:r>
              <a:rPr lang="en-US" sz="2700" dirty="0">
                <a:latin typeface="Tahoma"/>
                <a:cs typeface="Tahoma"/>
              </a:rPr>
              <a:t> </a:t>
            </a:r>
            <a:r>
              <a:rPr lang="en-US" sz="2700" dirty="0" err="1">
                <a:latin typeface="Tahoma"/>
                <a:cs typeface="Tahoma"/>
              </a:rPr>
              <a:t>tổ</a:t>
            </a:r>
            <a:r>
              <a:rPr lang="en-US" sz="2700" dirty="0">
                <a:latin typeface="Tahoma"/>
                <a:cs typeface="Tahoma"/>
              </a:rPr>
              <a:t> </a:t>
            </a:r>
            <a:r>
              <a:rPr lang="en-US" sz="2700" dirty="0" err="1">
                <a:latin typeface="Tahoma"/>
                <a:cs typeface="Tahoma"/>
              </a:rPr>
              <a:t>tiên</a:t>
            </a:r>
            <a:r>
              <a:rPr lang="en-US" sz="2700" dirty="0">
                <a:latin typeface="Tahoma"/>
                <a:cs typeface="Tahoma"/>
              </a:rPr>
              <a:t> </a:t>
            </a:r>
            <a:r>
              <a:rPr lang="en-US" sz="2700" dirty="0" err="1">
                <a:latin typeface="Tahoma"/>
                <a:cs typeface="Tahoma"/>
              </a:rPr>
              <a:t>của</a:t>
            </a:r>
            <a:r>
              <a:rPr lang="en-US" sz="2700" dirty="0">
                <a:latin typeface="Tahoma"/>
                <a:cs typeface="Tahoma"/>
              </a:rPr>
              <a:t> </a:t>
            </a:r>
            <a:r>
              <a:rPr lang="en-US" sz="2700" dirty="0" err="1">
                <a:latin typeface="Tahoma"/>
                <a:cs typeface="Tahoma"/>
              </a:rPr>
              <a:t>nó</a:t>
            </a:r>
            <a:r>
              <a:rPr lang="en-US" sz="2700" dirty="0">
                <a:latin typeface="Tahoma"/>
                <a:cs typeface="Tahoma"/>
              </a:rPr>
              <a:t>.</a:t>
            </a:r>
            <a:endParaRPr sz="2700" dirty="0">
              <a:latin typeface="Tahoma"/>
              <a:cs typeface="Tahoma"/>
            </a:endParaRPr>
          </a:p>
        </p:txBody>
      </p:sp>
      <p:sp>
        <p:nvSpPr>
          <p:cNvPr id="10" name="object 10"/>
          <p:cNvSpPr txBox="1"/>
          <p:nvPr/>
        </p:nvSpPr>
        <p:spPr>
          <a:xfrm>
            <a:off x="3668266" y="3545221"/>
            <a:ext cx="1660525" cy="443865"/>
          </a:xfrm>
          <a:prstGeom prst="rect">
            <a:avLst/>
          </a:prstGeom>
          <a:solidFill>
            <a:srgbClr val="4DB3E6"/>
          </a:solidFill>
          <a:ln w="3175">
            <a:solidFill>
              <a:srgbClr val="000000"/>
            </a:solidFill>
          </a:ln>
        </p:spPr>
        <p:txBody>
          <a:bodyPr vert="horz" wrap="square" lIns="0" tIns="80645" rIns="0" bIns="0" rtlCol="0">
            <a:spAutoFit/>
          </a:bodyPr>
          <a:lstStyle/>
          <a:p>
            <a:pPr marL="2540" algn="ctr">
              <a:lnSpc>
                <a:spcPct val="100000"/>
              </a:lnSpc>
              <a:spcBef>
                <a:spcPts val="635"/>
              </a:spcBef>
            </a:pPr>
            <a:r>
              <a:rPr sz="1600" b="1" spc="-10" dirty="0">
                <a:latin typeface="Arial"/>
                <a:cs typeface="Arial"/>
              </a:rPr>
              <a:t>Hình</a:t>
            </a:r>
            <a:endParaRPr sz="1600">
              <a:latin typeface="Arial"/>
              <a:cs typeface="Arial"/>
            </a:endParaRPr>
          </a:p>
        </p:txBody>
      </p:sp>
      <p:sp>
        <p:nvSpPr>
          <p:cNvPr id="11" name="object 11"/>
          <p:cNvSpPr txBox="1"/>
          <p:nvPr/>
        </p:nvSpPr>
        <p:spPr>
          <a:xfrm>
            <a:off x="1205483" y="4483658"/>
            <a:ext cx="2440305" cy="440690"/>
          </a:xfrm>
          <a:prstGeom prst="rect">
            <a:avLst/>
          </a:prstGeom>
          <a:solidFill>
            <a:srgbClr val="4DB3E6"/>
          </a:solidFill>
          <a:ln w="3175">
            <a:solidFill>
              <a:srgbClr val="000000"/>
            </a:solidFill>
          </a:ln>
        </p:spPr>
        <p:txBody>
          <a:bodyPr vert="horz" wrap="square" lIns="0" tIns="80010" rIns="0" bIns="0" rtlCol="0">
            <a:spAutoFit/>
          </a:bodyPr>
          <a:lstStyle/>
          <a:p>
            <a:pPr marL="524510">
              <a:lnSpc>
                <a:spcPct val="100000"/>
              </a:lnSpc>
              <a:spcBef>
                <a:spcPts val="630"/>
              </a:spcBef>
            </a:pPr>
            <a:r>
              <a:rPr sz="1600" b="1" spc="-10" dirty="0">
                <a:latin typeface="Arial"/>
                <a:cs typeface="Arial"/>
              </a:rPr>
              <a:t>Hình </a:t>
            </a:r>
            <a:r>
              <a:rPr sz="1600" b="1" spc="-5" dirty="0">
                <a:latin typeface="Arial"/>
                <a:cs typeface="Arial"/>
              </a:rPr>
              <a:t>hai</a:t>
            </a:r>
            <a:r>
              <a:rPr sz="1600" b="1" spc="15" dirty="0">
                <a:latin typeface="Arial"/>
                <a:cs typeface="Arial"/>
              </a:rPr>
              <a:t> </a:t>
            </a:r>
            <a:r>
              <a:rPr sz="1600" b="1" spc="-10" dirty="0">
                <a:latin typeface="Arial"/>
                <a:cs typeface="Arial"/>
              </a:rPr>
              <a:t>chiều</a:t>
            </a:r>
            <a:endParaRPr sz="1600">
              <a:latin typeface="Arial"/>
              <a:cs typeface="Arial"/>
            </a:endParaRPr>
          </a:p>
        </p:txBody>
      </p:sp>
      <p:sp>
        <p:nvSpPr>
          <p:cNvPr id="12" name="object 12"/>
          <p:cNvSpPr txBox="1"/>
          <p:nvPr/>
        </p:nvSpPr>
        <p:spPr>
          <a:xfrm>
            <a:off x="5420867" y="4483658"/>
            <a:ext cx="2440305" cy="440690"/>
          </a:xfrm>
          <a:prstGeom prst="rect">
            <a:avLst/>
          </a:prstGeom>
          <a:solidFill>
            <a:srgbClr val="4DB3E6"/>
          </a:solidFill>
          <a:ln w="3175">
            <a:solidFill>
              <a:srgbClr val="000000"/>
            </a:solidFill>
          </a:ln>
        </p:spPr>
        <p:txBody>
          <a:bodyPr vert="horz" wrap="square" lIns="0" tIns="80010" rIns="0" bIns="0" rtlCol="0">
            <a:spAutoFit/>
          </a:bodyPr>
          <a:lstStyle/>
          <a:p>
            <a:pPr marL="554990">
              <a:lnSpc>
                <a:spcPct val="100000"/>
              </a:lnSpc>
              <a:spcBef>
                <a:spcPts val="630"/>
              </a:spcBef>
            </a:pPr>
            <a:r>
              <a:rPr sz="1600" b="1" spc="-10" dirty="0">
                <a:latin typeface="Arial"/>
                <a:cs typeface="Arial"/>
              </a:rPr>
              <a:t>Hình </a:t>
            </a:r>
            <a:r>
              <a:rPr sz="1600" b="1" spc="-5" dirty="0">
                <a:latin typeface="Arial"/>
                <a:cs typeface="Arial"/>
              </a:rPr>
              <a:t>ba</a:t>
            </a:r>
            <a:r>
              <a:rPr sz="1600" b="1" dirty="0">
                <a:latin typeface="Arial"/>
                <a:cs typeface="Arial"/>
              </a:rPr>
              <a:t> </a:t>
            </a:r>
            <a:r>
              <a:rPr sz="1600" b="1" spc="-10" dirty="0">
                <a:latin typeface="Arial"/>
                <a:cs typeface="Arial"/>
              </a:rPr>
              <a:t>chiều</a:t>
            </a:r>
            <a:endParaRPr sz="1600">
              <a:latin typeface="Arial"/>
              <a:cs typeface="Arial"/>
            </a:endParaRPr>
          </a:p>
        </p:txBody>
      </p:sp>
      <p:sp>
        <p:nvSpPr>
          <p:cNvPr id="13" name="object 13"/>
          <p:cNvSpPr txBox="1"/>
          <p:nvPr/>
        </p:nvSpPr>
        <p:spPr>
          <a:xfrm>
            <a:off x="469391" y="6019800"/>
            <a:ext cx="1166495" cy="443865"/>
          </a:xfrm>
          <a:prstGeom prst="rect">
            <a:avLst/>
          </a:prstGeom>
          <a:solidFill>
            <a:srgbClr val="4DB3E6"/>
          </a:solidFill>
          <a:ln w="3175">
            <a:solidFill>
              <a:srgbClr val="000000"/>
            </a:solidFill>
          </a:ln>
        </p:spPr>
        <p:txBody>
          <a:bodyPr vert="horz" wrap="square" lIns="0" tIns="81280" rIns="0" bIns="0" rtlCol="0">
            <a:spAutoFit/>
          </a:bodyPr>
          <a:lstStyle/>
          <a:p>
            <a:pPr marL="132715">
              <a:lnSpc>
                <a:spcPct val="100000"/>
              </a:lnSpc>
              <a:spcBef>
                <a:spcPts val="640"/>
              </a:spcBef>
            </a:pPr>
            <a:r>
              <a:rPr sz="1600" b="1" spc="-10" dirty="0">
                <a:latin typeface="Arial"/>
                <a:cs typeface="Arial"/>
              </a:rPr>
              <a:t>Hình</a:t>
            </a:r>
            <a:r>
              <a:rPr sz="1600" b="1" spc="-25" dirty="0">
                <a:latin typeface="Arial"/>
                <a:cs typeface="Arial"/>
              </a:rPr>
              <a:t> </a:t>
            </a:r>
            <a:r>
              <a:rPr sz="1600" b="1" spc="-5" dirty="0">
                <a:latin typeface="Arial"/>
                <a:cs typeface="Arial"/>
              </a:rPr>
              <a:t>tròn</a:t>
            </a:r>
            <a:endParaRPr sz="1600">
              <a:latin typeface="Arial"/>
              <a:cs typeface="Arial"/>
            </a:endParaRPr>
          </a:p>
        </p:txBody>
      </p:sp>
      <p:sp>
        <p:nvSpPr>
          <p:cNvPr id="14" name="object 14"/>
          <p:cNvSpPr txBox="1"/>
          <p:nvPr/>
        </p:nvSpPr>
        <p:spPr>
          <a:xfrm>
            <a:off x="1764792" y="6019800"/>
            <a:ext cx="1365885" cy="443865"/>
          </a:xfrm>
          <a:prstGeom prst="rect">
            <a:avLst/>
          </a:prstGeom>
          <a:solidFill>
            <a:srgbClr val="4DB3E6"/>
          </a:solidFill>
          <a:ln w="3175">
            <a:solidFill>
              <a:srgbClr val="000000"/>
            </a:solidFill>
          </a:ln>
        </p:spPr>
        <p:txBody>
          <a:bodyPr vert="horz" wrap="square" lIns="0" tIns="81280" rIns="0" bIns="0" rtlCol="0">
            <a:spAutoFit/>
          </a:bodyPr>
          <a:lstStyle/>
          <a:p>
            <a:pPr marL="316230">
              <a:lnSpc>
                <a:spcPct val="100000"/>
              </a:lnSpc>
              <a:spcBef>
                <a:spcPts val="640"/>
              </a:spcBef>
            </a:pPr>
            <a:r>
              <a:rPr sz="1600" b="1" spc="-5" dirty="0">
                <a:latin typeface="Arial"/>
                <a:cs typeface="Arial"/>
              </a:rPr>
              <a:t>Tứ</a:t>
            </a:r>
            <a:r>
              <a:rPr sz="1600" b="1" dirty="0">
                <a:latin typeface="Arial"/>
                <a:cs typeface="Arial"/>
              </a:rPr>
              <a:t> </a:t>
            </a:r>
            <a:r>
              <a:rPr sz="1600" b="1" spc="-5" dirty="0">
                <a:latin typeface="Arial"/>
                <a:cs typeface="Arial"/>
              </a:rPr>
              <a:t>giác</a:t>
            </a:r>
            <a:endParaRPr sz="1600">
              <a:latin typeface="Arial"/>
              <a:cs typeface="Arial"/>
            </a:endParaRPr>
          </a:p>
        </p:txBody>
      </p:sp>
      <p:sp>
        <p:nvSpPr>
          <p:cNvPr id="15" name="object 15"/>
          <p:cNvSpPr txBox="1"/>
          <p:nvPr/>
        </p:nvSpPr>
        <p:spPr>
          <a:xfrm>
            <a:off x="3270503" y="6019800"/>
            <a:ext cx="1012825" cy="443865"/>
          </a:xfrm>
          <a:prstGeom prst="rect">
            <a:avLst/>
          </a:prstGeom>
          <a:solidFill>
            <a:srgbClr val="4DB3E6"/>
          </a:solidFill>
          <a:ln w="3175">
            <a:solidFill>
              <a:srgbClr val="000000"/>
            </a:solidFill>
          </a:ln>
        </p:spPr>
        <p:txBody>
          <a:bodyPr vert="horz" wrap="square" lIns="0" tIns="81280" rIns="0" bIns="0" rtlCol="0">
            <a:spAutoFit/>
          </a:bodyPr>
          <a:lstStyle/>
          <a:p>
            <a:pPr marL="67310">
              <a:lnSpc>
                <a:spcPct val="100000"/>
              </a:lnSpc>
              <a:spcBef>
                <a:spcPts val="640"/>
              </a:spcBef>
            </a:pPr>
            <a:r>
              <a:rPr sz="1600" b="1" spc="-5" dirty="0">
                <a:latin typeface="Arial"/>
                <a:cs typeface="Arial"/>
              </a:rPr>
              <a:t>Tam</a:t>
            </a:r>
            <a:r>
              <a:rPr sz="1600" b="1" spc="-35" dirty="0">
                <a:latin typeface="Arial"/>
                <a:cs typeface="Arial"/>
              </a:rPr>
              <a:t> </a:t>
            </a:r>
            <a:r>
              <a:rPr sz="1600" b="1" spc="-5" dirty="0">
                <a:latin typeface="Arial"/>
                <a:cs typeface="Arial"/>
              </a:rPr>
              <a:t>giác</a:t>
            </a:r>
            <a:endParaRPr sz="1600">
              <a:latin typeface="Arial"/>
              <a:cs typeface="Arial"/>
            </a:endParaRPr>
          </a:p>
        </p:txBody>
      </p:sp>
      <p:sp>
        <p:nvSpPr>
          <p:cNvPr id="16" name="object 16"/>
          <p:cNvSpPr txBox="1"/>
          <p:nvPr/>
        </p:nvSpPr>
        <p:spPr>
          <a:xfrm>
            <a:off x="4645152" y="6019800"/>
            <a:ext cx="1012825" cy="443865"/>
          </a:xfrm>
          <a:prstGeom prst="rect">
            <a:avLst/>
          </a:prstGeom>
          <a:solidFill>
            <a:srgbClr val="4DB3E6"/>
          </a:solidFill>
          <a:ln w="3175">
            <a:solidFill>
              <a:srgbClr val="000000"/>
            </a:solidFill>
          </a:ln>
        </p:spPr>
        <p:txBody>
          <a:bodyPr vert="horz" wrap="square" lIns="0" tIns="81280" rIns="0" bIns="0" rtlCol="0">
            <a:spAutoFit/>
          </a:bodyPr>
          <a:lstStyle/>
          <a:p>
            <a:pPr marL="77470">
              <a:lnSpc>
                <a:spcPct val="100000"/>
              </a:lnSpc>
              <a:spcBef>
                <a:spcPts val="640"/>
              </a:spcBef>
            </a:pPr>
            <a:r>
              <a:rPr sz="1600" b="1" spc="-10" dirty="0">
                <a:latin typeface="Arial"/>
                <a:cs typeface="Arial"/>
              </a:rPr>
              <a:t>Hình</a:t>
            </a:r>
            <a:r>
              <a:rPr sz="1600" b="1" spc="-35" dirty="0">
                <a:latin typeface="Arial"/>
                <a:cs typeface="Arial"/>
              </a:rPr>
              <a:t> </a:t>
            </a:r>
            <a:r>
              <a:rPr sz="1600" b="1" spc="-10" dirty="0">
                <a:latin typeface="Arial"/>
                <a:cs typeface="Arial"/>
              </a:rPr>
              <a:t>cầu</a:t>
            </a:r>
            <a:endParaRPr sz="1600">
              <a:latin typeface="Arial"/>
              <a:cs typeface="Arial"/>
            </a:endParaRPr>
          </a:p>
        </p:txBody>
      </p:sp>
      <p:sp>
        <p:nvSpPr>
          <p:cNvPr id="17" name="object 17"/>
          <p:cNvSpPr txBox="1"/>
          <p:nvPr/>
        </p:nvSpPr>
        <p:spPr>
          <a:xfrm>
            <a:off x="5798820" y="6019800"/>
            <a:ext cx="2011045" cy="443865"/>
          </a:xfrm>
          <a:prstGeom prst="rect">
            <a:avLst/>
          </a:prstGeom>
          <a:solidFill>
            <a:srgbClr val="4DB3E6"/>
          </a:solidFill>
          <a:ln w="3175">
            <a:solidFill>
              <a:srgbClr val="000000"/>
            </a:solidFill>
          </a:ln>
        </p:spPr>
        <p:txBody>
          <a:bodyPr vert="horz" wrap="square" lIns="0" tIns="81280" rIns="0" bIns="0" rtlCol="0">
            <a:spAutoFit/>
          </a:bodyPr>
          <a:lstStyle/>
          <a:p>
            <a:pPr marL="379095">
              <a:lnSpc>
                <a:spcPct val="100000"/>
              </a:lnSpc>
              <a:spcBef>
                <a:spcPts val="640"/>
              </a:spcBef>
            </a:pPr>
            <a:r>
              <a:rPr sz="1600" b="1" spc="-10" dirty="0">
                <a:latin typeface="Arial"/>
                <a:cs typeface="Arial"/>
              </a:rPr>
              <a:t>Hình </a:t>
            </a:r>
            <a:r>
              <a:rPr sz="1600" b="1" spc="-5" dirty="0">
                <a:latin typeface="Arial"/>
                <a:cs typeface="Arial"/>
              </a:rPr>
              <a:t>lăng</a:t>
            </a:r>
            <a:r>
              <a:rPr sz="1600" b="1" spc="10" dirty="0">
                <a:latin typeface="Arial"/>
                <a:cs typeface="Arial"/>
              </a:rPr>
              <a:t> </a:t>
            </a:r>
            <a:r>
              <a:rPr sz="1600" b="1" spc="-5" dirty="0">
                <a:latin typeface="Arial"/>
                <a:cs typeface="Arial"/>
              </a:rPr>
              <a:t>trụ</a:t>
            </a:r>
            <a:endParaRPr sz="1600">
              <a:latin typeface="Arial"/>
              <a:cs typeface="Arial"/>
            </a:endParaRPr>
          </a:p>
        </p:txBody>
      </p:sp>
      <p:sp>
        <p:nvSpPr>
          <p:cNvPr id="18" name="object 18"/>
          <p:cNvSpPr txBox="1"/>
          <p:nvPr/>
        </p:nvSpPr>
        <p:spPr>
          <a:xfrm>
            <a:off x="7886700" y="6019800"/>
            <a:ext cx="1005205" cy="443865"/>
          </a:xfrm>
          <a:prstGeom prst="rect">
            <a:avLst/>
          </a:prstGeom>
          <a:solidFill>
            <a:srgbClr val="4DB3E6"/>
          </a:solidFill>
          <a:ln w="3175">
            <a:solidFill>
              <a:srgbClr val="000000"/>
            </a:solidFill>
          </a:ln>
        </p:spPr>
        <p:txBody>
          <a:bodyPr vert="horz" wrap="square" lIns="0" tIns="81280" rIns="0" bIns="0" rtlCol="0">
            <a:spAutoFit/>
          </a:bodyPr>
          <a:lstStyle/>
          <a:p>
            <a:pPr marL="130175">
              <a:lnSpc>
                <a:spcPct val="100000"/>
              </a:lnSpc>
              <a:spcBef>
                <a:spcPts val="640"/>
              </a:spcBef>
            </a:pPr>
            <a:r>
              <a:rPr sz="1600" b="1" spc="-5" dirty="0">
                <a:latin typeface="Arial"/>
                <a:cs typeface="Arial"/>
              </a:rPr>
              <a:t>Tứ</a:t>
            </a:r>
            <a:r>
              <a:rPr sz="1600" b="1" spc="-15" dirty="0">
                <a:latin typeface="Arial"/>
                <a:cs typeface="Arial"/>
              </a:rPr>
              <a:t> </a:t>
            </a:r>
            <a:r>
              <a:rPr sz="1600" b="1" spc="-5" dirty="0">
                <a:latin typeface="Arial"/>
                <a:cs typeface="Arial"/>
              </a:rPr>
              <a:t>diện</a:t>
            </a:r>
            <a:endParaRPr sz="1600">
              <a:latin typeface="Arial"/>
              <a:cs typeface="Arial"/>
            </a:endParaRPr>
          </a:p>
        </p:txBody>
      </p:sp>
      <p:sp>
        <p:nvSpPr>
          <p:cNvPr id="19" name="object 19"/>
          <p:cNvSpPr/>
          <p:nvPr/>
        </p:nvSpPr>
        <p:spPr>
          <a:xfrm>
            <a:off x="3295903" y="3977436"/>
            <a:ext cx="437897" cy="508456"/>
          </a:xfrm>
          <a:custGeom>
            <a:avLst/>
            <a:gdLst/>
            <a:ahLst/>
            <a:cxnLst/>
            <a:rect l="l" t="t" r="r" b="b"/>
            <a:pathLst>
              <a:path w="601345" h="826770">
                <a:moveTo>
                  <a:pt x="521628" y="99061"/>
                </a:moveTo>
                <a:lnTo>
                  <a:pt x="0" y="819150"/>
                </a:lnTo>
                <a:lnTo>
                  <a:pt x="10160" y="826643"/>
                </a:lnTo>
                <a:lnTo>
                  <a:pt x="531932" y="106529"/>
                </a:lnTo>
                <a:lnTo>
                  <a:pt x="521628" y="99061"/>
                </a:lnTo>
                <a:close/>
              </a:path>
              <a:path w="601345" h="826770">
                <a:moveTo>
                  <a:pt x="586697" y="88773"/>
                </a:moveTo>
                <a:lnTo>
                  <a:pt x="529082" y="88773"/>
                </a:lnTo>
                <a:lnTo>
                  <a:pt x="539369" y="96265"/>
                </a:lnTo>
                <a:lnTo>
                  <a:pt x="531932" y="106529"/>
                </a:lnTo>
                <a:lnTo>
                  <a:pt x="578231" y="140081"/>
                </a:lnTo>
                <a:lnTo>
                  <a:pt x="586697" y="88773"/>
                </a:lnTo>
                <a:close/>
              </a:path>
              <a:path w="601345" h="826770">
                <a:moveTo>
                  <a:pt x="529082" y="88773"/>
                </a:moveTo>
                <a:lnTo>
                  <a:pt x="521628" y="99061"/>
                </a:lnTo>
                <a:lnTo>
                  <a:pt x="531932" y="106529"/>
                </a:lnTo>
                <a:lnTo>
                  <a:pt x="539369" y="96265"/>
                </a:lnTo>
                <a:lnTo>
                  <a:pt x="529082" y="88773"/>
                </a:lnTo>
                <a:close/>
              </a:path>
              <a:path w="601345" h="826770">
                <a:moveTo>
                  <a:pt x="601345" y="0"/>
                </a:moveTo>
                <a:lnTo>
                  <a:pt x="475361" y="65531"/>
                </a:lnTo>
                <a:lnTo>
                  <a:pt x="521628" y="99061"/>
                </a:lnTo>
                <a:lnTo>
                  <a:pt x="529082" y="88773"/>
                </a:lnTo>
                <a:lnTo>
                  <a:pt x="586697" y="88773"/>
                </a:lnTo>
                <a:lnTo>
                  <a:pt x="601345" y="0"/>
                </a:lnTo>
                <a:close/>
              </a:path>
            </a:pathLst>
          </a:custGeom>
          <a:solidFill>
            <a:srgbClr val="000000"/>
          </a:solidFill>
        </p:spPr>
        <p:txBody>
          <a:bodyPr wrap="square" lIns="0" tIns="0" rIns="0" bIns="0" rtlCol="0"/>
          <a:lstStyle/>
          <a:p>
            <a:endParaRPr/>
          </a:p>
        </p:txBody>
      </p:sp>
      <p:sp>
        <p:nvSpPr>
          <p:cNvPr id="20" name="object 20"/>
          <p:cNvSpPr/>
          <p:nvPr/>
        </p:nvSpPr>
        <p:spPr>
          <a:xfrm>
            <a:off x="5328791" y="3977436"/>
            <a:ext cx="373507" cy="508456"/>
          </a:xfrm>
          <a:custGeom>
            <a:avLst/>
            <a:gdLst/>
            <a:ahLst/>
            <a:cxnLst/>
            <a:rect l="l" t="t" r="r" b="b"/>
            <a:pathLst>
              <a:path w="604520" h="826770">
                <a:moveTo>
                  <a:pt x="79902" y="98961"/>
                </a:moveTo>
                <a:lnTo>
                  <a:pt x="69619" y="106457"/>
                </a:lnTo>
                <a:lnTo>
                  <a:pt x="594233" y="826643"/>
                </a:lnTo>
                <a:lnTo>
                  <a:pt x="604393" y="819150"/>
                </a:lnTo>
                <a:lnTo>
                  <a:pt x="79902" y="98961"/>
                </a:lnTo>
                <a:close/>
              </a:path>
              <a:path w="604520" h="826770">
                <a:moveTo>
                  <a:pt x="0" y="0"/>
                </a:moveTo>
                <a:lnTo>
                  <a:pt x="23495" y="140081"/>
                </a:lnTo>
                <a:lnTo>
                  <a:pt x="69619" y="106457"/>
                </a:lnTo>
                <a:lnTo>
                  <a:pt x="62103" y="96138"/>
                </a:lnTo>
                <a:lnTo>
                  <a:pt x="72390" y="88645"/>
                </a:lnTo>
                <a:lnTo>
                  <a:pt x="94054" y="88645"/>
                </a:lnTo>
                <a:lnTo>
                  <a:pt x="126111" y="65277"/>
                </a:lnTo>
                <a:lnTo>
                  <a:pt x="0" y="0"/>
                </a:lnTo>
                <a:close/>
              </a:path>
              <a:path w="604520" h="826770">
                <a:moveTo>
                  <a:pt x="72390" y="88645"/>
                </a:moveTo>
                <a:lnTo>
                  <a:pt x="62103" y="96138"/>
                </a:lnTo>
                <a:lnTo>
                  <a:pt x="69619" y="106457"/>
                </a:lnTo>
                <a:lnTo>
                  <a:pt x="79902" y="98961"/>
                </a:lnTo>
                <a:lnTo>
                  <a:pt x="72390" y="88645"/>
                </a:lnTo>
                <a:close/>
              </a:path>
              <a:path w="604520" h="826770">
                <a:moveTo>
                  <a:pt x="94054" y="88645"/>
                </a:moveTo>
                <a:lnTo>
                  <a:pt x="72390" y="88645"/>
                </a:lnTo>
                <a:lnTo>
                  <a:pt x="79902" y="98961"/>
                </a:lnTo>
                <a:lnTo>
                  <a:pt x="94054" y="88645"/>
                </a:lnTo>
                <a:close/>
              </a:path>
            </a:pathLst>
          </a:custGeom>
          <a:solidFill>
            <a:srgbClr val="000000"/>
          </a:solidFill>
        </p:spPr>
        <p:txBody>
          <a:bodyPr wrap="square" lIns="0" tIns="0" rIns="0" bIns="0" rtlCol="0"/>
          <a:lstStyle/>
          <a:p>
            <a:endParaRPr/>
          </a:p>
        </p:txBody>
      </p:sp>
      <p:sp>
        <p:nvSpPr>
          <p:cNvPr id="21" name="object 21"/>
          <p:cNvSpPr/>
          <p:nvPr/>
        </p:nvSpPr>
        <p:spPr>
          <a:xfrm>
            <a:off x="2361183" y="4925567"/>
            <a:ext cx="127000" cy="1092835"/>
          </a:xfrm>
          <a:custGeom>
            <a:avLst/>
            <a:gdLst/>
            <a:ahLst/>
            <a:cxnLst/>
            <a:rect l="l" t="t" r="r" b="b"/>
            <a:pathLst>
              <a:path w="127000" h="1092835">
                <a:moveTo>
                  <a:pt x="69850" y="114299"/>
                </a:moveTo>
                <a:lnTo>
                  <a:pt x="57150" y="114299"/>
                </a:lnTo>
                <a:lnTo>
                  <a:pt x="57150" y="1092644"/>
                </a:lnTo>
                <a:lnTo>
                  <a:pt x="69850" y="1092644"/>
                </a:lnTo>
                <a:lnTo>
                  <a:pt x="69850" y="114299"/>
                </a:lnTo>
                <a:close/>
              </a:path>
              <a:path w="127000" h="1092835">
                <a:moveTo>
                  <a:pt x="63500" y="0"/>
                </a:moveTo>
                <a:lnTo>
                  <a:pt x="0" y="126999"/>
                </a:lnTo>
                <a:lnTo>
                  <a:pt x="57150" y="126999"/>
                </a:lnTo>
                <a:lnTo>
                  <a:pt x="57150" y="114299"/>
                </a:lnTo>
                <a:lnTo>
                  <a:pt x="120650" y="114299"/>
                </a:lnTo>
                <a:lnTo>
                  <a:pt x="63500" y="0"/>
                </a:lnTo>
                <a:close/>
              </a:path>
              <a:path w="127000" h="1092835">
                <a:moveTo>
                  <a:pt x="120650" y="114299"/>
                </a:moveTo>
                <a:lnTo>
                  <a:pt x="69850" y="114299"/>
                </a:lnTo>
                <a:lnTo>
                  <a:pt x="69850" y="126999"/>
                </a:lnTo>
                <a:lnTo>
                  <a:pt x="127000" y="126999"/>
                </a:lnTo>
                <a:lnTo>
                  <a:pt x="120650" y="114299"/>
                </a:lnTo>
                <a:close/>
              </a:path>
            </a:pathLst>
          </a:custGeom>
          <a:solidFill>
            <a:srgbClr val="000000"/>
          </a:solidFill>
        </p:spPr>
        <p:txBody>
          <a:bodyPr wrap="square" lIns="0" tIns="0" rIns="0" bIns="0" rtlCol="0"/>
          <a:lstStyle/>
          <a:p>
            <a:endParaRPr/>
          </a:p>
        </p:txBody>
      </p:sp>
      <p:sp>
        <p:nvSpPr>
          <p:cNvPr id="22" name="object 22"/>
          <p:cNvSpPr/>
          <p:nvPr/>
        </p:nvSpPr>
        <p:spPr>
          <a:xfrm>
            <a:off x="1267396" y="4925567"/>
            <a:ext cx="793750" cy="1096645"/>
          </a:xfrm>
          <a:custGeom>
            <a:avLst/>
            <a:gdLst/>
            <a:ahLst/>
            <a:cxnLst/>
            <a:rect l="l" t="t" r="r" b="b"/>
            <a:pathLst>
              <a:path w="793750" h="1096645">
                <a:moveTo>
                  <a:pt x="713993" y="99325"/>
                </a:moveTo>
                <a:lnTo>
                  <a:pt x="0" y="1088923"/>
                </a:lnTo>
                <a:lnTo>
                  <a:pt x="10350" y="1096352"/>
                </a:lnTo>
                <a:lnTo>
                  <a:pt x="724248" y="106736"/>
                </a:lnTo>
                <a:lnTo>
                  <a:pt x="713993" y="99325"/>
                </a:lnTo>
                <a:close/>
              </a:path>
              <a:path w="793750" h="1096645">
                <a:moveTo>
                  <a:pt x="778917" y="89026"/>
                </a:moveTo>
                <a:lnTo>
                  <a:pt x="721423" y="89026"/>
                </a:lnTo>
                <a:lnTo>
                  <a:pt x="731710" y="96392"/>
                </a:lnTo>
                <a:lnTo>
                  <a:pt x="724248" y="106736"/>
                </a:lnTo>
                <a:lnTo>
                  <a:pt x="770572" y="140207"/>
                </a:lnTo>
                <a:lnTo>
                  <a:pt x="778917" y="89026"/>
                </a:lnTo>
                <a:close/>
              </a:path>
              <a:path w="793750" h="1096645">
                <a:moveTo>
                  <a:pt x="721423" y="89026"/>
                </a:moveTo>
                <a:lnTo>
                  <a:pt x="713993" y="99325"/>
                </a:lnTo>
                <a:lnTo>
                  <a:pt x="724248" y="106736"/>
                </a:lnTo>
                <a:lnTo>
                  <a:pt x="731710" y="96392"/>
                </a:lnTo>
                <a:lnTo>
                  <a:pt x="721423" y="89026"/>
                </a:lnTo>
                <a:close/>
              </a:path>
              <a:path w="793750" h="1096645">
                <a:moveTo>
                  <a:pt x="793432" y="0"/>
                </a:moveTo>
                <a:lnTo>
                  <a:pt x="667575" y="65785"/>
                </a:lnTo>
                <a:lnTo>
                  <a:pt x="713993" y="99325"/>
                </a:lnTo>
                <a:lnTo>
                  <a:pt x="721423" y="89026"/>
                </a:lnTo>
                <a:lnTo>
                  <a:pt x="778917" y="89026"/>
                </a:lnTo>
                <a:lnTo>
                  <a:pt x="793432" y="0"/>
                </a:lnTo>
                <a:close/>
              </a:path>
            </a:pathLst>
          </a:custGeom>
          <a:solidFill>
            <a:srgbClr val="000000"/>
          </a:solidFill>
        </p:spPr>
        <p:txBody>
          <a:bodyPr wrap="square" lIns="0" tIns="0" rIns="0" bIns="0" rtlCol="0"/>
          <a:lstStyle/>
          <a:p>
            <a:endParaRPr/>
          </a:p>
        </p:txBody>
      </p:sp>
      <p:sp>
        <p:nvSpPr>
          <p:cNvPr id="23" name="object 23"/>
          <p:cNvSpPr/>
          <p:nvPr/>
        </p:nvSpPr>
        <p:spPr>
          <a:xfrm>
            <a:off x="2788920" y="4925567"/>
            <a:ext cx="793750" cy="1096645"/>
          </a:xfrm>
          <a:custGeom>
            <a:avLst/>
            <a:gdLst/>
            <a:ahLst/>
            <a:cxnLst/>
            <a:rect l="l" t="t" r="r" b="b"/>
            <a:pathLst>
              <a:path w="793750" h="1096645">
                <a:moveTo>
                  <a:pt x="79439" y="99325"/>
                </a:moveTo>
                <a:lnTo>
                  <a:pt x="69183" y="106736"/>
                </a:lnTo>
                <a:lnTo>
                  <a:pt x="783082" y="1096352"/>
                </a:lnTo>
                <a:lnTo>
                  <a:pt x="793495" y="1088923"/>
                </a:lnTo>
                <a:lnTo>
                  <a:pt x="79439" y="99325"/>
                </a:lnTo>
                <a:close/>
              </a:path>
              <a:path w="793750" h="1096645">
                <a:moveTo>
                  <a:pt x="0" y="0"/>
                </a:moveTo>
                <a:lnTo>
                  <a:pt x="22860" y="140207"/>
                </a:lnTo>
                <a:lnTo>
                  <a:pt x="69183" y="106736"/>
                </a:lnTo>
                <a:lnTo>
                  <a:pt x="61722" y="96392"/>
                </a:lnTo>
                <a:lnTo>
                  <a:pt x="72009" y="89026"/>
                </a:lnTo>
                <a:lnTo>
                  <a:pt x="93692" y="89026"/>
                </a:lnTo>
                <a:lnTo>
                  <a:pt x="125856" y="65785"/>
                </a:lnTo>
                <a:lnTo>
                  <a:pt x="0" y="0"/>
                </a:lnTo>
                <a:close/>
              </a:path>
              <a:path w="793750" h="1096645">
                <a:moveTo>
                  <a:pt x="72009" y="89026"/>
                </a:moveTo>
                <a:lnTo>
                  <a:pt x="61722" y="96392"/>
                </a:lnTo>
                <a:lnTo>
                  <a:pt x="69183" y="106736"/>
                </a:lnTo>
                <a:lnTo>
                  <a:pt x="79439" y="99325"/>
                </a:lnTo>
                <a:lnTo>
                  <a:pt x="72009" y="89026"/>
                </a:lnTo>
                <a:close/>
              </a:path>
              <a:path w="793750" h="1096645">
                <a:moveTo>
                  <a:pt x="93692" y="89026"/>
                </a:moveTo>
                <a:lnTo>
                  <a:pt x="72009" y="89026"/>
                </a:lnTo>
                <a:lnTo>
                  <a:pt x="79439" y="99325"/>
                </a:lnTo>
                <a:lnTo>
                  <a:pt x="93692" y="89026"/>
                </a:lnTo>
                <a:close/>
              </a:path>
            </a:pathLst>
          </a:custGeom>
          <a:solidFill>
            <a:srgbClr val="000000"/>
          </a:solidFill>
        </p:spPr>
        <p:txBody>
          <a:bodyPr wrap="square" lIns="0" tIns="0" rIns="0" bIns="0" rtlCol="0"/>
          <a:lstStyle/>
          <a:p>
            <a:endParaRPr/>
          </a:p>
        </p:txBody>
      </p:sp>
      <p:sp>
        <p:nvSpPr>
          <p:cNvPr id="24" name="object 24"/>
          <p:cNvSpPr/>
          <p:nvPr/>
        </p:nvSpPr>
        <p:spPr>
          <a:xfrm>
            <a:off x="6668007" y="4925567"/>
            <a:ext cx="127000" cy="1097280"/>
          </a:xfrm>
          <a:custGeom>
            <a:avLst/>
            <a:gdLst/>
            <a:ahLst/>
            <a:cxnLst/>
            <a:rect l="l" t="t" r="r" b="b"/>
            <a:pathLst>
              <a:path w="127000" h="1097279">
                <a:moveTo>
                  <a:pt x="69850" y="114299"/>
                </a:moveTo>
                <a:lnTo>
                  <a:pt x="57150" y="114299"/>
                </a:lnTo>
                <a:lnTo>
                  <a:pt x="57150" y="1097203"/>
                </a:lnTo>
                <a:lnTo>
                  <a:pt x="69850" y="1097203"/>
                </a:lnTo>
                <a:lnTo>
                  <a:pt x="69850" y="114299"/>
                </a:lnTo>
                <a:close/>
              </a:path>
              <a:path w="127000" h="1097279">
                <a:moveTo>
                  <a:pt x="63500" y="0"/>
                </a:moveTo>
                <a:lnTo>
                  <a:pt x="0" y="126999"/>
                </a:lnTo>
                <a:lnTo>
                  <a:pt x="57150" y="126999"/>
                </a:lnTo>
                <a:lnTo>
                  <a:pt x="57150" y="114299"/>
                </a:lnTo>
                <a:lnTo>
                  <a:pt x="120650" y="114299"/>
                </a:lnTo>
                <a:lnTo>
                  <a:pt x="63500" y="0"/>
                </a:lnTo>
                <a:close/>
              </a:path>
              <a:path w="127000" h="1097279">
                <a:moveTo>
                  <a:pt x="120650" y="114299"/>
                </a:moveTo>
                <a:lnTo>
                  <a:pt x="69850" y="114299"/>
                </a:lnTo>
                <a:lnTo>
                  <a:pt x="69850" y="126999"/>
                </a:lnTo>
                <a:lnTo>
                  <a:pt x="127000" y="126999"/>
                </a:lnTo>
                <a:lnTo>
                  <a:pt x="120650" y="114299"/>
                </a:lnTo>
                <a:close/>
              </a:path>
            </a:pathLst>
          </a:custGeom>
          <a:solidFill>
            <a:srgbClr val="000000"/>
          </a:solidFill>
        </p:spPr>
        <p:txBody>
          <a:bodyPr wrap="square" lIns="0" tIns="0" rIns="0" bIns="0" rtlCol="0"/>
          <a:lstStyle/>
          <a:p>
            <a:endParaRPr/>
          </a:p>
        </p:txBody>
      </p:sp>
      <p:sp>
        <p:nvSpPr>
          <p:cNvPr id="25" name="object 25"/>
          <p:cNvSpPr/>
          <p:nvPr/>
        </p:nvSpPr>
        <p:spPr>
          <a:xfrm>
            <a:off x="5143500" y="4925567"/>
            <a:ext cx="1088390" cy="1101725"/>
          </a:xfrm>
          <a:custGeom>
            <a:avLst/>
            <a:gdLst/>
            <a:ahLst/>
            <a:cxnLst/>
            <a:rect l="l" t="t" r="r" b="b"/>
            <a:pathLst>
              <a:path w="1088389" h="1101725">
                <a:moveTo>
                  <a:pt x="994342" y="85905"/>
                </a:moveTo>
                <a:lnTo>
                  <a:pt x="0" y="1092746"/>
                </a:lnTo>
                <a:lnTo>
                  <a:pt x="9144" y="1101674"/>
                </a:lnTo>
                <a:lnTo>
                  <a:pt x="1003353" y="94802"/>
                </a:lnTo>
                <a:lnTo>
                  <a:pt x="994342" y="85905"/>
                </a:lnTo>
                <a:close/>
              </a:path>
              <a:path w="1088389" h="1101725">
                <a:moveTo>
                  <a:pt x="1063054" y="76834"/>
                </a:moveTo>
                <a:lnTo>
                  <a:pt x="1003300" y="76834"/>
                </a:lnTo>
                <a:lnTo>
                  <a:pt x="1012316" y="85724"/>
                </a:lnTo>
                <a:lnTo>
                  <a:pt x="1003353" y="94802"/>
                </a:lnTo>
                <a:lnTo>
                  <a:pt x="1044066" y="135000"/>
                </a:lnTo>
                <a:lnTo>
                  <a:pt x="1063054" y="76834"/>
                </a:lnTo>
                <a:close/>
              </a:path>
              <a:path w="1088389" h="1101725">
                <a:moveTo>
                  <a:pt x="1003300" y="76834"/>
                </a:moveTo>
                <a:lnTo>
                  <a:pt x="994342" y="85905"/>
                </a:lnTo>
                <a:lnTo>
                  <a:pt x="1003353" y="94802"/>
                </a:lnTo>
                <a:lnTo>
                  <a:pt x="1012316" y="85724"/>
                </a:lnTo>
                <a:lnTo>
                  <a:pt x="1003300" y="76834"/>
                </a:lnTo>
                <a:close/>
              </a:path>
              <a:path w="1088389" h="1101725">
                <a:moveTo>
                  <a:pt x="1088136" y="0"/>
                </a:moveTo>
                <a:lnTo>
                  <a:pt x="953642" y="45719"/>
                </a:lnTo>
                <a:lnTo>
                  <a:pt x="994342" y="85905"/>
                </a:lnTo>
                <a:lnTo>
                  <a:pt x="1003300" y="76834"/>
                </a:lnTo>
                <a:lnTo>
                  <a:pt x="1063054" y="76834"/>
                </a:lnTo>
                <a:lnTo>
                  <a:pt x="1088136" y="0"/>
                </a:lnTo>
                <a:close/>
              </a:path>
            </a:pathLst>
          </a:custGeom>
          <a:solidFill>
            <a:srgbClr val="000000"/>
          </a:solidFill>
        </p:spPr>
        <p:txBody>
          <a:bodyPr wrap="square" lIns="0" tIns="0" rIns="0" bIns="0" rtlCol="0"/>
          <a:lstStyle/>
          <a:p>
            <a:endParaRPr/>
          </a:p>
        </p:txBody>
      </p:sp>
      <p:sp>
        <p:nvSpPr>
          <p:cNvPr id="26" name="object 26"/>
          <p:cNvSpPr/>
          <p:nvPr/>
        </p:nvSpPr>
        <p:spPr>
          <a:xfrm>
            <a:off x="7231380" y="4925567"/>
            <a:ext cx="1088390" cy="1101725"/>
          </a:xfrm>
          <a:custGeom>
            <a:avLst/>
            <a:gdLst/>
            <a:ahLst/>
            <a:cxnLst/>
            <a:rect l="l" t="t" r="r" b="b"/>
            <a:pathLst>
              <a:path w="1088390" h="1101725">
                <a:moveTo>
                  <a:pt x="93758" y="85870"/>
                </a:moveTo>
                <a:lnTo>
                  <a:pt x="84691" y="94835"/>
                </a:lnTo>
                <a:lnTo>
                  <a:pt x="1078992" y="1101674"/>
                </a:lnTo>
                <a:lnTo>
                  <a:pt x="1088009" y="1092746"/>
                </a:lnTo>
                <a:lnTo>
                  <a:pt x="93758" y="85870"/>
                </a:lnTo>
                <a:close/>
              </a:path>
              <a:path w="1088390" h="1101725">
                <a:moveTo>
                  <a:pt x="0" y="0"/>
                </a:moveTo>
                <a:lnTo>
                  <a:pt x="44069" y="135000"/>
                </a:lnTo>
                <a:lnTo>
                  <a:pt x="84691" y="94835"/>
                </a:lnTo>
                <a:lnTo>
                  <a:pt x="75819" y="85851"/>
                </a:lnTo>
                <a:lnTo>
                  <a:pt x="84836" y="76834"/>
                </a:lnTo>
                <a:lnTo>
                  <a:pt x="102896" y="76834"/>
                </a:lnTo>
                <a:lnTo>
                  <a:pt x="134366" y="45719"/>
                </a:lnTo>
                <a:lnTo>
                  <a:pt x="0" y="0"/>
                </a:lnTo>
                <a:close/>
              </a:path>
              <a:path w="1088390" h="1101725">
                <a:moveTo>
                  <a:pt x="84836" y="76834"/>
                </a:moveTo>
                <a:lnTo>
                  <a:pt x="75819" y="85851"/>
                </a:lnTo>
                <a:lnTo>
                  <a:pt x="84691" y="94835"/>
                </a:lnTo>
                <a:lnTo>
                  <a:pt x="93758" y="85870"/>
                </a:lnTo>
                <a:lnTo>
                  <a:pt x="84836" y="76834"/>
                </a:lnTo>
                <a:close/>
              </a:path>
              <a:path w="1088390" h="1101725">
                <a:moveTo>
                  <a:pt x="102896" y="76834"/>
                </a:moveTo>
                <a:lnTo>
                  <a:pt x="84836" y="76834"/>
                </a:lnTo>
                <a:lnTo>
                  <a:pt x="93758" y="85870"/>
                </a:lnTo>
                <a:lnTo>
                  <a:pt x="102896" y="76834"/>
                </a:lnTo>
                <a:close/>
              </a:path>
            </a:pathLst>
          </a:custGeom>
          <a:solidFill>
            <a:srgbClr val="000000"/>
          </a:solid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ctrTitle"/>
          </p:nvPr>
        </p:nvSpPr>
        <p:spPr>
          <a:xfrm>
            <a:off x="762000" y="162683"/>
            <a:ext cx="8308823" cy="566181"/>
          </a:xfrm>
          <a:prstGeom prst="rect">
            <a:avLst/>
          </a:prstGeom>
        </p:spPr>
        <p:txBody>
          <a:bodyPr vert="horz" wrap="square" lIns="0" tIns="12065" rIns="0" bIns="0" rtlCol="0">
            <a:spAutoFit/>
          </a:bodyPr>
          <a:lstStyle/>
          <a:p>
            <a:pPr marL="533400" algn="l">
              <a:lnSpc>
                <a:spcPct val="100000"/>
              </a:lnSpc>
              <a:spcBef>
                <a:spcPts val="95"/>
              </a:spcBef>
            </a:pPr>
            <a:r>
              <a:rPr sz="3600" b="1" dirty="0"/>
              <a:t>3.1.4. Cây phân cấp kế thừa (2)</a:t>
            </a:r>
          </a:p>
        </p:txBody>
      </p:sp>
      <p:sp>
        <p:nvSpPr>
          <p:cNvPr id="10" name="object 10"/>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28</a:t>
            </a:fld>
            <a:endParaRPr dirty="0"/>
          </a:p>
        </p:txBody>
      </p:sp>
      <p:sp>
        <p:nvSpPr>
          <p:cNvPr id="8" name="object 8"/>
          <p:cNvSpPr txBox="1"/>
          <p:nvPr/>
        </p:nvSpPr>
        <p:spPr>
          <a:xfrm>
            <a:off x="941203" y="1704725"/>
            <a:ext cx="2701290" cy="1781810"/>
          </a:xfrm>
          <a:prstGeom prst="rect">
            <a:avLst/>
          </a:prstGeom>
        </p:spPr>
        <p:txBody>
          <a:bodyPr vert="horz" wrap="square" lIns="0" tIns="109855" rIns="0" bIns="0" rtlCol="0">
            <a:spAutoFit/>
          </a:bodyPr>
          <a:lstStyle/>
          <a:p>
            <a:pPr marL="12700">
              <a:lnSpc>
                <a:spcPct val="100000"/>
              </a:lnSpc>
              <a:spcBef>
                <a:spcPts val="865"/>
              </a:spcBef>
            </a:pPr>
            <a:r>
              <a:rPr sz="3200" dirty="0">
                <a:latin typeface="Tahoma"/>
                <a:cs typeface="Tahoma"/>
              </a:rPr>
              <a:t>Mọi lớp</a:t>
            </a:r>
          </a:p>
          <a:p>
            <a:pPr marL="12700" marR="5080">
              <a:lnSpc>
                <a:spcPts val="4610"/>
              </a:lnSpc>
              <a:spcBef>
                <a:spcPts val="280"/>
              </a:spcBef>
            </a:pPr>
            <a:r>
              <a:rPr sz="3200" dirty="0">
                <a:latin typeface="Tahoma"/>
                <a:cs typeface="Tahoma"/>
              </a:rPr>
              <a:t>đều kế thừa từ  lớp gốc Object</a:t>
            </a:r>
          </a:p>
        </p:txBody>
      </p:sp>
      <p:sp>
        <p:nvSpPr>
          <p:cNvPr id="9" name="object 9"/>
          <p:cNvSpPr/>
          <p:nvPr/>
        </p:nvSpPr>
        <p:spPr>
          <a:xfrm>
            <a:off x="3877817" y="1843277"/>
            <a:ext cx="4962524" cy="4410075"/>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306083" y="97139"/>
            <a:ext cx="5824246" cy="689932"/>
          </a:xfrm>
          <a:prstGeom prst="rect">
            <a:avLst/>
          </a:prstGeom>
        </p:spPr>
        <p:txBody>
          <a:bodyPr vert="horz" wrap="square" lIns="0" tIns="12700" rIns="0" bIns="0" rtlCol="0">
            <a:spAutoFit/>
          </a:bodyPr>
          <a:lstStyle/>
          <a:p>
            <a:pPr marL="12700">
              <a:lnSpc>
                <a:spcPct val="100000"/>
              </a:lnSpc>
              <a:spcBef>
                <a:spcPts val="100"/>
              </a:spcBef>
            </a:pPr>
            <a:r>
              <a:rPr sz="4400" dirty="0">
                <a:solidFill>
                  <a:srgbClr val="333399"/>
                </a:solidFill>
                <a:latin typeface="Tahoma"/>
                <a:cs typeface="Tahoma"/>
              </a:rPr>
              <a:t>Lớp Object</a:t>
            </a:r>
            <a:endParaRPr sz="4400" dirty="0">
              <a:latin typeface="Tahoma"/>
              <a:cs typeface="Tahoma"/>
            </a:endParaRPr>
          </a:p>
        </p:txBody>
      </p:sp>
      <p:sp>
        <p:nvSpPr>
          <p:cNvPr id="9" name="object 9"/>
          <p:cNvSpPr txBox="1">
            <a:spLocks noGrp="1"/>
          </p:cNvSpPr>
          <p:nvPr>
            <p:ph type="sldNum" sz="quarter" idx="12"/>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29</a:t>
            </a:fld>
            <a:endParaRPr dirty="0"/>
          </a:p>
        </p:txBody>
      </p:sp>
      <p:sp>
        <p:nvSpPr>
          <p:cNvPr id="8" name="object 8"/>
          <p:cNvSpPr txBox="1"/>
          <p:nvPr/>
        </p:nvSpPr>
        <p:spPr>
          <a:xfrm>
            <a:off x="1143000" y="1646754"/>
            <a:ext cx="7616825" cy="3270767"/>
          </a:xfrm>
          <a:prstGeom prst="rect">
            <a:avLst/>
          </a:prstGeom>
        </p:spPr>
        <p:txBody>
          <a:bodyPr vert="horz" wrap="square" lIns="0" tIns="109855" rIns="0" bIns="0" rtlCol="0">
            <a:spAutoFit/>
          </a:bodyPr>
          <a:lstStyle/>
          <a:p>
            <a:pPr marL="355600" indent="-342900">
              <a:lnSpc>
                <a:spcPct val="100000"/>
              </a:lnSpc>
              <a:spcBef>
                <a:spcPts val="865"/>
              </a:spcBef>
              <a:buClr>
                <a:srgbClr val="3333CC"/>
              </a:buClr>
              <a:buSzPct val="59375"/>
              <a:buFont typeface="Wingdings"/>
              <a:buChar char="◼"/>
              <a:tabLst>
                <a:tab pos="354965" algn="l"/>
                <a:tab pos="355600" algn="l"/>
              </a:tabLst>
            </a:pPr>
            <a:r>
              <a:rPr sz="3200" dirty="0">
                <a:latin typeface="Tahoma"/>
                <a:cs typeface="Tahoma"/>
              </a:rPr>
              <a:t>Trong gói java.lang</a:t>
            </a:r>
          </a:p>
          <a:p>
            <a:pPr marL="355600" marR="197485" indent="-342900">
              <a:lnSpc>
                <a:spcPct val="100000"/>
              </a:lnSpc>
              <a:spcBef>
                <a:spcPts val="770"/>
              </a:spcBef>
              <a:buClr>
                <a:srgbClr val="3333CC"/>
              </a:buClr>
              <a:buSzPct val="59375"/>
              <a:buFont typeface="Wingdings"/>
              <a:buChar char="◼"/>
              <a:tabLst>
                <a:tab pos="354965" algn="l"/>
                <a:tab pos="355600" algn="l"/>
              </a:tabLst>
            </a:pPr>
            <a:r>
              <a:rPr sz="3200" dirty="0">
                <a:latin typeface="Tahoma"/>
                <a:cs typeface="Tahoma"/>
              </a:rPr>
              <a:t>Nếu một lớp không được định nghĩa là </a:t>
            </a:r>
            <a:r>
              <a:rPr sz="3200" dirty="0" err="1">
                <a:latin typeface="Tahoma"/>
                <a:cs typeface="Tahoma"/>
              </a:rPr>
              <a:t>lớp</a:t>
            </a:r>
            <a:r>
              <a:rPr sz="3200" dirty="0">
                <a:latin typeface="Tahoma"/>
                <a:cs typeface="Tahoma"/>
              </a:rPr>
              <a:t> con của một lớp khác thì mặc định nó là </a:t>
            </a:r>
            <a:r>
              <a:rPr sz="3200" dirty="0" err="1">
                <a:latin typeface="Tahoma"/>
                <a:cs typeface="Tahoma"/>
              </a:rPr>
              <a:t>lớp</a:t>
            </a:r>
            <a:r>
              <a:rPr sz="3200" dirty="0">
                <a:latin typeface="Tahoma"/>
                <a:cs typeface="Tahoma"/>
              </a:rPr>
              <a:t> con trực tiếp của lớp Object.</a:t>
            </a:r>
            <a:endParaRPr lang="en-US" sz="3200" dirty="0">
              <a:latin typeface="Tahoma"/>
              <a:cs typeface="Tahoma"/>
            </a:endParaRPr>
          </a:p>
          <a:p>
            <a:pPr marL="355600" marR="197485" indent="-342900">
              <a:lnSpc>
                <a:spcPct val="100000"/>
              </a:lnSpc>
              <a:spcBef>
                <a:spcPts val="770"/>
              </a:spcBef>
              <a:buClr>
                <a:srgbClr val="3333CC"/>
              </a:buClr>
              <a:buSzPct val="59375"/>
              <a:buFont typeface="Wingdings"/>
              <a:buChar char="◼"/>
              <a:tabLst>
                <a:tab pos="354965" algn="l"/>
                <a:tab pos="355600" algn="l"/>
              </a:tabLst>
            </a:pPr>
            <a:r>
              <a:rPr sz="3200" dirty="0" err="1">
                <a:latin typeface="Tahoma"/>
                <a:cs typeface="Tahoma"/>
              </a:rPr>
              <a:t>Lớp</a:t>
            </a:r>
            <a:r>
              <a:rPr sz="3200" dirty="0">
                <a:latin typeface="Tahoma"/>
                <a:cs typeface="Tahoma"/>
              </a:rPr>
              <a:t> Object là lớp gốc trên cùng của tất  cả các cây phân cấp kế thừa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29968" y="148652"/>
            <a:ext cx="4376446" cy="696595"/>
          </a:xfrm>
          <a:prstGeom prst="rect">
            <a:avLst/>
          </a:prstGeom>
        </p:spPr>
        <p:txBody>
          <a:bodyPr vert="horz" wrap="square" lIns="0" tIns="12700" rIns="0" bIns="0" rtlCol="0">
            <a:spAutoFit/>
          </a:bodyPr>
          <a:lstStyle/>
          <a:p>
            <a:pPr marL="12700">
              <a:lnSpc>
                <a:spcPct val="100000"/>
              </a:lnSpc>
              <a:spcBef>
                <a:spcPts val="100"/>
              </a:spcBef>
            </a:pPr>
            <a:r>
              <a:rPr sz="4400" dirty="0">
                <a:solidFill>
                  <a:srgbClr val="333399"/>
                </a:solidFill>
                <a:latin typeface="Tahoma"/>
                <a:cs typeface="Tahoma"/>
              </a:rPr>
              <a:t>Nội dung</a:t>
            </a:r>
            <a:endParaRPr sz="4400" dirty="0">
              <a:latin typeface="Tahoma"/>
              <a:cs typeface="Tahoma"/>
            </a:endParaRPr>
          </a:p>
        </p:txBody>
      </p:sp>
      <p:sp>
        <p:nvSpPr>
          <p:cNvPr id="9" name="object 9"/>
          <p:cNvSpPr txBox="1"/>
          <p:nvPr/>
        </p:nvSpPr>
        <p:spPr>
          <a:xfrm>
            <a:off x="8720073" y="6429161"/>
            <a:ext cx="17399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3</a:t>
            </a:fld>
            <a:endParaRPr sz="1400">
              <a:latin typeface="Tahoma"/>
              <a:cs typeface="Tahoma"/>
            </a:endParaRPr>
          </a:p>
        </p:txBody>
      </p:sp>
      <p:sp>
        <p:nvSpPr>
          <p:cNvPr id="8" name="object 8"/>
          <p:cNvSpPr txBox="1"/>
          <p:nvPr/>
        </p:nvSpPr>
        <p:spPr>
          <a:xfrm>
            <a:off x="1114729" y="1402078"/>
            <a:ext cx="4606925" cy="2366645"/>
          </a:xfrm>
          <a:prstGeom prst="rect">
            <a:avLst/>
          </a:prstGeom>
        </p:spPr>
        <p:txBody>
          <a:bodyPr vert="horz" wrap="square" lIns="0" tIns="109855" rIns="0" bIns="0" rtlCol="0">
            <a:spAutoFit/>
          </a:bodyPr>
          <a:lstStyle/>
          <a:p>
            <a:pPr marL="527685" indent="-515620">
              <a:lnSpc>
                <a:spcPct val="100000"/>
              </a:lnSpc>
              <a:spcBef>
                <a:spcPts val="865"/>
              </a:spcBef>
              <a:buClr>
                <a:srgbClr val="3333CC"/>
              </a:buClr>
              <a:buSzPct val="59375"/>
              <a:buAutoNum type="arabicPeriod"/>
              <a:tabLst>
                <a:tab pos="527685" algn="l"/>
                <a:tab pos="528320" algn="l"/>
              </a:tabLst>
            </a:pPr>
            <a:r>
              <a:rPr sz="3200" dirty="0">
                <a:latin typeface="Tahoma"/>
                <a:cs typeface="Tahoma"/>
              </a:rPr>
              <a:t>Tái sử dụng mã nguồn</a:t>
            </a:r>
          </a:p>
          <a:p>
            <a:pPr marL="527685" indent="-515620">
              <a:lnSpc>
                <a:spcPct val="100000"/>
              </a:lnSpc>
              <a:spcBef>
                <a:spcPts val="770"/>
              </a:spcBef>
              <a:buClr>
                <a:srgbClr val="3333CC"/>
              </a:buClr>
              <a:buSzPct val="59375"/>
              <a:buAutoNum type="arabicPeriod"/>
              <a:tabLst>
                <a:tab pos="527685" algn="l"/>
                <a:tab pos="528320" algn="l"/>
              </a:tabLst>
            </a:pPr>
            <a:r>
              <a:rPr sz="3200" dirty="0">
                <a:latin typeface="Tahoma"/>
                <a:cs typeface="Tahoma"/>
              </a:rPr>
              <a:t>Kết tập (Aggregation)</a:t>
            </a:r>
          </a:p>
          <a:p>
            <a:pPr marL="527685" indent="-515620">
              <a:lnSpc>
                <a:spcPct val="100000"/>
              </a:lnSpc>
              <a:spcBef>
                <a:spcPts val="770"/>
              </a:spcBef>
              <a:buClr>
                <a:srgbClr val="3333CC"/>
              </a:buClr>
              <a:buSzPct val="59375"/>
              <a:buAutoNum type="arabicPeriod"/>
              <a:tabLst>
                <a:tab pos="527685" algn="l"/>
                <a:tab pos="528320" algn="l"/>
              </a:tabLst>
            </a:pPr>
            <a:r>
              <a:rPr sz="3200" dirty="0">
                <a:latin typeface="Tahoma"/>
                <a:cs typeface="Tahoma"/>
              </a:rPr>
              <a:t>Kế thừa (Inheritance)</a:t>
            </a:r>
          </a:p>
          <a:p>
            <a:pPr marL="527685" indent="-515620">
              <a:lnSpc>
                <a:spcPct val="100000"/>
              </a:lnSpc>
              <a:spcBef>
                <a:spcPts val="765"/>
              </a:spcBef>
              <a:buClr>
                <a:srgbClr val="3333CC"/>
              </a:buClr>
              <a:buSzPct val="59375"/>
              <a:buAutoNum type="arabicPeriod"/>
              <a:tabLst>
                <a:tab pos="527685" algn="l"/>
                <a:tab pos="528320" algn="l"/>
              </a:tabLst>
            </a:pPr>
            <a:r>
              <a:rPr sz="3200" dirty="0">
                <a:latin typeface="Tahoma"/>
                <a:cs typeface="Tahoma"/>
              </a:rPr>
              <a:t>Ví dụ và bài tập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1397126" y="340822"/>
            <a:ext cx="5094631" cy="628377"/>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333399"/>
                </a:solidFill>
                <a:latin typeface="Tahoma"/>
                <a:cs typeface="Tahoma"/>
              </a:rPr>
              <a:t>Lớp Object (2)</a:t>
            </a:r>
            <a:endParaRPr sz="4000" b="1" dirty="0">
              <a:latin typeface="Tahoma"/>
              <a:cs typeface="Tahoma"/>
            </a:endParaRPr>
          </a:p>
        </p:txBody>
      </p:sp>
      <p:sp>
        <p:nvSpPr>
          <p:cNvPr id="8" name="object 8"/>
          <p:cNvSpPr txBox="1"/>
          <p:nvPr/>
        </p:nvSpPr>
        <p:spPr>
          <a:xfrm>
            <a:off x="1066800" y="1464627"/>
            <a:ext cx="7808595" cy="752129"/>
          </a:xfrm>
          <a:prstGeom prst="rect">
            <a:avLst/>
          </a:prstGeom>
        </p:spPr>
        <p:txBody>
          <a:bodyPr vert="horz" wrap="square" lIns="0" tIns="13335" rIns="0" bIns="0" rtlCol="0">
            <a:spAutoFit/>
          </a:bodyPr>
          <a:lstStyle/>
          <a:p>
            <a:pPr marL="355600" marR="5080" indent="-342900">
              <a:lnSpc>
                <a:spcPct val="100000"/>
              </a:lnSpc>
              <a:spcBef>
                <a:spcPts val="105"/>
              </a:spcBef>
              <a:tabLst>
                <a:tab pos="354965" algn="l"/>
              </a:tabLst>
            </a:pPr>
            <a:r>
              <a:rPr sz="2400" dirty="0">
                <a:solidFill>
                  <a:srgbClr val="3333CC"/>
                </a:solidFill>
                <a:latin typeface="Wingdings"/>
                <a:cs typeface="Wingdings"/>
              </a:rPr>
              <a:t>◼</a:t>
            </a:r>
            <a:r>
              <a:rPr sz="2400" dirty="0">
                <a:solidFill>
                  <a:srgbClr val="3333CC"/>
                </a:solidFill>
                <a:latin typeface="Times New Roman"/>
                <a:cs typeface="Times New Roman"/>
              </a:rPr>
              <a:t>	</a:t>
            </a:r>
            <a:r>
              <a:rPr sz="2400" dirty="0">
                <a:latin typeface="Tahoma"/>
                <a:cs typeface="Tahoma"/>
              </a:rPr>
              <a:t>Chứa một số phương thức hữu ích kế thừa lại  cho tất cả các lớp, ví dụ: toString(),  equals()...</a:t>
            </a:r>
          </a:p>
        </p:txBody>
      </p:sp>
      <p:sp>
        <p:nvSpPr>
          <p:cNvPr id="9" name="object 9"/>
          <p:cNvSpPr/>
          <p:nvPr/>
        </p:nvSpPr>
        <p:spPr>
          <a:xfrm>
            <a:off x="2209800" y="2357028"/>
            <a:ext cx="6829044" cy="4272371"/>
          </a:xfrm>
          <a:prstGeom prst="rect">
            <a:avLst/>
          </a:prstGeom>
          <a:blipFill>
            <a:blip r:embed="rId5" cstate="print"/>
            <a:stretch>
              <a:fillRect/>
            </a:stretch>
          </a:blip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84087" y="164101"/>
            <a:ext cx="7152031" cy="628377"/>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333399"/>
                </a:solidFill>
                <a:latin typeface="Tahoma"/>
                <a:cs typeface="Tahoma"/>
              </a:rPr>
              <a:t>3.2. Nguyên lý kế thừa</a:t>
            </a:r>
            <a:endParaRPr sz="4000" dirty="0">
              <a:latin typeface="Tahoma"/>
              <a:cs typeface="Tahoma"/>
            </a:endParaRPr>
          </a:p>
        </p:txBody>
      </p:sp>
      <p:sp>
        <p:nvSpPr>
          <p:cNvPr id="9" name="object 9"/>
          <p:cNvSpPr txBox="1">
            <a:spLocks noGrp="1"/>
          </p:cNvSpPr>
          <p:nvPr>
            <p:ph type="sldNum" sz="quarter" idx="12"/>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31</a:t>
            </a:fld>
            <a:endParaRPr dirty="0"/>
          </a:p>
        </p:txBody>
      </p:sp>
      <p:sp>
        <p:nvSpPr>
          <p:cNvPr id="8" name="object 8"/>
          <p:cNvSpPr txBox="1"/>
          <p:nvPr/>
        </p:nvSpPr>
        <p:spPr>
          <a:xfrm>
            <a:off x="1280159" y="1583434"/>
            <a:ext cx="7545706" cy="5112169"/>
          </a:xfrm>
          <a:prstGeom prst="rect">
            <a:avLst/>
          </a:prstGeom>
        </p:spPr>
        <p:txBody>
          <a:bodyPr vert="horz" wrap="square" lIns="0" tIns="12700" rIns="0" bIns="0" rtlCol="0">
            <a:spAutoFit/>
          </a:bodyPr>
          <a:lstStyle/>
          <a:p>
            <a:pPr marL="355600" indent="-342900">
              <a:lnSpc>
                <a:spcPct val="100000"/>
              </a:lnSpc>
              <a:spcBef>
                <a:spcPts val="100"/>
              </a:spcBef>
              <a:buClr>
                <a:srgbClr val="3333CC"/>
              </a:buClr>
              <a:buSzPct val="59259"/>
              <a:buFont typeface="Wingdings"/>
              <a:buChar char="◼"/>
              <a:tabLst>
                <a:tab pos="354965" algn="l"/>
                <a:tab pos="355600" algn="l"/>
              </a:tabLst>
            </a:pPr>
            <a:r>
              <a:rPr sz="2700" dirty="0">
                <a:latin typeface="Tahoma"/>
                <a:cs typeface="Tahoma"/>
              </a:rPr>
              <a:t>Chỉ định truy cập protected</a:t>
            </a:r>
          </a:p>
          <a:p>
            <a:pPr marL="355600" marR="605155" indent="-342900">
              <a:lnSpc>
                <a:spcPct val="80000"/>
              </a:lnSpc>
              <a:spcBef>
                <a:spcPts val="650"/>
              </a:spcBef>
              <a:buClr>
                <a:srgbClr val="3333CC"/>
              </a:buClr>
              <a:buSzPct val="59259"/>
              <a:buFont typeface="Wingdings"/>
              <a:buChar char="◼"/>
              <a:tabLst>
                <a:tab pos="354965" algn="l"/>
                <a:tab pos="355600" algn="l"/>
              </a:tabLst>
            </a:pPr>
            <a:r>
              <a:rPr sz="2700" dirty="0">
                <a:latin typeface="Tahoma"/>
                <a:cs typeface="Tahoma"/>
              </a:rPr>
              <a:t>Thành viên protected trong lớp cha được truy cập  trong:</a:t>
            </a:r>
          </a:p>
          <a:p>
            <a:pPr marL="756285" lvl="1" indent="-287020">
              <a:lnSpc>
                <a:spcPct val="100000"/>
              </a:lnSpc>
              <a:buClr>
                <a:srgbClr val="FF0000"/>
              </a:buClr>
              <a:buSzPct val="54166"/>
              <a:buFont typeface="Wingdings"/>
              <a:buChar char="◼"/>
              <a:tabLst>
                <a:tab pos="756285" algn="l"/>
                <a:tab pos="756920" algn="l"/>
              </a:tabLst>
            </a:pPr>
            <a:r>
              <a:rPr sz="2400" dirty="0">
                <a:latin typeface="Tahoma"/>
                <a:cs typeface="Tahoma"/>
              </a:rPr>
              <a:t>Các thành viên lớp cha</a:t>
            </a:r>
          </a:p>
          <a:p>
            <a:pPr marL="756285" lvl="1" indent="-287020">
              <a:lnSpc>
                <a:spcPct val="100000"/>
              </a:lnSpc>
              <a:spcBef>
                <a:spcPts val="5"/>
              </a:spcBef>
              <a:buClr>
                <a:srgbClr val="FF0000"/>
              </a:buClr>
              <a:buSzPct val="54166"/>
              <a:buFont typeface="Wingdings"/>
              <a:buChar char="◼"/>
              <a:tabLst>
                <a:tab pos="756285" algn="l"/>
                <a:tab pos="756920" algn="l"/>
              </a:tabLst>
            </a:pPr>
            <a:r>
              <a:rPr sz="2400" b="1" dirty="0">
                <a:latin typeface="Tahoma"/>
                <a:cs typeface="Tahoma"/>
              </a:rPr>
              <a:t>Các thành viên lớp con</a:t>
            </a:r>
            <a:endParaRPr sz="2400" dirty="0">
              <a:latin typeface="Tahoma"/>
              <a:cs typeface="Tahoma"/>
            </a:endParaRPr>
          </a:p>
          <a:p>
            <a:pPr marL="756285" lvl="1" indent="-287020">
              <a:lnSpc>
                <a:spcPct val="100000"/>
              </a:lnSpc>
              <a:buClr>
                <a:srgbClr val="FF0000"/>
              </a:buClr>
              <a:buSzPct val="54166"/>
              <a:buFont typeface="Wingdings"/>
              <a:buChar char="◼"/>
              <a:tabLst>
                <a:tab pos="756285" algn="l"/>
                <a:tab pos="756920" algn="l"/>
              </a:tabLst>
            </a:pPr>
            <a:r>
              <a:rPr sz="2400" dirty="0">
                <a:latin typeface="Tahoma"/>
                <a:cs typeface="Tahoma"/>
              </a:rPr>
              <a:t>Các thành viên các lớp cùng thuộc 1 package với lớp cha</a:t>
            </a:r>
          </a:p>
          <a:p>
            <a:pPr marL="355600" indent="-342900">
              <a:lnSpc>
                <a:spcPct val="100000"/>
              </a:lnSpc>
              <a:buClr>
                <a:srgbClr val="3333CC"/>
              </a:buClr>
              <a:buSzPct val="59259"/>
              <a:buFont typeface="Wingdings"/>
              <a:buChar char="◼"/>
              <a:tabLst>
                <a:tab pos="354965" algn="l"/>
                <a:tab pos="355600" algn="l"/>
              </a:tabLst>
            </a:pPr>
            <a:r>
              <a:rPr sz="2700" dirty="0">
                <a:latin typeface="Tahoma"/>
                <a:cs typeface="Tahoma"/>
              </a:rPr>
              <a:t>Lớp con có thể kế thừa được gì?</a:t>
            </a:r>
          </a:p>
          <a:p>
            <a:pPr marL="756285" marR="262890" lvl="1" indent="-287020">
              <a:lnSpc>
                <a:spcPts val="2300"/>
              </a:lnSpc>
              <a:spcBef>
                <a:spcPts val="560"/>
              </a:spcBef>
              <a:buClr>
                <a:srgbClr val="FF0000"/>
              </a:buClr>
              <a:buSzPct val="54166"/>
              <a:buFont typeface="Wingdings"/>
              <a:buChar char="◼"/>
              <a:tabLst>
                <a:tab pos="756285" algn="l"/>
                <a:tab pos="756920" algn="l"/>
              </a:tabLst>
            </a:pPr>
            <a:r>
              <a:rPr sz="2400" dirty="0">
                <a:latin typeface="Tahoma"/>
                <a:cs typeface="Tahoma"/>
              </a:rPr>
              <a:t>Kế thừa được các thành viên được khai báo là public và  protected của lớp cha.</a:t>
            </a:r>
          </a:p>
          <a:p>
            <a:pPr marL="756285" lvl="1" indent="-287020">
              <a:lnSpc>
                <a:spcPct val="100000"/>
              </a:lnSpc>
              <a:spcBef>
                <a:spcPts val="25"/>
              </a:spcBef>
              <a:buClr>
                <a:srgbClr val="FF0000"/>
              </a:buClr>
              <a:buSzPct val="54166"/>
              <a:buFont typeface="Wingdings"/>
              <a:buChar char="◼"/>
              <a:tabLst>
                <a:tab pos="756285" algn="l"/>
                <a:tab pos="756920" algn="l"/>
              </a:tabLst>
            </a:pPr>
            <a:r>
              <a:rPr sz="2400" dirty="0">
                <a:latin typeface="Tahoma"/>
                <a:cs typeface="Tahoma"/>
              </a:rPr>
              <a:t>Không kế thừa được các thành viên private.</a:t>
            </a:r>
          </a:p>
          <a:p>
            <a:pPr marL="756285" lvl="1" indent="-287020">
              <a:lnSpc>
                <a:spcPts val="2595"/>
              </a:lnSpc>
              <a:buClr>
                <a:srgbClr val="FF0000"/>
              </a:buClr>
              <a:buSzPct val="54166"/>
              <a:buFont typeface="Wingdings"/>
              <a:buChar char="◼"/>
              <a:tabLst>
                <a:tab pos="756285" algn="l"/>
                <a:tab pos="756920" algn="l"/>
              </a:tabLst>
            </a:pPr>
            <a:r>
              <a:rPr sz="2400" dirty="0">
                <a:latin typeface="Tahoma"/>
                <a:cs typeface="Tahoma"/>
              </a:rPr>
              <a:t>Các thành viên có chỉ định truy cập mặc định nếu lớp cha</a:t>
            </a:r>
          </a:p>
          <a:p>
            <a:pPr marL="756285">
              <a:lnSpc>
                <a:spcPts val="2595"/>
              </a:lnSpc>
            </a:pPr>
            <a:r>
              <a:rPr sz="2400" dirty="0">
                <a:latin typeface="Tahoma"/>
                <a:cs typeface="Tahoma"/>
              </a:rPr>
              <a:t>cùng gói với lớp con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64354" y="124773"/>
            <a:ext cx="7228231" cy="628377"/>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333399"/>
                </a:solidFill>
                <a:latin typeface="Tahoma"/>
                <a:cs typeface="Tahoma"/>
              </a:rPr>
              <a:t>3.2. Nguyên lý kế thừa (2)</a:t>
            </a:r>
            <a:endParaRPr sz="4000" dirty="0">
              <a:latin typeface="Tahoma"/>
              <a:cs typeface="Tahoma"/>
            </a:endParaRPr>
          </a:p>
        </p:txBody>
      </p:sp>
      <p:graphicFrame>
        <p:nvGraphicFramePr>
          <p:cNvPr id="8" name="object 8"/>
          <p:cNvGraphicFramePr>
            <a:graphicFrameLocks noGrp="1"/>
          </p:cNvGraphicFramePr>
          <p:nvPr>
            <p:extLst>
              <p:ext uri="{D42A27DB-BD31-4B8C-83A1-F6EECF244321}">
                <p14:modId xmlns:p14="http://schemas.microsoft.com/office/powerpoint/2010/main" val="276181207"/>
              </p:ext>
            </p:extLst>
          </p:nvPr>
        </p:nvGraphicFramePr>
        <p:xfrm>
          <a:off x="1165098" y="1324355"/>
          <a:ext cx="7619999" cy="5160432"/>
        </p:xfrm>
        <a:graphic>
          <a:graphicData uri="http://schemas.openxmlformats.org/drawingml/2006/table">
            <a:tbl>
              <a:tblPr firstRow="1" bandRow="1">
                <a:tableStyleId>{2D5ABB26-0587-4C30-8999-92F81FD0307C}</a:tableStyleId>
              </a:tblPr>
              <a:tblGrid>
                <a:gridCol w="1418959">
                  <a:extLst>
                    <a:ext uri="{9D8B030D-6E8A-4147-A177-3AD203B41FA5}">
                      <a16:colId xmlns:a16="http://schemas.microsoft.com/office/drawing/2014/main" val="20000"/>
                    </a:ext>
                  </a:extLst>
                </a:gridCol>
                <a:gridCol w="1278077">
                  <a:extLst>
                    <a:ext uri="{9D8B030D-6E8A-4147-A177-3AD203B41FA5}">
                      <a16:colId xmlns:a16="http://schemas.microsoft.com/office/drawing/2014/main" val="20001"/>
                    </a:ext>
                  </a:extLst>
                </a:gridCol>
                <a:gridCol w="1598160">
                  <a:extLst>
                    <a:ext uri="{9D8B030D-6E8A-4147-A177-3AD203B41FA5}">
                      <a16:colId xmlns:a16="http://schemas.microsoft.com/office/drawing/2014/main" val="20002"/>
                    </a:ext>
                  </a:extLst>
                </a:gridCol>
                <a:gridCol w="1854564">
                  <a:extLst>
                    <a:ext uri="{9D8B030D-6E8A-4147-A177-3AD203B41FA5}">
                      <a16:colId xmlns:a16="http://schemas.microsoft.com/office/drawing/2014/main" val="20003"/>
                    </a:ext>
                  </a:extLst>
                </a:gridCol>
                <a:gridCol w="1470239">
                  <a:extLst>
                    <a:ext uri="{9D8B030D-6E8A-4147-A177-3AD203B41FA5}">
                      <a16:colId xmlns:a16="http://schemas.microsoft.com/office/drawing/2014/main" val="20004"/>
                    </a:ext>
                  </a:extLst>
                </a:gridCol>
              </a:tblGrid>
              <a:tr h="390218">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1450">
                        <a:lnSpc>
                          <a:spcPct val="100000"/>
                        </a:lnSpc>
                        <a:spcBef>
                          <a:spcPts val="80"/>
                        </a:spcBef>
                      </a:pPr>
                      <a:r>
                        <a:rPr sz="2000" b="1" spc="-5" dirty="0">
                          <a:latin typeface="Courier New"/>
                          <a:cs typeface="Courier New"/>
                        </a:rPr>
                        <a:t>public</a:t>
                      </a:r>
                      <a:endParaRPr sz="2000">
                        <a:latin typeface="Courier New"/>
                        <a:cs typeface="Courier New"/>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4625">
                        <a:lnSpc>
                          <a:spcPct val="100000"/>
                        </a:lnSpc>
                        <a:spcBef>
                          <a:spcPts val="280"/>
                        </a:spcBef>
                      </a:pPr>
                      <a:r>
                        <a:rPr sz="2000" b="1" spc="-5" dirty="0">
                          <a:latin typeface="Times New Roman"/>
                          <a:cs typeface="Times New Roman"/>
                        </a:rPr>
                        <a:t>Không</a:t>
                      </a:r>
                      <a:r>
                        <a:rPr sz="2000" b="1" spc="-20" dirty="0">
                          <a:latin typeface="Times New Roman"/>
                          <a:cs typeface="Times New Roman"/>
                        </a:rPr>
                        <a:t> </a:t>
                      </a:r>
                      <a:r>
                        <a:rPr sz="2000" b="1" spc="-10" dirty="0">
                          <a:latin typeface="Times New Roman"/>
                          <a:cs typeface="Times New Roman"/>
                        </a:rPr>
                        <a:t>có</a:t>
                      </a:r>
                      <a:endParaRPr sz="2000">
                        <a:latin typeface="Times New Roman"/>
                        <a:cs typeface="Times New Roman"/>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23520">
                        <a:lnSpc>
                          <a:spcPct val="100000"/>
                        </a:lnSpc>
                        <a:spcBef>
                          <a:spcPts val="80"/>
                        </a:spcBef>
                      </a:pPr>
                      <a:r>
                        <a:rPr sz="2000" b="1" spc="-10" dirty="0">
                          <a:latin typeface="Courier New"/>
                          <a:cs typeface="Courier New"/>
                        </a:rPr>
                        <a:t>protected</a:t>
                      </a:r>
                      <a:endParaRPr sz="2000">
                        <a:latin typeface="Courier New"/>
                        <a:cs typeface="Courier New"/>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88595">
                        <a:lnSpc>
                          <a:spcPct val="100000"/>
                        </a:lnSpc>
                        <a:spcBef>
                          <a:spcPts val="80"/>
                        </a:spcBef>
                      </a:pPr>
                      <a:r>
                        <a:rPr sz="2000" b="1" spc="-5" dirty="0">
                          <a:latin typeface="Courier New"/>
                          <a:cs typeface="Courier New"/>
                        </a:rPr>
                        <a:t>private</a:t>
                      </a:r>
                      <a:endParaRPr sz="2000">
                        <a:latin typeface="Courier New"/>
                        <a:cs typeface="Courier New"/>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749882">
                <a:tc>
                  <a:txBody>
                    <a:bodyPr/>
                    <a:lstStyle/>
                    <a:p>
                      <a:pPr marL="90170">
                        <a:lnSpc>
                          <a:spcPct val="100000"/>
                        </a:lnSpc>
                        <a:spcBef>
                          <a:spcPts val="275"/>
                        </a:spcBef>
                      </a:pPr>
                      <a:r>
                        <a:rPr sz="2000" spc="-5" dirty="0">
                          <a:latin typeface="Times New Roman"/>
                          <a:cs typeface="Times New Roman"/>
                        </a:rPr>
                        <a:t>Cùng</a:t>
                      </a:r>
                      <a:r>
                        <a:rPr sz="2000" spc="-25" dirty="0">
                          <a:latin typeface="Times New Roman"/>
                          <a:cs typeface="Times New Roman"/>
                        </a:rPr>
                        <a:t> </a:t>
                      </a:r>
                      <a:r>
                        <a:rPr sz="2000" spc="-5" dirty="0">
                          <a:latin typeface="Times New Roman"/>
                          <a:cs typeface="Times New Roman"/>
                        </a:rPr>
                        <a:t>lớp</a:t>
                      </a:r>
                      <a:endParaRPr sz="2000">
                        <a:latin typeface="Times New Roman"/>
                        <a:cs typeface="Times New Roman"/>
                      </a:endParaRPr>
                    </a:p>
                    <a:p>
                      <a:pPr marL="90170">
                        <a:lnSpc>
                          <a:spcPct val="100000"/>
                        </a:lnSpc>
                        <a:spcBef>
                          <a:spcPts val="10"/>
                        </a:spcBef>
                      </a:pPr>
                      <a:r>
                        <a:rPr sz="2000" spc="-5" dirty="0">
                          <a:latin typeface="Times New Roman"/>
                          <a:cs typeface="Times New Roman"/>
                        </a:rPr>
                        <a:t>cha</a:t>
                      </a:r>
                      <a:endParaRPr sz="2000">
                        <a:latin typeface="Times New Roman"/>
                        <a:cs typeface="Times New Roman"/>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470285">
                <a:tc>
                  <a:txBody>
                    <a:bodyPr/>
                    <a:lstStyle/>
                    <a:p>
                      <a:pPr marL="90170" marR="267335">
                        <a:lnSpc>
                          <a:spcPct val="100000"/>
                        </a:lnSpc>
                        <a:spcBef>
                          <a:spcPts val="275"/>
                        </a:spcBef>
                      </a:pPr>
                      <a:r>
                        <a:rPr sz="2000" spc="-5" dirty="0">
                          <a:latin typeface="Times New Roman"/>
                          <a:cs typeface="Times New Roman"/>
                        </a:rPr>
                        <a:t>Lớp con  cùng</a:t>
                      </a:r>
                      <a:r>
                        <a:rPr sz="2000" spc="-100" dirty="0">
                          <a:latin typeface="Times New Roman"/>
                          <a:cs typeface="Times New Roman"/>
                        </a:rPr>
                        <a:t> </a:t>
                      </a:r>
                      <a:r>
                        <a:rPr sz="2000" dirty="0">
                          <a:latin typeface="Times New Roman"/>
                          <a:cs typeface="Times New Roman"/>
                        </a:rPr>
                        <a:t>gói</a:t>
                      </a: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469213">
                <a:tc>
                  <a:txBody>
                    <a:bodyPr/>
                    <a:lstStyle/>
                    <a:p>
                      <a:pPr marL="90170" marR="287655">
                        <a:lnSpc>
                          <a:spcPct val="100400"/>
                        </a:lnSpc>
                        <a:spcBef>
                          <a:spcPts val="265"/>
                        </a:spcBef>
                      </a:pPr>
                      <a:r>
                        <a:rPr sz="2000" spc="-5" dirty="0">
                          <a:latin typeface="Times New Roman"/>
                          <a:cs typeface="Times New Roman"/>
                        </a:rPr>
                        <a:t>Lớp con  </a:t>
                      </a:r>
                      <a:r>
                        <a:rPr sz="2000" dirty="0">
                          <a:latin typeface="Times New Roman"/>
                          <a:cs typeface="Times New Roman"/>
                        </a:rPr>
                        <a:t>khác</a:t>
                      </a:r>
                      <a:r>
                        <a:rPr sz="2000" spc="-100" dirty="0">
                          <a:latin typeface="Times New Roman"/>
                          <a:cs typeface="Times New Roman"/>
                        </a:rPr>
                        <a:t> </a:t>
                      </a:r>
                      <a:r>
                        <a:rPr sz="2000" spc="-5" dirty="0">
                          <a:latin typeface="Times New Roman"/>
                          <a:cs typeface="Times New Roman"/>
                        </a:rPr>
                        <a:t>gói</a:t>
                      </a:r>
                      <a:endParaRPr sz="2000">
                        <a:latin typeface="Times New Roman"/>
                        <a:cs typeface="Times New Roman"/>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979293">
                <a:tc>
                  <a:txBody>
                    <a:bodyPr/>
                    <a:lstStyle/>
                    <a:p>
                      <a:pPr marL="90170">
                        <a:lnSpc>
                          <a:spcPct val="100000"/>
                        </a:lnSpc>
                        <a:spcBef>
                          <a:spcPts val="280"/>
                        </a:spcBef>
                      </a:pPr>
                      <a:r>
                        <a:rPr sz="2000" spc="-10" dirty="0">
                          <a:latin typeface="Times New Roman"/>
                          <a:cs typeface="Times New Roman"/>
                        </a:rPr>
                        <a:t>Khác</a:t>
                      </a:r>
                      <a:r>
                        <a:rPr sz="2000" spc="-85" dirty="0">
                          <a:latin typeface="Times New Roman"/>
                          <a:cs typeface="Times New Roman"/>
                        </a:rPr>
                        <a:t> </a:t>
                      </a:r>
                      <a:r>
                        <a:rPr sz="2000" dirty="0">
                          <a:latin typeface="Times New Roman"/>
                          <a:cs typeface="Times New Roman"/>
                        </a:rPr>
                        <a:t>gói,</a:t>
                      </a:r>
                      <a:endParaRPr sz="2000">
                        <a:latin typeface="Times New Roman"/>
                        <a:cs typeface="Times New Roman"/>
                      </a:endParaRPr>
                    </a:p>
                    <a:p>
                      <a:pPr marL="90170">
                        <a:lnSpc>
                          <a:spcPct val="100000"/>
                        </a:lnSpc>
                      </a:pPr>
                      <a:r>
                        <a:rPr sz="2000" dirty="0">
                          <a:latin typeface="Times New Roman"/>
                          <a:cs typeface="Times New Roman"/>
                        </a:rPr>
                        <a:t>non-inher</a:t>
                      </a:r>
                      <a:endParaRPr sz="2000">
                        <a:latin typeface="Times New Roman"/>
                        <a:cs typeface="Times New Roman"/>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spcBef>
                          <a:spcPts val="5"/>
                        </a:spcBef>
                      </a:pPr>
                      <a:endParaRPr sz="2000" dirty="0">
                        <a:latin typeface="Times New Roman"/>
                        <a:cs typeface="Times New Roman"/>
                      </a:endParaRPr>
                    </a:p>
                    <a:p>
                      <a:pPr marR="24765" algn="r">
                        <a:lnSpc>
                          <a:spcPts val="1200"/>
                        </a:lnSpc>
                      </a:pPr>
                      <a:r>
                        <a:rPr sz="2000" dirty="0">
                          <a:latin typeface="Tahoma"/>
                          <a:cs typeface="Tahoma"/>
                        </a:rPr>
                        <a:t>32</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59734" y="134848"/>
            <a:ext cx="7787539" cy="628377"/>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333399"/>
                </a:solidFill>
                <a:latin typeface="Tahoma"/>
                <a:cs typeface="Tahoma"/>
              </a:rPr>
              <a:t>3.2. Nguyên lý kế thừa (2)</a:t>
            </a:r>
            <a:endParaRPr sz="4000" dirty="0">
              <a:latin typeface="Tahoma"/>
              <a:cs typeface="Tahoma"/>
            </a:endParaRPr>
          </a:p>
        </p:txBody>
      </p:sp>
      <p:graphicFrame>
        <p:nvGraphicFramePr>
          <p:cNvPr id="8" name="object 8"/>
          <p:cNvGraphicFramePr>
            <a:graphicFrameLocks noGrp="1"/>
          </p:cNvGraphicFramePr>
          <p:nvPr>
            <p:extLst>
              <p:ext uri="{D42A27DB-BD31-4B8C-83A1-F6EECF244321}">
                <p14:modId xmlns:p14="http://schemas.microsoft.com/office/powerpoint/2010/main" val="2860248780"/>
              </p:ext>
            </p:extLst>
          </p:nvPr>
        </p:nvGraphicFramePr>
        <p:xfrm>
          <a:off x="1247165" y="1324355"/>
          <a:ext cx="7701386" cy="5122917"/>
        </p:xfrm>
        <a:graphic>
          <a:graphicData uri="http://schemas.openxmlformats.org/drawingml/2006/table">
            <a:tbl>
              <a:tblPr firstRow="1" bandRow="1">
                <a:tableStyleId>{2D5ABB26-0587-4C30-8999-92F81FD0307C}</a:tableStyleId>
              </a:tblPr>
              <a:tblGrid>
                <a:gridCol w="1434114">
                  <a:extLst>
                    <a:ext uri="{9D8B030D-6E8A-4147-A177-3AD203B41FA5}">
                      <a16:colId xmlns:a16="http://schemas.microsoft.com/office/drawing/2014/main" val="20000"/>
                    </a:ext>
                  </a:extLst>
                </a:gridCol>
                <a:gridCol w="1291728">
                  <a:extLst>
                    <a:ext uri="{9D8B030D-6E8A-4147-A177-3AD203B41FA5}">
                      <a16:colId xmlns:a16="http://schemas.microsoft.com/office/drawing/2014/main" val="20001"/>
                    </a:ext>
                  </a:extLst>
                </a:gridCol>
                <a:gridCol w="1615229">
                  <a:extLst>
                    <a:ext uri="{9D8B030D-6E8A-4147-A177-3AD203B41FA5}">
                      <a16:colId xmlns:a16="http://schemas.microsoft.com/office/drawing/2014/main" val="20002"/>
                    </a:ext>
                  </a:extLst>
                </a:gridCol>
                <a:gridCol w="1874372">
                  <a:extLst>
                    <a:ext uri="{9D8B030D-6E8A-4147-A177-3AD203B41FA5}">
                      <a16:colId xmlns:a16="http://schemas.microsoft.com/office/drawing/2014/main" val="20003"/>
                    </a:ext>
                  </a:extLst>
                </a:gridCol>
                <a:gridCol w="1485943">
                  <a:extLst>
                    <a:ext uri="{9D8B030D-6E8A-4147-A177-3AD203B41FA5}">
                      <a16:colId xmlns:a16="http://schemas.microsoft.com/office/drawing/2014/main" val="20004"/>
                    </a:ext>
                  </a:extLst>
                </a:gridCol>
              </a:tblGrid>
              <a:tr h="995927">
                <a:tc>
                  <a:txBody>
                    <a:bodyPr/>
                    <a:lstStyle/>
                    <a:p>
                      <a:pPr>
                        <a:lnSpc>
                          <a:spcPct val="100000"/>
                        </a:lnSpc>
                      </a:pPr>
                      <a:endParaRPr sz="20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80"/>
                        </a:spcBef>
                      </a:pPr>
                      <a:r>
                        <a:rPr sz="2000" b="1" spc="-5" dirty="0">
                          <a:latin typeface="Courier New"/>
                          <a:cs typeface="Courier New"/>
                        </a:rPr>
                        <a:t>public</a:t>
                      </a:r>
                      <a:endParaRPr sz="2000" dirty="0">
                        <a:latin typeface="Courier New"/>
                        <a:cs typeface="Courier New"/>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80"/>
                        </a:spcBef>
                      </a:pPr>
                      <a:r>
                        <a:rPr sz="2000" b="1" spc="-5" dirty="0">
                          <a:latin typeface="Times New Roman"/>
                          <a:cs typeface="Times New Roman"/>
                        </a:rPr>
                        <a:t>Không</a:t>
                      </a:r>
                      <a:r>
                        <a:rPr sz="2000" b="1" spc="-20" dirty="0">
                          <a:latin typeface="Times New Roman"/>
                          <a:cs typeface="Times New Roman"/>
                        </a:rPr>
                        <a:t> </a:t>
                      </a:r>
                      <a:r>
                        <a:rPr sz="2000" b="1" spc="-10" dirty="0">
                          <a:latin typeface="Times New Roman"/>
                          <a:cs typeface="Times New Roman"/>
                        </a:rPr>
                        <a:t>có</a:t>
                      </a:r>
                      <a:endParaRPr sz="2000">
                        <a:latin typeface="Times New Roman"/>
                        <a:cs typeface="Times New Roman"/>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80"/>
                        </a:spcBef>
                      </a:pPr>
                      <a:r>
                        <a:rPr sz="2000" b="1" spc="-10" dirty="0">
                          <a:latin typeface="Courier New"/>
                          <a:cs typeface="Courier New"/>
                        </a:rPr>
                        <a:t>protected</a:t>
                      </a:r>
                      <a:endParaRPr sz="2000">
                        <a:latin typeface="Courier New"/>
                        <a:cs typeface="Courier New"/>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80"/>
                        </a:spcBef>
                      </a:pPr>
                      <a:r>
                        <a:rPr sz="2000" b="1" spc="-5" dirty="0">
                          <a:latin typeface="Courier New"/>
                          <a:cs typeface="Courier New"/>
                        </a:rPr>
                        <a:t>private</a:t>
                      </a:r>
                      <a:endParaRPr sz="2000">
                        <a:latin typeface="Courier New"/>
                        <a:cs typeface="Courier New"/>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031761">
                <a:tc>
                  <a:txBody>
                    <a:bodyPr/>
                    <a:lstStyle/>
                    <a:p>
                      <a:pPr marL="90170">
                        <a:lnSpc>
                          <a:spcPct val="100000"/>
                        </a:lnSpc>
                        <a:spcBef>
                          <a:spcPts val="275"/>
                        </a:spcBef>
                      </a:pPr>
                      <a:r>
                        <a:rPr sz="2000" spc="-5" dirty="0">
                          <a:latin typeface="Times New Roman"/>
                          <a:cs typeface="Times New Roman"/>
                        </a:rPr>
                        <a:t>Cùng</a:t>
                      </a:r>
                      <a:r>
                        <a:rPr sz="2000" spc="-25" dirty="0">
                          <a:latin typeface="Times New Roman"/>
                          <a:cs typeface="Times New Roman"/>
                        </a:rPr>
                        <a:t> </a:t>
                      </a:r>
                      <a:r>
                        <a:rPr sz="2000" spc="-5" dirty="0">
                          <a:latin typeface="Times New Roman"/>
                          <a:cs typeface="Times New Roman"/>
                        </a:rPr>
                        <a:t>lớp</a:t>
                      </a:r>
                      <a:endParaRPr sz="2000">
                        <a:latin typeface="Times New Roman"/>
                        <a:cs typeface="Times New Roman"/>
                      </a:endParaRPr>
                    </a:p>
                    <a:p>
                      <a:pPr marL="90170">
                        <a:lnSpc>
                          <a:spcPct val="100000"/>
                        </a:lnSpc>
                        <a:spcBef>
                          <a:spcPts val="10"/>
                        </a:spcBef>
                      </a:pPr>
                      <a:r>
                        <a:rPr sz="2000" spc="-5" dirty="0">
                          <a:latin typeface="Times New Roman"/>
                          <a:cs typeface="Times New Roman"/>
                        </a:rPr>
                        <a:t>cha</a:t>
                      </a:r>
                      <a:endParaRPr sz="2000">
                        <a:latin typeface="Times New Roman"/>
                        <a:cs typeface="Times New Roman"/>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2000" spc="-95" dirty="0">
                          <a:latin typeface="Arial"/>
                          <a:cs typeface="Arial"/>
                        </a:rPr>
                        <a:t>Yes</a:t>
                      </a:r>
                      <a:endParaRPr sz="2000">
                        <a:latin typeface="Arial"/>
                        <a:cs typeface="Arial"/>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95"/>
                        </a:spcBef>
                      </a:pPr>
                      <a:r>
                        <a:rPr sz="2000" spc="-95" dirty="0">
                          <a:latin typeface="Arial"/>
                          <a:cs typeface="Arial"/>
                        </a:rPr>
                        <a:t>Yes</a:t>
                      </a:r>
                      <a:endParaRPr sz="2000">
                        <a:latin typeface="Arial"/>
                        <a:cs typeface="Arial"/>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2000" spc="-95" dirty="0">
                          <a:latin typeface="Arial"/>
                          <a:cs typeface="Arial"/>
                        </a:rPr>
                        <a:t>Yes</a:t>
                      </a:r>
                      <a:endParaRPr sz="2000">
                        <a:latin typeface="Arial"/>
                        <a:cs typeface="Arial"/>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95"/>
                        </a:spcBef>
                      </a:pPr>
                      <a:r>
                        <a:rPr sz="2000" spc="-95" dirty="0">
                          <a:latin typeface="Arial"/>
                          <a:cs typeface="Arial"/>
                        </a:rPr>
                        <a:t>Yes</a:t>
                      </a:r>
                      <a:endParaRPr sz="2000">
                        <a:latin typeface="Arial"/>
                        <a:cs typeface="Arial"/>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031761">
                <a:tc>
                  <a:txBody>
                    <a:bodyPr/>
                    <a:lstStyle/>
                    <a:p>
                      <a:pPr marL="90170" marR="267335">
                        <a:lnSpc>
                          <a:spcPct val="100000"/>
                        </a:lnSpc>
                        <a:spcBef>
                          <a:spcPts val="275"/>
                        </a:spcBef>
                      </a:pPr>
                      <a:r>
                        <a:rPr sz="2000" spc="-5" dirty="0">
                          <a:latin typeface="Times New Roman"/>
                          <a:cs typeface="Times New Roman"/>
                        </a:rPr>
                        <a:t>Lớp con  cùng</a:t>
                      </a:r>
                      <a:r>
                        <a:rPr sz="2000" spc="-100" dirty="0">
                          <a:latin typeface="Times New Roman"/>
                          <a:cs typeface="Times New Roman"/>
                        </a:rPr>
                        <a:t> </a:t>
                      </a:r>
                      <a:r>
                        <a:rPr sz="2000" dirty="0">
                          <a:latin typeface="Times New Roman"/>
                          <a:cs typeface="Times New Roman"/>
                        </a:rPr>
                        <a:t>gói</a:t>
                      </a:r>
                      <a:endParaRPr sz="2000">
                        <a:latin typeface="Times New Roman"/>
                        <a:cs typeface="Times New Roman"/>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0"/>
                        </a:spcBef>
                      </a:pPr>
                      <a:r>
                        <a:rPr sz="2000" spc="-95" dirty="0">
                          <a:latin typeface="Arial"/>
                          <a:cs typeface="Arial"/>
                        </a:rPr>
                        <a:t>Yes</a:t>
                      </a:r>
                      <a:endParaRPr sz="2000">
                        <a:latin typeface="Arial"/>
                        <a:cs typeface="Arial"/>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300"/>
                        </a:spcBef>
                      </a:pPr>
                      <a:r>
                        <a:rPr sz="2000" spc="-95" dirty="0">
                          <a:latin typeface="Arial"/>
                          <a:cs typeface="Arial"/>
                        </a:rPr>
                        <a:t>Yes</a:t>
                      </a:r>
                      <a:endParaRPr sz="2000">
                        <a:latin typeface="Arial"/>
                        <a:cs typeface="Arial"/>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0"/>
                        </a:spcBef>
                      </a:pPr>
                      <a:r>
                        <a:rPr sz="2000" spc="-95" dirty="0">
                          <a:latin typeface="Arial"/>
                          <a:cs typeface="Arial"/>
                        </a:rPr>
                        <a:t>Yes</a:t>
                      </a:r>
                      <a:endParaRPr sz="2000">
                        <a:latin typeface="Arial"/>
                        <a:cs typeface="Arial"/>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300"/>
                        </a:spcBef>
                      </a:pPr>
                      <a:r>
                        <a:rPr sz="2000" spc="-10" dirty="0">
                          <a:latin typeface="Arial"/>
                          <a:cs typeface="Arial"/>
                        </a:rPr>
                        <a:t>No</a:t>
                      </a:r>
                      <a:endParaRPr sz="2000">
                        <a:latin typeface="Arial"/>
                        <a:cs typeface="Arial"/>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031734">
                <a:tc>
                  <a:txBody>
                    <a:bodyPr/>
                    <a:lstStyle/>
                    <a:p>
                      <a:pPr marL="90170" marR="287655">
                        <a:lnSpc>
                          <a:spcPct val="100400"/>
                        </a:lnSpc>
                        <a:spcBef>
                          <a:spcPts val="265"/>
                        </a:spcBef>
                      </a:pPr>
                      <a:r>
                        <a:rPr sz="2000" spc="-5" dirty="0">
                          <a:latin typeface="Times New Roman"/>
                          <a:cs typeface="Times New Roman"/>
                        </a:rPr>
                        <a:t>Lớp con  </a:t>
                      </a:r>
                      <a:r>
                        <a:rPr sz="2000" dirty="0">
                          <a:latin typeface="Times New Roman"/>
                          <a:cs typeface="Times New Roman"/>
                        </a:rPr>
                        <a:t>khác</a:t>
                      </a:r>
                      <a:r>
                        <a:rPr sz="2000" spc="-100" dirty="0">
                          <a:latin typeface="Times New Roman"/>
                          <a:cs typeface="Times New Roman"/>
                        </a:rPr>
                        <a:t> </a:t>
                      </a:r>
                      <a:r>
                        <a:rPr sz="2000" spc="-5" dirty="0">
                          <a:latin typeface="Times New Roman"/>
                          <a:cs typeface="Times New Roman"/>
                        </a:rPr>
                        <a:t>gói</a:t>
                      </a:r>
                      <a:endParaRPr sz="2000">
                        <a:latin typeface="Times New Roman"/>
                        <a:cs typeface="Times New Roman"/>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0"/>
                        </a:spcBef>
                      </a:pPr>
                      <a:r>
                        <a:rPr sz="2000" spc="-95" dirty="0">
                          <a:latin typeface="Arial"/>
                          <a:cs typeface="Arial"/>
                        </a:rPr>
                        <a:t>Yes</a:t>
                      </a:r>
                      <a:endParaRPr sz="2000">
                        <a:latin typeface="Arial"/>
                        <a:cs typeface="Arial"/>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0"/>
                        </a:spcBef>
                      </a:pPr>
                      <a:r>
                        <a:rPr sz="2000" spc="-10" dirty="0">
                          <a:latin typeface="Arial"/>
                          <a:cs typeface="Arial"/>
                        </a:rPr>
                        <a:t>No</a:t>
                      </a:r>
                      <a:endParaRPr sz="2000">
                        <a:latin typeface="Arial"/>
                        <a:cs typeface="Arial"/>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0"/>
                        </a:spcBef>
                      </a:pPr>
                      <a:r>
                        <a:rPr sz="2000" spc="-95" dirty="0">
                          <a:latin typeface="Arial"/>
                          <a:cs typeface="Arial"/>
                        </a:rPr>
                        <a:t>Yes</a:t>
                      </a:r>
                      <a:endParaRPr sz="2000">
                        <a:latin typeface="Arial"/>
                        <a:cs typeface="Arial"/>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300"/>
                        </a:spcBef>
                      </a:pPr>
                      <a:r>
                        <a:rPr sz="2000" spc="-10" dirty="0">
                          <a:latin typeface="Arial"/>
                          <a:cs typeface="Arial"/>
                        </a:rPr>
                        <a:t>No</a:t>
                      </a:r>
                      <a:endParaRPr sz="2000">
                        <a:latin typeface="Arial"/>
                        <a:cs typeface="Arial"/>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031734">
                <a:tc>
                  <a:txBody>
                    <a:bodyPr/>
                    <a:lstStyle/>
                    <a:p>
                      <a:pPr marL="90170">
                        <a:lnSpc>
                          <a:spcPct val="100000"/>
                        </a:lnSpc>
                        <a:spcBef>
                          <a:spcPts val="280"/>
                        </a:spcBef>
                      </a:pPr>
                      <a:r>
                        <a:rPr sz="2000" spc="-10" dirty="0">
                          <a:latin typeface="Times New Roman"/>
                          <a:cs typeface="Times New Roman"/>
                        </a:rPr>
                        <a:t>Khác</a:t>
                      </a:r>
                      <a:r>
                        <a:rPr sz="2000" spc="-85" dirty="0">
                          <a:latin typeface="Times New Roman"/>
                          <a:cs typeface="Times New Roman"/>
                        </a:rPr>
                        <a:t> </a:t>
                      </a:r>
                      <a:r>
                        <a:rPr sz="2000" dirty="0">
                          <a:latin typeface="Times New Roman"/>
                          <a:cs typeface="Times New Roman"/>
                        </a:rPr>
                        <a:t>gói,</a:t>
                      </a:r>
                      <a:endParaRPr sz="2000">
                        <a:latin typeface="Times New Roman"/>
                        <a:cs typeface="Times New Roman"/>
                      </a:endParaRPr>
                    </a:p>
                    <a:p>
                      <a:pPr marL="90170">
                        <a:lnSpc>
                          <a:spcPct val="100000"/>
                        </a:lnSpc>
                      </a:pPr>
                      <a:r>
                        <a:rPr sz="2000" dirty="0">
                          <a:latin typeface="Times New Roman"/>
                          <a:cs typeface="Times New Roman"/>
                        </a:rPr>
                        <a:t>non-inher</a:t>
                      </a:r>
                      <a:endParaRPr sz="2000">
                        <a:latin typeface="Times New Roman"/>
                        <a:cs typeface="Times New Roman"/>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5"/>
                        </a:spcBef>
                      </a:pPr>
                      <a:r>
                        <a:rPr sz="2000" spc="-95" dirty="0">
                          <a:latin typeface="Arial"/>
                          <a:cs typeface="Arial"/>
                        </a:rPr>
                        <a:t>Yes</a:t>
                      </a:r>
                      <a:endParaRPr sz="2000">
                        <a:latin typeface="Arial"/>
                        <a:cs typeface="Arial"/>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5"/>
                        </a:spcBef>
                      </a:pPr>
                      <a:r>
                        <a:rPr sz="2000" spc="-10" dirty="0">
                          <a:latin typeface="Arial"/>
                          <a:cs typeface="Arial"/>
                        </a:rPr>
                        <a:t>No</a:t>
                      </a:r>
                      <a:endParaRPr sz="2000">
                        <a:latin typeface="Arial"/>
                        <a:cs typeface="Arial"/>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05"/>
                        </a:spcBef>
                      </a:pPr>
                      <a:r>
                        <a:rPr sz="2000" spc="-10" dirty="0">
                          <a:latin typeface="Arial"/>
                          <a:cs typeface="Arial"/>
                        </a:rPr>
                        <a:t>No</a:t>
                      </a:r>
                      <a:endParaRPr sz="2000">
                        <a:latin typeface="Arial"/>
                        <a:cs typeface="Arial"/>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305"/>
                        </a:spcBef>
                      </a:pPr>
                      <a:r>
                        <a:rPr sz="2000" spc="-10" dirty="0">
                          <a:latin typeface="Arial"/>
                          <a:cs typeface="Arial"/>
                        </a:rPr>
                        <a:t>No</a:t>
                      </a:r>
                      <a:endParaRPr sz="2000" dirty="0">
                        <a:latin typeface="Arial"/>
                        <a:cs typeface="Arial"/>
                      </a:endParaRPr>
                    </a:p>
                    <a:p>
                      <a:pPr marR="100965" algn="r">
                        <a:lnSpc>
                          <a:spcPct val="100000"/>
                        </a:lnSpc>
                        <a:spcBef>
                          <a:spcPts val="1895"/>
                        </a:spcBef>
                      </a:pPr>
                      <a:r>
                        <a:rPr sz="2000" dirty="0">
                          <a:latin typeface="Tahoma"/>
                          <a:cs typeface="Tahoma"/>
                        </a:rPr>
                        <a:t>33</a:t>
                      </a: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29969" y="139302"/>
            <a:ext cx="7146951" cy="628377"/>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333399"/>
                </a:solidFill>
                <a:latin typeface="Tahoma"/>
                <a:cs typeface="Tahoma"/>
              </a:rPr>
              <a:t>3.2. Nguyên lý kế thừa (3)</a:t>
            </a:r>
            <a:endParaRPr sz="4000" dirty="0">
              <a:latin typeface="Tahoma"/>
              <a:cs typeface="Tahoma"/>
            </a:endParaRPr>
          </a:p>
        </p:txBody>
      </p:sp>
      <p:sp>
        <p:nvSpPr>
          <p:cNvPr id="9" name="object 9"/>
          <p:cNvSpPr txBox="1">
            <a:spLocks noGrp="1"/>
          </p:cNvSpPr>
          <p:nvPr>
            <p:ph type="sldNum" sz="quarter" idx="12"/>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34</a:t>
            </a:fld>
            <a:endParaRPr dirty="0"/>
          </a:p>
        </p:txBody>
      </p:sp>
      <p:sp>
        <p:nvSpPr>
          <p:cNvPr id="8" name="object 8"/>
          <p:cNvSpPr txBox="1"/>
          <p:nvPr/>
        </p:nvSpPr>
        <p:spPr>
          <a:xfrm>
            <a:off x="1066800" y="1371980"/>
            <a:ext cx="7310120" cy="4585871"/>
          </a:xfrm>
          <a:prstGeom prst="rect">
            <a:avLst/>
          </a:prstGeom>
        </p:spPr>
        <p:txBody>
          <a:bodyPr vert="horz" wrap="square" lIns="0" tIns="111760" rIns="0" bIns="0" rtlCol="0">
            <a:spAutoFit/>
          </a:bodyPr>
          <a:lstStyle/>
          <a:p>
            <a:pPr marL="355600" indent="-342900">
              <a:lnSpc>
                <a:spcPct val="100000"/>
              </a:lnSpc>
              <a:spcBef>
                <a:spcPts val="880"/>
              </a:spcBef>
              <a:buClr>
                <a:srgbClr val="3333CC"/>
              </a:buClr>
              <a:buSzPct val="59375"/>
              <a:buFont typeface="Wingdings"/>
              <a:buChar char="◼"/>
              <a:tabLst>
                <a:tab pos="354965" algn="l"/>
                <a:tab pos="355600" algn="l"/>
              </a:tabLst>
            </a:pPr>
            <a:r>
              <a:rPr sz="3200" dirty="0">
                <a:latin typeface="Tahoma"/>
                <a:cs typeface="Tahoma"/>
              </a:rPr>
              <a:t>Các trường hợp không được phép kế thừa:</a:t>
            </a:r>
          </a:p>
          <a:p>
            <a:pPr marL="867410" lvl="1" indent="-398145">
              <a:lnSpc>
                <a:spcPct val="100000"/>
              </a:lnSpc>
              <a:spcBef>
                <a:spcPts val="675"/>
              </a:spcBef>
              <a:buClr>
                <a:srgbClr val="FF0000"/>
              </a:buClr>
              <a:buSzPct val="53571"/>
              <a:buFont typeface="Wingdings"/>
              <a:buChar char="◼"/>
              <a:tabLst>
                <a:tab pos="867410" algn="l"/>
                <a:tab pos="868044" algn="l"/>
              </a:tabLst>
            </a:pPr>
            <a:r>
              <a:rPr sz="2800" dirty="0">
                <a:latin typeface="Tahoma"/>
                <a:cs typeface="Tahoma"/>
              </a:rPr>
              <a:t>Các phương thức khởi tạo và hủy</a:t>
            </a:r>
          </a:p>
          <a:p>
            <a:pPr marL="1155700" lvl="2" indent="-229235">
              <a:lnSpc>
                <a:spcPct val="100000"/>
              </a:lnSpc>
              <a:spcBef>
                <a:spcPts val="580"/>
              </a:spcBef>
              <a:buClr>
                <a:srgbClr val="3333CC"/>
              </a:buClr>
              <a:buSzPct val="50000"/>
              <a:buFont typeface="Wingdings"/>
              <a:buChar char="◼"/>
              <a:tabLst>
                <a:tab pos="1156335" algn="l"/>
              </a:tabLst>
            </a:pPr>
            <a:r>
              <a:rPr sz="2400" dirty="0">
                <a:latin typeface="Tahoma"/>
                <a:cs typeface="Tahoma"/>
              </a:rPr>
              <a:t>Làm nhiệm vụ khởi đầu và gỡ bỏ các đối tượng</a:t>
            </a:r>
          </a:p>
          <a:p>
            <a:pPr marL="1155700" lvl="2" indent="-229235">
              <a:lnSpc>
                <a:spcPct val="100000"/>
              </a:lnSpc>
              <a:spcBef>
                <a:spcPts val="580"/>
              </a:spcBef>
              <a:buClr>
                <a:srgbClr val="3333CC"/>
              </a:buClr>
              <a:buSzPct val="50000"/>
              <a:buFont typeface="Wingdings"/>
              <a:buChar char="◼"/>
              <a:tabLst>
                <a:tab pos="1156335" algn="l"/>
              </a:tabLst>
            </a:pPr>
            <a:r>
              <a:rPr sz="2400" dirty="0">
                <a:latin typeface="Tahoma"/>
                <a:cs typeface="Tahoma"/>
              </a:rPr>
              <a:t>Chúng chỉ biết cách làm việc với từng lớp cụ thể</a:t>
            </a:r>
          </a:p>
          <a:p>
            <a:pPr marL="756285" lvl="1" indent="-287020">
              <a:lnSpc>
                <a:spcPct val="100000"/>
              </a:lnSpc>
              <a:spcBef>
                <a:spcPts val="670"/>
              </a:spcBef>
              <a:buClr>
                <a:srgbClr val="FF0000"/>
              </a:buClr>
              <a:buSzPct val="53571"/>
              <a:buFont typeface="Wingdings"/>
              <a:buChar char="◼"/>
              <a:tabLst>
                <a:tab pos="756285" algn="l"/>
                <a:tab pos="756920" algn="l"/>
              </a:tabLst>
            </a:pPr>
            <a:r>
              <a:rPr sz="2800" dirty="0">
                <a:latin typeface="Tahoma"/>
                <a:cs typeface="Tahoma"/>
              </a:rPr>
              <a:t>Toán tử gán =</a:t>
            </a:r>
          </a:p>
          <a:p>
            <a:pPr marL="1155700" lvl="2" indent="-229235">
              <a:lnSpc>
                <a:spcPct val="100000"/>
              </a:lnSpc>
              <a:spcBef>
                <a:spcPts val="580"/>
              </a:spcBef>
              <a:buClr>
                <a:srgbClr val="3333CC"/>
              </a:buClr>
              <a:buSzPct val="50000"/>
              <a:buFont typeface="Wingdings"/>
              <a:buChar char="◼"/>
              <a:tabLst>
                <a:tab pos="1156335" algn="l"/>
              </a:tabLst>
            </a:pPr>
            <a:r>
              <a:rPr sz="2400" dirty="0">
                <a:latin typeface="Tahoma"/>
                <a:cs typeface="Tahoma"/>
              </a:rPr>
              <a:t>Làm nhiệm vụ giống như phương thức khởi tạo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29969" y="132950"/>
            <a:ext cx="7914031" cy="596958"/>
          </a:xfrm>
          <a:prstGeom prst="rect">
            <a:avLst/>
          </a:prstGeom>
        </p:spPr>
        <p:txBody>
          <a:bodyPr vert="horz" wrap="square" lIns="0" tIns="12065" rIns="0" bIns="0" rtlCol="0">
            <a:spAutoFit/>
          </a:bodyPr>
          <a:lstStyle/>
          <a:p>
            <a:pPr marL="12700">
              <a:lnSpc>
                <a:spcPct val="100000"/>
              </a:lnSpc>
              <a:spcBef>
                <a:spcPts val="95"/>
              </a:spcBef>
            </a:pPr>
            <a:r>
              <a:rPr sz="3800" dirty="0">
                <a:solidFill>
                  <a:srgbClr val="333399"/>
                </a:solidFill>
                <a:latin typeface="Tahoma"/>
                <a:cs typeface="Tahoma"/>
              </a:rPr>
              <a:t>3.3. Cú pháp kế thừa trên Java</a:t>
            </a:r>
            <a:endParaRPr sz="3800" dirty="0">
              <a:latin typeface="Tahoma"/>
              <a:cs typeface="Tahoma"/>
            </a:endParaRPr>
          </a:p>
        </p:txBody>
      </p:sp>
      <p:sp>
        <p:nvSpPr>
          <p:cNvPr id="9" name="object 9"/>
          <p:cNvSpPr txBox="1">
            <a:spLocks noGrp="1"/>
          </p:cNvSpPr>
          <p:nvPr>
            <p:ph type="sldNum" sz="quarter" idx="12"/>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35</a:t>
            </a:fld>
            <a:endParaRPr dirty="0"/>
          </a:p>
        </p:txBody>
      </p:sp>
      <p:sp>
        <p:nvSpPr>
          <p:cNvPr id="8" name="object 8"/>
          <p:cNvSpPr txBox="1"/>
          <p:nvPr/>
        </p:nvSpPr>
        <p:spPr>
          <a:xfrm>
            <a:off x="1066800" y="1475230"/>
            <a:ext cx="7416165" cy="4286430"/>
          </a:xfrm>
          <a:prstGeom prst="rect">
            <a:avLst/>
          </a:prstGeom>
        </p:spPr>
        <p:txBody>
          <a:bodyPr vert="horz" wrap="square" lIns="0" tIns="66675" rIns="0" bIns="0" rtlCol="0">
            <a:spAutoFit/>
          </a:bodyPr>
          <a:lstStyle/>
          <a:p>
            <a:pPr marL="355600" indent="-342900">
              <a:lnSpc>
                <a:spcPct val="100000"/>
              </a:lnSpc>
              <a:spcBef>
                <a:spcPts val="525"/>
              </a:spcBef>
              <a:buClr>
                <a:srgbClr val="3333CC"/>
              </a:buClr>
              <a:buSzPct val="59375"/>
              <a:buFont typeface="Wingdings"/>
              <a:buChar char="◼"/>
              <a:tabLst>
                <a:tab pos="354965" algn="l"/>
                <a:tab pos="355600" algn="l"/>
              </a:tabLst>
            </a:pPr>
            <a:r>
              <a:rPr sz="3200" dirty="0">
                <a:latin typeface="Tahoma"/>
                <a:cs typeface="Tahoma"/>
              </a:rPr>
              <a:t>Cú pháp kế thừa trên Java:</a:t>
            </a:r>
          </a:p>
          <a:p>
            <a:pPr marL="469900">
              <a:lnSpc>
                <a:spcPct val="100000"/>
              </a:lnSpc>
              <a:spcBef>
                <a:spcPts val="360"/>
              </a:spcBef>
              <a:tabLst>
                <a:tab pos="756285" algn="l"/>
              </a:tabLst>
            </a:pPr>
            <a:r>
              <a:rPr sz="1500" dirty="0">
                <a:solidFill>
                  <a:srgbClr val="FF0000"/>
                </a:solidFill>
                <a:latin typeface="Wingdings"/>
                <a:cs typeface="Wingdings"/>
              </a:rPr>
              <a:t>◼</a:t>
            </a:r>
            <a:r>
              <a:rPr sz="1500" dirty="0">
                <a:solidFill>
                  <a:srgbClr val="FF0000"/>
                </a:solidFill>
                <a:latin typeface="Times New Roman"/>
                <a:cs typeface="Times New Roman"/>
              </a:rPr>
              <a:t>	</a:t>
            </a:r>
            <a:r>
              <a:rPr sz="2800" b="1" dirty="0">
                <a:latin typeface="Courier New"/>
                <a:cs typeface="Courier New"/>
              </a:rPr>
              <a:t>&lt;Lớp con&gt; extends &lt;Lớp cha&gt;</a:t>
            </a:r>
            <a:endParaRPr sz="2800" dirty="0">
              <a:latin typeface="Courier New"/>
              <a:cs typeface="Courier New"/>
            </a:endParaRPr>
          </a:p>
          <a:p>
            <a:pPr marL="355600" marR="5080" indent="-342900">
              <a:lnSpc>
                <a:spcPct val="100400"/>
              </a:lnSpc>
              <a:spcBef>
                <a:spcPts val="965"/>
              </a:spcBef>
              <a:buClr>
                <a:srgbClr val="3333CC"/>
              </a:buClr>
              <a:buSzPct val="59375"/>
              <a:buFont typeface="Wingdings"/>
              <a:buChar char="◼"/>
              <a:tabLst>
                <a:tab pos="354965" algn="l"/>
                <a:tab pos="355600" algn="l"/>
              </a:tabLst>
            </a:pPr>
            <a:r>
              <a:rPr sz="3200" dirty="0">
                <a:latin typeface="Times New Roman"/>
                <a:cs typeface="Times New Roman"/>
              </a:rPr>
              <a:t>Lớp cha nếu được định nghĩa là </a:t>
            </a:r>
            <a:r>
              <a:rPr sz="2400" b="1" dirty="0">
                <a:latin typeface="Courier New"/>
                <a:cs typeface="Courier New"/>
              </a:rPr>
              <a:t>final </a:t>
            </a:r>
            <a:r>
              <a:rPr sz="3200" dirty="0">
                <a:latin typeface="Times New Roman"/>
                <a:cs typeface="Times New Roman"/>
              </a:rPr>
              <a:t>thì không  thể có lớp dẫn xuất từ nó.</a:t>
            </a:r>
          </a:p>
          <a:p>
            <a:pPr marL="355600" indent="-342900">
              <a:lnSpc>
                <a:spcPct val="100000"/>
              </a:lnSpc>
              <a:spcBef>
                <a:spcPts val="855"/>
              </a:spcBef>
              <a:buClr>
                <a:srgbClr val="3333CC"/>
              </a:buClr>
              <a:buSzPct val="59375"/>
              <a:buFont typeface="Wingdings"/>
              <a:buChar char="◼"/>
              <a:tabLst>
                <a:tab pos="354965" algn="l"/>
                <a:tab pos="355600" algn="l"/>
              </a:tabLst>
            </a:pPr>
            <a:r>
              <a:rPr sz="3200" dirty="0">
                <a:latin typeface="Tahoma"/>
                <a:cs typeface="Tahoma"/>
              </a:rPr>
              <a:t>Ví dụ:</a:t>
            </a:r>
          </a:p>
          <a:p>
            <a:pPr marL="469900">
              <a:lnSpc>
                <a:spcPct val="100000"/>
              </a:lnSpc>
              <a:spcBef>
                <a:spcPts val="365"/>
              </a:spcBef>
            </a:pPr>
            <a:r>
              <a:rPr sz="2800" b="1" dirty="0">
                <a:latin typeface="Courier New"/>
                <a:cs typeface="Courier New"/>
              </a:rPr>
              <a:t>class HinhVuong extends TuGiac {</a:t>
            </a:r>
            <a:endParaRPr sz="2800" dirty="0">
              <a:latin typeface="Courier New"/>
              <a:cs typeface="Courier New"/>
            </a:endParaRPr>
          </a:p>
          <a:p>
            <a:pPr marL="683260">
              <a:lnSpc>
                <a:spcPct val="100000"/>
              </a:lnSpc>
              <a:spcBef>
                <a:spcPts val="675"/>
              </a:spcBef>
            </a:pPr>
            <a:r>
              <a:rPr sz="2800" b="1" dirty="0">
                <a:latin typeface="Courier New"/>
                <a:cs typeface="Courier New"/>
              </a:rPr>
              <a:t>...</a:t>
            </a:r>
            <a:endParaRPr sz="2800" dirty="0">
              <a:latin typeface="Courier New"/>
              <a:cs typeface="Courier New"/>
            </a:endParaRPr>
          </a:p>
          <a:p>
            <a:pPr marL="469900">
              <a:lnSpc>
                <a:spcPct val="100000"/>
              </a:lnSpc>
              <a:spcBef>
                <a:spcPts val="670"/>
              </a:spcBef>
            </a:pPr>
            <a:r>
              <a:rPr sz="2800" b="1" dirty="0">
                <a:latin typeface="Courier New"/>
                <a:cs typeface="Courier New"/>
              </a:rPr>
              <a:t>}</a:t>
            </a:r>
            <a:endParaRPr sz="2800" dirty="0">
              <a:latin typeface="Courier New"/>
              <a:cs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95007" y="1020521"/>
            <a:ext cx="2237740" cy="697230"/>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FF0000"/>
                </a:solidFill>
                <a:latin typeface="Tahoma"/>
                <a:cs typeface="Tahoma"/>
              </a:rPr>
              <a:t>Ví </a:t>
            </a:r>
            <a:r>
              <a:rPr sz="4400" spc="-975" dirty="0">
                <a:solidFill>
                  <a:srgbClr val="FF0000"/>
                </a:solidFill>
                <a:latin typeface="Tahoma"/>
                <a:cs typeface="Tahoma"/>
              </a:rPr>
              <a:t>dụ</a:t>
            </a:r>
            <a:r>
              <a:rPr sz="4400" spc="-894" dirty="0">
                <a:solidFill>
                  <a:srgbClr val="FF0000"/>
                </a:solidFill>
                <a:latin typeface="Tahoma"/>
                <a:cs typeface="Tahoma"/>
              </a:rPr>
              <a:t> </a:t>
            </a:r>
            <a:r>
              <a:rPr sz="4400" dirty="0">
                <a:solidFill>
                  <a:srgbClr val="FF0000"/>
                </a:solidFill>
                <a:latin typeface="Tahoma"/>
                <a:cs typeface="Tahoma"/>
              </a:rPr>
              <a:t>1.1</a:t>
            </a:r>
            <a:endParaRPr sz="4400">
              <a:latin typeface="Tahoma"/>
              <a:cs typeface="Tahoma"/>
            </a:endParaRPr>
          </a:p>
        </p:txBody>
      </p:sp>
      <p:sp>
        <p:nvSpPr>
          <p:cNvPr id="3" name="object 3"/>
          <p:cNvSpPr txBox="1"/>
          <p:nvPr/>
        </p:nvSpPr>
        <p:spPr>
          <a:xfrm>
            <a:off x="474065" y="26924"/>
            <a:ext cx="6588759" cy="1031240"/>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Courier New"/>
                <a:cs typeface="Courier New"/>
              </a:rPr>
              <a:t>public </a:t>
            </a:r>
            <a:r>
              <a:rPr sz="2200" b="1" dirty="0">
                <a:latin typeface="Courier New"/>
                <a:cs typeface="Courier New"/>
              </a:rPr>
              <a:t>class TuGiac</a:t>
            </a:r>
            <a:r>
              <a:rPr sz="2200" b="1" spc="10" dirty="0">
                <a:latin typeface="Courier New"/>
                <a:cs typeface="Courier New"/>
              </a:rPr>
              <a:t> </a:t>
            </a:r>
            <a:r>
              <a:rPr sz="2200" b="1" spc="-5" dirty="0">
                <a:latin typeface="Courier New"/>
                <a:cs typeface="Courier New"/>
              </a:rPr>
              <a:t>{</a:t>
            </a:r>
            <a:endParaRPr sz="2200">
              <a:latin typeface="Courier New"/>
              <a:cs typeface="Courier New"/>
            </a:endParaRPr>
          </a:p>
          <a:p>
            <a:pPr marL="347345">
              <a:lnSpc>
                <a:spcPct val="100000"/>
              </a:lnSpc>
            </a:pPr>
            <a:r>
              <a:rPr sz="2200" b="1" dirty="0">
                <a:solidFill>
                  <a:srgbClr val="C00000"/>
                </a:solidFill>
                <a:latin typeface="Courier New"/>
                <a:cs typeface="Courier New"/>
              </a:rPr>
              <a:t>protected </a:t>
            </a:r>
            <a:r>
              <a:rPr sz="2200" b="1" spc="-5" dirty="0">
                <a:latin typeface="Courier New"/>
                <a:cs typeface="Courier New"/>
              </a:rPr>
              <a:t>Diem </a:t>
            </a:r>
            <a:r>
              <a:rPr sz="2200" b="1" dirty="0">
                <a:latin typeface="Courier New"/>
                <a:cs typeface="Courier New"/>
              </a:rPr>
              <a:t>d1, </a:t>
            </a:r>
            <a:r>
              <a:rPr sz="2200" b="1" spc="-5" dirty="0">
                <a:latin typeface="Courier New"/>
                <a:cs typeface="Courier New"/>
              </a:rPr>
              <a:t>d2, </a:t>
            </a:r>
            <a:r>
              <a:rPr sz="2200" b="1" spc="5" dirty="0">
                <a:latin typeface="Courier New"/>
                <a:cs typeface="Courier New"/>
              </a:rPr>
              <a:t>d3,</a:t>
            </a:r>
            <a:r>
              <a:rPr sz="2200" b="1" spc="35" dirty="0">
                <a:latin typeface="Courier New"/>
                <a:cs typeface="Courier New"/>
              </a:rPr>
              <a:t> </a:t>
            </a:r>
            <a:r>
              <a:rPr sz="2200" b="1" dirty="0">
                <a:latin typeface="Courier New"/>
                <a:cs typeface="Courier New"/>
              </a:rPr>
              <a:t>d4;</a:t>
            </a:r>
            <a:endParaRPr sz="2200">
              <a:latin typeface="Courier New"/>
              <a:cs typeface="Courier New"/>
            </a:endParaRPr>
          </a:p>
          <a:p>
            <a:pPr marL="347345">
              <a:lnSpc>
                <a:spcPct val="100000"/>
              </a:lnSpc>
            </a:pPr>
            <a:r>
              <a:rPr sz="2200" b="1" spc="-5" dirty="0">
                <a:solidFill>
                  <a:srgbClr val="C00000"/>
                </a:solidFill>
                <a:latin typeface="Courier New"/>
                <a:cs typeface="Courier New"/>
              </a:rPr>
              <a:t>public </a:t>
            </a:r>
            <a:r>
              <a:rPr sz="2200" b="1" spc="-5" dirty="0">
                <a:latin typeface="Courier New"/>
                <a:cs typeface="Courier New"/>
              </a:rPr>
              <a:t>void </a:t>
            </a:r>
            <a:r>
              <a:rPr sz="2200" b="1" dirty="0">
                <a:latin typeface="Courier New"/>
                <a:cs typeface="Courier New"/>
              </a:rPr>
              <a:t>setD1(Diem </a:t>
            </a:r>
            <a:r>
              <a:rPr sz="2200" b="1" spc="5" dirty="0">
                <a:latin typeface="Courier New"/>
                <a:cs typeface="Courier New"/>
              </a:rPr>
              <a:t>_d1)</a:t>
            </a:r>
            <a:r>
              <a:rPr sz="2200" b="1" spc="25" dirty="0">
                <a:latin typeface="Courier New"/>
                <a:cs typeface="Courier New"/>
              </a:rPr>
              <a:t> </a:t>
            </a:r>
            <a:r>
              <a:rPr sz="2200" b="1" dirty="0">
                <a:latin typeface="Courier New"/>
                <a:cs typeface="Courier New"/>
              </a:rPr>
              <a:t>{d1=_d1;}</a:t>
            </a:r>
            <a:endParaRPr sz="2200">
              <a:latin typeface="Courier New"/>
              <a:cs typeface="Courier New"/>
            </a:endParaRPr>
          </a:p>
        </p:txBody>
      </p:sp>
      <p:sp>
        <p:nvSpPr>
          <p:cNvPr id="4" name="object 4"/>
          <p:cNvSpPr txBox="1"/>
          <p:nvPr/>
        </p:nvSpPr>
        <p:spPr>
          <a:xfrm>
            <a:off x="809345" y="1033017"/>
            <a:ext cx="5243195" cy="1031240"/>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C00000"/>
                </a:solidFill>
                <a:latin typeface="Courier New"/>
                <a:cs typeface="Courier New"/>
              </a:rPr>
              <a:t>public </a:t>
            </a:r>
            <a:r>
              <a:rPr sz="2200" b="1" spc="-5" dirty="0">
                <a:latin typeface="Courier New"/>
                <a:cs typeface="Courier New"/>
              </a:rPr>
              <a:t>Diem </a:t>
            </a:r>
            <a:r>
              <a:rPr sz="2200" b="1" dirty="0">
                <a:latin typeface="Courier New"/>
                <a:cs typeface="Courier New"/>
              </a:rPr>
              <a:t>getD1(){return</a:t>
            </a:r>
            <a:r>
              <a:rPr sz="2200" b="1" spc="30" dirty="0">
                <a:latin typeface="Courier New"/>
                <a:cs typeface="Courier New"/>
              </a:rPr>
              <a:t> </a:t>
            </a:r>
            <a:r>
              <a:rPr sz="2200" b="1" dirty="0">
                <a:latin typeface="Courier New"/>
                <a:cs typeface="Courier New"/>
              </a:rPr>
              <a:t>d1;}</a:t>
            </a:r>
            <a:endParaRPr sz="2200">
              <a:latin typeface="Courier New"/>
              <a:cs typeface="Courier New"/>
            </a:endParaRPr>
          </a:p>
          <a:p>
            <a:pPr marL="12700">
              <a:lnSpc>
                <a:spcPct val="100000"/>
              </a:lnSpc>
            </a:pPr>
            <a:r>
              <a:rPr sz="2200" b="1" spc="-5" dirty="0">
                <a:latin typeface="Courier New"/>
                <a:cs typeface="Courier New"/>
              </a:rPr>
              <a:t>public void</a:t>
            </a:r>
            <a:r>
              <a:rPr sz="2200" b="1" spc="25" dirty="0">
                <a:latin typeface="Courier New"/>
                <a:cs typeface="Courier New"/>
              </a:rPr>
              <a:t> </a:t>
            </a:r>
            <a:r>
              <a:rPr sz="2200" b="1" dirty="0">
                <a:latin typeface="Courier New"/>
                <a:cs typeface="Courier New"/>
              </a:rPr>
              <a:t>printTuGiac(){...}</a:t>
            </a:r>
            <a:endParaRPr sz="2200">
              <a:latin typeface="Courier New"/>
              <a:cs typeface="Courier New"/>
            </a:endParaRPr>
          </a:p>
          <a:p>
            <a:pPr marL="12700">
              <a:lnSpc>
                <a:spcPct val="100000"/>
              </a:lnSpc>
              <a:spcBef>
                <a:spcPts val="5"/>
              </a:spcBef>
            </a:pPr>
            <a:r>
              <a:rPr sz="2200" spc="-5" dirty="0">
                <a:latin typeface="Courier New"/>
                <a:cs typeface="Courier New"/>
              </a:rPr>
              <a:t>…</a:t>
            </a:r>
            <a:endParaRPr sz="2200">
              <a:latin typeface="Courier New"/>
              <a:cs typeface="Courier New"/>
            </a:endParaRPr>
          </a:p>
        </p:txBody>
      </p:sp>
      <p:sp>
        <p:nvSpPr>
          <p:cNvPr id="5" name="object 5"/>
          <p:cNvSpPr txBox="1"/>
          <p:nvPr/>
        </p:nvSpPr>
        <p:spPr>
          <a:xfrm>
            <a:off x="474065" y="2039238"/>
            <a:ext cx="193040" cy="360680"/>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Courier New"/>
                <a:cs typeface="Courier New"/>
              </a:rPr>
              <a:t>}</a:t>
            </a:r>
            <a:endParaRPr sz="2200">
              <a:latin typeface="Courier New"/>
              <a:cs typeface="Courier New"/>
            </a:endParaRPr>
          </a:p>
        </p:txBody>
      </p:sp>
      <p:sp>
        <p:nvSpPr>
          <p:cNvPr id="6" name="object 6"/>
          <p:cNvSpPr txBox="1"/>
          <p:nvPr/>
        </p:nvSpPr>
        <p:spPr>
          <a:xfrm>
            <a:off x="474065" y="2709494"/>
            <a:ext cx="7503795" cy="3043555"/>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Courier New"/>
                <a:cs typeface="Courier New"/>
              </a:rPr>
              <a:t>public </a:t>
            </a:r>
            <a:r>
              <a:rPr sz="2200" b="1" dirty="0">
                <a:latin typeface="Courier New"/>
                <a:cs typeface="Courier New"/>
              </a:rPr>
              <a:t>class </a:t>
            </a:r>
            <a:r>
              <a:rPr sz="2200" b="1" dirty="0">
                <a:solidFill>
                  <a:srgbClr val="C00000"/>
                </a:solidFill>
                <a:latin typeface="Courier New"/>
                <a:cs typeface="Courier New"/>
              </a:rPr>
              <a:t>HinhVuong extends TuGiac</a:t>
            </a:r>
            <a:r>
              <a:rPr sz="2200" b="1" spc="45" dirty="0">
                <a:solidFill>
                  <a:srgbClr val="C00000"/>
                </a:solidFill>
                <a:latin typeface="Courier New"/>
                <a:cs typeface="Courier New"/>
              </a:rPr>
              <a:t> </a:t>
            </a:r>
            <a:r>
              <a:rPr sz="2200" b="1" spc="-5" dirty="0">
                <a:latin typeface="Courier New"/>
                <a:cs typeface="Courier New"/>
              </a:rPr>
              <a:t>{</a:t>
            </a:r>
            <a:endParaRPr sz="2200">
              <a:latin typeface="Courier New"/>
              <a:cs typeface="Courier New"/>
            </a:endParaRPr>
          </a:p>
          <a:p>
            <a:pPr marL="355600">
              <a:lnSpc>
                <a:spcPct val="100000"/>
              </a:lnSpc>
              <a:spcBef>
                <a:spcPts val="5"/>
              </a:spcBef>
            </a:pPr>
            <a:r>
              <a:rPr sz="2200" b="1" spc="-5" dirty="0">
                <a:latin typeface="Courier New"/>
                <a:cs typeface="Courier New"/>
              </a:rPr>
              <a:t>public</a:t>
            </a:r>
            <a:r>
              <a:rPr sz="2200" b="1" spc="5" dirty="0">
                <a:latin typeface="Courier New"/>
                <a:cs typeface="Courier New"/>
              </a:rPr>
              <a:t> </a:t>
            </a:r>
            <a:r>
              <a:rPr sz="2200" b="1" dirty="0">
                <a:latin typeface="Courier New"/>
                <a:cs typeface="Courier New"/>
              </a:rPr>
              <a:t>HinhVuong(){</a:t>
            </a:r>
            <a:endParaRPr sz="2200">
              <a:latin typeface="Courier New"/>
              <a:cs typeface="Courier New"/>
            </a:endParaRPr>
          </a:p>
          <a:p>
            <a:pPr marL="927100" marR="5080">
              <a:lnSpc>
                <a:spcPct val="100000"/>
              </a:lnSpc>
            </a:pPr>
            <a:r>
              <a:rPr sz="2200" b="1" spc="-5" dirty="0">
                <a:latin typeface="Courier New"/>
                <a:cs typeface="Courier New"/>
              </a:rPr>
              <a:t>d1 = </a:t>
            </a:r>
            <a:r>
              <a:rPr sz="2200" b="1" dirty="0">
                <a:latin typeface="Courier New"/>
                <a:cs typeface="Courier New"/>
              </a:rPr>
              <a:t>new Diem(0,0); </a:t>
            </a:r>
            <a:r>
              <a:rPr sz="2200" b="1" spc="5" dirty="0">
                <a:latin typeface="Courier New"/>
                <a:cs typeface="Courier New"/>
              </a:rPr>
              <a:t>d2 </a:t>
            </a:r>
            <a:r>
              <a:rPr sz="2200" b="1" spc="-5" dirty="0">
                <a:latin typeface="Courier New"/>
                <a:cs typeface="Courier New"/>
              </a:rPr>
              <a:t>= </a:t>
            </a:r>
            <a:r>
              <a:rPr sz="2200" b="1" spc="5" dirty="0">
                <a:latin typeface="Courier New"/>
                <a:cs typeface="Courier New"/>
              </a:rPr>
              <a:t>new </a:t>
            </a:r>
            <a:r>
              <a:rPr sz="2200" b="1" dirty="0">
                <a:latin typeface="Courier New"/>
                <a:cs typeface="Courier New"/>
              </a:rPr>
              <a:t>Diem(0,1);  </a:t>
            </a:r>
            <a:r>
              <a:rPr sz="2200" b="1" spc="-5" dirty="0">
                <a:latin typeface="Courier New"/>
                <a:cs typeface="Courier New"/>
              </a:rPr>
              <a:t>d3 = </a:t>
            </a:r>
            <a:r>
              <a:rPr sz="2200" b="1" dirty="0">
                <a:latin typeface="Courier New"/>
                <a:cs typeface="Courier New"/>
              </a:rPr>
              <a:t>new Diem(1,0); </a:t>
            </a:r>
            <a:r>
              <a:rPr sz="2200" b="1" spc="5" dirty="0">
                <a:latin typeface="Courier New"/>
                <a:cs typeface="Courier New"/>
              </a:rPr>
              <a:t>d4 </a:t>
            </a:r>
            <a:r>
              <a:rPr sz="2200" b="1" spc="-5" dirty="0">
                <a:latin typeface="Courier New"/>
                <a:cs typeface="Courier New"/>
              </a:rPr>
              <a:t>= </a:t>
            </a:r>
            <a:r>
              <a:rPr sz="2200" b="1" spc="5" dirty="0">
                <a:latin typeface="Courier New"/>
                <a:cs typeface="Courier New"/>
              </a:rPr>
              <a:t>new</a:t>
            </a:r>
            <a:r>
              <a:rPr sz="2200" b="1" dirty="0">
                <a:latin typeface="Courier New"/>
                <a:cs typeface="Courier New"/>
              </a:rPr>
              <a:t> Diem(1,1);</a:t>
            </a:r>
            <a:endParaRPr sz="2200">
              <a:latin typeface="Courier New"/>
              <a:cs typeface="Courier New"/>
            </a:endParaRPr>
          </a:p>
          <a:p>
            <a:pPr marL="355600">
              <a:lnSpc>
                <a:spcPct val="100000"/>
              </a:lnSpc>
            </a:pPr>
            <a:r>
              <a:rPr sz="2200" b="1" spc="-5" dirty="0">
                <a:latin typeface="Courier New"/>
                <a:cs typeface="Courier New"/>
              </a:rPr>
              <a:t>}</a:t>
            </a:r>
            <a:endParaRPr sz="2200">
              <a:latin typeface="Courier New"/>
              <a:cs typeface="Courier New"/>
            </a:endParaRPr>
          </a:p>
          <a:p>
            <a:pPr marL="12700">
              <a:lnSpc>
                <a:spcPct val="100000"/>
              </a:lnSpc>
            </a:pPr>
            <a:r>
              <a:rPr sz="2200" b="1" spc="-5" dirty="0">
                <a:latin typeface="Courier New"/>
                <a:cs typeface="Courier New"/>
              </a:rPr>
              <a:t>}</a:t>
            </a:r>
            <a:endParaRPr sz="2200">
              <a:latin typeface="Courier New"/>
              <a:cs typeface="Courier New"/>
            </a:endParaRPr>
          </a:p>
          <a:p>
            <a:pPr marL="12700">
              <a:lnSpc>
                <a:spcPct val="100000"/>
              </a:lnSpc>
            </a:pPr>
            <a:r>
              <a:rPr sz="2200" b="1" spc="-5" dirty="0">
                <a:latin typeface="Courier New"/>
                <a:cs typeface="Courier New"/>
              </a:rPr>
              <a:t>public </a:t>
            </a:r>
            <a:r>
              <a:rPr sz="2200" b="1" dirty="0">
                <a:latin typeface="Courier New"/>
                <a:cs typeface="Courier New"/>
              </a:rPr>
              <a:t>class</a:t>
            </a:r>
            <a:r>
              <a:rPr sz="2200" b="1" spc="15" dirty="0">
                <a:latin typeface="Courier New"/>
                <a:cs typeface="Courier New"/>
              </a:rPr>
              <a:t> </a:t>
            </a:r>
            <a:r>
              <a:rPr sz="2200" b="1" dirty="0">
                <a:latin typeface="Courier New"/>
                <a:cs typeface="Courier New"/>
              </a:rPr>
              <a:t>Test{</a:t>
            </a:r>
            <a:endParaRPr sz="2200">
              <a:latin typeface="Courier New"/>
              <a:cs typeface="Courier New"/>
            </a:endParaRPr>
          </a:p>
          <a:p>
            <a:pPr marL="355600">
              <a:lnSpc>
                <a:spcPct val="100000"/>
              </a:lnSpc>
            </a:pPr>
            <a:r>
              <a:rPr sz="2200" b="1" spc="-5" dirty="0">
                <a:latin typeface="Courier New"/>
                <a:cs typeface="Courier New"/>
              </a:rPr>
              <a:t>public </a:t>
            </a:r>
            <a:r>
              <a:rPr sz="2200" b="1" dirty="0">
                <a:latin typeface="Courier New"/>
                <a:cs typeface="Courier New"/>
              </a:rPr>
              <a:t>static void </a:t>
            </a:r>
            <a:r>
              <a:rPr sz="2200" b="1" spc="-5" dirty="0">
                <a:latin typeface="Courier New"/>
                <a:cs typeface="Courier New"/>
              </a:rPr>
              <a:t>main(String</a:t>
            </a:r>
            <a:r>
              <a:rPr sz="2200" b="1" spc="40" dirty="0">
                <a:latin typeface="Courier New"/>
                <a:cs typeface="Courier New"/>
              </a:rPr>
              <a:t> </a:t>
            </a:r>
            <a:r>
              <a:rPr sz="2200" b="1" spc="-5" dirty="0">
                <a:latin typeface="Courier New"/>
                <a:cs typeface="Courier New"/>
              </a:rPr>
              <a:t>args[]){</a:t>
            </a:r>
            <a:endParaRPr sz="2200">
              <a:latin typeface="Courier New"/>
              <a:cs typeface="Courier New"/>
            </a:endParaRPr>
          </a:p>
          <a:p>
            <a:pPr marL="927100">
              <a:lnSpc>
                <a:spcPct val="100000"/>
              </a:lnSpc>
              <a:spcBef>
                <a:spcPts val="5"/>
              </a:spcBef>
            </a:pPr>
            <a:r>
              <a:rPr sz="2200" b="1" spc="-5" dirty="0">
                <a:latin typeface="Courier New"/>
                <a:cs typeface="Courier New"/>
              </a:rPr>
              <a:t>HinhVuong hv = </a:t>
            </a:r>
            <a:r>
              <a:rPr sz="2200" b="1" dirty="0">
                <a:latin typeface="Courier New"/>
                <a:cs typeface="Courier New"/>
              </a:rPr>
              <a:t>new</a:t>
            </a:r>
            <a:r>
              <a:rPr sz="2200" b="1" spc="40" dirty="0">
                <a:latin typeface="Courier New"/>
                <a:cs typeface="Courier New"/>
              </a:rPr>
              <a:t> </a:t>
            </a:r>
            <a:r>
              <a:rPr sz="2200" b="1" dirty="0">
                <a:latin typeface="Courier New"/>
                <a:cs typeface="Courier New"/>
              </a:rPr>
              <a:t>HinhVuong();</a:t>
            </a:r>
            <a:endParaRPr sz="2200">
              <a:latin typeface="Courier New"/>
              <a:cs typeface="Courier New"/>
            </a:endParaRPr>
          </a:p>
        </p:txBody>
      </p:sp>
      <p:sp>
        <p:nvSpPr>
          <p:cNvPr id="7" name="object 7"/>
          <p:cNvSpPr txBox="1"/>
          <p:nvPr/>
        </p:nvSpPr>
        <p:spPr>
          <a:xfrm>
            <a:off x="1388744" y="5728208"/>
            <a:ext cx="2884170" cy="360680"/>
          </a:xfrm>
          <a:prstGeom prst="rect">
            <a:avLst/>
          </a:prstGeom>
        </p:spPr>
        <p:txBody>
          <a:bodyPr vert="horz" wrap="square" lIns="0" tIns="12065" rIns="0" bIns="0" rtlCol="0">
            <a:spAutoFit/>
          </a:bodyPr>
          <a:lstStyle/>
          <a:p>
            <a:pPr marL="12700">
              <a:lnSpc>
                <a:spcPct val="100000"/>
              </a:lnSpc>
              <a:spcBef>
                <a:spcPts val="95"/>
              </a:spcBef>
            </a:pPr>
            <a:r>
              <a:rPr sz="2200" b="1" dirty="0">
                <a:latin typeface="Courier New"/>
                <a:cs typeface="Courier New"/>
              </a:rPr>
              <a:t>hv.printTuGiac();</a:t>
            </a:r>
            <a:endParaRPr sz="2200">
              <a:latin typeface="Courier New"/>
              <a:cs typeface="Courier New"/>
            </a:endParaRPr>
          </a:p>
        </p:txBody>
      </p:sp>
      <p:sp>
        <p:nvSpPr>
          <p:cNvPr id="8" name="object 8"/>
          <p:cNvSpPr txBox="1"/>
          <p:nvPr/>
        </p:nvSpPr>
        <p:spPr>
          <a:xfrm>
            <a:off x="816965" y="6063488"/>
            <a:ext cx="193040" cy="360680"/>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Courier New"/>
                <a:cs typeface="Courier New"/>
              </a:rPr>
              <a:t>}</a:t>
            </a:r>
            <a:endParaRPr sz="2200">
              <a:latin typeface="Courier New"/>
              <a:cs typeface="Courier New"/>
            </a:endParaRPr>
          </a:p>
        </p:txBody>
      </p:sp>
      <p:sp>
        <p:nvSpPr>
          <p:cNvPr id="9" name="object 9"/>
          <p:cNvSpPr txBox="1"/>
          <p:nvPr/>
        </p:nvSpPr>
        <p:spPr>
          <a:xfrm>
            <a:off x="474065" y="6398463"/>
            <a:ext cx="193040" cy="360680"/>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Courier New"/>
                <a:cs typeface="Courier New"/>
              </a:rPr>
              <a:t>}</a:t>
            </a:r>
            <a:endParaRPr sz="2200">
              <a:latin typeface="Courier New"/>
              <a:cs typeface="Courier New"/>
            </a:endParaRPr>
          </a:p>
        </p:txBody>
      </p:sp>
      <p:sp>
        <p:nvSpPr>
          <p:cNvPr id="10" name="object 10"/>
          <p:cNvSpPr/>
          <p:nvPr/>
        </p:nvSpPr>
        <p:spPr>
          <a:xfrm>
            <a:off x="6195059" y="1857755"/>
            <a:ext cx="2806065" cy="927100"/>
          </a:xfrm>
          <a:custGeom>
            <a:avLst/>
            <a:gdLst/>
            <a:ahLst/>
            <a:cxnLst/>
            <a:rect l="l" t="t" r="r" b="b"/>
            <a:pathLst>
              <a:path w="2806065" h="927100">
                <a:moveTo>
                  <a:pt x="0" y="926591"/>
                </a:moveTo>
                <a:lnTo>
                  <a:pt x="2805684" y="926591"/>
                </a:lnTo>
                <a:lnTo>
                  <a:pt x="2805684" y="0"/>
                </a:lnTo>
                <a:lnTo>
                  <a:pt x="0" y="0"/>
                </a:lnTo>
                <a:lnTo>
                  <a:pt x="0" y="926591"/>
                </a:lnTo>
                <a:close/>
              </a:path>
            </a:pathLst>
          </a:custGeom>
          <a:ln w="9144">
            <a:solidFill>
              <a:srgbClr val="000000"/>
            </a:solidFill>
          </a:ln>
        </p:spPr>
        <p:txBody>
          <a:bodyPr wrap="square" lIns="0" tIns="0" rIns="0" bIns="0" rtlCol="0"/>
          <a:lstStyle/>
          <a:p>
            <a:endParaRPr/>
          </a:p>
        </p:txBody>
      </p:sp>
      <p:sp>
        <p:nvSpPr>
          <p:cNvPr id="11" name="object 11"/>
          <p:cNvSpPr txBox="1"/>
          <p:nvPr/>
        </p:nvSpPr>
        <p:spPr>
          <a:xfrm>
            <a:off x="6308216" y="1885950"/>
            <a:ext cx="2580640" cy="848994"/>
          </a:xfrm>
          <a:prstGeom prst="rect">
            <a:avLst/>
          </a:prstGeom>
        </p:spPr>
        <p:txBody>
          <a:bodyPr vert="horz" wrap="square" lIns="0" tIns="12700" rIns="0" bIns="0" rtlCol="0">
            <a:spAutoFit/>
          </a:bodyPr>
          <a:lstStyle/>
          <a:p>
            <a:pPr marL="12700" marR="5080" algn="ctr">
              <a:lnSpc>
                <a:spcPct val="100000"/>
              </a:lnSpc>
              <a:spcBef>
                <a:spcPts val="100"/>
              </a:spcBef>
            </a:pPr>
            <a:r>
              <a:rPr sz="1800" b="1" dirty="0">
                <a:solidFill>
                  <a:srgbClr val="333399"/>
                </a:solidFill>
                <a:latin typeface="Arial"/>
                <a:cs typeface="Arial"/>
              </a:rPr>
              <a:t>Sử dụng </a:t>
            </a:r>
            <a:r>
              <a:rPr sz="1800" b="1" spc="-5" dirty="0">
                <a:solidFill>
                  <a:srgbClr val="333399"/>
                </a:solidFill>
                <a:latin typeface="Arial"/>
                <a:cs typeface="Arial"/>
              </a:rPr>
              <a:t>các </a:t>
            </a:r>
            <a:r>
              <a:rPr sz="1800" b="1" dirty="0">
                <a:solidFill>
                  <a:srgbClr val="333399"/>
                </a:solidFill>
                <a:latin typeface="Arial"/>
                <a:cs typeface="Arial"/>
              </a:rPr>
              <a:t>thuộc</a:t>
            </a:r>
            <a:r>
              <a:rPr sz="1800" b="1" spc="-110" dirty="0">
                <a:solidFill>
                  <a:srgbClr val="333399"/>
                </a:solidFill>
                <a:latin typeface="Arial"/>
                <a:cs typeface="Arial"/>
              </a:rPr>
              <a:t> </a:t>
            </a:r>
            <a:r>
              <a:rPr sz="1800" b="1" dirty="0">
                <a:solidFill>
                  <a:srgbClr val="333399"/>
                </a:solidFill>
                <a:latin typeface="Arial"/>
                <a:cs typeface="Arial"/>
              </a:rPr>
              <a:t>tính  </a:t>
            </a:r>
            <a:r>
              <a:rPr sz="1800" b="1" spc="-5" dirty="0">
                <a:solidFill>
                  <a:srgbClr val="333399"/>
                </a:solidFill>
                <a:latin typeface="Arial"/>
                <a:cs typeface="Arial"/>
              </a:rPr>
              <a:t>protected của </a:t>
            </a:r>
            <a:r>
              <a:rPr sz="1800" b="1" dirty="0">
                <a:solidFill>
                  <a:srgbClr val="333399"/>
                </a:solidFill>
                <a:latin typeface="Arial"/>
                <a:cs typeface="Arial"/>
              </a:rPr>
              <a:t>lớp </a:t>
            </a:r>
            <a:r>
              <a:rPr sz="1800" b="1" spc="-5" dirty="0">
                <a:solidFill>
                  <a:srgbClr val="333399"/>
                </a:solidFill>
                <a:latin typeface="Arial"/>
                <a:cs typeface="Arial"/>
              </a:rPr>
              <a:t>cha  </a:t>
            </a:r>
            <a:r>
              <a:rPr sz="1800" b="1" dirty="0">
                <a:solidFill>
                  <a:srgbClr val="333399"/>
                </a:solidFill>
                <a:latin typeface="Arial"/>
                <a:cs typeface="Arial"/>
              </a:rPr>
              <a:t>trong lớp</a:t>
            </a:r>
            <a:r>
              <a:rPr sz="1800" b="1" spc="-45" dirty="0">
                <a:solidFill>
                  <a:srgbClr val="333399"/>
                </a:solidFill>
                <a:latin typeface="Arial"/>
                <a:cs typeface="Arial"/>
              </a:rPr>
              <a:t> </a:t>
            </a:r>
            <a:r>
              <a:rPr sz="1800" b="1" spc="-5" dirty="0">
                <a:solidFill>
                  <a:srgbClr val="333399"/>
                </a:solidFill>
                <a:latin typeface="Arial"/>
                <a:cs typeface="Arial"/>
              </a:rPr>
              <a:t>con</a:t>
            </a:r>
            <a:endParaRPr sz="1800">
              <a:latin typeface="Arial"/>
              <a:cs typeface="Arial"/>
            </a:endParaRPr>
          </a:p>
        </p:txBody>
      </p:sp>
      <p:sp>
        <p:nvSpPr>
          <p:cNvPr id="12" name="object 12"/>
          <p:cNvSpPr/>
          <p:nvPr/>
        </p:nvSpPr>
        <p:spPr>
          <a:xfrm>
            <a:off x="5071871" y="2637663"/>
            <a:ext cx="1433830" cy="1148080"/>
          </a:xfrm>
          <a:custGeom>
            <a:avLst/>
            <a:gdLst/>
            <a:ahLst/>
            <a:cxnLst/>
            <a:rect l="l" t="t" r="r" b="b"/>
            <a:pathLst>
              <a:path w="1433829" h="1148079">
                <a:moveTo>
                  <a:pt x="35687" y="1070610"/>
                </a:moveTo>
                <a:lnTo>
                  <a:pt x="0" y="1147953"/>
                </a:lnTo>
                <a:lnTo>
                  <a:pt x="83312" y="1130173"/>
                </a:lnTo>
                <a:lnTo>
                  <a:pt x="69806" y="1113282"/>
                </a:lnTo>
                <a:lnTo>
                  <a:pt x="53593" y="1113282"/>
                </a:lnTo>
                <a:lnTo>
                  <a:pt x="45592" y="1103376"/>
                </a:lnTo>
                <a:lnTo>
                  <a:pt x="55531" y="1095429"/>
                </a:lnTo>
                <a:lnTo>
                  <a:pt x="35687" y="1070610"/>
                </a:lnTo>
                <a:close/>
              </a:path>
              <a:path w="1433829" h="1148079">
                <a:moveTo>
                  <a:pt x="55531" y="1095429"/>
                </a:moveTo>
                <a:lnTo>
                  <a:pt x="45592" y="1103376"/>
                </a:lnTo>
                <a:lnTo>
                  <a:pt x="53593" y="1113282"/>
                </a:lnTo>
                <a:lnTo>
                  <a:pt x="63483" y="1105374"/>
                </a:lnTo>
                <a:lnTo>
                  <a:pt x="55531" y="1095429"/>
                </a:lnTo>
                <a:close/>
              </a:path>
              <a:path w="1433829" h="1148079">
                <a:moveTo>
                  <a:pt x="63483" y="1105374"/>
                </a:moveTo>
                <a:lnTo>
                  <a:pt x="53593" y="1113282"/>
                </a:lnTo>
                <a:lnTo>
                  <a:pt x="69806" y="1113282"/>
                </a:lnTo>
                <a:lnTo>
                  <a:pt x="63483" y="1105374"/>
                </a:lnTo>
                <a:close/>
              </a:path>
              <a:path w="1433829" h="1148079">
                <a:moveTo>
                  <a:pt x="1425575" y="0"/>
                </a:moveTo>
                <a:lnTo>
                  <a:pt x="55531" y="1095429"/>
                </a:lnTo>
                <a:lnTo>
                  <a:pt x="63483" y="1105374"/>
                </a:lnTo>
                <a:lnTo>
                  <a:pt x="1433449" y="9906"/>
                </a:lnTo>
                <a:lnTo>
                  <a:pt x="1425575" y="0"/>
                </a:lnTo>
                <a:close/>
              </a:path>
            </a:pathLst>
          </a:custGeom>
          <a:solidFill>
            <a:srgbClr val="000000"/>
          </a:solidFill>
        </p:spPr>
        <p:txBody>
          <a:bodyPr wrap="square" lIns="0" tIns="0" rIns="0" bIns="0" rtlCol="0"/>
          <a:lstStyle/>
          <a:p>
            <a:endParaRPr/>
          </a:p>
        </p:txBody>
      </p:sp>
      <p:sp>
        <p:nvSpPr>
          <p:cNvPr id="13" name="object 13"/>
          <p:cNvSpPr/>
          <p:nvPr/>
        </p:nvSpPr>
        <p:spPr>
          <a:xfrm>
            <a:off x="5430011" y="5925311"/>
            <a:ext cx="3592195" cy="647700"/>
          </a:xfrm>
          <a:custGeom>
            <a:avLst/>
            <a:gdLst/>
            <a:ahLst/>
            <a:cxnLst/>
            <a:rect l="l" t="t" r="r" b="b"/>
            <a:pathLst>
              <a:path w="3592195" h="647700">
                <a:moveTo>
                  <a:pt x="0" y="647700"/>
                </a:moveTo>
                <a:lnTo>
                  <a:pt x="3592067" y="647700"/>
                </a:lnTo>
                <a:lnTo>
                  <a:pt x="3592067" y="0"/>
                </a:lnTo>
                <a:lnTo>
                  <a:pt x="0" y="0"/>
                </a:lnTo>
                <a:lnTo>
                  <a:pt x="0" y="647700"/>
                </a:lnTo>
                <a:close/>
              </a:path>
            </a:pathLst>
          </a:custGeom>
          <a:ln w="9144">
            <a:solidFill>
              <a:srgbClr val="000000"/>
            </a:solidFill>
          </a:ln>
        </p:spPr>
        <p:txBody>
          <a:bodyPr wrap="square" lIns="0" tIns="0" rIns="0" bIns="0" rtlCol="0"/>
          <a:lstStyle/>
          <a:p>
            <a:endParaRPr/>
          </a:p>
        </p:txBody>
      </p:sp>
      <p:sp>
        <p:nvSpPr>
          <p:cNvPr id="14" name="object 14"/>
          <p:cNvSpPr txBox="1"/>
          <p:nvPr/>
        </p:nvSpPr>
        <p:spPr>
          <a:xfrm>
            <a:off x="5893689" y="5954064"/>
            <a:ext cx="266573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333399"/>
                </a:solidFill>
                <a:latin typeface="Arial"/>
                <a:cs typeface="Arial"/>
              </a:rPr>
              <a:t>Gọi phương thức</a:t>
            </a:r>
            <a:r>
              <a:rPr sz="1800" b="1" spc="-110" dirty="0">
                <a:solidFill>
                  <a:srgbClr val="333399"/>
                </a:solidFill>
                <a:latin typeface="Arial"/>
                <a:cs typeface="Arial"/>
              </a:rPr>
              <a:t> </a:t>
            </a:r>
            <a:r>
              <a:rPr sz="1800" b="1" dirty="0">
                <a:solidFill>
                  <a:srgbClr val="333399"/>
                </a:solidFill>
                <a:latin typeface="Arial"/>
                <a:cs typeface="Arial"/>
              </a:rPr>
              <a:t>public</a:t>
            </a:r>
            <a:endParaRPr sz="1800">
              <a:latin typeface="Arial"/>
              <a:cs typeface="Arial"/>
            </a:endParaRPr>
          </a:p>
        </p:txBody>
      </p:sp>
      <p:sp>
        <p:nvSpPr>
          <p:cNvPr id="15" name="object 15"/>
          <p:cNvSpPr txBox="1"/>
          <p:nvPr/>
        </p:nvSpPr>
        <p:spPr>
          <a:xfrm>
            <a:off x="5547740" y="6228384"/>
            <a:ext cx="3354704"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333399"/>
                </a:solidFill>
                <a:latin typeface="Arial"/>
                <a:cs typeface="Arial"/>
              </a:rPr>
              <a:t>lớp </a:t>
            </a:r>
            <a:r>
              <a:rPr sz="1800" b="1" spc="-5" dirty="0">
                <a:solidFill>
                  <a:srgbClr val="333399"/>
                </a:solidFill>
                <a:latin typeface="Arial"/>
                <a:cs typeface="Arial"/>
              </a:rPr>
              <a:t>cha của </a:t>
            </a:r>
            <a:r>
              <a:rPr sz="1800" b="1" dirty="0">
                <a:solidFill>
                  <a:srgbClr val="333399"/>
                </a:solidFill>
                <a:latin typeface="Arial"/>
                <a:cs typeface="Arial"/>
              </a:rPr>
              <a:t>đối tượng lớp</a:t>
            </a:r>
            <a:r>
              <a:rPr sz="1800" b="1" spc="-140" dirty="0">
                <a:solidFill>
                  <a:srgbClr val="333399"/>
                </a:solidFill>
                <a:latin typeface="Arial"/>
                <a:cs typeface="Arial"/>
              </a:rPr>
              <a:t> </a:t>
            </a:r>
            <a:r>
              <a:rPr sz="1800" b="1" spc="-5" dirty="0">
                <a:solidFill>
                  <a:srgbClr val="333399"/>
                </a:solidFill>
                <a:latin typeface="Arial"/>
                <a:cs typeface="Arial"/>
              </a:rPr>
              <a:t>con</a:t>
            </a:r>
            <a:endParaRPr sz="1800">
              <a:latin typeface="Arial"/>
              <a:cs typeface="Arial"/>
            </a:endParaRPr>
          </a:p>
        </p:txBody>
      </p:sp>
      <p:sp>
        <p:nvSpPr>
          <p:cNvPr id="16" name="object 16"/>
          <p:cNvSpPr/>
          <p:nvPr/>
        </p:nvSpPr>
        <p:spPr>
          <a:xfrm>
            <a:off x="4337303" y="5950953"/>
            <a:ext cx="1235710" cy="198755"/>
          </a:xfrm>
          <a:custGeom>
            <a:avLst/>
            <a:gdLst/>
            <a:ahLst/>
            <a:cxnLst/>
            <a:rect l="l" t="t" r="r" b="b"/>
            <a:pathLst>
              <a:path w="1235710" h="198754">
                <a:moveTo>
                  <a:pt x="76337" y="31471"/>
                </a:moveTo>
                <a:lnTo>
                  <a:pt x="74666" y="44055"/>
                </a:lnTo>
                <a:lnTo>
                  <a:pt x="1233551" y="198589"/>
                </a:lnTo>
                <a:lnTo>
                  <a:pt x="1235329" y="185991"/>
                </a:lnTo>
                <a:lnTo>
                  <a:pt x="76337" y="31471"/>
                </a:lnTo>
                <a:close/>
              </a:path>
              <a:path w="1235710" h="198754">
                <a:moveTo>
                  <a:pt x="80518" y="0"/>
                </a:moveTo>
                <a:lnTo>
                  <a:pt x="0" y="27698"/>
                </a:lnTo>
                <a:lnTo>
                  <a:pt x="70485" y="75539"/>
                </a:lnTo>
                <a:lnTo>
                  <a:pt x="74666" y="44055"/>
                </a:lnTo>
                <a:lnTo>
                  <a:pt x="62103" y="42379"/>
                </a:lnTo>
                <a:lnTo>
                  <a:pt x="63754" y="29794"/>
                </a:lnTo>
                <a:lnTo>
                  <a:pt x="76560" y="29794"/>
                </a:lnTo>
                <a:lnTo>
                  <a:pt x="80518" y="0"/>
                </a:lnTo>
                <a:close/>
              </a:path>
              <a:path w="1235710" h="198754">
                <a:moveTo>
                  <a:pt x="63754" y="29794"/>
                </a:moveTo>
                <a:lnTo>
                  <a:pt x="62103" y="42379"/>
                </a:lnTo>
                <a:lnTo>
                  <a:pt x="74666" y="44055"/>
                </a:lnTo>
                <a:lnTo>
                  <a:pt x="76337" y="31471"/>
                </a:lnTo>
                <a:lnTo>
                  <a:pt x="63754" y="29794"/>
                </a:lnTo>
                <a:close/>
              </a:path>
              <a:path w="1235710" h="198754">
                <a:moveTo>
                  <a:pt x="76560" y="29794"/>
                </a:moveTo>
                <a:lnTo>
                  <a:pt x="63754" y="29794"/>
                </a:lnTo>
                <a:lnTo>
                  <a:pt x="76337" y="31471"/>
                </a:lnTo>
                <a:lnTo>
                  <a:pt x="76560" y="29794"/>
                </a:lnTo>
                <a:close/>
              </a:path>
            </a:pathLst>
          </a:custGeom>
          <a:solidFill>
            <a:srgbClr val="000000"/>
          </a:solidFill>
        </p:spPr>
        <p:txBody>
          <a:bodyPr wrap="square" lIns="0" tIns="0" rIns="0" bIns="0" rtlCol="0"/>
          <a:lstStyle/>
          <a:p>
            <a:endParaRPr/>
          </a:p>
        </p:txBody>
      </p:sp>
      <p:sp>
        <p:nvSpPr>
          <p:cNvPr id="17" name="object 17"/>
          <p:cNvSpPr txBox="1"/>
          <p:nvPr/>
        </p:nvSpPr>
        <p:spPr>
          <a:xfrm>
            <a:off x="8647938" y="6429247"/>
            <a:ext cx="220979"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ahoma"/>
                <a:cs typeface="Tahoma"/>
              </a:rPr>
              <a:t>36</a:t>
            </a:r>
            <a:endParaRPr sz="1400">
              <a:latin typeface="Tahoma"/>
              <a:cs typeface="Tahom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816965" y="6186396"/>
            <a:ext cx="193040" cy="341630"/>
          </a:xfrm>
          <a:prstGeom prst="rect">
            <a:avLst/>
          </a:prstGeom>
        </p:spPr>
        <p:txBody>
          <a:bodyPr vert="horz" wrap="square" lIns="0" tIns="0" rIns="0" bIns="0" rtlCol="0">
            <a:spAutoFit/>
          </a:bodyPr>
          <a:lstStyle/>
          <a:p>
            <a:pPr marL="12700">
              <a:lnSpc>
                <a:spcPts val="2370"/>
              </a:lnSpc>
            </a:pPr>
            <a:r>
              <a:rPr sz="2200" b="1" spc="-5" dirty="0">
                <a:latin typeface="Courier New"/>
                <a:cs typeface="Courier New"/>
              </a:rPr>
              <a:t>}</a:t>
            </a:r>
            <a:endParaRPr sz="2200">
              <a:latin typeface="Courier New"/>
              <a:cs typeface="Courier New"/>
            </a:endParaRPr>
          </a:p>
        </p:txBody>
      </p:sp>
      <p:sp>
        <p:nvSpPr>
          <p:cNvPr id="2" name="object 2"/>
          <p:cNvSpPr txBox="1">
            <a:spLocks noGrp="1"/>
          </p:cNvSpPr>
          <p:nvPr>
            <p:ph type="title"/>
          </p:nvPr>
        </p:nvSpPr>
        <p:spPr>
          <a:xfrm>
            <a:off x="474065" y="102819"/>
            <a:ext cx="5410835" cy="1366520"/>
          </a:xfrm>
          <a:prstGeom prst="rect">
            <a:avLst/>
          </a:prstGeom>
        </p:spPr>
        <p:txBody>
          <a:bodyPr vert="horz" wrap="square" lIns="0" tIns="12065" rIns="0" bIns="0" rtlCol="0">
            <a:spAutoFit/>
          </a:bodyPr>
          <a:lstStyle/>
          <a:p>
            <a:pPr marL="12700" algn="just">
              <a:lnSpc>
                <a:spcPct val="100000"/>
              </a:lnSpc>
              <a:spcBef>
                <a:spcPts val="95"/>
              </a:spcBef>
            </a:pPr>
            <a:r>
              <a:rPr sz="2200" b="1" spc="-5" dirty="0">
                <a:latin typeface="Courier New"/>
                <a:cs typeface="Courier New"/>
              </a:rPr>
              <a:t>public </a:t>
            </a:r>
            <a:r>
              <a:rPr sz="2200" b="1" dirty="0">
                <a:latin typeface="Courier New"/>
                <a:cs typeface="Courier New"/>
              </a:rPr>
              <a:t>class TuGiac</a:t>
            </a:r>
            <a:r>
              <a:rPr sz="2200" b="1" spc="5" dirty="0">
                <a:latin typeface="Courier New"/>
                <a:cs typeface="Courier New"/>
              </a:rPr>
              <a:t> </a:t>
            </a:r>
            <a:r>
              <a:rPr sz="2200" b="1" spc="-5" dirty="0">
                <a:latin typeface="Courier New"/>
                <a:cs typeface="Courier New"/>
              </a:rPr>
              <a:t>{</a:t>
            </a:r>
            <a:endParaRPr sz="2200">
              <a:latin typeface="Courier New"/>
              <a:cs typeface="Courier New"/>
            </a:endParaRPr>
          </a:p>
          <a:p>
            <a:pPr marL="347345" marR="5080" algn="just">
              <a:lnSpc>
                <a:spcPct val="100000"/>
              </a:lnSpc>
              <a:spcBef>
                <a:spcPts val="5"/>
              </a:spcBef>
            </a:pPr>
            <a:r>
              <a:rPr sz="2200" b="1" dirty="0">
                <a:solidFill>
                  <a:srgbClr val="B92112"/>
                </a:solidFill>
                <a:latin typeface="Courier New"/>
                <a:cs typeface="Courier New"/>
              </a:rPr>
              <a:t>protected </a:t>
            </a:r>
            <a:r>
              <a:rPr sz="2200" b="1" spc="-5" dirty="0">
                <a:latin typeface="Courier New"/>
                <a:cs typeface="Courier New"/>
              </a:rPr>
              <a:t>Diem d1, </a:t>
            </a:r>
            <a:r>
              <a:rPr sz="2200" b="1" spc="-10" dirty="0">
                <a:latin typeface="Courier New"/>
                <a:cs typeface="Courier New"/>
              </a:rPr>
              <a:t>d2, </a:t>
            </a:r>
            <a:r>
              <a:rPr sz="2200" b="1" spc="5" dirty="0">
                <a:latin typeface="Courier New"/>
                <a:cs typeface="Courier New"/>
              </a:rPr>
              <a:t>d3, </a:t>
            </a:r>
            <a:r>
              <a:rPr sz="2200" b="1" spc="-5" dirty="0">
                <a:latin typeface="Courier New"/>
                <a:cs typeface="Courier New"/>
              </a:rPr>
              <a:t>d4;  public void </a:t>
            </a:r>
            <a:r>
              <a:rPr sz="2200" b="1" dirty="0">
                <a:latin typeface="Courier New"/>
                <a:cs typeface="Courier New"/>
              </a:rPr>
              <a:t>printTuGiac(){...}  </a:t>
            </a:r>
            <a:r>
              <a:rPr sz="2200" b="1" spc="-5" dirty="0">
                <a:latin typeface="Courier New"/>
                <a:cs typeface="Courier New"/>
              </a:rPr>
              <a:t>public</a:t>
            </a:r>
            <a:r>
              <a:rPr sz="2200" b="1" spc="15" dirty="0">
                <a:latin typeface="Courier New"/>
                <a:cs typeface="Courier New"/>
              </a:rPr>
              <a:t> </a:t>
            </a:r>
            <a:r>
              <a:rPr sz="2200" b="1" dirty="0">
                <a:latin typeface="Courier New"/>
                <a:cs typeface="Courier New"/>
              </a:rPr>
              <a:t>TuGiac(){...}</a:t>
            </a:r>
            <a:endParaRPr sz="2200">
              <a:latin typeface="Courier New"/>
              <a:cs typeface="Courier New"/>
            </a:endParaRPr>
          </a:p>
        </p:txBody>
      </p:sp>
      <p:sp>
        <p:nvSpPr>
          <p:cNvPr id="9" name="object 9"/>
          <p:cNvSpPr txBox="1">
            <a:spLocks noGrp="1"/>
          </p:cNvSpPr>
          <p:nvPr>
            <p:ph type="sldNum" sz="quarter" idx="12"/>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37</a:t>
            </a:fld>
            <a:endParaRPr dirty="0"/>
          </a:p>
        </p:txBody>
      </p:sp>
      <p:sp>
        <p:nvSpPr>
          <p:cNvPr id="10" name="object 10"/>
          <p:cNvSpPr txBox="1"/>
          <p:nvPr/>
        </p:nvSpPr>
        <p:spPr>
          <a:xfrm>
            <a:off x="474065" y="6521422"/>
            <a:ext cx="193040" cy="342265"/>
          </a:xfrm>
          <a:prstGeom prst="rect">
            <a:avLst/>
          </a:prstGeom>
        </p:spPr>
        <p:txBody>
          <a:bodyPr vert="horz" wrap="square" lIns="0" tIns="0" rIns="0" bIns="0" rtlCol="0">
            <a:spAutoFit/>
          </a:bodyPr>
          <a:lstStyle/>
          <a:p>
            <a:pPr marL="12700">
              <a:lnSpc>
                <a:spcPts val="2370"/>
              </a:lnSpc>
            </a:pPr>
            <a:r>
              <a:rPr sz="2200" b="1" spc="-5" dirty="0">
                <a:latin typeface="Courier New"/>
                <a:cs typeface="Courier New"/>
              </a:rPr>
              <a:t>}</a:t>
            </a:r>
            <a:endParaRPr sz="2200">
              <a:latin typeface="Courier New"/>
              <a:cs typeface="Courier New"/>
            </a:endParaRPr>
          </a:p>
        </p:txBody>
      </p:sp>
      <p:graphicFrame>
        <p:nvGraphicFramePr>
          <p:cNvPr id="3" name="object 3"/>
          <p:cNvGraphicFramePr>
            <a:graphicFrameLocks noGrp="1"/>
          </p:cNvGraphicFramePr>
          <p:nvPr/>
        </p:nvGraphicFramePr>
        <p:xfrm>
          <a:off x="790295" y="1503653"/>
          <a:ext cx="6463663" cy="651846"/>
        </p:xfrm>
        <a:graphic>
          <a:graphicData uri="http://schemas.openxmlformats.org/drawingml/2006/table">
            <a:tbl>
              <a:tblPr firstRow="1" bandRow="1">
                <a:tableStyleId>{2D5ABB26-0587-4C30-8999-92F81FD0307C}</a:tableStyleId>
              </a:tblPr>
              <a:tblGrid>
                <a:gridCol w="1125220">
                  <a:extLst>
                    <a:ext uri="{9D8B030D-6E8A-4147-A177-3AD203B41FA5}">
                      <a16:colId xmlns:a16="http://schemas.microsoft.com/office/drawing/2014/main" val="20000"/>
                    </a:ext>
                  </a:extLst>
                </a:gridCol>
                <a:gridCol w="2023110">
                  <a:extLst>
                    <a:ext uri="{9D8B030D-6E8A-4147-A177-3AD203B41FA5}">
                      <a16:colId xmlns:a16="http://schemas.microsoft.com/office/drawing/2014/main" val="20001"/>
                    </a:ext>
                  </a:extLst>
                </a:gridCol>
                <a:gridCol w="672465">
                  <a:extLst>
                    <a:ext uri="{9D8B030D-6E8A-4147-A177-3AD203B41FA5}">
                      <a16:colId xmlns:a16="http://schemas.microsoft.com/office/drawing/2014/main" val="20002"/>
                    </a:ext>
                  </a:extLst>
                </a:gridCol>
                <a:gridCol w="841375">
                  <a:extLst>
                    <a:ext uri="{9D8B030D-6E8A-4147-A177-3AD203B41FA5}">
                      <a16:colId xmlns:a16="http://schemas.microsoft.com/office/drawing/2014/main" val="20003"/>
                    </a:ext>
                  </a:extLst>
                </a:gridCol>
                <a:gridCol w="1012189">
                  <a:extLst>
                    <a:ext uri="{9D8B030D-6E8A-4147-A177-3AD203B41FA5}">
                      <a16:colId xmlns:a16="http://schemas.microsoft.com/office/drawing/2014/main" val="20004"/>
                    </a:ext>
                  </a:extLst>
                </a:gridCol>
                <a:gridCol w="789304">
                  <a:extLst>
                    <a:ext uri="{9D8B030D-6E8A-4147-A177-3AD203B41FA5}">
                      <a16:colId xmlns:a16="http://schemas.microsoft.com/office/drawing/2014/main" val="20005"/>
                    </a:ext>
                  </a:extLst>
                </a:gridCol>
              </a:tblGrid>
              <a:tr h="326096">
                <a:tc>
                  <a:txBody>
                    <a:bodyPr/>
                    <a:lstStyle/>
                    <a:p>
                      <a:pPr marL="31750">
                        <a:lnSpc>
                          <a:spcPts val="2270"/>
                        </a:lnSpc>
                      </a:pPr>
                      <a:r>
                        <a:rPr sz="2200" b="1" spc="-5" dirty="0">
                          <a:latin typeface="Courier New"/>
                          <a:cs typeface="Courier New"/>
                        </a:rPr>
                        <a:t>public</a:t>
                      </a:r>
                      <a:endParaRPr sz="2200">
                        <a:latin typeface="Courier New"/>
                        <a:cs typeface="Courier New"/>
                      </a:endParaRPr>
                    </a:p>
                  </a:txBody>
                  <a:tcPr marL="0" marR="0" marT="0" marB="0"/>
                </a:tc>
                <a:tc>
                  <a:txBody>
                    <a:bodyPr/>
                    <a:lstStyle/>
                    <a:p>
                      <a:pPr marR="80645" algn="r">
                        <a:lnSpc>
                          <a:spcPts val="2270"/>
                        </a:lnSpc>
                      </a:pPr>
                      <a:r>
                        <a:rPr sz="2200" b="1" spc="-5" dirty="0">
                          <a:latin typeface="Courier New"/>
                          <a:cs typeface="Courier New"/>
                        </a:rPr>
                        <a:t>Tu</a:t>
                      </a:r>
                      <a:r>
                        <a:rPr sz="2200" b="1" spc="10" dirty="0">
                          <a:latin typeface="Courier New"/>
                          <a:cs typeface="Courier New"/>
                        </a:rPr>
                        <a:t>G</a:t>
                      </a:r>
                      <a:r>
                        <a:rPr sz="2200" b="1" spc="-5" dirty="0">
                          <a:latin typeface="Courier New"/>
                          <a:cs typeface="Courier New"/>
                        </a:rPr>
                        <a:t>ia</a:t>
                      </a:r>
                      <a:r>
                        <a:rPr sz="2200" b="1" spc="10" dirty="0">
                          <a:latin typeface="Courier New"/>
                          <a:cs typeface="Courier New"/>
                        </a:rPr>
                        <a:t>c</a:t>
                      </a:r>
                      <a:r>
                        <a:rPr sz="2200" b="1" spc="-5" dirty="0">
                          <a:latin typeface="Courier New"/>
                          <a:cs typeface="Courier New"/>
                        </a:rPr>
                        <a:t>(</a:t>
                      </a:r>
                      <a:r>
                        <a:rPr sz="2200" b="1" spc="10" dirty="0">
                          <a:latin typeface="Courier New"/>
                          <a:cs typeface="Courier New"/>
                        </a:rPr>
                        <a:t>Di</a:t>
                      </a:r>
                      <a:r>
                        <a:rPr sz="2200" b="1" spc="-5" dirty="0">
                          <a:latin typeface="Courier New"/>
                          <a:cs typeface="Courier New"/>
                        </a:rPr>
                        <a:t>em</a:t>
                      </a:r>
                      <a:endParaRPr sz="2200">
                        <a:latin typeface="Courier New"/>
                        <a:cs typeface="Courier New"/>
                      </a:endParaRPr>
                    </a:p>
                  </a:txBody>
                  <a:tcPr marL="0" marR="0" marT="0" marB="0"/>
                </a:tc>
                <a:tc>
                  <a:txBody>
                    <a:bodyPr/>
                    <a:lstStyle/>
                    <a:p>
                      <a:pPr marL="80010">
                        <a:lnSpc>
                          <a:spcPts val="2270"/>
                        </a:lnSpc>
                      </a:pPr>
                      <a:r>
                        <a:rPr sz="2200" b="1" spc="-10" dirty="0">
                          <a:latin typeface="Courier New"/>
                          <a:cs typeface="Courier New"/>
                        </a:rPr>
                        <a:t>d1,</a:t>
                      </a:r>
                      <a:endParaRPr sz="2200">
                        <a:latin typeface="Courier New"/>
                        <a:cs typeface="Courier New"/>
                      </a:endParaRPr>
                    </a:p>
                  </a:txBody>
                  <a:tcPr marL="0" marR="0" marT="0" marB="0"/>
                </a:tc>
                <a:tc>
                  <a:txBody>
                    <a:bodyPr/>
                    <a:lstStyle/>
                    <a:p>
                      <a:pPr marR="1270" algn="ctr">
                        <a:lnSpc>
                          <a:spcPts val="2270"/>
                        </a:lnSpc>
                      </a:pPr>
                      <a:r>
                        <a:rPr sz="2200" b="1" dirty="0">
                          <a:latin typeface="Courier New"/>
                          <a:cs typeface="Courier New"/>
                        </a:rPr>
                        <a:t>Diem</a:t>
                      </a:r>
                      <a:endParaRPr sz="2200">
                        <a:latin typeface="Courier New"/>
                        <a:cs typeface="Courier New"/>
                      </a:endParaRPr>
                    </a:p>
                  </a:txBody>
                  <a:tcPr marL="0" marR="0" marT="0" marB="0"/>
                </a:tc>
                <a:tc>
                  <a:txBody>
                    <a:bodyPr/>
                    <a:lstStyle/>
                    <a:p>
                      <a:pPr marL="80010">
                        <a:lnSpc>
                          <a:spcPts val="2270"/>
                        </a:lnSpc>
                      </a:pPr>
                      <a:r>
                        <a:rPr sz="2200" b="1" spc="-10" dirty="0">
                          <a:latin typeface="Courier New"/>
                          <a:cs typeface="Courier New"/>
                        </a:rPr>
                        <a:t>d2,</a:t>
                      </a:r>
                      <a:endParaRPr sz="2200">
                        <a:latin typeface="Courier New"/>
                        <a:cs typeface="Courier New"/>
                      </a:endParaRPr>
                    </a:p>
                  </a:txBody>
                  <a:tcPr marL="0" marR="0" marT="0" marB="0"/>
                </a:tc>
                <a:tc>
                  <a:txBody>
                    <a:bodyPr/>
                    <a:lstStyle/>
                    <a:p>
                      <a:pPr>
                        <a:lnSpc>
                          <a:spcPct val="100000"/>
                        </a:lnSpc>
                      </a:pPr>
                      <a:endParaRPr sz="2000">
                        <a:latin typeface="Times New Roman"/>
                        <a:cs typeface="Times New Roman"/>
                      </a:endParaRPr>
                    </a:p>
                  </a:txBody>
                  <a:tcPr marL="0" marR="0" marT="0" marB="0"/>
                </a:tc>
                <a:extLst>
                  <a:ext uri="{0D108BD9-81ED-4DB2-BD59-A6C34878D82A}">
                    <a16:rowId xmlns:a16="http://schemas.microsoft.com/office/drawing/2014/main" val="10000"/>
                  </a:ext>
                </a:extLst>
              </a:tr>
              <a:tr h="325750">
                <a:tc>
                  <a:txBody>
                    <a:bodyPr/>
                    <a:lstStyle/>
                    <a:p>
                      <a:pPr>
                        <a:lnSpc>
                          <a:spcPct val="100000"/>
                        </a:lnSpc>
                      </a:pPr>
                      <a:endParaRPr sz="2000">
                        <a:latin typeface="Times New Roman"/>
                        <a:cs typeface="Times New Roman"/>
                      </a:endParaRPr>
                    </a:p>
                  </a:txBody>
                  <a:tcPr marL="0" marR="0" marT="0" marB="0"/>
                </a:tc>
                <a:tc>
                  <a:txBody>
                    <a:bodyPr/>
                    <a:lstStyle/>
                    <a:p>
                      <a:pPr marR="72390" algn="r">
                        <a:lnSpc>
                          <a:spcPts val="2345"/>
                        </a:lnSpc>
                      </a:pPr>
                      <a:r>
                        <a:rPr sz="2200" b="1" spc="10" dirty="0">
                          <a:latin typeface="Courier New"/>
                          <a:cs typeface="Courier New"/>
                        </a:rPr>
                        <a:t>D</a:t>
                      </a:r>
                      <a:r>
                        <a:rPr sz="2200" b="1" spc="-5" dirty="0">
                          <a:latin typeface="Courier New"/>
                          <a:cs typeface="Courier New"/>
                        </a:rPr>
                        <a:t>i</a:t>
                      </a:r>
                      <a:r>
                        <a:rPr sz="2200" b="1" spc="15" dirty="0">
                          <a:latin typeface="Courier New"/>
                          <a:cs typeface="Courier New"/>
                        </a:rPr>
                        <a:t>e</a:t>
                      </a:r>
                      <a:r>
                        <a:rPr sz="2200" b="1" dirty="0">
                          <a:latin typeface="Courier New"/>
                          <a:cs typeface="Courier New"/>
                        </a:rPr>
                        <a:t>m</a:t>
                      </a:r>
                      <a:endParaRPr sz="2200">
                        <a:latin typeface="Courier New"/>
                        <a:cs typeface="Courier New"/>
                      </a:endParaRPr>
                    </a:p>
                  </a:txBody>
                  <a:tcPr marL="0" marR="0" marT="0" marB="0"/>
                </a:tc>
                <a:tc>
                  <a:txBody>
                    <a:bodyPr/>
                    <a:lstStyle/>
                    <a:p>
                      <a:pPr marL="88265">
                        <a:lnSpc>
                          <a:spcPts val="2345"/>
                        </a:lnSpc>
                      </a:pPr>
                      <a:r>
                        <a:rPr sz="2200" b="1" dirty="0">
                          <a:latin typeface="Courier New"/>
                          <a:cs typeface="Courier New"/>
                        </a:rPr>
                        <a:t>d3,</a:t>
                      </a:r>
                      <a:endParaRPr sz="2200">
                        <a:latin typeface="Courier New"/>
                        <a:cs typeface="Courier New"/>
                      </a:endParaRPr>
                    </a:p>
                  </a:txBody>
                  <a:tcPr marL="0" marR="0" marT="0" marB="0"/>
                </a:tc>
                <a:tc>
                  <a:txBody>
                    <a:bodyPr/>
                    <a:lstStyle/>
                    <a:p>
                      <a:pPr marL="6985" algn="ctr">
                        <a:lnSpc>
                          <a:spcPts val="2345"/>
                        </a:lnSpc>
                      </a:pPr>
                      <a:r>
                        <a:rPr sz="2200" b="1" dirty="0">
                          <a:latin typeface="Courier New"/>
                          <a:cs typeface="Courier New"/>
                        </a:rPr>
                        <a:t>Diem</a:t>
                      </a:r>
                      <a:endParaRPr sz="2200">
                        <a:latin typeface="Courier New"/>
                        <a:cs typeface="Courier New"/>
                      </a:endParaRPr>
                    </a:p>
                  </a:txBody>
                  <a:tcPr marL="0" marR="0" marT="0" marB="0"/>
                </a:tc>
                <a:tc>
                  <a:txBody>
                    <a:bodyPr/>
                    <a:lstStyle/>
                    <a:p>
                      <a:pPr marL="88265">
                        <a:lnSpc>
                          <a:spcPts val="2345"/>
                        </a:lnSpc>
                      </a:pPr>
                      <a:r>
                        <a:rPr sz="2200" b="1" dirty="0">
                          <a:latin typeface="Courier New"/>
                          <a:cs typeface="Courier New"/>
                        </a:rPr>
                        <a:t>d4)</a:t>
                      </a:r>
                      <a:r>
                        <a:rPr sz="2200" b="1" spc="-70" dirty="0">
                          <a:latin typeface="Courier New"/>
                          <a:cs typeface="Courier New"/>
                        </a:rPr>
                        <a:t> </a:t>
                      </a:r>
                      <a:r>
                        <a:rPr sz="2200" b="1" spc="-5" dirty="0">
                          <a:latin typeface="Courier New"/>
                          <a:cs typeface="Courier New"/>
                        </a:rPr>
                        <a:t>{</a:t>
                      </a:r>
                      <a:endParaRPr sz="2200">
                        <a:latin typeface="Courier New"/>
                        <a:cs typeface="Courier New"/>
                      </a:endParaRPr>
                    </a:p>
                  </a:txBody>
                  <a:tcPr marL="0" marR="0" marT="0" marB="0"/>
                </a:tc>
                <a:tc>
                  <a:txBody>
                    <a:bodyPr/>
                    <a:lstStyle/>
                    <a:p>
                      <a:pPr marL="84455">
                        <a:lnSpc>
                          <a:spcPts val="2345"/>
                        </a:lnSpc>
                      </a:pPr>
                      <a:r>
                        <a:rPr sz="2200" b="1" dirty="0">
                          <a:latin typeface="Courier New"/>
                          <a:cs typeface="Courier New"/>
                        </a:rPr>
                        <a:t>...}</a:t>
                      </a:r>
                      <a:endParaRPr sz="2200">
                        <a:latin typeface="Courier New"/>
                        <a:cs typeface="Courier New"/>
                      </a:endParaRPr>
                    </a:p>
                  </a:txBody>
                  <a:tcPr marL="0" marR="0" marT="0" marB="0"/>
                </a:tc>
                <a:extLst>
                  <a:ext uri="{0D108BD9-81ED-4DB2-BD59-A6C34878D82A}">
                    <a16:rowId xmlns:a16="http://schemas.microsoft.com/office/drawing/2014/main" val="10001"/>
                  </a:ext>
                </a:extLst>
              </a:tr>
            </a:tbl>
          </a:graphicData>
        </a:graphic>
      </p:graphicFrame>
      <p:sp>
        <p:nvSpPr>
          <p:cNvPr id="4" name="object 4"/>
          <p:cNvSpPr txBox="1"/>
          <p:nvPr/>
        </p:nvSpPr>
        <p:spPr>
          <a:xfrm>
            <a:off x="474065" y="2115438"/>
            <a:ext cx="6588759" cy="1031240"/>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Courier New"/>
                <a:cs typeface="Courier New"/>
              </a:rPr>
              <a:t>}</a:t>
            </a:r>
            <a:endParaRPr sz="2200">
              <a:latin typeface="Courier New"/>
              <a:cs typeface="Courier New"/>
            </a:endParaRPr>
          </a:p>
          <a:p>
            <a:pPr marL="355600" marR="5080" indent="-342900">
              <a:lnSpc>
                <a:spcPct val="100000"/>
              </a:lnSpc>
            </a:pPr>
            <a:r>
              <a:rPr sz="2200" b="1" spc="-5" dirty="0">
                <a:latin typeface="Courier New"/>
                <a:cs typeface="Courier New"/>
              </a:rPr>
              <a:t>public </a:t>
            </a:r>
            <a:r>
              <a:rPr sz="2200" b="1" dirty="0">
                <a:latin typeface="Courier New"/>
                <a:cs typeface="Courier New"/>
              </a:rPr>
              <a:t>class </a:t>
            </a:r>
            <a:r>
              <a:rPr sz="2200" b="1" dirty="0">
                <a:solidFill>
                  <a:srgbClr val="B92112"/>
                </a:solidFill>
                <a:latin typeface="Courier New"/>
                <a:cs typeface="Courier New"/>
              </a:rPr>
              <a:t>HinhVuong extends TuGiac </a:t>
            </a:r>
            <a:r>
              <a:rPr sz="2200" b="1" spc="-5" dirty="0">
                <a:latin typeface="Courier New"/>
                <a:cs typeface="Courier New"/>
              </a:rPr>
              <a:t>{  public </a:t>
            </a:r>
            <a:r>
              <a:rPr sz="2200" b="1" dirty="0">
                <a:latin typeface="Courier New"/>
                <a:cs typeface="Courier New"/>
              </a:rPr>
              <a:t>HinhVuong(){ </a:t>
            </a:r>
            <a:r>
              <a:rPr sz="2200" b="1" dirty="0">
                <a:solidFill>
                  <a:srgbClr val="B92112"/>
                </a:solidFill>
                <a:latin typeface="Courier New"/>
                <a:cs typeface="Courier New"/>
              </a:rPr>
              <a:t>super();</a:t>
            </a:r>
            <a:r>
              <a:rPr sz="2200" b="1" spc="20" dirty="0">
                <a:solidFill>
                  <a:srgbClr val="B92112"/>
                </a:solidFill>
                <a:latin typeface="Courier New"/>
                <a:cs typeface="Courier New"/>
              </a:rPr>
              <a:t> </a:t>
            </a:r>
            <a:r>
              <a:rPr sz="2200" b="1" spc="-5" dirty="0">
                <a:latin typeface="Courier New"/>
                <a:cs typeface="Courier New"/>
              </a:rPr>
              <a:t>}</a:t>
            </a:r>
            <a:endParaRPr sz="2200">
              <a:latin typeface="Courier New"/>
              <a:cs typeface="Courier New"/>
            </a:endParaRPr>
          </a:p>
        </p:txBody>
      </p:sp>
      <p:graphicFrame>
        <p:nvGraphicFramePr>
          <p:cNvPr id="5" name="object 5"/>
          <p:cNvGraphicFramePr>
            <a:graphicFrameLocks noGrp="1"/>
          </p:cNvGraphicFramePr>
          <p:nvPr/>
        </p:nvGraphicFramePr>
        <p:xfrm>
          <a:off x="797915" y="3180941"/>
          <a:ext cx="5949949" cy="1322152"/>
        </p:xfrm>
        <a:graphic>
          <a:graphicData uri="http://schemas.openxmlformats.org/drawingml/2006/table">
            <a:tbl>
              <a:tblPr firstRow="1" bandRow="1">
                <a:tableStyleId>{2D5ABB26-0587-4C30-8999-92F81FD0307C}</a:tableStyleId>
              </a:tblPr>
              <a:tblGrid>
                <a:gridCol w="3597275">
                  <a:extLst>
                    <a:ext uri="{9D8B030D-6E8A-4147-A177-3AD203B41FA5}">
                      <a16:colId xmlns:a16="http://schemas.microsoft.com/office/drawing/2014/main" val="20000"/>
                    </a:ext>
                  </a:extLst>
                </a:gridCol>
                <a:gridCol w="1564004">
                  <a:extLst>
                    <a:ext uri="{9D8B030D-6E8A-4147-A177-3AD203B41FA5}">
                      <a16:colId xmlns:a16="http://schemas.microsoft.com/office/drawing/2014/main" val="20001"/>
                    </a:ext>
                  </a:extLst>
                </a:gridCol>
                <a:gridCol w="788670">
                  <a:extLst>
                    <a:ext uri="{9D8B030D-6E8A-4147-A177-3AD203B41FA5}">
                      <a16:colId xmlns:a16="http://schemas.microsoft.com/office/drawing/2014/main" val="20002"/>
                    </a:ext>
                  </a:extLst>
                </a:gridCol>
              </a:tblGrid>
              <a:tr h="325606">
                <a:tc>
                  <a:txBody>
                    <a:bodyPr/>
                    <a:lstStyle/>
                    <a:p>
                      <a:pPr marL="31750">
                        <a:lnSpc>
                          <a:spcPts val="2270"/>
                        </a:lnSpc>
                      </a:pPr>
                      <a:r>
                        <a:rPr sz="2200" b="1" spc="-5" dirty="0">
                          <a:latin typeface="Courier New"/>
                          <a:cs typeface="Courier New"/>
                        </a:rPr>
                        <a:t>public</a:t>
                      </a:r>
                      <a:r>
                        <a:rPr sz="2200" b="1" spc="-60" dirty="0">
                          <a:latin typeface="Courier New"/>
                          <a:cs typeface="Courier New"/>
                        </a:rPr>
                        <a:t> </a:t>
                      </a:r>
                      <a:r>
                        <a:rPr sz="2200" b="1" dirty="0">
                          <a:latin typeface="Courier New"/>
                          <a:cs typeface="Courier New"/>
                        </a:rPr>
                        <a:t>HinhVuong(Diem</a:t>
                      </a:r>
                      <a:endParaRPr sz="2200">
                        <a:latin typeface="Courier New"/>
                        <a:cs typeface="Courier New"/>
                      </a:endParaRPr>
                    </a:p>
                  </a:txBody>
                  <a:tcPr marL="0" marR="0" marT="0" marB="0"/>
                </a:tc>
                <a:tc>
                  <a:txBody>
                    <a:bodyPr/>
                    <a:lstStyle/>
                    <a:p>
                      <a:pPr marR="78105" algn="r">
                        <a:lnSpc>
                          <a:spcPts val="2270"/>
                        </a:lnSpc>
                      </a:pPr>
                      <a:r>
                        <a:rPr sz="2200" b="1" dirty="0">
                          <a:latin typeface="Courier New"/>
                          <a:cs typeface="Courier New"/>
                        </a:rPr>
                        <a:t>d1,</a:t>
                      </a:r>
                      <a:r>
                        <a:rPr sz="2200" b="1" spc="-85" dirty="0">
                          <a:latin typeface="Courier New"/>
                          <a:cs typeface="Courier New"/>
                        </a:rPr>
                        <a:t> </a:t>
                      </a:r>
                      <a:r>
                        <a:rPr sz="2200" b="1" spc="-5" dirty="0">
                          <a:latin typeface="Courier New"/>
                          <a:cs typeface="Courier New"/>
                        </a:rPr>
                        <a:t>Diem</a:t>
                      </a:r>
                      <a:endParaRPr sz="2200">
                        <a:latin typeface="Courier New"/>
                        <a:cs typeface="Courier New"/>
                      </a:endParaRPr>
                    </a:p>
                  </a:txBody>
                  <a:tcPr marL="0" marR="0" marT="0" marB="0"/>
                </a:tc>
                <a:tc>
                  <a:txBody>
                    <a:bodyPr/>
                    <a:lstStyle/>
                    <a:p>
                      <a:pPr marL="83185">
                        <a:lnSpc>
                          <a:spcPts val="2270"/>
                        </a:lnSpc>
                      </a:pPr>
                      <a:r>
                        <a:rPr sz="2200" b="1" dirty="0">
                          <a:latin typeface="Courier New"/>
                          <a:cs typeface="Courier New"/>
                        </a:rPr>
                        <a:t>d2,</a:t>
                      </a:r>
                      <a:endParaRPr sz="2200">
                        <a:latin typeface="Courier New"/>
                        <a:cs typeface="Courier New"/>
                      </a:endParaRPr>
                    </a:p>
                  </a:txBody>
                  <a:tcPr marL="0" marR="0" marT="0" marB="0"/>
                </a:tc>
                <a:extLst>
                  <a:ext uri="{0D108BD9-81ED-4DB2-BD59-A6C34878D82A}">
                    <a16:rowId xmlns:a16="http://schemas.microsoft.com/office/drawing/2014/main" val="10000"/>
                  </a:ext>
                </a:extLst>
              </a:tr>
              <a:tr h="335153">
                <a:tc>
                  <a:txBody>
                    <a:bodyPr/>
                    <a:lstStyle/>
                    <a:p>
                      <a:pPr marR="25400" algn="r">
                        <a:lnSpc>
                          <a:spcPts val="2345"/>
                        </a:lnSpc>
                      </a:pPr>
                      <a:r>
                        <a:rPr sz="2200" b="1" spc="10" dirty="0">
                          <a:latin typeface="Courier New"/>
                          <a:cs typeface="Courier New"/>
                        </a:rPr>
                        <a:t>D</a:t>
                      </a:r>
                      <a:r>
                        <a:rPr sz="2200" b="1" spc="-5" dirty="0">
                          <a:latin typeface="Courier New"/>
                          <a:cs typeface="Courier New"/>
                        </a:rPr>
                        <a:t>iem</a:t>
                      </a:r>
                      <a:endParaRPr sz="2200">
                        <a:latin typeface="Courier New"/>
                        <a:cs typeface="Courier New"/>
                      </a:endParaRPr>
                    </a:p>
                  </a:txBody>
                  <a:tcPr marL="0" marR="0" marT="0" marB="0"/>
                </a:tc>
                <a:tc>
                  <a:txBody>
                    <a:bodyPr/>
                    <a:lstStyle/>
                    <a:p>
                      <a:pPr marR="75565" algn="r">
                        <a:lnSpc>
                          <a:spcPts val="2345"/>
                        </a:lnSpc>
                      </a:pPr>
                      <a:r>
                        <a:rPr sz="2200" b="1" dirty="0">
                          <a:latin typeface="Courier New"/>
                          <a:cs typeface="Courier New"/>
                        </a:rPr>
                        <a:t>d3,</a:t>
                      </a:r>
                      <a:r>
                        <a:rPr sz="2200" b="1" spc="-85" dirty="0">
                          <a:latin typeface="Courier New"/>
                          <a:cs typeface="Courier New"/>
                        </a:rPr>
                        <a:t> </a:t>
                      </a:r>
                      <a:r>
                        <a:rPr sz="2200" b="1" spc="-5" dirty="0">
                          <a:latin typeface="Courier New"/>
                          <a:cs typeface="Courier New"/>
                        </a:rPr>
                        <a:t>Diem</a:t>
                      </a:r>
                      <a:endParaRPr sz="2200">
                        <a:latin typeface="Courier New"/>
                        <a:cs typeface="Courier New"/>
                      </a:endParaRPr>
                    </a:p>
                  </a:txBody>
                  <a:tcPr marL="0" marR="0" marT="0" marB="0"/>
                </a:tc>
                <a:tc>
                  <a:txBody>
                    <a:bodyPr/>
                    <a:lstStyle/>
                    <a:p>
                      <a:pPr marL="85725">
                        <a:lnSpc>
                          <a:spcPts val="2345"/>
                        </a:lnSpc>
                      </a:pPr>
                      <a:r>
                        <a:rPr sz="2200" b="1" spc="-5" dirty="0">
                          <a:latin typeface="Courier New"/>
                          <a:cs typeface="Courier New"/>
                        </a:rPr>
                        <a:t>d4){</a:t>
                      </a:r>
                      <a:endParaRPr sz="2200">
                        <a:latin typeface="Courier New"/>
                        <a:cs typeface="Courier New"/>
                      </a:endParaRPr>
                    </a:p>
                  </a:txBody>
                  <a:tcPr marL="0" marR="0" marT="0" marB="0"/>
                </a:tc>
                <a:extLst>
                  <a:ext uri="{0D108BD9-81ED-4DB2-BD59-A6C34878D82A}">
                    <a16:rowId xmlns:a16="http://schemas.microsoft.com/office/drawing/2014/main" val="10001"/>
                  </a:ext>
                </a:extLst>
              </a:tr>
              <a:tr h="335643">
                <a:tc>
                  <a:txBody>
                    <a:bodyPr/>
                    <a:lstStyle/>
                    <a:p>
                      <a:pPr marL="466725" algn="ctr">
                        <a:lnSpc>
                          <a:spcPts val="2345"/>
                        </a:lnSpc>
                      </a:pPr>
                      <a:r>
                        <a:rPr sz="2200" b="1" spc="-5" dirty="0">
                          <a:solidFill>
                            <a:srgbClr val="B92112"/>
                          </a:solidFill>
                          <a:latin typeface="Courier New"/>
                          <a:cs typeface="Courier New"/>
                        </a:rPr>
                        <a:t>super(d1, </a:t>
                      </a:r>
                      <a:r>
                        <a:rPr sz="2200" b="1" dirty="0">
                          <a:solidFill>
                            <a:srgbClr val="B92112"/>
                          </a:solidFill>
                          <a:latin typeface="Courier New"/>
                          <a:cs typeface="Courier New"/>
                        </a:rPr>
                        <a:t>d2,</a:t>
                      </a:r>
                      <a:r>
                        <a:rPr sz="2200" b="1" spc="-30" dirty="0">
                          <a:solidFill>
                            <a:srgbClr val="B92112"/>
                          </a:solidFill>
                          <a:latin typeface="Courier New"/>
                          <a:cs typeface="Courier New"/>
                        </a:rPr>
                        <a:t> </a:t>
                      </a:r>
                      <a:r>
                        <a:rPr sz="2200" b="1" spc="-5" dirty="0">
                          <a:solidFill>
                            <a:srgbClr val="B92112"/>
                          </a:solidFill>
                          <a:latin typeface="Courier New"/>
                          <a:cs typeface="Courier New"/>
                        </a:rPr>
                        <a:t>d3,</a:t>
                      </a:r>
                      <a:endParaRPr sz="2200">
                        <a:latin typeface="Courier New"/>
                        <a:cs typeface="Courier New"/>
                      </a:endParaRPr>
                    </a:p>
                  </a:txBody>
                  <a:tcPr marL="0" marR="0" marT="0" marB="0"/>
                </a:tc>
                <a:tc>
                  <a:txBody>
                    <a:bodyPr/>
                    <a:lstStyle/>
                    <a:p>
                      <a:pPr marL="33020">
                        <a:lnSpc>
                          <a:spcPts val="2345"/>
                        </a:lnSpc>
                      </a:pPr>
                      <a:r>
                        <a:rPr sz="2200" b="1" spc="-5" dirty="0">
                          <a:solidFill>
                            <a:srgbClr val="B92112"/>
                          </a:solidFill>
                          <a:latin typeface="Courier New"/>
                          <a:cs typeface="Courier New"/>
                        </a:rPr>
                        <a:t>d4);</a:t>
                      </a:r>
                      <a:endParaRPr sz="2200">
                        <a:latin typeface="Courier New"/>
                        <a:cs typeface="Courier New"/>
                      </a:endParaRPr>
                    </a:p>
                  </a:txBody>
                  <a:tcPr marL="0" marR="0" marT="0" marB="0"/>
                </a:tc>
                <a:tc>
                  <a:txBody>
                    <a:bodyPr/>
                    <a:lstStyle/>
                    <a:p>
                      <a:pPr>
                        <a:lnSpc>
                          <a:spcPct val="100000"/>
                        </a:lnSpc>
                      </a:pPr>
                      <a:endParaRPr sz="2100">
                        <a:latin typeface="Times New Roman"/>
                        <a:cs typeface="Times New Roman"/>
                      </a:endParaRPr>
                    </a:p>
                  </a:txBody>
                  <a:tcPr marL="0" marR="0" marT="0" marB="0"/>
                </a:tc>
                <a:extLst>
                  <a:ext uri="{0D108BD9-81ED-4DB2-BD59-A6C34878D82A}">
                    <a16:rowId xmlns:a16="http://schemas.microsoft.com/office/drawing/2014/main" val="10002"/>
                  </a:ext>
                </a:extLst>
              </a:tr>
              <a:tr h="325750">
                <a:tc>
                  <a:txBody>
                    <a:bodyPr/>
                    <a:lstStyle/>
                    <a:p>
                      <a:pPr marL="31750">
                        <a:lnSpc>
                          <a:spcPts val="2345"/>
                        </a:lnSpc>
                      </a:pPr>
                      <a:r>
                        <a:rPr sz="2200" b="1" dirty="0">
                          <a:latin typeface="Courier New"/>
                          <a:cs typeface="Courier New"/>
                        </a:rPr>
                        <a:t>}</a:t>
                      </a:r>
                      <a:endParaRPr sz="2200">
                        <a:latin typeface="Courier New"/>
                        <a:cs typeface="Courier New"/>
                      </a:endParaRPr>
                    </a:p>
                  </a:txBody>
                  <a:tcPr marL="0" marR="0" marT="0"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extLst>
                  <a:ext uri="{0D108BD9-81ED-4DB2-BD59-A6C34878D82A}">
                    <a16:rowId xmlns:a16="http://schemas.microsoft.com/office/drawing/2014/main" val="10003"/>
                  </a:ext>
                </a:extLst>
              </a:tr>
            </a:tbl>
          </a:graphicData>
        </a:graphic>
      </p:graphicFrame>
      <p:sp>
        <p:nvSpPr>
          <p:cNvPr id="6" name="object 6"/>
          <p:cNvSpPr txBox="1"/>
          <p:nvPr/>
        </p:nvSpPr>
        <p:spPr>
          <a:xfrm>
            <a:off x="474065" y="4463034"/>
            <a:ext cx="6926580" cy="1701800"/>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Courier New"/>
                <a:cs typeface="Courier New"/>
              </a:rPr>
              <a:t>}</a:t>
            </a:r>
            <a:endParaRPr sz="2200">
              <a:latin typeface="Courier New"/>
              <a:cs typeface="Courier New"/>
            </a:endParaRPr>
          </a:p>
          <a:p>
            <a:pPr marL="12700">
              <a:lnSpc>
                <a:spcPct val="100000"/>
              </a:lnSpc>
            </a:pPr>
            <a:r>
              <a:rPr sz="2200" b="1" spc="-5" dirty="0">
                <a:latin typeface="Courier New"/>
                <a:cs typeface="Courier New"/>
              </a:rPr>
              <a:t>public </a:t>
            </a:r>
            <a:r>
              <a:rPr sz="2200" b="1" dirty="0">
                <a:latin typeface="Courier New"/>
                <a:cs typeface="Courier New"/>
              </a:rPr>
              <a:t>class</a:t>
            </a:r>
            <a:r>
              <a:rPr sz="2200" b="1" spc="15" dirty="0">
                <a:latin typeface="Courier New"/>
                <a:cs typeface="Courier New"/>
              </a:rPr>
              <a:t> </a:t>
            </a:r>
            <a:r>
              <a:rPr sz="2200" b="1" dirty="0">
                <a:latin typeface="Courier New"/>
                <a:cs typeface="Courier New"/>
              </a:rPr>
              <a:t>Test{</a:t>
            </a:r>
            <a:endParaRPr sz="2200">
              <a:latin typeface="Courier New"/>
              <a:cs typeface="Courier New"/>
            </a:endParaRPr>
          </a:p>
          <a:p>
            <a:pPr marL="927100" marR="5080" indent="-572135">
              <a:lnSpc>
                <a:spcPct val="100000"/>
              </a:lnSpc>
            </a:pPr>
            <a:r>
              <a:rPr sz="2200" b="1" spc="-5" dirty="0">
                <a:latin typeface="Courier New"/>
                <a:cs typeface="Courier New"/>
              </a:rPr>
              <a:t>public </a:t>
            </a:r>
            <a:r>
              <a:rPr sz="2200" b="1" dirty="0">
                <a:latin typeface="Courier New"/>
                <a:cs typeface="Courier New"/>
              </a:rPr>
              <a:t>static void </a:t>
            </a:r>
            <a:r>
              <a:rPr sz="2200" b="1" spc="-5" dirty="0">
                <a:latin typeface="Courier New"/>
                <a:cs typeface="Courier New"/>
              </a:rPr>
              <a:t>main(String args[]){  HinhVuong hv = </a:t>
            </a:r>
            <a:r>
              <a:rPr sz="2200" b="1" dirty="0">
                <a:latin typeface="Courier New"/>
                <a:cs typeface="Courier New"/>
              </a:rPr>
              <a:t>new HinhVuong();  hv.printTuGiac();</a:t>
            </a:r>
            <a:endParaRPr sz="2200">
              <a:latin typeface="Courier New"/>
              <a:cs typeface="Courier New"/>
            </a:endParaRPr>
          </a:p>
        </p:txBody>
      </p:sp>
      <p:sp>
        <p:nvSpPr>
          <p:cNvPr id="7" name="object 7"/>
          <p:cNvSpPr txBox="1"/>
          <p:nvPr/>
        </p:nvSpPr>
        <p:spPr>
          <a:xfrm>
            <a:off x="6723633" y="631951"/>
            <a:ext cx="2237740" cy="696595"/>
          </a:xfrm>
          <a:prstGeom prst="rect">
            <a:avLst/>
          </a:prstGeom>
        </p:spPr>
        <p:txBody>
          <a:bodyPr vert="horz" wrap="square" lIns="0" tIns="13335" rIns="0" bIns="0" rtlCol="0">
            <a:spAutoFit/>
          </a:bodyPr>
          <a:lstStyle/>
          <a:p>
            <a:pPr marL="12700">
              <a:lnSpc>
                <a:spcPct val="100000"/>
              </a:lnSpc>
              <a:spcBef>
                <a:spcPts val="105"/>
              </a:spcBef>
            </a:pPr>
            <a:r>
              <a:rPr sz="4400" spc="-5" dirty="0">
                <a:solidFill>
                  <a:srgbClr val="FF0000"/>
                </a:solidFill>
                <a:latin typeface="Tahoma"/>
                <a:cs typeface="Tahoma"/>
              </a:rPr>
              <a:t>Ví </a:t>
            </a:r>
            <a:r>
              <a:rPr sz="4400" spc="-975" dirty="0">
                <a:solidFill>
                  <a:srgbClr val="FF0000"/>
                </a:solidFill>
                <a:latin typeface="Tahoma"/>
                <a:cs typeface="Tahoma"/>
              </a:rPr>
              <a:t>dụ</a:t>
            </a:r>
            <a:r>
              <a:rPr sz="4400" spc="-875" dirty="0">
                <a:solidFill>
                  <a:srgbClr val="FF0000"/>
                </a:solidFill>
                <a:latin typeface="Tahoma"/>
                <a:cs typeface="Tahoma"/>
              </a:rPr>
              <a:t> </a:t>
            </a:r>
            <a:r>
              <a:rPr sz="4400" dirty="0">
                <a:solidFill>
                  <a:srgbClr val="FF0000"/>
                </a:solidFill>
                <a:latin typeface="Tahoma"/>
                <a:cs typeface="Tahoma"/>
              </a:rPr>
              <a:t>1.2</a:t>
            </a:r>
            <a:endParaRPr sz="4400">
              <a:latin typeface="Tahoma"/>
              <a:cs typeface="Tahom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80159" y="107228"/>
            <a:ext cx="2225041" cy="566822"/>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333399"/>
                </a:solidFill>
                <a:latin typeface="Tahoma"/>
                <a:cs typeface="Tahoma"/>
              </a:rPr>
              <a:t>Ví dụ 2</a:t>
            </a:r>
            <a:endParaRPr sz="3600" dirty="0">
              <a:latin typeface="Tahoma"/>
              <a:cs typeface="Tahoma"/>
            </a:endParaRPr>
          </a:p>
        </p:txBody>
      </p:sp>
      <p:sp>
        <p:nvSpPr>
          <p:cNvPr id="16" name="object 16"/>
          <p:cNvSpPr txBox="1">
            <a:spLocks noGrp="1"/>
          </p:cNvSpPr>
          <p:nvPr>
            <p:ph type="sldNum" sz="quarter" idx="12"/>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38</a:t>
            </a:fld>
            <a:endParaRPr dirty="0"/>
          </a:p>
        </p:txBody>
      </p:sp>
      <p:sp>
        <p:nvSpPr>
          <p:cNvPr id="8" name="object 8"/>
          <p:cNvSpPr txBox="1"/>
          <p:nvPr/>
        </p:nvSpPr>
        <p:spPr>
          <a:xfrm>
            <a:off x="911351" y="1499171"/>
            <a:ext cx="7001384" cy="3890168"/>
          </a:xfrm>
          <a:prstGeom prst="rect">
            <a:avLst/>
          </a:prstGeom>
        </p:spPr>
        <p:txBody>
          <a:bodyPr vert="horz" wrap="square" lIns="0" tIns="12065" rIns="0" bIns="0" rtlCol="0">
            <a:spAutoFit/>
          </a:bodyPr>
          <a:lstStyle/>
          <a:p>
            <a:pPr marL="12700">
              <a:lnSpc>
                <a:spcPct val="100000"/>
              </a:lnSpc>
              <a:spcBef>
                <a:spcPts val="95"/>
              </a:spcBef>
            </a:pPr>
            <a:r>
              <a:rPr lang="en-US" b="1" spc="-5" dirty="0">
                <a:latin typeface="Courier New"/>
                <a:cs typeface="Courier New"/>
              </a:rPr>
              <a:t>class Person</a:t>
            </a:r>
            <a:r>
              <a:rPr lang="en-US" b="1" spc="20" dirty="0">
                <a:latin typeface="Courier New"/>
                <a:cs typeface="Courier New"/>
              </a:rPr>
              <a:t> </a:t>
            </a:r>
            <a:r>
              <a:rPr lang="en-US" b="1" spc="-5" dirty="0">
                <a:latin typeface="Courier New"/>
                <a:cs typeface="Courier New"/>
              </a:rPr>
              <a:t>{</a:t>
            </a:r>
            <a:endParaRPr lang="en-US" dirty="0">
              <a:latin typeface="Courier New"/>
              <a:cs typeface="Courier New"/>
            </a:endParaRPr>
          </a:p>
          <a:p>
            <a:pPr marL="355600" marR="3540760">
              <a:lnSpc>
                <a:spcPct val="100000"/>
              </a:lnSpc>
              <a:spcBef>
                <a:spcPts val="5"/>
              </a:spcBef>
            </a:pPr>
            <a:r>
              <a:rPr lang="en-US" b="1" spc="-5" dirty="0">
                <a:solidFill>
                  <a:srgbClr val="B92112"/>
                </a:solidFill>
                <a:latin typeface="Courier New"/>
                <a:cs typeface="Courier New"/>
              </a:rPr>
              <a:t>private </a:t>
            </a:r>
            <a:r>
              <a:rPr lang="en-US" b="1" spc="-5" dirty="0">
                <a:latin typeface="Courier New"/>
                <a:cs typeface="Courier New"/>
              </a:rPr>
              <a:t>String name;  </a:t>
            </a:r>
            <a:r>
              <a:rPr lang="en-US" b="1" spc="-5" dirty="0">
                <a:solidFill>
                  <a:srgbClr val="B92112"/>
                </a:solidFill>
                <a:latin typeface="Courier New"/>
                <a:cs typeface="Courier New"/>
              </a:rPr>
              <a:t>private </a:t>
            </a:r>
            <a:r>
              <a:rPr lang="en-US" b="1" spc="-5" dirty="0">
                <a:latin typeface="Courier New"/>
                <a:cs typeface="Courier New"/>
              </a:rPr>
              <a:t>Date </a:t>
            </a:r>
            <a:r>
              <a:rPr lang="en-US" b="1" dirty="0">
                <a:latin typeface="Courier New"/>
                <a:cs typeface="Courier New"/>
              </a:rPr>
              <a:t>birthday;</a:t>
            </a:r>
            <a:endParaRPr lang="en-US" dirty="0">
              <a:latin typeface="Courier New"/>
              <a:cs typeface="Courier New"/>
            </a:endParaRPr>
          </a:p>
          <a:p>
            <a:pPr marL="355600">
              <a:lnSpc>
                <a:spcPct val="100000"/>
              </a:lnSpc>
            </a:pPr>
            <a:r>
              <a:rPr lang="en-US" b="1" spc="-5" dirty="0">
                <a:latin typeface="Courier New"/>
                <a:cs typeface="Courier New"/>
              </a:rPr>
              <a:t>public </a:t>
            </a:r>
            <a:r>
              <a:rPr lang="en-US" b="1" dirty="0">
                <a:latin typeface="Courier New"/>
                <a:cs typeface="Courier New"/>
              </a:rPr>
              <a:t>String </a:t>
            </a:r>
            <a:r>
              <a:rPr lang="en-US" b="1" dirty="0" err="1">
                <a:latin typeface="Courier New"/>
                <a:cs typeface="Courier New"/>
              </a:rPr>
              <a:t>getName</a:t>
            </a:r>
            <a:r>
              <a:rPr lang="en-US" b="1" dirty="0">
                <a:latin typeface="Courier New"/>
                <a:cs typeface="Courier New"/>
              </a:rPr>
              <a:t>() {return</a:t>
            </a:r>
            <a:r>
              <a:rPr lang="en-US" b="1" spc="-5" dirty="0">
                <a:latin typeface="Courier New"/>
                <a:cs typeface="Courier New"/>
              </a:rPr>
              <a:t> </a:t>
            </a:r>
            <a:r>
              <a:rPr lang="en-US" b="1" dirty="0">
                <a:latin typeface="Courier New"/>
                <a:cs typeface="Courier New"/>
              </a:rPr>
              <a:t>name;}</a:t>
            </a:r>
            <a:endParaRPr lang="en-US" dirty="0">
              <a:latin typeface="Courier New"/>
              <a:cs typeface="Courier New"/>
            </a:endParaRPr>
          </a:p>
          <a:p>
            <a:pPr marL="355600">
              <a:lnSpc>
                <a:spcPct val="100000"/>
              </a:lnSpc>
            </a:pPr>
            <a:r>
              <a:rPr lang="en-US" b="1" spc="-5" dirty="0">
                <a:latin typeface="Courier New"/>
                <a:cs typeface="Courier New"/>
              </a:rPr>
              <a:t>...</a:t>
            </a:r>
            <a:endParaRPr lang="en-US" dirty="0">
              <a:latin typeface="Courier New"/>
              <a:cs typeface="Courier New"/>
            </a:endParaRPr>
          </a:p>
          <a:p>
            <a:pPr marL="12700">
              <a:lnSpc>
                <a:spcPct val="100000"/>
              </a:lnSpc>
            </a:pPr>
            <a:r>
              <a:rPr lang="en-US" b="1" spc="-5" dirty="0">
                <a:latin typeface="Courier New"/>
                <a:cs typeface="Courier New"/>
              </a:rPr>
              <a:t>}</a:t>
            </a:r>
            <a:endParaRPr lang="en-US" dirty="0">
              <a:latin typeface="Courier New"/>
              <a:cs typeface="Courier New"/>
            </a:endParaRPr>
          </a:p>
          <a:p>
            <a:pPr marL="355600" marR="2371090" indent="-342900">
              <a:lnSpc>
                <a:spcPct val="100000"/>
              </a:lnSpc>
            </a:pPr>
            <a:r>
              <a:rPr lang="en-US" b="1" spc="-5" dirty="0">
                <a:latin typeface="Courier New"/>
                <a:cs typeface="Courier New"/>
              </a:rPr>
              <a:t>class </a:t>
            </a:r>
            <a:r>
              <a:rPr lang="en-US" b="1" dirty="0">
                <a:latin typeface="Courier New"/>
                <a:cs typeface="Courier New"/>
              </a:rPr>
              <a:t>Employee extends Person </a:t>
            </a:r>
            <a:r>
              <a:rPr lang="en-US" b="1" spc="-5" dirty="0">
                <a:latin typeface="Courier New"/>
                <a:cs typeface="Courier New"/>
              </a:rPr>
              <a:t>{  private double</a:t>
            </a:r>
            <a:r>
              <a:rPr lang="en-US" b="1" spc="15" dirty="0">
                <a:latin typeface="Courier New"/>
                <a:cs typeface="Courier New"/>
              </a:rPr>
              <a:t> </a:t>
            </a:r>
            <a:r>
              <a:rPr lang="en-US" b="1" dirty="0">
                <a:latin typeface="Courier New"/>
                <a:cs typeface="Courier New"/>
              </a:rPr>
              <a:t>salary;</a:t>
            </a:r>
            <a:endParaRPr lang="en-US" dirty="0">
              <a:latin typeface="Courier New"/>
              <a:cs typeface="Courier New"/>
            </a:endParaRPr>
          </a:p>
          <a:p>
            <a:pPr marL="523240" marR="1017905" indent="-167640">
              <a:lnSpc>
                <a:spcPct val="100000"/>
              </a:lnSpc>
              <a:spcBef>
                <a:spcPts val="5"/>
              </a:spcBef>
            </a:pPr>
            <a:r>
              <a:rPr lang="en-US" b="1" spc="-5" dirty="0">
                <a:latin typeface="Courier New"/>
                <a:cs typeface="Courier New"/>
              </a:rPr>
              <a:t>public </a:t>
            </a:r>
            <a:r>
              <a:rPr lang="en-US" b="1" dirty="0" err="1">
                <a:latin typeface="Courier New"/>
                <a:cs typeface="Courier New"/>
              </a:rPr>
              <a:t>boolean</a:t>
            </a:r>
            <a:r>
              <a:rPr lang="en-US" b="1" dirty="0">
                <a:latin typeface="Courier New"/>
                <a:cs typeface="Courier New"/>
              </a:rPr>
              <a:t> </a:t>
            </a:r>
            <a:r>
              <a:rPr lang="en-US" b="1" dirty="0" err="1">
                <a:latin typeface="Courier New"/>
                <a:cs typeface="Courier New"/>
              </a:rPr>
              <a:t>setSalary</a:t>
            </a:r>
            <a:r>
              <a:rPr lang="en-US" b="1" dirty="0">
                <a:latin typeface="Courier New"/>
                <a:cs typeface="Courier New"/>
              </a:rPr>
              <a:t>(double </a:t>
            </a:r>
            <a:r>
              <a:rPr lang="en-US" b="1" dirty="0" err="1">
                <a:latin typeface="Courier New"/>
                <a:cs typeface="Courier New"/>
              </a:rPr>
              <a:t>sal</a:t>
            </a:r>
            <a:r>
              <a:rPr lang="en-US" b="1" dirty="0">
                <a:latin typeface="Courier New"/>
                <a:cs typeface="Courier New"/>
              </a:rPr>
              <a:t>){  salary </a:t>
            </a:r>
            <a:r>
              <a:rPr lang="en-US" b="1" spc="-5" dirty="0">
                <a:latin typeface="Courier New"/>
                <a:cs typeface="Courier New"/>
              </a:rPr>
              <a:t>=</a:t>
            </a:r>
            <a:r>
              <a:rPr lang="en-US" b="1" spc="15" dirty="0">
                <a:latin typeface="Courier New"/>
                <a:cs typeface="Courier New"/>
              </a:rPr>
              <a:t> </a:t>
            </a:r>
            <a:r>
              <a:rPr lang="en-US" b="1" dirty="0" err="1">
                <a:latin typeface="Courier New"/>
                <a:cs typeface="Courier New"/>
              </a:rPr>
              <a:t>sal</a:t>
            </a:r>
            <a:r>
              <a:rPr lang="en-US" b="1" dirty="0">
                <a:latin typeface="Courier New"/>
                <a:cs typeface="Courier New"/>
              </a:rPr>
              <a:t>;</a:t>
            </a:r>
            <a:endParaRPr lang="en-US" dirty="0">
              <a:latin typeface="Courier New"/>
              <a:cs typeface="Courier New"/>
            </a:endParaRPr>
          </a:p>
          <a:p>
            <a:pPr marL="523240">
              <a:lnSpc>
                <a:spcPct val="100000"/>
              </a:lnSpc>
            </a:pPr>
            <a:r>
              <a:rPr lang="en-US" b="1" dirty="0">
                <a:latin typeface="Courier New"/>
                <a:cs typeface="Courier New"/>
              </a:rPr>
              <a:t>return</a:t>
            </a:r>
            <a:r>
              <a:rPr lang="en-US" b="1" spc="10" dirty="0">
                <a:latin typeface="Courier New"/>
                <a:cs typeface="Courier New"/>
              </a:rPr>
              <a:t> </a:t>
            </a:r>
            <a:r>
              <a:rPr lang="en-US" b="1" dirty="0">
                <a:latin typeface="Courier New"/>
                <a:cs typeface="Courier New"/>
              </a:rPr>
              <a:t>true;</a:t>
            </a:r>
            <a:endParaRPr lang="en-US" dirty="0">
              <a:latin typeface="Courier New"/>
              <a:cs typeface="Courier New"/>
            </a:endParaRPr>
          </a:p>
          <a:p>
            <a:pPr marL="355600">
              <a:lnSpc>
                <a:spcPct val="100000"/>
              </a:lnSpc>
            </a:pPr>
            <a:r>
              <a:rPr lang="en-US" b="1" spc="-5" dirty="0">
                <a:latin typeface="Courier New"/>
                <a:cs typeface="Courier New"/>
              </a:rPr>
              <a:t>}</a:t>
            </a:r>
            <a:endParaRPr lang="en-US" dirty="0">
              <a:latin typeface="Courier New"/>
              <a:cs typeface="Courier New"/>
            </a:endParaRPr>
          </a:p>
          <a:p>
            <a:pPr marL="347980">
              <a:lnSpc>
                <a:spcPct val="100000"/>
              </a:lnSpc>
            </a:pPr>
            <a:r>
              <a:rPr lang="en-US" b="1" spc="-5" dirty="0">
                <a:latin typeface="Courier New"/>
                <a:cs typeface="Courier New"/>
              </a:rPr>
              <a:t>public String</a:t>
            </a:r>
            <a:r>
              <a:rPr lang="en-US" b="1" spc="35" dirty="0">
                <a:latin typeface="Courier New"/>
                <a:cs typeface="Courier New"/>
              </a:rPr>
              <a:t> </a:t>
            </a:r>
            <a:r>
              <a:rPr lang="en-US" b="1" dirty="0" err="1">
                <a:latin typeface="Courier New"/>
                <a:cs typeface="Courier New"/>
              </a:rPr>
              <a:t>getDetail</a:t>
            </a:r>
            <a:r>
              <a:rPr lang="en-US" b="1" dirty="0">
                <a:latin typeface="Courier New"/>
                <a:cs typeface="Courier New"/>
              </a:rPr>
              <a:t>(){</a:t>
            </a:r>
            <a:endParaRPr lang="en-US" dirty="0">
              <a:latin typeface="Courier New"/>
              <a:cs typeface="Courier New"/>
            </a:endParaRPr>
          </a:p>
          <a:p>
            <a:pPr marL="523240">
              <a:lnSpc>
                <a:spcPct val="100000"/>
              </a:lnSpc>
            </a:pPr>
            <a:r>
              <a:rPr lang="en-US" b="1" dirty="0">
                <a:latin typeface="Courier New"/>
                <a:cs typeface="Courier New"/>
              </a:rPr>
              <a:t>String </a:t>
            </a:r>
            <a:r>
              <a:rPr lang="en-US" b="1" spc="-5" dirty="0">
                <a:latin typeface="Courier New"/>
                <a:cs typeface="Courier New"/>
              </a:rPr>
              <a:t>s = </a:t>
            </a:r>
            <a:r>
              <a:rPr lang="en-US" b="1" dirty="0">
                <a:solidFill>
                  <a:srgbClr val="B92112"/>
                </a:solidFill>
                <a:latin typeface="Courier New"/>
                <a:cs typeface="Courier New"/>
              </a:rPr>
              <a:t>name</a:t>
            </a:r>
            <a:r>
              <a:rPr lang="en-US" b="1" dirty="0">
                <a:latin typeface="Courier New"/>
                <a:cs typeface="Courier New"/>
              </a:rPr>
              <a:t>+", "+</a:t>
            </a:r>
            <a:r>
              <a:rPr lang="en-US" b="1" dirty="0">
                <a:solidFill>
                  <a:srgbClr val="B92112"/>
                </a:solidFill>
                <a:latin typeface="Courier New"/>
                <a:cs typeface="Courier New"/>
              </a:rPr>
              <a:t>birthday</a:t>
            </a:r>
            <a:r>
              <a:rPr lang="en-US" b="1" dirty="0">
                <a:latin typeface="Courier New"/>
                <a:cs typeface="Courier New"/>
              </a:rPr>
              <a:t>+",</a:t>
            </a:r>
            <a:r>
              <a:rPr lang="en-US" b="1" spc="15" dirty="0">
                <a:latin typeface="Courier New"/>
                <a:cs typeface="Courier New"/>
              </a:rPr>
              <a:t> </a:t>
            </a:r>
            <a:r>
              <a:rPr lang="en-US" b="1" dirty="0">
                <a:latin typeface="Courier New"/>
                <a:cs typeface="Courier New"/>
              </a:rPr>
              <a:t>"+salary</a:t>
            </a:r>
            <a:r>
              <a:rPr lang="en-US" b="1" dirty="0">
                <a:solidFill>
                  <a:srgbClr val="080912"/>
                </a:solidFill>
                <a:latin typeface="Courier New"/>
                <a:cs typeface="Courier New"/>
              </a:rPr>
              <a:t>;</a:t>
            </a:r>
            <a:endParaRPr lang="en-US" dirty="0">
              <a:latin typeface="Courier New"/>
              <a:cs typeface="Courier New"/>
            </a:endParaRPr>
          </a:p>
        </p:txBody>
      </p:sp>
      <p:sp>
        <p:nvSpPr>
          <p:cNvPr id="9" name="object 9"/>
          <p:cNvSpPr/>
          <p:nvPr/>
        </p:nvSpPr>
        <p:spPr>
          <a:xfrm>
            <a:off x="7141634" y="1461297"/>
            <a:ext cx="1950802" cy="3356378"/>
          </a:xfrm>
          <a:prstGeom prst="rect">
            <a:avLst/>
          </a:prstGeom>
          <a:blipFill>
            <a:blip r:embed="rId5" cstate="print"/>
            <a:stretch>
              <a:fillRect/>
            </a:stretch>
          </a:blipFill>
        </p:spPr>
        <p:txBody>
          <a:bodyPr wrap="square" lIns="0" tIns="0" rIns="0" bIns="0" rtlCol="0"/>
          <a:lstStyle/>
          <a:p>
            <a:endParaRPr/>
          </a:p>
        </p:txBody>
      </p:sp>
      <p:grpSp>
        <p:nvGrpSpPr>
          <p:cNvPr id="10" name="object 10"/>
          <p:cNvGrpSpPr/>
          <p:nvPr/>
        </p:nvGrpSpPr>
        <p:grpSpPr>
          <a:xfrm>
            <a:off x="2013484" y="876348"/>
            <a:ext cx="3247389" cy="991263"/>
            <a:chOff x="1830451" y="559308"/>
            <a:chExt cx="3542029" cy="1424940"/>
          </a:xfrm>
        </p:grpSpPr>
        <p:sp>
          <p:nvSpPr>
            <p:cNvPr id="11" name="object 11"/>
            <p:cNvSpPr/>
            <p:nvPr/>
          </p:nvSpPr>
          <p:spPr>
            <a:xfrm>
              <a:off x="3429762" y="572262"/>
              <a:ext cx="1929764" cy="715010"/>
            </a:xfrm>
            <a:custGeom>
              <a:avLst/>
              <a:gdLst/>
              <a:ahLst/>
              <a:cxnLst/>
              <a:rect l="l" t="t" r="r" b="b"/>
              <a:pathLst>
                <a:path w="1929764" h="715010">
                  <a:moveTo>
                    <a:pt x="1929384" y="0"/>
                  </a:moveTo>
                  <a:lnTo>
                    <a:pt x="0" y="0"/>
                  </a:lnTo>
                  <a:lnTo>
                    <a:pt x="0" y="714756"/>
                  </a:lnTo>
                  <a:lnTo>
                    <a:pt x="1929384" y="714756"/>
                  </a:lnTo>
                  <a:lnTo>
                    <a:pt x="1929384" y="0"/>
                  </a:lnTo>
                  <a:close/>
                </a:path>
              </a:pathLst>
            </a:custGeom>
            <a:solidFill>
              <a:srgbClr val="FF0000"/>
            </a:solidFill>
          </p:spPr>
          <p:txBody>
            <a:bodyPr wrap="square" lIns="0" tIns="0" rIns="0" bIns="0" rtlCol="0"/>
            <a:lstStyle/>
            <a:p>
              <a:endParaRPr/>
            </a:p>
          </p:txBody>
        </p:sp>
        <p:sp>
          <p:nvSpPr>
            <p:cNvPr id="12" name="object 12"/>
            <p:cNvSpPr/>
            <p:nvPr/>
          </p:nvSpPr>
          <p:spPr>
            <a:xfrm>
              <a:off x="1843405" y="572262"/>
              <a:ext cx="3515995" cy="1398905"/>
            </a:xfrm>
            <a:custGeom>
              <a:avLst/>
              <a:gdLst/>
              <a:ahLst/>
              <a:cxnLst/>
              <a:rect l="l" t="t" r="r" b="b"/>
              <a:pathLst>
                <a:path w="3515995" h="1398905">
                  <a:moveTo>
                    <a:pt x="1586357" y="714756"/>
                  </a:moveTo>
                  <a:lnTo>
                    <a:pt x="3515741" y="714756"/>
                  </a:lnTo>
                  <a:lnTo>
                    <a:pt x="3515741" y="0"/>
                  </a:lnTo>
                  <a:lnTo>
                    <a:pt x="1586357" y="0"/>
                  </a:lnTo>
                  <a:lnTo>
                    <a:pt x="1586357" y="714756"/>
                  </a:lnTo>
                  <a:close/>
                </a:path>
                <a:path w="3515995" h="1398905">
                  <a:moveTo>
                    <a:pt x="1425574" y="133985"/>
                  </a:moveTo>
                  <a:lnTo>
                    <a:pt x="1264793" y="133985"/>
                  </a:lnTo>
                  <a:lnTo>
                    <a:pt x="0" y="1398778"/>
                  </a:lnTo>
                </a:path>
              </a:pathLst>
            </a:custGeom>
            <a:ln w="25908">
              <a:solidFill>
                <a:srgbClr val="FF0000"/>
              </a:solidFill>
            </a:ln>
          </p:spPr>
          <p:txBody>
            <a:bodyPr wrap="square" lIns="0" tIns="0" rIns="0" bIns="0" rtlCol="0"/>
            <a:lstStyle/>
            <a:p>
              <a:endParaRPr/>
            </a:p>
          </p:txBody>
        </p:sp>
      </p:grpSp>
      <p:sp>
        <p:nvSpPr>
          <p:cNvPr id="13" name="object 13"/>
          <p:cNvSpPr txBox="1"/>
          <p:nvPr/>
        </p:nvSpPr>
        <p:spPr>
          <a:xfrm>
            <a:off x="3352123" y="876818"/>
            <a:ext cx="1895423" cy="529312"/>
          </a:xfrm>
          <a:prstGeom prst="rect">
            <a:avLst/>
          </a:prstGeom>
          <a:solidFill>
            <a:srgbClr val="FF0000"/>
          </a:solidFill>
        </p:spPr>
        <p:txBody>
          <a:bodyPr vert="horz" wrap="square" lIns="0" tIns="185420" rIns="0" bIns="0" rtlCol="0">
            <a:spAutoFit/>
          </a:bodyPr>
          <a:lstStyle/>
          <a:p>
            <a:pPr marL="236854">
              <a:lnSpc>
                <a:spcPts val="2875"/>
              </a:lnSpc>
              <a:spcBef>
                <a:spcPts val="1460"/>
              </a:spcBef>
            </a:pPr>
            <a:r>
              <a:rPr sz="2400" b="1" spc="-5" dirty="0">
                <a:solidFill>
                  <a:srgbClr val="FFFFFF"/>
                </a:solidFill>
                <a:latin typeface="Tahoma"/>
                <a:cs typeface="Tahoma"/>
              </a:rPr>
              <a:t>protected</a:t>
            </a:r>
            <a:endParaRPr sz="2400" dirty="0">
              <a:latin typeface="Tahoma"/>
              <a:cs typeface="Tahoma"/>
            </a:endParaRPr>
          </a:p>
        </p:txBody>
      </p:sp>
      <p:sp>
        <p:nvSpPr>
          <p:cNvPr id="15" name="object 15"/>
          <p:cNvSpPr txBox="1"/>
          <p:nvPr/>
        </p:nvSpPr>
        <p:spPr>
          <a:xfrm>
            <a:off x="1375325" y="5400113"/>
            <a:ext cx="193040" cy="341630"/>
          </a:xfrm>
          <a:prstGeom prst="rect">
            <a:avLst/>
          </a:prstGeom>
        </p:spPr>
        <p:txBody>
          <a:bodyPr vert="horz" wrap="square" lIns="0" tIns="0" rIns="0" bIns="0" rtlCol="0">
            <a:spAutoFit/>
          </a:bodyPr>
          <a:lstStyle/>
          <a:p>
            <a:pPr marL="12700">
              <a:lnSpc>
                <a:spcPts val="2370"/>
              </a:lnSpc>
            </a:pPr>
            <a:r>
              <a:rPr sz="2200" b="1" spc="-5" dirty="0">
                <a:latin typeface="Courier New"/>
                <a:cs typeface="Courier New"/>
              </a:rPr>
              <a:t>}</a:t>
            </a:r>
            <a:endParaRPr sz="2200" dirty="0">
              <a:latin typeface="Courier New"/>
              <a:cs typeface="Courier New"/>
            </a:endParaRPr>
          </a:p>
        </p:txBody>
      </p:sp>
      <p:sp>
        <p:nvSpPr>
          <p:cNvPr id="17" name="object 17"/>
          <p:cNvSpPr txBox="1"/>
          <p:nvPr/>
        </p:nvSpPr>
        <p:spPr>
          <a:xfrm>
            <a:off x="1038225" y="5684500"/>
            <a:ext cx="193040" cy="342265"/>
          </a:xfrm>
          <a:prstGeom prst="rect">
            <a:avLst/>
          </a:prstGeom>
        </p:spPr>
        <p:txBody>
          <a:bodyPr vert="horz" wrap="square" lIns="0" tIns="0" rIns="0" bIns="0" rtlCol="0">
            <a:spAutoFit/>
          </a:bodyPr>
          <a:lstStyle/>
          <a:p>
            <a:pPr marL="12700">
              <a:lnSpc>
                <a:spcPts val="2370"/>
              </a:lnSpc>
            </a:pPr>
            <a:r>
              <a:rPr sz="2200" b="1" spc="-5" dirty="0">
                <a:latin typeface="Courier New"/>
                <a:cs typeface="Courier New"/>
              </a:rPr>
              <a:t>}</a:t>
            </a:r>
            <a:endParaRPr sz="2200">
              <a:latin typeface="Courier New"/>
              <a:cs typeface="Courier New"/>
            </a:endParaRPr>
          </a:p>
        </p:txBody>
      </p:sp>
      <p:sp>
        <p:nvSpPr>
          <p:cNvPr id="14" name="object 14"/>
          <p:cNvSpPr txBox="1"/>
          <p:nvPr/>
        </p:nvSpPr>
        <p:spPr>
          <a:xfrm>
            <a:off x="7258788" y="4949811"/>
            <a:ext cx="93980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B92112"/>
                </a:solidFill>
                <a:latin typeface="Courier New"/>
                <a:cs typeface="Courier New"/>
              </a:rPr>
              <a:t>//Loi</a:t>
            </a:r>
            <a:endParaRPr sz="2400" dirty="0">
              <a:latin typeface="Courier New"/>
              <a:cs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29969" y="323712"/>
            <a:ext cx="1762760" cy="566822"/>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333399"/>
                </a:solidFill>
                <a:latin typeface="Tahoma"/>
                <a:cs typeface="Tahoma"/>
              </a:rPr>
              <a:t>Ví dụ 2</a:t>
            </a:r>
            <a:endParaRPr sz="3600" dirty="0">
              <a:latin typeface="Tahoma"/>
              <a:cs typeface="Tahoma"/>
            </a:endParaRPr>
          </a:p>
        </p:txBody>
      </p:sp>
      <p:sp>
        <p:nvSpPr>
          <p:cNvPr id="21" name="object 21"/>
          <p:cNvSpPr txBox="1">
            <a:spLocks noGrp="1"/>
          </p:cNvSpPr>
          <p:nvPr>
            <p:ph type="sldNum" sz="quarter" idx="12"/>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39</a:t>
            </a:fld>
            <a:endParaRPr dirty="0"/>
          </a:p>
        </p:txBody>
      </p:sp>
      <p:sp>
        <p:nvSpPr>
          <p:cNvPr id="8" name="object 8"/>
          <p:cNvSpPr txBox="1"/>
          <p:nvPr/>
        </p:nvSpPr>
        <p:spPr>
          <a:xfrm>
            <a:off x="1262091" y="1321983"/>
            <a:ext cx="6759575" cy="4013278"/>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Courier New"/>
                <a:cs typeface="Courier New"/>
              </a:rPr>
              <a:t>class Person</a:t>
            </a:r>
            <a:r>
              <a:rPr sz="2000" b="1" spc="20" dirty="0">
                <a:latin typeface="Courier New"/>
                <a:cs typeface="Courier New"/>
              </a:rPr>
              <a:t> </a:t>
            </a:r>
            <a:r>
              <a:rPr sz="2000" b="1" spc="-5" dirty="0">
                <a:latin typeface="Courier New"/>
                <a:cs typeface="Courier New"/>
              </a:rPr>
              <a:t>{</a:t>
            </a:r>
            <a:endParaRPr sz="2000" dirty="0">
              <a:latin typeface="Courier New"/>
              <a:cs typeface="Courier New"/>
            </a:endParaRPr>
          </a:p>
          <a:p>
            <a:pPr marL="355600" marR="2527935">
              <a:lnSpc>
                <a:spcPct val="100000"/>
              </a:lnSpc>
              <a:spcBef>
                <a:spcPts val="5"/>
              </a:spcBef>
            </a:pPr>
            <a:r>
              <a:rPr sz="2000" b="1" spc="-5" dirty="0">
                <a:solidFill>
                  <a:srgbClr val="B92112"/>
                </a:solidFill>
                <a:latin typeface="Courier New"/>
                <a:cs typeface="Courier New"/>
              </a:rPr>
              <a:t>protected </a:t>
            </a:r>
            <a:r>
              <a:rPr sz="2000" b="1" dirty="0">
                <a:latin typeface="Courier New"/>
                <a:cs typeface="Courier New"/>
              </a:rPr>
              <a:t>String name;  </a:t>
            </a:r>
            <a:r>
              <a:rPr sz="2000" b="1" spc="-5" dirty="0">
                <a:solidFill>
                  <a:srgbClr val="B92112"/>
                </a:solidFill>
                <a:latin typeface="Courier New"/>
                <a:cs typeface="Courier New"/>
              </a:rPr>
              <a:t>protected </a:t>
            </a:r>
            <a:r>
              <a:rPr sz="2000" b="1" spc="-5" dirty="0">
                <a:latin typeface="Courier New"/>
                <a:cs typeface="Courier New"/>
              </a:rPr>
              <a:t>Date</a:t>
            </a:r>
            <a:r>
              <a:rPr sz="2000" b="1" spc="25" dirty="0">
                <a:latin typeface="Courier New"/>
                <a:cs typeface="Courier New"/>
              </a:rPr>
              <a:t> </a:t>
            </a:r>
            <a:r>
              <a:rPr sz="2000" b="1" spc="-5" dirty="0">
                <a:latin typeface="Courier New"/>
                <a:cs typeface="Courier New"/>
              </a:rPr>
              <a:t>bithday;</a:t>
            </a:r>
            <a:endParaRPr sz="2000" dirty="0">
              <a:latin typeface="Courier New"/>
              <a:cs typeface="Courier New"/>
            </a:endParaRPr>
          </a:p>
          <a:p>
            <a:pPr marL="355600">
              <a:lnSpc>
                <a:spcPct val="100000"/>
              </a:lnSpc>
            </a:pPr>
            <a:r>
              <a:rPr sz="2000" b="1" spc="-5" dirty="0">
                <a:latin typeface="Courier New"/>
                <a:cs typeface="Courier New"/>
              </a:rPr>
              <a:t>public </a:t>
            </a:r>
            <a:r>
              <a:rPr sz="2000" b="1" dirty="0">
                <a:latin typeface="Courier New"/>
                <a:cs typeface="Courier New"/>
              </a:rPr>
              <a:t>String getName() {return</a:t>
            </a:r>
            <a:r>
              <a:rPr sz="2000" b="1" spc="-25" dirty="0">
                <a:latin typeface="Courier New"/>
                <a:cs typeface="Courier New"/>
              </a:rPr>
              <a:t> </a:t>
            </a:r>
            <a:r>
              <a:rPr sz="2000" b="1" dirty="0">
                <a:latin typeface="Courier New"/>
                <a:cs typeface="Courier New"/>
              </a:rPr>
              <a:t>name;}</a:t>
            </a:r>
            <a:endParaRPr sz="2000" dirty="0">
              <a:latin typeface="Courier New"/>
              <a:cs typeface="Courier New"/>
            </a:endParaRPr>
          </a:p>
          <a:p>
            <a:pPr marL="355600">
              <a:lnSpc>
                <a:spcPct val="100000"/>
              </a:lnSpc>
            </a:pPr>
            <a:r>
              <a:rPr sz="2000" b="1" spc="-5" dirty="0">
                <a:latin typeface="Courier New"/>
                <a:cs typeface="Courier New"/>
              </a:rPr>
              <a:t>...</a:t>
            </a:r>
            <a:endParaRPr sz="2000" dirty="0">
              <a:latin typeface="Courier New"/>
              <a:cs typeface="Courier New"/>
            </a:endParaRPr>
          </a:p>
          <a:p>
            <a:pPr marL="12700">
              <a:lnSpc>
                <a:spcPct val="100000"/>
              </a:lnSpc>
            </a:pPr>
            <a:r>
              <a:rPr sz="2000" b="1" spc="-5" dirty="0">
                <a:latin typeface="Courier New"/>
                <a:cs typeface="Courier New"/>
              </a:rPr>
              <a:t>}</a:t>
            </a:r>
            <a:endParaRPr sz="2000" dirty="0">
              <a:latin typeface="Courier New"/>
              <a:cs typeface="Courier New"/>
            </a:endParaRPr>
          </a:p>
          <a:p>
            <a:pPr marL="355600" marR="1524635" indent="-342900">
              <a:lnSpc>
                <a:spcPct val="100000"/>
              </a:lnSpc>
            </a:pPr>
            <a:r>
              <a:rPr sz="2000" b="1" spc="-5" dirty="0">
                <a:latin typeface="Courier New"/>
                <a:cs typeface="Courier New"/>
              </a:rPr>
              <a:t>class </a:t>
            </a:r>
            <a:r>
              <a:rPr sz="2000" b="1" dirty="0">
                <a:latin typeface="Courier New"/>
                <a:cs typeface="Courier New"/>
              </a:rPr>
              <a:t>Employee extends Person </a:t>
            </a:r>
            <a:r>
              <a:rPr sz="2000" b="1" spc="-5" dirty="0">
                <a:latin typeface="Courier New"/>
                <a:cs typeface="Courier New"/>
              </a:rPr>
              <a:t>{  private double</a:t>
            </a:r>
            <a:r>
              <a:rPr sz="2000" b="1" spc="15" dirty="0">
                <a:latin typeface="Courier New"/>
                <a:cs typeface="Courier New"/>
              </a:rPr>
              <a:t> </a:t>
            </a:r>
            <a:r>
              <a:rPr sz="2000" b="1" dirty="0">
                <a:latin typeface="Courier New"/>
                <a:cs typeface="Courier New"/>
              </a:rPr>
              <a:t>salary;</a:t>
            </a:r>
            <a:endParaRPr sz="2000" dirty="0">
              <a:latin typeface="Courier New"/>
              <a:cs typeface="Courier New"/>
            </a:endParaRPr>
          </a:p>
          <a:p>
            <a:pPr marL="523240" marR="172085" indent="-167640">
              <a:lnSpc>
                <a:spcPct val="100000"/>
              </a:lnSpc>
              <a:spcBef>
                <a:spcPts val="5"/>
              </a:spcBef>
            </a:pPr>
            <a:r>
              <a:rPr sz="2000" b="1" spc="-5" dirty="0">
                <a:latin typeface="Courier New"/>
                <a:cs typeface="Courier New"/>
              </a:rPr>
              <a:t>public </a:t>
            </a:r>
            <a:r>
              <a:rPr sz="2000" b="1" dirty="0">
                <a:latin typeface="Courier New"/>
                <a:cs typeface="Courier New"/>
              </a:rPr>
              <a:t>boolean setSalary(double sal){  salary </a:t>
            </a:r>
            <a:r>
              <a:rPr sz="2000" b="1" spc="-5" dirty="0">
                <a:latin typeface="Courier New"/>
                <a:cs typeface="Courier New"/>
              </a:rPr>
              <a:t>=</a:t>
            </a:r>
            <a:r>
              <a:rPr sz="2000" b="1" spc="15" dirty="0">
                <a:latin typeface="Courier New"/>
                <a:cs typeface="Courier New"/>
              </a:rPr>
              <a:t> </a:t>
            </a:r>
            <a:r>
              <a:rPr sz="2000" b="1" dirty="0">
                <a:latin typeface="Courier New"/>
                <a:cs typeface="Courier New"/>
              </a:rPr>
              <a:t>sal;</a:t>
            </a:r>
            <a:endParaRPr sz="2000" dirty="0">
              <a:latin typeface="Courier New"/>
              <a:cs typeface="Courier New"/>
            </a:endParaRPr>
          </a:p>
          <a:p>
            <a:pPr marL="523240">
              <a:lnSpc>
                <a:spcPct val="100000"/>
              </a:lnSpc>
            </a:pPr>
            <a:r>
              <a:rPr sz="2000" b="1" dirty="0">
                <a:latin typeface="Courier New"/>
                <a:cs typeface="Courier New"/>
              </a:rPr>
              <a:t>return</a:t>
            </a:r>
            <a:r>
              <a:rPr sz="2000" b="1" spc="10" dirty="0">
                <a:latin typeface="Courier New"/>
                <a:cs typeface="Courier New"/>
              </a:rPr>
              <a:t> </a:t>
            </a:r>
            <a:r>
              <a:rPr sz="2000" b="1" dirty="0">
                <a:latin typeface="Courier New"/>
                <a:cs typeface="Courier New"/>
              </a:rPr>
              <a:t>true;</a:t>
            </a:r>
            <a:endParaRPr sz="2000" dirty="0">
              <a:latin typeface="Courier New"/>
              <a:cs typeface="Courier New"/>
            </a:endParaRPr>
          </a:p>
          <a:p>
            <a:pPr marL="355600">
              <a:lnSpc>
                <a:spcPct val="100000"/>
              </a:lnSpc>
            </a:pPr>
            <a:r>
              <a:rPr sz="2000" b="1" spc="-5" dirty="0">
                <a:latin typeface="Courier New"/>
                <a:cs typeface="Courier New"/>
              </a:rPr>
              <a:t>}</a:t>
            </a:r>
            <a:endParaRPr sz="2000" dirty="0">
              <a:latin typeface="Courier New"/>
              <a:cs typeface="Courier New"/>
            </a:endParaRPr>
          </a:p>
          <a:p>
            <a:pPr marL="347980">
              <a:lnSpc>
                <a:spcPct val="100000"/>
              </a:lnSpc>
            </a:pPr>
            <a:r>
              <a:rPr sz="2000" b="1" spc="-5" dirty="0">
                <a:latin typeface="Courier New"/>
                <a:cs typeface="Courier New"/>
              </a:rPr>
              <a:t>public String</a:t>
            </a:r>
            <a:r>
              <a:rPr sz="2000" b="1" spc="30" dirty="0">
                <a:latin typeface="Courier New"/>
                <a:cs typeface="Courier New"/>
              </a:rPr>
              <a:t> </a:t>
            </a:r>
            <a:r>
              <a:rPr sz="2000" b="1" dirty="0">
                <a:latin typeface="Courier New"/>
                <a:cs typeface="Courier New"/>
              </a:rPr>
              <a:t>getDetail(){</a:t>
            </a:r>
            <a:endParaRPr sz="2000" dirty="0">
              <a:latin typeface="Courier New"/>
              <a:cs typeface="Courier New"/>
            </a:endParaRPr>
          </a:p>
        </p:txBody>
      </p:sp>
      <p:sp>
        <p:nvSpPr>
          <p:cNvPr id="9" name="object 9"/>
          <p:cNvSpPr/>
          <p:nvPr/>
        </p:nvSpPr>
        <p:spPr>
          <a:xfrm>
            <a:off x="7551290" y="1597667"/>
            <a:ext cx="1541146" cy="3220008"/>
          </a:xfrm>
          <a:prstGeom prst="rect">
            <a:avLst/>
          </a:prstGeom>
          <a:blipFill>
            <a:blip r:embed="rId5" cstate="print"/>
            <a:stretch>
              <a:fillRect/>
            </a:stretch>
          </a:blipFill>
        </p:spPr>
        <p:txBody>
          <a:bodyPr wrap="square" lIns="0" tIns="0" rIns="0" bIns="0" rtlCol="0"/>
          <a:lstStyle/>
          <a:p>
            <a:endParaRPr/>
          </a:p>
        </p:txBody>
      </p:sp>
      <p:grpSp>
        <p:nvGrpSpPr>
          <p:cNvPr id="10" name="object 10"/>
          <p:cNvGrpSpPr/>
          <p:nvPr/>
        </p:nvGrpSpPr>
        <p:grpSpPr>
          <a:xfrm>
            <a:off x="2162032" y="318515"/>
            <a:ext cx="3542029" cy="1424940"/>
            <a:chOff x="1830451" y="559308"/>
            <a:chExt cx="3542029" cy="1424940"/>
          </a:xfrm>
        </p:grpSpPr>
        <p:sp>
          <p:nvSpPr>
            <p:cNvPr id="11" name="object 11"/>
            <p:cNvSpPr/>
            <p:nvPr/>
          </p:nvSpPr>
          <p:spPr>
            <a:xfrm>
              <a:off x="3429762" y="572262"/>
              <a:ext cx="1929764" cy="715010"/>
            </a:xfrm>
            <a:custGeom>
              <a:avLst/>
              <a:gdLst/>
              <a:ahLst/>
              <a:cxnLst/>
              <a:rect l="l" t="t" r="r" b="b"/>
              <a:pathLst>
                <a:path w="1929764" h="715010">
                  <a:moveTo>
                    <a:pt x="1929384" y="0"/>
                  </a:moveTo>
                  <a:lnTo>
                    <a:pt x="0" y="0"/>
                  </a:lnTo>
                  <a:lnTo>
                    <a:pt x="0" y="714756"/>
                  </a:lnTo>
                  <a:lnTo>
                    <a:pt x="1929384" y="714756"/>
                  </a:lnTo>
                  <a:lnTo>
                    <a:pt x="1929384" y="0"/>
                  </a:lnTo>
                  <a:close/>
                </a:path>
              </a:pathLst>
            </a:custGeom>
            <a:solidFill>
              <a:srgbClr val="FF0000"/>
            </a:solidFill>
          </p:spPr>
          <p:txBody>
            <a:bodyPr wrap="square" lIns="0" tIns="0" rIns="0" bIns="0" rtlCol="0"/>
            <a:lstStyle/>
            <a:p>
              <a:endParaRPr/>
            </a:p>
          </p:txBody>
        </p:sp>
        <p:sp>
          <p:nvSpPr>
            <p:cNvPr id="12" name="object 12"/>
            <p:cNvSpPr/>
            <p:nvPr/>
          </p:nvSpPr>
          <p:spPr>
            <a:xfrm>
              <a:off x="1843405" y="572262"/>
              <a:ext cx="3515995" cy="1398905"/>
            </a:xfrm>
            <a:custGeom>
              <a:avLst/>
              <a:gdLst/>
              <a:ahLst/>
              <a:cxnLst/>
              <a:rect l="l" t="t" r="r" b="b"/>
              <a:pathLst>
                <a:path w="3515995" h="1398905">
                  <a:moveTo>
                    <a:pt x="1586357" y="714756"/>
                  </a:moveTo>
                  <a:lnTo>
                    <a:pt x="3515741" y="714756"/>
                  </a:lnTo>
                  <a:lnTo>
                    <a:pt x="3515741" y="0"/>
                  </a:lnTo>
                  <a:lnTo>
                    <a:pt x="1586357" y="0"/>
                  </a:lnTo>
                  <a:lnTo>
                    <a:pt x="1586357" y="714756"/>
                  </a:lnTo>
                  <a:close/>
                </a:path>
                <a:path w="3515995" h="1398905">
                  <a:moveTo>
                    <a:pt x="1425574" y="133985"/>
                  </a:moveTo>
                  <a:lnTo>
                    <a:pt x="1264793" y="133985"/>
                  </a:lnTo>
                  <a:lnTo>
                    <a:pt x="0" y="1398778"/>
                  </a:lnTo>
                </a:path>
              </a:pathLst>
            </a:custGeom>
            <a:ln w="25908">
              <a:solidFill>
                <a:srgbClr val="FF0000"/>
              </a:solidFill>
            </a:ln>
          </p:spPr>
          <p:txBody>
            <a:bodyPr wrap="square" lIns="0" tIns="0" rIns="0" bIns="0" rtlCol="0"/>
            <a:lstStyle/>
            <a:p>
              <a:endParaRPr/>
            </a:p>
          </p:txBody>
        </p:sp>
      </p:grpSp>
      <p:sp>
        <p:nvSpPr>
          <p:cNvPr id="13" name="object 13"/>
          <p:cNvSpPr txBox="1"/>
          <p:nvPr/>
        </p:nvSpPr>
        <p:spPr>
          <a:xfrm>
            <a:off x="3748325" y="339923"/>
            <a:ext cx="1955800" cy="550545"/>
          </a:xfrm>
          <a:prstGeom prst="rect">
            <a:avLst/>
          </a:prstGeom>
          <a:solidFill>
            <a:srgbClr val="FF0000"/>
          </a:solidFill>
        </p:spPr>
        <p:txBody>
          <a:bodyPr vert="horz" wrap="square" lIns="0" tIns="185420" rIns="0" bIns="0" rtlCol="0">
            <a:spAutoFit/>
          </a:bodyPr>
          <a:lstStyle/>
          <a:p>
            <a:pPr marL="236854">
              <a:lnSpc>
                <a:spcPts val="2875"/>
              </a:lnSpc>
              <a:spcBef>
                <a:spcPts val="1460"/>
              </a:spcBef>
            </a:pPr>
            <a:r>
              <a:rPr sz="2400" b="1" spc="-5" dirty="0">
                <a:solidFill>
                  <a:srgbClr val="FFFFFF"/>
                </a:solidFill>
                <a:latin typeface="Tahoma"/>
                <a:cs typeface="Tahoma"/>
              </a:rPr>
              <a:t>protected</a:t>
            </a:r>
            <a:endParaRPr sz="2400">
              <a:latin typeface="Tahoma"/>
              <a:cs typeface="Tahoma"/>
            </a:endParaRPr>
          </a:p>
        </p:txBody>
      </p:sp>
      <p:sp>
        <p:nvSpPr>
          <p:cNvPr id="14" name="object 14"/>
          <p:cNvSpPr txBox="1"/>
          <p:nvPr/>
        </p:nvSpPr>
        <p:spPr>
          <a:xfrm>
            <a:off x="1717081" y="5382128"/>
            <a:ext cx="1035050" cy="307777"/>
          </a:xfrm>
          <a:prstGeom prst="rect">
            <a:avLst/>
          </a:prstGeom>
        </p:spPr>
        <p:txBody>
          <a:bodyPr vert="horz" wrap="square" lIns="0" tIns="0" rIns="0" bIns="0" rtlCol="0">
            <a:spAutoFit/>
          </a:bodyPr>
          <a:lstStyle/>
          <a:p>
            <a:pPr marL="12700">
              <a:lnSpc>
                <a:spcPts val="2370"/>
              </a:lnSpc>
            </a:pPr>
            <a:r>
              <a:rPr sz="2000" b="1" spc="-10" dirty="0">
                <a:latin typeface="Courier New"/>
                <a:cs typeface="Courier New"/>
              </a:rPr>
              <a:t>S</a:t>
            </a:r>
            <a:r>
              <a:rPr sz="2000" b="1" spc="10" dirty="0">
                <a:latin typeface="Courier New"/>
                <a:cs typeface="Courier New"/>
              </a:rPr>
              <a:t>t</a:t>
            </a:r>
            <a:r>
              <a:rPr sz="2000" b="1" spc="-10" dirty="0">
                <a:latin typeface="Courier New"/>
                <a:cs typeface="Courier New"/>
              </a:rPr>
              <a:t>r</a:t>
            </a:r>
            <a:r>
              <a:rPr sz="2000" b="1" dirty="0">
                <a:latin typeface="Courier New"/>
                <a:cs typeface="Courier New"/>
              </a:rPr>
              <a:t>i</a:t>
            </a:r>
            <a:r>
              <a:rPr sz="2000" b="1" spc="10" dirty="0">
                <a:latin typeface="Courier New"/>
                <a:cs typeface="Courier New"/>
              </a:rPr>
              <a:t>n</a:t>
            </a:r>
            <a:r>
              <a:rPr sz="2000" b="1" spc="-5" dirty="0">
                <a:latin typeface="Courier New"/>
                <a:cs typeface="Courier New"/>
              </a:rPr>
              <a:t>g</a:t>
            </a:r>
            <a:endParaRPr sz="2000" dirty="0">
              <a:latin typeface="Courier New"/>
              <a:cs typeface="Courier New"/>
            </a:endParaRPr>
          </a:p>
        </p:txBody>
      </p:sp>
      <p:sp>
        <p:nvSpPr>
          <p:cNvPr id="15" name="object 15"/>
          <p:cNvSpPr txBox="1"/>
          <p:nvPr/>
        </p:nvSpPr>
        <p:spPr>
          <a:xfrm>
            <a:off x="2896209" y="5382128"/>
            <a:ext cx="193040" cy="307777"/>
          </a:xfrm>
          <a:prstGeom prst="rect">
            <a:avLst/>
          </a:prstGeom>
        </p:spPr>
        <p:txBody>
          <a:bodyPr vert="horz" wrap="square" lIns="0" tIns="0" rIns="0" bIns="0" rtlCol="0">
            <a:spAutoFit/>
          </a:bodyPr>
          <a:lstStyle/>
          <a:p>
            <a:pPr marL="12700">
              <a:lnSpc>
                <a:spcPts val="2370"/>
              </a:lnSpc>
            </a:pPr>
            <a:r>
              <a:rPr sz="2000" b="1" spc="-5" dirty="0">
                <a:latin typeface="Courier New"/>
                <a:cs typeface="Courier New"/>
              </a:rPr>
              <a:t>s</a:t>
            </a:r>
            <a:endParaRPr sz="2000">
              <a:latin typeface="Courier New"/>
              <a:cs typeface="Courier New"/>
            </a:endParaRPr>
          </a:p>
        </p:txBody>
      </p:sp>
      <p:sp>
        <p:nvSpPr>
          <p:cNvPr id="16" name="object 16"/>
          <p:cNvSpPr txBox="1"/>
          <p:nvPr/>
        </p:nvSpPr>
        <p:spPr>
          <a:xfrm>
            <a:off x="3232831" y="5382128"/>
            <a:ext cx="193040" cy="307777"/>
          </a:xfrm>
          <a:prstGeom prst="rect">
            <a:avLst/>
          </a:prstGeom>
        </p:spPr>
        <p:txBody>
          <a:bodyPr vert="horz" wrap="square" lIns="0" tIns="0" rIns="0" bIns="0" rtlCol="0">
            <a:spAutoFit/>
          </a:bodyPr>
          <a:lstStyle/>
          <a:p>
            <a:pPr marL="12700">
              <a:lnSpc>
                <a:spcPts val="2370"/>
              </a:lnSpc>
            </a:pPr>
            <a:r>
              <a:rPr sz="2000" b="1" spc="-5" dirty="0">
                <a:latin typeface="Courier New"/>
                <a:cs typeface="Courier New"/>
              </a:rPr>
              <a:t>=</a:t>
            </a:r>
            <a:endParaRPr sz="2000">
              <a:latin typeface="Courier New"/>
              <a:cs typeface="Courier New"/>
            </a:endParaRPr>
          </a:p>
        </p:txBody>
      </p:sp>
      <p:sp>
        <p:nvSpPr>
          <p:cNvPr id="17" name="object 17"/>
          <p:cNvSpPr txBox="1"/>
          <p:nvPr/>
        </p:nvSpPr>
        <p:spPr>
          <a:xfrm>
            <a:off x="3569376" y="5382128"/>
            <a:ext cx="1203325" cy="307777"/>
          </a:xfrm>
          <a:prstGeom prst="rect">
            <a:avLst/>
          </a:prstGeom>
        </p:spPr>
        <p:txBody>
          <a:bodyPr vert="horz" wrap="square" lIns="0" tIns="0" rIns="0" bIns="0" rtlCol="0">
            <a:spAutoFit/>
          </a:bodyPr>
          <a:lstStyle/>
          <a:p>
            <a:pPr marL="12700">
              <a:lnSpc>
                <a:spcPts val="2370"/>
              </a:lnSpc>
            </a:pPr>
            <a:r>
              <a:rPr sz="2000" b="1" spc="-10" dirty="0">
                <a:solidFill>
                  <a:srgbClr val="B92112"/>
                </a:solidFill>
                <a:latin typeface="Courier New"/>
                <a:cs typeface="Courier New"/>
              </a:rPr>
              <a:t>na</a:t>
            </a:r>
            <a:r>
              <a:rPr sz="2000" b="1" spc="10" dirty="0">
                <a:solidFill>
                  <a:srgbClr val="B92112"/>
                </a:solidFill>
                <a:latin typeface="Courier New"/>
                <a:cs typeface="Courier New"/>
              </a:rPr>
              <a:t>m</a:t>
            </a:r>
            <a:r>
              <a:rPr sz="2000" b="1" spc="-5" dirty="0">
                <a:solidFill>
                  <a:srgbClr val="B92112"/>
                </a:solidFill>
                <a:latin typeface="Courier New"/>
                <a:cs typeface="Courier New"/>
              </a:rPr>
              <a:t>e</a:t>
            </a:r>
            <a:r>
              <a:rPr sz="2000" b="1" spc="5" dirty="0">
                <a:latin typeface="Courier New"/>
                <a:cs typeface="Courier New"/>
              </a:rPr>
              <a:t>+"</a:t>
            </a:r>
            <a:r>
              <a:rPr sz="2000" b="1" spc="-5" dirty="0">
                <a:latin typeface="Courier New"/>
                <a:cs typeface="Courier New"/>
              </a:rPr>
              <a:t>,</a:t>
            </a:r>
            <a:endParaRPr sz="2000">
              <a:latin typeface="Courier New"/>
              <a:cs typeface="Courier New"/>
            </a:endParaRPr>
          </a:p>
        </p:txBody>
      </p:sp>
      <p:sp>
        <p:nvSpPr>
          <p:cNvPr id="18" name="object 18"/>
          <p:cNvSpPr txBox="1"/>
          <p:nvPr/>
        </p:nvSpPr>
        <p:spPr>
          <a:xfrm>
            <a:off x="4914120" y="5382128"/>
            <a:ext cx="2212975" cy="307777"/>
          </a:xfrm>
          <a:prstGeom prst="rect">
            <a:avLst/>
          </a:prstGeom>
        </p:spPr>
        <p:txBody>
          <a:bodyPr vert="horz" wrap="square" lIns="0" tIns="0" rIns="0" bIns="0" rtlCol="0">
            <a:spAutoFit/>
          </a:bodyPr>
          <a:lstStyle/>
          <a:p>
            <a:pPr marL="12700">
              <a:lnSpc>
                <a:spcPts val="2370"/>
              </a:lnSpc>
            </a:pPr>
            <a:r>
              <a:rPr sz="2000" b="1" dirty="0">
                <a:latin typeface="Courier New"/>
                <a:cs typeface="Courier New"/>
              </a:rPr>
              <a:t>"+</a:t>
            </a:r>
            <a:r>
              <a:rPr sz="2000" b="1" dirty="0">
                <a:solidFill>
                  <a:srgbClr val="B92112"/>
                </a:solidFill>
                <a:latin typeface="Courier New"/>
                <a:cs typeface="Courier New"/>
              </a:rPr>
              <a:t>birthday</a:t>
            </a:r>
            <a:r>
              <a:rPr sz="2000" b="1" dirty="0">
                <a:latin typeface="Courier New"/>
                <a:cs typeface="Courier New"/>
              </a:rPr>
              <a:t>+",</a:t>
            </a:r>
            <a:endParaRPr sz="2000">
              <a:latin typeface="Courier New"/>
              <a:cs typeface="Courier New"/>
            </a:endParaRPr>
          </a:p>
        </p:txBody>
      </p:sp>
      <p:sp>
        <p:nvSpPr>
          <p:cNvPr id="19" name="object 19"/>
          <p:cNvSpPr txBox="1"/>
          <p:nvPr/>
        </p:nvSpPr>
        <p:spPr>
          <a:xfrm>
            <a:off x="7270914" y="5382128"/>
            <a:ext cx="1541145" cy="307777"/>
          </a:xfrm>
          <a:prstGeom prst="rect">
            <a:avLst/>
          </a:prstGeom>
        </p:spPr>
        <p:txBody>
          <a:bodyPr vert="horz" wrap="square" lIns="0" tIns="0" rIns="0" bIns="0" rtlCol="0">
            <a:spAutoFit/>
          </a:bodyPr>
          <a:lstStyle/>
          <a:p>
            <a:pPr marL="12700">
              <a:lnSpc>
                <a:spcPts val="2370"/>
              </a:lnSpc>
            </a:pPr>
            <a:r>
              <a:rPr sz="2000" b="1" dirty="0">
                <a:latin typeface="Courier New"/>
                <a:cs typeface="Courier New"/>
              </a:rPr>
              <a:t>"+salary</a:t>
            </a:r>
            <a:r>
              <a:rPr sz="2000" b="1" dirty="0">
                <a:solidFill>
                  <a:srgbClr val="080912"/>
                </a:solidFill>
                <a:latin typeface="Courier New"/>
                <a:cs typeface="Courier New"/>
              </a:rPr>
              <a:t>;</a:t>
            </a:r>
            <a:endParaRPr sz="2000">
              <a:latin typeface="Courier New"/>
              <a:cs typeface="Courier New"/>
            </a:endParaRPr>
          </a:p>
        </p:txBody>
      </p:sp>
      <p:sp>
        <p:nvSpPr>
          <p:cNvPr id="20" name="object 20"/>
          <p:cNvSpPr txBox="1"/>
          <p:nvPr/>
        </p:nvSpPr>
        <p:spPr>
          <a:xfrm>
            <a:off x="1549441" y="5717409"/>
            <a:ext cx="193040" cy="307777"/>
          </a:xfrm>
          <a:prstGeom prst="rect">
            <a:avLst/>
          </a:prstGeom>
        </p:spPr>
        <p:txBody>
          <a:bodyPr vert="horz" wrap="square" lIns="0" tIns="0" rIns="0" bIns="0" rtlCol="0">
            <a:spAutoFit/>
          </a:bodyPr>
          <a:lstStyle/>
          <a:p>
            <a:pPr marL="12700">
              <a:lnSpc>
                <a:spcPts val="2370"/>
              </a:lnSpc>
            </a:pPr>
            <a:r>
              <a:rPr sz="2000" b="1" spc="-5" dirty="0">
                <a:latin typeface="Courier New"/>
                <a:cs typeface="Courier New"/>
              </a:rPr>
              <a:t>}</a:t>
            </a:r>
            <a:endParaRPr sz="2000">
              <a:latin typeface="Courier New"/>
              <a:cs typeface="Courier New"/>
            </a:endParaRPr>
          </a:p>
        </p:txBody>
      </p:sp>
      <p:sp>
        <p:nvSpPr>
          <p:cNvPr id="22" name="object 22"/>
          <p:cNvSpPr txBox="1"/>
          <p:nvPr/>
        </p:nvSpPr>
        <p:spPr>
          <a:xfrm>
            <a:off x="1206541" y="6052435"/>
            <a:ext cx="193040" cy="307777"/>
          </a:xfrm>
          <a:prstGeom prst="rect">
            <a:avLst/>
          </a:prstGeom>
        </p:spPr>
        <p:txBody>
          <a:bodyPr vert="horz" wrap="square" lIns="0" tIns="0" rIns="0" bIns="0" rtlCol="0">
            <a:spAutoFit/>
          </a:bodyPr>
          <a:lstStyle/>
          <a:p>
            <a:pPr marL="12700">
              <a:lnSpc>
                <a:spcPts val="2370"/>
              </a:lnSpc>
            </a:pPr>
            <a:r>
              <a:rPr sz="2000" b="1" spc="-5" dirty="0">
                <a:latin typeface="Courier New"/>
                <a:cs typeface="Courier New"/>
              </a:rPr>
              <a:t>}</a:t>
            </a:r>
            <a:endParaRPr sz="2000">
              <a:latin typeface="Courier New"/>
              <a:cs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40966" y="105092"/>
            <a:ext cx="3723031" cy="696595"/>
          </a:xfrm>
          <a:prstGeom prst="rect">
            <a:avLst/>
          </a:prstGeom>
        </p:spPr>
        <p:txBody>
          <a:bodyPr vert="horz" wrap="square" lIns="0" tIns="12700" rIns="0" bIns="0" rtlCol="0">
            <a:spAutoFit/>
          </a:bodyPr>
          <a:lstStyle/>
          <a:p>
            <a:pPr marL="12700">
              <a:lnSpc>
                <a:spcPct val="100000"/>
              </a:lnSpc>
              <a:spcBef>
                <a:spcPts val="100"/>
              </a:spcBef>
            </a:pPr>
            <a:r>
              <a:rPr sz="4400" dirty="0">
                <a:solidFill>
                  <a:srgbClr val="333399"/>
                </a:solidFill>
                <a:latin typeface="Tahoma"/>
                <a:cs typeface="Tahoma"/>
              </a:rPr>
              <a:t>Nội dung</a:t>
            </a:r>
            <a:endParaRPr sz="4400" dirty="0">
              <a:latin typeface="Tahoma"/>
              <a:cs typeface="Tahoma"/>
            </a:endParaRPr>
          </a:p>
        </p:txBody>
      </p:sp>
      <p:sp>
        <p:nvSpPr>
          <p:cNvPr id="9" name="object 9"/>
          <p:cNvSpPr txBox="1"/>
          <p:nvPr/>
        </p:nvSpPr>
        <p:spPr>
          <a:xfrm>
            <a:off x="8720073" y="6429161"/>
            <a:ext cx="17399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4</a:t>
            </a:fld>
            <a:endParaRPr sz="1400">
              <a:latin typeface="Tahoma"/>
              <a:cs typeface="Tahoma"/>
            </a:endParaRPr>
          </a:p>
        </p:txBody>
      </p:sp>
      <p:sp>
        <p:nvSpPr>
          <p:cNvPr id="8" name="object 8"/>
          <p:cNvSpPr txBox="1"/>
          <p:nvPr/>
        </p:nvSpPr>
        <p:spPr>
          <a:xfrm>
            <a:off x="1251178" y="1475230"/>
            <a:ext cx="6855460" cy="2388474"/>
          </a:xfrm>
          <a:prstGeom prst="rect">
            <a:avLst/>
          </a:prstGeom>
        </p:spPr>
        <p:txBody>
          <a:bodyPr vert="horz" wrap="square" lIns="0" tIns="109855" rIns="0" bIns="0" rtlCol="0">
            <a:spAutoFit/>
          </a:bodyPr>
          <a:lstStyle/>
          <a:p>
            <a:pPr marL="527685" indent="-515620">
              <a:lnSpc>
                <a:spcPct val="100000"/>
              </a:lnSpc>
              <a:spcBef>
                <a:spcPts val="865"/>
              </a:spcBef>
              <a:buClr>
                <a:srgbClr val="3333CC"/>
              </a:buClr>
              <a:buSzPct val="59375"/>
              <a:buFont typeface="Tahoma"/>
              <a:buAutoNum type="arabicPeriod"/>
              <a:tabLst>
                <a:tab pos="527685" algn="l"/>
                <a:tab pos="528320" algn="l"/>
              </a:tabLst>
            </a:pPr>
            <a:r>
              <a:rPr sz="3200" b="1" u="heavy" dirty="0" err="1">
                <a:uFill>
                  <a:solidFill>
                    <a:srgbClr val="000000"/>
                  </a:solidFill>
                </a:uFill>
                <a:latin typeface="Tahoma"/>
                <a:cs typeface="Tahoma"/>
              </a:rPr>
              <a:t>Tái</a:t>
            </a:r>
            <a:r>
              <a:rPr sz="3200" b="1" u="heavy" dirty="0">
                <a:uFill>
                  <a:solidFill>
                    <a:srgbClr val="000000"/>
                  </a:solidFill>
                </a:uFill>
                <a:latin typeface="Tahoma"/>
                <a:cs typeface="Tahoma"/>
              </a:rPr>
              <a:t> sử dụng mã nguồn</a:t>
            </a:r>
            <a:endParaRPr sz="3200" dirty="0">
              <a:latin typeface="Tahoma"/>
              <a:cs typeface="Tahoma"/>
            </a:endParaRPr>
          </a:p>
          <a:p>
            <a:pPr marL="527685" indent="-515620">
              <a:lnSpc>
                <a:spcPct val="100000"/>
              </a:lnSpc>
              <a:spcBef>
                <a:spcPts val="770"/>
              </a:spcBef>
              <a:buClr>
                <a:srgbClr val="3333CC"/>
              </a:buClr>
              <a:buSzPct val="59375"/>
              <a:buAutoNum type="arabicPeriod"/>
              <a:tabLst>
                <a:tab pos="527685" algn="l"/>
                <a:tab pos="528320" algn="l"/>
              </a:tabLst>
            </a:pPr>
            <a:r>
              <a:rPr sz="3200" dirty="0" err="1">
                <a:latin typeface="Tahoma"/>
                <a:cs typeface="Tahoma"/>
              </a:rPr>
              <a:t>Kết</a:t>
            </a:r>
            <a:r>
              <a:rPr sz="3200" dirty="0">
                <a:latin typeface="Tahoma"/>
                <a:cs typeface="Tahoma"/>
              </a:rPr>
              <a:t> </a:t>
            </a:r>
            <a:r>
              <a:rPr sz="3200" dirty="0" err="1">
                <a:latin typeface="Tahoma"/>
                <a:cs typeface="Tahoma"/>
              </a:rPr>
              <a:t>tập</a:t>
            </a:r>
            <a:r>
              <a:rPr sz="3200" dirty="0">
                <a:latin typeface="Tahoma"/>
                <a:cs typeface="Tahoma"/>
              </a:rPr>
              <a:t> (Aggregation)</a:t>
            </a:r>
          </a:p>
          <a:p>
            <a:pPr marL="527685" indent="-515620">
              <a:lnSpc>
                <a:spcPct val="100000"/>
              </a:lnSpc>
              <a:spcBef>
                <a:spcPts val="770"/>
              </a:spcBef>
              <a:buClr>
                <a:srgbClr val="3333CC"/>
              </a:buClr>
              <a:buSzPct val="59375"/>
              <a:buAutoNum type="arabicPeriod"/>
              <a:tabLst>
                <a:tab pos="527685" algn="l"/>
                <a:tab pos="528320" algn="l"/>
              </a:tabLst>
            </a:pPr>
            <a:r>
              <a:rPr sz="3200" dirty="0" err="1">
                <a:latin typeface="Tahoma"/>
                <a:cs typeface="Tahoma"/>
              </a:rPr>
              <a:t>Kế</a:t>
            </a:r>
            <a:r>
              <a:rPr sz="3200" dirty="0">
                <a:latin typeface="Tahoma"/>
                <a:cs typeface="Tahoma"/>
              </a:rPr>
              <a:t> </a:t>
            </a:r>
            <a:r>
              <a:rPr sz="3200" dirty="0" err="1">
                <a:latin typeface="Tahoma"/>
                <a:cs typeface="Tahoma"/>
              </a:rPr>
              <a:t>thừa</a:t>
            </a:r>
            <a:r>
              <a:rPr sz="3200" dirty="0">
                <a:latin typeface="Tahoma"/>
                <a:cs typeface="Tahoma"/>
              </a:rPr>
              <a:t> (Inheritance)</a:t>
            </a:r>
          </a:p>
          <a:p>
            <a:pPr marL="527685" indent="-515620">
              <a:lnSpc>
                <a:spcPct val="100000"/>
              </a:lnSpc>
              <a:spcBef>
                <a:spcPts val="765"/>
              </a:spcBef>
              <a:buClr>
                <a:srgbClr val="3333CC"/>
              </a:buClr>
              <a:buSzPct val="59375"/>
              <a:buAutoNum type="arabicPeriod"/>
              <a:tabLst>
                <a:tab pos="527685" algn="l"/>
                <a:tab pos="528320" algn="l"/>
              </a:tabLst>
            </a:pPr>
            <a:r>
              <a:rPr sz="3200" dirty="0">
                <a:latin typeface="Tahoma"/>
                <a:cs typeface="Tahoma"/>
              </a:rPr>
              <a:t>Ví dụ và bài tập</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371600" y="125241"/>
            <a:ext cx="4104031" cy="628377"/>
          </a:xfrm>
          <a:prstGeom prst="rect">
            <a:avLst/>
          </a:prstGeom>
        </p:spPr>
        <p:txBody>
          <a:bodyPr vert="horz" wrap="square" lIns="0" tIns="12700" rIns="0" bIns="0" rtlCol="0">
            <a:spAutoFit/>
          </a:bodyPr>
          <a:lstStyle/>
          <a:p>
            <a:pPr marL="12700">
              <a:lnSpc>
                <a:spcPct val="100000"/>
              </a:lnSpc>
              <a:spcBef>
                <a:spcPts val="100"/>
              </a:spcBef>
            </a:pPr>
            <a:r>
              <a:rPr sz="4000" spc="-5" dirty="0">
                <a:solidFill>
                  <a:srgbClr val="333399"/>
                </a:solidFill>
                <a:latin typeface="Tahoma"/>
                <a:cs typeface="Tahoma"/>
              </a:rPr>
              <a:t>Ví </a:t>
            </a:r>
            <a:r>
              <a:rPr sz="4000" dirty="0">
                <a:solidFill>
                  <a:srgbClr val="333399"/>
                </a:solidFill>
                <a:latin typeface="Tahoma"/>
                <a:cs typeface="Tahoma"/>
              </a:rPr>
              <a:t>dụ</a:t>
            </a:r>
            <a:r>
              <a:rPr sz="4000" spc="-975" dirty="0">
                <a:solidFill>
                  <a:srgbClr val="333399"/>
                </a:solidFill>
                <a:latin typeface="Tahoma"/>
                <a:cs typeface="Tahoma"/>
              </a:rPr>
              <a:t> </a:t>
            </a:r>
            <a:r>
              <a:rPr sz="4000" dirty="0">
                <a:solidFill>
                  <a:srgbClr val="333399"/>
                </a:solidFill>
                <a:latin typeface="Tahoma"/>
                <a:cs typeface="Tahoma"/>
              </a:rPr>
              <a:t>2</a:t>
            </a:r>
            <a:r>
              <a:rPr sz="4000" spc="-295" dirty="0">
                <a:solidFill>
                  <a:srgbClr val="333399"/>
                </a:solidFill>
                <a:latin typeface="Tahoma"/>
                <a:cs typeface="Tahoma"/>
              </a:rPr>
              <a:t> </a:t>
            </a:r>
            <a:r>
              <a:rPr sz="4000" spc="-350" dirty="0">
                <a:solidFill>
                  <a:srgbClr val="333399"/>
                </a:solidFill>
                <a:latin typeface="Tahoma"/>
                <a:cs typeface="Tahoma"/>
              </a:rPr>
              <a:t>(tiếp)</a:t>
            </a:r>
            <a:endParaRPr sz="4000" dirty="0">
              <a:latin typeface="Tahoma"/>
              <a:cs typeface="Tahoma"/>
            </a:endParaRPr>
          </a:p>
        </p:txBody>
      </p:sp>
      <p:sp>
        <p:nvSpPr>
          <p:cNvPr id="8" name="object 8"/>
          <p:cNvSpPr txBox="1"/>
          <p:nvPr/>
        </p:nvSpPr>
        <p:spPr>
          <a:xfrm>
            <a:off x="1219200" y="1475229"/>
            <a:ext cx="7010400" cy="2629694"/>
          </a:xfrm>
          <a:prstGeom prst="rect">
            <a:avLst/>
          </a:prstGeom>
        </p:spPr>
        <p:txBody>
          <a:bodyPr vert="horz" wrap="square" lIns="0" tIns="46990" rIns="0" bIns="0" rtlCol="0">
            <a:spAutoFit/>
          </a:bodyPr>
          <a:lstStyle/>
          <a:p>
            <a:pPr marL="12700">
              <a:lnSpc>
                <a:spcPct val="100000"/>
              </a:lnSpc>
              <a:spcBef>
                <a:spcPts val="370"/>
              </a:spcBef>
            </a:pPr>
            <a:r>
              <a:rPr sz="2200" b="1" spc="-5" dirty="0">
                <a:latin typeface="Courier New"/>
                <a:cs typeface="Courier New"/>
              </a:rPr>
              <a:t>public </a:t>
            </a:r>
            <a:r>
              <a:rPr sz="2200" b="1" dirty="0">
                <a:latin typeface="Courier New"/>
                <a:cs typeface="Courier New"/>
              </a:rPr>
              <a:t>class </a:t>
            </a:r>
            <a:r>
              <a:rPr sz="2200" b="1" spc="-5" dirty="0">
                <a:latin typeface="Courier New"/>
                <a:cs typeface="Courier New"/>
              </a:rPr>
              <a:t>Test</a:t>
            </a:r>
            <a:r>
              <a:rPr sz="2200" b="1" spc="35" dirty="0">
                <a:latin typeface="Courier New"/>
                <a:cs typeface="Courier New"/>
              </a:rPr>
              <a:t> </a:t>
            </a:r>
            <a:r>
              <a:rPr sz="2200" b="1" spc="-5" dirty="0">
                <a:latin typeface="Courier New"/>
                <a:cs typeface="Courier New"/>
              </a:rPr>
              <a:t>{</a:t>
            </a:r>
            <a:endParaRPr sz="2200" dirty="0">
              <a:latin typeface="Courier New"/>
              <a:cs typeface="Courier New"/>
            </a:endParaRPr>
          </a:p>
          <a:p>
            <a:pPr marL="927100" marR="5080" indent="-572135">
              <a:lnSpc>
                <a:spcPct val="110000"/>
              </a:lnSpc>
            </a:pPr>
            <a:r>
              <a:rPr sz="2200" b="1" spc="-5" dirty="0">
                <a:latin typeface="Courier New"/>
                <a:cs typeface="Courier New"/>
              </a:rPr>
              <a:t>public </a:t>
            </a:r>
            <a:r>
              <a:rPr sz="2200" b="1" dirty="0">
                <a:latin typeface="Courier New"/>
                <a:cs typeface="Courier New"/>
              </a:rPr>
              <a:t>static void </a:t>
            </a:r>
            <a:r>
              <a:rPr sz="2200" b="1" spc="-5" dirty="0">
                <a:latin typeface="Courier New"/>
                <a:cs typeface="Courier New"/>
              </a:rPr>
              <a:t>main(String args[]){  Employee e = </a:t>
            </a:r>
            <a:r>
              <a:rPr sz="2200" b="1" dirty="0">
                <a:latin typeface="Courier New"/>
                <a:cs typeface="Courier New"/>
              </a:rPr>
              <a:t>new Employee();  e.setName("John");  e.setSalary(3.0);</a:t>
            </a:r>
            <a:endParaRPr sz="2200" dirty="0">
              <a:latin typeface="Courier New"/>
              <a:cs typeface="Courier New"/>
            </a:endParaRPr>
          </a:p>
          <a:p>
            <a:pPr marL="355600">
              <a:lnSpc>
                <a:spcPct val="100000"/>
              </a:lnSpc>
              <a:spcBef>
                <a:spcPts val="265"/>
              </a:spcBef>
            </a:pPr>
            <a:r>
              <a:rPr sz="2200" b="1" spc="-5" dirty="0">
                <a:latin typeface="Courier New"/>
                <a:cs typeface="Courier New"/>
              </a:rPr>
              <a:t>}</a:t>
            </a:r>
            <a:endParaRPr sz="2200" dirty="0">
              <a:latin typeface="Courier New"/>
              <a:cs typeface="Courier New"/>
            </a:endParaRPr>
          </a:p>
          <a:p>
            <a:pPr marL="12700">
              <a:lnSpc>
                <a:spcPct val="100000"/>
              </a:lnSpc>
              <a:spcBef>
                <a:spcPts val="265"/>
              </a:spcBef>
            </a:pPr>
            <a:r>
              <a:rPr sz="2200" b="1" spc="-5" dirty="0">
                <a:latin typeface="Courier New"/>
                <a:cs typeface="Courier New"/>
              </a:rPr>
              <a:t>}</a:t>
            </a:r>
            <a:endParaRPr sz="2200" dirty="0">
              <a:latin typeface="Courier New"/>
              <a:cs typeface="Courier New"/>
            </a:endParaRPr>
          </a:p>
        </p:txBody>
      </p:sp>
      <p:sp>
        <p:nvSpPr>
          <p:cNvPr id="9" name="object 9"/>
          <p:cNvSpPr txBox="1"/>
          <p:nvPr/>
        </p:nvSpPr>
        <p:spPr>
          <a:xfrm>
            <a:off x="8647938" y="6429247"/>
            <a:ext cx="220979"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ahoma"/>
                <a:cs typeface="Tahoma"/>
              </a:rPr>
              <a:t>40</a:t>
            </a:r>
            <a:endParaRPr sz="1400">
              <a:latin typeface="Tahoma"/>
              <a:cs typeface="Tahoma"/>
            </a:endParaRPr>
          </a:p>
        </p:txBody>
      </p:sp>
      <p:sp>
        <p:nvSpPr>
          <p:cNvPr id="10" name="object 10"/>
          <p:cNvSpPr/>
          <p:nvPr/>
        </p:nvSpPr>
        <p:spPr>
          <a:xfrm>
            <a:off x="6705600" y="2903209"/>
            <a:ext cx="2010155" cy="3582933"/>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447800" y="164195"/>
            <a:ext cx="5824246" cy="628377"/>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333399"/>
                </a:solidFill>
                <a:latin typeface="Tahoma"/>
                <a:cs typeface="Tahoma"/>
              </a:rPr>
              <a:t>Ví dụ 3 – Cùng gói</a:t>
            </a:r>
            <a:endParaRPr sz="4000" dirty="0">
              <a:latin typeface="Tahoma"/>
              <a:cs typeface="Tahoma"/>
            </a:endParaRPr>
          </a:p>
        </p:txBody>
      </p:sp>
      <p:sp>
        <p:nvSpPr>
          <p:cNvPr id="8" name="object 8"/>
          <p:cNvSpPr txBox="1"/>
          <p:nvPr/>
        </p:nvSpPr>
        <p:spPr>
          <a:xfrm>
            <a:off x="1397126" y="1197863"/>
            <a:ext cx="5132070" cy="4782820"/>
          </a:xfrm>
          <a:prstGeom prst="rect">
            <a:avLst/>
          </a:prstGeom>
        </p:spPr>
        <p:txBody>
          <a:bodyPr vert="horz" wrap="square" lIns="0" tIns="74295" rIns="0" bIns="0" rtlCol="0">
            <a:spAutoFit/>
          </a:bodyPr>
          <a:lstStyle/>
          <a:p>
            <a:pPr marL="12700">
              <a:lnSpc>
                <a:spcPct val="100000"/>
              </a:lnSpc>
              <a:spcBef>
                <a:spcPts val="585"/>
              </a:spcBef>
            </a:pPr>
            <a:r>
              <a:rPr sz="2000" b="1" dirty="0">
                <a:solidFill>
                  <a:srgbClr val="7E0054"/>
                </a:solidFill>
                <a:latin typeface="Carlito"/>
                <a:cs typeface="Carlito"/>
              </a:rPr>
              <a:t>public </a:t>
            </a:r>
            <a:r>
              <a:rPr sz="2000" b="1" spc="-5" dirty="0">
                <a:solidFill>
                  <a:srgbClr val="7E0054"/>
                </a:solidFill>
                <a:latin typeface="Carlito"/>
                <a:cs typeface="Carlito"/>
              </a:rPr>
              <a:t>class </a:t>
            </a:r>
            <a:r>
              <a:rPr sz="2000" spc="-5" dirty="0">
                <a:latin typeface="Carlito"/>
                <a:cs typeface="Carlito"/>
              </a:rPr>
              <a:t>Person</a:t>
            </a:r>
            <a:r>
              <a:rPr sz="2000" spc="-40" dirty="0">
                <a:latin typeface="Carlito"/>
                <a:cs typeface="Carlito"/>
              </a:rPr>
              <a:t> </a:t>
            </a:r>
            <a:r>
              <a:rPr sz="2000" dirty="0">
                <a:latin typeface="Carlito"/>
                <a:cs typeface="Carlito"/>
              </a:rPr>
              <a:t>{</a:t>
            </a:r>
          </a:p>
          <a:p>
            <a:pPr marL="927100" marR="2710815">
              <a:lnSpc>
                <a:spcPct val="120000"/>
              </a:lnSpc>
            </a:pPr>
            <a:r>
              <a:rPr sz="2000" spc="-5" dirty="0">
                <a:latin typeface="Carlito"/>
                <a:cs typeface="Carlito"/>
              </a:rPr>
              <a:t>Date</a:t>
            </a:r>
            <a:r>
              <a:rPr sz="2000" spc="-65" dirty="0">
                <a:latin typeface="Carlito"/>
                <a:cs typeface="Carlito"/>
              </a:rPr>
              <a:t> </a:t>
            </a:r>
            <a:r>
              <a:rPr sz="2000" spc="-5" dirty="0">
                <a:latin typeface="Carlito"/>
                <a:cs typeface="Carlito"/>
              </a:rPr>
              <a:t>birthday;  String</a:t>
            </a:r>
            <a:r>
              <a:rPr sz="2000" spc="-25" dirty="0">
                <a:latin typeface="Carlito"/>
                <a:cs typeface="Carlito"/>
              </a:rPr>
              <a:t> </a:t>
            </a:r>
            <a:r>
              <a:rPr sz="2000" spc="-5" dirty="0">
                <a:latin typeface="Carlito"/>
                <a:cs typeface="Carlito"/>
              </a:rPr>
              <a:t>name;</a:t>
            </a:r>
            <a:endParaRPr sz="2000" dirty="0">
              <a:latin typeface="Carlito"/>
              <a:cs typeface="Carlito"/>
            </a:endParaRPr>
          </a:p>
          <a:p>
            <a:pPr marL="927100">
              <a:lnSpc>
                <a:spcPct val="100000"/>
              </a:lnSpc>
              <a:spcBef>
                <a:spcPts val="480"/>
              </a:spcBef>
            </a:pPr>
            <a:r>
              <a:rPr sz="2000" spc="-5" dirty="0">
                <a:latin typeface="Carlito"/>
                <a:cs typeface="Carlito"/>
              </a:rPr>
              <a:t>...</a:t>
            </a:r>
            <a:endParaRPr sz="2000" dirty="0">
              <a:latin typeface="Carlito"/>
              <a:cs typeface="Carlito"/>
            </a:endParaRPr>
          </a:p>
          <a:p>
            <a:pPr marL="12700">
              <a:lnSpc>
                <a:spcPct val="100000"/>
              </a:lnSpc>
              <a:spcBef>
                <a:spcPts val="484"/>
              </a:spcBef>
            </a:pPr>
            <a:r>
              <a:rPr sz="2000" dirty="0">
                <a:latin typeface="Carlito"/>
                <a:cs typeface="Carlito"/>
              </a:rPr>
              <a:t>}</a:t>
            </a:r>
          </a:p>
          <a:p>
            <a:pPr marL="12700">
              <a:lnSpc>
                <a:spcPct val="100000"/>
              </a:lnSpc>
              <a:spcBef>
                <a:spcPts val="480"/>
              </a:spcBef>
            </a:pPr>
            <a:r>
              <a:rPr sz="2000" b="1" dirty="0">
                <a:solidFill>
                  <a:srgbClr val="7E0054"/>
                </a:solidFill>
                <a:latin typeface="Carlito"/>
                <a:cs typeface="Carlito"/>
              </a:rPr>
              <a:t>public </a:t>
            </a:r>
            <a:r>
              <a:rPr sz="2000" b="1" spc="-5" dirty="0">
                <a:solidFill>
                  <a:srgbClr val="7E0054"/>
                </a:solidFill>
                <a:latin typeface="Carlito"/>
                <a:cs typeface="Carlito"/>
              </a:rPr>
              <a:t>class </a:t>
            </a:r>
            <a:r>
              <a:rPr sz="2000" spc="-5" dirty="0">
                <a:latin typeface="Carlito"/>
                <a:cs typeface="Carlito"/>
              </a:rPr>
              <a:t>Employee </a:t>
            </a:r>
            <a:r>
              <a:rPr sz="2000" b="1" spc="-5" dirty="0">
                <a:solidFill>
                  <a:srgbClr val="7E0054"/>
                </a:solidFill>
                <a:latin typeface="Carlito"/>
                <a:cs typeface="Carlito"/>
              </a:rPr>
              <a:t>extends </a:t>
            </a:r>
            <a:r>
              <a:rPr sz="2000" spc="-5" dirty="0">
                <a:latin typeface="Carlito"/>
                <a:cs typeface="Carlito"/>
              </a:rPr>
              <a:t>Person</a:t>
            </a:r>
            <a:r>
              <a:rPr sz="2000" spc="-15" dirty="0">
                <a:latin typeface="Carlito"/>
                <a:cs typeface="Carlito"/>
              </a:rPr>
              <a:t> </a:t>
            </a:r>
            <a:r>
              <a:rPr sz="2000" dirty="0">
                <a:latin typeface="Carlito"/>
                <a:cs typeface="Carlito"/>
              </a:rPr>
              <a:t>{</a:t>
            </a:r>
          </a:p>
          <a:p>
            <a:pPr marL="927100">
              <a:lnSpc>
                <a:spcPct val="100000"/>
              </a:lnSpc>
              <a:spcBef>
                <a:spcPts val="480"/>
              </a:spcBef>
            </a:pPr>
            <a:r>
              <a:rPr sz="2000" spc="-5" dirty="0">
                <a:latin typeface="Carlito"/>
                <a:cs typeface="Carlito"/>
              </a:rPr>
              <a:t>...</a:t>
            </a:r>
            <a:endParaRPr sz="2000" dirty="0">
              <a:latin typeface="Carlito"/>
              <a:cs typeface="Carlito"/>
            </a:endParaRPr>
          </a:p>
          <a:p>
            <a:pPr marL="927100">
              <a:lnSpc>
                <a:spcPct val="100000"/>
              </a:lnSpc>
              <a:spcBef>
                <a:spcPts val="480"/>
              </a:spcBef>
            </a:pPr>
            <a:r>
              <a:rPr sz="2000" b="1" dirty="0">
                <a:solidFill>
                  <a:srgbClr val="7E0054"/>
                </a:solidFill>
                <a:latin typeface="Carlito"/>
                <a:cs typeface="Carlito"/>
              </a:rPr>
              <a:t>public </a:t>
            </a:r>
            <a:r>
              <a:rPr sz="2000" spc="-5" dirty="0">
                <a:latin typeface="Carlito"/>
                <a:cs typeface="Carlito"/>
              </a:rPr>
              <a:t>String </a:t>
            </a:r>
            <a:r>
              <a:rPr sz="2000" dirty="0">
                <a:latin typeface="Carlito"/>
                <a:cs typeface="Carlito"/>
              </a:rPr>
              <a:t>getDetail()</a:t>
            </a:r>
            <a:r>
              <a:rPr sz="2000" spc="-30" dirty="0">
                <a:latin typeface="Carlito"/>
                <a:cs typeface="Carlito"/>
              </a:rPr>
              <a:t> </a:t>
            </a:r>
            <a:r>
              <a:rPr sz="2000" dirty="0">
                <a:latin typeface="Carlito"/>
                <a:cs typeface="Carlito"/>
              </a:rPr>
              <a:t>{</a:t>
            </a:r>
          </a:p>
          <a:p>
            <a:pPr marL="1841500">
              <a:lnSpc>
                <a:spcPct val="100000"/>
              </a:lnSpc>
              <a:spcBef>
                <a:spcPts val="480"/>
              </a:spcBef>
            </a:pPr>
            <a:r>
              <a:rPr sz="2000" spc="-5" dirty="0">
                <a:latin typeface="Carlito"/>
                <a:cs typeface="Carlito"/>
              </a:rPr>
              <a:t>String</a:t>
            </a:r>
            <a:r>
              <a:rPr sz="2000" spc="-10" dirty="0">
                <a:latin typeface="Carlito"/>
                <a:cs typeface="Carlito"/>
              </a:rPr>
              <a:t> </a:t>
            </a:r>
            <a:r>
              <a:rPr sz="2000" spc="-5" dirty="0">
                <a:latin typeface="Carlito"/>
                <a:cs typeface="Carlito"/>
              </a:rPr>
              <a:t>s;</a:t>
            </a:r>
            <a:endParaRPr sz="2000" dirty="0">
              <a:latin typeface="Carlito"/>
              <a:cs typeface="Carlito"/>
            </a:endParaRPr>
          </a:p>
          <a:p>
            <a:pPr marL="1841500">
              <a:lnSpc>
                <a:spcPct val="100000"/>
              </a:lnSpc>
              <a:spcBef>
                <a:spcPts val="480"/>
              </a:spcBef>
            </a:pPr>
            <a:r>
              <a:rPr sz="2000" spc="-5" dirty="0">
                <a:latin typeface="Carlito"/>
                <a:cs typeface="Carlito"/>
              </a:rPr>
              <a:t>String </a:t>
            </a:r>
            <a:r>
              <a:rPr sz="2000" dirty="0">
                <a:latin typeface="Carlito"/>
                <a:cs typeface="Carlito"/>
              </a:rPr>
              <a:t>s = name + </a:t>
            </a:r>
            <a:r>
              <a:rPr sz="2000" dirty="0">
                <a:solidFill>
                  <a:srgbClr val="2A00FF"/>
                </a:solidFill>
                <a:latin typeface="Carlito"/>
                <a:cs typeface="Carlito"/>
              </a:rPr>
              <a:t>"," </a:t>
            </a:r>
            <a:r>
              <a:rPr sz="2000" dirty="0">
                <a:latin typeface="Carlito"/>
                <a:cs typeface="Carlito"/>
              </a:rPr>
              <a:t>+</a:t>
            </a:r>
            <a:r>
              <a:rPr sz="2000" spc="-65" dirty="0">
                <a:latin typeface="Carlito"/>
                <a:cs typeface="Carlito"/>
              </a:rPr>
              <a:t> </a:t>
            </a:r>
            <a:r>
              <a:rPr sz="2000" dirty="0">
                <a:latin typeface="Carlito"/>
                <a:cs typeface="Carlito"/>
              </a:rPr>
              <a:t>birthday;</a:t>
            </a:r>
          </a:p>
          <a:p>
            <a:pPr marL="1841500">
              <a:lnSpc>
                <a:spcPct val="100000"/>
              </a:lnSpc>
              <a:spcBef>
                <a:spcPts val="480"/>
              </a:spcBef>
            </a:pPr>
            <a:r>
              <a:rPr sz="2000" dirty="0">
                <a:latin typeface="Carlito"/>
                <a:cs typeface="Carlito"/>
              </a:rPr>
              <a:t>s += </a:t>
            </a:r>
            <a:r>
              <a:rPr sz="2000" dirty="0">
                <a:solidFill>
                  <a:srgbClr val="2A00FF"/>
                </a:solidFill>
                <a:latin typeface="Carlito"/>
                <a:cs typeface="Carlito"/>
              </a:rPr>
              <a:t>", " </a:t>
            </a:r>
            <a:r>
              <a:rPr sz="2000" dirty="0">
                <a:latin typeface="Carlito"/>
                <a:cs typeface="Carlito"/>
              </a:rPr>
              <a:t>+</a:t>
            </a:r>
            <a:r>
              <a:rPr sz="2000" spc="-30" dirty="0">
                <a:latin typeface="Carlito"/>
                <a:cs typeface="Carlito"/>
              </a:rPr>
              <a:t> </a:t>
            </a:r>
            <a:r>
              <a:rPr sz="2000" spc="-5" dirty="0">
                <a:latin typeface="Carlito"/>
                <a:cs typeface="Carlito"/>
              </a:rPr>
              <a:t>salary;</a:t>
            </a:r>
            <a:endParaRPr sz="2000" dirty="0">
              <a:latin typeface="Carlito"/>
              <a:cs typeface="Carlito"/>
            </a:endParaRPr>
          </a:p>
          <a:p>
            <a:pPr marL="1841500">
              <a:lnSpc>
                <a:spcPct val="100000"/>
              </a:lnSpc>
              <a:spcBef>
                <a:spcPts val="484"/>
              </a:spcBef>
            </a:pPr>
            <a:r>
              <a:rPr sz="2000" b="1" spc="-5" dirty="0">
                <a:solidFill>
                  <a:srgbClr val="7E0054"/>
                </a:solidFill>
                <a:latin typeface="Carlito"/>
                <a:cs typeface="Carlito"/>
              </a:rPr>
              <a:t>return </a:t>
            </a:r>
            <a:r>
              <a:rPr sz="2000" spc="-5" dirty="0">
                <a:latin typeface="Carlito"/>
                <a:cs typeface="Carlito"/>
              </a:rPr>
              <a:t>s;</a:t>
            </a:r>
            <a:endParaRPr sz="2000" dirty="0">
              <a:latin typeface="Carlito"/>
              <a:cs typeface="Carlito"/>
            </a:endParaRPr>
          </a:p>
          <a:p>
            <a:pPr marL="927100">
              <a:lnSpc>
                <a:spcPct val="100000"/>
              </a:lnSpc>
              <a:spcBef>
                <a:spcPts val="480"/>
              </a:spcBef>
            </a:pPr>
            <a:r>
              <a:rPr sz="2000" dirty="0">
                <a:latin typeface="Carlito"/>
                <a:cs typeface="Carlito"/>
              </a:rPr>
              <a:t>}</a:t>
            </a:r>
          </a:p>
        </p:txBody>
      </p:sp>
      <p:sp>
        <p:nvSpPr>
          <p:cNvPr id="9" name="object 9"/>
          <p:cNvSpPr txBox="1"/>
          <p:nvPr/>
        </p:nvSpPr>
        <p:spPr>
          <a:xfrm>
            <a:off x="1524000" y="6103911"/>
            <a:ext cx="10604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Carlito"/>
                <a:cs typeface="Carlito"/>
              </a:rPr>
              <a:t>}</a:t>
            </a:r>
          </a:p>
        </p:txBody>
      </p:sp>
      <p:sp>
        <p:nvSpPr>
          <p:cNvPr id="10" name="object 10"/>
          <p:cNvSpPr txBox="1"/>
          <p:nvPr/>
        </p:nvSpPr>
        <p:spPr>
          <a:xfrm>
            <a:off x="8647938" y="6429247"/>
            <a:ext cx="220979"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ahoma"/>
                <a:cs typeface="Tahoma"/>
              </a:rPr>
              <a:t>41</a:t>
            </a:r>
            <a:endParaRPr sz="1400">
              <a:latin typeface="Tahoma"/>
              <a:cs typeface="Tahom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80159" y="173622"/>
            <a:ext cx="7152031" cy="628377"/>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333399"/>
                </a:solidFill>
                <a:latin typeface="Tahoma"/>
                <a:cs typeface="Tahoma"/>
              </a:rPr>
              <a:t>Ví dụ 3 – Khác gói</a:t>
            </a:r>
            <a:endParaRPr sz="4000" dirty="0">
              <a:latin typeface="Tahoma"/>
              <a:cs typeface="Tahoma"/>
            </a:endParaRPr>
          </a:p>
        </p:txBody>
      </p:sp>
      <p:sp>
        <p:nvSpPr>
          <p:cNvPr id="8" name="object 8"/>
          <p:cNvSpPr txBox="1"/>
          <p:nvPr/>
        </p:nvSpPr>
        <p:spPr>
          <a:xfrm>
            <a:off x="1677499" y="1193264"/>
            <a:ext cx="3259454" cy="2002155"/>
          </a:xfrm>
          <a:prstGeom prst="rect">
            <a:avLst/>
          </a:prstGeom>
        </p:spPr>
        <p:txBody>
          <a:bodyPr vert="horz" wrap="square" lIns="0" tIns="67945" rIns="0" bIns="0" rtlCol="0">
            <a:spAutoFit/>
          </a:bodyPr>
          <a:lstStyle/>
          <a:p>
            <a:pPr marL="12700">
              <a:lnSpc>
                <a:spcPct val="100000"/>
              </a:lnSpc>
              <a:spcBef>
                <a:spcPts val="535"/>
              </a:spcBef>
            </a:pPr>
            <a:r>
              <a:rPr sz="1800" b="1" dirty="0">
                <a:solidFill>
                  <a:srgbClr val="7E0054"/>
                </a:solidFill>
                <a:latin typeface="Carlito"/>
                <a:cs typeface="Carlito"/>
              </a:rPr>
              <a:t>package</a:t>
            </a:r>
            <a:r>
              <a:rPr sz="1800" b="1" spc="-30" dirty="0">
                <a:solidFill>
                  <a:srgbClr val="7E0054"/>
                </a:solidFill>
                <a:latin typeface="Carlito"/>
                <a:cs typeface="Carlito"/>
              </a:rPr>
              <a:t> </a:t>
            </a:r>
            <a:r>
              <a:rPr sz="1800" dirty="0">
                <a:latin typeface="Carlito"/>
                <a:cs typeface="Carlito"/>
              </a:rPr>
              <a:t>abc;</a:t>
            </a:r>
          </a:p>
          <a:p>
            <a:pPr marL="12700">
              <a:lnSpc>
                <a:spcPct val="100000"/>
              </a:lnSpc>
              <a:spcBef>
                <a:spcPts val="434"/>
              </a:spcBef>
            </a:pPr>
            <a:r>
              <a:rPr sz="1800" b="1" dirty="0">
                <a:solidFill>
                  <a:srgbClr val="7E0054"/>
                </a:solidFill>
                <a:latin typeface="Carlito"/>
                <a:cs typeface="Carlito"/>
              </a:rPr>
              <a:t>public </a:t>
            </a:r>
            <a:r>
              <a:rPr sz="1800" b="1" spc="-5" dirty="0">
                <a:solidFill>
                  <a:srgbClr val="7E0054"/>
                </a:solidFill>
                <a:latin typeface="Carlito"/>
                <a:cs typeface="Carlito"/>
              </a:rPr>
              <a:t>class </a:t>
            </a:r>
            <a:r>
              <a:rPr sz="1800" spc="-5" dirty="0">
                <a:latin typeface="Carlito"/>
                <a:cs typeface="Carlito"/>
              </a:rPr>
              <a:t>Person</a:t>
            </a:r>
            <a:r>
              <a:rPr sz="1800" spc="-45" dirty="0">
                <a:latin typeface="Carlito"/>
                <a:cs typeface="Carlito"/>
              </a:rPr>
              <a:t> </a:t>
            </a:r>
            <a:r>
              <a:rPr sz="1800" dirty="0">
                <a:latin typeface="Carlito"/>
                <a:cs typeface="Carlito"/>
              </a:rPr>
              <a:t>{</a:t>
            </a:r>
          </a:p>
          <a:p>
            <a:pPr marL="927100">
              <a:lnSpc>
                <a:spcPct val="100000"/>
              </a:lnSpc>
              <a:spcBef>
                <a:spcPts val="434"/>
              </a:spcBef>
            </a:pPr>
            <a:r>
              <a:rPr sz="1800" b="1" spc="-5" dirty="0">
                <a:solidFill>
                  <a:srgbClr val="7E0054"/>
                </a:solidFill>
                <a:latin typeface="Carlito"/>
                <a:cs typeface="Carlito"/>
              </a:rPr>
              <a:t>protected </a:t>
            </a:r>
            <a:r>
              <a:rPr sz="1800" spc="-5" dirty="0">
                <a:latin typeface="Carlito"/>
                <a:cs typeface="Carlito"/>
              </a:rPr>
              <a:t>Date</a:t>
            </a:r>
            <a:r>
              <a:rPr sz="1800" spc="-60" dirty="0">
                <a:latin typeface="Carlito"/>
                <a:cs typeface="Carlito"/>
              </a:rPr>
              <a:t> </a:t>
            </a:r>
            <a:r>
              <a:rPr sz="1800" spc="-5" dirty="0">
                <a:latin typeface="Carlito"/>
                <a:cs typeface="Carlito"/>
              </a:rPr>
              <a:t>birthday;</a:t>
            </a:r>
            <a:endParaRPr sz="1800" dirty="0">
              <a:latin typeface="Carlito"/>
              <a:cs typeface="Carlito"/>
            </a:endParaRPr>
          </a:p>
          <a:p>
            <a:pPr marL="927100">
              <a:lnSpc>
                <a:spcPct val="100000"/>
              </a:lnSpc>
              <a:spcBef>
                <a:spcPts val="430"/>
              </a:spcBef>
            </a:pPr>
            <a:r>
              <a:rPr sz="1800" b="1" spc="-5" dirty="0">
                <a:solidFill>
                  <a:srgbClr val="7E0054"/>
                </a:solidFill>
                <a:latin typeface="Carlito"/>
                <a:cs typeface="Carlito"/>
              </a:rPr>
              <a:t>protected </a:t>
            </a:r>
            <a:r>
              <a:rPr sz="1800" spc="-5" dirty="0">
                <a:latin typeface="Carlito"/>
                <a:cs typeface="Carlito"/>
              </a:rPr>
              <a:t>String</a:t>
            </a:r>
            <a:r>
              <a:rPr sz="1800" spc="-50" dirty="0">
                <a:latin typeface="Carlito"/>
                <a:cs typeface="Carlito"/>
              </a:rPr>
              <a:t> </a:t>
            </a:r>
            <a:r>
              <a:rPr sz="1800" spc="-5" dirty="0">
                <a:latin typeface="Carlito"/>
                <a:cs typeface="Carlito"/>
              </a:rPr>
              <a:t>name;</a:t>
            </a:r>
            <a:endParaRPr sz="1800" dirty="0">
              <a:latin typeface="Carlito"/>
              <a:cs typeface="Carlito"/>
            </a:endParaRPr>
          </a:p>
          <a:p>
            <a:pPr marL="927100">
              <a:lnSpc>
                <a:spcPct val="100000"/>
              </a:lnSpc>
              <a:spcBef>
                <a:spcPts val="430"/>
              </a:spcBef>
            </a:pPr>
            <a:r>
              <a:rPr sz="1800" dirty="0">
                <a:latin typeface="Carlito"/>
                <a:cs typeface="Carlito"/>
              </a:rPr>
              <a:t>...</a:t>
            </a:r>
          </a:p>
          <a:p>
            <a:pPr marL="12700">
              <a:lnSpc>
                <a:spcPct val="100000"/>
              </a:lnSpc>
              <a:spcBef>
                <a:spcPts val="434"/>
              </a:spcBef>
            </a:pPr>
            <a:r>
              <a:rPr sz="1800" dirty="0">
                <a:latin typeface="Carlito"/>
                <a:cs typeface="Carlito"/>
              </a:rPr>
              <a:t>}</a:t>
            </a:r>
          </a:p>
        </p:txBody>
      </p:sp>
      <p:sp>
        <p:nvSpPr>
          <p:cNvPr id="9" name="object 9"/>
          <p:cNvSpPr txBox="1"/>
          <p:nvPr/>
        </p:nvSpPr>
        <p:spPr>
          <a:xfrm>
            <a:off x="1677499" y="3498504"/>
            <a:ext cx="5436235" cy="2989580"/>
          </a:xfrm>
          <a:prstGeom prst="rect">
            <a:avLst/>
          </a:prstGeom>
        </p:spPr>
        <p:txBody>
          <a:bodyPr vert="horz" wrap="square" lIns="0" tIns="67945" rIns="0" bIns="0" rtlCol="0">
            <a:spAutoFit/>
          </a:bodyPr>
          <a:lstStyle/>
          <a:p>
            <a:pPr marL="12700">
              <a:lnSpc>
                <a:spcPct val="100000"/>
              </a:lnSpc>
              <a:spcBef>
                <a:spcPts val="535"/>
              </a:spcBef>
            </a:pPr>
            <a:r>
              <a:rPr sz="1800" b="1" dirty="0">
                <a:solidFill>
                  <a:srgbClr val="7E0054"/>
                </a:solidFill>
                <a:latin typeface="Carlito"/>
                <a:cs typeface="Carlito"/>
              </a:rPr>
              <a:t>import</a:t>
            </a:r>
            <a:r>
              <a:rPr sz="1800" b="1" spc="-30" dirty="0">
                <a:solidFill>
                  <a:srgbClr val="7E0054"/>
                </a:solidFill>
                <a:latin typeface="Carlito"/>
                <a:cs typeface="Carlito"/>
              </a:rPr>
              <a:t> </a:t>
            </a:r>
            <a:r>
              <a:rPr sz="1800" spc="-5" dirty="0">
                <a:latin typeface="Carlito"/>
                <a:cs typeface="Carlito"/>
              </a:rPr>
              <a:t>abc.Person;</a:t>
            </a:r>
            <a:endParaRPr sz="1800" dirty="0">
              <a:latin typeface="Carlito"/>
              <a:cs typeface="Carlito"/>
            </a:endParaRPr>
          </a:p>
          <a:p>
            <a:pPr marL="12700">
              <a:lnSpc>
                <a:spcPct val="100000"/>
              </a:lnSpc>
              <a:spcBef>
                <a:spcPts val="434"/>
              </a:spcBef>
            </a:pPr>
            <a:r>
              <a:rPr sz="1800" b="1" dirty="0">
                <a:solidFill>
                  <a:srgbClr val="7E0054"/>
                </a:solidFill>
                <a:latin typeface="Carlito"/>
                <a:cs typeface="Carlito"/>
              </a:rPr>
              <a:t>public </a:t>
            </a:r>
            <a:r>
              <a:rPr sz="1800" b="1" spc="-5" dirty="0">
                <a:solidFill>
                  <a:srgbClr val="7E0054"/>
                </a:solidFill>
                <a:latin typeface="Carlito"/>
                <a:cs typeface="Carlito"/>
              </a:rPr>
              <a:t>class </a:t>
            </a:r>
            <a:r>
              <a:rPr sz="1800" spc="-5" dirty="0">
                <a:latin typeface="Carlito"/>
                <a:cs typeface="Carlito"/>
              </a:rPr>
              <a:t>Employee </a:t>
            </a:r>
            <a:r>
              <a:rPr sz="1800" b="1" spc="-5" dirty="0">
                <a:solidFill>
                  <a:srgbClr val="7E0054"/>
                </a:solidFill>
                <a:latin typeface="Carlito"/>
                <a:cs typeface="Carlito"/>
              </a:rPr>
              <a:t>extends </a:t>
            </a:r>
            <a:r>
              <a:rPr sz="1800" spc="-5" dirty="0">
                <a:latin typeface="Carlito"/>
                <a:cs typeface="Carlito"/>
              </a:rPr>
              <a:t>Person</a:t>
            </a:r>
            <a:r>
              <a:rPr sz="1800" spc="-50" dirty="0">
                <a:latin typeface="Carlito"/>
                <a:cs typeface="Carlito"/>
              </a:rPr>
              <a:t> </a:t>
            </a:r>
            <a:r>
              <a:rPr sz="1800" dirty="0">
                <a:latin typeface="Carlito"/>
                <a:cs typeface="Carlito"/>
              </a:rPr>
              <a:t>{</a:t>
            </a:r>
          </a:p>
          <a:p>
            <a:pPr marL="927100">
              <a:lnSpc>
                <a:spcPct val="100000"/>
              </a:lnSpc>
              <a:spcBef>
                <a:spcPts val="430"/>
              </a:spcBef>
            </a:pPr>
            <a:r>
              <a:rPr sz="1800" dirty="0">
                <a:latin typeface="Carlito"/>
                <a:cs typeface="Carlito"/>
              </a:rPr>
              <a:t>...</a:t>
            </a:r>
          </a:p>
          <a:p>
            <a:pPr marL="927100">
              <a:lnSpc>
                <a:spcPct val="100000"/>
              </a:lnSpc>
              <a:spcBef>
                <a:spcPts val="430"/>
              </a:spcBef>
            </a:pPr>
            <a:r>
              <a:rPr sz="1800" b="1" dirty="0">
                <a:solidFill>
                  <a:srgbClr val="7E0054"/>
                </a:solidFill>
                <a:latin typeface="Carlito"/>
                <a:cs typeface="Carlito"/>
              </a:rPr>
              <a:t>public </a:t>
            </a:r>
            <a:r>
              <a:rPr sz="1800" spc="-5" dirty="0">
                <a:latin typeface="Carlito"/>
                <a:cs typeface="Carlito"/>
              </a:rPr>
              <a:t>String getDetail() </a:t>
            </a:r>
            <a:r>
              <a:rPr sz="1800" dirty="0">
                <a:latin typeface="Carlito"/>
                <a:cs typeface="Carlito"/>
              </a:rPr>
              <a:t>{</a:t>
            </a:r>
          </a:p>
          <a:p>
            <a:pPr marL="1841500">
              <a:lnSpc>
                <a:spcPct val="100000"/>
              </a:lnSpc>
              <a:spcBef>
                <a:spcPts val="434"/>
              </a:spcBef>
            </a:pPr>
            <a:r>
              <a:rPr sz="1800" spc="-5" dirty="0">
                <a:latin typeface="Carlito"/>
                <a:cs typeface="Carlito"/>
              </a:rPr>
              <a:t>String</a:t>
            </a:r>
            <a:r>
              <a:rPr sz="1800" spc="10" dirty="0">
                <a:latin typeface="Carlito"/>
                <a:cs typeface="Carlito"/>
              </a:rPr>
              <a:t> </a:t>
            </a:r>
            <a:r>
              <a:rPr sz="1800" spc="-5" dirty="0">
                <a:latin typeface="Carlito"/>
                <a:cs typeface="Carlito"/>
              </a:rPr>
              <a:t>s;</a:t>
            </a:r>
            <a:endParaRPr sz="1800" dirty="0">
              <a:latin typeface="Carlito"/>
              <a:cs typeface="Carlito"/>
            </a:endParaRPr>
          </a:p>
          <a:p>
            <a:pPr marL="1841500">
              <a:lnSpc>
                <a:spcPct val="100000"/>
              </a:lnSpc>
              <a:spcBef>
                <a:spcPts val="434"/>
              </a:spcBef>
            </a:pPr>
            <a:r>
              <a:rPr sz="1800" dirty="0">
                <a:latin typeface="Carlito"/>
                <a:cs typeface="Carlito"/>
              </a:rPr>
              <a:t>s = name + </a:t>
            </a:r>
            <a:r>
              <a:rPr sz="1800" spc="-5" dirty="0">
                <a:solidFill>
                  <a:srgbClr val="2A00FF"/>
                </a:solidFill>
                <a:latin typeface="Carlito"/>
                <a:cs typeface="Carlito"/>
              </a:rPr>
              <a:t>"," </a:t>
            </a:r>
            <a:r>
              <a:rPr sz="1800" dirty="0">
                <a:latin typeface="Carlito"/>
                <a:cs typeface="Carlito"/>
              </a:rPr>
              <a:t>+ </a:t>
            </a:r>
            <a:r>
              <a:rPr sz="1800" spc="-5" dirty="0">
                <a:latin typeface="Carlito"/>
                <a:cs typeface="Carlito"/>
              </a:rPr>
              <a:t>birthday </a:t>
            </a:r>
            <a:r>
              <a:rPr sz="1800" dirty="0">
                <a:latin typeface="Carlito"/>
                <a:cs typeface="Carlito"/>
              </a:rPr>
              <a:t>+ </a:t>
            </a:r>
            <a:r>
              <a:rPr sz="1800" spc="-5" dirty="0">
                <a:solidFill>
                  <a:srgbClr val="2A00FF"/>
                </a:solidFill>
                <a:latin typeface="Carlito"/>
                <a:cs typeface="Carlito"/>
              </a:rPr>
              <a:t>"," </a:t>
            </a:r>
            <a:r>
              <a:rPr sz="1800" dirty="0">
                <a:latin typeface="Carlito"/>
                <a:cs typeface="Carlito"/>
              </a:rPr>
              <a:t>+</a:t>
            </a:r>
            <a:r>
              <a:rPr sz="1800" spc="60" dirty="0">
                <a:latin typeface="Carlito"/>
                <a:cs typeface="Carlito"/>
              </a:rPr>
              <a:t> </a:t>
            </a:r>
            <a:r>
              <a:rPr sz="1800" spc="-5" dirty="0">
                <a:latin typeface="Carlito"/>
                <a:cs typeface="Carlito"/>
              </a:rPr>
              <a:t>salary;</a:t>
            </a:r>
            <a:endParaRPr sz="1800" dirty="0">
              <a:latin typeface="Carlito"/>
              <a:cs typeface="Carlito"/>
            </a:endParaRPr>
          </a:p>
          <a:p>
            <a:pPr marL="1841500">
              <a:lnSpc>
                <a:spcPct val="100000"/>
              </a:lnSpc>
              <a:spcBef>
                <a:spcPts val="430"/>
              </a:spcBef>
            </a:pPr>
            <a:r>
              <a:rPr sz="1800" b="1" spc="-5" dirty="0">
                <a:solidFill>
                  <a:srgbClr val="7E0054"/>
                </a:solidFill>
                <a:latin typeface="Carlito"/>
                <a:cs typeface="Carlito"/>
              </a:rPr>
              <a:t>return</a:t>
            </a:r>
            <a:r>
              <a:rPr sz="1800" b="1" spc="-20" dirty="0">
                <a:solidFill>
                  <a:srgbClr val="7E0054"/>
                </a:solidFill>
                <a:latin typeface="Carlito"/>
                <a:cs typeface="Carlito"/>
              </a:rPr>
              <a:t> </a:t>
            </a:r>
            <a:r>
              <a:rPr sz="1800" dirty="0">
                <a:latin typeface="Carlito"/>
                <a:cs typeface="Carlito"/>
              </a:rPr>
              <a:t>s;</a:t>
            </a:r>
          </a:p>
          <a:p>
            <a:pPr marL="927100">
              <a:lnSpc>
                <a:spcPct val="100000"/>
              </a:lnSpc>
              <a:spcBef>
                <a:spcPts val="430"/>
              </a:spcBef>
            </a:pPr>
            <a:r>
              <a:rPr sz="1800" dirty="0">
                <a:latin typeface="Carlito"/>
                <a:cs typeface="Carlito"/>
              </a:rPr>
              <a:t>}</a:t>
            </a:r>
          </a:p>
          <a:p>
            <a:pPr marL="12700">
              <a:lnSpc>
                <a:spcPct val="100000"/>
              </a:lnSpc>
              <a:spcBef>
                <a:spcPts val="434"/>
              </a:spcBef>
            </a:pPr>
            <a:r>
              <a:rPr sz="1800" dirty="0">
                <a:latin typeface="Carlito"/>
                <a:cs typeface="Carlito"/>
              </a:rPr>
              <a:t>}</a:t>
            </a:r>
          </a:p>
        </p:txBody>
      </p:sp>
      <p:sp>
        <p:nvSpPr>
          <p:cNvPr id="10" name="object 10"/>
          <p:cNvSpPr txBox="1"/>
          <p:nvPr/>
        </p:nvSpPr>
        <p:spPr>
          <a:xfrm>
            <a:off x="8647938" y="6429247"/>
            <a:ext cx="220979"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ahoma"/>
                <a:cs typeface="Tahoma"/>
              </a:rPr>
              <a:t>42</a:t>
            </a:r>
            <a:endParaRPr sz="1400">
              <a:latin typeface="Tahoma"/>
              <a:cs typeface="Tahom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80159" y="191836"/>
            <a:ext cx="7701921" cy="566181"/>
          </a:xfrm>
          <a:prstGeom prst="rect">
            <a:avLst/>
          </a:prstGeom>
        </p:spPr>
        <p:txBody>
          <a:bodyPr vert="horz" wrap="square" lIns="0" tIns="12065" rIns="0" bIns="0" rtlCol="0">
            <a:spAutoFit/>
          </a:bodyPr>
          <a:lstStyle/>
          <a:p>
            <a:pPr marL="12700">
              <a:lnSpc>
                <a:spcPct val="100000"/>
              </a:lnSpc>
              <a:spcBef>
                <a:spcPts val="95"/>
              </a:spcBef>
            </a:pPr>
            <a:r>
              <a:rPr sz="3600" dirty="0">
                <a:solidFill>
                  <a:srgbClr val="333399"/>
                </a:solidFill>
                <a:latin typeface="Tahoma"/>
                <a:cs typeface="Tahoma"/>
              </a:rPr>
              <a:t>3.4. Khởi tạo và huỷ bỏ đối tượng</a:t>
            </a:r>
            <a:endParaRPr sz="3600" dirty="0">
              <a:latin typeface="Tahoma"/>
              <a:cs typeface="Tahoma"/>
            </a:endParaRPr>
          </a:p>
        </p:txBody>
      </p:sp>
      <p:sp>
        <p:nvSpPr>
          <p:cNvPr id="8" name="object 8"/>
          <p:cNvSpPr txBox="1"/>
          <p:nvPr/>
        </p:nvSpPr>
        <p:spPr>
          <a:xfrm>
            <a:off x="794384" y="1324356"/>
            <a:ext cx="8155312" cy="4701287"/>
          </a:xfrm>
          <a:prstGeom prst="rect">
            <a:avLst/>
          </a:prstGeom>
        </p:spPr>
        <p:txBody>
          <a:bodyPr vert="horz" wrap="square" lIns="0" tIns="111760" rIns="0" bIns="0" rtlCol="0">
            <a:spAutoFit/>
          </a:bodyPr>
          <a:lstStyle/>
          <a:p>
            <a:pPr marL="355600" indent="-342900">
              <a:lnSpc>
                <a:spcPct val="100000"/>
              </a:lnSpc>
              <a:spcBef>
                <a:spcPts val="880"/>
              </a:spcBef>
              <a:buClr>
                <a:srgbClr val="3333CC"/>
              </a:buClr>
              <a:buSzPct val="59375"/>
              <a:buFont typeface="Wingdings"/>
              <a:buChar char="◼"/>
              <a:tabLst>
                <a:tab pos="354965" algn="l"/>
                <a:tab pos="355600" algn="l"/>
              </a:tabLst>
            </a:pPr>
            <a:r>
              <a:rPr sz="2400" dirty="0">
                <a:latin typeface="Tahoma"/>
                <a:cs typeface="Tahoma"/>
              </a:rPr>
              <a:t>Khởi tạo đối tượng:</a:t>
            </a:r>
          </a:p>
          <a:p>
            <a:pPr marL="756285" lvl="1" indent="-287020">
              <a:lnSpc>
                <a:spcPct val="100000"/>
              </a:lnSpc>
              <a:spcBef>
                <a:spcPts val="675"/>
              </a:spcBef>
              <a:buClr>
                <a:srgbClr val="FF0000"/>
              </a:buClr>
              <a:buSzPct val="53571"/>
              <a:buFont typeface="Wingdings"/>
              <a:buChar char="◼"/>
              <a:tabLst>
                <a:tab pos="756285" algn="l"/>
                <a:tab pos="756920" algn="l"/>
              </a:tabLst>
            </a:pPr>
            <a:r>
              <a:rPr sz="2400" dirty="0">
                <a:latin typeface="Tahoma"/>
                <a:cs typeface="Tahoma"/>
              </a:rPr>
              <a:t>Lớp cha được khởi tạo trước lớp con.</a:t>
            </a:r>
          </a:p>
          <a:p>
            <a:pPr marL="756285" marR="44450" lvl="1" indent="-287020">
              <a:lnSpc>
                <a:spcPct val="100000"/>
              </a:lnSpc>
              <a:spcBef>
                <a:spcPts val="675"/>
              </a:spcBef>
              <a:buClr>
                <a:srgbClr val="FF0000"/>
              </a:buClr>
              <a:buSzPct val="53571"/>
              <a:buFont typeface="Wingdings"/>
              <a:buChar char="◼"/>
              <a:tabLst>
                <a:tab pos="756285" algn="l"/>
                <a:tab pos="756920" algn="l"/>
              </a:tabLst>
            </a:pPr>
            <a:r>
              <a:rPr sz="2400" dirty="0">
                <a:latin typeface="Tahoma"/>
                <a:cs typeface="Tahoma"/>
              </a:rPr>
              <a:t>Các phương thức khởi tạo của lớp con luôn gọi  phương thức khởi tạo của lớp cha ở câu lệnh đầu  tiên</a:t>
            </a:r>
          </a:p>
          <a:p>
            <a:pPr marL="1155700" lvl="2" indent="-229235">
              <a:lnSpc>
                <a:spcPct val="100000"/>
              </a:lnSpc>
              <a:spcBef>
                <a:spcPts val="580"/>
              </a:spcBef>
              <a:buClr>
                <a:srgbClr val="3333CC"/>
              </a:buClr>
              <a:buSzPct val="50000"/>
              <a:buFont typeface="Wingdings"/>
              <a:buChar char="◼"/>
              <a:tabLst>
                <a:tab pos="1156335" algn="l"/>
              </a:tabLst>
            </a:pPr>
            <a:r>
              <a:rPr sz="2400" dirty="0">
                <a:latin typeface="Tahoma"/>
                <a:cs typeface="Tahoma"/>
              </a:rPr>
              <a:t>Tự động gọi (không tường minh - implicit): Khi lớp cha</a:t>
            </a:r>
          </a:p>
          <a:p>
            <a:pPr marR="2663190" algn="r">
              <a:lnSpc>
                <a:spcPct val="100000"/>
              </a:lnSpc>
              <a:spcBef>
                <a:spcPts val="5"/>
              </a:spcBef>
            </a:pPr>
            <a:r>
              <a:rPr sz="2400" dirty="0">
                <a:latin typeface="Tahoma"/>
                <a:cs typeface="Tahoma"/>
              </a:rPr>
              <a:t>CÓ phương thức khởi tạo mặc định</a:t>
            </a:r>
          </a:p>
          <a:p>
            <a:pPr marL="1155700" marR="2613660" lvl="2" indent="-1156335" algn="r">
              <a:lnSpc>
                <a:spcPct val="100000"/>
              </a:lnSpc>
              <a:spcBef>
                <a:spcPts val="575"/>
              </a:spcBef>
              <a:buClr>
                <a:srgbClr val="3333CC"/>
              </a:buClr>
              <a:buSzPct val="50000"/>
              <a:buFont typeface="Wingdings"/>
              <a:buChar char="◼"/>
              <a:tabLst>
                <a:tab pos="1156335" algn="l"/>
              </a:tabLst>
            </a:pPr>
            <a:r>
              <a:rPr sz="2400" dirty="0">
                <a:latin typeface="Tahoma"/>
                <a:cs typeface="Tahoma"/>
              </a:rPr>
              <a:t>Gọi trực tiếp (tường </a:t>
            </a:r>
            <a:r>
              <a:rPr sz="2400" dirty="0" err="1">
                <a:latin typeface="Tahoma"/>
                <a:cs typeface="Tahoma"/>
              </a:rPr>
              <a:t>minh</a:t>
            </a:r>
            <a:r>
              <a:rPr sz="2400" dirty="0">
                <a:latin typeface="Tahoma"/>
                <a:cs typeface="Tahoma"/>
              </a:rPr>
              <a:t> -explicit)</a:t>
            </a:r>
          </a:p>
          <a:p>
            <a:pPr marL="355600" indent="-342900">
              <a:lnSpc>
                <a:spcPct val="100000"/>
              </a:lnSpc>
              <a:spcBef>
                <a:spcPts val="760"/>
              </a:spcBef>
              <a:buClr>
                <a:srgbClr val="3333CC"/>
              </a:buClr>
              <a:buSzPct val="59375"/>
              <a:buFont typeface="Wingdings"/>
              <a:buChar char="◼"/>
              <a:tabLst>
                <a:tab pos="354965" algn="l"/>
                <a:tab pos="355600" algn="l"/>
              </a:tabLst>
            </a:pPr>
            <a:r>
              <a:rPr sz="2400" dirty="0">
                <a:latin typeface="Tahoma"/>
                <a:cs typeface="Tahoma"/>
              </a:rPr>
              <a:t>Hủy bỏ đối tượng:</a:t>
            </a:r>
          </a:p>
          <a:p>
            <a:pPr marL="756285" lvl="1" indent="-287020">
              <a:lnSpc>
                <a:spcPct val="100000"/>
              </a:lnSpc>
              <a:spcBef>
                <a:spcPts val="680"/>
              </a:spcBef>
              <a:buClr>
                <a:srgbClr val="FF0000"/>
              </a:buClr>
              <a:buSzPct val="53571"/>
              <a:buFont typeface="Wingdings"/>
              <a:buChar char="◼"/>
              <a:tabLst>
                <a:tab pos="756285" algn="l"/>
                <a:tab pos="756920" algn="l"/>
              </a:tabLst>
            </a:pPr>
            <a:r>
              <a:rPr sz="2400" dirty="0">
                <a:latin typeface="Tahoma"/>
                <a:cs typeface="Tahoma"/>
              </a:rPr>
              <a:t>Ngược lại so với khởi tạo </a:t>
            </a:r>
            <a:r>
              <a:rPr sz="2400" dirty="0" err="1">
                <a:latin typeface="Tahoma"/>
                <a:cs typeface="Tahoma"/>
              </a:rPr>
              <a:t>đối</a:t>
            </a:r>
            <a:r>
              <a:rPr sz="2400" dirty="0">
                <a:latin typeface="Tahoma"/>
                <a:cs typeface="Tahoma"/>
              </a:rPr>
              <a:t> </a:t>
            </a:r>
            <a:r>
              <a:rPr sz="2400" dirty="0" err="1">
                <a:latin typeface="Tahoma"/>
                <a:cs typeface="Tahoma"/>
              </a:rPr>
              <a:t>tượng</a:t>
            </a:r>
            <a:endParaRPr sz="2400" dirty="0">
              <a:latin typeface="Tahoma"/>
              <a:cs typeface="Tahom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0"/>
            <a:ext cx="8038337"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3399"/>
                </a:solidFill>
                <a:latin typeface="Tahoma"/>
                <a:cs typeface="Tahoma"/>
              </a:rPr>
              <a:t>3.4.1. Tự động gọi constructor </a:t>
            </a:r>
            <a:r>
              <a:rPr sz="3200" dirty="0" err="1">
                <a:solidFill>
                  <a:srgbClr val="333399"/>
                </a:solidFill>
                <a:latin typeface="Tahoma"/>
                <a:cs typeface="Tahoma"/>
              </a:rPr>
              <a:t>của</a:t>
            </a:r>
            <a:r>
              <a:rPr sz="3200" dirty="0">
                <a:solidFill>
                  <a:srgbClr val="333399"/>
                </a:solidFill>
                <a:latin typeface="Tahoma"/>
                <a:cs typeface="Tahoma"/>
              </a:rPr>
              <a:t> </a:t>
            </a:r>
            <a:r>
              <a:rPr sz="3200" dirty="0" err="1">
                <a:solidFill>
                  <a:srgbClr val="333399"/>
                </a:solidFill>
                <a:latin typeface="Tahoma"/>
                <a:cs typeface="Tahoma"/>
              </a:rPr>
              <a:t>lớp</a:t>
            </a:r>
            <a:r>
              <a:rPr lang="en-US" sz="3200" dirty="0">
                <a:solidFill>
                  <a:srgbClr val="333399"/>
                </a:solidFill>
                <a:latin typeface="Tahoma"/>
                <a:cs typeface="Tahoma"/>
              </a:rPr>
              <a:t> cha</a:t>
            </a:r>
            <a:endParaRPr sz="3200" dirty="0">
              <a:latin typeface="Tahoma"/>
              <a:cs typeface="Tahoma"/>
            </a:endParaRPr>
          </a:p>
        </p:txBody>
      </p:sp>
      <p:sp>
        <p:nvSpPr>
          <p:cNvPr id="3" name="object 3"/>
          <p:cNvSpPr txBox="1"/>
          <p:nvPr/>
        </p:nvSpPr>
        <p:spPr>
          <a:xfrm>
            <a:off x="304800" y="832494"/>
            <a:ext cx="4639945" cy="5768887"/>
          </a:xfrm>
          <a:prstGeom prst="rect">
            <a:avLst/>
          </a:prstGeom>
        </p:spPr>
        <p:txBody>
          <a:bodyPr vert="horz" wrap="square" lIns="0" tIns="13335" rIns="0" bIns="0" rtlCol="0">
            <a:spAutoFit/>
          </a:bodyPr>
          <a:lstStyle/>
          <a:p>
            <a:pPr marL="347980" marR="584835" indent="-335280">
              <a:lnSpc>
                <a:spcPct val="100000"/>
              </a:lnSpc>
              <a:spcBef>
                <a:spcPts val="1885"/>
              </a:spcBef>
            </a:pPr>
            <a:r>
              <a:rPr sz="2200" b="1" spc="-5" dirty="0">
                <a:latin typeface="Courier New"/>
                <a:cs typeface="Courier New"/>
              </a:rPr>
              <a:t>public </a:t>
            </a:r>
            <a:r>
              <a:rPr sz="2200" b="1" dirty="0">
                <a:latin typeface="Courier New"/>
                <a:cs typeface="Courier New"/>
              </a:rPr>
              <a:t>class TuGiac </a:t>
            </a:r>
            <a:r>
              <a:rPr sz="2200" b="1" spc="-5" dirty="0">
                <a:latin typeface="Courier New"/>
                <a:cs typeface="Courier New"/>
              </a:rPr>
              <a:t>{  </a:t>
            </a:r>
            <a:r>
              <a:rPr sz="2200" b="1" dirty="0">
                <a:latin typeface="Courier New"/>
                <a:cs typeface="Courier New"/>
              </a:rPr>
              <a:t>protected </a:t>
            </a:r>
            <a:r>
              <a:rPr sz="2200" b="1" spc="-5" dirty="0">
                <a:latin typeface="Courier New"/>
                <a:cs typeface="Courier New"/>
              </a:rPr>
              <a:t>Diem </a:t>
            </a:r>
            <a:r>
              <a:rPr sz="2200" b="1" dirty="0">
                <a:latin typeface="Courier New"/>
                <a:cs typeface="Courier New"/>
              </a:rPr>
              <a:t>d1, </a:t>
            </a:r>
            <a:r>
              <a:rPr sz="2200" b="1" spc="-10" dirty="0">
                <a:latin typeface="Courier New"/>
                <a:cs typeface="Courier New"/>
              </a:rPr>
              <a:t>d2;  </a:t>
            </a:r>
            <a:r>
              <a:rPr sz="2200" b="1" dirty="0">
                <a:latin typeface="Courier New"/>
                <a:cs typeface="Courier New"/>
              </a:rPr>
              <a:t>protected </a:t>
            </a:r>
            <a:r>
              <a:rPr sz="2200" b="1" spc="-5" dirty="0">
                <a:latin typeface="Courier New"/>
                <a:cs typeface="Courier New"/>
              </a:rPr>
              <a:t>Diem d3, </a:t>
            </a:r>
            <a:r>
              <a:rPr sz="2200" b="1" spc="-10" dirty="0">
                <a:latin typeface="Courier New"/>
                <a:cs typeface="Courier New"/>
              </a:rPr>
              <a:t>d4;  </a:t>
            </a:r>
            <a:r>
              <a:rPr sz="2200" b="1" spc="-5" dirty="0">
                <a:latin typeface="Courier New"/>
                <a:cs typeface="Courier New"/>
              </a:rPr>
              <a:t>public</a:t>
            </a:r>
            <a:r>
              <a:rPr sz="2200" b="1" spc="25" dirty="0">
                <a:latin typeface="Courier New"/>
                <a:cs typeface="Courier New"/>
              </a:rPr>
              <a:t> </a:t>
            </a:r>
            <a:r>
              <a:rPr sz="2200" b="1" spc="-5" dirty="0">
                <a:solidFill>
                  <a:srgbClr val="B92112"/>
                </a:solidFill>
                <a:latin typeface="Courier New"/>
                <a:cs typeface="Courier New"/>
              </a:rPr>
              <a:t>TuGiac(){</a:t>
            </a:r>
            <a:endParaRPr sz="2200" dirty="0">
              <a:latin typeface="Courier New"/>
              <a:cs typeface="Courier New"/>
            </a:endParaRPr>
          </a:p>
          <a:p>
            <a:pPr marL="523240">
              <a:lnSpc>
                <a:spcPct val="100000"/>
              </a:lnSpc>
              <a:spcBef>
                <a:spcPts val="5"/>
              </a:spcBef>
            </a:pPr>
            <a:r>
              <a:rPr sz="2200" b="1" dirty="0">
                <a:latin typeface="Courier New"/>
                <a:cs typeface="Courier New"/>
              </a:rPr>
              <a:t>System.out.println</a:t>
            </a:r>
            <a:endParaRPr sz="2200" dirty="0">
              <a:latin typeface="Courier New"/>
              <a:cs typeface="Courier New"/>
            </a:endParaRPr>
          </a:p>
          <a:p>
            <a:pPr marL="1094740">
              <a:lnSpc>
                <a:spcPct val="100000"/>
              </a:lnSpc>
            </a:pPr>
            <a:r>
              <a:rPr sz="2200" b="1" spc="-5" dirty="0">
                <a:latin typeface="Courier New"/>
                <a:cs typeface="Courier New"/>
              </a:rPr>
              <a:t>("Lop </a:t>
            </a:r>
            <a:r>
              <a:rPr sz="2200" b="1" spc="5" dirty="0">
                <a:latin typeface="Courier New"/>
                <a:cs typeface="Courier New"/>
              </a:rPr>
              <a:t>cha</a:t>
            </a:r>
            <a:r>
              <a:rPr sz="2200" b="1" spc="-55" dirty="0">
                <a:latin typeface="Courier New"/>
                <a:cs typeface="Courier New"/>
              </a:rPr>
              <a:t> </a:t>
            </a:r>
            <a:r>
              <a:rPr sz="2200" b="1" dirty="0">
                <a:latin typeface="Courier New"/>
                <a:cs typeface="Courier New"/>
              </a:rPr>
              <a:t>TuGiac()");</a:t>
            </a:r>
            <a:endParaRPr sz="2200" dirty="0">
              <a:latin typeface="Courier New"/>
              <a:cs typeface="Courier New"/>
            </a:endParaRPr>
          </a:p>
          <a:p>
            <a:pPr marL="347980">
              <a:lnSpc>
                <a:spcPct val="100000"/>
              </a:lnSpc>
            </a:pPr>
            <a:r>
              <a:rPr sz="2200" b="1" spc="-5" dirty="0">
                <a:latin typeface="Courier New"/>
                <a:cs typeface="Courier New"/>
              </a:rPr>
              <a:t>}</a:t>
            </a:r>
            <a:endParaRPr sz="2200" dirty="0">
              <a:latin typeface="Courier New"/>
              <a:cs typeface="Courier New"/>
            </a:endParaRPr>
          </a:p>
          <a:p>
            <a:pPr marL="347980">
              <a:lnSpc>
                <a:spcPct val="100000"/>
              </a:lnSpc>
            </a:pPr>
            <a:r>
              <a:rPr sz="2200" b="1" spc="-5" dirty="0">
                <a:latin typeface="Courier New"/>
                <a:cs typeface="Courier New"/>
              </a:rPr>
              <a:t>//…</a:t>
            </a:r>
            <a:endParaRPr sz="2200" dirty="0">
              <a:latin typeface="Courier New"/>
              <a:cs typeface="Courier New"/>
            </a:endParaRPr>
          </a:p>
          <a:p>
            <a:pPr marL="12700">
              <a:lnSpc>
                <a:spcPct val="100000"/>
              </a:lnSpc>
            </a:pPr>
            <a:r>
              <a:rPr sz="2200" b="1" spc="-5" dirty="0">
                <a:latin typeface="Courier New"/>
                <a:cs typeface="Courier New"/>
              </a:rPr>
              <a:t>}</a:t>
            </a:r>
            <a:endParaRPr sz="2200" dirty="0">
              <a:latin typeface="Courier New"/>
              <a:cs typeface="Courier New"/>
            </a:endParaRPr>
          </a:p>
          <a:p>
            <a:pPr marL="927100" marR="918210" indent="-915035">
              <a:lnSpc>
                <a:spcPct val="100000"/>
              </a:lnSpc>
              <a:spcBef>
                <a:spcPts val="5"/>
              </a:spcBef>
            </a:pPr>
            <a:r>
              <a:rPr sz="2200" b="1" spc="-5" dirty="0">
                <a:latin typeface="Courier New"/>
                <a:cs typeface="Courier New"/>
              </a:rPr>
              <a:t>public </a:t>
            </a:r>
            <a:r>
              <a:rPr sz="2200" b="1" dirty="0">
                <a:latin typeface="Courier New"/>
                <a:cs typeface="Courier New"/>
              </a:rPr>
              <a:t>class </a:t>
            </a:r>
            <a:r>
              <a:rPr sz="2200" b="1" dirty="0">
                <a:solidFill>
                  <a:srgbClr val="B92112"/>
                </a:solidFill>
                <a:latin typeface="Courier New"/>
                <a:cs typeface="Courier New"/>
              </a:rPr>
              <a:t>HinhVuong  </a:t>
            </a:r>
            <a:r>
              <a:rPr sz="2200" b="1" spc="-5" dirty="0">
                <a:solidFill>
                  <a:srgbClr val="B92112"/>
                </a:solidFill>
                <a:latin typeface="Courier New"/>
                <a:cs typeface="Courier New"/>
              </a:rPr>
              <a:t>extends TuGiac</a:t>
            </a:r>
            <a:r>
              <a:rPr sz="2200" b="1" spc="5" dirty="0">
                <a:solidFill>
                  <a:srgbClr val="B92112"/>
                </a:solidFill>
                <a:latin typeface="Courier New"/>
                <a:cs typeface="Courier New"/>
              </a:rPr>
              <a:t> </a:t>
            </a:r>
            <a:r>
              <a:rPr sz="2200" b="1" spc="-5" dirty="0">
                <a:latin typeface="Courier New"/>
                <a:cs typeface="Courier New"/>
              </a:rPr>
              <a:t>{</a:t>
            </a:r>
            <a:endParaRPr sz="2200" dirty="0">
              <a:latin typeface="Courier New"/>
              <a:cs typeface="Courier New"/>
            </a:endParaRPr>
          </a:p>
          <a:p>
            <a:pPr marL="347980">
              <a:lnSpc>
                <a:spcPct val="100000"/>
              </a:lnSpc>
            </a:pPr>
            <a:r>
              <a:rPr sz="2200" b="1" spc="-5" dirty="0">
                <a:latin typeface="Courier New"/>
                <a:cs typeface="Courier New"/>
              </a:rPr>
              <a:t>public</a:t>
            </a:r>
            <a:r>
              <a:rPr sz="2200" b="1" spc="20" dirty="0">
                <a:latin typeface="Courier New"/>
                <a:cs typeface="Courier New"/>
              </a:rPr>
              <a:t> </a:t>
            </a:r>
            <a:r>
              <a:rPr sz="2200" b="1" dirty="0">
                <a:solidFill>
                  <a:srgbClr val="B92112"/>
                </a:solidFill>
                <a:latin typeface="Courier New"/>
                <a:cs typeface="Courier New"/>
              </a:rPr>
              <a:t>HinhVuong()</a:t>
            </a:r>
            <a:r>
              <a:rPr sz="2200" b="1" dirty="0">
                <a:latin typeface="Courier New"/>
                <a:cs typeface="Courier New"/>
              </a:rPr>
              <a:t>{</a:t>
            </a:r>
            <a:endParaRPr sz="2200" dirty="0">
              <a:latin typeface="Courier New"/>
              <a:cs typeface="Courier New"/>
            </a:endParaRPr>
          </a:p>
          <a:p>
            <a:pPr marL="516890">
              <a:lnSpc>
                <a:spcPct val="100000"/>
              </a:lnSpc>
            </a:pPr>
            <a:r>
              <a:rPr sz="2200" b="1" dirty="0">
                <a:solidFill>
                  <a:srgbClr val="333399"/>
                </a:solidFill>
                <a:latin typeface="Courier New"/>
                <a:cs typeface="Courier New"/>
              </a:rPr>
              <a:t>//Tu dong goi</a:t>
            </a:r>
            <a:r>
              <a:rPr sz="2200" b="1" spc="-5" dirty="0">
                <a:solidFill>
                  <a:srgbClr val="333399"/>
                </a:solidFill>
                <a:latin typeface="Courier New"/>
                <a:cs typeface="Courier New"/>
              </a:rPr>
              <a:t> </a:t>
            </a:r>
            <a:r>
              <a:rPr sz="2200" b="1" dirty="0">
                <a:solidFill>
                  <a:srgbClr val="333399"/>
                </a:solidFill>
                <a:latin typeface="Courier New"/>
                <a:cs typeface="Courier New"/>
              </a:rPr>
              <a:t>TuGiac()</a:t>
            </a:r>
            <a:endParaRPr sz="2200" dirty="0">
              <a:latin typeface="Courier New"/>
              <a:cs typeface="Courier New"/>
            </a:endParaRPr>
          </a:p>
          <a:p>
            <a:pPr marL="516890">
              <a:lnSpc>
                <a:spcPct val="100000"/>
              </a:lnSpc>
            </a:pPr>
            <a:r>
              <a:rPr sz="2200" b="1" dirty="0">
                <a:latin typeface="Courier New"/>
                <a:cs typeface="Courier New"/>
              </a:rPr>
              <a:t>System.out.println</a:t>
            </a:r>
            <a:endParaRPr sz="2200" dirty="0">
              <a:latin typeface="Courier New"/>
              <a:cs typeface="Courier New"/>
            </a:endParaRPr>
          </a:p>
          <a:p>
            <a:pPr marL="523240">
              <a:lnSpc>
                <a:spcPct val="100000"/>
              </a:lnSpc>
            </a:pPr>
            <a:r>
              <a:rPr sz="2200" b="1" spc="-5" dirty="0">
                <a:latin typeface="Courier New"/>
                <a:cs typeface="Courier New"/>
              </a:rPr>
              <a:t>("Lop </a:t>
            </a:r>
            <a:r>
              <a:rPr sz="2200" b="1" spc="5" dirty="0">
                <a:latin typeface="Courier New"/>
                <a:cs typeface="Courier New"/>
              </a:rPr>
              <a:t>con</a:t>
            </a:r>
            <a:r>
              <a:rPr sz="2200" b="1" dirty="0">
                <a:latin typeface="Courier New"/>
                <a:cs typeface="Courier New"/>
              </a:rPr>
              <a:t> HinhVuong()");</a:t>
            </a:r>
            <a:endParaRPr sz="2200" dirty="0">
              <a:latin typeface="Courier New"/>
              <a:cs typeface="Courier New"/>
            </a:endParaRPr>
          </a:p>
          <a:p>
            <a:pPr marL="347980">
              <a:lnSpc>
                <a:spcPct val="100000"/>
              </a:lnSpc>
            </a:pPr>
            <a:r>
              <a:rPr sz="2200" b="1" spc="-5" dirty="0">
                <a:latin typeface="Courier New"/>
                <a:cs typeface="Courier New"/>
              </a:rPr>
              <a:t>}</a:t>
            </a:r>
            <a:endParaRPr sz="2200" dirty="0">
              <a:latin typeface="Courier New"/>
              <a:cs typeface="Courier New"/>
            </a:endParaRPr>
          </a:p>
          <a:p>
            <a:pPr marL="12700">
              <a:lnSpc>
                <a:spcPct val="100000"/>
              </a:lnSpc>
              <a:spcBef>
                <a:spcPts val="5"/>
              </a:spcBef>
            </a:pPr>
            <a:r>
              <a:rPr sz="2200" b="1" spc="-5" dirty="0">
                <a:latin typeface="Courier New"/>
                <a:cs typeface="Courier New"/>
              </a:rPr>
              <a:t>}</a:t>
            </a:r>
            <a:endParaRPr sz="2200" dirty="0">
              <a:latin typeface="Courier New"/>
              <a:cs typeface="Courier New"/>
            </a:endParaRPr>
          </a:p>
        </p:txBody>
      </p:sp>
      <p:sp>
        <p:nvSpPr>
          <p:cNvPr id="4" name="object 4"/>
          <p:cNvSpPr txBox="1"/>
          <p:nvPr/>
        </p:nvSpPr>
        <p:spPr>
          <a:xfrm>
            <a:off x="8647938" y="6429247"/>
            <a:ext cx="220979"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ahoma"/>
                <a:cs typeface="Tahoma"/>
              </a:rPr>
              <a:t>44</a:t>
            </a:r>
            <a:endParaRPr sz="1400">
              <a:latin typeface="Tahoma"/>
              <a:cs typeface="Tahoma"/>
            </a:endParaRPr>
          </a:p>
        </p:txBody>
      </p:sp>
      <p:sp>
        <p:nvSpPr>
          <p:cNvPr id="5" name="object 5"/>
          <p:cNvSpPr txBox="1"/>
          <p:nvPr/>
        </p:nvSpPr>
        <p:spPr>
          <a:xfrm>
            <a:off x="5294503" y="1533524"/>
            <a:ext cx="3726179" cy="2707640"/>
          </a:xfrm>
          <a:prstGeom prst="rect">
            <a:avLst/>
          </a:prstGeom>
        </p:spPr>
        <p:txBody>
          <a:bodyPr vert="horz" wrap="square" lIns="0" tIns="12065" rIns="0" bIns="0" rtlCol="0">
            <a:spAutoFit/>
          </a:bodyPr>
          <a:lstStyle/>
          <a:p>
            <a:pPr marL="347980" marR="335280" indent="-335915">
              <a:lnSpc>
                <a:spcPct val="100000"/>
              </a:lnSpc>
              <a:spcBef>
                <a:spcPts val="95"/>
              </a:spcBef>
            </a:pPr>
            <a:r>
              <a:rPr sz="2200" b="1" spc="-5" dirty="0">
                <a:latin typeface="Courier New"/>
                <a:cs typeface="Courier New"/>
              </a:rPr>
              <a:t>public </a:t>
            </a:r>
            <a:r>
              <a:rPr sz="2200" b="1" dirty="0">
                <a:latin typeface="Courier New"/>
                <a:cs typeface="Courier New"/>
              </a:rPr>
              <a:t>class </a:t>
            </a:r>
            <a:r>
              <a:rPr sz="2200" b="1" spc="-5" dirty="0">
                <a:latin typeface="Courier New"/>
                <a:cs typeface="Courier New"/>
              </a:rPr>
              <a:t>Test {  public static </a:t>
            </a:r>
            <a:r>
              <a:rPr sz="2200" b="1" dirty="0">
                <a:latin typeface="Courier New"/>
                <a:cs typeface="Courier New"/>
              </a:rPr>
              <a:t>void  </a:t>
            </a:r>
            <a:r>
              <a:rPr sz="2200" b="1" spc="-5" dirty="0">
                <a:latin typeface="Courier New"/>
                <a:cs typeface="Courier New"/>
              </a:rPr>
              <a:t>main(String</a:t>
            </a:r>
            <a:r>
              <a:rPr sz="2200" b="1" spc="-35" dirty="0">
                <a:latin typeface="Courier New"/>
                <a:cs typeface="Courier New"/>
              </a:rPr>
              <a:t> </a:t>
            </a:r>
            <a:r>
              <a:rPr sz="2200" b="1" dirty="0">
                <a:latin typeface="Courier New"/>
                <a:cs typeface="Courier New"/>
              </a:rPr>
              <a:t>arg[])</a:t>
            </a:r>
            <a:endParaRPr sz="2200">
              <a:latin typeface="Courier New"/>
              <a:cs typeface="Courier New"/>
            </a:endParaRPr>
          </a:p>
          <a:p>
            <a:pPr marL="347980">
              <a:lnSpc>
                <a:spcPct val="100000"/>
              </a:lnSpc>
            </a:pPr>
            <a:r>
              <a:rPr sz="2200" b="1" spc="-5" dirty="0">
                <a:latin typeface="Courier New"/>
                <a:cs typeface="Courier New"/>
              </a:rPr>
              <a:t>{</a:t>
            </a:r>
            <a:endParaRPr sz="2200">
              <a:latin typeface="Courier New"/>
              <a:cs typeface="Courier New"/>
            </a:endParaRPr>
          </a:p>
          <a:p>
            <a:pPr marL="523240">
              <a:lnSpc>
                <a:spcPct val="100000"/>
              </a:lnSpc>
              <a:spcBef>
                <a:spcPts val="5"/>
              </a:spcBef>
            </a:pPr>
            <a:r>
              <a:rPr sz="2200" b="1" dirty="0">
                <a:latin typeface="Courier New"/>
                <a:cs typeface="Courier New"/>
              </a:rPr>
              <a:t>HinhVuong </a:t>
            </a:r>
            <a:r>
              <a:rPr sz="2200" b="1" spc="5" dirty="0">
                <a:latin typeface="Courier New"/>
                <a:cs typeface="Courier New"/>
              </a:rPr>
              <a:t>hv</a:t>
            </a:r>
            <a:r>
              <a:rPr sz="2200" b="1" spc="-35" dirty="0">
                <a:latin typeface="Courier New"/>
                <a:cs typeface="Courier New"/>
              </a:rPr>
              <a:t> </a:t>
            </a:r>
            <a:r>
              <a:rPr sz="2200" b="1" spc="-5" dirty="0">
                <a:latin typeface="Courier New"/>
                <a:cs typeface="Courier New"/>
              </a:rPr>
              <a:t>=</a:t>
            </a:r>
            <a:endParaRPr sz="2200">
              <a:latin typeface="Courier New"/>
              <a:cs typeface="Courier New"/>
            </a:endParaRPr>
          </a:p>
          <a:p>
            <a:pPr marL="1021715">
              <a:lnSpc>
                <a:spcPct val="100000"/>
              </a:lnSpc>
            </a:pPr>
            <a:r>
              <a:rPr sz="2200" b="1" dirty="0">
                <a:latin typeface="Courier New"/>
                <a:cs typeface="Courier New"/>
              </a:rPr>
              <a:t>new</a:t>
            </a:r>
            <a:r>
              <a:rPr sz="2200" b="1" spc="-70" dirty="0">
                <a:latin typeface="Courier New"/>
                <a:cs typeface="Courier New"/>
              </a:rPr>
              <a:t> </a:t>
            </a:r>
            <a:r>
              <a:rPr sz="2200" b="1" dirty="0">
                <a:latin typeface="Courier New"/>
                <a:cs typeface="Courier New"/>
              </a:rPr>
              <a:t>HinhVuong();</a:t>
            </a:r>
            <a:endParaRPr sz="2200">
              <a:latin typeface="Courier New"/>
              <a:cs typeface="Courier New"/>
            </a:endParaRPr>
          </a:p>
          <a:p>
            <a:pPr marL="523240">
              <a:lnSpc>
                <a:spcPct val="100000"/>
              </a:lnSpc>
            </a:pPr>
            <a:r>
              <a:rPr sz="2200" b="1" spc="-5" dirty="0">
                <a:latin typeface="Courier New"/>
                <a:cs typeface="Courier New"/>
              </a:rPr>
              <a:t>}</a:t>
            </a:r>
            <a:endParaRPr sz="2200">
              <a:latin typeface="Courier New"/>
              <a:cs typeface="Courier New"/>
            </a:endParaRPr>
          </a:p>
          <a:p>
            <a:pPr marL="12700">
              <a:lnSpc>
                <a:spcPct val="100000"/>
              </a:lnSpc>
            </a:pPr>
            <a:r>
              <a:rPr sz="2200" b="1" spc="-5" dirty="0">
                <a:latin typeface="Courier New"/>
                <a:cs typeface="Courier New"/>
              </a:rPr>
              <a:t>}</a:t>
            </a:r>
            <a:endParaRPr sz="2200">
              <a:latin typeface="Courier New"/>
              <a:cs typeface="Courier New"/>
            </a:endParaRPr>
          </a:p>
        </p:txBody>
      </p:sp>
      <p:grpSp>
        <p:nvGrpSpPr>
          <p:cNvPr id="6" name="object 6"/>
          <p:cNvGrpSpPr/>
          <p:nvPr/>
        </p:nvGrpSpPr>
        <p:grpSpPr>
          <a:xfrm>
            <a:off x="7088123" y="3991355"/>
            <a:ext cx="512445" cy="513715"/>
            <a:chOff x="7088123" y="3991355"/>
            <a:chExt cx="512445" cy="513715"/>
          </a:xfrm>
        </p:grpSpPr>
        <p:sp>
          <p:nvSpPr>
            <p:cNvPr id="7" name="object 7"/>
            <p:cNvSpPr/>
            <p:nvPr/>
          </p:nvSpPr>
          <p:spPr>
            <a:xfrm>
              <a:off x="7092695" y="3995927"/>
              <a:ext cx="502920" cy="504825"/>
            </a:xfrm>
            <a:custGeom>
              <a:avLst/>
              <a:gdLst/>
              <a:ahLst/>
              <a:cxnLst/>
              <a:rect l="l" t="t" r="r" b="b"/>
              <a:pathLst>
                <a:path w="502920" h="504825">
                  <a:moveTo>
                    <a:pt x="377189" y="0"/>
                  </a:moveTo>
                  <a:lnTo>
                    <a:pt x="125729" y="0"/>
                  </a:lnTo>
                  <a:lnTo>
                    <a:pt x="125729" y="378333"/>
                  </a:lnTo>
                  <a:lnTo>
                    <a:pt x="0" y="378333"/>
                  </a:lnTo>
                  <a:lnTo>
                    <a:pt x="251459" y="504444"/>
                  </a:lnTo>
                  <a:lnTo>
                    <a:pt x="502920" y="378333"/>
                  </a:lnTo>
                  <a:lnTo>
                    <a:pt x="377189" y="378333"/>
                  </a:lnTo>
                  <a:lnTo>
                    <a:pt x="377189" y="0"/>
                  </a:lnTo>
                  <a:close/>
                </a:path>
              </a:pathLst>
            </a:custGeom>
            <a:solidFill>
              <a:srgbClr val="00E3A8"/>
            </a:solidFill>
          </p:spPr>
          <p:txBody>
            <a:bodyPr wrap="square" lIns="0" tIns="0" rIns="0" bIns="0" rtlCol="0"/>
            <a:lstStyle/>
            <a:p>
              <a:endParaRPr/>
            </a:p>
          </p:txBody>
        </p:sp>
        <p:sp>
          <p:nvSpPr>
            <p:cNvPr id="8" name="object 8"/>
            <p:cNvSpPr/>
            <p:nvPr/>
          </p:nvSpPr>
          <p:spPr>
            <a:xfrm>
              <a:off x="7092695" y="3995927"/>
              <a:ext cx="502920" cy="504825"/>
            </a:xfrm>
            <a:custGeom>
              <a:avLst/>
              <a:gdLst/>
              <a:ahLst/>
              <a:cxnLst/>
              <a:rect l="l" t="t" r="r" b="b"/>
              <a:pathLst>
                <a:path w="502920" h="504825">
                  <a:moveTo>
                    <a:pt x="0" y="378333"/>
                  </a:moveTo>
                  <a:lnTo>
                    <a:pt x="125729" y="378333"/>
                  </a:lnTo>
                  <a:lnTo>
                    <a:pt x="125729" y="0"/>
                  </a:lnTo>
                  <a:lnTo>
                    <a:pt x="377189" y="0"/>
                  </a:lnTo>
                  <a:lnTo>
                    <a:pt x="377189" y="378333"/>
                  </a:lnTo>
                  <a:lnTo>
                    <a:pt x="502920" y="378333"/>
                  </a:lnTo>
                  <a:lnTo>
                    <a:pt x="251459" y="504444"/>
                  </a:lnTo>
                  <a:lnTo>
                    <a:pt x="0" y="378333"/>
                  </a:lnTo>
                  <a:close/>
                </a:path>
              </a:pathLst>
            </a:custGeom>
            <a:ln w="9143">
              <a:solidFill>
                <a:srgbClr val="000000"/>
              </a:solidFill>
            </a:ln>
          </p:spPr>
          <p:txBody>
            <a:bodyPr wrap="square" lIns="0" tIns="0" rIns="0" bIns="0" rtlCol="0"/>
            <a:lstStyle/>
            <a:p>
              <a:endParaRPr/>
            </a:p>
          </p:txBody>
        </p:sp>
      </p:grpSp>
      <p:sp>
        <p:nvSpPr>
          <p:cNvPr id="9" name="object 9"/>
          <p:cNvSpPr/>
          <p:nvPr/>
        </p:nvSpPr>
        <p:spPr>
          <a:xfrm>
            <a:off x="5003291" y="4771644"/>
            <a:ext cx="4140707" cy="165353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12061" y="381602"/>
            <a:ext cx="7805447" cy="444352"/>
          </a:xfrm>
          <a:prstGeom prst="rect">
            <a:avLst/>
          </a:prstGeom>
        </p:spPr>
        <p:txBody>
          <a:bodyPr vert="horz" wrap="square" lIns="0" tIns="13335" rIns="0" bIns="0" rtlCol="0">
            <a:spAutoFit/>
          </a:bodyPr>
          <a:lstStyle/>
          <a:p>
            <a:pPr marL="12700">
              <a:lnSpc>
                <a:spcPct val="100000"/>
              </a:lnSpc>
              <a:spcBef>
                <a:spcPts val="105"/>
              </a:spcBef>
            </a:pPr>
            <a:r>
              <a:rPr sz="2800" dirty="0">
                <a:solidFill>
                  <a:srgbClr val="333399"/>
                </a:solidFill>
                <a:latin typeface="Tahoma"/>
                <a:cs typeface="Tahoma"/>
              </a:rPr>
              <a:t>3.4.2. Gọi trực tiếp constructor </a:t>
            </a:r>
            <a:r>
              <a:rPr sz="2800" dirty="0" err="1">
                <a:solidFill>
                  <a:srgbClr val="333399"/>
                </a:solidFill>
                <a:latin typeface="Tahoma"/>
                <a:cs typeface="Tahoma"/>
              </a:rPr>
              <a:t>của</a:t>
            </a:r>
            <a:r>
              <a:rPr sz="2800" dirty="0">
                <a:solidFill>
                  <a:srgbClr val="333399"/>
                </a:solidFill>
                <a:latin typeface="Tahoma"/>
                <a:cs typeface="Tahoma"/>
              </a:rPr>
              <a:t> </a:t>
            </a:r>
            <a:r>
              <a:rPr sz="2800" dirty="0" err="1">
                <a:solidFill>
                  <a:srgbClr val="333399"/>
                </a:solidFill>
                <a:latin typeface="Tahoma"/>
                <a:cs typeface="Tahoma"/>
              </a:rPr>
              <a:t>lớp</a:t>
            </a:r>
            <a:r>
              <a:rPr lang="en-US" sz="2800" dirty="0">
                <a:solidFill>
                  <a:srgbClr val="333399"/>
                </a:solidFill>
                <a:latin typeface="Tahoma"/>
                <a:cs typeface="Tahoma"/>
              </a:rPr>
              <a:t> cha</a:t>
            </a:r>
            <a:endParaRPr sz="2800" dirty="0">
              <a:latin typeface="Tahoma"/>
              <a:cs typeface="Tahoma"/>
            </a:endParaRPr>
          </a:p>
        </p:txBody>
      </p:sp>
      <p:sp>
        <p:nvSpPr>
          <p:cNvPr id="8" name="object 8"/>
          <p:cNvSpPr txBox="1"/>
          <p:nvPr/>
        </p:nvSpPr>
        <p:spPr>
          <a:xfrm>
            <a:off x="869060" y="986789"/>
            <a:ext cx="8274940" cy="5140510"/>
          </a:xfrm>
          <a:prstGeom prst="rect">
            <a:avLst/>
          </a:prstGeom>
        </p:spPr>
        <p:txBody>
          <a:bodyPr vert="horz" wrap="square" lIns="0" tIns="13335" rIns="0" bIns="0" rtlCol="0">
            <a:spAutoFit/>
          </a:bodyPr>
          <a:lstStyle/>
          <a:p>
            <a:pPr>
              <a:lnSpc>
                <a:spcPct val="100000"/>
              </a:lnSpc>
              <a:spcBef>
                <a:spcPts val="35"/>
              </a:spcBef>
            </a:pPr>
            <a:endParaRPr sz="3550" dirty="0">
              <a:latin typeface="Tahoma"/>
              <a:cs typeface="Tahoma"/>
            </a:endParaRPr>
          </a:p>
          <a:p>
            <a:pPr marL="355600" marR="222885" indent="-342900">
              <a:lnSpc>
                <a:spcPct val="100000"/>
              </a:lnSpc>
              <a:buClr>
                <a:srgbClr val="3333CC"/>
              </a:buClr>
              <a:buSzPct val="59375"/>
              <a:buFont typeface="Wingdings"/>
              <a:buChar char="◼"/>
              <a:tabLst>
                <a:tab pos="354965" algn="l"/>
                <a:tab pos="355600" algn="l"/>
              </a:tabLst>
            </a:pPr>
            <a:r>
              <a:rPr sz="3200" dirty="0">
                <a:latin typeface="Tahoma"/>
                <a:cs typeface="Tahoma"/>
              </a:rPr>
              <a:t>Câu lệnh đầu tiên trong phương thức khởi  tạo của lớp con có thể gọi phương thức khởi  tạo của lớp cha</a:t>
            </a:r>
          </a:p>
          <a:p>
            <a:pPr marL="756285" lvl="1" indent="-287020">
              <a:lnSpc>
                <a:spcPct val="100000"/>
              </a:lnSpc>
              <a:spcBef>
                <a:spcPts val="365"/>
              </a:spcBef>
              <a:buClr>
                <a:srgbClr val="FF0000"/>
              </a:buClr>
              <a:buSzPct val="53571"/>
              <a:buFont typeface="Wingdings"/>
              <a:buChar char="◼"/>
              <a:tabLst>
                <a:tab pos="756285" algn="l"/>
                <a:tab pos="756920" algn="l"/>
              </a:tabLst>
            </a:pPr>
            <a:r>
              <a:rPr sz="2800" b="1" dirty="0">
                <a:latin typeface="Courier New"/>
                <a:cs typeface="Courier New"/>
              </a:rPr>
              <a:t>super(Danh_sach_tham_so);</a:t>
            </a:r>
            <a:endParaRPr sz="2800" dirty="0">
              <a:latin typeface="Courier New"/>
              <a:cs typeface="Courier New"/>
            </a:endParaRPr>
          </a:p>
          <a:p>
            <a:pPr marL="756285" marR="1065530" lvl="1" indent="-287020">
              <a:lnSpc>
                <a:spcPct val="100000"/>
              </a:lnSpc>
              <a:spcBef>
                <a:spcPts val="985"/>
              </a:spcBef>
              <a:buClr>
                <a:srgbClr val="FF0000"/>
              </a:buClr>
              <a:buSzPct val="53571"/>
              <a:buFont typeface="Wingdings"/>
              <a:buChar char="◼"/>
              <a:tabLst>
                <a:tab pos="756285" algn="l"/>
                <a:tab pos="756920" algn="l"/>
              </a:tabLst>
            </a:pPr>
            <a:r>
              <a:rPr sz="2800" dirty="0">
                <a:latin typeface="Tahoma"/>
                <a:cs typeface="Tahoma"/>
              </a:rPr>
              <a:t>Điều này là bắt buộc nếu lớp cha không có  phương thức khởi tạo mặc định</a:t>
            </a:r>
          </a:p>
          <a:p>
            <a:pPr marL="1155700" marR="305435" lvl="2" indent="-228600">
              <a:lnSpc>
                <a:spcPct val="100000"/>
              </a:lnSpc>
              <a:spcBef>
                <a:spcPts val="585"/>
              </a:spcBef>
              <a:buClr>
                <a:srgbClr val="3333CC"/>
              </a:buClr>
              <a:buSzPct val="50000"/>
              <a:buFont typeface="Wingdings"/>
              <a:buChar char="◼"/>
              <a:tabLst>
                <a:tab pos="1156335" algn="l"/>
              </a:tabLst>
            </a:pPr>
            <a:r>
              <a:rPr sz="2400" dirty="0">
                <a:latin typeface="Tahoma"/>
                <a:cs typeface="Tahoma"/>
              </a:rPr>
              <a:t>Đã viết phương thức khởi tạo của lớp cha với một số  tham số</a:t>
            </a:r>
          </a:p>
          <a:p>
            <a:pPr marL="1155700" marR="5080" lvl="2" indent="-228600">
              <a:lnSpc>
                <a:spcPct val="100000"/>
              </a:lnSpc>
              <a:spcBef>
                <a:spcPts val="575"/>
              </a:spcBef>
              <a:buClr>
                <a:srgbClr val="3333CC"/>
              </a:buClr>
              <a:buSzPct val="50000"/>
              <a:buFont typeface="Wingdings"/>
              <a:buChar char="◼"/>
              <a:tabLst>
                <a:tab pos="1156335" algn="l"/>
              </a:tabLst>
            </a:pPr>
            <a:r>
              <a:rPr sz="2400" dirty="0">
                <a:latin typeface="Tahoma"/>
                <a:cs typeface="Tahoma"/>
              </a:rPr>
              <a:t>Phương thức khởi tạo của lớp con không bắt buộc phải  có tham số.</a:t>
            </a:r>
          </a:p>
        </p:txBody>
      </p:sp>
      <p:sp>
        <p:nvSpPr>
          <p:cNvPr id="9" name="object 9"/>
          <p:cNvSpPr txBox="1"/>
          <p:nvPr/>
        </p:nvSpPr>
        <p:spPr>
          <a:xfrm>
            <a:off x="8647938" y="6429247"/>
            <a:ext cx="220979"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ahoma"/>
                <a:cs typeface="Tahoma"/>
              </a:rPr>
              <a:t>45</a:t>
            </a:r>
            <a:endParaRPr sz="1400">
              <a:latin typeface="Tahoma"/>
              <a:cs typeface="Tahom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57200" y="399239"/>
            <a:ext cx="1991258" cy="628377"/>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333399"/>
                </a:solidFill>
                <a:latin typeface="Tahoma"/>
                <a:cs typeface="Tahoma"/>
              </a:rPr>
              <a:t>Ví dụ</a:t>
            </a:r>
            <a:endParaRPr sz="4000" dirty="0">
              <a:latin typeface="Tahoma"/>
              <a:cs typeface="Tahoma"/>
            </a:endParaRPr>
          </a:p>
        </p:txBody>
      </p:sp>
      <p:sp>
        <p:nvSpPr>
          <p:cNvPr id="8" name="object 8"/>
          <p:cNvSpPr txBox="1"/>
          <p:nvPr/>
        </p:nvSpPr>
        <p:spPr>
          <a:xfrm>
            <a:off x="307340" y="1246378"/>
            <a:ext cx="3556000" cy="360680"/>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Courier New"/>
                <a:cs typeface="Courier New"/>
              </a:rPr>
              <a:t>public </a:t>
            </a:r>
            <a:r>
              <a:rPr sz="2200" b="1" dirty="0">
                <a:latin typeface="Courier New"/>
                <a:cs typeface="Courier New"/>
              </a:rPr>
              <a:t>class TuGiac</a:t>
            </a:r>
            <a:r>
              <a:rPr sz="2200" b="1" spc="-50" dirty="0">
                <a:latin typeface="Courier New"/>
                <a:cs typeface="Courier New"/>
              </a:rPr>
              <a:t> </a:t>
            </a:r>
            <a:r>
              <a:rPr sz="2200" b="1" spc="-5" dirty="0">
                <a:latin typeface="Courier New"/>
                <a:cs typeface="Courier New"/>
              </a:rPr>
              <a:t>{</a:t>
            </a:r>
            <a:endParaRPr sz="2200" dirty="0">
              <a:latin typeface="Courier New"/>
              <a:cs typeface="Courier New"/>
            </a:endParaRPr>
          </a:p>
        </p:txBody>
      </p:sp>
      <p:sp>
        <p:nvSpPr>
          <p:cNvPr id="9" name="object 9"/>
          <p:cNvSpPr txBox="1"/>
          <p:nvPr/>
        </p:nvSpPr>
        <p:spPr>
          <a:xfrm>
            <a:off x="642619" y="1582038"/>
            <a:ext cx="4740910" cy="3043555"/>
          </a:xfrm>
          <a:prstGeom prst="rect">
            <a:avLst/>
          </a:prstGeom>
        </p:spPr>
        <p:txBody>
          <a:bodyPr vert="horz" wrap="square" lIns="0" tIns="12065" rIns="0" bIns="0" rtlCol="0">
            <a:spAutoFit/>
          </a:bodyPr>
          <a:lstStyle/>
          <a:p>
            <a:pPr marL="12700" marR="1017905" algn="just">
              <a:lnSpc>
                <a:spcPct val="100000"/>
              </a:lnSpc>
              <a:spcBef>
                <a:spcPts val="95"/>
              </a:spcBef>
            </a:pPr>
            <a:r>
              <a:rPr sz="2200" b="1" dirty="0">
                <a:latin typeface="Courier New"/>
                <a:cs typeface="Courier New"/>
              </a:rPr>
              <a:t>protected </a:t>
            </a:r>
            <a:r>
              <a:rPr sz="2200" b="1" spc="-5" dirty="0">
                <a:latin typeface="Courier New"/>
                <a:cs typeface="Courier New"/>
              </a:rPr>
              <a:t>Diem </a:t>
            </a:r>
            <a:r>
              <a:rPr sz="2200" b="1" spc="5" dirty="0">
                <a:latin typeface="Courier New"/>
                <a:cs typeface="Courier New"/>
              </a:rPr>
              <a:t>d1, </a:t>
            </a:r>
            <a:r>
              <a:rPr sz="2200" b="1" spc="-5" dirty="0">
                <a:latin typeface="Courier New"/>
                <a:cs typeface="Courier New"/>
              </a:rPr>
              <a:t>d2;  </a:t>
            </a:r>
            <a:r>
              <a:rPr sz="2200" b="1" dirty="0">
                <a:latin typeface="Courier New"/>
                <a:cs typeface="Courier New"/>
              </a:rPr>
              <a:t>protected </a:t>
            </a:r>
            <a:r>
              <a:rPr sz="2200" b="1" spc="-5" dirty="0">
                <a:latin typeface="Courier New"/>
                <a:cs typeface="Courier New"/>
              </a:rPr>
              <a:t>Diem </a:t>
            </a:r>
            <a:r>
              <a:rPr sz="2200" b="1" spc="5" dirty="0">
                <a:latin typeface="Courier New"/>
                <a:cs typeface="Courier New"/>
              </a:rPr>
              <a:t>d3, </a:t>
            </a:r>
            <a:r>
              <a:rPr sz="2200" b="1" spc="-5" dirty="0">
                <a:latin typeface="Courier New"/>
                <a:cs typeface="Courier New"/>
              </a:rPr>
              <a:t>d4;  public </a:t>
            </a:r>
            <a:r>
              <a:rPr sz="2200" b="1" spc="-5" dirty="0">
                <a:solidFill>
                  <a:srgbClr val="B92112"/>
                </a:solidFill>
                <a:latin typeface="Courier New"/>
                <a:cs typeface="Courier New"/>
              </a:rPr>
              <a:t>TuGiac(Diem</a:t>
            </a:r>
            <a:r>
              <a:rPr sz="2200" b="1" spc="25" dirty="0">
                <a:solidFill>
                  <a:srgbClr val="B92112"/>
                </a:solidFill>
                <a:latin typeface="Courier New"/>
                <a:cs typeface="Courier New"/>
              </a:rPr>
              <a:t> </a:t>
            </a:r>
            <a:r>
              <a:rPr sz="2200" b="1" dirty="0">
                <a:solidFill>
                  <a:srgbClr val="B92112"/>
                </a:solidFill>
                <a:latin typeface="Courier New"/>
                <a:cs typeface="Courier New"/>
              </a:rPr>
              <a:t>d1,</a:t>
            </a:r>
            <a:endParaRPr sz="2200" dirty="0">
              <a:latin typeface="Courier New"/>
              <a:cs typeface="Courier New"/>
            </a:endParaRPr>
          </a:p>
          <a:p>
            <a:pPr marL="12700" algn="just">
              <a:lnSpc>
                <a:spcPct val="100000"/>
              </a:lnSpc>
            </a:pPr>
            <a:r>
              <a:rPr sz="2200" b="1" spc="-5" dirty="0">
                <a:solidFill>
                  <a:srgbClr val="B92112"/>
                </a:solidFill>
                <a:latin typeface="Courier New"/>
                <a:cs typeface="Courier New"/>
              </a:rPr>
              <a:t>Diem </a:t>
            </a:r>
            <a:r>
              <a:rPr sz="2200" b="1" spc="5" dirty="0">
                <a:solidFill>
                  <a:srgbClr val="B92112"/>
                </a:solidFill>
                <a:latin typeface="Courier New"/>
                <a:cs typeface="Courier New"/>
              </a:rPr>
              <a:t>d2, </a:t>
            </a:r>
            <a:r>
              <a:rPr sz="2200" b="1" spc="-5" dirty="0">
                <a:solidFill>
                  <a:srgbClr val="B92112"/>
                </a:solidFill>
                <a:latin typeface="Courier New"/>
                <a:cs typeface="Courier New"/>
              </a:rPr>
              <a:t>Diem </a:t>
            </a:r>
            <a:r>
              <a:rPr sz="2200" b="1" spc="5" dirty="0">
                <a:solidFill>
                  <a:srgbClr val="B92112"/>
                </a:solidFill>
                <a:latin typeface="Courier New"/>
                <a:cs typeface="Courier New"/>
              </a:rPr>
              <a:t>d3, </a:t>
            </a:r>
            <a:r>
              <a:rPr sz="2200" b="1" spc="-5" dirty="0">
                <a:solidFill>
                  <a:srgbClr val="B92112"/>
                </a:solidFill>
                <a:latin typeface="Courier New"/>
                <a:cs typeface="Courier New"/>
              </a:rPr>
              <a:t>Diem</a:t>
            </a:r>
            <a:r>
              <a:rPr sz="2200" b="1" spc="-10" dirty="0">
                <a:solidFill>
                  <a:srgbClr val="B92112"/>
                </a:solidFill>
                <a:latin typeface="Courier New"/>
                <a:cs typeface="Courier New"/>
              </a:rPr>
              <a:t> </a:t>
            </a:r>
            <a:r>
              <a:rPr sz="2200" b="1" spc="5" dirty="0">
                <a:solidFill>
                  <a:srgbClr val="B92112"/>
                </a:solidFill>
                <a:latin typeface="Courier New"/>
                <a:cs typeface="Courier New"/>
              </a:rPr>
              <a:t>d4)</a:t>
            </a:r>
            <a:r>
              <a:rPr sz="2200" b="1" spc="5" dirty="0">
                <a:latin typeface="Courier New"/>
                <a:cs typeface="Courier New"/>
              </a:rPr>
              <a:t>{</a:t>
            </a:r>
            <a:endParaRPr sz="2200" dirty="0">
              <a:latin typeface="Courier New"/>
              <a:cs typeface="Courier New"/>
            </a:endParaRPr>
          </a:p>
          <a:p>
            <a:pPr marL="181610" marR="5080" algn="ctr">
              <a:lnSpc>
                <a:spcPct val="100000"/>
              </a:lnSpc>
            </a:pPr>
            <a:r>
              <a:rPr sz="2200" b="1" dirty="0">
                <a:latin typeface="Courier New"/>
                <a:cs typeface="Courier New"/>
              </a:rPr>
              <a:t>System.out.println("Lop </a:t>
            </a:r>
            <a:r>
              <a:rPr sz="2200" b="1" spc="-5" dirty="0">
                <a:latin typeface="Courier New"/>
                <a:cs typeface="Courier New"/>
              </a:rPr>
              <a:t>cha  </a:t>
            </a:r>
            <a:r>
              <a:rPr sz="2200" b="1" dirty="0">
                <a:latin typeface="Courier New"/>
                <a:cs typeface="Courier New"/>
              </a:rPr>
              <a:t>TuGiac(d1, d2, d3, d4)");  this.d1 </a:t>
            </a:r>
            <a:r>
              <a:rPr sz="2200" b="1" spc="-5" dirty="0">
                <a:latin typeface="Courier New"/>
                <a:cs typeface="Courier New"/>
              </a:rPr>
              <a:t>= </a:t>
            </a:r>
            <a:r>
              <a:rPr sz="2200" b="1" dirty="0">
                <a:latin typeface="Courier New"/>
                <a:cs typeface="Courier New"/>
              </a:rPr>
              <a:t>d1; </a:t>
            </a:r>
            <a:r>
              <a:rPr sz="2200" b="1" spc="-5" dirty="0">
                <a:latin typeface="Courier New"/>
                <a:cs typeface="Courier New"/>
              </a:rPr>
              <a:t>this.d2 = d2;  </a:t>
            </a:r>
            <a:r>
              <a:rPr sz="2200" b="1" dirty="0">
                <a:latin typeface="Courier New"/>
                <a:cs typeface="Courier New"/>
              </a:rPr>
              <a:t>this.d3 </a:t>
            </a:r>
            <a:r>
              <a:rPr sz="2200" b="1" spc="-5" dirty="0">
                <a:latin typeface="Courier New"/>
                <a:cs typeface="Courier New"/>
              </a:rPr>
              <a:t>= </a:t>
            </a:r>
            <a:r>
              <a:rPr sz="2200" b="1" dirty="0">
                <a:latin typeface="Courier New"/>
                <a:cs typeface="Courier New"/>
              </a:rPr>
              <a:t>d3; this.d4 </a:t>
            </a:r>
            <a:r>
              <a:rPr sz="2200" b="1" spc="-5" dirty="0">
                <a:latin typeface="Courier New"/>
                <a:cs typeface="Courier New"/>
              </a:rPr>
              <a:t>=</a:t>
            </a:r>
            <a:r>
              <a:rPr sz="2200" b="1" spc="-10" dirty="0">
                <a:latin typeface="Courier New"/>
                <a:cs typeface="Courier New"/>
              </a:rPr>
              <a:t> </a:t>
            </a:r>
            <a:r>
              <a:rPr sz="2200" b="1" spc="-5" dirty="0">
                <a:latin typeface="Courier New"/>
                <a:cs typeface="Courier New"/>
              </a:rPr>
              <a:t>d4;</a:t>
            </a:r>
            <a:endParaRPr sz="2200" dirty="0">
              <a:latin typeface="Courier New"/>
              <a:cs typeface="Courier New"/>
            </a:endParaRPr>
          </a:p>
          <a:p>
            <a:pPr marR="4540250" algn="ctr">
              <a:lnSpc>
                <a:spcPct val="100000"/>
              </a:lnSpc>
              <a:spcBef>
                <a:spcPts val="5"/>
              </a:spcBef>
            </a:pPr>
            <a:r>
              <a:rPr sz="2200" b="1" spc="-5" dirty="0">
                <a:latin typeface="Courier New"/>
                <a:cs typeface="Courier New"/>
              </a:rPr>
              <a:t>}</a:t>
            </a:r>
            <a:endParaRPr sz="2200" dirty="0">
              <a:latin typeface="Courier New"/>
              <a:cs typeface="Courier New"/>
            </a:endParaRPr>
          </a:p>
        </p:txBody>
      </p:sp>
      <p:sp>
        <p:nvSpPr>
          <p:cNvPr id="10" name="object 10"/>
          <p:cNvSpPr txBox="1"/>
          <p:nvPr/>
        </p:nvSpPr>
        <p:spPr>
          <a:xfrm>
            <a:off x="307340" y="4600194"/>
            <a:ext cx="5071110" cy="2372360"/>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Courier New"/>
                <a:cs typeface="Courier New"/>
              </a:rPr>
              <a:t>}</a:t>
            </a:r>
            <a:endParaRPr sz="2200">
              <a:latin typeface="Courier New"/>
              <a:cs typeface="Courier New"/>
            </a:endParaRPr>
          </a:p>
          <a:p>
            <a:pPr marL="347980" marR="5080" indent="-335280">
              <a:lnSpc>
                <a:spcPct val="100000"/>
              </a:lnSpc>
            </a:pPr>
            <a:r>
              <a:rPr sz="2200" b="1" spc="-5" dirty="0">
                <a:latin typeface="Courier New"/>
                <a:cs typeface="Courier New"/>
              </a:rPr>
              <a:t>public </a:t>
            </a:r>
            <a:r>
              <a:rPr sz="2200" b="1" dirty="0">
                <a:latin typeface="Courier New"/>
                <a:cs typeface="Courier New"/>
              </a:rPr>
              <a:t>class </a:t>
            </a:r>
            <a:r>
              <a:rPr sz="2200" b="1" dirty="0">
                <a:solidFill>
                  <a:srgbClr val="B92112"/>
                </a:solidFill>
                <a:latin typeface="Courier New"/>
                <a:cs typeface="Courier New"/>
              </a:rPr>
              <a:t>HinhVuong extends  </a:t>
            </a:r>
            <a:r>
              <a:rPr sz="2200" b="1" spc="-5" dirty="0">
                <a:latin typeface="Courier New"/>
                <a:cs typeface="Courier New"/>
              </a:rPr>
              <a:t>public</a:t>
            </a:r>
            <a:r>
              <a:rPr sz="2200" b="1" spc="20" dirty="0">
                <a:latin typeface="Courier New"/>
                <a:cs typeface="Courier New"/>
              </a:rPr>
              <a:t> </a:t>
            </a:r>
            <a:r>
              <a:rPr sz="2200" b="1" dirty="0">
                <a:solidFill>
                  <a:srgbClr val="B92112"/>
                </a:solidFill>
                <a:latin typeface="Courier New"/>
                <a:cs typeface="Courier New"/>
              </a:rPr>
              <a:t>HinhVuong()</a:t>
            </a:r>
            <a:r>
              <a:rPr sz="2200" b="1" dirty="0">
                <a:latin typeface="Courier New"/>
                <a:cs typeface="Courier New"/>
              </a:rPr>
              <a:t>{</a:t>
            </a:r>
            <a:endParaRPr sz="2200">
              <a:latin typeface="Courier New"/>
              <a:cs typeface="Courier New"/>
            </a:endParaRPr>
          </a:p>
          <a:p>
            <a:pPr marL="516890" marR="504190" indent="167640">
              <a:lnSpc>
                <a:spcPct val="100000"/>
              </a:lnSpc>
            </a:pPr>
            <a:r>
              <a:rPr sz="2200" b="1" dirty="0">
                <a:latin typeface="Courier New"/>
                <a:cs typeface="Courier New"/>
              </a:rPr>
              <a:t>System.out.println  </a:t>
            </a:r>
            <a:r>
              <a:rPr sz="2200" b="1" spc="-5" dirty="0">
                <a:latin typeface="Courier New"/>
                <a:cs typeface="Courier New"/>
              </a:rPr>
              <a:t>("Lop con</a:t>
            </a:r>
            <a:r>
              <a:rPr sz="2200" b="1" spc="25" dirty="0">
                <a:latin typeface="Courier New"/>
                <a:cs typeface="Courier New"/>
              </a:rPr>
              <a:t> </a:t>
            </a:r>
            <a:r>
              <a:rPr sz="2200" b="1" dirty="0">
                <a:latin typeface="Courier New"/>
                <a:cs typeface="Courier New"/>
              </a:rPr>
              <a:t>HinhVuong()");</a:t>
            </a:r>
            <a:endParaRPr sz="2200">
              <a:latin typeface="Courier New"/>
              <a:cs typeface="Courier New"/>
            </a:endParaRPr>
          </a:p>
          <a:p>
            <a:pPr marL="347980">
              <a:lnSpc>
                <a:spcPct val="100000"/>
              </a:lnSpc>
            </a:pPr>
            <a:r>
              <a:rPr sz="2200" b="1" spc="-5" dirty="0">
                <a:latin typeface="Courier New"/>
                <a:cs typeface="Courier New"/>
              </a:rPr>
              <a:t>}</a:t>
            </a:r>
            <a:endParaRPr sz="2200">
              <a:latin typeface="Courier New"/>
              <a:cs typeface="Courier New"/>
            </a:endParaRPr>
          </a:p>
          <a:p>
            <a:pPr marL="12700">
              <a:lnSpc>
                <a:spcPct val="100000"/>
              </a:lnSpc>
              <a:spcBef>
                <a:spcPts val="5"/>
              </a:spcBef>
            </a:pPr>
            <a:r>
              <a:rPr sz="2200" b="1" spc="-5" dirty="0">
                <a:latin typeface="Courier New"/>
                <a:cs typeface="Courier New"/>
              </a:rPr>
              <a:t>}</a:t>
            </a:r>
            <a:endParaRPr sz="2200">
              <a:latin typeface="Courier New"/>
              <a:cs typeface="Courier New"/>
            </a:endParaRPr>
          </a:p>
        </p:txBody>
      </p:sp>
      <p:sp>
        <p:nvSpPr>
          <p:cNvPr id="11" name="object 11"/>
          <p:cNvSpPr txBox="1"/>
          <p:nvPr/>
        </p:nvSpPr>
        <p:spPr>
          <a:xfrm>
            <a:off x="5535137" y="4994883"/>
            <a:ext cx="3321050" cy="1662430"/>
          </a:xfrm>
          <a:prstGeom prst="rect">
            <a:avLst/>
          </a:prstGeom>
        </p:spPr>
        <p:txBody>
          <a:bodyPr vert="horz" wrap="square" lIns="0" tIns="0" rIns="0" bIns="0" rtlCol="0">
            <a:spAutoFit/>
          </a:bodyPr>
          <a:lstStyle/>
          <a:p>
            <a:pPr>
              <a:lnSpc>
                <a:spcPts val="2270"/>
              </a:lnSpc>
            </a:pPr>
            <a:r>
              <a:rPr sz="2200" b="1" dirty="0">
                <a:solidFill>
                  <a:srgbClr val="B92112"/>
                </a:solidFill>
                <a:latin typeface="Courier New"/>
                <a:cs typeface="Courier New"/>
              </a:rPr>
              <a:t>TuGiac</a:t>
            </a:r>
            <a:r>
              <a:rPr sz="2200" b="1" spc="15" dirty="0">
                <a:solidFill>
                  <a:srgbClr val="B92112"/>
                </a:solidFill>
                <a:latin typeface="Courier New"/>
                <a:cs typeface="Courier New"/>
              </a:rPr>
              <a:t> </a:t>
            </a:r>
            <a:r>
              <a:rPr sz="2200" b="1" spc="-5" dirty="0">
                <a:latin typeface="Courier New"/>
                <a:cs typeface="Courier New"/>
              </a:rPr>
              <a:t>{</a:t>
            </a:r>
            <a:endParaRPr sz="2200">
              <a:latin typeface="Courier New"/>
              <a:cs typeface="Courier New"/>
            </a:endParaRPr>
          </a:p>
          <a:p>
            <a:pPr>
              <a:lnSpc>
                <a:spcPct val="100000"/>
              </a:lnSpc>
            </a:pPr>
            <a:endParaRPr sz="2500">
              <a:latin typeface="Courier New"/>
              <a:cs typeface="Courier New"/>
            </a:endParaRPr>
          </a:p>
          <a:p>
            <a:pPr>
              <a:lnSpc>
                <a:spcPct val="100000"/>
              </a:lnSpc>
            </a:pPr>
            <a:endParaRPr sz="2500">
              <a:latin typeface="Courier New"/>
              <a:cs typeface="Courier New"/>
            </a:endParaRPr>
          </a:p>
          <a:p>
            <a:pPr>
              <a:lnSpc>
                <a:spcPct val="100000"/>
              </a:lnSpc>
              <a:spcBef>
                <a:spcPts val="10"/>
              </a:spcBef>
            </a:pPr>
            <a:endParaRPr sz="3050">
              <a:latin typeface="Courier New"/>
              <a:cs typeface="Courier New"/>
            </a:endParaRPr>
          </a:p>
          <a:p>
            <a:pPr algn="r">
              <a:lnSpc>
                <a:spcPct val="100000"/>
              </a:lnSpc>
            </a:pPr>
            <a:r>
              <a:rPr sz="1400" dirty="0">
                <a:latin typeface="Tahoma"/>
                <a:cs typeface="Tahoma"/>
              </a:rPr>
              <a:t>46</a:t>
            </a:r>
            <a:endParaRPr sz="1400">
              <a:latin typeface="Tahoma"/>
              <a:cs typeface="Tahoma"/>
            </a:endParaRPr>
          </a:p>
        </p:txBody>
      </p:sp>
      <p:sp>
        <p:nvSpPr>
          <p:cNvPr id="12" name="object 12"/>
          <p:cNvSpPr txBox="1"/>
          <p:nvPr/>
        </p:nvSpPr>
        <p:spPr>
          <a:xfrm>
            <a:off x="5804408" y="715772"/>
            <a:ext cx="3221355" cy="695960"/>
          </a:xfrm>
          <a:prstGeom prst="rect">
            <a:avLst/>
          </a:prstGeom>
        </p:spPr>
        <p:txBody>
          <a:bodyPr vert="horz" wrap="square" lIns="0" tIns="12065" rIns="0" bIns="0" rtlCol="0">
            <a:spAutoFit/>
          </a:bodyPr>
          <a:lstStyle/>
          <a:p>
            <a:pPr marL="347345" marR="5080" indent="-335280">
              <a:lnSpc>
                <a:spcPct val="100000"/>
              </a:lnSpc>
              <a:spcBef>
                <a:spcPts val="95"/>
              </a:spcBef>
            </a:pPr>
            <a:r>
              <a:rPr sz="2200" b="1" spc="-5" dirty="0">
                <a:latin typeface="Courier New"/>
                <a:cs typeface="Courier New"/>
              </a:rPr>
              <a:t>public </a:t>
            </a:r>
            <a:r>
              <a:rPr sz="2200" b="1" dirty="0">
                <a:latin typeface="Courier New"/>
                <a:cs typeface="Courier New"/>
              </a:rPr>
              <a:t>class </a:t>
            </a:r>
            <a:r>
              <a:rPr sz="2200" b="1" spc="-5" dirty="0">
                <a:latin typeface="Courier New"/>
                <a:cs typeface="Courier New"/>
              </a:rPr>
              <a:t>Test {  public</a:t>
            </a:r>
            <a:r>
              <a:rPr sz="2200" b="1" spc="10" dirty="0">
                <a:latin typeface="Courier New"/>
                <a:cs typeface="Courier New"/>
              </a:rPr>
              <a:t> </a:t>
            </a:r>
            <a:r>
              <a:rPr sz="2200" b="1" spc="-5" dirty="0">
                <a:latin typeface="Courier New"/>
                <a:cs typeface="Courier New"/>
              </a:rPr>
              <a:t>static</a:t>
            </a:r>
            <a:endParaRPr sz="2200" dirty="0">
              <a:latin typeface="Courier New"/>
              <a:cs typeface="Courier New"/>
            </a:endParaRPr>
          </a:p>
        </p:txBody>
      </p:sp>
      <p:sp>
        <p:nvSpPr>
          <p:cNvPr id="13" name="object 13"/>
          <p:cNvSpPr txBox="1"/>
          <p:nvPr/>
        </p:nvSpPr>
        <p:spPr>
          <a:xfrm>
            <a:off x="6139688" y="1386331"/>
            <a:ext cx="2723515" cy="1701800"/>
          </a:xfrm>
          <a:prstGeom prst="rect">
            <a:avLst/>
          </a:prstGeom>
        </p:spPr>
        <p:txBody>
          <a:bodyPr vert="horz" wrap="square" lIns="0" tIns="12065" rIns="0" bIns="0" rtlCol="0">
            <a:spAutoFit/>
          </a:bodyPr>
          <a:lstStyle/>
          <a:p>
            <a:pPr marL="20320">
              <a:lnSpc>
                <a:spcPct val="100000"/>
              </a:lnSpc>
              <a:spcBef>
                <a:spcPts val="95"/>
              </a:spcBef>
            </a:pPr>
            <a:r>
              <a:rPr sz="2200" b="1" spc="-5" dirty="0">
                <a:latin typeface="Courier New"/>
                <a:cs typeface="Courier New"/>
              </a:rPr>
              <a:t>void</a:t>
            </a:r>
            <a:r>
              <a:rPr sz="2200" b="1" spc="-65" dirty="0">
                <a:latin typeface="Courier New"/>
                <a:cs typeface="Courier New"/>
              </a:rPr>
              <a:t> </a:t>
            </a:r>
            <a:r>
              <a:rPr sz="2200" b="1" dirty="0">
                <a:latin typeface="Courier New"/>
                <a:cs typeface="Courier New"/>
              </a:rPr>
              <a:t>main(String</a:t>
            </a:r>
            <a:endParaRPr sz="2200" dirty="0">
              <a:latin typeface="Courier New"/>
              <a:cs typeface="Courier New"/>
            </a:endParaRPr>
          </a:p>
          <a:p>
            <a:pPr marL="20320">
              <a:lnSpc>
                <a:spcPct val="100000"/>
              </a:lnSpc>
            </a:pPr>
            <a:r>
              <a:rPr sz="2200" b="1" spc="-5" dirty="0">
                <a:latin typeface="Courier New"/>
                <a:cs typeface="Courier New"/>
              </a:rPr>
              <a:t>arg[])</a:t>
            </a:r>
            <a:endParaRPr sz="2200" dirty="0">
              <a:latin typeface="Courier New"/>
              <a:cs typeface="Courier New"/>
            </a:endParaRPr>
          </a:p>
          <a:p>
            <a:pPr marL="12700">
              <a:lnSpc>
                <a:spcPct val="100000"/>
              </a:lnSpc>
            </a:pPr>
            <a:r>
              <a:rPr sz="2200" b="1" spc="-5" dirty="0">
                <a:latin typeface="Courier New"/>
                <a:cs typeface="Courier New"/>
              </a:rPr>
              <a:t>{</a:t>
            </a:r>
            <a:endParaRPr sz="2200" dirty="0">
              <a:latin typeface="Courier New"/>
              <a:cs typeface="Courier New"/>
            </a:endParaRPr>
          </a:p>
          <a:p>
            <a:pPr marL="20320" marR="174625" indent="167640">
              <a:lnSpc>
                <a:spcPct val="100000"/>
              </a:lnSpc>
            </a:pPr>
            <a:r>
              <a:rPr sz="2200" b="1" dirty="0">
                <a:latin typeface="Courier New"/>
                <a:cs typeface="Courier New"/>
              </a:rPr>
              <a:t>HinhVuong </a:t>
            </a:r>
            <a:r>
              <a:rPr sz="2200" b="1" spc="5" dirty="0">
                <a:latin typeface="Courier New"/>
                <a:cs typeface="Courier New"/>
              </a:rPr>
              <a:t>hv</a:t>
            </a:r>
            <a:r>
              <a:rPr sz="2200" b="1" spc="-95" dirty="0">
                <a:latin typeface="Courier New"/>
                <a:cs typeface="Courier New"/>
              </a:rPr>
              <a:t> </a:t>
            </a:r>
            <a:r>
              <a:rPr sz="2200" b="1" spc="-5" dirty="0">
                <a:latin typeface="Courier New"/>
                <a:cs typeface="Courier New"/>
              </a:rPr>
              <a:t>=  </a:t>
            </a:r>
            <a:r>
              <a:rPr sz="2200" b="1" spc="-10" dirty="0">
                <a:latin typeface="Courier New"/>
                <a:cs typeface="Courier New"/>
              </a:rPr>
              <a:t>new</a:t>
            </a:r>
            <a:endParaRPr sz="2200" dirty="0">
              <a:latin typeface="Courier New"/>
              <a:cs typeface="Courier New"/>
            </a:endParaRPr>
          </a:p>
        </p:txBody>
      </p:sp>
      <p:sp>
        <p:nvSpPr>
          <p:cNvPr id="14" name="object 14"/>
          <p:cNvSpPr txBox="1"/>
          <p:nvPr/>
        </p:nvSpPr>
        <p:spPr>
          <a:xfrm>
            <a:off x="6147308" y="3398647"/>
            <a:ext cx="2041525" cy="695960"/>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Courier New"/>
                <a:cs typeface="Courier New"/>
              </a:rPr>
              <a:t>HinhVuong();</a:t>
            </a:r>
            <a:endParaRPr sz="2200">
              <a:latin typeface="Courier New"/>
              <a:cs typeface="Courier New"/>
            </a:endParaRPr>
          </a:p>
          <a:p>
            <a:pPr marL="179705">
              <a:lnSpc>
                <a:spcPct val="100000"/>
              </a:lnSpc>
            </a:pPr>
            <a:r>
              <a:rPr sz="2200" b="1" spc="-5" dirty="0">
                <a:latin typeface="Courier New"/>
                <a:cs typeface="Courier New"/>
              </a:rPr>
              <a:t>}</a:t>
            </a:r>
            <a:endParaRPr sz="2200">
              <a:latin typeface="Courier New"/>
              <a:cs typeface="Courier New"/>
            </a:endParaRPr>
          </a:p>
        </p:txBody>
      </p:sp>
      <p:sp>
        <p:nvSpPr>
          <p:cNvPr id="15" name="object 15"/>
          <p:cNvSpPr txBox="1"/>
          <p:nvPr/>
        </p:nvSpPr>
        <p:spPr>
          <a:xfrm>
            <a:off x="5804408" y="4069207"/>
            <a:ext cx="193040" cy="360680"/>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Courier New"/>
                <a:cs typeface="Courier New"/>
              </a:rPr>
              <a:t>}</a:t>
            </a:r>
            <a:endParaRPr sz="2200">
              <a:latin typeface="Courier New"/>
              <a:cs typeface="Courier New"/>
            </a:endParaRPr>
          </a:p>
        </p:txBody>
      </p:sp>
      <p:grpSp>
        <p:nvGrpSpPr>
          <p:cNvPr id="16" name="object 16"/>
          <p:cNvGrpSpPr/>
          <p:nvPr/>
        </p:nvGrpSpPr>
        <p:grpSpPr>
          <a:xfrm>
            <a:off x="7565135" y="4424171"/>
            <a:ext cx="512445" cy="370840"/>
            <a:chOff x="7565135" y="4424171"/>
            <a:chExt cx="512445" cy="370840"/>
          </a:xfrm>
        </p:grpSpPr>
        <p:sp>
          <p:nvSpPr>
            <p:cNvPr id="17" name="object 17"/>
            <p:cNvSpPr/>
            <p:nvPr/>
          </p:nvSpPr>
          <p:spPr>
            <a:xfrm>
              <a:off x="7569707" y="4428743"/>
              <a:ext cx="502920" cy="361315"/>
            </a:xfrm>
            <a:custGeom>
              <a:avLst/>
              <a:gdLst/>
              <a:ahLst/>
              <a:cxnLst/>
              <a:rect l="l" t="t" r="r" b="b"/>
              <a:pathLst>
                <a:path w="502920" h="361314">
                  <a:moveTo>
                    <a:pt x="377190" y="0"/>
                  </a:moveTo>
                  <a:lnTo>
                    <a:pt x="125730" y="0"/>
                  </a:lnTo>
                  <a:lnTo>
                    <a:pt x="125730" y="270890"/>
                  </a:lnTo>
                  <a:lnTo>
                    <a:pt x="0" y="270890"/>
                  </a:lnTo>
                  <a:lnTo>
                    <a:pt x="251460" y="361187"/>
                  </a:lnTo>
                  <a:lnTo>
                    <a:pt x="502920" y="270890"/>
                  </a:lnTo>
                  <a:lnTo>
                    <a:pt x="377190" y="270890"/>
                  </a:lnTo>
                  <a:lnTo>
                    <a:pt x="377190" y="0"/>
                  </a:lnTo>
                  <a:close/>
                </a:path>
              </a:pathLst>
            </a:custGeom>
            <a:solidFill>
              <a:srgbClr val="C00000"/>
            </a:solidFill>
          </p:spPr>
          <p:txBody>
            <a:bodyPr wrap="square" lIns="0" tIns="0" rIns="0" bIns="0" rtlCol="0"/>
            <a:lstStyle/>
            <a:p>
              <a:endParaRPr/>
            </a:p>
          </p:txBody>
        </p:sp>
        <p:sp>
          <p:nvSpPr>
            <p:cNvPr id="18" name="object 18"/>
            <p:cNvSpPr/>
            <p:nvPr/>
          </p:nvSpPr>
          <p:spPr>
            <a:xfrm>
              <a:off x="7569707" y="4428743"/>
              <a:ext cx="502920" cy="361315"/>
            </a:xfrm>
            <a:custGeom>
              <a:avLst/>
              <a:gdLst/>
              <a:ahLst/>
              <a:cxnLst/>
              <a:rect l="l" t="t" r="r" b="b"/>
              <a:pathLst>
                <a:path w="502920" h="361314">
                  <a:moveTo>
                    <a:pt x="0" y="270890"/>
                  </a:moveTo>
                  <a:lnTo>
                    <a:pt x="125730" y="270890"/>
                  </a:lnTo>
                  <a:lnTo>
                    <a:pt x="125730" y="0"/>
                  </a:lnTo>
                  <a:lnTo>
                    <a:pt x="377190" y="0"/>
                  </a:lnTo>
                  <a:lnTo>
                    <a:pt x="377190" y="270890"/>
                  </a:lnTo>
                  <a:lnTo>
                    <a:pt x="502920" y="270890"/>
                  </a:lnTo>
                  <a:lnTo>
                    <a:pt x="251460" y="361187"/>
                  </a:lnTo>
                  <a:lnTo>
                    <a:pt x="0" y="270890"/>
                  </a:lnTo>
                  <a:close/>
                </a:path>
              </a:pathLst>
            </a:custGeom>
            <a:ln w="9144">
              <a:solidFill>
                <a:srgbClr val="000000"/>
              </a:solidFill>
            </a:ln>
          </p:spPr>
          <p:txBody>
            <a:bodyPr wrap="square" lIns="0" tIns="0" rIns="0" bIns="0" rtlCol="0"/>
            <a:lstStyle/>
            <a:p>
              <a:endParaRPr/>
            </a:p>
          </p:txBody>
        </p:sp>
      </p:grpSp>
      <p:sp>
        <p:nvSpPr>
          <p:cNvPr id="19" name="object 19"/>
          <p:cNvSpPr/>
          <p:nvPr/>
        </p:nvSpPr>
        <p:spPr>
          <a:xfrm>
            <a:off x="5500115" y="5000242"/>
            <a:ext cx="3569208" cy="1848612"/>
          </a:xfrm>
          <a:prstGeom prst="rect">
            <a:avLst/>
          </a:prstGeom>
          <a:blipFill>
            <a:blip r:embed="rId2" cstate="print"/>
            <a:stretch>
              <a:fillRect/>
            </a:stretch>
          </a:blipFill>
        </p:spPr>
        <p:txBody>
          <a:bodyPr wrap="square" lIns="0" tIns="0" rIns="0" bIns="0" rtlCol="0"/>
          <a:lstStyle/>
          <a:p>
            <a:endParaRPr/>
          </a:p>
        </p:txBody>
      </p:sp>
      <p:sp>
        <p:nvSpPr>
          <p:cNvPr id="20" name="object 20"/>
          <p:cNvSpPr txBox="1"/>
          <p:nvPr/>
        </p:nvSpPr>
        <p:spPr>
          <a:xfrm>
            <a:off x="7008114" y="4358385"/>
            <a:ext cx="556895"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B92112"/>
                </a:solidFill>
                <a:latin typeface="Arial"/>
                <a:cs typeface="Arial"/>
              </a:rPr>
              <a:t>Lỗi</a:t>
            </a:r>
            <a:endParaRPr sz="2800">
              <a:latin typeface="Arial"/>
              <a:cs typeface="Arial"/>
            </a:endParaRPr>
          </a:p>
        </p:txBody>
      </p:sp>
      <p:sp>
        <p:nvSpPr>
          <p:cNvPr id="21" name="object 21"/>
          <p:cNvSpPr/>
          <p:nvPr/>
        </p:nvSpPr>
        <p:spPr>
          <a:xfrm>
            <a:off x="4072890" y="4631944"/>
            <a:ext cx="2861310" cy="815975"/>
          </a:xfrm>
          <a:custGeom>
            <a:avLst/>
            <a:gdLst/>
            <a:ahLst/>
            <a:cxnLst/>
            <a:rect l="l" t="t" r="r" b="b"/>
            <a:pathLst>
              <a:path w="2861309" h="815975">
                <a:moveTo>
                  <a:pt x="64643" y="740790"/>
                </a:moveTo>
                <a:lnTo>
                  <a:pt x="0" y="798829"/>
                </a:lnTo>
                <a:lnTo>
                  <a:pt x="85217" y="815720"/>
                </a:lnTo>
                <a:lnTo>
                  <a:pt x="79288" y="794130"/>
                </a:lnTo>
                <a:lnTo>
                  <a:pt x="65912" y="794130"/>
                </a:lnTo>
                <a:lnTo>
                  <a:pt x="59055" y="769111"/>
                </a:lnTo>
                <a:lnTo>
                  <a:pt x="71480" y="765692"/>
                </a:lnTo>
                <a:lnTo>
                  <a:pt x="64643" y="740790"/>
                </a:lnTo>
                <a:close/>
              </a:path>
              <a:path w="2861309" h="815975">
                <a:moveTo>
                  <a:pt x="71480" y="765692"/>
                </a:moveTo>
                <a:lnTo>
                  <a:pt x="59055" y="769111"/>
                </a:lnTo>
                <a:lnTo>
                  <a:pt x="65912" y="794130"/>
                </a:lnTo>
                <a:lnTo>
                  <a:pt x="78349" y="790708"/>
                </a:lnTo>
                <a:lnTo>
                  <a:pt x="71480" y="765692"/>
                </a:lnTo>
                <a:close/>
              </a:path>
              <a:path w="2861309" h="815975">
                <a:moveTo>
                  <a:pt x="78349" y="790708"/>
                </a:moveTo>
                <a:lnTo>
                  <a:pt x="65912" y="794130"/>
                </a:lnTo>
                <a:lnTo>
                  <a:pt x="79288" y="794130"/>
                </a:lnTo>
                <a:lnTo>
                  <a:pt x="78349" y="790708"/>
                </a:lnTo>
                <a:close/>
              </a:path>
              <a:path w="2861309" h="815975">
                <a:moveTo>
                  <a:pt x="2854070" y="0"/>
                </a:moveTo>
                <a:lnTo>
                  <a:pt x="71480" y="765692"/>
                </a:lnTo>
                <a:lnTo>
                  <a:pt x="78349" y="790708"/>
                </a:lnTo>
                <a:lnTo>
                  <a:pt x="2860929" y="24891"/>
                </a:lnTo>
                <a:lnTo>
                  <a:pt x="2854070" y="0"/>
                </a:lnTo>
                <a:close/>
              </a:path>
            </a:pathLst>
          </a:custGeom>
          <a:solidFill>
            <a:srgbClr val="B92112"/>
          </a:solidFill>
        </p:spPr>
        <p:txBody>
          <a:bodyPr wrap="square" lIns="0" tIns="0" rIns="0" bIns="0" rtlCol="0"/>
          <a:lstStyle/>
          <a:p>
            <a:endParaRPr/>
          </a:p>
        </p:txBody>
      </p:sp>
      <p:sp>
        <p:nvSpPr>
          <p:cNvPr id="22" name="object 22"/>
          <p:cNvSpPr/>
          <p:nvPr/>
        </p:nvSpPr>
        <p:spPr>
          <a:xfrm>
            <a:off x="5144261" y="2501645"/>
            <a:ext cx="1724025" cy="1864995"/>
          </a:xfrm>
          <a:custGeom>
            <a:avLst/>
            <a:gdLst/>
            <a:ahLst/>
            <a:cxnLst/>
            <a:rect l="l" t="t" r="r" b="b"/>
            <a:pathLst>
              <a:path w="1724025" h="1864995">
                <a:moveTo>
                  <a:pt x="62269" y="48265"/>
                </a:moveTo>
                <a:lnTo>
                  <a:pt x="43177" y="65872"/>
                </a:lnTo>
                <a:lnTo>
                  <a:pt x="1704974" y="1864995"/>
                </a:lnTo>
                <a:lnTo>
                  <a:pt x="1724024" y="1847468"/>
                </a:lnTo>
                <a:lnTo>
                  <a:pt x="62269" y="48265"/>
                </a:lnTo>
                <a:close/>
              </a:path>
              <a:path w="1724025" h="1864995">
                <a:moveTo>
                  <a:pt x="0" y="0"/>
                </a:moveTo>
                <a:lnTo>
                  <a:pt x="24129" y="83438"/>
                </a:lnTo>
                <a:lnTo>
                  <a:pt x="43177" y="65872"/>
                </a:lnTo>
                <a:lnTo>
                  <a:pt x="34416" y="56387"/>
                </a:lnTo>
                <a:lnTo>
                  <a:pt x="53466" y="38734"/>
                </a:lnTo>
                <a:lnTo>
                  <a:pt x="72604" y="38734"/>
                </a:lnTo>
                <a:lnTo>
                  <a:pt x="81279" y="30733"/>
                </a:lnTo>
                <a:lnTo>
                  <a:pt x="0" y="0"/>
                </a:lnTo>
                <a:close/>
              </a:path>
              <a:path w="1724025" h="1864995">
                <a:moveTo>
                  <a:pt x="53466" y="38734"/>
                </a:moveTo>
                <a:lnTo>
                  <a:pt x="34416" y="56387"/>
                </a:lnTo>
                <a:lnTo>
                  <a:pt x="43177" y="65872"/>
                </a:lnTo>
                <a:lnTo>
                  <a:pt x="62269" y="48265"/>
                </a:lnTo>
                <a:lnTo>
                  <a:pt x="53466" y="38734"/>
                </a:lnTo>
                <a:close/>
              </a:path>
              <a:path w="1724025" h="1864995">
                <a:moveTo>
                  <a:pt x="72604" y="38734"/>
                </a:moveTo>
                <a:lnTo>
                  <a:pt x="53466" y="38734"/>
                </a:lnTo>
                <a:lnTo>
                  <a:pt x="62269" y="48265"/>
                </a:lnTo>
                <a:lnTo>
                  <a:pt x="72604" y="38734"/>
                </a:lnTo>
                <a:close/>
              </a:path>
            </a:pathLst>
          </a:custGeom>
          <a:solidFill>
            <a:srgbClr val="B92112"/>
          </a:solidFill>
        </p:spPr>
        <p:txBody>
          <a:bodyPr wrap="square" lIns="0" tIns="0" rIns="0" bIns="0" rtlCol="0"/>
          <a:lstStyle/>
          <a:p>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29968" y="18648"/>
            <a:ext cx="7518299" cy="505908"/>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3399"/>
                </a:solidFill>
                <a:latin typeface="Tahoma"/>
                <a:cs typeface="Tahoma"/>
              </a:rPr>
              <a:t>Gọi trực tiếp constructor của lớp cha</a:t>
            </a:r>
            <a:endParaRPr sz="3200">
              <a:latin typeface="Tahoma"/>
              <a:cs typeface="Tahoma"/>
            </a:endParaRPr>
          </a:p>
        </p:txBody>
      </p:sp>
      <p:sp>
        <p:nvSpPr>
          <p:cNvPr id="8" name="object 8"/>
          <p:cNvSpPr txBox="1"/>
          <p:nvPr/>
        </p:nvSpPr>
        <p:spPr>
          <a:xfrm>
            <a:off x="307340" y="504190"/>
            <a:ext cx="8260080" cy="1026160"/>
          </a:xfrm>
          <a:prstGeom prst="rect">
            <a:avLst/>
          </a:prstGeom>
        </p:spPr>
        <p:txBody>
          <a:bodyPr vert="horz" wrap="square" lIns="0" tIns="12065" rIns="0" bIns="0" rtlCol="0">
            <a:spAutoFit/>
          </a:bodyPr>
          <a:lstStyle/>
          <a:p>
            <a:pPr marL="934719">
              <a:lnSpc>
                <a:spcPct val="100000"/>
              </a:lnSpc>
              <a:spcBef>
                <a:spcPts val="95"/>
              </a:spcBef>
            </a:pPr>
            <a:r>
              <a:rPr sz="2800" dirty="0">
                <a:solidFill>
                  <a:srgbClr val="333399"/>
                </a:solidFill>
                <a:latin typeface="Tahoma"/>
                <a:cs typeface="Tahoma"/>
              </a:rPr>
              <a:t>Phương thức khởi tạo lớp con </a:t>
            </a:r>
            <a:r>
              <a:rPr sz="2800" dirty="0">
                <a:solidFill>
                  <a:srgbClr val="C00000"/>
                </a:solidFill>
                <a:latin typeface="Tahoma"/>
                <a:cs typeface="Tahoma"/>
              </a:rPr>
              <a:t>KHÔNG </a:t>
            </a:r>
            <a:r>
              <a:rPr sz="2800" dirty="0">
                <a:solidFill>
                  <a:srgbClr val="333399"/>
                </a:solidFill>
                <a:latin typeface="Tahoma"/>
                <a:cs typeface="Tahoma"/>
              </a:rPr>
              <a:t>tham số</a:t>
            </a:r>
            <a:endParaRPr sz="2800" dirty="0">
              <a:latin typeface="Tahoma"/>
              <a:cs typeface="Tahoma"/>
            </a:endParaRPr>
          </a:p>
          <a:p>
            <a:pPr marL="12700">
              <a:lnSpc>
                <a:spcPct val="100000"/>
              </a:lnSpc>
              <a:spcBef>
                <a:spcPts val="1885"/>
              </a:spcBef>
            </a:pPr>
            <a:r>
              <a:rPr sz="2200" b="1" spc="-5" dirty="0">
                <a:latin typeface="Courier New"/>
                <a:cs typeface="Courier New"/>
              </a:rPr>
              <a:t>p</a:t>
            </a:r>
            <a:r>
              <a:rPr lang="en-US" sz="2200" b="1" spc="-5" dirty="0">
                <a:latin typeface="Courier New"/>
                <a:cs typeface="Courier New"/>
              </a:rPr>
              <a:t>u</a:t>
            </a:r>
            <a:r>
              <a:rPr sz="2200" b="1" spc="-5" dirty="0">
                <a:latin typeface="Courier New"/>
                <a:cs typeface="Courier New"/>
              </a:rPr>
              <a:t>blic </a:t>
            </a:r>
            <a:r>
              <a:rPr sz="2200" b="1" dirty="0">
                <a:latin typeface="Courier New"/>
                <a:cs typeface="Courier New"/>
              </a:rPr>
              <a:t>class TuGiac</a:t>
            </a:r>
            <a:r>
              <a:rPr sz="2200" b="1" spc="10" dirty="0">
                <a:latin typeface="Courier New"/>
                <a:cs typeface="Courier New"/>
              </a:rPr>
              <a:t> </a:t>
            </a:r>
            <a:r>
              <a:rPr sz="2200" b="1" spc="-5" dirty="0">
                <a:latin typeface="Courier New"/>
                <a:cs typeface="Courier New"/>
              </a:rPr>
              <a:t>{</a:t>
            </a:r>
            <a:endParaRPr sz="2200" dirty="0">
              <a:latin typeface="Courier New"/>
              <a:cs typeface="Courier New"/>
            </a:endParaRPr>
          </a:p>
        </p:txBody>
      </p:sp>
      <p:sp>
        <p:nvSpPr>
          <p:cNvPr id="9" name="object 9"/>
          <p:cNvSpPr txBox="1"/>
          <p:nvPr/>
        </p:nvSpPr>
        <p:spPr>
          <a:xfrm>
            <a:off x="642619" y="1505153"/>
            <a:ext cx="4571365" cy="360680"/>
          </a:xfrm>
          <a:prstGeom prst="rect">
            <a:avLst/>
          </a:prstGeom>
        </p:spPr>
        <p:txBody>
          <a:bodyPr vert="horz" wrap="square" lIns="0" tIns="12065" rIns="0" bIns="0" rtlCol="0">
            <a:spAutoFit/>
          </a:bodyPr>
          <a:lstStyle/>
          <a:p>
            <a:pPr marL="12700">
              <a:lnSpc>
                <a:spcPct val="100000"/>
              </a:lnSpc>
              <a:spcBef>
                <a:spcPts val="95"/>
              </a:spcBef>
            </a:pPr>
            <a:r>
              <a:rPr sz="2200" b="1" dirty="0">
                <a:latin typeface="Courier New"/>
                <a:cs typeface="Courier New"/>
              </a:rPr>
              <a:t>protected </a:t>
            </a:r>
            <a:r>
              <a:rPr sz="2200" b="1" spc="-5" dirty="0">
                <a:latin typeface="Courier New"/>
                <a:cs typeface="Courier New"/>
              </a:rPr>
              <a:t>Diem</a:t>
            </a:r>
            <a:r>
              <a:rPr sz="2200" b="1" dirty="0">
                <a:latin typeface="Courier New"/>
                <a:cs typeface="Courier New"/>
              </a:rPr>
              <a:t> d1,d2,d3,d4;</a:t>
            </a:r>
            <a:endParaRPr sz="2200">
              <a:latin typeface="Courier New"/>
              <a:cs typeface="Courier New"/>
            </a:endParaRPr>
          </a:p>
        </p:txBody>
      </p:sp>
      <p:graphicFrame>
        <p:nvGraphicFramePr>
          <p:cNvPr id="10" name="object 10"/>
          <p:cNvGraphicFramePr>
            <a:graphicFrameLocks noGrp="1"/>
          </p:cNvGraphicFramePr>
          <p:nvPr>
            <p:extLst>
              <p:ext uri="{D42A27DB-BD31-4B8C-83A1-F6EECF244321}">
                <p14:modId xmlns:p14="http://schemas.microsoft.com/office/powerpoint/2010/main" val="3262849538"/>
              </p:ext>
            </p:extLst>
          </p:nvPr>
        </p:nvGraphicFramePr>
        <p:xfrm>
          <a:off x="288290" y="1900527"/>
          <a:ext cx="5280659" cy="986492"/>
        </p:xfrm>
        <a:graphic>
          <a:graphicData uri="http://schemas.openxmlformats.org/drawingml/2006/table">
            <a:tbl>
              <a:tblPr firstRow="1" bandRow="1">
                <a:tableStyleId>{2D5ABB26-0587-4C30-8999-92F81FD0307C}</a:tableStyleId>
              </a:tblPr>
              <a:tblGrid>
                <a:gridCol w="1123315">
                  <a:extLst>
                    <a:ext uri="{9D8B030D-6E8A-4147-A177-3AD203B41FA5}">
                      <a16:colId xmlns:a16="http://schemas.microsoft.com/office/drawing/2014/main" val="20000"/>
                    </a:ext>
                  </a:extLst>
                </a:gridCol>
                <a:gridCol w="1937385">
                  <a:extLst>
                    <a:ext uri="{9D8B030D-6E8A-4147-A177-3AD203B41FA5}">
                      <a16:colId xmlns:a16="http://schemas.microsoft.com/office/drawing/2014/main" val="20001"/>
                    </a:ext>
                  </a:extLst>
                </a:gridCol>
                <a:gridCol w="756920">
                  <a:extLst>
                    <a:ext uri="{9D8B030D-6E8A-4147-A177-3AD203B41FA5}">
                      <a16:colId xmlns:a16="http://schemas.microsoft.com/office/drawing/2014/main" val="20002"/>
                    </a:ext>
                  </a:extLst>
                </a:gridCol>
                <a:gridCol w="842010">
                  <a:extLst>
                    <a:ext uri="{9D8B030D-6E8A-4147-A177-3AD203B41FA5}">
                      <a16:colId xmlns:a16="http://schemas.microsoft.com/office/drawing/2014/main" val="20003"/>
                    </a:ext>
                  </a:extLst>
                </a:gridCol>
                <a:gridCol w="621029">
                  <a:extLst>
                    <a:ext uri="{9D8B030D-6E8A-4147-A177-3AD203B41FA5}">
                      <a16:colId xmlns:a16="http://schemas.microsoft.com/office/drawing/2014/main" val="20004"/>
                    </a:ext>
                  </a:extLst>
                </a:gridCol>
              </a:tblGrid>
              <a:tr h="325606">
                <a:tc>
                  <a:txBody>
                    <a:bodyPr/>
                    <a:lstStyle/>
                    <a:p>
                      <a:pPr marL="31750">
                        <a:lnSpc>
                          <a:spcPts val="2270"/>
                        </a:lnSpc>
                      </a:pPr>
                      <a:r>
                        <a:rPr sz="2200" b="1" spc="0" dirty="0">
                          <a:latin typeface="Courier New"/>
                          <a:cs typeface="Courier New"/>
                        </a:rPr>
                        <a:t>public</a:t>
                      </a:r>
                      <a:endParaRPr sz="2200" spc="0">
                        <a:latin typeface="Courier New"/>
                        <a:cs typeface="Courier New"/>
                      </a:endParaRPr>
                    </a:p>
                  </a:txBody>
                  <a:tcPr marL="0" marR="0" marT="0" marB="0"/>
                </a:tc>
                <a:tc>
                  <a:txBody>
                    <a:bodyPr/>
                    <a:lstStyle/>
                    <a:p>
                      <a:pPr marL="85090">
                        <a:lnSpc>
                          <a:spcPts val="2270"/>
                        </a:lnSpc>
                      </a:pPr>
                      <a:r>
                        <a:rPr sz="2200" b="1" spc="0" dirty="0">
                          <a:solidFill>
                            <a:srgbClr val="B92112"/>
                          </a:solidFill>
                          <a:latin typeface="Courier New"/>
                          <a:cs typeface="Courier New"/>
                        </a:rPr>
                        <a:t>TuGiac(Diem</a:t>
                      </a:r>
                      <a:endParaRPr sz="2200" spc="0" dirty="0">
                        <a:latin typeface="Courier New"/>
                        <a:cs typeface="Courier New"/>
                      </a:endParaRPr>
                    </a:p>
                  </a:txBody>
                  <a:tcPr marL="0" marR="0" marT="0" marB="0"/>
                </a:tc>
                <a:tc>
                  <a:txBody>
                    <a:bodyPr/>
                    <a:lstStyle/>
                    <a:p>
                      <a:pPr marR="75565" algn="r">
                        <a:lnSpc>
                          <a:spcPts val="2270"/>
                        </a:lnSpc>
                      </a:pPr>
                      <a:r>
                        <a:rPr sz="2200" b="1" spc="0" dirty="0">
                          <a:solidFill>
                            <a:srgbClr val="B92112"/>
                          </a:solidFill>
                          <a:latin typeface="Courier New"/>
                          <a:cs typeface="Courier New"/>
                        </a:rPr>
                        <a:t>d1,</a:t>
                      </a:r>
                      <a:endParaRPr sz="2200" spc="0" dirty="0">
                        <a:latin typeface="Courier New"/>
                        <a:cs typeface="Courier New"/>
                      </a:endParaRPr>
                    </a:p>
                  </a:txBody>
                  <a:tcPr marL="0" marR="0" marT="0" marB="0"/>
                </a:tc>
                <a:tc>
                  <a:txBody>
                    <a:bodyPr/>
                    <a:lstStyle/>
                    <a:p>
                      <a:pPr algn="ctr">
                        <a:lnSpc>
                          <a:spcPts val="2270"/>
                        </a:lnSpc>
                      </a:pPr>
                      <a:r>
                        <a:rPr sz="2200" b="1" spc="0" dirty="0">
                          <a:solidFill>
                            <a:srgbClr val="B92112"/>
                          </a:solidFill>
                          <a:latin typeface="Courier New"/>
                          <a:cs typeface="Courier New"/>
                        </a:rPr>
                        <a:t>Diem</a:t>
                      </a:r>
                      <a:endParaRPr sz="2200" spc="0" dirty="0">
                        <a:latin typeface="Courier New"/>
                        <a:cs typeface="Courier New"/>
                      </a:endParaRPr>
                    </a:p>
                  </a:txBody>
                  <a:tcPr marL="0" marR="0" marT="0" marB="0"/>
                </a:tc>
                <a:tc>
                  <a:txBody>
                    <a:bodyPr/>
                    <a:lstStyle/>
                    <a:p>
                      <a:pPr marL="83820">
                        <a:lnSpc>
                          <a:spcPts val="2270"/>
                        </a:lnSpc>
                      </a:pPr>
                      <a:r>
                        <a:rPr sz="2200" b="1" spc="0" dirty="0">
                          <a:solidFill>
                            <a:srgbClr val="B92112"/>
                          </a:solidFill>
                          <a:latin typeface="Courier New"/>
                          <a:cs typeface="Courier New"/>
                        </a:rPr>
                        <a:t>d2,</a:t>
                      </a:r>
                      <a:endParaRPr sz="2200" spc="0" dirty="0">
                        <a:latin typeface="Courier New"/>
                        <a:cs typeface="Courier New"/>
                      </a:endParaRPr>
                    </a:p>
                  </a:txBody>
                  <a:tcPr marL="0" marR="0" marT="0" marB="0"/>
                </a:tc>
                <a:extLst>
                  <a:ext uri="{0D108BD9-81ED-4DB2-BD59-A6C34878D82A}">
                    <a16:rowId xmlns:a16="http://schemas.microsoft.com/office/drawing/2014/main" val="10000"/>
                  </a:ext>
                </a:extLst>
              </a:tr>
              <a:tr h="325606">
                <a:tc>
                  <a:txBody>
                    <a:bodyPr/>
                    <a:lstStyle/>
                    <a:p>
                      <a:pPr>
                        <a:lnSpc>
                          <a:spcPct val="100000"/>
                        </a:lnSpc>
                      </a:pPr>
                      <a:endParaRPr sz="2000" spc="0">
                        <a:latin typeface="Times New Roman"/>
                        <a:cs typeface="Times New Roman"/>
                      </a:endParaRPr>
                    </a:p>
                  </a:txBody>
                  <a:tcPr marL="0" marR="0" marT="0" marB="0"/>
                </a:tc>
                <a:tc>
                  <a:txBody>
                    <a:bodyPr/>
                    <a:lstStyle/>
                    <a:p>
                      <a:pPr marL="423545">
                        <a:lnSpc>
                          <a:spcPts val="2345"/>
                        </a:lnSpc>
                      </a:pPr>
                      <a:r>
                        <a:rPr sz="2200" b="1" spc="0" dirty="0">
                          <a:solidFill>
                            <a:srgbClr val="B92112"/>
                          </a:solidFill>
                          <a:latin typeface="Courier New"/>
                          <a:cs typeface="Courier New"/>
                        </a:rPr>
                        <a:t>Diem d3,</a:t>
                      </a:r>
                      <a:endParaRPr sz="2200" spc="0">
                        <a:latin typeface="Courier New"/>
                        <a:cs typeface="Courier New"/>
                      </a:endParaRPr>
                    </a:p>
                  </a:txBody>
                  <a:tcPr marL="0" marR="0" marT="0" marB="0"/>
                </a:tc>
                <a:tc>
                  <a:txBody>
                    <a:bodyPr/>
                    <a:lstStyle/>
                    <a:p>
                      <a:pPr marR="76200" algn="r">
                        <a:lnSpc>
                          <a:spcPts val="2345"/>
                        </a:lnSpc>
                      </a:pPr>
                      <a:r>
                        <a:rPr sz="2200" b="1" spc="0" dirty="0">
                          <a:solidFill>
                            <a:srgbClr val="B92112"/>
                          </a:solidFill>
                          <a:latin typeface="Courier New"/>
                          <a:cs typeface="Courier New"/>
                        </a:rPr>
                        <a:t>Diem</a:t>
                      </a:r>
                      <a:endParaRPr sz="2200" spc="0" dirty="0">
                        <a:latin typeface="Courier New"/>
                        <a:cs typeface="Courier New"/>
                      </a:endParaRPr>
                    </a:p>
                  </a:txBody>
                  <a:tcPr marL="0" marR="0" marT="0" marB="0"/>
                </a:tc>
                <a:tc>
                  <a:txBody>
                    <a:bodyPr/>
                    <a:lstStyle/>
                    <a:p>
                      <a:pPr algn="ctr">
                        <a:lnSpc>
                          <a:spcPts val="2345"/>
                        </a:lnSpc>
                      </a:pPr>
                      <a:r>
                        <a:rPr sz="2200" b="1" spc="0" dirty="0">
                          <a:solidFill>
                            <a:srgbClr val="B92112"/>
                          </a:solidFill>
                          <a:latin typeface="Courier New"/>
                          <a:cs typeface="Courier New"/>
                        </a:rPr>
                        <a:t>d4)</a:t>
                      </a:r>
                      <a:r>
                        <a:rPr sz="2200" b="1" spc="0" dirty="0">
                          <a:latin typeface="Courier New"/>
                          <a:cs typeface="Courier New"/>
                        </a:rPr>
                        <a:t>{</a:t>
                      </a:r>
                      <a:endParaRPr sz="2200" spc="0" dirty="0">
                        <a:latin typeface="Courier New"/>
                        <a:cs typeface="Courier New"/>
                      </a:endParaRPr>
                    </a:p>
                  </a:txBody>
                  <a:tcPr marL="0" marR="0" marT="0" marB="0"/>
                </a:tc>
                <a:tc>
                  <a:txBody>
                    <a:bodyPr/>
                    <a:lstStyle/>
                    <a:p>
                      <a:pPr>
                        <a:lnSpc>
                          <a:spcPct val="100000"/>
                        </a:lnSpc>
                      </a:pPr>
                      <a:endParaRPr sz="2000" spc="0">
                        <a:latin typeface="Times New Roman"/>
                        <a:cs typeface="Times New Roman"/>
                      </a:endParaRPr>
                    </a:p>
                  </a:txBody>
                  <a:tcPr marL="0" marR="0" marT="0" marB="0"/>
                </a:tc>
                <a:extLst>
                  <a:ext uri="{0D108BD9-81ED-4DB2-BD59-A6C34878D82A}">
                    <a16:rowId xmlns:a16="http://schemas.microsoft.com/office/drawing/2014/main" val="10001"/>
                  </a:ext>
                </a:extLst>
              </a:tr>
              <a:tr h="335280">
                <a:tc gridSpan="5">
                  <a:txBody>
                    <a:bodyPr/>
                    <a:lstStyle/>
                    <a:p>
                      <a:pPr marL="535940">
                        <a:lnSpc>
                          <a:spcPts val="2420"/>
                        </a:lnSpc>
                      </a:pPr>
                      <a:r>
                        <a:rPr sz="2200" b="1" spc="0" dirty="0">
                          <a:latin typeface="Courier New"/>
                          <a:cs typeface="Courier New"/>
                        </a:rPr>
                        <a:t>System.out.println("Lop cha</a:t>
                      </a:r>
                      <a:endParaRPr sz="2200" spc="0" dirty="0">
                        <a:latin typeface="Courier New"/>
                        <a:cs typeface="Courier New"/>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graphicFrame>
        <p:nvGraphicFramePr>
          <p:cNvPr id="11" name="object 11"/>
          <p:cNvGraphicFramePr>
            <a:graphicFrameLocks noGrp="1"/>
          </p:cNvGraphicFramePr>
          <p:nvPr>
            <p:extLst>
              <p:ext uri="{D42A27DB-BD31-4B8C-83A1-F6EECF244321}">
                <p14:modId xmlns:p14="http://schemas.microsoft.com/office/powerpoint/2010/main" val="3224875867"/>
              </p:ext>
            </p:extLst>
          </p:nvPr>
        </p:nvGraphicFramePr>
        <p:xfrm>
          <a:off x="623568" y="2906622"/>
          <a:ext cx="5777230" cy="1321862"/>
        </p:xfrm>
        <a:graphic>
          <a:graphicData uri="http://schemas.openxmlformats.org/drawingml/2006/table">
            <a:tbl>
              <a:tblPr firstRow="1" bandRow="1">
                <a:tableStyleId>{2D5ABB26-0587-4C30-8999-92F81FD0307C}</a:tableStyleId>
              </a:tblPr>
              <a:tblGrid>
                <a:gridCol w="330868">
                  <a:extLst>
                    <a:ext uri="{9D8B030D-6E8A-4147-A177-3AD203B41FA5}">
                      <a16:colId xmlns:a16="http://schemas.microsoft.com/office/drawing/2014/main" val="20000"/>
                    </a:ext>
                  </a:extLst>
                </a:gridCol>
                <a:gridCol w="1569957">
                  <a:extLst>
                    <a:ext uri="{9D8B030D-6E8A-4147-A177-3AD203B41FA5}">
                      <a16:colId xmlns:a16="http://schemas.microsoft.com/office/drawing/2014/main" val="20001"/>
                    </a:ext>
                  </a:extLst>
                </a:gridCol>
                <a:gridCol w="391563">
                  <a:extLst>
                    <a:ext uri="{9D8B030D-6E8A-4147-A177-3AD203B41FA5}">
                      <a16:colId xmlns:a16="http://schemas.microsoft.com/office/drawing/2014/main" val="20002"/>
                    </a:ext>
                  </a:extLst>
                </a:gridCol>
                <a:gridCol w="686902">
                  <a:extLst>
                    <a:ext uri="{9D8B030D-6E8A-4147-A177-3AD203B41FA5}">
                      <a16:colId xmlns:a16="http://schemas.microsoft.com/office/drawing/2014/main" val="20003"/>
                    </a:ext>
                  </a:extLst>
                </a:gridCol>
                <a:gridCol w="687641">
                  <a:extLst>
                    <a:ext uri="{9D8B030D-6E8A-4147-A177-3AD203B41FA5}">
                      <a16:colId xmlns:a16="http://schemas.microsoft.com/office/drawing/2014/main" val="20004"/>
                    </a:ext>
                  </a:extLst>
                </a:gridCol>
                <a:gridCol w="893417">
                  <a:extLst>
                    <a:ext uri="{9D8B030D-6E8A-4147-A177-3AD203B41FA5}">
                      <a16:colId xmlns:a16="http://schemas.microsoft.com/office/drawing/2014/main" val="20005"/>
                    </a:ext>
                  </a:extLst>
                </a:gridCol>
                <a:gridCol w="492231">
                  <a:extLst>
                    <a:ext uri="{9D8B030D-6E8A-4147-A177-3AD203B41FA5}">
                      <a16:colId xmlns:a16="http://schemas.microsoft.com/office/drawing/2014/main" val="20006"/>
                    </a:ext>
                  </a:extLst>
                </a:gridCol>
                <a:gridCol w="724651">
                  <a:extLst>
                    <a:ext uri="{9D8B030D-6E8A-4147-A177-3AD203B41FA5}">
                      <a16:colId xmlns:a16="http://schemas.microsoft.com/office/drawing/2014/main" val="20007"/>
                    </a:ext>
                  </a:extLst>
                </a:gridCol>
              </a:tblGrid>
              <a:tr h="315932">
                <a:tc gridSpan="4">
                  <a:txBody>
                    <a:bodyPr/>
                    <a:lstStyle/>
                    <a:p>
                      <a:pPr marL="705485">
                        <a:lnSpc>
                          <a:spcPts val="2270"/>
                        </a:lnSpc>
                      </a:pPr>
                      <a:r>
                        <a:rPr lang="en-US" sz="2200" b="1" spc="0" dirty="0" err="1">
                          <a:latin typeface="Courier New"/>
                          <a:cs typeface="Courier New"/>
                        </a:rPr>
                        <a:t>T</a:t>
                      </a:r>
                      <a:r>
                        <a:rPr sz="2200" b="1" spc="0" dirty="0" err="1">
                          <a:latin typeface="Courier New"/>
                          <a:cs typeface="Courier New"/>
                        </a:rPr>
                        <a:t>uGiac</a:t>
                      </a:r>
                      <a:r>
                        <a:rPr sz="2200" b="1" spc="0" dirty="0">
                          <a:latin typeface="Courier New"/>
                          <a:cs typeface="Courier New"/>
                        </a:rPr>
                        <a:t>(d1,</a:t>
                      </a:r>
                      <a:endParaRPr sz="2200" spc="0" dirty="0">
                        <a:latin typeface="Courier New"/>
                        <a:cs typeface="Courier New"/>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635">
                        <a:lnSpc>
                          <a:spcPts val="2270"/>
                        </a:lnSpc>
                      </a:pPr>
                      <a:r>
                        <a:rPr sz="2200" b="1" spc="0" dirty="0">
                          <a:latin typeface="Courier New"/>
                          <a:cs typeface="Courier New"/>
                        </a:rPr>
                        <a:t>d2,</a:t>
                      </a:r>
                      <a:endParaRPr sz="2200" spc="0" dirty="0">
                        <a:latin typeface="Courier New"/>
                        <a:cs typeface="Courier New"/>
                      </a:endParaRPr>
                    </a:p>
                  </a:txBody>
                  <a:tcPr marL="0" marR="0" marT="0" marB="0"/>
                </a:tc>
                <a:tc>
                  <a:txBody>
                    <a:bodyPr/>
                    <a:lstStyle/>
                    <a:p>
                      <a:pPr marL="84455" marR="3175">
                        <a:lnSpc>
                          <a:spcPts val="2270"/>
                        </a:lnSpc>
                      </a:pPr>
                      <a:r>
                        <a:rPr sz="2200" b="1" spc="0" dirty="0">
                          <a:latin typeface="Courier New"/>
                          <a:cs typeface="Courier New"/>
                        </a:rPr>
                        <a:t>d3,</a:t>
                      </a:r>
                      <a:endParaRPr sz="2200" spc="0">
                        <a:latin typeface="Courier New"/>
                        <a:cs typeface="Courier New"/>
                      </a:endParaRPr>
                    </a:p>
                  </a:txBody>
                  <a:tcPr marL="0" marR="0" marT="0" marB="0"/>
                </a:tc>
                <a:tc gridSpan="2">
                  <a:txBody>
                    <a:bodyPr/>
                    <a:lstStyle/>
                    <a:p>
                      <a:pPr>
                        <a:lnSpc>
                          <a:spcPts val="2270"/>
                        </a:lnSpc>
                      </a:pPr>
                      <a:r>
                        <a:rPr sz="2200" b="1" spc="0" dirty="0">
                          <a:latin typeface="Courier New"/>
                          <a:cs typeface="Courier New"/>
                        </a:rPr>
                        <a:t>d4)");</a:t>
                      </a:r>
                      <a:endParaRPr sz="2200" spc="0" dirty="0">
                        <a:latin typeface="Courier New"/>
                        <a:cs typeface="Courier New"/>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44953">
                <a:tc>
                  <a:txBody>
                    <a:bodyPr/>
                    <a:lstStyle/>
                    <a:p>
                      <a:pPr>
                        <a:lnSpc>
                          <a:spcPct val="100000"/>
                        </a:lnSpc>
                      </a:pPr>
                      <a:endParaRPr sz="2100" spc="0">
                        <a:latin typeface="Times New Roman"/>
                        <a:cs typeface="Times New Roman"/>
                      </a:endParaRPr>
                    </a:p>
                  </a:txBody>
                  <a:tcPr marL="0" marR="0" marT="0" marB="0"/>
                </a:tc>
                <a:tc>
                  <a:txBody>
                    <a:bodyPr/>
                    <a:lstStyle/>
                    <a:p>
                      <a:pPr marR="76835" algn="r">
                        <a:lnSpc>
                          <a:spcPts val="2420"/>
                        </a:lnSpc>
                      </a:pPr>
                      <a:r>
                        <a:rPr sz="2200" b="1" spc="0" dirty="0">
                          <a:latin typeface="Courier New"/>
                          <a:cs typeface="Courier New"/>
                        </a:rPr>
                        <a:t>this.d1</a:t>
                      </a:r>
                      <a:endParaRPr sz="2200" spc="0">
                        <a:latin typeface="Courier New"/>
                        <a:cs typeface="Courier New"/>
                      </a:endParaRPr>
                    </a:p>
                  </a:txBody>
                  <a:tcPr marL="0" marR="0" marT="0" marB="0"/>
                </a:tc>
                <a:tc>
                  <a:txBody>
                    <a:bodyPr/>
                    <a:lstStyle/>
                    <a:p>
                      <a:pPr marL="635" algn="ctr">
                        <a:lnSpc>
                          <a:spcPts val="2420"/>
                        </a:lnSpc>
                      </a:pPr>
                      <a:r>
                        <a:rPr sz="2200" b="1" spc="0" dirty="0">
                          <a:latin typeface="Courier New"/>
                          <a:cs typeface="Courier New"/>
                        </a:rPr>
                        <a:t>=</a:t>
                      </a:r>
                      <a:endParaRPr sz="2200" spc="0">
                        <a:latin typeface="Courier New"/>
                        <a:cs typeface="Courier New"/>
                      </a:endParaRPr>
                    </a:p>
                  </a:txBody>
                  <a:tcPr marL="0" marR="0" marT="0" marB="0"/>
                </a:tc>
                <a:tc>
                  <a:txBody>
                    <a:bodyPr/>
                    <a:lstStyle/>
                    <a:p>
                      <a:pPr algn="r">
                        <a:lnSpc>
                          <a:spcPts val="2420"/>
                        </a:lnSpc>
                      </a:pPr>
                      <a:r>
                        <a:rPr sz="2200" b="1" spc="0" dirty="0">
                          <a:latin typeface="Courier New"/>
                          <a:cs typeface="Courier New"/>
                        </a:rPr>
                        <a:t>d1;</a:t>
                      </a:r>
                      <a:endParaRPr sz="2200" spc="0">
                        <a:latin typeface="Courier New"/>
                        <a:cs typeface="Courier New"/>
                      </a:endParaRPr>
                    </a:p>
                  </a:txBody>
                  <a:tcPr marL="0" marR="0" marT="0" marB="0"/>
                </a:tc>
                <a:tc gridSpan="2">
                  <a:txBody>
                    <a:bodyPr/>
                    <a:lstStyle/>
                    <a:p>
                      <a:pPr marL="169545">
                        <a:lnSpc>
                          <a:spcPts val="2420"/>
                        </a:lnSpc>
                      </a:pPr>
                      <a:r>
                        <a:rPr sz="2200" b="1" spc="0" dirty="0">
                          <a:latin typeface="Courier New"/>
                          <a:cs typeface="Courier New"/>
                        </a:rPr>
                        <a:t>this.d2</a:t>
                      </a:r>
                      <a:endParaRPr sz="2200" spc="0">
                        <a:latin typeface="Courier New"/>
                        <a:cs typeface="Courier New"/>
                      </a:endParaRPr>
                    </a:p>
                  </a:txBody>
                  <a:tcPr marL="0" marR="0" marT="0" marB="0"/>
                </a:tc>
                <a:tc hMerge="1">
                  <a:txBody>
                    <a:bodyPr/>
                    <a:lstStyle/>
                    <a:p>
                      <a:endParaRPr/>
                    </a:p>
                  </a:txBody>
                  <a:tcPr marL="0" marR="0" marT="0" marB="0"/>
                </a:tc>
                <a:tc>
                  <a:txBody>
                    <a:bodyPr/>
                    <a:lstStyle/>
                    <a:p>
                      <a:pPr marR="76835" algn="r">
                        <a:lnSpc>
                          <a:spcPts val="2420"/>
                        </a:lnSpc>
                      </a:pPr>
                      <a:r>
                        <a:rPr sz="2200" b="1" spc="0" dirty="0">
                          <a:latin typeface="Courier New"/>
                          <a:cs typeface="Courier New"/>
                        </a:rPr>
                        <a:t>=</a:t>
                      </a:r>
                      <a:endParaRPr sz="2200" spc="0">
                        <a:latin typeface="Courier New"/>
                        <a:cs typeface="Courier New"/>
                      </a:endParaRPr>
                    </a:p>
                  </a:txBody>
                  <a:tcPr marL="0" marR="0" marT="0" marB="0"/>
                </a:tc>
                <a:tc>
                  <a:txBody>
                    <a:bodyPr/>
                    <a:lstStyle/>
                    <a:p>
                      <a:pPr marR="24130" algn="r">
                        <a:lnSpc>
                          <a:spcPts val="2420"/>
                        </a:lnSpc>
                      </a:pPr>
                      <a:r>
                        <a:rPr sz="2200" b="1" spc="0" dirty="0">
                          <a:latin typeface="Courier New"/>
                          <a:cs typeface="Courier New"/>
                        </a:rPr>
                        <a:t>d2;</a:t>
                      </a:r>
                      <a:endParaRPr sz="2200" spc="0">
                        <a:latin typeface="Courier New"/>
                        <a:cs typeface="Courier New"/>
                      </a:endParaRPr>
                    </a:p>
                  </a:txBody>
                  <a:tcPr marL="0" marR="0" marT="0" marB="0"/>
                </a:tc>
                <a:extLst>
                  <a:ext uri="{0D108BD9-81ED-4DB2-BD59-A6C34878D82A}">
                    <a16:rowId xmlns:a16="http://schemas.microsoft.com/office/drawing/2014/main" val="10001"/>
                  </a:ext>
                </a:extLst>
              </a:tr>
              <a:tr h="335153">
                <a:tc>
                  <a:txBody>
                    <a:bodyPr/>
                    <a:lstStyle/>
                    <a:p>
                      <a:pPr>
                        <a:lnSpc>
                          <a:spcPct val="100000"/>
                        </a:lnSpc>
                      </a:pPr>
                      <a:endParaRPr sz="2100" spc="0">
                        <a:latin typeface="Times New Roman"/>
                        <a:cs typeface="Times New Roman"/>
                      </a:endParaRPr>
                    </a:p>
                  </a:txBody>
                  <a:tcPr marL="0" marR="0" marT="0" marB="0"/>
                </a:tc>
                <a:tc>
                  <a:txBody>
                    <a:bodyPr/>
                    <a:lstStyle/>
                    <a:p>
                      <a:pPr marR="76835" algn="r">
                        <a:lnSpc>
                          <a:spcPts val="2345"/>
                        </a:lnSpc>
                      </a:pPr>
                      <a:r>
                        <a:rPr sz="2200" b="1" spc="0" dirty="0">
                          <a:latin typeface="Courier New"/>
                          <a:cs typeface="Courier New"/>
                        </a:rPr>
                        <a:t>this.d3</a:t>
                      </a:r>
                      <a:endParaRPr sz="2200" spc="0">
                        <a:latin typeface="Courier New"/>
                        <a:cs typeface="Courier New"/>
                      </a:endParaRPr>
                    </a:p>
                  </a:txBody>
                  <a:tcPr marL="0" marR="0" marT="0" marB="0"/>
                </a:tc>
                <a:tc>
                  <a:txBody>
                    <a:bodyPr/>
                    <a:lstStyle/>
                    <a:p>
                      <a:pPr marL="635" algn="ctr">
                        <a:lnSpc>
                          <a:spcPts val="2345"/>
                        </a:lnSpc>
                      </a:pPr>
                      <a:r>
                        <a:rPr sz="2200" b="1" spc="0" dirty="0">
                          <a:latin typeface="Courier New"/>
                          <a:cs typeface="Courier New"/>
                        </a:rPr>
                        <a:t>=</a:t>
                      </a:r>
                      <a:endParaRPr sz="2200" spc="0">
                        <a:latin typeface="Courier New"/>
                        <a:cs typeface="Courier New"/>
                      </a:endParaRPr>
                    </a:p>
                  </a:txBody>
                  <a:tcPr marL="0" marR="0" marT="0" marB="0"/>
                </a:tc>
                <a:tc>
                  <a:txBody>
                    <a:bodyPr/>
                    <a:lstStyle/>
                    <a:p>
                      <a:pPr algn="r">
                        <a:lnSpc>
                          <a:spcPts val="2345"/>
                        </a:lnSpc>
                      </a:pPr>
                      <a:r>
                        <a:rPr sz="2200" b="1" spc="0" dirty="0">
                          <a:latin typeface="Courier New"/>
                          <a:cs typeface="Courier New"/>
                        </a:rPr>
                        <a:t>d3;</a:t>
                      </a:r>
                      <a:endParaRPr sz="2200" spc="0">
                        <a:latin typeface="Courier New"/>
                        <a:cs typeface="Courier New"/>
                      </a:endParaRPr>
                    </a:p>
                  </a:txBody>
                  <a:tcPr marL="0" marR="0" marT="0" marB="0"/>
                </a:tc>
                <a:tc gridSpan="2">
                  <a:txBody>
                    <a:bodyPr/>
                    <a:lstStyle/>
                    <a:p>
                      <a:pPr marL="169545">
                        <a:lnSpc>
                          <a:spcPts val="2345"/>
                        </a:lnSpc>
                      </a:pPr>
                      <a:r>
                        <a:rPr sz="2200" b="1" spc="0" dirty="0">
                          <a:latin typeface="Courier New"/>
                          <a:cs typeface="Courier New"/>
                        </a:rPr>
                        <a:t>this.d4</a:t>
                      </a:r>
                      <a:endParaRPr sz="2200" spc="0" dirty="0">
                        <a:latin typeface="Courier New"/>
                        <a:cs typeface="Courier New"/>
                      </a:endParaRPr>
                    </a:p>
                  </a:txBody>
                  <a:tcPr marL="0" marR="0" marT="0" marB="0"/>
                </a:tc>
                <a:tc hMerge="1">
                  <a:txBody>
                    <a:bodyPr/>
                    <a:lstStyle/>
                    <a:p>
                      <a:endParaRPr/>
                    </a:p>
                  </a:txBody>
                  <a:tcPr marL="0" marR="0" marT="0" marB="0"/>
                </a:tc>
                <a:tc>
                  <a:txBody>
                    <a:bodyPr/>
                    <a:lstStyle/>
                    <a:p>
                      <a:pPr marR="76835" algn="r">
                        <a:lnSpc>
                          <a:spcPts val="2345"/>
                        </a:lnSpc>
                      </a:pPr>
                      <a:r>
                        <a:rPr sz="2200" b="1" spc="0" dirty="0">
                          <a:latin typeface="Courier New"/>
                          <a:cs typeface="Courier New"/>
                        </a:rPr>
                        <a:t>=</a:t>
                      </a:r>
                      <a:endParaRPr sz="2200" spc="0">
                        <a:latin typeface="Courier New"/>
                        <a:cs typeface="Courier New"/>
                      </a:endParaRPr>
                    </a:p>
                  </a:txBody>
                  <a:tcPr marL="0" marR="0" marT="0" marB="0"/>
                </a:tc>
                <a:tc>
                  <a:txBody>
                    <a:bodyPr/>
                    <a:lstStyle/>
                    <a:p>
                      <a:pPr marR="24130" algn="r">
                        <a:lnSpc>
                          <a:spcPts val="2345"/>
                        </a:lnSpc>
                      </a:pPr>
                      <a:r>
                        <a:rPr sz="2200" b="1" spc="0" dirty="0">
                          <a:latin typeface="Courier New"/>
                          <a:cs typeface="Courier New"/>
                        </a:rPr>
                        <a:t>d4;</a:t>
                      </a:r>
                      <a:endParaRPr sz="2200" spc="0">
                        <a:latin typeface="Courier New"/>
                        <a:cs typeface="Courier New"/>
                      </a:endParaRPr>
                    </a:p>
                  </a:txBody>
                  <a:tcPr marL="0" marR="0" marT="0" marB="0"/>
                </a:tc>
                <a:extLst>
                  <a:ext uri="{0D108BD9-81ED-4DB2-BD59-A6C34878D82A}">
                    <a16:rowId xmlns:a16="http://schemas.microsoft.com/office/drawing/2014/main" val="10002"/>
                  </a:ext>
                </a:extLst>
              </a:tr>
              <a:tr h="325824">
                <a:tc>
                  <a:txBody>
                    <a:bodyPr/>
                    <a:lstStyle/>
                    <a:p>
                      <a:pPr marL="31750">
                        <a:lnSpc>
                          <a:spcPts val="2345"/>
                        </a:lnSpc>
                      </a:pPr>
                      <a:r>
                        <a:rPr sz="2200" b="1" spc="0" dirty="0">
                          <a:latin typeface="Courier New"/>
                          <a:cs typeface="Courier New"/>
                        </a:rPr>
                        <a:t>}</a:t>
                      </a:r>
                      <a:endParaRPr sz="2200" spc="0">
                        <a:latin typeface="Courier New"/>
                        <a:cs typeface="Courier New"/>
                      </a:endParaRPr>
                    </a:p>
                  </a:txBody>
                  <a:tcPr marL="0" marR="0" marT="0" marB="0"/>
                </a:tc>
                <a:tc>
                  <a:txBody>
                    <a:bodyPr/>
                    <a:lstStyle/>
                    <a:p>
                      <a:pPr>
                        <a:lnSpc>
                          <a:spcPct val="100000"/>
                        </a:lnSpc>
                      </a:pPr>
                      <a:endParaRPr sz="2000" spc="0">
                        <a:latin typeface="Times New Roman"/>
                        <a:cs typeface="Times New Roman"/>
                      </a:endParaRPr>
                    </a:p>
                  </a:txBody>
                  <a:tcPr marL="0" marR="0" marT="0" marB="0"/>
                </a:tc>
                <a:tc>
                  <a:txBody>
                    <a:bodyPr/>
                    <a:lstStyle/>
                    <a:p>
                      <a:pPr>
                        <a:lnSpc>
                          <a:spcPct val="100000"/>
                        </a:lnSpc>
                      </a:pPr>
                      <a:endParaRPr sz="2000" spc="0">
                        <a:latin typeface="Times New Roman"/>
                        <a:cs typeface="Times New Roman"/>
                      </a:endParaRPr>
                    </a:p>
                  </a:txBody>
                  <a:tcPr marL="0" marR="0" marT="0" marB="0"/>
                </a:tc>
                <a:tc>
                  <a:txBody>
                    <a:bodyPr/>
                    <a:lstStyle/>
                    <a:p>
                      <a:pPr>
                        <a:lnSpc>
                          <a:spcPct val="100000"/>
                        </a:lnSpc>
                      </a:pPr>
                      <a:endParaRPr sz="2000" spc="0">
                        <a:latin typeface="Times New Roman"/>
                        <a:cs typeface="Times New Roman"/>
                      </a:endParaRPr>
                    </a:p>
                  </a:txBody>
                  <a:tcPr marL="0" marR="0" marT="0" marB="0"/>
                </a:tc>
                <a:tc gridSpan="2">
                  <a:txBody>
                    <a:bodyPr/>
                    <a:lstStyle/>
                    <a:p>
                      <a:pPr marR="3175">
                        <a:lnSpc>
                          <a:spcPct val="100000"/>
                        </a:lnSpc>
                      </a:pPr>
                      <a:endParaRPr sz="2000" spc="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2000" spc="0">
                        <a:latin typeface="Times New Roman"/>
                        <a:cs typeface="Times New Roman"/>
                      </a:endParaRPr>
                    </a:p>
                  </a:txBody>
                  <a:tcPr marL="0" marR="0" marT="0" marB="0"/>
                </a:tc>
                <a:tc>
                  <a:txBody>
                    <a:bodyPr/>
                    <a:lstStyle/>
                    <a:p>
                      <a:pPr>
                        <a:lnSpc>
                          <a:spcPct val="100000"/>
                        </a:lnSpc>
                      </a:pPr>
                      <a:endParaRPr sz="2000" spc="0" dirty="0">
                        <a:latin typeface="Times New Roman"/>
                        <a:cs typeface="Times New Roman"/>
                      </a:endParaRPr>
                    </a:p>
                  </a:txBody>
                  <a:tcPr marL="0" marR="0" marT="0" marB="0"/>
                </a:tc>
                <a:extLst>
                  <a:ext uri="{0D108BD9-81ED-4DB2-BD59-A6C34878D82A}">
                    <a16:rowId xmlns:a16="http://schemas.microsoft.com/office/drawing/2014/main" val="10003"/>
                  </a:ext>
                </a:extLst>
              </a:tr>
            </a:tbl>
          </a:graphicData>
        </a:graphic>
      </p:graphicFrame>
      <p:sp>
        <p:nvSpPr>
          <p:cNvPr id="12" name="object 12"/>
          <p:cNvSpPr txBox="1"/>
          <p:nvPr/>
        </p:nvSpPr>
        <p:spPr>
          <a:xfrm>
            <a:off x="307340" y="4188714"/>
            <a:ext cx="7764145" cy="2707640"/>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Courier New"/>
                <a:cs typeface="Courier New"/>
              </a:rPr>
              <a:t>}</a:t>
            </a:r>
            <a:endParaRPr sz="2200" dirty="0">
              <a:latin typeface="Courier New"/>
              <a:cs typeface="Courier New"/>
            </a:endParaRPr>
          </a:p>
          <a:p>
            <a:pPr marL="347980" marR="1179830" indent="-335280">
              <a:lnSpc>
                <a:spcPct val="100000"/>
              </a:lnSpc>
            </a:pPr>
            <a:r>
              <a:rPr sz="2200" b="1" spc="-5" dirty="0">
                <a:latin typeface="Courier New"/>
                <a:cs typeface="Courier New"/>
              </a:rPr>
              <a:t>public </a:t>
            </a:r>
            <a:r>
              <a:rPr sz="2200" b="1" dirty="0">
                <a:latin typeface="Courier New"/>
                <a:cs typeface="Courier New"/>
              </a:rPr>
              <a:t>class </a:t>
            </a:r>
            <a:r>
              <a:rPr sz="2200" b="1" dirty="0">
                <a:solidFill>
                  <a:srgbClr val="B92112"/>
                </a:solidFill>
                <a:latin typeface="Courier New"/>
                <a:cs typeface="Courier New"/>
              </a:rPr>
              <a:t>HinhVuong extends TuGiac </a:t>
            </a:r>
            <a:r>
              <a:rPr sz="2200" b="1" spc="-5" dirty="0">
                <a:latin typeface="Courier New"/>
                <a:cs typeface="Courier New"/>
              </a:rPr>
              <a:t>{  public</a:t>
            </a:r>
            <a:r>
              <a:rPr sz="2200" b="1" spc="25" dirty="0">
                <a:latin typeface="Courier New"/>
                <a:cs typeface="Courier New"/>
              </a:rPr>
              <a:t> </a:t>
            </a:r>
            <a:r>
              <a:rPr sz="2200" b="1" dirty="0">
                <a:solidFill>
                  <a:srgbClr val="B92112"/>
                </a:solidFill>
                <a:latin typeface="Courier New"/>
                <a:cs typeface="Courier New"/>
              </a:rPr>
              <a:t>HinhVuong()</a:t>
            </a:r>
            <a:r>
              <a:rPr sz="2200" b="1" dirty="0">
                <a:latin typeface="Courier New"/>
                <a:cs typeface="Courier New"/>
              </a:rPr>
              <a:t>{</a:t>
            </a:r>
            <a:endParaRPr sz="2200" dirty="0">
              <a:latin typeface="Courier New"/>
              <a:cs typeface="Courier New"/>
            </a:endParaRPr>
          </a:p>
          <a:p>
            <a:pPr marL="684530">
              <a:lnSpc>
                <a:spcPct val="100000"/>
              </a:lnSpc>
            </a:pPr>
            <a:r>
              <a:rPr sz="2200" b="1" dirty="0">
                <a:solidFill>
                  <a:srgbClr val="333399"/>
                </a:solidFill>
                <a:latin typeface="Courier New"/>
                <a:cs typeface="Courier New"/>
              </a:rPr>
              <a:t>super(new Diem(0,0), </a:t>
            </a:r>
            <a:r>
              <a:rPr sz="2200" b="1" spc="5" dirty="0">
                <a:solidFill>
                  <a:srgbClr val="333399"/>
                </a:solidFill>
                <a:latin typeface="Courier New"/>
                <a:cs typeface="Courier New"/>
              </a:rPr>
              <a:t>new</a:t>
            </a:r>
            <a:r>
              <a:rPr sz="2200" b="1" spc="-20" dirty="0">
                <a:solidFill>
                  <a:srgbClr val="333399"/>
                </a:solidFill>
                <a:latin typeface="Courier New"/>
                <a:cs typeface="Courier New"/>
              </a:rPr>
              <a:t> </a:t>
            </a:r>
            <a:r>
              <a:rPr sz="2200" b="1" dirty="0">
                <a:solidFill>
                  <a:srgbClr val="333399"/>
                </a:solidFill>
                <a:latin typeface="Courier New"/>
                <a:cs typeface="Courier New"/>
              </a:rPr>
              <a:t>Diem(0,1),</a:t>
            </a:r>
            <a:endParaRPr sz="2200" dirty="0">
              <a:latin typeface="Courier New"/>
              <a:cs typeface="Courier New"/>
            </a:endParaRPr>
          </a:p>
          <a:p>
            <a:pPr marL="684530" marR="5080" indent="1010285">
              <a:lnSpc>
                <a:spcPct val="100000"/>
              </a:lnSpc>
            </a:pPr>
            <a:r>
              <a:rPr sz="2200" b="1" dirty="0">
                <a:solidFill>
                  <a:srgbClr val="333399"/>
                </a:solidFill>
                <a:latin typeface="Courier New"/>
                <a:cs typeface="Courier New"/>
              </a:rPr>
              <a:t>new Diem(1,1),new Diem(1,0));  </a:t>
            </a:r>
            <a:r>
              <a:rPr sz="2200" b="1" dirty="0">
                <a:latin typeface="Courier New"/>
                <a:cs typeface="Courier New"/>
              </a:rPr>
              <a:t>System.out.println("Lop con</a:t>
            </a:r>
            <a:r>
              <a:rPr sz="2200" b="1" spc="-35" dirty="0">
                <a:latin typeface="Courier New"/>
                <a:cs typeface="Courier New"/>
              </a:rPr>
              <a:t> </a:t>
            </a:r>
            <a:r>
              <a:rPr sz="2200" b="1" dirty="0">
                <a:latin typeface="Courier New"/>
                <a:cs typeface="Courier New"/>
              </a:rPr>
              <a:t>HinhVuong()");</a:t>
            </a:r>
            <a:endParaRPr sz="2200" dirty="0">
              <a:latin typeface="Courier New"/>
              <a:cs typeface="Courier New"/>
            </a:endParaRPr>
          </a:p>
          <a:p>
            <a:pPr marL="347980">
              <a:lnSpc>
                <a:spcPct val="100000"/>
              </a:lnSpc>
            </a:pPr>
            <a:r>
              <a:rPr sz="2200" b="1" spc="-5" dirty="0">
                <a:latin typeface="Courier New"/>
                <a:cs typeface="Courier New"/>
              </a:rPr>
              <a:t>}</a:t>
            </a:r>
            <a:endParaRPr sz="2200" dirty="0">
              <a:latin typeface="Courier New"/>
              <a:cs typeface="Courier New"/>
            </a:endParaRPr>
          </a:p>
          <a:p>
            <a:pPr marL="12700">
              <a:lnSpc>
                <a:spcPct val="100000"/>
              </a:lnSpc>
              <a:spcBef>
                <a:spcPts val="5"/>
              </a:spcBef>
            </a:pPr>
            <a:r>
              <a:rPr sz="2200" b="1" spc="-5" dirty="0">
                <a:latin typeface="Courier New"/>
                <a:cs typeface="Courier New"/>
              </a:rPr>
              <a:t>}</a:t>
            </a:r>
            <a:endParaRPr sz="2200" dirty="0">
              <a:latin typeface="Courier New"/>
              <a:cs typeface="Courier New"/>
            </a:endParaRPr>
          </a:p>
        </p:txBody>
      </p:sp>
      <p:sp>
        <p:nvSpPr>
          <p:cNvPr id="13" name="object 13"/>
          <p:cNvSpPr txBox="1"/>
          <p:nvPr/>
        </p:nvSpPr>
        <p:spPr>
          <a:xfrm>
            <a:off x="8647938" y="6429247"/>
            <a:ext cx="220979"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ahoma"/>
                <a:cs typeface="Tahoma"/>
              </a:rPr>
              <a:t>47</a:t>
            </a:r>
            <a:endParaRPr sz="1400">
              <a:latin typeface="Tahoma"/>
              <a:cs typeface="Tahoma"/>
            </a:endParaRPr>
          </a:p>
        </p:txBody>
      </p:sp>
      <p:sp>
        <p:nvSpPr>
          <p:cNvPr id="14" name="object 14"/>
          <p:cNvSpPr txBox="1"/>
          <p:nvPr/>
        </p:nvSpPr>
        <p:spPr>
          <a:xfrm>
            <a:off x="5947028" y="1414398"/>
            <a:ext cx="3052445" cy="1031240"/>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Courier New"/>
                <a:cs typeface="Courier New"/>
              </a:rPr>
              <a:t>. . .</a:t>
            </a:r>
            <a:endParaRPr sz="2200">
              <a:latin typeface="Courier New"/>
              <a:cs typeface="Courier New"/>
            </a:endParaRPr>
          </a:p>
          <a:p>
            <a:pPr marL="12700">
              <a:lnSpc>
                <a:spcPct val="100000"/>
              </a:lnSpc>
            </a:pPr>
            <a:r>
              <a:rPr sz="2200" b="1" spc="-5" dirty="0">
                <a:latin typeface="Courier New"/>
                <a:cs typeface="Courier New"/>
              </a:rPr>
              <a:t>HinhVuong hv =</a:t>
            </a:r>
            <a:r>
              <a:rPr sz="2200" b="1" spc="-10" dirty="0">
                <a:latin typeface="Courier New"/>
                <a:cs typeface="Courier New"/>
              </a:rPr>
              <a:t> </a:t>
            </a:r>
            <a:r>
              <a:rPr sz="2200" b="1" dirty="0">
                <a:latin typeface="Courier New"/>
                <a:cs typeface="Courier New"/>
              </a:rPr>
              <a:t>new</a:t>
            </a:r>
            <a:endParaRPr sz="2200">
              <a:latin typeface="Courier New"/>
              <a:cs typeface="Courier New"/>
            </a:endParaRPr>
          </a:p>
          <a:p>
            <a:pPr marL="927100">
              <a:lnSpc>
                <a:spcPct val="100000"/>
              </a:lnSpc>
            </a:pPr>
            <a:r>
              <a:rPr sz="2200" b="1" spc="-5" dirty="0">
                <a:latin typeface="Courier New"/>
                <a:cs typeface="Courier New"/>
              </a:rPr>
              <a:t>HinhVuong();</a:t>
            </a:r>
            <a:endParaRPr sz="2200">
              <a:latin typeface="Courier New"/>
              <a:cs typeface="Courier New"/>
            </a:endParaRPr>
          </a:p>
        </p:txBody>
      </p:sp>
      <p:grpSp>
        <p:nvGrpSpPr>
          <p:cNvPr id="15" name="object 15"/>
          <p:cNvGrpSpPr/>
          <p:nvPr/>
        </p:nvGrpSpPr>
        <p:grpSpPr>
          <a:xfrm>
            <a:off x="7376159" y="2638044"/>
            <a:ext cx="512445" cy="370840"/>
            <a:chOff x="7376159" y="2638044"/>
            <a:chExt cx="512445" cy="370840"/>
          </a:xfrm>
        </p:grpSpPr>
        <p:sp>
          <p:nvSpPr>
            <p:cNvPr id="16" name="object 16"/>
            <p:cNvSpPr/>
            <p:nvPr/>
          </p:nvSpPr>
          <p:spPr>
            <a:xfrm>
              <a:off x="7380731" y="2642616"/>
              <a:ext cx="502920" cy="361315"/>
            </a:xfrm>
            <a:custGeom>
              <a:avLst/>
              <a:gdLst/>
              <a:ahLst/>
              <a:cxnLst/>
              <a:rect l="l" t="t" r="r" b="b"/>
              <a:pathLst>
                <a:path w="502920" h="361314">
                  <a:moveTo>
                    <a:pt x="377190" y="0"/>
                  </a:moveTo>
                  <a:lnTo>
                    <a:pt x="125729" y="0"/>
                  </a:lnTo>
                  <a:lnTo>
                    <a:pt x="125729" y="270891"/>
                  </a:lnTo>
                  <a:lnTo>
                    <a:pt x="0" y="270891"/>
                  </a:lnTo>
                  <a:lnTo>
                    <a:pt x="251460" y="361188"/>
                  </a:lnTo>
                  <a:lnTo>
                    <a:pt x="502920" y="270891"/>
                  </a:lnTo>
                  <a:lnTo>
                    <a:pt x="377190" y="270891"/>
                  </a:lnTo>
                  <a:lnTo>
                    <a:pt x="377190" y="0"/>
                  </a:lnTo>
                  <a:close/>
                </a:path>
              </a:pathLst>
            </a:custGeom>
            <a:solidFill>
              <a:srgbClr val="00E3A8"/>
            </a:solidFill>
          </p:spPr>
          <p:txBody>
            <a:bodyPr wrap="square" lIns="0" tIns="0" rIns="0" bIns="0" rtlCol="0"/>
            <a:lstStyle/>
            <a:p>
              <a:endParaRPr/>
            </a:p>
          </p:txBody>
        </p:sp>
        <p:sp>
          <p:nvSpPr>
            <p:cNvPr id="17" name="object 17"/>
            <p:cNvSpPr/>
            <p:nvPr/>
          </p:nvSpPr>
          <p:spPr>
            <a:xfrm>
              <a:off x="7380731" y="2642616"/>
              <a:ext cx="502920" cy="361315"/>
            </a:xfrm>
            <a:custGeom>
              <a:avLst/>
              <a:gdLst/>
              <a:ahLst/>
              <a:cxnLst/>
              <a:rect l="l" t="t" r="r" b="b"/>
              <a:pathLst>
                <a:path w="502920" h="361314">
                  <a:moveTo>
                    <a:pt x="0" y="270891"/>
                  </a:moveTo>
                  <a:lnTo>
                    <a:pt x="125729" y="270891"/>
                  </a:lnTo>
                  <a:lnTo>
                    <a:pt x="125729" y="0"/>
                  </a:lnTo>
                  <a:lnTo>
                    <a:pt x="377190" y="0"/>
                  </a:lnTo>
                  <a:lnTo>
                    <a:pt x="377190" y="270891"/>
                  </a:lnTo>
                  <a:lnTo>
                    <a:pt x="502920" y="270891"/>
                  </a:lnTo>
                  <a:lnTo>
                    <a:pt x="251460" y="361188"/>
                  </a:lnTo>
                  <a:lnTo>
                    <a:pt x="0" y="270891"/>
                  </a:lnTo>
                  <a:close/>
                </a:path>
              </a:pathLst>
            </a:custGeom>
            <a:ln w="9144">
              <a:solidFill>
                <a:srgbClr val="000000"/>
              </a:solidFill>
            </a:ln>
          </p:spPr>
          <p:txBody>
            <a:bodyPr wrap="square" lIns="0" tIns="0" rIns="0" bIns="0" rtlCol="0"/>
            <a:lstStyle/>
            <a:p>
              <a:endParaRPr/>
            </a:p>
          </p:txBody>
        </p:sp>
      </p:grpSp>
      <p:sp>
        <p:nvSpPr>
          <p:cNvPr id="18" name="object 18"/>
          <p:cNvSpPr/>
          <p:nvPr/>
        </p:nvSpPr>
        <p:spPr>
          <a:xfrm>
            <a:off x="6476999" y="3072383"/>
            <a:ext cx="2666999" cy="1071371"/>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29968" y="20323"/>
            <a:ext cx="7417969" cy="474489"/>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333399"/>
                </a:solidFill>
                <a:latin typeface="Tahoma"/>
                <a:cs typeface="Tahoma"/>
              </a:rPr>
              <a:t>Gọi trực tiếp constructor của lớp cha</a:t>
            </a:r>
            <a:endParaRPr sz="3000" dirty="0">
              <a:latin typeface="Tahoma"/>
              <a:cs typeface="Tahoma"/>
            </a:endParaRPr>
          </a:p>
        </p:txBody>
      </p:sp>
      <p:sp>
        <p:nvSpPr>
          <p:cNvPr id="8" name="object 8"/>
          <p:cNvSpPr txBox="1"/>
          <p:nvPr/>
        </p:nvSpPr>
        <p:spPr>
          <a:xfrm>
            <a:off x="1229968" y="473709"/>
            <a:ext cx="7152031" cy="474489"/>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333399"/>
                </a:solidFill>
                <a:latin typeface="Tahoma"/>
                <a:cs typeface="Tahoma"/>
              </a:rPr>
              <a:t>Phương thức khởi tạo lớp con </a:t>
            </a:r>
            <a:r>
              <a:rPr sz="3000" dirty="0">
                <a:solidFill>
                  <a:srgbClr val="C00000"/>
                </a:solidFill>
                <a:latin typeface="Tahoma"/>
                <a:cs typeface="Tahoma"/>
              </a:rPr>
              <a:t>CÓ </a:t>
            </a:r>
            <a:r>
              <a:rPr sz="3000" dirty="0">
                <a:solidFill>
                  <a:srgbClr val="333399"/>
                </a:solidFill>
                <a:latin typeface="Tahoma"/>
                <a:cs typeface="Tahoma"/>
              </a:rPr>
              <a:t>tham số</a:t>
            </a:r>
            <a:endParaRPr sz="3000" dirty="0">
              <a:latin typeface="Tahoma"/>
              <a:cs typeface="Tahoma"/>
            </a:endParaRPr>
          </a:p>
        </p:txBody>
      </p:sp>
      <p:sp>
        <p:nvSpPr>
          <p:cNvPr id="9" name="object 9"/>
          <p:cNvSpPr txBox="1"/>
          <p:nvPr/>
        </p:nvSpPr>
        <p:spPr>
          <a:xfrm>
            <a:off x="307340" y="1209497"/>
            <a:ext cx="3556000" cy="360680"/>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Courier New"/>
                <a:cs typeface="Courier New"/>
              </a:rPr>
              <a:t>public </a:t>
            </a:r>
            <a:r>
              <a:rPr sz="2200" b="1" dirty="0">
                <a:latin typeface="Courier New"/>
                <a:cs typeface="Courier New"/>
              </a:rPr>
              <a:t>class TuGiac</a:t>
            </a:r>
            <a:r>
              <a:rPr sz="2200" b="1" spc="-40" dirty="0">
                <a:latin typeface="Courier New"/>
                <a:cs typeface="Courier New"/>
              </a:rPr>
              <a:t> </a:t>
            </a:r>
            <a:r>
              <a:rPr sz="2200" b="1" spc="-5" dirty="0">
                <a:latin typeface="Courier New"/>
                <a:cs typeface="Courier New"/>
              </a:rPr>
              <a:t>{</a:t>
            </a:r>
            <a:endParaRPr sz="2200">
              <a:latin typeface="Courier New"/>
              <a:cs typeface="Courier New"/>
            </a:endParaRPr>
          </a:p>
        </p:txBody>
      </p:sp>
      <p:sp>
        <p:nvSpPr>
          <p:cNvPr id="10" name="object 10"/>
          <p:cNvSpPr txBox="1"/>
          <p:nvPr/>
        </p:nvSpPr>
        <p:spPr>
          <a:xfrm>
            <a:off x="642619" y="1545462"/>
            <a:ext cx="4570730" cy="1031240"/>
          </a:xfrm>
          <a:prstGeom prst="rect">
            <a:avLst/>
          </a:prstGeom>
        </p:spPr>
        <p:txBody>
          <a:bodyPr vert="horz" wrap="square" lIns="0" tIns="12065" rIns="0" bIns="0" rtlCol="0">
            <a:spAutoFit/>
          </a:bodyPr>
          <a:lstStyle/>
          <a:p>
            <a:pPr marL="12700" marR="8255">
              <a:lnSpc>
                <a:spcPct val="100000"/>
              </a:lnSpc>
              <a:spcBef>
                <a:spcPts val="95"/>
              </a:spcBef>
            </a:pPr>
            <a:r>
              <a:rPr sz="2200" b="1" dirty="0">
                <a:latin typeface="Courier New"/>
                <a:cs typeface="Courier New"/>
              </a:rPr>
              <a:t>protected Diem d1,d2,d3,d4;  public </a:t>
            </a:r>
            <a:r>
              <a:rPr sz="2200" b="1" dirty="0">
                <a:solidFill>
                  <a:srgbClr val="C00000"/>
                </a:solidFill>
                <a:latin typeface="Courier New"/>
                <a:cs typeface="Courier New"/>
              </a:rPr>
              <a:t>TuGiac(Diem d1,</a:t>
            </a:r>
            <a:endParaRPr sz="2200" dirty="0">
              <a:latin typeface="Courier New"/>
              <a:cs typeface="Courier New"/>
            </a:endParaRPr>
          </a:p>
          <a:p>
            <a:pPr marL="12700">
              <a:lnSpc>
                <a:spcPct val="100000"/>
              </a:lnSpc>
            </a:pPr>
            <a:r>
              <a:rPr sz="2200" b="1" dirty="0">
                <a:solidFill>
                  <a:srgbClr val="C00000"/>
                </a:solidFill>
                <a:latin typeface="Courier New"/>
                <a:cs typeface="Courier New"/>
              </a:rPr>
              <a:t>Diem d2, Diem d3, Diem d4)</a:t>
            </a:r>
            <a:r>
              <a:rPr sz="2200" b="1" dirty="0">
                <a:latin typeface="Courier New"/>
                <a:cs typeface="Courier New"/>
              </a:rPr>
              <a:t>{</a:t>
            </a:r>
            <a:endParaRPr sz="2200" dirty="0">
              <a:latin typeface="Courier New"/>
              <a:cs typeface="Courier New"/>
            </a:endParaRPr>
          </a:p>
        </p:txBody>
      </p:sp>
      <p:sp>
        <p:nvSpPr>
          <p:cNvPr id="11" name="object 11"/>
          <p:cNvSpPr txBox="1"/>
          <p:nvPr/>
        </p:nvSpPr>
        <p:spPr>
          <a:xfrm>
            <a:off x="811783" y="2551556"/>
            <a:ext cx="3055620" cy="360680"/>
          </a:xfrm>
          <a:prstGeom prst="rect">
            <a:avLst/>
          </a:prstGeom>
        </p:spPr>
        <p:txBody>
          <a:bodyPr vert="horz" wrap="square" lIns="0" tIns="12065" rIns="0" bIns="0" rtlCol="0">
            <a:spAutoFit/>
          </a:bodyPr>
          <a:lstStyle/>
          <a:p>
            <a:pPr marL="12700">
              <a:lnSpc>
                <a:spcPct val="100000"/>
              </a:lnSpc>
              <a:spcBef>
                <a:spcPts val="95"/>
              </a:spcBef>
            </a:pPr>
            <a:r>
              <a:rPr sz="2200" b="1" dirty="0">
                <a:latin typeface="Courier New"/>
                <a:cs typeface="Courier New"/>
              </a:rPr>
              <a:t>System.out.println</a:t>
            </a:r>
            <a:endParaRPr sz="2200" dirty="0">
              <a:latin typeface="Courier New"/>
              <a:cs typeface="Courier New"/>
            </a:endParaRPr>
          </a:p>
        </p:txBody>
      </p:sp>
      <p:sp>
        <p:nvSpPr>
          <p:cNvPr id="12" name="object 12"/>
          <p:cNvSpPr txBox="1"/>
          <p:nvPr/>
        </p:nvSpPr>
        <p:spPr>
          <a:xfrm>
            <a:off x="811783" y="3222117"/>
            <a:ext cx="4572000" cy="695960"/>
          </a:xfrm>
          <a:prstGeom prst="rect">
            <a:avLst/>
          </a:prstGeom>
        </p:spPr>
        <p:txBody>
          <a:bodyPr vert="horz" wrap="square" lIns="0" tIns="12065" rIns="0" bIns="0" rtlCol="0">
            <a:spAutoFit/>
          </a:bodyPr>
          <a:lstStyle/>
          <a:p>
            <a:pPr marL="12700">
              <a:lnSpc>
                <a:spcPct val="100000"/>
              </a:lnSpc>
              <a:spcBef>
                <a:spcPts val="95"/>
              </a:spcBef>
            </a:pPr>
            <a:r>
              <a:rPr sz="2200" b="1" dirty="0">
                <a:latin typeface="Courier New"/>
                <a:cs typeface="Courier New"/>
              </a:rPr>
              <a:t>this.d1 </a:t>
            </a:r>
            <a:r>
              <a:rPr sz="2200" b="1" spc="-5" dirty="0">
                <a:latin typeface="Courier New"/>
                <a:cs typeface="Courier New"/>
              </a:rPr>
              <a:t>= </a:t>
            </a:r>
            <a:r>
              <a:rPr sz="2200" b="1" dirty="0">
                <a:latin typeface="Courier New"/>
                <a:cs typeface="Courier New"/>
              </a:rPr>
              <a:t>d1; this.d2 </a:t>
            </a:r>
            <a:r>
              <a:rPr sz="2200" b="1" spc="-5" dirty="0">
                <a:latin typeface="Courier New"/>
                <a:cs typeface="Courier New"/>
              </a:rPr>
              <a:t>=</a:t>
            </a:r>
            <a:r>
              <a:rPr sz="2200" b="1" spc="30" dirty="0">
                <a:latin typeface="Courier New"/>
                <a:cs typeface="Courier New"/>
              </a:rPr>
              <a:t> </a:t>
            </a:r>
            <a:r>
              <a:rPr sz="2200" b="1" spc="-5" dirty="0">
                <a:latin typeface="Courier New"/>
                <a:cs typeface="Courier New"/>
              </a:rPr>
              <a:t>d2;</a:t>
            </a:r>
            <a:endParaRPr sz="2200">
              <a:latin typeface="Courier New"/>
              <a:cs typeface="Courier New"/>
            </a:endParaRPr>
          </a:p>
          <a:p>
            <a:pPr marL="12700">
              <a:lnSpc>
                <a:spcPct val="100000"/>
              </a:lnSpc>
            </a:pPr>
            <a:r>
              <a:rPr sz="2200" b="1" dirty="0">
                <a:latin typeface="Courier New"/>
                <a:cs typeface="Courier New"/>
              </a:rPr>
              <a:t>this.d3 </a:t>
            </a:r>
            <a:r>
              <a:rPr sz="2200" b="1" spc="-5" dirty="0">
                <a:latin typeface="Courier New"/>
                <a:cs typeface="Courier New"/>
              </a:rPr>
              <a:t>= </a:t>
            </a:r>
            <a:r>
              <a:rPr sz="2200" b="1" dirty="0">
                <a:latin typeface="Courier New"/>
                <a:cs typeface="Courier New"/>
              </a:rPr>
              <a:t>d3; this.d4 </a:t>
            </a:r>
            <a:r>
              <a:rPr sz="2200" b="1" spc="-5" dirty="0">
                <a:latin typeface="Courier New"/>
                <a:cs typeface="Courier New"/>
              </a:rPr>
              <a:t>=</a:t>
            </a:r>
            <a:r>
              <a:rPr sz="2200" b="1" spc="5" dirty="0">
                <a:latin typeface="Courier New"/>
                <a:cs typeface="Courier New"/>
              </a:rPr>
              <a:t> </a:t>
            </a:r>
            <a:r>
              <a:rPr sz="2200" b="1" spc="-5" dirty="0">
                <a:latin typeface="Courier New"/>
                <a:cs typeface="Courier New"/>
              </a:rPr>
              <a:t>d4;</a:t>
            </a:r>
            <a:endParaRPr sz="2200">
              <a:latin typeface="Courier New"/>
              <a:cs typeface="Courier New"/>
            </a:endParaRPr>
          </a:p>
        </p:txBody>
      </p:sp>
      <p:sp>
        <p:nvSpPr>
          <p:cNvPr id="13" name="object 13"/>
          <p:cNvSpPr txBox="1"/>
          <p:nvPr/>
        </p:nvSpPr>
        <p:spPr>
          <a:xfrm>
            <a:off x="642619" y="3893058"/>
            <a:ext cx="193040" cy="360680"/>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Courier New"/>
                <a:cs typeface="Courier New"/>
              </a:rPr>
              <a:t>}</a:t>
            </a:r>
            <a:endParaRPr sz="2200">
              <a:latin typeface="Courier New"/>
              <a:cs typeface="Courier New"/>
            </a:endParaRPr>
          </a:p>
        </p:txBody>
      </p:sp>
      <p:sp>
        <p:nvSpPr>
          <p:cNvPr id="14" name="object 14"/>
          <p:cNvSpPr txBox="1"/>
          <p:nvPr/>
        </p:nvSpPr>
        <p:spPr>
          <a:xfrm>
            <a:off x="307340" y="4228338"/>
            <a:ext cx="7779384" cy="2707640"/>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Courier New"/>
                <a:cs typeface="Courier New"/>
              </a:rPr>
              <a:t>}</a:t>
            </a:r>
            <a:endParaRPr sz="2200" dirty="0">
              <a:latin typeface="Courier New"/>
              <a:cs typeface="Courier New"/>
            </a:endParaRPr>
          </a:p>
          <a:p>
            <a:pPr marL="12700">
              <a:lnSpc>
                <a:spcPct val="100000"/>
              </a:lnSpc>
            </a:pPr>
            <a:r>
              <a:rPr sz="2200" b="1" spc="-5" dirty="0">
                <a:latin typeface="Courier New"/>
                <a:cs typeface="Courier New"/>
              </a:rPr>
              <a:t>public </a:t>
            </a:r>
            <a:r>
              <a:rPr sz="2200" b="1" dirty="0">
                <a:latin typeface="Courier New"/>
                <a:cs typeface="Courier New"/>
              </a:rPr>
              <a:t>class </a:t>
            </a:r>
            <a:r>
              <a:rPr sz="2200" b="1" dirty="0">
                <a:solidFill>
                  <a:srgbClr val="C00000"/>
                </a:solidFill>
                <a:latin typeface="Courier New"/>
                <a:cs typeface="Courier New"/>
              </a:rPr>
              <a:t>HinhVuong extends TuGiac</a:t>
            </a:r>
            <a:r>
              <a:rPr sz="2200" b="1" spc="20" dirty="0">
                <a:solidFill>
                  <a:srgbClr val="C00000"/>
                </a:solidFill>
                <a:latin typeface="Courier New"/>
                <a:cs typeface="Courier New"/>
              </a:rPr>
              <a:t> </a:t>
            </a:r>
            <a:r>
              <a:rPr sz="2200" b="1" spc="-5" dirty="0">
                <a:solidFill>
                  <a:srgbClr val="C00000"/>
                </a:solidFill>
                <a:latin typeface="Courier New"/>
                <a:cs typeface="Courier New"/>
              </a:rPr>
              <a:t>{</a:t>
            </a:r>
            <a:endParaRPr sz="2200" dirty="0">
              <a:latin typeface="Courier New"/>
              <a:cs typeface="Courier New"/>
            </a:endParaRPr>
          </a:p>
          <a:p>
            <a:pPr marL="180340">
              <a:lnSpc>
                <a:spcPct val="100000"/>
              </a:lnSpc>
            </a:pPr>
            <a:r>
              <a:rPr sz="2200" b="1" spc="-5" dirty="0">
                <a:latin typeface="Courier New"/>
                <a:cs typeface="Courier New"/>
              </a:rPr>
              <a:t>public </a:t>
            </a:r>
            <a:r>
              <a:rPr sz="2200" b="1" dirty="0">
                <a:solidFill>
                  <a:srgbClr val="C00000"/>
                </a:solidFill>
                <a:latin typeface="Courier New"/>
                <a:cs typeface="Courier New"/>
              </a:rPr>
              <a:t>HinhVuong(Diem d1, </a:t>
            </a:r>
            <a:r>
              <a:rPr sz="2200" b="1" spc="-5" dirty="0">
                <a:solidFill>
                  <a:srgbClr val="C00000"/>
                </a:solidFill>
                <a:latin typeface="Courier New"/>
                <a:cs typeface="Courier New"/>
              </a:rPr>
              <a:t>Diem</a:t>
            </a:r>
            <a:r>
              <a:rPr sz="2200" b="1" spc="25" dirty="0">
                <a:solidFill>
                  <a:srgbClr val="C00000"/>
                </a:solidFill>
                <a:latin typeface="Courier New"/>
                <a:cs typeface="Courier New"/>
              </a:rPr>
              <a:t> </a:t>
            </a:r>
            <a:r>
              <a:rPr sz="2200" b="1" spc="-5" dirty="0">
                <a:solidFill>
                  <a:srgbClr val="C00000"/>
                </a:solidFill>
                <a:latin typeface="Courier New"/>
                <a:cs typeface="Courier New"/>
              </a:rPr>
              <a:t>d2,</a:t>
            </a:r>
            <a:endParaRPr sz="2200" dirty="0">
              <a:latin typeface="Courier New"/>
              <a:cs typeface="Courier New"/>
            </a:endParaRPr>
          </a:p>
          <a:p>
            <a:pPr marL="516890" marR="3549650">
              <a:lnSpc>
                <a:spcPct val="100000"/>
              </a:lnSpc>
            </a:pPr>
            <a:r>
              <a:rPr sz="2200" b="1" dirty="0">
                <a:solidFill>
                  <a:srgbClr val="C00000"/>
                </a:solidFill>
                <a:latin typeface="Courier New"/>
                <a:cs typeface="Courier New"/>
              </a:rPr>
              <a:t>Diem d3, Diem </a:t>
            </a:r>
            <a:r>
              <a:rPr sz="2200" b="1" spc="-5" dirty="0">
                <a:solidFill>
                  <a:srgbClr val="C00000"/>
                </a:solidFill>
                <a:latin typeface="Courier New"/>
                <a:cs typeface="Courier New"/>
              </a:rPr>
              <a:t>d4){  </a:t>
            </a:r>
            <a:r>
              <a:rPr sz="2200" b="1" dirty="0">
                <a:solidFill>
                  <a:srgbClr val="333399"/>
                </a:solidFill>
                <a:latin typeface="Courier New"/>
                <a:cs typeface="Courier New"/>
              </a:rPr>
              <a:t>super(d1, d2, d3,</a:t>
            </a:r>
            <a:r>
              <a:rPr sz="2200" b="1" spc="-20" dirty="0">
                <a:solidFill>
                  <a:srgbClr val="333399"/>
                </a:solidFill>
                <a:latin typeface="Courier New"/>
                <a:cs typeface="Courier New"/>
              </a:rPr>
              <a:t> </a:t>
            </a:r>
            <a:r>
              <a:rPr sz="2200" b="1" dirty="0">
                <a:solidFill>
                  <a:srgbClr val="333399"/>
                </a:solidFill>
                <a:latin typeface="Courier New"/>
                <a:cs typeface="Courier New"/>
              </a:rPr>
              <a:t>d4);</a:t>
            </a:r>
            <a:endParaRPr sz="2200" dirty="0">
              <a:latin typeface="Courier New"/>
              <a:cs typeface="Courier New"/>
            </a:endParaRPr>
          </a:p>
          <a:p>
            <a:pPr marL="514984">
              <a:lnSpc>
                <a:spcPct val="100000"/>
              </a:lnSpc>
              <a:spcBef>
                <a:spcPts val="400"/>
              </a:spcBef>
            </a:pPr>
            <a:r>
              <a:rPr sz="1800" b="1" spc="-10" dirty="0">
                <a:latin typeface="Courier New"/>
                <a:cs typeface="Courier New"/>
              </a:rPr>
              <a:t>System.out.println("Lop </a:t>
            </a:r>
            <a:r>
              <a:rPr sz="1800" b="1" spc="-5" dirty="0">
                <a:latin typeface="Courier New"/>
                <a:cs typeface="Courier New"/>
              </a:rPr>
              <a:t>con</a:t>
            </a:r>
            <a:r>
              <a:rPr sz="1800" b="1" spc="40" dirty="0">
                <a:latin typeface="Courier New"/>
                <a:cs typeface="Courier New"/>
              </a:rPr>
              <a:t> </a:t>
            </a:r>
            <a:r>
              <a:rPr sz="1800" b="1" spc="-10" dirty="0">
                <a:latin typeface="Courier New"/>
                <a:cs typeface="Courier New"/>
              </a:rPr>
              <a:t>HinhVuong(d1,d2,d3,d4)");</a:t>
            </a:r>
            <a:endParaRPr sz="1800" dirty="0">
              <a:latin typeface="Courier New"/>
              <a:cs typeface="Courier New"/>
            </a:endParaRPr>
          </a:p>
          <a:p>
            <a:pPr marL="347980">
              <a:lnSpc>
                <a:spcPct val="100000"/>
              </a:lnSpc>
              <a:spcBef>
                <a:spcPts val="80"/>
              </a:spcBef>
            </a:pPr>
            <a:r>
              <a:rPr sz="2200" b="1" spc="-5" dirty="0">
                <a:latin typeface="Courier New"/>
                <a:cs typeface="Courier New"/>
              </a:rPr>
              <a:t>}</a:t>
            </a:r>
            <a:endParaRPr sz="2200" dirty="0">
              <a:latin typeface="Courier New"/>
              <a:cs typeface="Courier New"/>
            </a:endParaRPr>
          </a:p>
          <a:p>
            <a:pPr marL="12700">
              <a:lnSpc>
                <a:spcPct val="100000"/>
              </a:lnSpc>
              <a:spcBef>
                <a:spcPts val="5"/>
              </a:spcBef>
            </a:pPr>
            <a:r>
              <a:rPr sz="2200" b="1" spc="-5" dirty="0">
                <a:latin typeface="Courier New"/>
                <a:cs typeface="Courier New"/>
              </a:rPr>
              <a:t>}</a:t>
            </a:r>
            <a:endParaRPr sz="2200" dirty="0">
              <a:latin typeface="Courier New"/>
              <a:cs typeface="Courier New"/>
            </a:endParaRPr>
          </a:p>
        </p:txBody>
      </p:sp>
      <p:sp>
        <p:nvSpPr>
          <p:cNvPr id="15" name="object 15"/>
          <p:cNvSpPr txBox="1"/>
          <p:nvPr/>
        </p:nvSpPr>
        <p:spPr>
          <a:xfrm>
            <a:off x="835660" y="2886836"/>
            <a:ext cx="8040674" cy="350737"/>
          </a:xfrm>
          <a:prstGeom prst="rect">
            <a:avLst/>
          </a:prstGeom>
        </p:spPr>
        <p:txBody>
          <a:bodyPr vert="horz" wrap="square" lIns="0" tIns="12065" rIns="0" bIns="0" rtlCol="0">
            <a:spAutoFit/>
          </a:bodyPr>
          <a:lstStyle/>
          <a:p>
            <a:pPr marL="38100">
              <a:lnSpc>
                <a:spcPct val="100000"/>
              </a:lnSpc>
              <a:spcBef>
                <a:spcPts val="95"/>
              </a:spcBef>
            </a:pPr>
            <a:r>
              <a:rPr sz="2200" b="1" dirty="0">
                <a:latin typeface="Courier New"/>
                <a:cs typeface="Courier New"/>
              </a:rPr>
              <a:t>("Lop cha</a:t>
            </a:r>
            <a:r>
              <a:rPr sz="2200" b="1" spc="-5" dirty="0">
                <a:latin typeface="Courier New"/>
                <a:cs typeface="Courier New"/>
              </a:rPr>
              <a:t> </a:t>
            </a:r>
            <a:r>
              <a:rPr sz="2200" b="1" dirty="0">
                <a:latin typeface="Courier New"/>
                <a:cs typeface="Courier New"/>
              </a:rPr>
              <a:t>TuGiac(d1,d2,d3,d4)"); </a:t>
            </a:r>
            <a:r>
              <a:rPr sz="3300" b="1" baseline="22727" dirty="0">
                <a:latin typeface="Courier New"/>
                <a:cs typeface="Courier New"/>
              </a:rPr>
              <a:t>new</a:t>
            </a:r>
            <a:r>
              <a:rPr sz="3300" b="1" spc="-825" baseline="22727" dirty="0">
                <a:latin typeface="Courier New"/>
                <a:cs typeface="Courier New"/>
              </a:rPr>
              <a:t> </a:t>
            </a:r>
            <a:r>
              <a:rPr sz="3300" b="1" baseline="22727" dirty="0">
                <a:latin typeface="Courier New"/>
                <a:cs typeface="Courier New"/>
              </a:rPr>
              <a:t>Diem(0,1),</a:t>
            </a:r>
            <a:endParaRPr sz="3300" baseline="22727" dirty="0">
              <a:latin typeface="Courier New"/>
              <a:cs typeface="Courier New"/>
            </a:endParaRPr>
          </a:p>
        </p:txBody>
      </p:sp>
      <p:sp>
        <p:nvSpPr>
          <p:cNvPr id="16" name="object 16"/>
          <p:cNvSpPr txBox="1"/>
          <p:nvPr/>
        </p:nvSpPr>
        <p:spPr>
          <a:xfrm>
            <a:off x="8647938" y="6429247"/>
            <a:ext cx="220979"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ahoma"/>
                <a:cs typeface="Tahoma"/>
              </a:rPr>
              <a:t>48</a:t>
            </a:r>
            <a:endParaRPr sz="1400">
              <a:latin typeface="Tahoma"/>
              <a:cs typeface="Tahoma"/>
            </a:endParaRPr>
          </a:p>
        </p:txBody>
      </p:sp>
      <p:sp>
        <p:nvSpPr>
          <p:cNvPr id="17" name="object 17"/>
          <p:cNvSpPr txBox="1"/>
          <p:nvPr/>
        </p:nvSpPr>
        <p:spPr>
          <a:xfrm>
            <a:off x="5794628" y="1430273"/>
            <a:ext cx="3056255" cy="1366520"/>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Courier New"/>
                <a:cs typeface="Courier New"/>
              </a:rPr>
              <a:t>. . .</a:t>
            </a:r>
            <a:endParaRPr sz="2200" dirty="0">
              <a:latin typeface="Courier New"/>
              <a:cs typeface="Courier New"/>
            </a:endParaRPr>
          </a:p>
          <a:p>
            <a:pPr marL="12700">
              <a:lnSpc>
                <a:spcPct val="100000"/>
              </a:lnSpc>
            </a:pPr>
            <a:r>
              <a:rPr sz="2200" b="1" spc="-5" dirty="0">
                <a:latin typeface="Courier New"/>
                <a:cs typeface="Courier New"/>
              </a:rPr>
              <a:t>HinhVuong hv</a:t>
            </a:r>
            <a:r>
              <a:rPr sz="2200" b="1" spc="5" dirty="0">
                <a:latin typeface="Courier New"/>
                <a:cs typeface="Courier New"/>
              </a:rPr>
              <a:t> </a:t>
            </a:r>
            <a:r>
              <a:rPr sz="2200" b="1" spc="-5" dirty="0">
                <a:latin typeface="Courier New"/>
                <a:cs typeface="Courier New"/>
              </a:rPr>
              <a:t>=</a:t>
            </a:r>
            <a:endParaRPr sz="2200" dirty="0">
              <a:latin typeface="Courier New"/>
              <a:cs typeface="Courier New"/>
            </a:endParaRPr>
          </a:p>
          <a:p>
            <a:pPr marL="347980">
              <a:lnSpc>
                <a:spcPct val="100000"/>
              </a:lnSpc>
            </a:pPr>
            <a:r>
              <a:rPr sz="2200" b="1" dirty="0">
                <a:latin typeface="Courier New"/>
                <a:cs typeface="Courier New"/>
              </a:rPr>
              <a:t>new</a:t>
            </a:r>
            <a:r>
              <a:rPr sz="2200" b="1" spc="-10" dirty="0">
                <a:latin typeface="Courier New"/>
                <a:cs typeface="Courier New"/>
              </a:rPr>
              <a:t> </a:t>
            </a:r>
            <a:r>
              <a:rPr sz="2200" b="1" dirty="0">
                <a:latin typeface="Courier New"/>
                <a:cs typeface="Courier New"/>
              </a:rPr>
              <a:t>HinhVuong(</a:t>
            </a:r>
            <a:endParaRPr sz="2200" dirty="0">
              <a:latin typeface="Courier New"/>
              <a:cs typeface="Courier New"/>
            </a:endParaRPr>
          </a:p>
          <a:p>
            <a:pPr marL="685165">
              <a:lnSpc>
                <a:spcPct val="100000"/>
              </a:lnSpc>
            </a:pPr>
            <a:r>
              <a:rPr sz="2200" b="1" dirty="0">
                <a:latin typeface="Courier New"/>
                <a:cs typeface="Courier New"/>
              </a:rPr>
              <a:t>new</a:t>
            </a:r>
            <a:r>
              <a:rPr sz="2200" b="1" spc="-50" dirty="0">
                <a:latin typeface="Courier New"/>
                <a:cs typeface="Courier New"/>
              </a:rPr>
              <a:t> </a:t>
            </a:r>
            <a:r>
              <a:rPr sz="2200" b="1" dirty="0">
                <a:latin typeface="Courier New"/>
                <a:cs typeface="Courier New"/>
              </a:rPr>
              <a:t>Diem(0,0),</a:t>
            </a:r>
            <a:endParaRPr sz="2200" dirty="0">
              <a:latin typeface="Courier New"/>
              <a:cs typeface="Courier New"/>
            </a:endParaRPr>
          </a:p>
        </p:txBody>
      </p:sp>
      <p:sp>
        <p:nvSpPr>
          <p:cNvPr id="18" name="object 18"/>
          <p:cNvSpPr txBox="1"/>
          <p:nvPr/>
        </p:nvSpPr>
        <p:spPr>
          <a:xfrm>
            <a:off x="6467094" y="3106927"/>
            <a:ext cx="2552700" cy="695960"/>
          </a:xfrm>
          <a:prstGeom prst="rect">
            <a:avLst/>
          </a:prstGeom>
        </p:spPr>
        <p:txBody>
          <a:bodyPr vert="horz" wrap="square" lIns="0" tIns="12065" rIns="0" bIns="0" rtlCol="0">
            <a:spAutoFit/>
          </a:bodyPr>
          <a:lstStyle/>
          <a:p>
            <a:pPr marL="12700">
              <a:lnSpc>
                <a:spcPct val="100000"/>
              </a:lnSpc>
              <a:spcBef>
                <a:spcPts val="95"/>
              </a:spcBef>
            </a:pPr>
            <a:r>
              <a:rPr sz="2200" b="1" dirty="0">
                <a:latin typeface="Courier New"/>
                <a:cs typeface="Courier New"/>
              </a:rPr>
              <a:t>new</a:t>
            </a:r>
            <a:r>
              <a:rPr sz="2200" b="1" spc="-25" dirty="0">
                <a:latin typeface="Courier New"/>
                <a:cs typeface="Courier New"/>
              </a:rPr>
              <a:t> </a:t>
            </a:r>
            <a:r>
              <a:rPr sz="2200" b="1" dirty="0">
                <a:latin typeface="Courier New"/>
                <a:cs typeface="Courier New"/>
              </a:rPr>
              <a:t>Diem(1,1),</a:t>
            </a:r>
            <a:endParaRPr sz="2200">
              <a:latin typeface="Courier New"/>
              <a:cs typeface="Courier New"/>
            </a:endParaRPr>
          </a:p>
          <a:p>
            <a:pPr marL="12700">
              <a:lnSpc>
                <a:spcPct val="100000"/>
              </a:lnSpc>
            </a:pPr>
            <a:r>
              <a:rPr sz="2200" b="1" dirty="0">
                <a:latin typeface="Courier New"/>
                <a:cs typeface="Courier New"/>
              </a:rPr>
              <a:t>new</a:t>
            </a:r>
            <a:r>
              <a:rPr sz="2200" b="1" spc="-45" dirty="0">
                <a:latin typeface="Courier New"/>
                <a:cs typeface="Courier New"/>
              </a:rPr>
              <a:t> </a:t>
            </a:r>
            <a:r>
              <a:rPr sz="2200" b="1" dirty="0">
                <a:latin typeface="Courier New"/>
                <a:cs typeface="Courier New"/>
              </a:rPr>
              <a:t>Diem(1,0));</a:t>
            </a:r>
            <a:endParaRPr sz="2200">
              <a:latin typeface="Courier New"/>
              <a:cs typeface="Courier New"/>
            </a:endParaRPr>
          </a:p>
        </p:txBody>
      </p:sp>
      <p:grpSp>
        <p:nvGrpSpPr>
          <p:cNvPr id="19" name="object 19"/>
          <p:cNvGrpSpPr/>
          <p:nvPr/>
        </p:nvGrpSpPr>
        <p:grpSpPr>
          <a:xfrm>
            <a:off x="7536873" y="3893058"/>
            <a:ext cx="513715" cy="1419480"/>
            <a:chOff x="7206995" y="4681728"/>
            <a:chExt cx="513715" cy="513715"/>
          </a:xfrm>
        </p:grpSpPr>
        <p:sp>
          <p:nvSpPr>
            <p:cNvPr id="20" name="object 20"/>
            <p:cNvSpPr/>
            <p:nvPr/>
          </p:nvSpPr>
          <p:spPr>
            <a:xfrm>
              <a:off x="7211567" y="4686300"/>
              <a:ext cx="504825" cy="504825"/>
            </a:xfrm>
            <a:custGeom>
              <a:avLst/>
              <a:gdLst/>
              <a:ahLst/>
              <a:cxnLst/>
              <a:rect l="l" t="t" r="r" b="b"/>
              <a:pathLst>
                <a:path w="504825" h="504825">
                  <a:moveTo>
                    <a:pt x="378332" y="0"/>
                  </a:moveTo>
                  <a:lnTo>
                    <a:pt x="126110" y="0"/>
                  </a:lnTo>
                  <a:lnTo>
                    <a:pt x="126110" y="342138"/>
                  </a:lnTo>
                  <a:lnTo>
                    <a:pt x="0" y="342138"/>
                  </a:lnTo>
                  <a:lnTo>
                    <a:pt x="252222" y="504444"/>
                  </a:lnTo>
                  <a:lnTo>
                    <a:pt x="504443" y="342138"/>
                  </a:lnTo>
                  <a:lnTo>
                    <a:pt x="378332" y="342138"/>
                  </a:lnTo>
                  <a:lnTo>
                    <a:pt x="378332" y="0"/>
                  </a:lnTo>
                  <a:close/>
                </a:path>
              </a:pathLst>
            </a:custGeom>
            <a:solidFill>
              <a:srgbClr val="FF0000"/>
            </a:solidFill>
          </p:spPr>
          <p:txBody>
            <a:bodyPr wrap="square" lIns="0" tIns="0" rIns="0" bIns="0" rtlCol="0"/>
            <a:lstStyle/>
            <a:p>
              <a:endParaRPr/>
            </a:p>
          </p:txBody>
        </p:sp>
        <p:sp>
          <p:nvSpPr>
            <p:cNvPr id="21" name="object 21"/>
            <p:cNvSpPr/>
            <p:nvPr/>
          </p:nvSpPr>
          <p:spPr>
            <a:xfrm>
              <a:off x="7211567" y="4686300"/>
              <a:ext cx="504825" cy="504825"/>
            </a:xfrm>
            <a:custGeom>
              <a:avLst/>
              <a:gdLst/>
              <a:ahLst/>
              <a:cxnLst/>
              <a:rect l="l" t="t" r="r" b="b"/>
              <a:pathLst>
                <a:path w="504825" h="504825">
                  <a:moveTo>
                    <a:pt x="0" y="342138"/>
                  </a:moveTo>
                  <a:lnTo>
                    <a:pt x="126110" y="342138"/>
                  </a:lnTo>
                  <a:lnTo>
                    <a:pt x="126110" y="0"/>
                  </a:lnTo>
                  <a:lnTo>
                    <a:pt x="378332" y="0"/>
                  </a:lnTo>
                  <a:lnTo>
                    <a:pt x="378332" y="342138"/>
                  </a:lnTo>
                  <a:lnTo>
                    <a:pt x="504443" y="342138"/>
                  </a:lnTo>
                  <a:lnTo>
                    <a:pt x="252222" y="504444"/>
                  </a:lnTo>
                  <a:lnTo>
                    <a:pt x="0" y="342138"/>
                  </a:lnTo>
                  <a:close/>
                </a:path>
              </a:pathLst>
            </a:custGeom>
            <a:ln w="9144">
              <a:solidFill>
                <a:srgbClr val="000000"/>
              </a:solidFill>
            </a:ln>
          </p:spPr>
          <p:txBody>
            <a:bodyPr wrap="square" lIns="0" tIns="0" rIns="0" bIns="0" rtlCol="0"/>
            <a:lstStyle/>
            <a:p>
              <a:endParaRPr/>
            </a:p>
          </p:txBody>
        </p:sp>
      </p:grpSp>
      <p:sp>
        <p:nvSpPr>
          <p:cNvPr id="22" name="object 22"/>
          <p:cNvSpPr/>
          <p:nvPr/>
        </p:nvSpPr>
        <p:spPr>
          <a:xfrm>
            <a:off x="4805983" y="5312538"/>
            <a:ext cx="4213811" cy="428244"/>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417576" y="426720"/>
              <a:ext cx="437515" cy="475615"/>
            </a:xfrm>
            <a:custGeom>
              <a:avLst/>
              <a:gdLst/>
              <a:ahLst/>
              <a:cxnLst/>
              <a:rect l="l" t="t" r="r" b="b"/>
              <a:pathLst>
                <a:path w="437515" h="475615">
                  <a:moveTo>
                    <a:pt x="437387" y="0"/>
                  </a:moveTo>
                  <a:lnTo>
                    <a:pt x="0" y="0"/>
                  </a:lnTo>
                  <a:lnTo>
                    <a:pt x="0" y="475488"/>
                  </a:lnTo>
                  <a:lnTo>
                    <a:pt x="437387" y="475488"/>
                  </a:lnTo>
                  <a:lnTo>
                    <a:pt x="437387" y="0"/>
                  </a:lnTo>
                  <a:close/>
                </a:path>
              </a:pathLst>
            </a:custGeom>
            <a:solidFill>
              <a:srgbClr val="FFCF00"/>
            </a:solidFill>
          </p:spPr>
          <p:txBody>
            <a:bodyPr wrap="square" lIns="0" tIns="0" rIns="0" bIns="0" rtlCol="0"/>
            <a:lstStyle/>
            <a:p>
              <a:endParaRPr/>
            </a:p>
          </p:txBody>
        </p:sp>
        <p:sp>
          <p:nvSpPr>
            <p:cNvPr id="4" name="object 4"/>
            <p:cNvSpPr/>
            <p:nvPr/>
          </p:nvSpPr>
          <p:spPr>
            <a:xfrm>
              <a:off x="800100" y="426720"/>
              <a:ext cx="329184" cy="4754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41019" y="848867"/>
              <a:ext cx="422275" cy="475615"/>
            </a:xfrm>
            <a:custGeom>
              <a:avLst/>
              <a:gdLst/>
              <a:ahLst/>
              <a:cxnLst/>
              <a:rect l="l" t="t" r="r" b="b"/>
              <a:pathLst>
                <a:path w="422275" h="475615">
                  <a:moveTo>
                    <a:pt x="422148" y="0"/>
                  </a:moveTo>
                  <a:lnTo>
                    <a:pt x="0" y="0"/>
                  </a:lnTo>
                  <a:lnTo>
                    <a:pt x="0" y="475488"/>
                  </a:lnTo>
                  <a:lnTo>
                    <a:pt x="422148" y="475488"/>
                  </a:lnTo>
                  <a:lnTo>
                    <a:pt x="422148" y="0"/>
                  </a:lnTo>
                  <a:close/>
                </a:path>
              </a:pathLst>
            </a:custGeom>
            <a:solidFill>
              <a:srgbClr val="3333CC"/>
            </a:solidFill>
          </p:spPr>
          <p:txBody>
            <a:bodyPr wrap="square" lIns="0" tIns="0" rIns="0" bIns="0" rtlCol="0"/>
            <a:lstStyle/>
            <a:p>
              <a:endParaRPr/>
            </a:p>
          </p:txBody>
        </p:sp>
        <p:sp>
          <p:nvSpPr>
            <p:cNvPr id="6" name="object 6"/>
            <p:cNvSpPr/>
            <p:nvPr/>
          </p:nvSpPr>
          <p:spPr>
            <a:xfrm>
              <a:off x="911351" y="848867"/>
              <a:ext cx="368808" cy="47548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26492" y="775715"/>
              <a:ext cx="560832" cy="422148"/>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9" name="object 9"/>
            <p:cNvSpPr/>
            <p:nvPr/>
          </p:nvSpPr>
          <p:spPr>
            <a:xfrm>
              <a:off x="443483" y="1109471"/>
              <a:ext cx="8226552" cy="32003"/>
            </a:xfrm>
            <a:prstGeom prst="rect">
              <a:avLst/>
            </a:prstGeom>
            <a:blipFill>
              <a:blip r:embed="rId5" cstate="print"/>
              <a:stretch>
                <a:fillRect/>
              </a:stretch>
            </a:blipFill>
          </p:spPr>
          <p:txBody>
            <a:bodyPr wrap="square" lIns="0" tIns="0" rIns="0" bIns="0" rtlCol="0"/>
            <a:lstStyle/>
            <a:p>
              <a:endParaRPr/>
            </a:p>
          </p:txBody>
        </p:sp>
      </p:grpSp>
      <p:sp>
        <p:nvSpPr>
          <p:cNvPr id="10" name="object 10"/>
          <p:cNvSpPr txBox="1"/>
          <p:nvPr/>
        </p:nvSpPr>
        <p:spPr>
          <a:xfrm>
            <a:off x="307340" y="1387805"/>
            <a:ext cx="5388610" cy="4599305"/>
          </a:xfrm>
          <a:prstGeom prst="rect">
            <a:avLst/>
          </a:prstGeom>
        </p:spPr>
        <p:txBody>
          <a:bodyPr vert="horz" wrap="square" lIns="0" tIns="12700" rIns="0" bIns="0" rtlCol="0">
            <a:spAutoFit/>
          </a:bodyPr>
          <a:lstStyle/>
          <a:p>
            <a:pPr marL="12700">
              <a:lnSpc>
                <a:spcPct val="100000"/>
              </a:lnSpc>
              <a:spcBef>
                <a:spcPts val="100"/>
              </a:spcBef>
            </a:pPr>
            <a:r>
              <a:rPr sz="3000" b="1" spc="-5" dirty="0">
                <a:latin typeface="Tahoma"/>
                <a:cs typeface="Tahoma"/>
              </a:rPr>
              <a:t>public class TG</a:t>
            </a:r>
            <a:r>
              <a:rPr sz="3000" b="1" spc="-10" dirty="0">
                <a:latin typeface="Tahoma"/>
                <a:cs typeface="Tahoma"/>
              </a:rPr>
              <a:t> </a:t>
            </a:r>
            <a:r>
              <a:rPr sz="3000" b="1" dirty="0">
                <a:latin typeface="Tahoma"/>
                <a:cs typeface="Tahoma"/>
              </a:rPr>
              <a:t>{</a:t>
            </a:r>
            <a:endParaRPr sz="3000" dirty="0">
              <a:latin typeface="Tahoma"/>
              <a:cs typeface="Tahoma"/>
            </a:endParaRPr>
          </a:p>
          <a:p>
            <a:pPr marL="355600" marR="208915">
              <a:lnSpc>
                <a:spcPct val="100000"/>
              </a:lnSpc>
              <a:spcBef>
                <a:spcPts val="5"/>
              </a:spcBef>
            </a:pPr>
            <a:r>
              <a:rPr sz="3000" b="1" spc="-5" dirty="0">
                <a:latin typeface="Tahoma"/>
                <a:cs typeface="Tahoma"/>
              </a:rPr>
              <a:t>private </a:t>
            </a:r>
            <a:r>
              <a:rPr sz="3000" b="1" spc="-10" dirty="0">
                <a:latin typeface="Tahoma"/>
                <a:cs typeface="Tahoma"/>
              </a:rPr>
              <a:t>String </a:t>
            </a:r>
            <a:r>
              <a:rPr sz="3000" b="1" spc="-5" dirty="0">
                <a:latin typeface="Tahoma"/>
                <a:cs typeface="Tahoma"/>
              </a:rPr>
              <a:t>name;  public TG(String name)</a:t>
            </a:r>
            <a:r>
              <a:rPr sz="3000" b="1" spc="-50" dirty="0">
                <a:latin typeface="Tahoma"/>
                <a:cs typeface="Tahoma"/>
              </a:rPr>
              <a:t> </a:t>
            </a:r>
            <a:r>
              <a:rPr sz="3000" b="1" dirty="0">
                <a:latin typeface="Tahoma"/>
                <a:cs typeface="Tahoma"/>
              </a:rPr>
              <a:t>{</a:t>
            </a:r>
            <a:endParaRPr sz="3000" dirty="0">
              <a:latin typeface="Tahoma"/>
              <a:cs typeface="Tahoma"/>
            </a:endParaRPr>
          </a:p>
          <a:p>
            <a:pPr marL="355600">
              <a:lnSpc>
                <a:spcPct val="100000"/>
              </a:lnSpc>
            </a:pPr>
            <a:r>
              <a:rPr sz="3000" dirty="0">
                <a:latin typeface="Tahoma"/>
                <a:cs typeface="Tahoma"/>
              </a:rPr>
              <a:t>}</a:t>
            </a:r>
          </a:p>
          <a:p>
            <a:pPr marL="12700">
              <a:lnSpc>
                <a:spcPct val="100000"/>
              </a:lnSpc>
            </a:pPr>
            <a:r>
              <a:rPr sz="3000" dirty="0">
                <a:latin typeface="Tahoma"/>
                <a:cs typeface="Tahoma"/>
              </a:rPr>
              <a:t>}</a:t>
            </a:r>
          </a:p>
          <a:p>
            <a:pPr>
              <a:lnSpc>
                <a:spcPct val="100000"/>
              </a:lnSpc>
              <a:spcBef>
                <a:spcPts val="40"/>
              </a:spcBef>
            </a:pPr>
            <a:endParaRPr sz="2950" dirty="0">
              <a:latin typeface="Tahoma"/>
              <a:cs typeface="Tahoma"/>
            </a:endParaRPr>
          </a:p>
          <a:p>
            <a:pPr marL="355600" marR="5080" indent="-342900">
              <a:lnSpc>
                <a:spcPct val="100000"/>
              </a:lnSpc>
              <a:spcBef>
                <a:spcPts val="5"/>
              </a:spcBef>
            </a:pPr>
            <a:r>
              <a:rPr sz="3000" b="1" spc="-5" dirty="0">
                <a:latin typeface="Tahoma"/>
                <a:cs typeface="Tahoma"/>
              </a:rPr>
              <a:t>public </a:t>
            </a:r>
            <a:r>
              <a:rPr sz="3000" b="1" dirty="0">
                <a:latin typeface="Tahoma"/>
                <a:cs typeface="Tahoma"/>
              </a:rPr>
              <a:t>class </a:t>
            </a:r>
            <a:r>
              <a:rPr sz="3000" b="1" spc="-5" dirty="0">
                <a:latin typeface="Tahoma"/>
                <a:cs typeface="Tahoma"/>
              </a:rPr>
              <a:t>HV extends TG{  public </a:t>
            </a:r>
            <a:r>
              <a:rPr sz="3000" b="1" dirty="0">
                <a:latin typeface="Tahoma"/>
                <a:cs typeface="Tahoma"/>
              </a:rPr>
              <a:t>void</a:t>
            </a:r>
            <a:r>
              <a:rPr sz="3000" b="1" spc="-15" dirty="0">
                <a:latin typeface="Tahoma"/>
                <a:cs typeface="Tahoma"/>
              </a:rPr>
              <a:t> </a:t>
            </a:r>
            <a:r>
              <a:rPr sz="3000" b="1" dirty="0">
                <a:latin typeface="Tahoma"/>
                <a:cs typeface="Tahoma"/>
              </a:rPr>
              <a:t>test(){</a:t>
            </a:r>
            <a:endParaRPr sz="3000" dirty="0">
              <a:latin typeface="Tahoma"/>
              <a:cs typeface="Tahoma"/>
            </a:endParaRPr>
          </a:p>
          <a:p>
            <a:pPr marL="355600">
              <a:lnSpc>
                <a:spcPct val="100000"/>
              </a:lnSpc>
            </a:pPr>
            <a:r>
              <a:rPr sz="3000" dirty="0">
                <a:latin typeface="Tahoma"/>
                <a:cs typeface="Tahoma"/>
              </a:rPr>
              <a:t>}</a:t>
            </a:r>
          </a:p>
          <a:p>
            <a:pPr marL="12700">
              <a:lnSpc>
                <a:spcPct val="100000"/>
              </a:lnSpc>
            </a:pPr>
            <a:r>
              <a:rPr sz="3000" dirty="0">
                <a:latin typeface="Tahoma"/>
                <a:cs typeface="Tahoma"/>
              </a:rPr>
              <a:t>}</a:t>
            </a:r>
          </a:p>
        </p:txBody>
      </p:sp>
      <p:sp>
        <p:nvSpPr>
          <p:cNvPr id="11" name="object 11"/>
          <p:cNvSpPr txBox="1"/>
          <p:nvPr/>
        </p:nvSpPr>
        <p:spPr>
          <a:xfrm>
            <a:off x="8647938" y="6429161"/>
            <a:ext cx="220979" cy="240665"/>
          </a:xfrm>
          <a:prstGeom prst="rect">
            <a:avLst/>
          </a:prstGeom>
        </p:spPr>
        <p:txBody>
          <a:bodyPr vert="horz" wrap="square" lIns="0" tIns="13335" rIns="0" bIns="0" rtlCol="0">
            <a:spAutoFit/>
          </a:bodyPr>
          <a:lstStyle/>
          <a:p>
            <a:pPr marL="12700">
              <a:lnSpc>
                <a:spcPct val="100000"/>
              </a:lnSpc>
              <a:spcBef>
                <a:spcPts val="105"/>
              </a:spcBef>
            </a:pPr>
            <a:r>
              <a:rPr sz="1400" dirty="0">
                <a:latin typeface="Tahoma"/>
                <a:cs typeface="Tahoma"/>
              </a:rPr>
              <a:t>49</a:t>
            </a:r>
            <a:endParaRPr sz="1400">
              <a:latin typeface="Tahoma"/>
              <a:cs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80159" y="215824"/>
            <a:ext cx="7711441" cy="475130"/>
          </a:xfrm>
          <a:prstGeom prst="rect">
            <a:avLst/>
          </a:prstGeom>
        </p:spPr>
        <p:txBody>
          <a:bodyPr vert="horz" wrap="square" lIns="0" tIns="13335" rIns="0" bIns="0" rtlCol="0">
            <a:spAutoFit/>
          </a:bodyPr>
          <a:lstStyle/>
          <a:p>
            <a:pPr marL="12700">
              <a:lnSpc>
                <a:spcPct val="100000"/>
              </a:lnSpc>
              <a:spcBef>
                <a:spcPts val="105"/>
              </a:spcBef>
            </a:pPr>
            <a:r>
              <a:rPr lang="en-US" dirty="0">
                <a:solidFill>
                  <a:srgbClr val="333399"/>
                </a:solidFill>
                <a:latin typeface="Tahoma"/>
                <a:cs typeface="Tahoma"/>
              </a:rPr>
              <a:t>1. </a:t>
            </a:r>
            <a:r>
              <a:rPr lang="en-US" dirty="0" err="1">
                <a:solidFill>
                  <a:srgbClr val="333399"/>
                </a:solidFill>
                <a:latin typeface="Tahoma"/>
                <a:cs typeface="Tahoma"/>
              </a:rPr>
              <a:t>Tái</a:t>
            </a:r>
            <a:r>
              <a:rPr lang="en-US" dirty="0">
                <a:solidFill>
                  <a:srgbClr val="333399"/>
                </a:solidFill>
                <a:latin typeface="Tahoma"/>
                <a:cs typeface="Tahoma"/>
              </a:rPr>
              <a:t> </a:t>
            </a:r>
            <a:r>
              <a:rPr lang="en-US" dirty="0" err="1">
                <a:solidFill>
                  <a:srgbClr val="333399"/>
                </a:solidFill>
                <a:latin typeface="Tahoma"/>
                <a:cs typeface="Tahoma"/>
              </a:rPr>
              <a:t>sử</a:t>
            </a:r>
            <a:r>
              <a:rPr lang="en-US" dirty="0">
                <a:solidFill>
                  <a:srgbClr val="333399"/>
                </a:solidFill>
                <a:latin typeface="Tahoma"/>
                <a:cs typeface="Tahoma"/>
              </a:rPr>
              <a:t> </a:t>
            </a:r>
            <a:r>
              <a:rPr lang="en-US" dirty="0" err="1">
                <a:solidFill>
                  <a:srgbClr val="333399"/>
                </a:solidFill>
                <a:latin typeface="Tahoma"/>
                <a:cs typeface="Tahoma"/>
              </a:rPr>
              <a:t>dụng</a:t>
            </a:r>
            <a:r>
              <a:rPr lang="en-US" dirty="0">
                <a:solidFill>
                  <a:srgbClr val="333399"/>
                </a:solidFill>
                <a:latin typeface="Tahoma"/>
                <a:cs typeface="Tahoma"/>
              </a:rPr>
              <a:t> </a:t>
            </a:r>
            <a:r>
              <a:rPr lang="en-US" dirty="0" err="1">
                <a:solidFill>
                  <a:srgbClr val="333399"/>
                </a:solidFill>
                <a:latin typeface="Tahoma"/>
                <a:cs typeface="Tahoma"/>
              </a:rPr>
              <a:t>mã</a:t>
            </a:r>
            <a:r>
              <a:rPr lang="en-US" dirty="0">
                <a:solidFill>
                  <a:srgbClr val="333399"/>
                </a:solidFill>
                <a:latin typeface="Tahoma"/>
                <a:cs typeface="Tahoma"/>
              </a:rPr>
              <a:t> </a:t>
            </a:r>
            <a:r>
              <a:rPr lang="en-US" dirty="0" err="1">
                <a:solidFill>
                  <a:srgbClr val="333399"/>
                </a:solidFill>
                <a:latin typeface="Tahoma"/>
                <a:cs typeface="Tahoma"/>
              </a:rPr>
              <a:t>nguồn</a:t>
            </a:r>
            <a:r>
              <a:rPr lang="en-US" dirty="0">
                <a:solidFill>
                  <a:srgbClr val="333399"/>
                </a:solidFill>
                <a:latin typeface="Tahoma"/>
                <a:cs typeface="Tahoma"/>
              </a:rPr>
              <a:t> (Re-usability)</a:t>
            </a:r>
            <a:endParaRPr dirty="0">
              <a:latin typeface="Tahoma"/>
              <a:cs typeface="Tahoma"/>
            </a:endParaRPr>
          </a:p>
        </p:txBody>
      </p:sp>
      <p:sp>
        <p:nvSpPr>
          <p:cNvPr id="8" name="object 8"/>
          <p:cNvSpPr txBox="1"/>
          <p:nvPr/>
        </p:nvSpPr>
        <p:spPr>
          <a:xfrm>
            <a:off x="925491" y="1518385"/>
            <a:ext cx="5257800" cy="3940631"/>
          </a:xfrm>
          <a:prstGeom prst="rect">
            <a:avLst/>
          </a:prstGeom>
        </p:spPr>
        <p:txBody>
          <a:bodyPr vert="horz" wrap="square" lIns="0" tIns="13335" rIns="0" bIns="0" rtlCol="0">
            <a:spAutoFit/>
          </a:bodyPr>
          <a:lstStyle/>
          <a:p>
            <a:pPr marL="355600" marR="607695" indent="-342900">
              <a:lnSpc>
                <a:spcPct val="100000"/>
              </a:lnSpc>
              <a:spcBef>
                <a:spcPts val="105"/>
              </a:spcBef>
              <a:buClr>
                <a:srgbClr val="3333CC"/>
              </a:buClr>
              <a:buSzPct val="59375"/>
              <a:buFont typeface="Wingdings"/>
              <a:buChar char="◼"/>
              <a:tabLst>
                <a:tab pos="354965" algn="l"/>
                <a:tab pos="355600" algn="l"/>
              </a:tabLst>
            </a:pPr>
            <a:r>
              <a:rPr sz="2400" dirty="0">
                <a:latin typeface="Tahoma"/>
                <a:cs typeface="Tahoma"/>
              </a:rPr>
              <a:t>Tái sử dụng mã nguồn: Sử  dụng lại các mã nguồn đã  viết</a:t>
            </a:r>
          </a:p>
          <a:p>
            <a:pPr marL="812165" marR="141605" lvl="1" indent="-342900">
              <a:lnSpc>
                <a:spcPct val="100000"/>
              </a:lnSpc>
              <a:spcBef>
                <a:spcPts val="675"/>
              </a:spcBef>
              <a:buClr>
                <a:srgbClr val="FF0000"/>
              </a:buClr>
              <a:buSzPct val="53571"/>
              <a:buFont typeface="Wingdings" panose="05000000000000000000" pitchFamily="2" charset="2"/>
              <a:buChar char="q"/>
              <a:tabLst>
                <a:tab pos="756285" algn="l"/>
                <a:tab pos="756920" algn="l"/>
              </a:tabLst>
            </a:pPr>
            <a:r>
              <a:rPr sz="2400" dirty="0">
                <a:latin typeface="Tahoma"/>
                <a:cs typeface="Tahoma"/>
              </a:rPr>
              <a:t>Lập trình cấu trúc: Tái sử dụng  hàm/chương </a:t>
            </a:r>
            <a:r>
              <a:rPr sz="2400" dirty="0" err="1">
                <a:latin typeface="Tahoma"/>
                <a:cs typeface="Tahoma"/>
              </a:rPr>
              <a:t>trình</a:t>
            </a:r>
            <a:r>
              <a:rPr sz="2400" dirty="0">
                <a:latin typeface="Tahoma"/>
                <a:cs typeface="Tahoma"/>
              </a:rPr>
              <a:t> con</a:t>
            </a:r>
            <a:endParaRPr lang="en-US" sz="2400" dirty="0">
              <a:latin typeface="Tahoma"/>
              <a:cs typeface="Tahoma"/>
            </a:endParaRPr>
          </a:p>
          <a:p>
            <a:pPr marL="812165" marR="141605" lvl="1" indent="-342900">
              <a:lnSpc>
                <a:spcPct val="100000"/>
              </a:lnSpc>
              <a:spcBef>
                <a:spcPts val="675"/>
              </a:spcBef>
              <a:buClr>
                <a:srgbClr val="FF0000"/>
              </a:buClr>
              <a:buSzPct val="53571"/>
              <a:buFont typeface="Wingdings" panose="05000000000000000000" pitchFamily="2" charset="2"/>
              <a:buChar char="q"/>
              <a:tabLst>
                <a:tab pos="756285" algn="l"/>
                <a:tab pos="756920" algn="l"/>
              </a:tabLst>
            </a:pPr>
            <a:r>
              <a:rPr sz="2400" dirty="0">
                <a:latin typeface="Tahoma"/>
                <a:cs typeface="Tahoma"/>
              </a:rPr>
              <a:t>OOP: Khi mô hình thế giới thực,  tồn tại nhiều loại đối tượng có  các thuộc tính và hành vi tương  tự hoặc liên quan </a:t>
            </a:r>
            <a:r>
              <a:rPr sz="2400" dirty="0" err="1">
                <a:latin typeface="Tahoma"/>
                <a:cs typeface="Tahoma"/>
              </a:rPr>
              <a:t>đến</a:t>
            </a:r>
            <a:r>
              <a:rPr sz="2400" dirty="0">
                <a:latin typeface="Tahoma"/>
                <a:cs typeface="Tahoma"/>
              </a:rPr>
              <a:t> </a:t>
            </a:r>
            <a:r>
              <a:rPr sz="2400" dirty="0" err="1">
                <a:latin typeface="Tahoma"/>
                <a:cs typeface="Tahoma"/>
              </a:rPr>
              <a:t>nhau</a:t>
            </a:r>
            <a:endParaRPr lang="en-US" sz="2400" dirty="0">
              <a:latin typeface="Tahoma"/>
              <a:cs typeface="Tahoma"/>
            </a:endParaRPr>
          </a:p>
          <a:p>
            <a:pPr marL="812165" marR="141605" lvl="1" indent="-342900">
              <a:lnSpc>
                <a:spcPct val="100000"/>
              </a:lnSpc>
              <a:spcBef>
                <a:spcPts val="675"/>
              </a:spcBef>
              <a:buClr>
                <a:srgbClr val="FF0000"/>
              </a:buClr>
              <a:buSzPct val="53571"/>
              <a:buFont typeface="Wingdings" panose="05000000000000000000" pitchFamily="2" charset="2"/>
              <a:buChar char="q"/>
              <a:tabLst>
                <a:tab pos="756285" algn="l"/>
                <a:tab pos="756920" algn="l"/>
              </a:tabLst>
            </a:pPr>
            <a:r>
              <a:rPr sz="2400" dirty="0" err="1">
                <a:latin typeface="Tahoma"/>
                <a:cs typeface="Tahoma"/>
              </a:rPr>
              <a:t>Làm</a:t>
            </a:r>
            <a:r>
              <a:rPr sz="2400" dirty="0">
                <a:latin typeface="Tahoma"/>
                <a:cs typeface="Tahoma"/>
              </a:rPr>
              <a:t> thế nào để tái sử dụng  lớp đã viết?</a:t>
            </a:r>
          </a:p>
        </p:txBody>
      </p:sp>
      <p:sp>
        <p:nvSpPr>
          <p:cNvPr id="9" name="object 9"/>
          <p:cNvSpPr txBox="1"/>
          <p:nvPr/>
        </p:nvSpPr>
        <p:spPr>
          <a:xfrm>
            <a:off x="8745473" y="6429247"/>
            <a:ext cx="123189"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ahoma"/>
                <a:cs typeface="Tahoma"/>
              </a:rPr>
              <a:t>5</a:t>
            </a:r>
            <a:endParaRPr sz="1400">
              <a:latin typeface="Tahoma"/>
              <a:cs typeface="Tahoma"/>
            </a:endParaRPr>
          </a:p>
        </p:txBody>
      </p:sp>
      <p:sp>
        <p:nvSpPr>
          <p:cNvPr id="10" name="object 10"/>
          <p:cNvSpPr/>
          <p:nvPr/>
        </p:nvSpPr>
        <p:spPr>
          <a:xfrm>
            <a:off x="7007399" y="1616697"/>
            <a:ext cx="1284731" cy="1286255"/>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6183291" y="3001264"/>
            <a:ext cx="2943945" cy="2094992"/>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69947" y="102546"/>
            <a:ext cx="3538246" cy="689932"/>
          </a:xfrm>
          <a:prstGeom prst="rect">
            <a:avLst/>
          </a:prstGeom>
        </p:spPr>
        <p:txBody>
          <a:bodyPr vert="horz" wrap="square" lIns="0" tIns="12700" rIns="0" bIns="0" rtlCol="0">
            <a:spAutoFit/>
          </a:bodyPr>
          <a:lstStyle/>
          <a:p>
            <a:pPr marL="12700">
              <a:lnSpc>
                <a:spcPct val="100000"/>
              </a:lnSpc>
              <a:spcBef>
                <a:spcPts val="100"/>
              </a:spcBef>
            </a:pPr>
            <a:r>
              <a:rPr sz="4400" dirty="0">
                <a:solidFill>
                  <a:srgbClr val="333399"/>
                </a:solidFill>
                <a:latin typeface="Tahoma"/>
                <a:cs typeface="Tahoma"/>
              </a:rPr>
              <a:t>Nội dung</a:t>
            </a:r>
            <a:endParaRPr sz="4400" dirty="0">
              <a:latin typeface="Tahoma"/>
              <a:cs typeface="Tahoma"/>
            </a:endParaRPr>
          </a:p>
        </p:txBody>
      </p:sp>
      <p:sp>
        <p:nvSpPr>
          <p:cNvPr id="9" name="object 9"/>
          <p:cNvSpPr txBox="1"/>
          <p:nvPr/>
        </p:nvSpPr>
        <p:spPr>
          <a:xfrm>
            <a:off x="8647938" y="6429161"/>
            <a:ext cx="220979" cy="240665"/>
          </a:xfrm>
          <a:prstGeom prst="rect">
            <a:avLst/>
          </a:prstGeom>
        </p:spPr>
        <p:txBody>
          <a:bodyPr vert="horz" wrap="square" lIns="0" tIns="13335" rIns="0" bIns="0" rtlCol="0">
            <a:spAutoFit/>
          </a:bodyPr>
          <a:lstStyle/>
          <a:p>
            <a:pPr marL="12700">
              <a:lnSpc>
                <a:spcPct val="100000"/>
              </a:lnSpc>
              <a:spcBef>
                <a:spcPts val="105"/>
              </a:spcBef>
            </a:pPr>
            <a:r>
              <a:rPr sz="1400" dirty="0">
                <a:latin typeface="Tahoma"/>
                <a:cs typeface="Tahoma"/>
              </a:rPr>
              <a:t>51</a:t>
            </a:r>
            <a:endParaRPr sz="1400">
              <a:latin typeface="Tahoma"/>
              <a:cs typeface="Tahoma"/>
            </a:endParaRPr>
          </a:p>
        </p:txBody>
      </p:sp>
      <p:sp>
        <p:nvSpPr>
          <p:cNvPr id="8" name="object 8"/>
          <p:cNvSpPr txBox="1"/>
          <p:nvPr/>
        </p:nvSpPr>
        <p:spPr>
          <a:xfrm>
            <a:off x="1095755" y="1559982"/>
            <a:ext cx="4606925" cy="2366645"/>
          </a:xfrm>
          <a:prstGeom prst="rect">
            <a:avLst/>
          </a:prstGeom>
        </p:spPr>
        <p:txBody>
          <a:bodyPr vert="horz" wrap="square" lIns="0" tIns="109855" rIns="0" bIns="0" rtlCol="0">
            <a:spAutoFit/>
          </a:bodyPr>
          <a:lstStyle/>
          <a:p>
            <a:pPr marL="527685" indent="-515620">
              <a:lnSpc>
                <a:spcPct val="100000"/>
              </a:lnSpc>
              <a:spcBef>
                <a:spcPts val="865"/>
              </a:spcBef>
              <a:buClr>
                <a:srgbClr val="3333CC"/>
              </a:buClr>
              <a:buSzPct val="59375"/>
              <a:buAutoNum type="arabicPeriod"/>
              <a:tabLst>
                <a:tab pos="527685" algn="l"/>
                <a:tab pos="528320" algn="l"/>
              </a:tabLst>
            </a:pPr>
            <a:r>
              <a:rPr sz="3200" dirty="0">
                <a:latin typeface="Tahoma"/>
                <a:cs typeface="Tahoma"/>
              </a:rPr>
              <a:t>Tái sử dụng mã nguồn</a:t>
            </a:r>
          </a:p>
          <a:p>
            <a:pPr marL="527685" indent="-515620">
              <a:lnSpc>
                <a:spcPct val="100000"/>
              </a:lnSpc>
              <a:spcBef>
                <a:spcPts val="770"/>
              </a:spcBef>
              <a:buClr>
                <a:srgbClr val="3333CC"/>
              </a:buClr>
              <a:buSzPct val="59375"/>
              <a:buAutoNum type="arabicPeriod"/>
              <a:tabLst>
                <a:tab pos="527685" algn="l"/>
                <a:tab pos="528320" algn="l"/>
              </a:tabLst>
            </a:pPr>
            <a:r>
              <a:rPr sz="3200" dirty="0">
                <a:latin typeface="Tahoma"/>
                <a:cs typeface="Tahoma"/>
              </a:rPr>
              <a:t>Kết tập (Aggregation)</a:t>
            </a:r>
          </a:p>
          <a:p>
            <a:pPr marL="527685" indent="-515620">
              <a:lnSpc>
                <a:spcPct val="100000"/>
              </a:lnSpc>
              <a:spcBef>
                <a:spcPts val="770"/>
              </a:spcBef>
              <a:buClr>
                <a:srgbClr val="3333CC"/>
              </a:buClr>
              <a:buSzPct val="59375"/>
              <a:buAutoNum type="arabicPeriod"/>
              <a:tabLst>
                <a:tab pos="527685" algn="l"/>
                <a:tab pos="528320" algn="l"/>
              </a:tabLst>
            </a:pPr>
            <a:r>
              <a:rPr sz="3200" dirty="0">
                <a:latin typeface="Tahoma"/>
                <a:cs typeface="Tahoma"/>
              </a:rPr>
              <a:t>Kế thừa (Inheritance)</a:t>
            </a:r>
          </a:p>
          <a:p>
            <a:pPr marL="527685" indent="-515620">
              <a:lnSpc>
                <a:spcPct val="100000"/>
              </a:lnSpc>
              <a:spcBef>
                <a:spcPts val="765"/>
              </a:spcBef>
              <a:buClr>
                <a:srgbClr val="3333CC"/>
              </a:buClr>
              <a:buSzPct val="59375"/>
              <a:buFont typeface="Tahoma"/>
              <a:buAutoNum type="arabicPeriod"/>
              <a:tabLst>
                <a:tab pos="527685" algn="l"/>
                <a:tab pos="528320" algn="l"/>
              </a:tabLst>
            </a:pPr>
            <a:r>
              <a:rPr sz="3200" b="1" u="heavy" dirty="0" err="1">
                <a:uFill>
                  <a:solidFill>
                    <a:srgbClr val="000000"/>
                  </a:solidFill>
                </a:uFill>
                <a:latin typeface="Tahoma"/>
                <a:cs typeface="Tahoma"/>
              </a:rPr>
              <a:t>Ví</a:t>
            </a:r>
            <a:r>
              <a:rPr sz="3200" b="1" u="heavy" dirty="0">
                <a:uFill>
                  <a:solidFill>
                    <a:srgbClr val="000000"/>
                  </a:solidFill>
                </a:uFill>
                <a:latin typeface="Tahoma"/>
                <a:cs typeface="Tahoma"/>
              </a:rPr>
              <a:t> dụ và bài tập</a:t>
            </a:r>
            <a:endParaRPr sz="3200" dirty="0">
              <a:latin typeface="Tahoma"/>
              <a:cs typeface="Tahom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200594"/>
            <a:ext cx="8185784" cy="1208536"/>
          </a:xfrm>
          <a:prstGeom prst="rect">
            <a:avLst/>
          </a:prstGeom>
        </p:spPr>
        <p:txBody>
          <a:bodyPr vert="horz" wrap="square" lIns="0" tIns="60325" rIns="0" bIns="0" rtlCol="0">
            <a:spAutoFit/>
          </a:bodyPr>
          <a:lstStyle/>
          <a:p>
            <a:pPr marL="12700">
              <a:lnSpc>
                <a:spcPct val="100000"/>
              </a:lnSpc>
              <a:spcBef>
                <a:spcPts val="475"/>
              </a:spcBef>
            </a:pPr>
            <a:r>
              <a:rPr sz="1800" b="1" dirty="0">
                <a:latin typeface="Tahoma"/>
                <a:cs typeface="Tahoma"/>
              </a:rPr>
              <a:t>Bài tập:</a:t>
            </a:r>
            <a:endParaRPr sz="1800" dirty="0">
              <a:latin typeface="Tahoma"/>
              <a:cs typeface="Tahoma"/>
            </a:endParaRPr>
          </a:p>
          <a:p>
            <a:pPr marL="355600" marR="5080" indent="-342900">
              <a:lnSpc>
                <a:spcPct val="103499"/>
              </a:lnSpc>
              <a:spcBef>
                <a:spcPts val="270"/>
              </a:spcBef>
              <a:tabLst>
                <a:tab pos="354965" algn="l"/>
              </a:tabLst>
            </a:pPr>
            <a:r>
              <a:rPr sz="1800" dirty="0">
                <a:solidFill>
                  <a:srgbClr val="3333CC"/>
                </a:solidFill>
                <a:latin typeface="Wingdings"/>
                <a:cs typeface="Wingdings"/>
              </a:rPr>
              <a:t>◼</a:t>
            </a:r>
            <a:r>
              <a:rPr sz="1800" dirty="0">
                <a:solidFill>
                  <a:srgbClr val="3333CC"/>
                </a:solidFill>
                <a:latin typeface="Times New Roman"/>
                <a:cs typeface="Times New Roman"/>
              </a:rPr>
              <a:t>	</a:t>
            </a:r>
            <a:r>
              <a:rPr sz="1800" dirty="0">
                <a:solidFill>
                  <a:schemeClr val="tx1"/>
                </a:solidFill>
                <a:latin typeface="Tahoma"/>
                <a:cs typeface="Tahoma"/>
              </a:rPr>
              <a:t>Viết mã nguồn cho lớp </a:t>
            </a:r>
            <a:r>
              <a:rPr sz="1800" b="1" dirty="0">
                <a:solidFill>
                  <a:schemeClr val="tx1"/>
                </a:solidFill>
                <a:latin typeface="Courier New"/>
                <a:cs typeface="Courier New"/>
              </a:rPr>
              <a:t>PhongBan </a:t>
            </a:r>
            <a:r>
              <a:rPr sz="1800" dirty="0">
                <a:solidFill>
                  <a:schemeClr val="tx1"/>
                </a:solidFill>
                <a:latin typeface="Tahoma"/>
                <a:cs typeface="Tahoma"/>
              </a:rPr>
              <a:t>với các thuộc tính và  phương thức như biểu đồ trên cùng phương thức khởi tạo  với số lượng tham số cần thiết, biết rằng:</a:t>
            </a:r>
          </a:p>
        </p:txBody>
      </p:sp>
      <p:sp>
        <p:nvSpPr>
          <p:cNvPr id="3" name="object 3"/>
          <p:cNvSpPr txBox="1">
            <a:spLocks noGrp="1"/>
          </p:cNvSpPr>
          <p:nvPr>
            <p:ph idx="1"/>
          </p:nvPr>
        </p:nvSpPr>
        <p:spPr>
          <a:xfrm>
            <a:off x="307340" y="1510285"/>
            <a:ext cx="8731885" cy="1403718"/>
          </a:xfrm>
          <a:prstGeom prst="rect">
            <a:avLst/>
          </a:prstGeom>
        </p:spPr>
        <p:txBody>
          <a:bodyPr vert="horz" wrap="square" lIns="0" tIns="12065" rIns="0" bIns="0" rtlCol="0">
            <a:spAutoFit/>
          </a:bodyPr>
          <a:lstStyle/>
          <a:p>
            <a:pPr marL="299085" marR="457200" indent="-287020">
              <a:lnSpc>
                <a:spcPct val="100000"/>
              </a:lnSpc>
              <a:spcBef>
                <a:spcPts val="95"/>
              </a:spcBef>
              <a:buClr>
                <a:srgbClr val="FF0000"/>
              </a:buClr>
              <a:buSzPct val="54545"/>
              <a:buFont typeface="Wingdings"/>
              <a:buChar char="◼"/>
              <a:tabLst>
                <a:tab pos="299085" algn="l"/>
                <a:tab pos="299720" algn="l"/>
                <a:tab pos="981075" algn="l"/>
              </a:tabLst>
            </a:pPr>
            <a:r>
              <a:rPr dirty="0"/>
              <a:t>Việc	thêm/xóa nhân viên được thực hiện theo cơ chế của  stack</a:t>
            </a:r>
          </a:p>
          <a:p>
            <a:pPr marL="299085" indent="-287020">
              <a:lnSpc>
                <a:spcPct val="100000"/>
              </a:lnSpc>
              <a:spcBef>
                <a:spcPts val="384"/>
              </a:spcBef>
              <a:buClr>
                <a:srgbClr val="FF0000"/>
              </a:buClr>
              <a:buSzPct val="55000"/>
              <a:buFont typeface="Wingdings"/>
              <a:buChar char="◼"/>
              <a:tabLst>
                <a:tab pos="299085" algn="l"/>
                <a:tab pos="299720" algn="l"/>
              </a:tabLst>
            </a:pPr>
            <a:r>
              <a:rPr sz="2000" b="1" dirty="0">
                <a:latin typeface="Courier New"/>
                <a:cs typeface="Courier New"/>
              </a:rPr>
              <a:t>tongLuong() </a:t>
            </a:r>
            <a:r>
              <a:rPr dirty="0"/>
              <a:t>trả về tổng lương của các nhân </a:t>
            </a:r>
            <a:r>
              <a:rPr dirty="0" err="1"/>
              <a:t>viên</a:t>
            </a:r>
            <a:r>
              <a:rPr dirty="0"/>
              <a:t> </a:t>
            </a:r>
            <a:r>
              <a:rPr dirty="0" err="1"/>
              <a:t>trong</a:t>
            </a:r>
            <a:r>
              <a:rPr lang="en-US" sz="2000" dirty="0">
                <a:latin typeface="Courier New"/>
                <a:cs typeface="Courier New"/>
              </a:rPr>
              <a:t> </a:t>
            </a:r>
            <a:r>
              <a:rPr dirty="0" err="1"/>
              <a:t>phòng</a:t>
            </a:r>
            <a:r>
              <a:rPr dirty="0"/>
              <a:t>.</a:t>
            </a:r>
          </a:p>
          <a:p>
            <a:pPr marL="299085" marR="5080" indent="-287020">
              <a:lnSpc>
                <a:spcPct val="106800"/>
              </a:lnSpc>
              <a:spcBef>
                <a:spcPts val="175"/>
              </a:spcBef>
              <a:buClr>
                <a:srgbClr val="FF0000"/>
              </a:buClr>
              <a:buSzPct val="54545"/>
              <a:buFont typeface="Wingdings"/>
              <a:buChar char="◼"/>
              <a:tabLst>
                <a:tab pos="299085" algn="l"/>
                <a:tab pos="299720" algn="l"/>
              </a:tabLst>
            </a:pPr>
            <a:r>
              <a:rPr b="1" dirty="0">
                <a:latin typeface="Courier New"/>
                <a:cs typeface="Courier New"/>
              </a:rPr>
              <a:t>inTTin() </a:t>
            </a:r>
            <a:r>
              <a:rPr dirty="0"/>
              <a:t>hiển thị thông tin của phòng và thông tin của các  </a:t>
            </a:r>
            <a:r>
              <a:rPr dirty="0" err="1"/>
              <a:t>nhân</a:t>
            </a:r>
            <a:r>
              <a:rPr dirty="0"/>
              <a:t> </a:t>
            </a:r>
            <a:r>
              <a:rPr dirty="0" err="1"/>
              <a:t>viên</a:t>
            </a:r>
            <a:r>
              <a:rPr lang="en-US" dirty="0"/>
              <a:t> </a:t>
            </a:r>
            <a:r>
              <a:rPr dirty="0" err="1"/>
              <a:t>trong</a:t>
            </a:r>
            <a:r>
              <a:rPr dirty="0"/>
              <a:t> phòng.</a:t>
            </a:r>
          </a:p>
        </p:txBody>
      </p:sp>
      <p:sp>
        <p:nvSpPr>
          <p:cNvPr id="4" name="object 4"/>
          <p:cNvSpPr txBox="1"/>
          <p:nvPr/>
        </p:nvSpPr>
        <p:spPr>
          <a:xfrm>
            <a:off x="8647938" y="6429247"/>
            <a:ext cx="220979"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ahoma"/>
                <a:cs typeface="Tahoma"/>
              </a:rPr>
              <a:t>52</a:t>
            </a:r>
            <a:endParaRPr sz="1400">
              <a:latin typeface="Tahoma"/>
              <a:cs typeface="Tahoma"/>
            </a:endParaRPr>
          </a:p>
        </p:txBody>
      </p:sp>
      <p:sp>
        <p:nvSpPr>
          <p:cNvPr id="5" name="object 5"/>
          <p:cNvSpPr/>
          <p:nvPr/>
        </p:nvSpPr>
        <p:spPr>
          <a:xfrm>
            <a:off x="4719828" y="3747515"/>
            <a:ext cx="3929379" cy="3110865"/>
          </a:xfrm>
          <a:custGeom>
            <a:avLst/>
            <a:gdLst/>
            <a:ahLst/>
            <a:cxnLst/>
            <a:rect l="l" t="t" r="r" b="b"/>
            <a:pathLst>
              <a:path w="3929379" h="3110865">
                <a:moveTo>
                  <a:pt x="0" y="3110484"/>
                </a:moveTo>
                <a:lnTo>
                  <a:pt x="3928872" y="3110484"/>
                </a:lnTo>
                <a:lnTo>
                  <a:pt x="3928872" y="0"/>
                </a:lnTo>
                <a:lnTo>
                  <a:pt x="0" y="0"/>
                </a:lnTo>
                <a:lnTo>
                  <a:pt x="0" y="3110484"/>
                </a:lnTo>
                <a:close/>
              </a:path>
            </a:pathLst>
          </a:custGeom>
          <a:ln w="9144">
            <a:solidFill>
              <a:srgbClr val="000000"/>
            </a:solidFill>
          </a:ln>
        </p:spPr>
        <p:txBody>
          <a:bodyPr wrap="square" lIns="0" tIns="0" rIns="0" bIns="0" rtlCol="0"/>
          <a:lstStyle/>
          <a:p>
            <a:endParaRPr/>
          </a:p>
        </p:txBody>
      </p:sp>
      <p:sp>
        <p:nvSpPr>
          <p:cNvPr id="6" name="object 6"/>
          <p:cNvSpPr txBox="1"/>
          <p:nvPr/>
        </p:nvSpPr>
        <p:spPr>
          <a:xfrm>
            <a:off x="4719828" y="3747515"/>
            <a:ext cx="3929379" cy="381000"/>
          </a:xfrm>
          <a:prstGeom prst="rect">
            <a:avLst/>
          </a:prstGeom>
          <a:ln w="9144">
            <a:solidFill>
              <a:srgbClr val="000000"/>
            </a:solidFill>
          </a:ln>
        </p:spPr>
        <p:txBody>
          <a:bodyPr vert="horz" wrap="square" lIns="0" tIns="0" rIns="0" bIns="0" rtlCol="0">
            <a:spAutoFit/>
          </a:bodyPr>
          <a:lstStyle/>
          <a:p>
            <a:pPr marL="1235075">
              <a:lnSpc>
                <a:spcPts val="2745"/>
              </a:lnSpc>
            </a:pPr>
            <a:r>
              <a:rPr sz="2400" b="1" spc="-10" dirty="0">
                <a:latin typeface="Courier New"/>
                <a:cs typeface="Courier New"/>
              </a:rPr>
              <a:t>NhanVien</a:t>
            </a:r>
            <a:endParaRPr sz="2400">
              <a:latin typeface="Courier New"/>
              <a:cs typeface="Courier New"/>
            </a:endParaRPr>
          </a:p>
        </p:txBody>
      </p:sp>
      <p:sp>
        <p:nvSpPr>
          <p:cNvPr id="7" name="object 7"/>
          <p:cNvSpPr txBox="1"/>
          <p:nvPr/>
        </p:nvSpPr>
        <p:spPr>
          <a:xfrm>
            <a:off x="4725670" y="5685840"/>
            <a:ext cx="3574415" cy="1076960"/>
          </a:xfrm>
          <a:prstGeom prst="rect">
            <a:avLst/>
          </a:prstGeom>
        </p:spPr>
        <p:txBody>
          <a:bodyPr vert="horz" wrap="square" lIns="0" tIns="88900" rIns="0" bIns="0" rtlCol="0">
            <a:spAutoFit/>
          </a:bodyPr>
          <a:lstStyle/>
          <a:p>
            <a:pPr marL="12700">
              <a:lnSpc>
                <a:spcPct val="100000"/>
              </a:lnSpc>
              <a:spcBef>
                <a:spcPts val="700"/>
              </a:spcBef>
            </a:pPr>
            <a:r>
              <a:rPr sz="1800" b="1" spc="-10" dirty="0">
                <a:latin typeface="Courier New"/>
                <a:cs typeface="Courier New"/>
              </a:rPr>
              <a:t>+tangLuong(double):boolean</a:t>
            </a:r>
            <a:endParaRPr sz="1800">
              <a:latin typeface="Courier New"/>
              <a:cs typeface="Courier New"/>
            </a:endParaRPr>
          </a:p>
          <a:p>
            <a:pPr marL="12700">
              <a:lnSpc>
                <a:spcPct val="100000"/>
              </a:lnSpc>
              <a:spcBef>
                <a:spcPts val="600"/>
              </a:spcBef>
            </a:pPr>
            <a:r>
              <a:rPr sz="1800" b="1" spc="-10" dirty="0">
                <a:latin typeface="Courier New"/>
                <a:cs typeface="Courier New"/>
              </a:rPr>
              <a:t>+tinhLuong():double</a:t>
            </a:r>
            <a:endParaRPr sz="1800">
              <a:latin typeface="Courier New"/>
              <a:cs typeface="Courier New"/>
            </a:endParaRPr>
          </a:p>
          <a:p>
            <a:pPr marL="12700">
              <a:lnSpc>
                <a:spcPct val="100000"/>
              </a:lnSpc>
              <a:spcBef>
                <a:spcPts val="600"/>
              </a:spcBef>
            </a:pPr>
            <a:r>
              <a:rPr sz="1800" b="1" spc="-10" dirty="0">
                <a:latin typeface="Courier New"/>
                <a:cs typeface="Courier New"/>
              </a:rPr>
              <a:t>+inTTin()</a:t>
            </a:r>
            <a:endParaRPr sz="1800">
              <a:latin typeface="Courier New"/>
              <a:cs typeface="Courier New"/>
            </a:endParaRPr>
          </a:p>
        </p:txBody>
      </p:sp>
      <p:sp>
        <p:nvSpPr>
          <p:cNvPr id="8" name="object 8"/>
          <p:cNvSpPr/>
          <p:nvPr/>
        </p:nvSpPr>
        <p:spPr>
          <a:xfrm>
            <a:off x="228600" y="3785615"/>
            <a:ext cx="3576954" cy="3072765"/>
          </a:xfrm>
          <a:custGeom>
            <a:avLst/>
            <a:gdLst/>
            <a:ahLst/>
            <a:cxnLst/>
            <a:rect l="l" t="t" r="r" b="b"/>
            <a:pathLst>
              <a:path w="3576954" h="3072765">
                <a:moveTo>
                  <a:pt x="0" y="3072384"/>
                </a:moveTo>
                <a:lnTo>
                  <a:pt x="3576828" y="3072384"/>
                </a:lnTo>
                <a:lnTo>
                  <a:pt x="3576828" y="0"/>
                </a:lnTo>
                <a:lnTo>
                  <a:pt x="0" y="0"/>
                </a:lnTo>
                <a:lnTo>
                  <a:pt x="0" y="3072384"/>
                </a:lnTo>
                <a:close/>
              </a:path>
            </a:pathLst>
          </a:custGeom>
          <a:ln w="9144">
            <a:solidFill>
              <a:srgbClr val="000000"/>
            </a:solidFill>
          </a:ln>
        </p:spPr>
        <p:txBody>
          <a:bodyPr wrap="square" lIns="0" tIns="0" rIns="0" bIns="0" rtlCol="0"/>
          <a:lstStyle/>
          <a:p>
            <a:endParaRPr/>
          </a:p>
        </p:txBody>
      </p:sp>
      <p:sp>
        <p:nvSpPr>
          <p:cNvPr id="9" name="object 9"/>
          <p:cNvSpPr txBox="1"/>
          <p:nvPr/>
        </p:nvSpPr>
        <p:spPr>
          <a:xfrm>
            <a:off x="228600" y="3785615"/>
            <a:ext cx="3576954" cy="426720"/>
          </a:xfrm>
          <a:prstGeom prst="rect">
            <a:avLst/>
          </a:prstGeom>
          <a:ln w="9144">
            <a:solidFill>
              <a:srgbClr val="000000"/>
            </a:solidFill>
          </a:ln>
        </p:spPr>
        <p:txBody>
          <a:bodyPr vert="horz" wrap="square" lIns="0" tIns="0" rIns="0" bIns="0" rtlCol="0">
            <a:spAutoFit/>
          </a:bodyPr>
          <a:lstStyle/>
          <a:p>
            <a:pPr marL="1057275">
              <a:lnSpc>
                <a:spcPts val="2745"/>
              </a:lnSpc>
            </a:pPr>
            <a:r>
              <a:rPr sz="2400" b="1" spc="-10" dirty="0">
                <a:latin typeface="Courier New"/>
                <a:cs typeface="Courier New"/>
              </a:rPr>
              <a:t>PhongBan</a:t>
            </a:r>
            <a:endParaRPr sz="2400">
              <a:latin typeface="Courier New"/>
              <a:cs typeface="Courier New"/>
            </a:endParaRPr>
          </a:p>
        </p:txBody>
      </p:sp>
      <p:sp>
        <p:nvSpPr>
          <p:cNvPr id="10" name="object 10"/>
          <p:cNvSpPr txBox="1"/>
          <p:nvPr/>
        </p:nvSpPr>
        <p:spPr>
          <a:xfrm>
            <a:off x="228600" y="4212335"/>
            <a:ext cx="3576954" cy="1135380"/>
          </a:xfrm>
          <a:prstGeom prst="rect">
            <a:avLst/>
          </a:prstGeom>
          <a:ln w="9144">
            <a:solidFill>
              <a:srgbClr val="000000"/>
            </a:solidFill>
          </a:ln>
        </p:spPr>
        <p:txBody>
          <a:bodyPr vert="horz" wrap="square" lIns="0" tIns="7620" rIns="0" bIns="0" rtlCol="0">
            <a:spAutoFit/>
          </a:bodyPr>
          <a:lstStyle/>
          <a:p>
            <a:pPr marL="17780">
              <a:lnSpc>
                <a:spcPct val="100000"/>
              </a:lnSpc>
              <a:spcBef>
                <a:spcPts val="60"/>
              </a:spcBef>
            </a:pPr>
            <a:r>
              <a:rPr sz="1800" b="1" spc="-10" dirty="0">
                <a:latin typeface="Courier New"/>
                <a:cs typeface="Courier New"/>
              </a:rPr>
              <a:t>-tenPhongBan:String</a:t>
            </a:r>
            <a:endParaRPr sz="1800">
              <a:latin typeface="Courier New"/>
              <a:cs typeface="Courier New"/>
            </a:endParaRPr>
          </a:p>
          <a:p>
            <a:pPr marL="17780">
              <a:lnSpc>
                <a:spcPct val="100000"/>
              </a:lnSpc>
              <a:spcBef>
                <a:spcPts val="600"/>
              </a:spcBef>
            </a:pPr>
            <a:r>
              <a:rPr sz="1800" b="1" spc="-10" dirty="0">
                <a:latin typeface="Courier New"/>
                <a:cs typeface="Courier New"/>
              </a:rPr>
              <a:t>-soNhanVien:byte</a:t>
            </a:r>
            <a:endParaRPr sz="1800">
              <a:latin typeface="Courier New"/>
              <a:cs typeface="Courier New"/>
            </a:endParaRPr>
          </a:p>
          <a:p>
            <a:pPr marL="17780">
              <a:lnSpc>
                <a:spcPct val="100000"/>
              </a:lnSpc>
              <a:spcBef>
                <a:spcPts val="600"/>
              </a:spcBef>
            </a:pPr>
            <a:r>
              <a:rPr sz="1800" b="1" u="heavy" spc="-10" dirty="0">
                <a:uFill>
                  <a:solidFill>
                    <a:srgbClr val="000000"/>
                  </a:solidFill>
                </a:uFill>
                <a:latin typeface="Courier New"/>
                <a:cs typeface="Courier New"/>
              </a:rPr>
              <a:t>+SO_NV_MAX:byte </a:t>
            </a:r>
            <a:r>
              <a:rPr sz="1800" b="1" u="heavy" dirty="0">
                <a:uFill>
                  <a:solidFill>
                    <a:srgbClr val="000000"/>
                  </a:solidFill>
                </a:uFill>
                <a:latin typeface="Courier New"/>
                <a:cs typeface="Courier New"/>
              </a:rPr>
              <a:t>=</a:t>
            </a:r>
            <a:r>
              <a:rPr sz="1800" b="1" u="heavy" spc="-25" dirty="0">
                <a:uFill>
                  <a:solidFill>
                    <a:srgbClr val="000000"/>
                  </a:solidFill>
                </a:uFill>
                <a:latin typeface="Courier New"/>
                <a:cs typeface="Courier New"/>
              </a:rPr>
              <a:t> </a:t>
            </a:r>
            <a:r>
              <a:rPr sz="1800" b="1" u="heavy" spc="-10" dirty="0">
                <a:uFill>
                  <a:solidFill>
                    <a:srgbClr val="000000"/>
                  </a:solidFill>
                </a:uFill>
                <a:latin typeface="Courier New"/>
                <a:cs typeface="Courier New"/>
              </a:rPr>
              <a:t>100</a:t>
            </a:r>
            <a:endParaRPr sz="1800">
              <a:latin typeface="Courier New"/>
              <a:cs typeface="Courier New"/>
            </a:endParaRPr>
          </a:p>
        </p:txBody>
      </p:sp>
      <p:sp>
        <p:nvSpPr>
          <p:cNvPr id="11" name="object 11"/>
          <p:cNvSpPr txBox="1"/>
          <p:nvPr/>
        </p:nvSpPr>
        <p:spPr>
          <a:xfrm>
            <a:off x="233883" y="5373420"/>
            <a:ext cx="3438525" cy="1428115"/>
          </a:xfrm>
          <a:prstGeom prst="rect">
            <a:avLst/>
          </a:prstGeom>
        </p:spPr>
        <p:txBody>
          <a:bodyPr vert="horz" wrap="square" lIns="0" tIns="88900" rIns="0" bIns="0" rtlCol="0">
            <a:spAutoFit/>
          </a:bodyPr>
          <a:lstStyle/>
          <a:p>
            <a:pPr marL="12700">
              <a:lnSpc>
                <a:spcPct val="100000"/>
              </a:lnSpc>
              <a:spcBef>
                <a:spcPts val="700"/>
              </a:spcBef>
            </a:pPr>
            <a:r>
              <a:rPr sz="1800" b="1" spc="-10" dirty="0">
                <a:latin typeface="Courier New"/>
                <a:cs typeface="Courier New"/>
              </a:rPr>
              <a:t>+themNV(NhanVien):boolean</a:t>
            </a:r>
            <a:endParaRPr sz="1800">
              <a:latin typeface="Courier New"/>
              <a:cs typeface="Courier New"/>
            </a:endParaRPr>
          </a:p>
          <a:p>
            <a:pPr marL="12700">
              <a:lnSpc>
                <a:spcPct val="100000"/>
              </a:lnSpc>
              <a:spcBef>
                <a:spcPts val="600"/>
              </a:spcBef>
            </a:pPr>
            <a:r>
              <a:rPr sz="1800" b="1" spc="-10" dirty="0">
                <a:latin typeface="Courier New"/>
                <a:cs typeface="Courier New"/>
              </a:rPr>
              <a:t>+xoaNV():NhanVien</a:t>
            </a:r>
            <a:endParaRPr sz="1800">
              <a:latin typeface="Courier New"/>
              <a:cs typeface="Courier New"/>
            </a:endParaRPr>
          </a:p>
          <a:p>
            <a:pPr marL="12700">
              <a:lnSpc>
                <a:spcPct val="100000"/>
              </a:lnSpc>
              <a:spcBef>
                <a:spcPts val="600"/>
              </a:spcBef>
            </a:pPr>
            <a:r>
              <a:rPr sz="1800" b="1" spc="-10" dirty="0">
                <a:latin typeface="Courier New"/>
                <a:cs typeface="Courier New"/>
              </a:rPr>
              <a:t>+tongLuong():double</a:t>
            </a:r>
            <a:endParaRPr sz="1800">
              <a:latin typeface="Courier New"/>
              <a:cs typeface="Courier New"/>
            </a:endParaRPr>
          </a:p>
          <a:p>
            <a:pPr marL="12700">
              <a:lnSpc>
                <a:spcPct val="100000"/>
              </a:lnSpc>
              <a:spcBef>
                <a:spcPts val="600"/>
              </a:spcBef>
            </a:pPr>
            <a:r>
              <a:rPr sz="1800" b="1" spc="-10" dirty="0">
                <a:latin typeface="Courier New"/>
                <a:cs typeface="Courier New"/>
              </a:rPr>
              <a:t>+inTTin()</a:t>
            </a:r>
            <a:endParaRPr sz="1800">
              <a:latin typeface="Courier New"/>
              <a:cs typeface="Courier New"/>
            </a:endParaRPr>
          </a:p>
        </p:txBody>
      </p:sp>
      <p:sp>
        <p:nvSpPr>
          <p:cNvPr id="12" name="object 12"/>
          <p:cNvSpPr/>
          <p:nvPr/>
        </p:nvSpPr>
        <p:spPr>
          <a:xfrm>
            <a:off x="4080509" y="4501134"/>
            <a:ext cx="643255" cy="0"/>
          </a:xfrm>
          <a:custGeom>
            <a:avLst/>
            <a:gdLst/>
            <a:ahLst/>
            <a:cxnLst/>
            <a:rect l="l" t="t" r="r" b="b"/>
            <a:pathLst>
              <a:path w="643254">
                <a:moveTo>
                  <a:pt x="0" y="0"/>
                </a:moveTo>
                <a:lnTo>
                  <a:pt x="643001" y="0"/>
                </a:lnTo>
              </a:path>
            </a:pathLst>
          </a:custGeom>
          <a:ln w="28956">
            <a:solidFill>
              <a:srgbClr val="FF0000"/>
            </a:solidFill>
          </a:ln>
        </p:spPr>
        <p:txBody>
          <a:bodyPr wrap="square" lIns="0" tIns="0" rIns="0" bIns="0" rtlCol="0"/>
          <a:lstStyle/>
          <a:p>
            <a:endParaRPr/>
          </a:p>
        </p:txBody>
      </p:sp>
      <p:sp>
        <p:nvSpPr>
          <p:cNvPr id="13" name="object 13"/>
          <p:cNvSpPr txBox="1"/>
          <p:nvPr/>
        </p:nvSpPr>
        <p:spPr>
          <a:xfrm>
            <a:off x="4719828" y="4128515"/>
            <a:ext cx="3929379" cy="1571625"/>
          </a:xfrm>
          <a:prstGeom prst="rect">
            <a:avLst/>
          </a:prstGeom>
          <a:ln w="9144">
            <a:solidFill>
              <a:srgbClr val="000000"/>
            </a:solidFill>
          </a:ln>
        </p:spPr>
        <p:txBody>
          <a:bodyPr vert="horz" wrap="square" lIns="0" tIns="0" rIns="0" bIns="0" rtlCol="0">
            <a:spAutoFit/>
          </a:bodyPr>
          <a:lstStyle/>
          <a:p>
            <a:pPr>
              <a:lnSpc>
                <a:spcPts val="1010"/>
              </a:lnSpc>
            </a:pPr>
            <a:r>
              <a:rPr sz="1800" spc="-5" dirty="0">
                <a:latin typeface="Tahoma"/>
                <a:cs typeface="Tahoma"/>
              </a:rPr>
              <a:t>*</a:t>
            </a:r>
            <a:endParaRPr sz="1800">
              <a:latin typeface="Tahoma"/>
              <a:cs typeface="Tahoma"/>
            </a:endParaRPr>
          </a:p>
          <a:p>
            <a:pPr marL="18415">
              <a:lnSpc>
                <a:spcPts val="1570"/>
              </a:lnSpc>
            </a:pPr>
            <a:r>
              <a:rPr sz="1800" b="1" spc="-10" dirty="0">
                <a:latin typeface="Courier New"/>
                <a:cs typeface="Courier New"/>
              </a:rPr>
              <a:t>-tenNhanVien:String</a:t>
            </a:r>
            <a:endParaRPr sz="1800">
              <a:latin typeface="Courier New"/>
              <a:cs typeface="Courier New"/>
            </a:endParaRPr>
          </a:p>
          <a:p>
            <a:pPr marL="18415">
              <a:lnSpc>
                <a:spcPct val="100000"/>
              </a:lnSpc>
              <a:spcBef>
                <a:spcPts val="600"/>
              </a:spcBef>
            </a:pPr>
            <a:r>
              <a:rPr sz="1800" b="1" spc="-10" dirty="0">
                <a:latin typeface="Courier New"/>
                <a:cs typeface="Courier New"/>
              </a:rPr>
              <a:t>-heSoLuong:double</a:t>
            </a:r>
            <a:endParaRPr sz="1800">
              <a:latin typeface="Courier New"/>
              <a:cs typeface="Courier New"/>
            </a:endParaRPr>
          </a:p>
          <a:p>
            <a:pPr marL="18415">
              <a:lnSpc>
                <a:spcPct val="100000"/>
              </a:lnSpc>
              <a:spcBef>
                <a:spcPts val="600"/>
              </a:spcBef>
            </a:pPr>
            <a:r>
              <a:rPr sz="1800" b="1" u="heavy" spc="-10" dirty="0">
                <a:uFill>
                  <a:solidFill>
                    <a:srgbClr val="000000"/>
                  </a:solidFill>
                </a:uFill>
                <a:latin typeface="Courier New"/>
                <a:cs typeface="Courier New"/>
              </a:rPr>
              <a:t>+LUONG_CO_BAN:double=750.000</a:t>
            </a:r>
            <a:endParaRPr sz="1800">
              <a:latin typeface="Courier New"/>
              <a:cs typeface="Courier New"/>
            </a:endParaRPr>
          </a:p>
          <a:p>
            <a:pPr marL="18415">
              <a:lnSpc>
                <a:spcPct val="100000"/>
              </a:lnSpc>
              <a:spcBef>
                <a:spcPts val="600"/>
              </a:spcBef>
            </a:pPr>
            <a:r>
              <a:rPr sz="1800" b="1" u="heavy" spc="-10" dirty="0">
                <a:uFill>
                  <a:solidFill>
                    <a:srgbClr val="000000"/>
                  </a:solidFill>
                </a:uFill>
                <a:latin typeface="Courier New"/>
                <a:cs typeface="Courier New"/>
              </a:rPr>
              <a:t>+LUONG_MAX:double=20.000.000</a:t>
            </a:r>
            <a:endParaRPr sz="1800">
              <a:latin typeface="Courier New"/>
              <a:cs typeface="Courier New"/>
            </a:endParaRPr>
          </a:p>
        </p:txBody>
      </p:sp>
      <p:sp>
        <p:nvSpPr>
          <p:cNvPr id="14" name="object 14"/>
          <p:cNvSpPr txBox="1"/>
          <p:nvPr/>
        </p:nvSpPr>
        <p:spPr>
          <a:xfrm>
            <a:off x="3931158" y="4044822"/>
            <a:ext cx="699770" cy="299720"/>
          </a:xfrm>
          <a:prstGeom prst="rect">
            <a:avLst/>
          </a:prstGeom>
        </p:spPr>
        <p:txBody>
          <a:bodyPr vert="horz" wrap="square" lIns="0" tIns="12700" rIns="0" bIns="0" rtlCol="0">
            <a:spAutoFit/>
          </a:bodyPr>
          <a:lstStyle/>
          <a:p>
            <a:pPr marL="12700">
              <a:lnSpc>
                <a:spcPct val="100000"/>
              </a:lnSpc>
              <a:spcBef>
                <a:spcPts val="100"/>
              </a:spcBef>
              <a:tabLst>
                <a:tab pos="424180" algn="l"/>
              </a:tabLst>
            </a:pPr>
            <a:r>
              <a:rPr sz="1800" dirty="0">
                <a:latin typeface="Tahoma"/>
                <a:cs typeface="Tahoma"/>
              </a:rPr>
              <a:t>1	1</a:t>
            </a:r>
            <a:r>
              <a:rPr sz="1800" spc="-10" dirty="0">
                <a:latin typeface="Tahoma"/>
                <a:cs typeface="Tahoma"/>
              </a:rPr>
              <a:t>..</a:t>
            </a:r>
            <a:endParaRPr sz="1800">
              <a:latin typeface="Tahoma"/>
              <a:cs typeface="Tahoma"/>
            </a:endParaRPr>
          </a:p>
        </p:txBody>
      </p:sp>
      <p:grpSp>
        <p:nvGrpSpPr>
          <p:cNvPr id="15" name="object 15"/>
          <p:cNvGrpSpPr/>
          <p:nvPr/>
        </p:nvGrpSpPr>
        <p:grpSpPr>
          <a:xfrm>
            <a:off x="3791711" y="4319015"/>
            <a:ext cx="457200" cy="355600"/>
            <a:chOff x="3791711" y="4319015"/>
            <a:chExt cx="457200" cy="355600"/>
          </a:xfrm>
        </p:grpSpPr>
        <p:sp>
          <p:nvSpPr>
            <p:cNvPr id="16" name="object 16"/>
            <p:cNvSpPr/>
            <p:nvPr/>
          </p:nvSpPr>
          <p:spPr>
            <a:xfrm>
              <a:off x="3806189" y="4333493"/>
              <a:ext cx="428625" cy="326390"/>
            </a:xfrm>
            <a:custGeom>
              <a:avLst/>
              <a:gdLst/>
              <a:ahLst/>
              <a:cxnLst/>
              <a:rect l="l" t="t" r="r" b="b"/>
              <a:pathLst>
                <a:path w="428625" h="326389">
                  <a:moveTo>
                    <a:pt x="214122" y="0"/>
                  </a:moveTo>
                  <a:lnTo>
                    <a:pt x="0" y="163067"/>
                  </a:lnTo>
                  <a:lnTo>
                    <a:pt x="214122" y="326135"/>
                  </a:lnTo>
                  <a:lnTo>
                    <a:pt x="428244" y="163067"/>
                  </a:lnTo>
                  <a:lnTo>
                    <a:pt x="214122" y="0"/>
                  </a:lnTo>
                  <a:close/>
                </a:path>
              </a:pathLst>
            </a:custGeom>
            <a:solidFill>
              <a:srgbClr val="FFFFFF"/>
            </a:solidFill>
          </p:spPr>
          <p:txBody>
            <a:bodyPr wrap="square" lIns="0" tIns="0" rIns="0" bIns="0" rtlCol="0"/>
            <a:lstStyle/>
            <a:p>
              <a:endParaRPr/>
            </a:p>
          </p:txBody>
        </p:sp>
        <p:sp>
          <p:nvSpPr>
            <p:cNvPr id="17" name="object 17"/>
            <p:cNvSpPr/>
            <p:nvPr/>
          </p:nvSpPr>
          <p:spPr>
            <a:xfrm>
              <a:off x="3806189" y="4333493"/>
              <a:ext cx="428625" cy="326390"/>
            </a:xfrm>
            <a:custGeom>
              <a:avLst/>
              <a:gdLst/>
              <a:ahLst/>
              <a:cxnLst/>
              <a:rect l="l" t="t" r="r" b="b"/>
              <a:pathLst>
                <a:path w="428625" h="326389">
                  <a:moveTo>
                    <a:pt x="0" y="163067"/>
                  </a:moveTo>
                  <a:lnTo>
                    <a:pt x="214122" y="0"/>
                  </a:lnTo>
                  <a:lnTo>
                    <a:pt x="428244" y="163067"/>
                  </a:lnTo>
                  <a:lnTo>
                    <a:pt x="214122" y="326135"/>
                  </a:lnTo>
                  <a:lnTo>
                    <a:pt x="0" y="163067"/>
                  </a:lnTo>
                  <a:close/>
                </a:path>
              </a:pathLst>
            </a:custGeom>
            <a:ln w="28956">
              <a:solidFill>
                <a:srgbClr val="FF0000"/>
              </a:solidFill>
            </a:ln>
          </p:spPr>
          <p:txBody>
            <a:bodyPr wrap="square" lIns="0" tIns="0" rIns="0" bIns="0" rtlCol="0"/>
            <a:lstStyle/>
            <a:p>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1754"/>
            <a:ext cx="7654494" cy="753411"/>
          </a:xfrm>
          <a:prstGeom prst="rect">
            <a:avLst/>
          </a:prstGeom>
        </p:spPr>
        <p:txBody>
          <a:bodyPr vert="horz" wrap="square" lIns="0" tIns="73025" rIns="0" bIns="0" rtlCol="0">
            <a:spAutoFit/>
          </a:bodyPr>
          <a:lstStyle/>
          <a:p>
            <a:pPr marL="12700">
              <a:lnSpc>
                <a:spcPct val="100000"/>
              </a:lnSpc>
              <a:spcBef>
                <a:spcPts val="575"/>
              </a:spcBef>
            </a:pPr>
            <a:r>
              <a:rPr sz="2000" b="1" dirty="0">
                <a:solidFill>
                  <a:srgbClr val="7E0054"/>
                </a:solidFill>
                <a:latin typeface="Carlito"/>
                <a:cs typeface="Carlito"/>
              </a:rPr>
              <a:t>public class </a:t>
            </a:r>
            <a:r>
              <a:rPr sz="2000" dirty="0"/>
              <a:t>PhongBan {</a:t>
            </a:r>
            <a:endParaRPr sz="2000" dirty="0">
              <a:latin typeface="Carlito"/>
              <a:cs typeface="Carlito"/>
            </a:endParaRPr>
          </a:p>
          <a:p>
            <a:pPr marL="927100">
              <a:lnSpc>
                <a:spcPct val="100000"/>
              </a:lnSpc>
              <a:spcBef>
                <a:spcPts val="480"/>
              </a:spcBef>
            </a:pPr>
            <a:r>
              <a:rPr sz="2000" b="1" dirty="0">
                <a:solidFill>
                  <a:srgbClr val="7E0054"/>
                </a:solidFill>
                <a:latin typeface="Carlito"/>
                <a:cs typeface="Carlito"/>
              </a:rPr>
              <a:t>private </a:t>
            </a:r>
            <a:r>
              <a:rPr sz="2000" dirty="0"/>
              <a:t>String </a:t>
            </a:r>
            <a:r>
              <a:rPr sz="2000" dirty="0">
                <a:solidFill>
                  <a:srgbClr val="0000C0"/>
                </a:solidFill>
              </a:rPr>
              <a:t>tenPhongBan</a:t>
            </a:r>
            <a:r>
              <a:rPr sz="2000" dirty="0"/>
              <a:t>; </a:t>
            </a:r>
            <a:r>
              <a:rPr sz="2000" b="1" dirty="0">
                <a:solidFill>
                  <a:srgbClr val="7E0054"/>
                </a:solidFill>
                <a:latin typeface="Carlito"/>
                <a:cs typeface="Carlito"/>
              </a:rPr>
              <a:t>private byte </a:t>
            </a:r>
            <a:r>
              <a:rPr sz="2000" dirty="0">
                <a:solidFill>
                  <a:srgbClr val="0000C0"/>
                </a:solidFill>
              </a:rPr>
              <a:t>soNhanVien</a:t>
            </a:r>
            <a:r>
              <a:rPr sz="2000" dirty="0"/>
              <a:t>;</a:t>
            </a:r>
            <a:endParaRPr sz="2000" dirty="0">
              <a:latin typeface="Carlito"/>
              <a:cs typeface="Carlito"/>
            </a:endParaRPr>
          </a:p>
        </p:txBody>
      </p:sp>
      <p:sp>
        <p:nvSpPr>
          <p:cNvPr id="3" name="object 3"/>
          <p:cNvSpPr txBox="1"/>
          <p:nvPr/>
        </p:nvSpPr>
        <p:spPr>
          <a:xfrm>
            <a:off x="993444" y="663930"/>
            <a:ext cx="7654494" cy="5206554"/>
          </a:xfrm>
          <a:prstGeom prst="rect">
            <a:avLst/>
          </a:prstGeom>
        </p:spPr>
        <p:txBody>
          <a:bodyPr vert="horz" wrap="square" lIns="0" tIns="73660" rIns="0" bIns="0" rtlCol="0">
            <a:spAutoFit/>
          </a:bodyPr>
          <a:lstStyle/>
          <a:p>
            <a:pPr marL="12700">
              <a:lnSpc>
                <a:spcPct val="100000"/>
              </a:lnSpc>
              <a:spcBef>
                <a:spcPts val="580"/>
              </a:spcBef>
            </a:pPr>
            <a:r>
              <a:rPr sz="2000" b="1" dirty="0">
                <a:solidFill>
                  <a:srgbClr val="7E0054"/>
                </a:solidFill>
                <a:latin typeface="Carlito"/>
                <a:cs typeface="Carlito"/>
              </a:rPr>
              <a:t>public static final </a:t>
            </a:r>
            <a:r>
              <a:rPr sz="2000" dirty="0">
                <a:latin typeface="Carlito"/>
                <a:cs typeface="Carlito"/>
              </a:rPr>
              <a:t>SO_NV_MAX = 100;</a:t>
            </a:r>
          </a:p>
          <a:p>
            <a:pPr marL="12700">
              <a:lnSpc>
                <a:spcPct val="100000"/>
              </a:lnSpc>
              <a:spcBef>
                <a:spcPts val="480"/>
              </a:spcBef>
            </a:pPr>
            <a:r>
              <a:rPr sz="2000" b="1" dirty="0">
                <a:solidFill>
                  <a:srgbClr val="7E0054"/>
                </a:solidFill>
                <a:latin typeface="Carlito"/>
                <a:cs typeface="Carlito"/>
              </a:rPr>
              <a:t>private </a:t>
            </a:r>
            <a:r>
              <a:rPr sz="2000" dirty="0">
                <a:latin typeface="Carlito"/>
                <a:cs typeface="Carlito"/>
              </a:rPr>
              <a:t>NhanVien[] </a:t>
            </a:r>
            <a:r>
              <a:rPr sz="2000" dirty="0">
                <a:solidFill>
                  <a:srgbClr val="0000C0"/>
                </a:solidFill>
                <a:latin typeface="Carlito"/>
                <a:cs typeface="Carlito"/>
              </a:rPr>
              <a:t>dsnv</a:t>
            </a:r>
            <a:r>
              <a:rPr sz="2000" dirty="0">
                <a:latin typeface="Carlito"/>
                <a:cs typeface="Carlito"/>
              </a:rPr>
              <a:t>;</a:t>
            </a:r>
          </a:p>
          <a:p>
            <a:pPr marL="12700">
              <a:lnSpc>
                <a:spcPct val="100000"/>
              </a:lnSpc>
              <a:spcBef>
                <a:spcPts val="480"/>
              </a:spcBef>
            </a:pPr>
            <a:r>
              <a:rPr sz="2000" b="1" dirty="0">
                <a:solidFill>
                  <a:srgbClr val="7E0054"/>
                </a:solidFill>
                <a:latin typeface="Carlito"/>
                <a:cs typeface="Carlito"/>
              </a:rPr>
              <a:t>public boolean </a:t>
            </a:r>
            <a:r>
              <a:rPr sz="2000" dirty="0">
                <a:latin typeface="Carlito"/>
                <a:cs typeface="Carlito"/>
              </a:rPr>
              <a:t>themNhanVien(NhanVien nv){</a:t>
            </a:r>
          </a:p>
          <a:p>
            <a:pPr marL="1841500" marR="262890" indent="-858519">
              <a:lnSpc>
                <a:spcPct val="120000"/>
              </a:lnSpc>
            </a:pPr>
            <a:r>
              <a:rPr sz="2000" b="1" dirty="0">
                <a:solidFill>
                  <a:srgbClr val="7E0054"/>
                </a:solidFill>
                <a:latin typeface="Carlito"/>
                <a:cs typeface="Carlito"/>
              </a:rPr>
              <a:t>if </a:t>
            </a:r>
            <a:r>
              <a:rPr sz="2000" dirty="0">
                <a:latin typeface="Carlito"/>
                <a:cs typeface="Carlito"/>
              </a:rPr>
              <a:t>(</a:t>
            </a:r>
            <a:r>
              <a:rPr sz="2000" dirty="0">
                <a:solidFill>
                  <a:srgbClr val="0000C0"/>
                </a:solidFill>
                <a:latin typeface="Carlito"/>
                <a:cs typeface="Carlito"/>
              </a:rPr>
              <a:t>soNhanVien </a:t>
            </a:r>
            <a:r>
              <a:rPr sz="2000" dirty="0">
                <a:latin typeface="Carlito"/>
                <a:cs typeface="Carlito"/>
              </a:rPr>
              <a:t>&lt; SO_NV_MAX) {  </a:t>
            </a:r>
            <a:r>
              <a:rPr sz="2000" dirty="0">
                <a:solidFill>
                  <a:srgbClr val="0000C0"/>
                </a:solidFill>
                <a:latin typeface="Carlito"/>
                <a:cs typeface="Carlito"/>
              </a:rPr>
              <a:t>dsnv</a:t>
            </a:r>
            <a:r>
              <a:rPr sz="2000" dirty="0">
                <a:latin typeface="Carlito"/>
                <a:cs typeface="Carlito"/>
              </a:rPr>
              <a:t>[</a:t>
            </a:r>
            <a:r>
              <a:rPr sz="2000" dirty="0">
                <a:solidFill>
                  <a:srgbClr val="0000C0"/>
                </a:solidFill>
                <a:latin typeface="Carlito"/>
                <a:cs typeface="Carlito"/>
              </a:rPr>
              <a:t>soNhanVien</a:t>
            </a:r>
            <a:r>
              <a:rPr sz="2000" dirty="0">
                <a:latin typeface="Carlito"/>
                <a:cs typeface="Carlito"/>
              </a:rPr>
              <a:t>] = nv; </a:t>
            </a:r>
            <a:r>
              <a:rPr sz="2000" dirty="0">
                <a:solidFill>
                  <a:srgbClr val="0000C0"/>
                </a:solidFill>
                <a:latin typeface="Carlito"/>
                <a:cs typeface="Carlito"/>
              </a:rPr>
              <a:t>soNhanVien</a:t>
            </a:r>
            <a:r>
              <a:rPr sz="2000" dirty="0">
                <a:latin typeface="Carlito"/>
                <a:cs typeface="Carlito"/>
              </a:rPr>
              <a:t>++;  </a:t>
            </a:r>
            <a:r>
              <a:rPr sz="2000" b="1" dirty="0">
                <a:solidFill>
                  <a:srgbClr val="7E0054"/>
                </a:solidFill>
                <a:latin typeface="Carlito"/>
                <a:cs typeface="Carlito"/>
              </a:rPr>
              <a:t>return true</a:t>
            </a:r>
            <a:r>
              <a:rPr sz="2000" dirty="0">
                <a:latin typeface="Carlito"/>
                <a:cs typeface="Carlito"/>
              </a:rPr>
              <a:t>;</a:t>
            </a:r>
          </a:p>
          <a:p>
            <a:pPr marL="982980">
              <a:lnSpc>
                <a:spcPct val="100000"/>
              </a:lnSpc>
              <a:spcBef>
                <a:spcPts val="480"/>
              </a:spcBef>
            </a:pPr>
            <a:r>
              <a:rPr sz="2000" dirty="0">
                <a:latin typeface="Carlito"/>
                <a:cs typeface="Carlito"/>
              </a:rPr>
              <a:t>} </a:t>
            </a:r>
            <a:r>
              <a:rPr sz="2000" b="1" dirty="0">
                <a:solidFill>
                  <a:srgbClr val="7E0054"/>
                </a:solidFill>
                <a:latin typeface="Carlito"/>
                <a:cs typeface="Carlito"/>
              </a:rPr>
              <a:t>else return false</a:t>
            </a:r>
            <a:r>
              <a:rPr sz="2000" dirty="0">
                <a:latin typeface="Carlito"/>
                <a:cs typeface="Carlito"/>
              </a:rPr>
              <a:t>;</a:t>
            </a:r>
          </a:p>
          <a:p>
            <a:pPr marL="12700">
              <a:lnSpc>
                <a:spcPct val="100000"/>
              </a:lnSpc>
              <a:spcBef>
                <a:spcPts val="484"/>
              </a:spcBef>
            </a:pPr>
            <a:r>
              <a:rPr sz="2000" dirty="0">
                <a:latin typeface="Carlito"/>
                <a:cs typeface="Carlito"/>
              </a:rPr>
              <a:t>}</a:t>
            </a:r>
          </a:p>
          <a:p>
            <a:pPr marL="12700">
              <a:lnSpc>
                <a:spcPct val="100000"/>
              </a:lnSpc>
              <a:spcBef>
                <a:spcPts val="480"/>
              </a:spcBef>
            </a:pPr>
            <a:r>
              <a:rPr sz="2000" b="1" dirty="0">
                <a:solidFill>
                  <a:srgbClr val="7E0054"/>
                </a:solidFill>
                <a:latin typeface="Carlito"/>
                <a:cs typeface="Carlito"/>
              </a:rPr>
              <a:t>public </a:t>
            </a:r>
            <a:r>
              <a:rPr sz="2000" dirty="0">
                <a:latin typeface="Carlito"/>
                <a:cs typeface="Carlito"/>
              </a:rPr>
              <a:t>NhanVien xoaNhanVien(){</a:t>
            </a:r>
          </a:p>
          <a:p>
            <a:pPr marL="926465">
              <a:lnSpc>
                <a:spcPct val="100000"/>
              </a:lnSpc>
              <a:spcBef>
                <a:spcPts val="480"/>
              </a:spcBef>
            </a:pPr>
            <a:r>
              <a:rPr sz="2000" b="1" dirty="0">
                <a:solidFill>
                  <a:srgbClr val="7E0054"/>
                </a:solidFill>
                <a:latin typeface="Carlito"/>
                <a:cs typeface="Carlito"/>
              </a:rPr>
              <a:t>if </a:t>
            </a:r>
            <a:r>
              <a:rPr sz="2000" dirty="0">
                <a:latin typeface="Carlito"/>
                <a:cs typeface="Carlito"/>
              </a:rPr>
              <a:t>(soNhanVien &gt; 0) {</a:t>
            </a:r>
          </a:p>
          <a:p>
            <a:pPr marL="1841500" marR="5080">
              <a:lnSpc>
                <a:spcPct val="120000"/>
              </a:lnSpc>
            </a:pPr>
            <a:r>
              <a:rPr sz="2000" dirty="0">
                <a:latin typeface="Carlito"/>
                <a:cs typeface="Carlito"/>
              </a:rPr>
              <a:t>NhanVien tmp = dsnv[soNhanVien-1];  dsnv[soNhanVien-1] = </a:t>
            </a:r>
            <a:r>
              <a:rPr sz="2000" b="1" dirty="0">
                <a:solidFill>
                  <a:srgbClr val="7E0054"/>
                </a:solidFill>
                <a:latin typeface="Carlito"/>
                <a:cs typeface="Carlito"/>
              </a:rPr>
              <a:t>null</a:t>
            </a:r>
            <a:r>
              <a:rPr sz="2000" dirty="0">
                <a:latin typeface="Carlito"/>
                <a:cs typeface="Carlito"/>
              </a:rPr>
              <a:t>; soNhanVien--;  </a:t>
            </a:r>
            <a:r>
              <a:rPr sz="2000" b="1" dirty="0">
                <a:solidFill>
                  <a:srgbClr val="7E0054"/>
                </a:solidFill>
                <a:latin typeface="Carlito"/>
                <a:cs typeface="Carlito"/>
              </a:rPr>
              <a:t>return </a:t>
            </a:r>
            <a:r>
              <a:rPr sz="2000" dirty="0">
                <a:latin typeface="Carlito"/>
                <a:cs typeface="Carlito"/>
              </a:rPr>
              <a:t>tmp;</a:t>
            </a:r>
          </a:p>
          <a:p>
            <a:pPr marL="926465">
              <a:lnSpc>
                <a:spcPct val="100000"/>
              </a:lnSpc>
              <a:spcBef>
                <a:spcPts val="480"/>
              </a:spcBef>
            </a:pPr>
            <a:r>
              <a:rPr sz="2000" dirty="0">
                <a:latin typeface="Carlito"/>
                <a:cs typeface="Carlito"/>
              </a:rPr>
              <a:t>} </a:t>
            </a:r>
            <a:r>
              <a:rPr sz="2000" b="1" dirty="0">
                <a:solidFill>
                  <a:srgbClr val="7E0054"/>
                </a:solidFill>
                <a:latin typeface="Carlito"/>
                <a:cs typeface="Carlito"/>
              </a:rPr>
              <a:t>else return null</a:t>
            </a:r>
            <a:r>
              <a:rPr sz="2000" dirty="0">
                <a:latin typeface="Carlito"/>
                <a:cs typeface="Carlito"/>
              </a:rPr>
              <a:t>;</a:t>
            </a:r>
          </a:p>
          <a:p>
            <a:pPr marL="12700">
              <a:lnSpc>
                <a:spcPct val="100000"/>
              </a:lnSpc>
              <a:spcBef>
                <a:spcPts val="480"/>
              </a:spcBef>
            </a:pPr>
            <a:r>
              <a:rPr sz="2000" dirty="0">
                <a:latin typeface="Carlito"/>
                <a:cs typeface="Carlito"/>
              </a:rPr>
              <a:t>}</a:t>
            </a:r>
          </a:p>
          <a:p>
            <a:pPr marL="12700">
              <a:lnSpc>
                <a:spcPct val="100000"/>
              </a:lnSpc>
              <a:spcBef>
                <a:spcPts val="480"/>
              </a:spcBef>
            </a:pPr>
            <a:r>
              <a:rPr sz="2000" dirty="0">
                <a:solidFill>
                  <a:srgbClr val="3E7E5F"/>
                </a:solidFill>
                <a:latin typeface="Carlito"/>
                <a:cs typeface="Carlito"/>
              </a:rPr>
              <a:t>// (cont)...</a:t>
            </a:r>
            <a:endParaRPr sz="2000" dirty="0">
              <a:latin typeface="Carlito"/>
              <a:cs typeface="Carlito"/>
            </a:endParaRPr>
          </a:p>
        </p:txBody>
      </p:sp>
      <p:sp>
        <p:nvSpPr>
          <p:cNvPr id="4" name="object 4"/>
          <p:cNvSpPr txBox="1"/>
          <p:nvPr/>
        </p:nvSpPr>
        <p:spPr>
          <a:xfrm>
            <a:off x="8647938" y="6429247"/>
            <a:ext cx="220979"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ahoma"/>
                <a:cs typeface="Tahoma"/>
              </a:rPr>
              <a:t>53</a:t>
            </a:r>
            <a:endParaRPr sz="1400">
              <a:latin typeface="Tahoma"/>
              <a:cs typeface="Tahom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79016" y="17780"/>
            <a:ext cx="8642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E7E5F"/>
                </a:solidFill>
                <a:latin typeface="Carlito"/>
                <a:cs typeface="Carlito"/>
              </a:rPr>
              <a:t>//</a:t>
            </a:r>
            <a:r>
              <a:rPr sz="1800" spc="-45" dirty="0">
                <a:solidFill>
                  <a:srgbClr val="3E7E5F"/>
                </a:solidFill>
                <a:latin typeface="Carlito"/>
                <a:cs typeface="Carlito"/>
              </a:rPr>
              <a:t> </a:t>
            </a:r>
            <a:r>
              <a:rPr sz="1800" spc="-10" dirty="0">
                <a:solidFill>
                  <a:srgbClr val="3E7E5F"/>
                </a:solidFill>
                <a:latin typeface="Carlito"/>
                <a:cs typeface="Carlito"/>
              </a:rPr>
              <a:t>(cont.)</a:t>
            </a:r>
            <a:endParaRPr sz="1800">
              <a:latin typeface="Carlito"/>
              <a:cs typeface="Carlito"/>
            </a:endParaRPr>
          </a:p>
        </p:txBody>
      </p:sp>
      <p:sp>
        <p:nvSpPr>
          <p:cNvPr id="3" name="object 3"/>
          <p:cNvSpPr txBox="1">
            <a:spLocks noGrp="1"/>
          </p:cNvSpPr>
          <p:nvPr>
            <p:ph type="title"/>
          </p:nvPr>
        </p:nvSpPr>
        <p:spPr>
          <a:xfrm>
            <a:off x="1143000" y="381000"/>
            <a:ext cx="7925993" cy="980781"/>
          </a:xfrm>
          <a:prstGeom prst="rect">
            <a:avLst/>
          </a:prstGeom>
        </p:spPr>
        <p:txBody>
          <a:bodyPr vert="horz" wrap="square" lIns="0" tIns="67310" rIns="0" bIns="0" rtlCol="0">
            <a:spAutoFit/>
          </a:bodyPr>
          <a:lstStyle/>
          <a:p>
            <a:pPr marL="12700">
              <a:lnSpc>
                <a:spcPct val="100000"/>
              </a:lnSpc>
              <a:spcBef>
                <a:spcPts val="530"/>
              </a:spcBef>
            </a:pPr>
            <a:r>
              <a:rPr sz="1800" b="1" dirty="0">
                <a:solidFill>
                  <a:srgbClr val="7E0054"/>
                </a:solidFill>
                <a:latin typeface="Carlito"/>
                <a:cs typeface="Carlito"/>
              </a:rPr>
              <a:t>public </a:t>
            </a:r>
            <a:r>
              <a:rPr sz="1800" b="0" dirty="0">
                <a:solidFill>
                  <a:schemeClr val="tx1"/>
                </a:solidFill>
              </a:rPr>
              <a:t>PhongBan(String tenPB){</a:t>
            </a:r>
          </a:p>
          <a:p>
            <a:pPr marL="927100" marR="5080">
              <a:lnSpc>
                <a:spcPct val="120000"/>
              </a:lnSpc>
            </a:pPr>
            <a:r>
              <a:rPr sz="1800" b="0" dirty="0">
                <a:solidFill>
                  <a:schemeClr val="tx1"/>
                </a:solidFill>
              </a:rPr>
              <a:t>dsnv = </a:t>
            </a:r>
            <a:r>
              <a:rPr sz="1800" b="1" dirty="0">
                <a:solidFill>
                  <a:srgbClr val="7E0054"/>
                </a:solidFill>
                <a:latin typeface="Carlito"/>
                <a:cs typeface="Carlito"/>
              </a:rPr>
              <a:t>new </a:t>
            </a:r>
            <a:r>
              <a:rPr sz="1800" b="0" dirty="0">
                <a:solidFill>
                  <a:schemeClr val="tx1"/>
                </a:solidFill>
              </a:rPr>
              <a:t>NhanVien[SO_NV_MAX];  tenPhongBan = tenPB; soNhanVien = 0;</a:t>
            </a:r>
          </a:p>
        </p:txBody>
      </p:sp>
      <p:sp>
        <p:nvSpPr>
          <p:cNvPr id="4" name="object 4"/>
          <p:cNvSpPr txBox="1"/>
          <p:nvPr/>
        </p:nvSpPr>
        <p:spPr>
          <a:xfrm>
            <a:off x="228600" y="1361781"/>
            <a:ext cx="6078855" cy="4965065"/>
          </a:xfrm>
          <a:prstGeom prst="rect">
            <a:avLst/>
          </a:prstGeom>
        </p:spPr>
        <p:txBody>
          <a:bodyPr vert="horz" wrap="square" lIns="0" tIns="67945" rIns="0" bIns="0" rtlCol="0">
            <a:spAutoFit/>
          </a:bodyPr>
          <a:lstStyle/>
          <a:p>
            <a:pPr marL="926465">
              <a:lnSpc>
                <a:spcPct val="100000"/>
              </a:lnSpc>
              <a:spcBef>
                <a:spcPts val="535"/>
              </a:spcBef>
            </a:pPr>
            <a:r>
              <a:rPr sz="1800" dirty="0">
                <a:latin typeface="Carlito"/>
                <a:cs typeface="Carlito"/>
              </a:rPr>
              <a:t>}</a:t>
            </a:r>
          </a:p>
          <a:p>
            <a:pPr marL="926465">
              <a:lnSpc>
                <a:spcPct val="100000"/>
              </a:lnSpc>
              <a:spcBef>
                <a:spcPts val="434"/>
              </a:spcBef>
            </a:pPr>
            <a:r>
              <a:rPr sz="1800" b="1" dirty="0">
                <a:solidFill>
                  <a:srgbClr val="7E0054"/>
                </a:solidFill>
                <a:latin typeface="Carlito"/>
                <a:cs typeface="Carlito"/>
              </a:rPr>
              <a:t>public double</a:t>
            </a:r>
            <a:r>
              <a:rPr sz="1800" b="1" spc="-75" dirty="0">
                <a:solidFill>
                  <a:srgbClr val="7E0054"/>
                </a:solidFill>
                <a:latin typeface="Carlito"/>
                <a:cs typeface="Carlito"/>
              </a:rPr>
              <a:t> </a:t>
            </a:r>
            <a:r>
              <a:rPr sz="1800" spc="-5" dirty="0">
                <a:latin typeface="Carlito"/>
                <a:cs typeface="Carlito"/>
              </a:rPr>
              <a:t>tongLuong(){</a:t>
            </a:r>
            <a:endParaRPr sz="1800" dirty="0">
              <a:latin typeface="Carlito"/>
              <a:cs typeface="Carlito"/>
            </a:endParaRPr>
          </a:p>
          <a:p>
            <a:pPr marL="1841500">
              <a:lnSpc>
                <a:spcPct val="100000"/>
              </a:lnSpc>
              <a:spcBef>
                <a:spcPts val="430"/>
              </a:spcBef>
            </a:pPr>
            <a:r>
              <a:rPr sz="1800" b="1" spc="-5" dirty="0">
                <a:solidFill>
                  <a:srgbClr val="7E0054"/>
                </a:solidFill>
                <a:latin typeface="Carlito"/>
                <a:cs typeface="Carlito"/>
              </a:rPr>
              <a:t>double </a:t>
            </a:r>
            <a:r>
              <a:rPr sz="1800" dirty="0">
                <a:latin typeface="Carlito"/>
                <a:cs typeface="Carlito"/>
              </a:rPr>
              <a:t>tong =</a:t>
            </a:r>
            <a:r>
              <a:rPr sz="1800" spc="-10" dirty="0">
                <a:latin typeface="Carlito"/>
                <a:cs typeface="Carlito"/>
              </a:rPr>
              <a:t> </a:t>
            </a:r>
            <a:r>
              <a:rPr sz="1800" dirty="0">
                <a:latin typeface="Carlito"/>
                <a:cs typeface="Carlito"/>
              </a:rPr>
              <a:t>0.0;</a:t>
            </a:r>
          </a:p>
          <a:p>
            <a:pPr marL="1841500">
              <a:lnSpc>
                <a:spcPct val="100000"/>
              </a:lnSpc>
              <a:spcBef>
                <a:spcPts val="430"/>
              </a:spcBef>
            </a:pPr>
            <a:r>
              <a:rPr sz="1800" b="1" spc="-5" dirty="0">
                <a:solidFill>
                  <a:srgbClr val="7E0054"/>
                </a:solidFill>
                <a:latin typeface="Carlito"/>
                <a:cs typeface="Carlito"/>
              </a:rPr>
              <a:t>for </a:t>
            </a:r>
            <a:r>
              <a:rPr sz="1800" spc="-5" dirty="0">
                <a:latin typeface="Carlito"/>
                <a:cs typeface="Carlito"/>
              </a:rPr>
              <a:t>(</a:t>
            </a:r>
            <a:r>
              <a:rPr sz="1800" b="1" spc="-5" dirty="0">
                <a:solidFill>
                  <a:srgbClr val="7E0054"/>
                </a:solidFill>
                <a:latin typeface="Carlito"/>
                <a:cs typeface="Carlito"/>
              </a:rPr>
              <a:t>int</a:t>
            </a:r>
            <a:r>
              <a:rPr sz="1800" b="1" spc="5" dirty="0">
                <a:solidFill>
                  <a:srgbClr val="7E0054"/>
                </a:solidFill>
                <a:latin typeface="Carlito"/>
                <a:cs typeface="Carlito"/>
              </a:rPr>
              <a:t> </a:t>
            </a:r>
            <a:r>
              <a:rPr sz="1800" spc="-5" dirty="0">
                <a:latin typeface="Carlito"/>
                <a:cs typeface="Carlito"/>
              </a:rPr>
              <a:t>i=0;i&lt;soNhanVien;i++)</a:t>
            </a:r>
            <a:endParaRPr sz="1800" dirty="0">
              <a:latin typeface="Carlito"/>
              <a:cs typeface="Carlito"/>
            </a:endParaRPr>
          </a:p>
          <a:p>
            <a:pPr marL="2755900">
              <a:lnSpc>
                <a:spcPct val="100000"/>
              </a:lnSpc>
              <a:spcBef>
                <a:spcPts val="434"/>
              </a:spcBef>
            </a:pPr>
            <a:r>
              <a:rPr sz="1800" dirty="0">
                <a:latin typeface="Carlito"/>
                <a:cs typeface="Carlito"/>
              </a:rPr>
              <a:t>tong </a:t>
            </a:r>
            <a:r>
              <a:rPr sz="1800" spc="-5" dirty="0">
                <a:latin typeface="Carlito"/>
                <a:cs typeface="Carlito"/>
              </a:rPr>
              <a:t>+=</a:t>
            </a:r>
            <a:r>
              <a:rPr sz="1800" spc="5" dirty="0">
                <a:latin typeface="Carlito"/>
                <a:cs typeface="Carlito"/>
              </a:rPr>
              <a:t> </a:t>
            </a:r>
            <a:r>
              <a:rPr sz="1800" spc="-5" dirty="0">
                <a:latin typeface="Carlito"/>
                <a:cs typeface="Carlito"/>
              </a:rPr>
              <a:t>dsnv[i].tinhLuong();</a:t>
            </a:r>
            <a:endParaRPr sz="1800" dirty="0">
              <a:latin typeface="Carlito"/>
              <a:cs typeface="Carlito"/>
            </a:endParaRPr>
          </a:p>
          <a:p>
            <a:pPr marL="1841500">
              <a:lnSpc>
                <a:spcPct val="100000"/>
              </a:lnSpc>
              <a:spcBef>
                <a:spcPts val="434"/>
              </a:spcBef>
            </a:pPr>
            <a:r>
              <a:rPr sz="1800" b="1" spc="-5" dirty="0">
                <a:solidFill>
                  <a:srgbClr val="7E0054"/>
                </a:solidFill>
                <a:latin typeface="Carlito"/>
                <a:cs typeface="Carlito"/>
              </a:rPr>
              <a:t>return</a:t>
            </a:r>
            <a:r>
              <a:rPr sz="1800" b="1" spc="-25" dirty="0">
                <a:solidFill>
                  <a:srgbClr val="7E0054"/>
                </a:solidFill>
                <a:latin typeface="Carlito"/>
                <a:cs typeface="Carlito"/>
              </a:rPr>
              <a:t> </a:t>
            </a:r>
            <a:r>
              <a:rPr sz="1800" dirty="0">
                <a:latin typeface="Carlito"/>
                <a:cs typeface="Carlito"/>
              </a:rPr>
              <a:t>tong;</a:t>
            </a:r>
          </a:p>
          <a:p>
            <a:pPr marL="926465">
              <a:lnSpc>
                <a:spcPct val="100000"/>
              </a:lnSpc>
              <a:spcBef>
                <a:spcPts val="430"/>
              </a:spcBef>
            </a:pPr>
            <a:r>
              <a:rPr sz="1800" dirty="0">
                <a:latin typeface="Carlito"/>
                <a:cs typeface="Carlito"/>
              </a:rPr>
              <a:t>}</a:t>
            </a:r>
          </a:p>
          <a:p>
            <a:pPr marL="926465">
              <a:lnSpc>
                <a:spcPct val="100000"/>
              </a:lnSpc>
              <a:spcBef>
                <a:spcPts val="430"/>
              </a:spcBef>
            </a:pPr>
            <a:r>
              <a:rPr sz="1800" b="1" dirty="0">
                <a:solidFill>
                  <a:srgbClr val="7E0054"/>
                </a:solidFill>
                <a:latin typeface="Carlito"/>
                <a:cs typeface="Carlito"/>
              </a:rPr>
              <a:t>public </a:t>
            </a:r>
            <a:r>
              <a:rPr sz="1800" b="1" spc="-5" dirty="0">
                <a:solidFill>
                  <a:srgbClr val="7E0054"/>
                </a:solidFill>
                <a:latin typeface="Carlito"/>
                <a:cs typeface="Carlito"/>
              </a:rPr>
              <a:t>void</a:t>
            </a:r>
            <a:r>
              <a:rPr sz="1800" b="1" spc="-55" dirty="0">
                <a:solidFill>
                  <a:srgbClr val="7E0054"/>
                </a:solidFill>
                <a:latin typeface="Carlito"/>
                <a:cs typeface="Carlito"/>
              </a:rPr>
              <a:t> </a:t>
            </a:r>
            <a:r>
              <a:rPr sz="1800" spc="-10" dirty="0">
                <a:latin typeface="Carlito"/>
                <a:cs typeface="Carlito"/>
              </a:rPr>
              <a:t>inTTin(){</a:t>
            </a:r>
            <a:endParaRPr sz="1800" dirty="0">
              <a:latin typeface="Carlito"/>
              <a:cs typeface="Carlito"/>
            </a:endParaRPr>
          </a:p>
          <a:p>
            <a:pPr marL="1841500">
              <a:lnSpc>
                <a:spcPct val="100000"/>
              </a:lnSpc>
              <a:spcBef>
                <a:spcPts val="434"/>
              </a:spcBef>
            </a:pPr>
            <a:r>
              <a:rPr sz="1800" spc="-5" dirty="0">
                <a:latin typeface="Carlito"/>
                <a:cs typeface="Carlito"/>
              </a:rPr>
              <a:t>System.out.println(</a:t>
            </a:r>
            <a:r>
              <a:rPr sz="1800" spc="-5" dirty="0">
                <a:solidFill>
                  <a:srgbClr val="2A00FF"/>
                </a:solidFill>
                <a:latin typeface="Carlito"/>
                <a:cs typeface="Carlito"/>
              </a:rPr>
              <a:t>"Ten phong:</a:t>
            </a:r>
            <a:r>
              <a:rPr sz="1800" spc="25" dirty="0">
                <a:solidFill>
                  <a:srgbClr val="2A00FF"/>
                </a:solidFill>
                <a:latin typeface="Carlito"/>
                <a:cs typeface="Carlito"/>
              </a:rPr>
              <a:t> </a:t>
            </a:r>
            <a:r>
              <a:rPr sz="1800" spc="-5" dirty="0">
                <a:solidFill>
                  <a:srgbClr val="2A00FF"/>
                </a:solidFill>
                <a:latin typeface="Carlito"/>
                <a:cs typeface="Carlito"/>
              </a:rPr>
              <a:t>"</a:t>
            </a:r>
            <a:r>
              <a:rPr sz="1800" spc="-5" dirty="0">
                <a:latin typeface="Carlito"/>
                <a:cs typeface="Carlito"/>
              </a:rPr>
              <a:t>+tenPhong);</a:t>
            </a:r>
            <a:endParaRPr sz="1800" dirty="0">
              <a:latin typeface="Carlito"/>
              <a:cs typeface="Carlito"/>
            </a:endParaRPr>
          </a:p>
          <a:p>
            <a:pPr marL="1841500" marR="212725">
              <a:lnSpc>
                <a:spcPct val="120000"/>
              </a:lnSpc>
            </a:pPr>
            <a:r>
              <a:rPr sz="1800" spc="-5" dirty="0">
                <a:latin typeface="Carlito"/>
                <a:cs typeface="Carlito"/>
              </a:rPr>
              <a:t>System.out.println(</a:t>
            </a:r>
            <a:r>
              <a:rPr sz="1800" spc="-5" dirty="0">
                <a:solidFill>
                  <a:srgbClr val="2A00FF"/>
                </a:solidFill>
                <a:latin typeface="Carlito"/>
                <a:cs typeface="Carlito"/>
              </a:rPr>
              <a:t>"So </a:t>
            </a:r>
            <a:r>
              <a:rPr sz="1800" dirty="0">
                <a:solidFill>
                  <a:srgbClr val="2A00FF"/>
                </a:solidFill>
                <a:latin typeface="Carlito"/>
                <a:cs typeface="Carlito"/>
              </a:rPr>
              <a:t>NV: </a:t>
            </a:r>
            <a:r>
              <a:rPr sz="1800" spc="-5" dirty="0">
                <a:solidFill>
                  <a:srgbClr val="2A00FF"/>
                </a:solidFill>
                <a:latin typeface="Carlito"/>
                <a:cs typeface="Carlito"/>
              </a:rPr>
              <a:t>"</a:t>
            </a:r>
            <a:r>
              <a:rPr sz="1800" spc="-5" dirty="0">
                <a:latin typeface="Carlito"/>
                <a:cs typeface="Carlito"/>
              </a:rPr>
              <a:t>+soNhanVien);  System.out.println(</a:t>
            </a:r>
            <a:r>
              <a:rPr sz="1800" spc="-5" dirty="0">
                <a:solidFill>
                  <a:srgbClr val="2A00FF"/>
                </a:solidFill>
                <a:latin typeface="Carlito"/>
                <a:cs typeface="Carlito"/>
              </a:rPr>
              <a:t>"Thong tin cac</a:t>
            </a:r>
            <a:r>
              <a:rPr sz="1800" spc="40" dirty="0">
                <a:solidFill>
                  <a:srgbClr val="2A00FF"/>
                </a:solidFill>
                <a:latin typeface="Carlito"/>
                <a:cs typeface="Carlito"/>
              </a:rPr>
              <a:t> </a:t>
            </a:r>
            <a:r>
              <a:rPr sz="1800" spc="-5" dirty="0">
                <a:solidFill>
                  <a:srgbClr val="2A00FF"/>
                </a:solidFill>
                <a:latin typeface="Carlito"/>
                <a:cs typeface="Carlito"/>
              </a:rPr>
              <a:t>NV"</a:t>
            </a:r>
            <a:r>
              <a:rPr sz="1800" spc="-5" dirty="0">
                <a:latin typeface="Carlito"/>
                <a:cs typeface="Carlito"/>
              </a:rPr>
              <a:t>);</a:t>
            </a:r>
            <a:endParaRPr sz="1800" dirty="0">
              <a:latin typeface="Carlito"/>
              <a:cs typeface="Carlito"/>
            </a:endParaRPr>
          </a:p>
          <a:p>
            <a:pPr marL="1841500">
              <a:lnSpc>
                <a:spcPct val="100000"/>
              </a:lnSpc>
              <a:spcBef>
                <a:spcPts val="434"/>
              </a:spcBef>
            </a:pPr>
            <a:r>
              <a:rPr sz="1800" b="1" spc="-5" dirty="0">
                <a:solidFill>
                  <a:srgbClr val="7E0054"/>
                </a:solidFill>
                <a:latin typeface="Carlito"/>
                <a:cs typeface="Carlito"/>
              </a:rPr>
              <a:t>for </a:t>
            </a:r>
            <a:r>
              <a:rPr sz="1800" spc="-5" dirty="0">
                <a:latin typeface="Carlito"/>
                <a:cs typeface="Carlito"/>
              </a:rPr>
              <a:t>(</a:t>
            </a:r>
            <a:r>
              <a:rPr sz="1800" b="1" spc="-5" dirty="0">
                <a:solidFill>
                  <a:srgbClr val="7E0054"/>
                </a:solidFill>
                <a:latin typeface="Carlito"/>
                <a:cs typeface="Carlito"/>
              </a:rPr>
              <a:t>int</a:t>
            </a:r>
            <a:r>
              <a:rPr sz="1800" b="1" spc="5" dirty="0">
                <a:solidFill>
                  <a:srgbClr val="7E0054"/>
                </a:solidFill>
                <a:latin typeface="Carlito"/>
                <a:cs typeface="Carlito"/>
              </a:rPr>
              <a:t> </a:t>
            </a:r>
            <a:r>
              <a:rPr sz="1800" spc="-5" dirty="0">
                <a:latin typeface="Carlito"/>
                <a:cs typeface="Carlito"/>
              </a:rPr>
              <a:t>i=0;i&lt;soNhanVien;i++)</a:t>
            </a:r>
            <a:endParaRPr sz="1800" dirty="0">
              <a:latin typeface="Carlito"/>
              <a:cs typeface="Carlito"/>
            </a:endParaRPr>
          </a:p>
          <a:p>
            <a:pPr marL="2755900">
              <a:lnSpc>
                <a:spcPct val="100000"/>
              </a:lnSpc>
              <a:spcBef>
                <a:spcPts val="430"/>
              </a:spcBef>
            </a:pPr>
            <a:r>
              <a:rPr sz="1800" spc="-5" dirty="0">
                <a:latin typeface="Carlito"/>
                <a:cs typeface="Carlito"/>
              </a:rPr>
              <a:t>dsnv[i].inTTin();</a:t>
            </a:r>
            <a:endParaRPr sz="1800" dirty="0">
              <a:latin typeface="Carlito"/>
              <a:cs typeface="Carlito"/>
            </a:endParaRPr>
          </a:p>
          <a:p>
            <a:pPr marL="926465">
              <a:lnSpc>
                <a:spcPct val="100000"/>
              </a:lnSpc>
              <a:spcBef>
                <a:spcPts val="434"/>
              </a:spcBef>
            </a:pPr>
            <a:r>
              <a:rPr sz="1800" dirty="0">
                <a:latin typeface="Carlito"/>
                <a:cs typeface="Carlito"/>
              </a:rPr>
              <a:t>}</a:t>
            </a:r>
          </a:p>
          <a:p>
            <a:pPr marL="12700">
              <a:lnSpc>
                <a:spcPct val="100000"/>
              </a:lnSpc>
              <a:spcBef>
                <a:spcPts val="430"/>
              </a:spcBef>
            </a:pPr>
            <a:r>
              <a:rPr sz="1800" dirty="0">
                <a:latin typeface="Carlito"/>
                <a:cs typeface="Carlito"/>
              </a:rPr>
              <a:t>}</a:t>
            </a:r>
          </a:p>
        </p:txBody>
      </p:sp>
      <p:sp>
        <p:nvSpPr>
          <p:cNvPr id="5" name="object 5"/>
          <p:cNvSpPr txBox="1"/>
          <p:nvPr/>
        </p:nvSpPr>
        <p:spPr>
          <a:xfrm>
            <a:off x="8647938" y="6429247"/>
            <a:ext cx="220979"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ahoma"/>
                <a:cs typeface="Tahoma"/>
              </a:rPr>
              <a:t>54</a:t>
            </a:r>
            <a:endParaRPr sz="1400">
              <a:latin typeface="Tahoma"/>
              <a:cs typeface="Tahom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70732" y="134771"/>
            <a:ext cx="4104031" cy="689932"/>
          </a:xfrm>
          <a:prstGeom prst="rect">
            <a:avLst/>
          </a:prstGeom>
        </p:spPr>
        <p:txBody>
          <a:bodyPr vert="horz" wrap="square" lIns="0" tIns="12700" rIns="0" bIns="0" rtlCol="0">
            <a:spAutoFit/>
          </a:bodyPr>
          <a:lstStyle/>
          <a:p>
            <a:pPr marL="12700">
              <a:lnSpc>
                <a:spcPct val="100000"/>
              </a:lnSpc>
              <a:spcBef>
                <a:spcPts val="100"/>
              </a:spcBef>
            </a:pPr>
            <a:r>
              <a:rPr sz="4400" dirty="0">
                <a:solidFill>
                  <a:srgbClr val="333399"/>
                </a:solidFill>
                <a:latin typeface="Tahoma"/>
                <a:cs typeface="Tahoma"/>
              </a:rPr>
              <a:t>Thảo luận</a:t>
            </a:r>
            <a:endParaRPr sz="4400" dirty="0">
              <a:latin typeface="Tahoma"/>
              <a:cs typeface="Tahoma"/>
            </a:endParaRPr>
          </a:p>
        </p:txBody>
      </p:sp>
      <p:sp>
        <p:nvSpPr>
          <p:cNvPr id="8" name="object 8"/>
          <p:cNvSpPr txBox="1"/>
          <p:nvPr/>
        </p:nvSpPr>
        <p:spPr>
          <a:xfrm>
            <a:off x="1036145" y="1932430"/>
            <a:ext cx="8152130" cy="3637534"/>
          </a:xfrm>
          <a:prstGeom prst="rect">
            <a:avLst/>
          </a:prstGeom>
        </p:spPr>
        <p:txBody>
          <a:bodyPr vert="horz" wrap="square" lIns="0" tIns="109855" rIns="0" bIns="0" rtlCol="0">
            <a:spAutoFit/>
          </a:bodyPr>
          <a:lstStyle/>
          <a:p>
            <a:pPr marL="12700">
              <a:lnSpc>
                <a:spcPct val="100000"/>
              </a:lnSpc>
              <a:spcBef>
                <a:spcPts val="865"/>
              </a:spcBef>
            </a:pPr>
            <a:r>
              <a:rPr sz="2000" dirty="0">
                <a:latin typeface="Tahoma"/>
                <a:cs typeface="Tahoma"/>
              </a:rPr>
              <a:t>Trong ví dụ trên</a:t>
            </a:r>
          </a:p>
          <a:p>
            <a:pPr marL="355600" indent="-342900">
              <a:lnSpc>
                <a:spcPct val="100000"/>
              </a:lnSpc>
              <a:spcBef>
                <a:spcPts val="770"/>
              </a:spcBef>
              <a:buClr>
                <a:srgbClr val="3333CC"/>
              </a:buClr>
              <a:buSzPct val="59375"/>
              <a:buFont typeface="Wingdings"/>
              <a:buChar char="◼"/>
              <a:tabLst>
                <a:tab pos="354965" algn="l"/>
                <a:tab pos="355600" algn="l"/>
              </a:tabLst>
            </a:pPr>
            <a:r>
              <a:rPr sz="2000" dirty="0">
                <a:latin typeface="Tahoma"/>
                <a:cs typeface="Tahoma"/>
              </a:rPr>
              <a:t>Lớp cũ? Lớp mới?</a:t>
            </a:r>
          </a:p>
          <a:p>
            <a:pPr marL="756285" lvl="1" indent="-287020">
              <a:lnSpc>
                <a:spcPct val="100000"/>
              </a:lnSpc>
              <a:spcBef>
                <a:spcPts val="675"/>
              </a:spcBef>
              <a:buClr>
                <a:srgbClr val="FF0000"/>
              </a:buClr>
              <a:buSzPct val="53571"/>
              <a:buFont typeface="Wingdings"/>
              <a:buChar char="◼"/>
              <a:tabLst>
                <a:tab pos="756285" algn="l"/>
                <a:tab pos="756920" algn="l"/>
              </a:tabLst>
            </a:pPr>
            <a:r>
              <a:rPr sz="2000" dirty="0">
                <a:latin typeface="Tahoma"/>
                <a:cs typeface="Tahoma"/>
              </a:rPr>
              <a:t>Lớp cũ: NhanVien</a:t>
            </a:r>
          </a:p>
          <a:p>
            <a:pPr marL="756285" lvl="1" indent="-287020">
              <a:lnSpc>
                <a:spcPct val="100000"/>
              </a:lnSpc>
              <a:spcBef>
                <a:spcPts val="675"/>
              </a:spcBef>
              <a:buClr>
                <a:srgbClr val="FF0000"/>
              </a:buClr>
              <a:buSzPct val="53571"/>
              <a:buFont typeface="Wingdings"/>
              <a:buChar char="◼"/>
              <a:tabLst>
                <a:tab pos="756285" algn="l"/>
                <a:tab pos="756920" algn="l"/>
              </a:tabLst>
            </a:pPr>
            <a:r>
              <a:rPr sz="2000" dirty="0">
                <a:latin typeface="Tahoma"/>
                <a:cs typeface="Tahoma"/>
              </a:rPr>
              <a:t>Lớp mới: PhongBan</a:t>
            </a:r>
          </a:p>
          <a:p>
            <a:pPr marL="355600" indent="-342900">
              <a:lnSpc>
                <a:spcPct val="100000"/>
              </a:lnSpc>
              <a:spcBef>
                <a:spcPts val="765"/>
              </a:spcBef>
              <a:buClr>
                <a:srgbClr val="3333CC"/>
              </a:buClr>
              <a:buSzPct val="59375"/>
              <a:buFont typeface="Wingdings"/>
              <a:buChar char="◼"/>
              <a:tabLst>
                <a:tab pos="354965" algn="l"/>
                <a:tab pos="355600" algn="l"/>
              </a:tabLst>
            </a:pPr>
            <a:r>
              <a:rPr sz="2000" dirty="0">
                <a:latin typeface="Tahoma"/>
                <a:cs typeface="Tahoma"/>
              </a:rPr>
              <a:t>Lớp mới tái sử dụng lớp cũ thông qua?</a:t>
            </a:r>
          </a:p>
          <a:p>
            <a:pPr marL="756285" lvl="1" indent="-287020">
              <a:lnSpc>
                <a:spcPct val="100000"/>
              </a:lnSpc>
              <a:spcBef>
                <a:spcPts val="675"/>
              </a:spcBef>
              <a:buClr>
                <a:srgbClr val="FF0000"/>
              </a:buClr>
              <a:buSzPct val="53571"/>
              <a:buFont typeface="Wingdings"/>
              <a:buChar char="◼"/>
              <a:tabLst>
                <a:tab pos="756285" algn="l"/>
                <a:tab pos="756920" algn="l"/>
              </a:tabLst>
            </a:pPr>
            <a:r>
              <a:rPr sz="2000" dirty="0">
                <a:latin typeface="Tahoma"/>
                <a:cs typeface="Tahoma"/>
              </a:rPr>
              <a:t>Mảng đối tượng của lớp NhanVien: dsnv</a:t>
            </a:r>
          </a:p>
          <a:p>
            <a:pPr marL="355600" marR="5080" indent="-342900">
              <a:lnSpc>
                <a:spcPct val="100000"/>
              </a:lnSpc>
              <a:spcBef>
                <a:spcPts val="765"/>
              </a:spcBef>
              <a:buClr>
                <a:srgbClr val="3333CC"/>
              </a:buClr>
              <a:buSzPct val="59375"/>
              <a:buFont typeface="Wingdings"/>
              <a:buChar char="◼"/>
              <a:tabLst>
                <a:tab pos="354965" algn="l"/>
                <a:tab pos="355600" algn="l"/>
              </a:tabLst>
            </a:pPr>
            <a:r>
              <a:rPr sz="2000" dirty="0">
                <a:latin typeface="Tahoma"/>
                <a:cs typeface="Tahoma"/>
              </a:rPr>
              <a:t>Lớp mới tái sử dụng được những gì của lớp  cũ?</a:t>
            </a:r>
          </a:p>
          <a:p>
            <a:pPr marL="756285" lvl="1" indent="-287020">
              <a:lnSpc>
                <a:spcPct val="100000"/>
              </a:lnSpc>
              <a:spcBef>
                <a:spcPts val="680"/>
              </a:spcBef>
              <a:buClr>
                <a:srgbClr val="FF0000"/>
              </a:buClr>
              <a:buSzPct val="53571"/>
              <a:buFont typeface="Wingdings"/>
              <a:buChar char="◼"/>
              <a:tabLst>
                <a:tab pos="756285" algn="l"/>
                <a:tab pos="756920" algn="l"/>
              </a:tabLst>
            </a:pPr>
            <a:r>
              <a:rPr sz="2000" dirty="0">
                <a:latin typeface="Tahoma"/>
                <a:cs typeface="Tahoma"/>
              </a:rPr>
              <a:t>tinhLuong() trong phương thức tongLuong()</a:t>
            </a:r>
          </a:p>
          <a:p>
            <a:pPr marL="756285" lvl="1" indent="-287020">
              <a:lnSpc>
                <a:spcPct val="100000"/>
              </a:lnSpc>
              <a:spcBef>
                <a:spcPts val="670"/>
              </a:spcBef>
              <a:buClr>
                <a:srgbClr val="FF0000"/>
              </a:buClr>
              <a:buSzPct val="53571"/>
              <a:buFont typeface="Wingdings"/>
              <a:buChar char="◼"/>
              <a:tabLst>
                <a:tab pos="756285" algn="l"/>
                <a:tab pos="756920" algn="l"/>
              </a:tabLst>
            </a:pPr>
            <a:r>
              <a:rPr sz="2000" dirty="0">
                <a:latin typeface="Tahoma"/>
                <a:cs typeface="Tahoma"/>
              </a:rPr>
              <a:t>inTTin() trong phương thức inTTin()</a:t>
            </a:r>
          </a:p>
        </p:txBody>
      </p:sp>
      <p:sp>
        <p:nvSpPr>
          <p:cNvPr id="9" name="object 9"/>
          <p:cNvSpPr/>
          <p:nvPr/>
        </p:nvSpPr>
        <p:spPr>
          <a:xfrm>
            <a:off x="4244335" y="1289177"/>
            <a:ext cx="4750668" cy="1969008"/>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8647938" y="6429247"/>
            <a:ext cx="220979"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ahoma"/>
                <a:cs typeface="Tahoma"/>
              </a:rPr>
              <a:t>55</a:t>
            </a:r>
            <a:endParaRPr sz="1400">
              <a:latin typeface="Tahoma"/>
              <a:cs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38473" y="188043"/>
            <a:ext cx="7167880" cy="566822"/>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333399"/>
                </a:solidFill>
                <a:latin typeface="Tahoma"/>
                <a:cs typeface="Tahoma"/>
              </a:rPr>
              <a:t>1. Tái sử dụng mã nguồn (2)</a:t>
            </a:r>
            <a:endParaRPr sz="3600" dirty="0">
              <a:latin typeface="Tahoma"/>
              <a:cs typeface="Tahoma"/>
            </a:endParaRPr>
          </a:p>
        </p:txBody>
      </p:sp>
      <p:sp>
        <p:nvSpPr>
          <p:cNvPr id="9" name="object 9"/>
          <p:cNvSpPr txBox="1">
            <a:spLocks noGrp="1"/>
          </p:cNvSpPr>
          <p:nvPr>
            <p:ph type="sldNum" sz="quarter" idx="12"/>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6</a:t>
            </a:fld>
            <a:endParaRPr dirty="0"/>
          </a:p>
        </p:txBody>
      </p:sp>
      <p:sp>
        <p:nvSpPr>
          <p:cNvPr id="8" name="object 8"/>
          <p:cNvSpPr txBox="1"/>
          <p:nvPr/>
        </p:nvSpPr>
        <p:spPr>
          <a:xfrm>
            <a:off x="1066800" y="1648963"/>
            <a:ext cx="7642860" cy="3910301"/>
          </a:xfrm>
          <a:prstGeom prst="rect">
            <a:avLst/>
          </a:prstGeom>
        </p:spPr>
        <p:txBody>
          <a:bodyPr vert="horz" wrap="square" lIns="0" tIns="79375" rIns="0" bIns="0" rtlCol="0">
            <a:spAutoFit/>
          </a:bodyPr>
          <a:lstStyle/>
          <a:p>
            <a:pPr marL="355600" indent="-342900">
              <a:lnSpc>
                <a:spcPct val="100000"/>
              </a:lnSpc>
              <a:spcBef>
                <a:spcPts val="625"/>
              </a:spcBef>
              <a:buClr>
                <a:srgbClr val="3333CC"/>
              </a:buClr>
              <a:buSzPct val="59375"/>
              <a:buFont typeface="Wingdings"/>
              <a:buChar char="◼"/>
              <a:tabLst>
                <a:tab pos="354965" algn="l"/>
                <a:tab pos="355600" algn="l"/>
              </a:tabLst>
            </a:pPr>
            <a:r>
              <a:rPr sz="3200" dirty="0">
                <a:latin typeface="Tahoma"/>
                <a:cs typeface="Tahoma"/>
              </a:rPr>
              <a:t>Các cách sử dụng lại lớp đã có:</a:t>
            </a:r>
          </a:p>
          <a:p>
            <a:pPr marL="756285" marR="59690" lvl="1" indent="-287020">
              <a:lnSpc>
                <a:spcPct val="100499"/>
              </a:lnSpc>
              <a:spcBef>
                <a:spcPts val="459"/>
              </a:spcBef>
              <a:buClr>
                <a:srgbClr val="FF0000"/>
              </a:buClr>
              <a:buSzPct val="50847"/>
              <a:buFont typeface="Wingdings"/>
              <a:buChar char="◼"/>
              <a:tabLst>
                <a:tab pos="756285" algn="l"/>
                <a:tab pos="756920" algn="l"/>
              </a:tabLst>
            </a:pPr>
            <a:r>
              <a:rPr sz="2950" i="1" dirty="0">
                <a:latin typeface="Tahoma"/>
                <a:cs typeface="Tahoma"/>
              </a:rPr>
              <a:t>Sao chép </a:t>
            </a:r>
            <a:r>
              <a:rPr sz="2800" dirty="0">
                <a:latin typeface="Tahoma"/>
                <a:cs typeface="Tahoma"/>
              </a:rPr>
              <a:t>lớp cũ thành 1 </a:t>
            </a:r>
            <a:r>
              <a:rPr sz="2800" dirty="0" err="1">
                <a:latin typeface="Tahoma"/>
                <a:cs typeface="Tahoma"/>
              </a:rPr>
              <a:t>lớp</a:t>
            </a:r>
            <a:r>
              <a:rPr sz="2800" dirty="0">
                <a:latin typeface="Tahoma"/>
                <a:cs typeface="Tahoma"/>
              </a:rPr>
              <a:t> </a:t>
            </a:r>
            <a:r>
              <a:rPr sz="2800" dirty="0" err="1">
                <a:latin typeface="Tahoma"/>
                <a:cs typeface="Tahoma"/>
              </a:rPr>
              <a:t>khác</a:t>
            </a:r>
            <a:r>
              <a:rPr lang="en-US" sz="2800" dirty="0">
                <a:latin typeface="Tahoma"/>
                <a:cs typeface="Tahoma"/>
              </a:rPr>
              <a:t> </a:t>
            </a:r>
            <a:r>
              <a:rPr lang="en-US" sz="2800" dirty="0">
                <a:latin typeface="Times New Roman"/>
                <a:cs typeface="Times New Roman"/>
              </a:rPr>
              <a:t>=&gt;</a:t>
            </a:r>
            <a:r>
              <a:rPr sz="2800" dirty="0" err="1">
                <a:latin typeface="Tahoma"/>
                <a:cs typeface="Tahoma"/>
              </a:rPr>
              <a:t>Dư</a:t>
            </a:r>
            <a:r>
              <a:rPr sz="2800" dirty="0">
                <a:latin typeface="Tahoma"/>
                <a:cs typeface="Tahoma"/>
              </a:rPr>
              <a:t> </a:t>
            </a:r>
            <a:r>
              <a:rPr sz="2800" dirty="0" err="1">
                <a:latin typeface="Tahoma"/>
                <a:cs typeface="Tahoma"/>
              </a:rPr>
              <a:t>thừa</a:t>
            </a:r>
            <a:r>
              <a:rPr sz="2800" dirty="0">
                <a:latin typeface="Tahoma"/>
                <a:cs typeface="Tahoma"/>
              </a:rPr>
              <a:t> </a:t>
            </a:r>
            <a:r>
              <a:rPr sz="2800" dirty="0" err="1">
                <a:latin typeface="Tahoma"/>
                <a:cs typeface="Tahoma"/>
              </a:rPr>
              <a:t>và</a:t>
            </a:r>
            <a:r>
              <a:rPr sz="2800" dirty="0">
                <a:latin typeface="Tahoma"/>
                <a:cs typeface="Tahoma"/>
              </a:rPr>
              <a:t> khó quản lý khi có thay đổi</a:t>
            </a:r>
          </a:p>
          <a:p>
            <a:pPr marL="756285" marR="287655" lvl="1" indent="-287020">
              <a:lnSpc>
                <a:spcPct val="97000"/>
              </a:lnSpc>
              <a:spcBef>
                <a:spcPts val="630"/>
              </a:spcBef>
              <a:buClr>
                <a:srgbClr val="FF0000"/>
              </a:buClr>
              <a:buSzPct val="53571"/>
              <a:buFont typeface="Wingdings"/>
              <a:buChar char="◼"/>
              <a:tabLst>
                <a:tab pos="756285" algn="l"/>
                <a:tab pos="756920" algn="l"/>
              </a:tabLst>
            </a:pPr>
            <a:r>
              <a:rPr sz="2800" dirty="0">
                <a:latin typeface="Tahoma"/>
                <a:cs typeface="Tahoma"/>
              </a:rPr>
              <a:t>Tạo ra lớp mới là sự </a:t>
            </a:r>
            <a:r>
              <a:rPr sz="2950" i="1" dirty="0" err="1">
                <a:latin typeface="Tahoma"/>
                <a:cs typeface="Tahoma"/>
              </a:rPr>
              <a:t>tập</a:t>
            </a:r>
            <a:r>
              <a:rPr sz="2950" i="1" dirty="0">
                <a:latin typeface="Tahoma"/>
                <a:cs typeface="Tahoma"/>
              </a:rPr>
              <a:t> </a:t>
            </a:r>
            <a:r>
              <a:rPr sz="2950" i="1" dirty="0" err="1">
                <a:latin typeface="Tahoma"/>
                <a:cs typeface="Tahoma"/>
              </a:rPr>
              <a:t>hợp</a:t>
            </a:r>
            <a:r>
              <a:rPr sz="2950" i="1" dirty="0">
                <a:latin typeface="Tahoma"/>
                <a:cs typeface="Tahoma"/>
              </a:rPr>
              <a:t> </a:t>
            </a:r>
            <a:r>
              <a:rPr sz="2800" dirty="0">
                <a:latin typeface="Tahoma"/>
                <a:cs typeface="Tahoma"/>
              </a:rPr>
              <a:t>hoặc </a:t>
            </a:r>
            <a:r>
              <a:rPr sz="2950" i="1" dirty="0">
                <a:latin typeface="Tahoma"/>
                <a:cs typeface="Tahoma"/>
              </a:rPr>
              <a:t>sử dụng các  đối tượng </a:t>
            </a:r>
            <a:r>
              <a:rPr sz="2800" dirty="0">
                <a:latin typeface="Tahoma"/>
                <a:cs typeface="Tahoma"/>
              </a:rPr>
              <a:t>của lớp cũ </a:t>
            </a:r>
            <a:r>
              <a:rPr sz="2800" dirty="0" err="1">
                <a:latin typeface="Tahoma"/>
                <a:cs typeface="Tahoma"/>
              </a:rPr>
              <a:t>đã</a:t>
            </a:r>
            <a:r>
              <a:rPr sz="2800" dirty="0">
                <a:latin typeface="Tahoma"/>
                <a:cs typeface="Tahoma"/>
              </a:rPr>
              <a:t> </a:t>
            </a:r>
            <a:r>
              <a:rPr sz="2800" dirty="0" err="1">
                <a:latin typeface="Tahoma"/>
                <a:cs typeface="Tahoma"/>
              </a:rPr>
              <a:t>có</a:t>
            </a:r>
            <a:r>
              <a:rPr lang="en-US" sz="2800" dirty="0">
                <a:latin typeface="Tahoma"/>
                <a:cs typeface="Tahoma"/>
              </a:rPr>
              <a:t>=&gt;</a:t>
            </a:r>
            <a:r>
              <a:rPr sz="2800" dirty="0">
                <a:latin typeface="Times New Roman"/>
                <a:cs typeface="Times New Roman"/>
              </a:rPr>
              <a:t> </a:t>
            </a:r>
            <a:r>
              <a:rPr sz="2800" dirty="0">
                <a:latin typeface="Tahoma"/>
                <a:cs typeface="Tahoma"/>
              </a:rPr>
              <a:t>Kết </a:t>
            </a:r>
            <a:r>
              <a:rPr sz="2800" dirty="0" err="1">
                <a:latin typeface="Tahoma"/>
                <a:cs typeface="Tahoma"/>
              </a:rPr>
              <a:t>tập</a:t>
            </a:r>
            <a:r>
              <a:rPr sz="2800" dirty="0">
                <a:latin typeface="Tahoma"/>
                <a:cs typeface="Tahoma"/>
              </a:rPr>
              <a:t> (Aggregation)</a:t>
            </a:r>
          </a:p>
          <a:p>
            <a:pPr marL="756285" marR="5080" lvl="1" indent="-287020">
              <a:lnSpc>
                <a:spcPts val="3310"/>
              </a:lnSpc>
              <a:spcBef>
                <a:spcPts val="825"/>
              </a:spcBef>
              <a:buClr>
                <a:srgbClr val="FF0000"/>
              </a:buClr>
              <a:buSzPct val="53571"/>
              <a:buFont typeface="Wingdings"/>
              <a:buChar char="◼"/>
              <a:tabLst>
                <a:tab pos="756285" algn="l"/>
                <a:tab pos="756920" algn="l"/>
              </a:tabLst>
            </a:pPr>
            <a:r>
              <a:rPr sz="2800" dirty="0">
                <a:latin typeface="Tahoma"/>
                <a:cs typeface="Tahoma"/>
              </a:rPr>
              <a:t>Tạo ra lớp mới trên cơ sở </a:t>
            </a:r>
            <a:r>
              <a:rPr sz="2950" i="1" dirty="0">
                <a:latin typeface="Tahoma"/>
                <a:cs typeface="Tahoma"/>
              </a:rPr>
              <a:t>phát triển </a:t>
            </a:r>
            <a:r>
              <a:rPr sz="2800" dirty="0">
                <a:latin typeface="Tahoma"/>
                <a:cs typeface="Tahoma"/>
              </a:rPr>
              <a:t>từ lớp cũ </a:t>
            </a:r>
            <a:r>
              <a:rPr sz="2800" dirty="0" err="1">
                <a:latin typeface="Tahoma"/>
                <a:cs typeface="Tahoma"/>
              </a:rPr>
              <a:t>đã</a:t>
            </a:r>
            <a:r>
              <a:rPr sz="2800" dirty="0">
                <a:latin typeface="Tahoma"/>
                <a:cs typeface="Tahoma"/>
              </a:rPr>
              <a:t> </a:t>
            </a:r>
            <a:r>
              <a:rPr sz="2800" dirty="0" err="1">
                <a:latin typeface="Tahoma"/>
                <a:cs typeface="Tahoma"/>
              </a:rPr>
              <a:t>có</a:t>
            </a:r>
            <a:r>
              <a:rPr lang="en-US" sz="2800" dirty="0">
                <a:latin typeface="Tahoma"/>
                <a:cs typeface="Tahoma"/>
              </a:rPr>
              <a:t>=&gt;</a:t>
            </a:r>
            <a:r>
              <a:rPr sz="2800" dirty="0" err="1">
                <a:latin typeface="Tahoma"/>
                <a:cs typeface="Tahoma"/>
              </a:rPr>
              <a:t>Kế</a:t>
            </a:r>
            <a:r>
              <a:rPr sz="2800" dirty="0">
                <a:latin typeface="Tahoma"/>
                <a:cs typeface="Tahoma"/>
              </a:rPr>
              <a:t> thừa (Inheritance)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29968" y="415132"/>
            <a:ext cx="7822123" cy="505267"/>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333399"/>
                </a:solidFill>
                <a:latin typeface="Tahoma"/>
                <a:cs typeface="Tahoma"/>
              </a:rPr>
              <a:t>Ưu điểm của tái sử dụng mã nguồn</a:t>
            </a:r>
            <a:endParaRPr sz="3200" dirty="0">
              <a:latin typeface="Tahoma"/>
              <a:cs typeface="Tahoma"/>
            </a:endParaRPr>
          </a:p>
        </p:txBody>
      </p:sp>
      <p:sp>
        <p:nvSpPr>
          <p:cNvPr id="10" name="object 10"/>
          <p:cNvSpPr txBox="1">
            <a:spLocks noGrp="1"/>
          </p:cNvSpPr>
          <p:nvPr>
            <p:ph type="sldNum" sz="quarter" idx="12"/>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7</a:t>
            </a:fld>
            <a:endParaRPr dirty="0"/>
          </a:p>
        </p:txBody>
      </p:sp>
      <p:sp>
        <p:nvSpPr>
          <p:cNvPr id="8" name="object 8"/>
          <p:cNvSpPr txBox="1"/>
          <p:nvPr/>
        </p:nvSpPr>
        <p:spPr>
          <a:xfrm>
            <a:off x="1095755" y="1402078"/>
            <a:ext cx="5334000" cy="4358244"/>
          </a:xfrm>
          <a:prstGeom prst="rect">
            <a:avLst/>
          </a:prstGeom>
        </p:spPr>
        <p:txBody>
          <a:bodyPr vert="horz" wrap="square" lIns="0" tIns="109855" rIns="0" bIns="0" rtlCol="0">
            <a:spAutoFit/>
          </a:bodyPr>
          <a:lstStyle/>
          <a:p>
            <a:pPr marL="355600" indent="-342900">
              <a:lnSpc>
                <a:spcPct val="100000"/>
              </a:lnSpc>
              <a:spcBef>
                <a:spcPts val="865"/>
              </a:spcBef>
              <a:buClr>
                <a:srgbClr val="3333CC"/>
              </a:buClr>
              <a:buSzPct val="59375"/>
              <a:buFont typeface="Wingdings"/>
              <a:buChar char="◼"/>
              <a:tabLst>
                <a:tab pos="354965" algn="l"/>
                <a:tab pos="355600" algn="l"/>
              </a:tabLst>
            </a:pPr>
            <a:r>
              <a:rPr sz="3200" dirty="0">
                <a:latin typeface="Tahoma"/>
                <a:cs typeface="Tahoma"/>
              </a:rPr>
              <a:t>Giảm thiểu công sức, chi phí</a:t>
            </a:r>
          </a:p>
          <a:p>
            <a:pPr marL="355600" marR="367030" indent="-342900">
              <a:lnSpc>
                <a:spcPct val="100000"/>
              </a:lnSpc>
              <a:spcBef>
                <a:spcPts val="770"/>
              </a:spcBef>
              <a:buClr>
                <a:srgbClr val="3333CC"/>
              </a:buClr>
              <a:buSzPct val="59375"/>
              <a:buFont typeface="Wingdings"/>
              <a:buChar char="◼"/>
              <a:tabLst>
                <a:tab pos="354965" algn="l"/>
                <a:tab pos="355600" algn="l"/>
              </a:tabLst>
            </a:pPr>
            <a:r>
              <a:rPr sz="3200" dirty="0">
                <a:latin typeface="Tahoma"/>
                <a:cs typeface="Tahoma"/>
              </a:rPr>
              <a:t>Nâng cao chất lượng </a:t>
            </a:r>
            <a:r>
              <a:rPr sz="3200" dirty="0" err="1">
                <a:latin typeface="Tahoma"/>
                <a:cs typeface="Tahoma"/>
              </a:rPr>
              <a:t>phần</a:t>
            </a:r>
            <a:r>
              <a:rPr sz="3200" dirty="0">
                <a:latin typeface="Tahoma"/>
                <a:cs typeface="Tahoma"/>
              </a:rPr>
              <a:t> </a:t>
            </a:r>
            <a:r>
              <a:rPr sz="3200" dirty="0" err="1">
                <a:latin typeface="Tahoma"/>
                <a:cs typeface="Tahoma"/>
              </a:rPr>
              <a:t>mềm</a:t>
            </a:r>
            <a:endParaRPr sz="3200" dirty="0">
              <a:latin typeface="Tahoma"/>
              <a:cs typeface="Tahoma"/>
            </a:endParaRPr>
          </a:p>
          <a:p>
            <a:pPr marL="355600" marR="45720" indent="-342900">
              <a:lnSpc>
                <a:spcPct val="100000"/>
              </a:lnSpc>
              <a:spcBef>
                <a:spcPts val="770"/>
              </a:spcBef>
              <a:buClr>
                <a:srgbClr val="3333CC"/>
              </a:buClr>
              <a:buSzPct val="59375"/>
              <a:buFont typeface="Wingdings"/>
              <a:buChar char="◼"/>
              <a:tabLst>
                <a:tab pos="354965" algn="l"/>
                <a:tab pos="355600" algn="l"/>
              </a:tabLst>
            </a:pPr>
            <a:r>
              <a:rPr sz="3200" dirty="0">
                <a:latin typeface="Tahoma"/>
                <a:cs typeface="Tahoma"/>
              </a:rPr>
              <a:t>Nâng cao khả năng mô </a:t>
            </a:r>
            <a:r>
              <a:rPr sz="3200" dirty="0" err="1">
                <a:latin typeface="Tahoma"/>
                <a:cs typeface="Tahoma"/>
              </a:rPr>
              <a:t>hình</a:t>
            </a:r>
            <a:r>
              <a:rPr sz="3200" dirty="0">
                <a:latin typeface="Tahoma"/>
                <a:cs typeface="Tahoma"/>
              </a:rPr>
              <a:t> </a:t>
            </a:r>
            <a:r>
              <a:rPr sz="3200" dirty="0" err="1">
                <a:latin typeface="Tahoma"/>
                <a:cs typeface="Tahoma"/>
              </a:rPr>
              <a:t>hóa</a:t>
            </a:r>
            <a:r>
              <a:rPr sz="3200" dirty="0">
                <a:latin typeface="Tahoma"/>
                <a:cs typeface="Tahoma"/>
              </a:rPr>
              <a:t> thế giới thực</a:t>
            </a:r>
          </a:p>
          <a:p>
            <a:pPr marL="355600" marR="349250" indent="-342900">
              <a:lnSpc>
                <a:spcPct val="100000"/>
              </a:lnSpc>
              <a:spcBef>
                <a:spcPts val="770"/>
              </a:spcBef>
              <a:buClr>
                <a:srgbClr val="3333CC"/>
              </a:buClr>
              <a:buSzPct val="59375"/>
              <a:buFont typeface="Wingdings"/>
              <a:buChar char="◼"/>
              <a:tabLst>
                <a:tab pos="354965" algn="l"/>
                <a:tab pos="355600" algn="l"/>
              </a:tabLst>
            </a:pPr>
            <a:r>
              <a:rPr sz="3200" dirty="0">
                <a:latin typeface="Tahoma"/>
                <a:cs typeface="Tahoma"/>
              </a:rPr>
              <a:t>Nâng cao khả năng </a:t>
            </a:r>
            <a:r>
              <a:rPr sz="3200" dirty="0" err="1">
                <a:latin typeface="Tahoma"/>
                <a:cs typeface="Tahoma"/>
              </a:rPr>
              <a:t>bảo</a:t>
            </a:r>
            <a:r>
              <a:rPr sz="3200" dirty="0">
                <a:latin typeface="Tahoma"/>
                <a:cs typeface="Tahoma"/>
              </a:rPr>
              <a:t> </a:t>
            </a:r>
            <a:r>
              <a:rPr sz="3200" dirty="0" err="1">
                <a:latin typeface="Tahoma"/>
                <a:cs typeface="Tahoma"/>
              </a:rPr>
              <a:t>trì</a:t>
            </a:r>
            <a:r>
              <a:rPr sz="3200" dirty="0">
                <a:latin typeface="Tahoma"/>
                <a:cs typeface="Tahoma"/>
              </a:rPr>
              <a:t>(maintainability)</a:t>
            </a:r>
          </a:p>
        </p:txBody>
      </p:sp>
      <p:sp>
        <p:nvSpPr>
          <p:cNvPr id="9" name="object 9"/>
          <p:cNvSpPr/>
          <p:nvPr/>
        </p:nvSpPr>
        <p:spPr>
          <a:xfrm>
            <a:off x="6479580" y="1402078"/>
            <a:ext cx="2572511" cy="3858768"/>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29969" y="292934"/>
            <a:ext cx="4095776" cy="628377"/>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333399"/>
                </a:solidFill>
                <a:latin typeface="Tahoma"/>
                <a:cs typeface="Tahoma"/>
              </a:rPr>
              <a:t>Nội dung</a:t>
            </a:r>
            <a:endParaRPr sz="4000" dirty="0">
              <a:latin typeface="Tahoma"/>
              <a:cs typeface="Tahoma"/>
            </a:endParaRPr>
          </a:p>
        </p:txBody>
      </p:sp>
      <p:sp>
        <p:nvSpPr>
          <p:cNvPr id="9" name="object 9"/>
          <p:cNvSpPr txBox="1">
            <a:spLocks noGrp="1"/>
          </p:cNvSpPr>
          <p:nvPr>
            <p:ph type="sldNum" sz="quarter" idx="12"/>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8</a:t>
            </a:fld>
            <a:endParaRPr dirty="0"/>
          </a:p>
        </p:txBody>
      </p:sp>
      <p:sp>
        <p:nvSpPr>
          <p:cNvPr id="8" name="object 8"/>
          <p:cNvSpPr txBox="1"/>
          <p:nvPr/>
        </p:nvSpPr>
        <p:spPr>
          <a:xfrm>
            <a:off x="1227387" y="1362016"/>
            <a:ext cx="6392613" cy="2388474"/>
          </a:xfrm>
          <a:prstGeom prst="rect">
            <a:avLst/>
          </a:prstGeom>
        </p:spPr>
        <p:txBody>
          <a:bodyPr vert="horz" wrap="square" lIns="0" tIns="109855" rIns="0" bIns="0" rtlCol="0">
            <a:spAutoFit/>
          </a:bodyPr>
          <a:lstStyle/>
          <a:p>
            <a:pPr marL="527685" indent="-515620">
              <a:lnSpc>
                <a:spcPct val="100000"/>
              </a:lnSpc>
              <a:spcBef>
                <a:spcPts val="865"/>
              </a:spcBef>
              <a:buClr>
                <a:srgbClr val="3333CC"/>
              </a:buClr>
              <a:buSzPct val="59375"/>
              <a:buAutoNum type="arabicPeriod"/>
              <a:tabLst>
                <a:tab pos="527685" algn="l"/>
                <a:tab pos="528320" algn="l"/>
              </a:tabLst>
            </a:pPr>
            <a:r>
              <a:rPr sz="3200" dirty="0">
                <a:latin typeface="Tahoma"/>
                <a:cs typeface="Tahoma"/>
              </a:rPr>
              <a:t>Tái sử dụng mã nguồn</a:t>
            </a:r>
          </a:p>
          <a:p>
            <a:pPr marL="527685" indent="-515620">
              <a:lnSpc>
                <a:spcPct val="100000"/>
              </a:lnSpc>
              <a:spcBef>
                <a:spcPts val="770"/>
              </a:spcBef>
              <a:buClr>
                <a:srgbClr val="3333CC"/>
              </a:buClr>
              <a:buSzPct val="59375"/>
              <a:buFont typeface="Tahoma"/>
              <a:buAutoNum type="arabicPeriod"/>
              <a:tabLst>
                <a:tab pos="527685" algn="l"/>
                <a:tab pos="528320" algn="l"/>
              </a:tabLst>
            </a:pPr>
            <a:r>
              <a:rPr sz="3200" b="1" u="heavy" dirty="0" err="1">
                <a:uFill>
                  <a:solidFill>
                    <a:srgbClr val="000000"/>
                  </a:solidFill>
                </a:uFill>
                <a:latin typeface="Tahoma"/>
                <a:cs typeface="Tahoma"/>
              </a:rPr>
              <a:t>Kết</a:t>
            </a:r>
            <a:r>
              <a:rPr sz="3200" b="1" u="heavy" dirty="0">
                <a:uFill>
                  <a:solidFill>
                    <a:srgbClr val="000000"/>
                  </a:solidFill>
                </a:uFill>
                <a:latin typeface="Tahoma"/>
                <a:cs typeface="Tahoma"/>
              </a:rPr>
              <a:t> tập (Aggregation)</a:t>
            </a:r>
            <a:endParaRPr sz="3200" dirty="0">
              <a:latin typeface="Tahoma"/>
              <a:cs typeface="Tahoma"/>
            </a:endParaRPr>
          </a:p>
          <a:p>
            <a:pPr marL="527685" indent="-515620">
              <a:lnSpc>
                <a:spcPct val="100000"/>
              </a:lnSpc>
              <a:spcBef>
                <a:spcPts val="770"/>
              </a:spcBef>
              <a:buClr>
                <a:srgbClr val="3333CC"/>
              </a:buClr>
              <a:buSzPct val="59375"/>
              <a:buAutoNum type="arabicPeriod"/>
              <a:tabLst>
                <a:tab pos="527685" algn="l"/>
                <a:tab pos="528320" algn="l"/>
              </a:tabLst>
            </a:pPr>
            <a:r>
              <a:rPr sz="3200" dirty="0">
                <a:latin typeface="Tahoma"/>
                <a:cs typeface="Tahoma"/>
              </a:rPr>
              <a:t>Kế thừa (Inheritance)</a:t>
            </a:r>
          </a:p>
          <a:p>
            <a:pPr marL="527685" indent="-515620">
              <a:lnSpc>
                <a:spcPct val="100000"/>
              </a:lnSpc>
              <a:spcBef>
                <a:spcPts val="765"/>
              </a:spcBef>
              <a:buClr>
                <a:srgbClr val="3333CC"/>
              </a:buClr>
              <a:buSzPct val="59375"/>
              <a:buAutoNum type="arabicPeriod"/>
              <a:tabLst>
                <a:tab pos="527685" algn="l"/>
                <a:tab pos="528320" algn="l"/>
              </a:tabLst>
            </a:pPr>
            <a:r>
              <a:rPr sz="3200" dirty="0">
                <a:latin typeface="Tahoma"/>
                <a:cs typeface="Tahoma"/>
              </a:rPr>
              <a:t>Ví dụ và bài tập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229968" y="258826"/>
            <a:ext cx="3611271" cy="696595"/>
          </a:xfrm>
          <a:prstGeom prst="rect">
            <a:avLst/>
          </a:prstGeom>
        </p:spPr>
        <p:txBody>
          <a:bodyPr vert="horz" wrap="square" lIns="0" tIns="12700" rIns="0" bIns="0" rtlCol="0">
            <a:spAutoFit/>
          </a:bodyPr>
          <a:lstStyle/>
          <a:p>
            <a:pPr marL="12700">
              <a:lnSpc>
                <a:spcPct val="100000"/>
              </a:lnSpc>
              <a:spcBef>
                <a:spcPts val="100"/>
              </a:spcBef>
            </a:pPr>
            <a:r>
              <a:rPr sz="4400" dirty="0">
                <a:solidFill>
                  <a:srgbClr val="333399"/>
                </a:solidFill>
                <a:latin typeface="Tahoma"/>
                <a:cs typeface="Tahoma"/>
              </a:rPr>
              <a:t>2. Kết </a:t>
            </a:r>
            <a:r>
              <a:rPr sz="4000" dirty="0">
                <a:solidFill>
                  <a:srgbClr val="333399"/>
                </a:solidFill>
                <a:latin typeface="Tahoma"/>
                <a:cs typeface="Tahoma"/>
              </a:rPr>
              <a:t>tập</a:t>
            </a:r>
            <a:endParaRPr sz="4000" dirty="0">
              <a:latin typeface="Tahoma"/>
              <a:cs typeface="Tahoma"/>
            </a:endParaRPr>
          </a:p>
        </p:txBody>
      </p:sp>
      <p:sp>
        <p:nvSpPr>
          <p:cNvPr id="21" name="object 21"/>
          <p:cNvSpPr txBox="1">
            <a:spLocks noGrp="1"/>
          </p:cNvSpPr>
          <p:nvPr>
            <p:ph type="sldNum" sz="quarter" idx="12"/>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9</a:t>
            </a:fld>
            <a:endParaRPr dirty="0"/>
          </a:p>
        </p:txBody>
      </p:sp>
      <p:sp>
        <p:nvSpPr>
          <p:cNvPr id="8" name="object 8"/>
          <p:cNvSpPr txBox="1"/>
          <p:nvPr/>
        </p:nvSpPr>
        <p:spPr>
          <a:xfrm>
            <a:off x="911350" y="1690114"/>
            <a:ext cx="4572549" cy="3983142"/>
          </a:xfrm>
          <a:prstGeom prst="rect">
            <a:avLst/>
          </a:prstGeom>
        </p:spPr>
        <p:txBody>
          <a:bodyPr vert="horz" wrap="square" lIns="0" tIns="111760" rIns="0" bIns="0" rtlCol="0">
            <a:spAutoFit/>
          </a:bodyPr>
          <a:lstStyle/>
          <a:p>
            <a:pPr marL="355600" indent="-342900">
              <a:lnSpc>
                <a:spcPct val="100000"/>
              </a:lnSpc>
              <a:spcBef>
                <a:spcPts val="880"/>
              </a:spcBef>
              <a:buClr>
                <a:srgbClr val="3333CC"/>
              </a:buClr>
              <a:buSzPct val="59375"/>
              <a:buFont typeface="Wingdings"/>
              <a:buChar char="◼"/>
              <a:tabLst>
                <a:tab pos="354965" algn="l"/>
                <a:tab pos="355600" algn="l"/>
              </a:tabLst>
            </a:pPr>
            <a:r>
              <a:rPr sz="3200" dirty="0">
                <a:latin typeface="Tahoma"/>
                <a:cs typeface="Tahoma"/>
              </a:rPr>
              <a:t>Ví dụ:</a:t>
            </a:r>
          </a:p>
          <a:p>
            <a:pPr marL="756285" lvl="1" indent="-287020">
              <a:lnSpc>
                <a:spcPct val="100000"/>
              </a:lnSpc>
              <a:spcBef>
                <a:spcPts val="675"/>
              </a:spcBef>
              <a:buClr>
                <a:srgbClr val="FF0000"/>
              </a:buClr>
              <a:buSzPct val="53571"/>
              <a:buFont typeface="Wingdings"/>
              <a:buChar char="◼"/>
              <a:tabLst>
                <a:tab pos="756285" algn="l"/>
                <a:tab pos="756920" algn="l"/>
              </a:tabLst>
            </a:pPr>
            <a:r>
              <a:rPr sz="2800" dirty="0">
                <a:latin typeface="Tahoma"/>
                <a:cs typeface="Tahoma"/>
              </a:rPr>
              <a:t>Điểm</a:t>
            </a:r>
          </a:p>
          <a:p>
            <a:pPr marL="927100">
              <a:lnSpc>
                <a:spcPct val="100000"/>
              </a:lnSpc>
              <a:spcBef>
                <a:spcPts val="580"/>
              </a:spcBef>
            </a:pPr>
            <a:r>
              <a:rPr sz="1200" dirty="0">
                <a:solidFill>
                  <a:srgbClr val="3333CC"/>
                </a:solidFill>
                <a:latin typeface="Wingdings"/>
                <a:cs typeface="Wingdings"/>
              </a:rPr>
              <a:t>◼</a:t>
            </a:r>
            <a:r>
              <a:rPr sz="1200" dirty="0">
                <a:solidFill>
                  <a:srgbClr val="3333CC"/>
                </a:solidFill>
                <a:latin typeface="Times New Roman"/>
                <a:cs typeface="Times New Roman"/>
              </a:rPr>
              <a:t> </a:t>
            </a:r>
            <a:r>
              <a:rPr sz="2400" dirty="0">
                <a:latin typeface="Tahoma"/>
                <a:cs typeface="Tahoma"/>
              </a:rPr>
              <a:t>Tứ giác gồm 4 điểm</a:t>
            </a:r>
          </a:p>
          <a:p>
            <a:pPr marL="1155700">
              <a:lnSpc>
                <a:spcPct val="100000"/>
              </a:lnSpc>
              <a:spcBef>
                <a:spcPts val="530"/>
              </a:spcBef>
            </a:pPr>
            <a:r>
              <a:rPr sz="2400" dirty="0">
                <a:latin typeface="Wingdings"/>
                <a:cs typeface="Wingdings"/>
              </a:rPr>
              <a:t>→</a:t>
            </a:r>
            <a:r>
              <a:rPr sz="2400" dirty="0">
                <a:latin typeface="Times New Roman"/>
                <a:cs typeface="Times New Roman"/>
              </a:rPr>
              <a:t> </a:t>
            </a:r>
            <a:r>
              <a:rPr sz="2400" dirty="0">
                <a:latin typeface="Tahoma"/>
                <a:cs typeface="Tahoma"/>
              </a:rPr>
              <a:t>Kết tập</a:t>
            </a:r>
          </a:p>
          <a:p>
            <a:pPr marL="355600" indent="-342900">
              <a:lnSpc>
                <a:spcPct val="100000"/>
              </a:lnSpc>
              <a:spcBef>
                <a:spcPts val="810"/>
              </a:spcBef>
              <a:buClr>
                <a:srgbClr val="3333CC"/>
              </a:buClr>
              <a:buSzPct val="59375"/>
              <a:buFont typeface="Wingdings"/>
              <a:buChar char="◼"/>
              <a:tabLst>
                <a:tab pos="354965" algn="l"/>
                <a:tab pos="355600" algn="l"/>
              </a:tabLst>
            </a:pPr>
            <a:r>
              <a:rPr sz="3200" dirty="0">
                <a:latin typeface="Tahoma"/>
                <a:cs typeface="Tahoma"/>
              </a:rPr>
              <a:t>Kết tập</a:t>
            </a:r>
          </a:p>
          <a:p>
            <a:pPr marL="756285" marR="5080" lvl="1" indent="-287020">
              <a:lnSpc>
                <a:spcPct val="100000"/>
              </a:lnSpc>
              <a:spcBef>
                <a:spcPts val="680"/>
              </a:spcBef>
              <a:buClr>
                <a:srgbClr val="FF0000"/>
              </a:buClr>
              <a:buSzPct val="53571"/>
              <a:buFont typeface="Wingdings"/>
              <a:buChar char="◼"/>
              <a:tabLst>
                <a:tab pos="756285" algn="l"/>
                <a:tab pos="756920" algn="l"/>
              </a:tabLst>
            </a:pPr>
            <a:r>
              <a:rPr sz="2800" dirty="0">
                <a:latin typeface="Tahoma"/>
                <a:cs typeface="Tahoma"/>
              </a:rPr>
              <a:t>Quan hệ chứa/có ("has-  a") hoặc là </a:t>
            </a:r>
            <a:r>
              <a:rPr sz="2800" dirty="0" err="1">
                <a:latin typeface="Tahoma"/>
                <a:cs typeface="Tahoma"/>
              </a:rPr>
              <a:t>một</a:t>
            </a:r>
            <a:r>
              <a:rPr sz="2800" dirty="0">
                <a:latin typeface="Tahoma"/>
                <a:cs typeface="Tahoma"/>
              </a:rPr>
              <a:t> </a:t>
            </a:r>
            <a:r>
              <a:rPr sz="2800" dirty="0" err="1">
                <a:latin typeface="Tahoma"/>
                <a:cs typeface="Tahoma"/>
              </a:rPr>
              <a:t>phần</a:t>
            </a:r>
            <a:r>
              <a:rPr lang="en-US" sz="2800" dirty="0">
                <a:latin typeface="Tahoma"/>
                <a:cs typeface="Tahoma"/>
              </a:rPr>
              <a:t> </a:t>
            </a:r>
            <a:r>
              <a:rPr sz="2800" dirty="0">
                <a:latin typeface="Tahoma"/>
                <a:cs typeface="Tahoma"/>
              </a:rPr>
              <a:t>(is-a-part-of)</a:t>
            </a:r>
          </a:p>
        </p:txBody>
      </p:sp>
      <p:grpSp>
        <p:nvGrpSpPr>
          <p:cNvPr id="9" name="object 9"/>
          <p:cNvGrpSpPr/>
          <p:nvPr/>
        </p:nvGrpSpPr>
        <p:grpSpPr>
          <a:xfrm>
            <a:off x="5564672" y="1612289"/>
            <a:ext cx="3487420" cy="3488690"/>
            <a:chOff x="5091684" y="2407920"/>
            <a:chExt cx="3487420" cy="3488690"/>
          </a:xfrm>
        </p:grpSpPr>
        <p:sp>
          <p:nvSpPr>
            <p:cNvPr id="10" name="object 10"/>
            <p:cNvSpPr/>
            <p:nvPr/>
          </p:nvSpPr>
          <p:spPr>
            <a:xfrm>
              <a:off x="5097780" y="2414016"/>
              <a:ext cx="3474720" cy="3476625"/>
            </a:xfrm>
            <a:custGeom>
              <a:avLst/>
              <a:gdLst/>
              <a:ahLst/>
              <a:cxnLst/>
              <a:rect l="l" t="t" r="r" b="b"/>
              <a:pathLst>
                <a:path w="3474720" h="3476625">
                  <a:moveTo>
                    <a:pt x="0" y="3476244"/>
                  </a:moveTo>
                  <a:lnTo>
                    <a:pt x="3474720" y="3476244"/>
                  </a:lnTo>
                  <a:lnTo>
                    <a:pt x="3474720" y="0"/>
                  </a:lnTo>
                  <a:lnTo>
                    <a:pt x="0" y="0"/>
                  </a:lnTo>
                  <a:lnTo>
                    <a:pt x="0" y="3476244"/>
                  </a:lnTo>
                  <a:close/>
                </a:path>
              </a:pathLst>
            </a:custGeom>
            <a:ln w="12192">
              <a:solidFill>
                <a:srgbClr val="000000"/>
              </a:solidFill>
            </a:ln>
          </p:spPr>
          <p:txBody>
            <a:bodyPr wrap="square" lIns="0" tIns="0" rIns="0" bIns="0" rtlCol="0"/>
            <a:lstStyle/>
            <a:p>
              <a:endParaRPr/>
            </a:p>
          </p:txBody>
        </p:sp>
        <p:sp>
          <p:nvSpPr>
            <p:cNvPr id="11" name="object 11"/>
            <p:cNvSpPr/>
            <p:nvPr/>
          </p:nvSpPr>
          <p:spPr>
            <a:xfrm>
              <a:off x="6103620" y="3377184"/>
              <a:ext cx="105156" cy="117348"/>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5551932" y="3066288"/>
              <a:ext cx="103632" cy="115824"/>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7667244" y="3688080"/>
              <a:ext cx="105155" cy="117347"/>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6931152" y="3066288"/>
              <a:ext cx="105155" cy="115824"/>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6983730" y="3124962"/>
              <a:ext cx="737870" cy="622300"/>
            </a:xfrm>
            <a:custGeom>
              <a:avLst/>
              <a:gdLst/>
              <a:ahLst/>
              <a:cxnLst/>
              <a:rect l="l" t="t" r="r" b="b"/>
              <a:pathLst>
                <a:path w="737870" h="622300">
                  <a:moveTo>
                    <a:pt x="0" y="0"/>
                  </a:moveTo>
                  <a:lnTo>
                    <a:pt x="737616" y="621792"/>
                  </a:lnTo>
                </a:path>
              </a:pathLst>
            </a:custGeom>
            <a:ln w="19812">
              <a:solidFill>
                <a:srgbClr val="000000"/>
              </a:solidFill>
            </a:ln>
          </p:spPr>
          <p:txBody>
            <a:bodyPr wrap="square" lIns="0" tIns="0" rIns="0" bIns="0" rtlCol="0"/>
            <a:lstStyle/>
            <a:p>
              <a:endParaRPr/>
            </a:p>
          </p:txBody>
        </p:sp>
        <p:sp>
          <p:nvSpPr>
            <p:cNvPr id="16" name="object 16"/>
            <p:cNvSpPr/>
            <p:nvPr/>
          </p:nvSpPr>
          <p:spPr>
            <a:xfrm>
              <a:off x="5836920" y="4125468"/>
              <a:ext cx="2451100" cy="1082675"/>
            </a:xfrm>
            <a:custGeom>
              <a:avLst/>
              <a:gdLst/>
              <a:ahLst/>
              <a:cxnLst/>
              <a:rect l="l" t="t" r="r" b="b"/>
              <a:pathLst>
                <a:path w="2451100" h="1082675">
                  <a:moveTo>
                    <a:pt x="0" y="361187"/>
                  </a:moveTo>
                  <a:lnTo>
                    <a:pt x="434339" y="1082039"/>
                  </a:lnTo>
                </a:path>
                <a:path w="2451100" h="1082675">
                  <a:moveTo>
                    <a:pt x="0" y="361187"/>
                  </a:moveTo>
                  <a:lnTo>
                    <a:pt x="1082039" y="0"/>
                  </a:lnTo>
                </a:path>
                <a:path w="2451100" h="1082675">
                  <a:moveTo>
                    <a:pt x="1082039" y="0"/>
                  </a:moveTo>
                  <a:lnTo>
                    <a:pt x="2450591" y="504443"/>
                  </a:lnTo>
                </a:path>
                <a:path w="2451100" h="1082675">
                  <a:moveTo>
                    <a:pt x="434339" y="1082293"/>
                  </a:moveTo>
                  <a:lnTo>
                    <a:pt x="2450464" y="504443"/>
                  </a:lnTo>
                </a:path>
              </a:pathLst>
            </a:custGeom>
            <a:ln w="9144">
              <a:solidFill>
                <a:srgbClr val="000000"/>
              </a:solidFill>
            </a:ln>
          </p:spPr>
          <p:txBody>
            <a:bodyPr wrap="square" lIns="0" tIns="0" rIns="0" bIns="0" rtlCol="0"/>
            <a:lstStyle/>
            <a:p>
              <a:endParaRPr/>
            </a:p>
          </p:txBody>
        </p:sp>
        <p:sp>
          <p:nvSpPr>
            <p:cNvPr id="17" name="object 17"/>
            <p:cNvSpPr/>
            <p:nvPr/>
          </p:nvSpPr>
          <p:spPr>
            <a:xfrm>
              <a:off x="6851904" y="4073652"/>
              <a:ext cx="82296" cy="115823"/>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5811012" y="4424172"/>
              <a:ext cx="82296" cy="115823"/>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6239256" y="5128260"/>
              <a:ext cx="82296" cy="114299"/>
            </a:xfrm>
            <a:prstGeom prst="rect">
              <a:avLst/>
            </a:prstGeom>
            <a:blipFill>
              <a:blip r:embed="rId10" cstate="print"/>
              <a:stretch>
                <a:fillRect/>
              </a:stretch>
            </a:blipFill>
          </p:spPr>
          <p:txBody>
            <a:bodyPr wrap="square" lIns="0" tIns="0" rIns="0" bIns="0" rtlCol="0"/>
            <a:lstStyle/>
            <a:p>
              <a:endParaRPr/>
            </a:p>
          </p:txBody>
        </p:sp>
        <p:sp>
          <p:nvSpPr>
            <p:cNvPr id="20" name="object 20"/>
            <p:cNvSpPr/>
            <p:nvPr/>
          </p:nvSpPr>
          <p:spPr>
            <a:xfrm>
              <a:off x="8208264" y="4565904"/>
              <a:ext cx="80772" cy="115823"/>
            </a:xfrm>
            <a:prstGeom prst="rect">
              <a:avLst/>
            </a:prstGeom>
            <a:blipFill>
              <a:blip r:embed="rId11" cstate="print"/>
              <a:stretch>
                <a:fillRect/>
              </a:stretch>
            </a:blipFill>
          </p:spPr>
          <p:txBody>
            <a:bodyPr wrap="square" lIns="0" tIns="0" rIns="0" bIns="0" rtlCol="0"/>
            <a:lstStyle/>
            <a:p>
              <a:endParaRPr/>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oop_04_ke_thua_da_hinh</Template>
  <TotalTime>82</TotalTime>
  <Words>3764</Words>
  <Application>Microsoft Office PowerPoint</Application>
  <PresentationFormat>On-screen Show (4:3)</PresentationFormat>
  <Paragraphs>686</Paragraphs>
  <Slides>54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vt:lpstr>
      <vt:lpstr>Calibri</vt:lpstr>
      <vt:lpstr>Carlito</vt:lpstr>
      <vt:lpstr>Corbel</vt:lpstr>
      <vt:lpstr>Courier New</vt:lpstr>
      <vt:lpstr>Loma</vt:lpstr>
      <vt:lpstr>Tahoma</vt:lpstr>
      <vt:lpstr>Times New Roman</vt:lpstr>
      <vt:lpstr>Wingdings</vt:lpstr>
      <vt:lpstr>Parallax</vt:lpstr>
      <vt:lpstr>Môn: Lập trình Hướng đối tượng (Object Oriented Programming)</vt:lpstr>
      <vt:lpstr>Mục tiêu bài học</vt:lpstr>
      <vt:lpstr>Nội dung</vt:lpstr>
      <vt:lpstr>Nội dung</vt:lpstr>
      <vt:lpstr>1. Tái sử dụng mã nguồn (Re-usability)</vt:lpstr>
      <vt:lpstr>1. Tái sử dụng mã nguồn (2)</vt:lpstr>
      <vt:lpstr>Ưu điểm của tái sử dụng mã nguồn</vt:lpstr>
      <vt:lpstr>Nội dung</vt:lpstr>
      <vt:lpstr>2. Kết tập</vt:lpstr>
      <vt:lpstr>2.1. Bản chất của kết tập</vt:lpstr>
      <vt:lpstr>2.1. Bản chất của kết tập (2)</vt:lpstr>
      <vt:lpstr>2.2. Biểu diễn kết tập bằng UML</vt:lpstr>
      <vt:lpstr>Ví dụ</vt:lpstr>
      <vt:lpstr>2.3. Minh họa trên Java</vt:lpstr>
      <vt:lpstr>class TuGiac {</vt:lpstr>
      <vt:lpstr>PowerPoint Presentation</vt:lpstr>
      <vt:lpstr>Cách cài đặt khác</vt:lpstr>
      <vt:lpstr>2.4. Thứ tự khởi tạo trong kết tập</vt:lpstr>
      <vt:lpstr>Nội dung</vt:lpstr>
      <vt:lpstr>3.1. Tổng quan về kế thừa</vt:lpstr>
      <vt:lpstr>3.1.1. Bản chất kế thừa</vt:lpstr>
      <vt:lpstr>3.1.1. Bản chất kế thừa (2)</vt:lpstr>
      <vt:lpstr>3.1.2. Biểu diễn kế thừa trong UML</vt:lpstr>
      <vt:lpstr>3.1.3. Kết tập và kế thừa</vt:lpstr>
      <vt:lpstr>Phân biệt kế thừa và kết tập</vt:lpstr>
      <vt:lpstr>3.1.4. Cây phân cấp kế thừa</vt:lpstr>
      <vt:lpstr>3.1.4. Cây phân cấp kế thừa (2)</vt:lpstr>
      <vt:lpstr>3.1.4. Cây phân cấp kế thừa (2)</vt:lpstr>
      <vt:lpstr>Lớp Object</vt:lpstr>
      <vt:lpstr>PowerPoint Presentation</vt:lpstr>
      <vt:lpstr>3.2. Nguyên lý kế thừa</vt:lpstr>
      <vt:lpstr>3.2. Nguyên lý kế thừa (2)</vt:lpstr>
      <vt:lpstr>3.2. Nguyên lý kế thừa (2)</vt:lpstr>
      <vt:lpstr>3.2. Nguyên lý kế thừa (3)</vt:lpstr>
      <vt:lpstr>3.3. Cú pháp kế thừa trên Java</vt:lpstr>
      <vt:lpstr>PowerPoint Presentation</vt:lpstr>
      <vt:lpstr>public class TuGiac { protected Diem d1, d2, d3, d4;  public void printTuGiac(){...}  public TuGiac(){...}</vt:lpstr>
      <vt:lpstr>Ví dụ 2</vt:lpstr>
      <vt:lpstr>Ví dụ 2</vt:lpstr>
      <vt:lpstr>Ví dụ 2 (tiếp)</vt:lpstr>
      <vt:lpstr>Ví dụ 3 – Cùng gói</vt:lpstr>
      <vt:lpstr>Ví dụ 3 – Khác gói</vt:lpstr>
      <vt:lpstr>3.4. Khởi tạo và huỷ bỏ đối tượng</vt:lpstr>
      <vt:lpstr>3.4.1. Tự động gọi constructor của lớp cha</vt:lpstr>
      <vt:lpstr>3.4.2. Gọi trực tiếp constructor của lớp cha</vt:lpstr>
      <vt:lpstr>Ví dụ</vt:lpstr>
      <vt:lpstr>Gọi trực tiếp constructor của lớp cha</vt:lpstr>
      <vt:lpstr>Gọi trực tiếp constructor của lớp cha</vt:lpstr>
      <vt:lpstr>PowerPoint Presentation</vt:lpstr>
      <vt:lpstr>Nội dung</vt:lpstr>
      <vt:lpstr>Bài tập: ◼ Viết mã nguồn cho lớp PhongBan với các thuộc tính và  phương thức như biểu đồ trên cùng phương thức khởi tạo  với số lượng tham số cần thiết, biết rằng:</vt:lpstr>
      <vt:lpstr>public class PhongBan { private String tenPhongBan; private byte soNhanVien;</vt:lpstr>
      <vt:lpstr>public PhongBan(String tenPB){ dsnv = new NhanVien[SO_NV_MAX];  tenPhongBan = tenPB; soNhanVien = 0;</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DatTT</dc:creator>
  <cp:lastModifiedBy>Trần Hồng Vinh</cp:lastModifiedBy>
  <cp:revision>38</cp:revision>
  <dcterms:created xsi:type="dcterms:W3CDTF">2021-10-06T13:37:11Z</dcterms:created>
  <dcterms:modified xsi:type="dcterms:W3CDTF">2022-04-18T01:19:41Z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2019-09-07T00:00:00Z</vt:filetime>
  </property>
  <property fmtid="{D5CDD505-2E9C-101B-9397-08002B2CF9AE}" pid="3" name="Creator">
    <vt:lpwstr>Microsoft® PowerPoint® for Office 365</vt:lpwstr>
  </property>
  <property fmtid="{D5CDD505-2E9C-101B-9397-08002B2CF9AE}" pid="4" name="LastSaved">
    <vt:filetime>2021-10-06T00:00:00Z</vt:filetime>
  </property>
</Properties>
</file>