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62"/>
  </p:notesMasterIdLst>
  <p:sldIdLst>
    <p:sldId id="31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6" r:id="rId6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1BFB457-AB51-4953-BDE1-36B8D849BBBD}" type="datetimeFigureOut">
              <a:rPr lang="en-US" smtClean="0"/>
              <a:t>10/21/2021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0D46037-AE17-4442-B64D-F2D940761E8B}" type="slidenum">
              <a:rPr lang="en-US" smtClean="0"/>
              <a:t>‹#›</a:t>
            </a:fld>
            <a:endParaRPr lang="en-US"/>
          </a:p>
        </p:txBody>
      </p:sp>
    </p:spTree>
    <p:extLst>
      <p:ext uri="{BB962C8B-B14F-4D97-AF65-F5344CB8AC3E}">
        <p14:creationId xmlns:p14="http://schemas.microsoft.com/office/powerpoint/2010/main" val="2407108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044BD98-DC88-4403-A9D3-CB520245055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752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46037-AE17-4442-B64D-F2D940761E8B}" type="slidenum">
              <a:rPr lang="en-US" smtClean="0"/>
              <a:t>32</a:t>
            </a:fld>
            <a:endParaRPr lang="en-US"/>
          </a:p>
        </p:txBody>
      </p:sp>
    </p:spTree>
    <p:extLst>
      <p:ext uri="{BB962C8B-B14F-4D97-AF65-F5344CB8AC3E}">
        <p14:creationId xmlns:p14="http://schemas.microsoft.com/office/powerpoint/2010/main" val="267348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46037-AE17-4442-B64D-F2D940761E8B}" type="slidenum">
              <a:rPr lang="en-US" smtClean="0"/>
              <a:t>39</a:t>
            </a:fld>
            <a:endParaRPr lang="en-US"/>
          </a:p>
        </p:txBody>
      </p:sp>
    </p:spTree>
    <p:extLst>
      <p:ext uri="{BB962C8B-B14F-4D97-AF65-F5344CB8AC3E}">
        <p14:creationId xmlns:p14="http://schemas.microsoft.com/office/powerpoint/2010/main" val="10338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13086"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76425" y="1539245"/>
            <a:ext cx="7130451" cy="2616199"/>
          </a:xfrm>
        </p:spPr>
        <p:txBody>
          <a:bodyPr anchor="b">
            <a:normAutofit/>
          </a:bodyPr>
          <a:lstStyle>
            <a:lvl1pPr algn="r">
              <a:defRPr sz="3600" b="1">
                <a:solidFill>
                  <a:srgbClr val="0070C0"/>
                </a:solidFill>
                <a:effectLst/>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932402" y="4260218"/>
            <a:ext cx="7074475" cy="1388534"/>
          </a:xfrm>
        </p:spPr>
        <p:txBody>
          <a:bodyPr anchor="t">
            <a:normAutofit/>
          </a:bodyPr>
          <a:lstStyle>
            <a:lvl1pPr marL="0" indent="0" algn="r">
              <a:buNone/>
              <a:defRPr sz="2700" b="1">
                <a:solidFill>
                  <a:schemeClr val="tx1"/>
                </a:solidFill>
                <a:latin typeface="Times New Roman" panose="02020603050405020304" pitchFamily="18" charset="0"/>
                <a:cs typeface="Times New Roman" panose="020206030504050203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a:xfrm>
            <a:off x="3999309" y="5883276"/>
            <a:ext cx="3243033"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44515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96709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1690657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399247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952507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151723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38721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4180701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1867091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229969" y="380746"/>
            <a:ext cx="668406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10/21/2021</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dirty="0"/>
              <a:t>‹#›</a:t>
            </a:fld>
            <a:endParaRPr dirty="0"/>
          </a:p>
        </p:txBody>
      </p:sp>
    </p:spTree>
    <p:extLst>
      <p:ext uri="{BB962C8B-B14F-4D97-AF65-F5344CB8AC3E}">
        <p14:creationId xmlns:p14="http://schemas.microsoft.com/office/powerpoint/2010/main" val="260819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2" y="136"/>
            <a:ext cx="7925993" cy="952365"/>
          </a:xfrm>
        </p:spPr>
        <p:txBody>
          <a:bodyPr>
            <a:normAutofit/>
          </a:bodyPr>
          <a:lstStyle>
            <a:lvl1pPr algn="l">
              <a:defRPr sz="3000" b="1">
                <a:solidFill>
                  <a:srgbClr val="0070C0"/>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1113232" y="1104901"/>
            <a:ext cx="7925993" cy="5387974"/>
          </a:xfrm>
        </p:spPr>
        <p:txBody>
          <a:bodyPr anchor="t">
            <a:normAutofit/>
          </a:bodyPr>
          <a:lstStyle>
            <a:lvl1pPr marL="214313" indent="-214313">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1pPr>
            <a:lvl2pPr marL="557213" indent="-214313">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2pPr>
            <a:lvl3pPr marL="900113" indent="-214313">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3pPr>
            <a:lvl4pPr marL="1157288" indent="-128588">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4pPr>
            <a:lvl5pPr marL="1500188" indent="-128588">
              <a:lnSpc>
                <a:spcPct val="100000"/>
              </a:lnSpc>
              <a:spcBef>
                <a:spcPts val="0"/>
              </a:spcBef>
              <a:spcAft>
                <a:spcPts val="0"/>
              </a:spcAft>
              <a:buFont typeface="Arial" panose="020B0604020202020204" pitchFamily="34" charset="0"/>
              <a:buChar char="•"/>
              <a:defRPr sz="21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551069" y="6492876"/>
            <a:ext cx="501023" cy="365125"/>
          </a:xfrm>
        </p:spPr>
        <p:txBody>
          <a:bodyPr/>
          <a:lstStyle>
            <a:lvl1pPr>
              <a:defRPr sz="1350" b="1">
                <a:latin typeface="Times New Roman" panose="02020603050405020304" pitchFamily="18" charset="0"/>
                <a:cs typeface="Times New Roman" panose="02020603050405020304" pitchFamily="18" charset="0"/>
              </a:defRPr>
            </a:lvl1pPr>
          </a:lstStyle>
          <a:p>
            <a:pPr marL="38100">
              <a:lnSpc>
                <a:spcPct val="100000"/>
              </a:lnSpc>
              <a:spcBef>
                <a:spcPts val="105"/>
              </a:spcBef>
            </a:pPr>
            <a:fld id="{81D60167-4931-47E6-BA6A-407CBD079E47}" type="slidenum">
              <a:rPr lang="en-US" smtClean="0"/>
              <a:t>‹#›</a:t>
            </a:fld>
            <a:endParaRPr lang="en-US" dirty="0"/>
          </a:p>
        </p:txBody>
      </p:sp>
      <p:cxnSp>
        <p:nvCxnSpPr>
          <p:cNvPr id="5" name="Straight Connector 4"/>
          <p:cNvCxnSpPr/>
          <p:nvPr/>
        </p:nvCxnSpPr>
        <p:spPr>
          <a:xfrm>
            <a:off x="1028700" y="952500"/>
            <a:ext cx="81153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7" name="5-Point Star 6"/>
          <p:cNvSpPr/>
          <p:nvPr/>
        </p:nvSpPr>
        <p:spPr>
          <a:xfrm>
            <a:off x="866775" y="749301"/>
            <a:ext cx="246458"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00763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29927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909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69528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374818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0400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27993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105"/>
              </a:spcBef>
            </a:pPr>
            <a:fld id="{81D60167-4931-47E6-BA6A-407CBD079E47}" type="slidenum">
              <a:rPr lang="en-US" smtClean="0"/>
              <a:t>‹#›</a:t>
            </a:fld>
            <a:endParaRPr lang="en-US" dirty="0"/>
          </a:p>
        </p:txBody>
      </p:sp>
    </p:spTree>
    <p:extLst>
      <p:ext uri="{BB962C8B-B14F-4D97-AF65-F5344CB8AC3E}">
        <p14:creationId xmlns:p14="http://schemas.microsoft.com/office/powerpoint/2010/main" val="209202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667000"/>
            <a:ext cx="7514035"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1D8BD707-D9CF-40AE-B4C6-C98DA3205C09}" type="datetimeFigureOut">
              <a:rPr lang="en-US" smtClean="0"/>
              <a:t>10/21/2021</a:t>
            </a:fld>
            <a:endParaRPr lang="en-US"/>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38100">
              <a:lnSpc>
                <a:spcPts val="1650"/>
              </a:lnSpc>
            </a:pPr>
            <a:fld id="{81D60167-4931-47E6-BA6A-407CBD079E47}" type="slidenum">
              <a:rPr lang="en-US" smtClean="0"/>
              <a:t>‹#›</a:t>
            </a:fld>
            <a:endParaRPr lang="en-US" dirty="0"/>
          </a:p>
        </p:txBody>
      </p:sp>
    </p:spTree>
    <p:extLst>
      <p:ext uri="{BB962C8B-B14F-4D97-AF65-F5344CB8AC3E}">
        <p14:creationId xmlns:p14="http://schemas.microsoft.com/office/powerpoint/2010/main" val="3176828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7.jp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png"/><Relationship Id="rId7" Type="http://schemas.openxmlformats.org/officeDocument/2006/relationships/image" Target="../media/image5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26.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 Id="rId5" Type="http://schemas.openxmlformats.org/officeDocument/2006/relationships/image" Target="../media/image89.pn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4.jp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6.xml"/><Relationship Id="rId6" Type="http://schemas.openxmlformats.org/officeDocument/2006/relationships/image" Target="../media/image98.jpg"/><Relationship Id="rId5" Type="http://schemas.openxmlformats.org/officeDocument/2006/relationships/image" Target="../media/image97.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6.xml"/><Relationship Id="rId5" Type="http://schemas.openxmlformats.org/officeDocument/2006/relationships/image" Target="../media/image103.png"/><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0"/>
            <a:ext cx="7130451" cy="2616199"/>
          </a:xfrm>
        </p:spPr>
        <p:txBody>
          <a:bodyPr>
            <a:normAutofit/>
          </a:bodyPr>
          <a:lstStyle/>
          <a:p>
            <a:r>
              <a:rPr lang="en-US" dirty="0" err="1"/>
              <a:t>Môn</a:t>
            </a:r>
            <a:r>
              <a:rPr lang="en-US" dirty="0"/>
              <a:t>: </a:t>
            </a:r>
            <a:r>
              <a:rPr lang="en-US" dirty="0" err="1"/>
              <a:t>Lập</a:t>
            </a:r>
            <a:r>
              <a:rPr lang="en-US" dirty="0"/>
              <a:t> </a:t>
            </a:r>
            <a:r>
              <a:rPr lang="en-US" dirty="0" err="1"/>
              <a:t>trình</a:t>
            </a:r>
            <a:r>
              <a:rPr lang="en-US" dirty="0"/>
              <a:t> </a:t>
            </a:r>
            <a:r>
              <a:rPr lang="en-US" dirty="0" err="1"/>
              <a:t>Hướng</a:t>
            </a:r>
            <a:r>
              <a:rPr lang="en-US" dirty="0"/>
              <a:t> </a:t>
            </a:r>
            <a:r>
              <a:rPr lang="en-US" dirty="0" err="1"/>
              <a:t>đối</a:t>
            </a:r>
            <a:r>
              <a:rPr lang="en-US" dirty="0"/>
              <a:t> </a:t>
            </a:r>
            <a:r>
              <a:rPr lang="en-US" dirty="0" err="1"/>
              <a:t>tượng</a:t>
            </a:r>
            <a:br>
              <a:rPr lang="en-US" dirty="0"/>
            </a:br>
            <a:r>
              <a:rPr lang="en-US" dirty="0"/>
              <a:t>(Object Oriented Programming)</a:t>
            </a:r>
          </a:p>
        </p:txBody>
      </p:sp>
      <p:sp>
        <p:nvSpPr>
          <p:cNvPr id="3" name="Subtitle 2"/>
          <p:cNvSpPr>
            <a:spLocks noGrp="1"/>
          </p:cNvSpPr>
          <p:nvPr>
            <p:ph type="subTitle" idx="1"/>
          </p:nvPr>
        </p:nvSpPr>
        <p:spPr>
          <a:xfrm>
            <a:off x="1524000" y="3810000"/>
            <a:ext cx="7074475" cy="1388534"/>
          </a:xfrm>
        </p:spPr>
        <p:txBody>
          <a:bodyPr>
            <a:noAutofit/>
          </a:bodyPr>
          <a:lstStyle/>
          <a:p>
            <a:r>
              <a:rPr lang="en-US" sz="2100" dirty="0" err="1"/>
              <a:t>Chương</a:t>
            </a:r>
            <a:r>
              <a:rPr lang="en-US" sz="2100" dirty="0"/>
              <a:t> 5. </a:t>
            </a:r>
            <a:r>
              <a:rPr lang="en-US" sz="2100" dirty="0" err="1"/>
              <a:t>Một</a:t>
            </a:r>
            <a:r>
              <a:rPr lang="en-US" sz="2100" dirty="0"/>
              <a:t> </a:t>
            </a:r>
            <a:r>
              <a:rPr lang="en-US" sz="2100" dirty="0" err="1"/>
              <a:t>số</a:t>
            </a:r>
            <a:r>
              <a:rPr lang="en-US" sz="2100" dirty="0"/>
              <a:t> </a:t>
            </a:r>
            <a:r>
              <a:rPr lang="en-US" sz="2100" dirty="0" err="1"/>
              <a:t>kĩ</a:t>
            </a:r>
            <a:r>
              <a:rPr lang="en-US" sz="2100" dirty="0"/>
              <a:t> </a:t>
            </a:r>
            <a:r>
              <a:rPr lang="en-US" sz="2100" dirty="0" err="1"/>
              <a:t>thuật</a:t>
            </a:r>
            <a:r>
              <a:rPr lang="en-US" sz="2100" dirty="0"/>
              <a:t> </a:t>
            </a:r>
            <a:r>
              <a:rPr lang="en-US" sz="2100" dirty="0" err="1"/>
              <a:t>trong</a:t>
            </a:r>
            <a:r>
              <a:rPr lang="en-US" sz="2100" dirty="0"/>
              <a:t> </a:t>
            </a:r>
            <a:r>
              <a:rPr lang="en-US" sz="2100" dirty="0" err="1"/>
              <a:t>kế</a:t>
            </a:r>
            <a:r>
              <a:rPr lang="en-US" sz="2100" dirty="0"/>
              <a:t> </a:t>
            </a:r>
            <a:r>
              <a:rPr lang="en-US" sz="2100" dirty="0" err="1"/>
              <a:t>thừa</a:t>
            </a:r>
            <a:r>
              <a:rPr lang="en-US" sz="2100" dirty="0"/>
              <a:t> </a:t>
            </a:r>
          </a:p>
          <a:p>
            <a:r>
              <a:rPr lang="en-US" sz="2100" dirty="0"/>
              <a:t> </a:t>
            </a:r>
          </a:p>
          <a:p>
            <a:r>
              <a:rPr lang="en-US" sz="2100" dirty="0"/>
              <a:t> </a:t>
            </a:r>
          </a:p>
        </p:txBody>
      </p:sp>
    </p:spTree>
    <p:extLst>
      <p:ext uri="{BB962C8B-B14F-4D97-AF65-F5344CB8AC3E}">
        <p14:creationId xmlns:p14="http://schemas.microsoft.com/office/powerpoint/2010/main" val="88131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113232" y="239074"/>
            <a:ext cx="7925993" cy="474489"/>
          </a:xfrm>
          <a:prstGeom prst="rect">
            <a:avLst/>
          </a:prstGeom>
        </p:spPr>
        <p:txBody>
          <a:bodyPr vert="horz" wrap="square" lIns="0" tIns="12700" rIns="0" bIns="0" rtlCol="0">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8657590" y="6454266"/>
            <a:ext cx="198120" cy="199390"/>
          </a:xfrm>
          <a:prstGeom prst="rect">
            <a:avLst/>
          </a:prstGeom>
        </p:spPr>
        <p:txBody>
          <a:bodyPr vert="horz" wrap="square" lIns="0" tIns="0" rIns="0" bIns="0" rtlCol="0">
            <a:spAutoFit/>
          </a:bodyPr>
          <a:lstStyle/>
          <a:p>
            <a:pPr>
              <a:lnSpc>
                <a:spcPts val="1550"/>
              </a:lnSpc>
            </a:pPr>
            <a:r>
              <a:rPr sz="1400" spc="-5" dirty="0">
                <a:latin typeface="Arial"/>
                <a:cs typeface="Arial"/>
              </a:rPr>
              <a:t>10</a:t>
            </a:r>
            <a:endParaRPr sz="1400">
              <a:latin typeface="Arial"/>
              <a:cs typeface="Arial"/>
            </a:endParaRPr>
          </a:p>
        </p:txBody>
      </p:sp>
      <p:sp>
        <p:nvSpPr>
          <p:cNvPr id="9" name="object 9"/>
          <p:cNvSpPr/>
          <p:nvPr/>
        </p:nvSpPr>
        <p:spPr>
          <a:xfrm>
            <a:off x="6465643" y="3660149"/>
            <a:ext cx="2351217" cy="3067454"/>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896320" y="1371980"/>
            <a:ext cx="8246109" cy="4186554"/>
          </a:xfrm>
          <a:prstGeom prst="rect">
            <a:avLst/>
          </a:prstGeom>
        </p:spPr>
        <p:txBody>
          <a:bodyPr vert="horz" wrap="square" lIns="0" tIns="93345" rIns="0" bIns="0" rtlCol="0">
            <a:spAutoFit/>
          </a:bodyPr>
          <a:lstStyle/>
          <a:p>
            <a:pPr marL="355600" indent="-342900">
              <a:lnSpc>
                <a:spcPct val="100000"/>
              </a:lnSpc>
              <a:spcBef>
                <a:spcPts val="735"/>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Ghi đè → phương thức nào được gọi?</a:t>
            </a:r>
          </a:p>
          <a:p>
            <a:pPr marL="756285" marR="5080" lvl="1" indent="-287020">
              <a:lnSpc>
                <a:spcPct val="100000"/>
              </a:lnSpc>
              <a:spcBef>
                <a:spcPts val="535"/>
              </a:spcBef>
              <a:buClr>
                <a:srgbClr val="FF0000"/>
              </a:buClr>
              <a:buSzPct val="55000"/>
              <a:buFont typeface="Wingdings"/>
              <a:buChar char="◼"/>
              <a:tabLst>
                <a:tab pos="756285" algn="l"/>
                <a:tab pos="756920" algn="l"/>
              </a:tabLst>
            </a:pPr>
            <a:r>
              <a:rPr sz="2000" dirty="0">
                <a:latin typeface="Times New Roman" panose="02020603050405020304" pitchFamily="18" charset="0"/>
                <a:cs typeface="Times New Roman" panose="02020603050405020304" pitchFamily="18" charset="0"/>
              </a:rPr>
              <a:t>Máy ảo Java bắt đầu tìm từ lớp của đối tượng, nếu nó không tìm  được một phiên bản của phương thức đó tại lớp này thì nó chuyển  lên tìm tại lớp cha tiếp theo bên trên ở cây thừa kế,…</a:t>
            </a:r>
          </a:p>
          <a:p>
            <a:pPr marL="756285" marR="295275" lvl="1" indent="-287020" algn="just">
              <a:lnSpc>
                <a:spcPct val="100000"/>
              </a:lnSpc>
              <a:spcBef>
                <a:spcPts val="484"/>
              </a:spcBef>
              <a:buClr>
                <a:srgbClr val="FF0000"/>
              </a:buClr>
              <a:buSzPct val="55000"/>
              <a:buFont typeface="Wingdings"/>
              <a:buChar char="◼"/>
              <a:tabLst>
                <a:tab pos="756920" algn="l"/>
              </a:tabLst>
            </a:pPr>
            <a:r>
              <a:rPr sz="2000" dirty="0">
                <a:latin typeface="Times New Roman" panose="02020603050405020304" pitchFamily="18" charset="0"/>
                <a:cs typeface="Times New Roman" panose="02020603050405020304" pitchFamily="18" charset="0"/>
              </a:rPr>
              <a:t>Cứ như vậy cho đến khi tìm thấy một phiên bản khớp với lời gọi  phương thức. Nếu không tìm thấy phiên bản nào hoặc lời gọi có  nhiều hơn một phiên bản phù hợp</a:t>
            </a:r>
          </a:p>
          <a:p>
            <a:pPr marL="927100" algn="just">
              <a:lnSpc>
                <a:spcPct val="100000"/>
              </a:lnSpc>
              <a:spcBef>
                <a:spcPts val="445"/>
              </a:spcBef>
            </a:pPr>
            <a:r>
              <a:rPr sz="2000" dirty="0">
                <a:latin typeface="Times New Roman" panose="02020603050405020304" pitchFamily="18" charset="0"/>
                <a:cs typeface="Times New Roman" panose="02020603050405020304" pitchFamily="18" charset="0"/>
              </a:rPr>
              <a:t>→ báo lỗi biên dịch!</a:t>
            </a:r>
          </a:p>
          <a:p>
            <a:pPr marL="654050" marR="3164205">
              <a:lnSpc>
                <a:spcPct val="150000"/>
              </a:lnSpc>
              <a:spcBef>
                <a:spcPts val="175"/>
              </a:spcBef>
            </a:pPr>
            <a:r>
              <a:rPr sz="2000" b="1" dirty="0">
                <a:latin typeface="Times New Roman" panose="02020603050405020304" pitchFamily="18" charset="0"/>
                <a:cs typeface="Times New Roman" panose="02020603050405020304" pitchFamily="18" charset="0"/>
              </a:rPr>
              <a:t>Circle c = </a:t>
            </a:r>
            <a:r>
              <a:rPr sz="2000" b="1" dirty="0">
                <a:solidFill>
                  <a:srgbClr val="6F2F9F"/>
                </a:solidFill>
                <a:latin typeface="Times New Roman" panose="02020603050405020304" pitchFamily="18" charset="0"/>
                <a:cs typeface="Times New Roman" panose="02020603050405020304" pitchFamily="18" charset="0"/>
              </a:rPr>
              <a:t>new </a:t>
            </a:r>
            <a:r>
              <a:rPr sz="2000" b="1" dirty="0">
                <a:latin typeface="Times New Roman" panose="02020603050405020304" pitchFamily="18" charset="0"/>
                <a:cs typeface="Times New Roman" panose="02020603050405020304" pitchFamily="18" charset="0"/>
              </a:rPr>
              <a:t>Circle(“c”);  </a:t>
            </a:r>
            <a:endParaRPr lang="en-US" sz="2000" b="1" dirty="0">
              <a:latin typeface="Times New Roman" panose="02020603050405020304" pitchFamily="18" charset="0"/>
              <a:cs typeface="Times New Roman" panose="02020603050405020304" pitchFamily="18" charset="0"/>
            </a:endParaRPr>
          </a:p>
          <a:p>
            <a:pPr marL="654050" marR="3164205">
              <a:lnSpc>
                <a:spcPct val="150000"/>
              </a:lnSpc>
              <a:spcBef>
                <a:spcPts val="175"/>
              </a:spcBef>
            </a:pPr>
            <a:r>
              <a:rPr sz="2000" b="1" dirty="0">
                <a:solidFill>
                  <a:srgbClr val="6F2F9F"/>
                </a:solidFill>
                <a:latin typeface="Times New Roman" panose="02020603050405020304" pitchFamily="18" charset="0"/>
                <a:cs typeface="Times New Roman" panose="02020603050405020304" pitchFamily="18" charset="0"/>
              </a:rPr>
              <a:t>String </a:t>
            </a:r>
            <a:r>
              <a:rPr sz="2000" b="1" dirty="0">
                <a:latin typeface="Times New Roman" panose="02020603050405020304" pitchFamily="18" charset="0"/>
                <a:cs typeface="Times New Roman" panose="02020603050405020304" pitchFamily="18" charset="0"/>
              </a:rPr>
              <a:t>s = c.getName();  </a:t>
            </a:r>
            <a:endParaRPr lang="en-US" sz="2000" b="1" dirty="0">
              <a:latin typeface="Times New Roman" panose="02020603050405020304" pitchFamily="18" charset="0"/>
              <a:cs typeface="Times New Roman" panose="02020603050405020304" pitchFamily="18" charset="0"/>
            </a:endParaRPr>
          </a:p>
          <a:p>
            <a:pPr marL="654050" marR="3164205">
              <a:lnSpc>
                <a:spcPct val="150000"/>
              </a:lnSpc>
              <a:spcBef>
                <a:spcPts val="175"/>
              </a:spcBef>
            </a:pPr>
            <a:r>
              <a:rPr sz="2000" b="1" dirty="0">
                <a:solidFill>
                  <a:srgbClr val="6F2F9F"/>
                </a:solidFill>
                <a:latin typeface="Times New Roman" panose="02020603050405020304" pitchFamily="18" charset="0"/>
                <a:cs typeface="Times New Roman" panose="02020603050405020304" pitchFamily="18" charset="0"/>
              </a:rPr>
              <a:t>double </a:t>
            </a:r>
            <a:r>
              <a:rPr sz="2000" b="1" dirty="0">
                <a:latin typeface="Times New Roman" panose="02020603050405020304" pitchFamily="18" charset="0"/>
                <a:cs typeface="Times New Roman" panose="02020603050405020304" pitchFamily="18" charset="0"/>
              </a:rPr>
              <a:t>a = c.calculateArea();</a:t>
            </a:r>
            <a:endParaRPr sz="20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1293876" y="5934797"/>
            <a:ext cx="4114800" cy="321883"/>
          </a:xfrm>
          <a:prstGeom prst="rect">
            <a:avLst/>
          </a:prstGeom>
          <a:ln w="25907">
            <a:solidFill>
              <a:srgbClr val="00AF50"/>
            </a:solidFill>
          </a:ln>
        </p:spPr>
        <p:txBody>
          <a:bodyPr vert="horz" wrap="square" lIns="0" tIns="44450" rIns="0" bIns="0" rtlCol="0">
            <a:spAutoFit/>
          </a:bodyPr>
          <a:lstStyle/>
          <a:p>
            <a:pPr marL="90170">
              <a:lnSpc>
                <a:spcPct val="100000"/>
              </a:lnSpc>
              <a:spcBef>
                <a:spcPts val="350"/>
              </a:spcBef>
            </a:pPr>
            <a:r>
              <a:rPr sz="1800" b="1" dirty="0">
                <a:latin typeface="Times New Roman" panose="02020603050405020304" pitchFamily="18" charset="0"/>
                <a:cs typeface="Times New Roman" panose="02020603050405020304" pitchFamily="18" charset="0"/>
              </a:rPr>
              <a:t>Cái gì ở thấp nhất thì được gọi…</a:t>
            </a:r>
            <a:endParaRPr sz="1800">
              <a:latin typeface="Times New Roman" panose="02020603050405020304" pitchFamily="18" charset="0"/>
              <a:cs typeface="Times New Roman" panose="02020603050405020304" pitchFamily="18" charset="0"/>
            </a:endParaRPr>
          </a:p>
        </p:txBody>
      </p:sp>
      <p:sp>
        <p:nvSpPr>
          <p:cNvPr id="12" name="object 12"/>
          <p:cNvSpPr/>
          <p:nvPr/>
        </p:nvSpPr>
        <p:spPr>
          <a:xfrm rot="327078">
            <a:off x="4100128" y="4404990"/>
            <a:ext cx="2530288" cy="628947"/>
          </a:xfrm>
          <a:custGeom>
            <a:avLst/>
            <a:gdLst/>
            <a:ahLst/>
            <a:cxnLst/>
            <a:rect l="l" t="t" r="r" b="b"/>
            <a:pathLst>
              <a:path w="2060575" h="544195">
                <a:moveTo>
                  <a:pt x="2060562" y="18923"/>
                </a:moveTo>
                <a:lnTo>
                  <a:pt x="1975739" y="0"/>
                </a:lnTo>
                <a:lnTo>
                  <a:pt x="1981987" y="25107"/>
                </a:lnTo>
                <a:lnTo>
                  <a:pt x="0" y="519176"/>
                </a:lnTo>
                <a:lnTo>
                  <a:pt x="6350" y="544195"/>
                </a:lnTo>
                <a:lnTo>
                  <a:pt x="1988261" y="50266"/>
                </a:lnTo>
                <a:lnTo>
                  <a:pt x="1994535" y="75438"/>
                </a:lnTo>
                <a:lnTo>
                  <a:pt x="2057006" y="21971"/>
                </a:lnTo>
                <a:lnTo>
                  <a:pt x="2060562" y="18923"/>
                </a:lnTo>
                <a:close/>
              </a:path>
            </a:pathLst>
          </a:custGeom>
          <a:solidFill>
            <a:srgbClr val="00AFEF"/>
          </a:solidFill>
        </p:spPr>
        <p:txBody>
          <a:bodyPr wrap="square" lIns="0" tIns="0" rIns="0" bIns="0" rtlCol="0"/>
          <a:lstStyle/>
          <a:p>
            <a:endParaRPr/>
          </a:p>
        </p:txBody>
      </p:sp>
      <p:sp>
        <p:nvSpPr>
          <p:cNvPr id="13" name="object 13"/>
          <p:cNvSpPr/>
          <p:nvPr/>
        </p:nvSpPr>
        <p:spPr>
          <a:xfrm>
            <a:off x="4724400" y="5410200"/>
            <a:ext cx="1906016" cy="1098549"/>
          </a:xfrm>
          <a:custGeom>
            <a:avLst/>
            <a:gdLst/>
            <a:ahLst/>
            <a:cxnLst/>
            <a:rect l="l" t="t" r="r" b="b"/>
            <a:pathLst>
              <a:path w="1221740" h="1037590">
                <a:moveTo>
                  <a:pt x="1221219" y="1037018"/>
                </a:moveTo>
                <a:lnTo>
                  <a:pt x="1207554" y="1005052"/>
                </a:lnTo>
                <a:lnTo>
                  <a:pt x="1187069" y="957135"/>
                </a:lnTo>
                <a:lnTo>
                  <a:pt x="1170305" y="976896"/>
                </a:lnTo>
                <a:lnTo>
                  <a:pt x="16764" y="0"/>
                </a:lnTo>
                <a:lnTo>
                  <a:pt x="0" y="19812"/>
                </a:lnTo>
                <a:lnTo>
                  <a:pt x="1153541" y="996670"/>
                </a:lnTo>
                <a:lnTo>
                  <a:pt x="1136777" y="1016444"/>
                </a:lnTo>
                <a:lnTo>
                  <a:pt x="1221219" y="1037018"/>
                </a:lnTo>
                <a:close/>
              </a:path>
            </a:pathLst>
          </a:custGeom>
          <a:solidFill>
            <a:srgbClr val="00AFEF"/>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113232" y="239074"/>
            <a:ext cx="7925993" cy="474489"/>
          </a:xfrm>
          <a:prstGeom prst="rect">
            <a:avLst/>
          </a:prstGeom>
        </p:spPr>
        <p:txBody>
          <a:bodyPr vert="horz" wrap="square" lIns="0" tIns="12700" rIns="0" bIns="0" rtlCol="0">
            <a:spAutoFit/>
          </a:bodyPr>
          <a:lstStyle/>
          <a:p>
            <a:pPr marL="680720">
              <a:lnSpc>
                <a:spcPct val="100000"/>
              </a:lnSpc>
              <a:spcBef>
                <a:spcPts val="100"/>
              </a:spcBef>
            </a:pPr>
            <a:r>
              <a:rPr dirty="0"/>
              <a:t>1. Định nghĩa lại/ghi đè (Overriding)</a:t>
            </a: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
        <p:nvSpPr>
          <p:cNvPr id="8" name="object 8"/>
          <p:cNvSpPr txBox="1"/>
          <p:nvPr/>
        </p:nvSpPr>
        <p:spPr>
          <a:xfrm>
            <a:off x="1289049" y="1459659"/>
            <a:ext cx="5420360" cy="218440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12700">
              <a:lnSpc>
                <a:spcPct val="100000"/>
              </a:lnSpc>
              <a:spcBef>
                <a:spcPts val="75"/>
              </a:spcBef>
            </a:pPr>
            <a:r>
              <a:rPr sz="1800" b="1" dirty="0">
                <a:solidFill>
                  <a:srgbClr val="333399"/>
                </a:solidFill>
                <a:latin typeface="Times New Roman" panose="02020603050405020304" pitchFamily="18" charset="0"/>
                <a:cs typeface="Times New Roman" panose="02020603050405020304" pitchFamily="18" charset="0"/>
              </a:rPr>
              <a:t>class </a:t>
            </a:r>
            <a:r>
              <a:rPr sz="1800" b="1" dirty="0">
                <a:latin typeface="Times New Roman" panose="02020603050405020304" pitchFamily="18" charset="0"/>
                <a:cs typeface="Times New Roman" panose="02020603050405020304" pitchFamily="18" charset="0"/>
              </a:rPr>
              <a:t>MyClass{</a:t>
            </a:r>
            <a:endParaRPr sz="1800" dirty="0">
              <a:latin typeface="Times New Roman" panose="02020603050405020304" pitchFamily="18" charset="0"/>
              <a:cs typeface="Times New Roman" panose="02020603050405020304" pitchFamily="18" charset="0"/>
            </a:endParaRPr>
          </a:p>
          <a:p>
            <a:pPr marL="3556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public void </a:t>
            </a:r>
            <a:r>
              <a:rPr sz="1800" b="1" dirty="0">
                <a:latin typeface="Times New Roman" panose="02020603050405020304" pitchFamily="18" charset="0"/>
                <a:cs typeface="Times New Roman" panose="02020603050405020304" pitchFamily="18" charset="0"/>
              </a:rPr>
              <a:t>myMethod(int a, long b) {</a:t>
            </a:r>
            <a:endParaRPr sz="1800" dirty="0">
              <a:latin typeface="Times New Roman" panose="02020603050405020304" pitchFamily="18" charset="0"/>
              <a:cs typeface="Times New Roman" panose="02020603050405020304" pitchFamily="18" charset="0"/>
            </a:endParaRPr>
          </a:p>
          <a:p>
            <a:pPr marL="355600">
              <a:lnSpc>
                <a:spcPct val="100000"/>
              </a:lnSpc>
              <a:spcBef>
                <a:spcPts val="219"/>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3556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public void </a:t>
            </a:r>
            <a:r>
              <a:rPr sz="1800" b="1" dirty="0">
                <a:latin typeface="Times New Roman" panose="02020603050405020304" pitchFamily="18" charset="0"/>
                <a:cs typeface="Times New Roman" panose="02020603050405020304" pitchFamily="18" charset="0"/>
              </a:rPr>
              <a:t>myMethod(long a, int b) {</a:t>
            </a:r>
            <a:endParaRPr sz="1800" dirty="0">
              <a:latin typeface="Times New Roman" panose="02020603050405020304" pitchFamily="18" charset="0"/>
              <a:cs typeface="Times New Roman" panose="02020603050405020304" pitchFamily="18" charset="0"/>
            </a:endParaRPr>
          </a:p>
          <a:p>
            <a:pPr marL="355600">
              <a:lnSpc>
                <a:spcPct val="100000"/>
              </a:lnSpc>
              <a:spcBef>
                <a:spcPts val="215"/>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219"/>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5562600" y="2768563"/>
            <a:ext cx="1801495" cy="300355"/>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ourier New"/>
                <a:cs typeface="Courier New"/>
              </a:rPr>
              <a:t>//</a:t>
            </a:r>
            <a:r>
              <a:rPr sz="1800" b="1" dirty="0">
                <a:latin typeface="Times New Roman" panose="02020603050405020304" pitchFamily="18" charset="0"/>
                <a:cs typeface="Times New Roman" panose="02020603050405020304" pitchFamily="18" charset="0"/>
              </a:rPr>
              <a:t>overloading</a:t>
            </a:r>
            <a:endParaRPr sz="18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335087" y="4011592"/>
            <a:ext cx="7504113" cy="2484270"/>
          </a:xfrm>
          <a:prstGeom prst="rect">
            <a:avLst/>
          </a:prstGeom>
        </p:spPr>
        <p:txBody>
          <a:bodyPr vert="horz" wrap="square" lIns="0" tIns="40640" rIns="0" bIns="0" rtlCol="0">
            <a:spAutoFit/>
          </a:bodyPr>
          <a:lstStyle/>
          <a:p>
            <a:pPr marL="12700">
              <a:lnSpc>
                <a:spcPct val="100000"/>
              </a:lnSpc>
              <a:spcBef>
                <a:spcPts val="320"/>
              </a:spcBef>
            </a:pPr>
            <a:r>
              <a:rPr sz="1800" b="1" dirty="0">
                <a:solidFill>
                  <a:srgbClr val="333399"/>
                </a:solidFill>
                <a:latin typeface="Times New Roman" panose="02020603050405020304" pitchFamily="18" charset="0"/>
                <a:cs typeface="Times New Roman" panose="02020603050405020304" pitchFamily="18" charset="0"/>
              </a:rPr>
              <a:t>public class </a:t>
            </a:r>
            <a:r>
              <a:rPr sz="1800" b="1" dirty="0">
                <a:latin typeface="Times New Roman" panose="02020603050405020304" pitchFamily="18" charset="0"/>
                <a:cs typeface="Times New Roman" panose="02020603050405020304" pitchFamily="18" charset="0"/>
              </a:rPr>
              <a:t>Test{</a:t>
            </a:r>
            <a:endParaRPr sz="1800" dirty="0">
              <a:latin typeface="Times New Roman" panose="02020603050405020304" pitchFamily="18" charset="0"/>
              <a:cs typeface="Times New Roman" panose="02020603050405020304" pitchFamily="18" charset="0"/>
            </a:endParaRPr>
          </a:p>
          <a:p>
            <a:pPr marL="927100" marR="2767330" indent="-572135">
              <a:lnSpc>
                <a:spcPct val="110000"/>
              </a:lnSpc>
              <a:spcBef>
                <a:spcPts val="5"/>
              </a:spcBef>
            </a:pPr>
            <a:r>
              <a:rPr sz="1800" b="1" dirty="0">
                <a:solidFill>
                  <a:srgbClr val="333399"/>
                </a:solidFill>
                <a:latin typeface="Times New Roman" panose="02020603050405020304" pitchFamily="18" charset="0"/>
                <a:cs typeface="Times New Roman" panose="02020603050405020304" pitchFamily="18" charset="0"/>
              </a:rPr>
              <a:t>public static void </a:t>
            </a:r>
            <a:r>
              <a:rPr sz="1800" b="1" dirty="0">
                <a:latin typeface="Times New Roman" panose="02020603050405020304" pitchFamily="18" charset="0"/>
                <a:cs typeface="Times New Roman" panose="02020603050405020304" pitchFamily="18" charset="0"/>
              </a:rPr>
              <a:t>main(</a:t>
            </a:r>
            <a:r>
              <a:rPr sz="1800" b="1" dirty="0">
                <a:solidFill>
                  <a:srgbClr val="333399"/>
                </a:solidFill>
                <a:latin typeface="Times New Roman" panose="02020603050405020304" pitchFamily="18" charset="0"/>
                <a:cs typeface="Times New Roman" panose="02020603050405020304" pitchFamily="18" charset="0"/>
              </a:rPr>
              <a:t>String </a:t>
            </a:r>
            <a:r>
              <a:rPr sz="1800" b="1" dirty="0">
                <a:latin typeface="Times New Roman" panose="02020603050405020304" pitchFamily="18" charset="0"/>
                <a:cs typeface="Times New Roman" panose="02020603050405020304" pitchFamily="18" charset="0"/>
              </a:rPr>
              <a:t>args[]){  MyClass m = </a:t>
            </a:r>
            <a:r>
              <a:rPr sz="1800" b="1" dirty="0">
                <a:solidFill>
                  <a:srgbClr val="333399"/>
                </a:solidFill>
                <a:latin typeface="Times New Roman" panose="02020603050405020304" pitchFamily="18" charset="0"/>
                <a:cs typeface="Times New Roman" panose="02020603050405020304" pitchFamily="18" charset="0"/>
              </a:rPr>
              <a:t>new </a:t>
            </a:r>
            <a:r>
              <a:rPr sz="1800" b="1" dirty="0">
                <a:latin typeface="Times New Roman" panose="02020603050405020304" pitchFamily="18" charset="0"/>
                <a:cs typeface="Times New Roman" panose="02020603050405020304" pitchFamily="18" charset="0"/>
              </a:rPr>
              <a:t>MyClass();</a:t>
            </a:r>
            <a:endParaRPr sz="1800" dirty="0">
              <a:latin typeface="Times New Roman" panose="02020603050405020304" pitchFamily="18" charset="0"/>
              <a:cs typeface="Times New Roman" panose="02020603050405020304" pitchFamily="18" charset="0"/>
            </a:endParaRPr>
          </a:p>
          <a:p>
            <a:pPr marL="927100">
              <a:lnSpc>
                <a:spcPct val="100000"/>
              </a:lnSpc>
              <a:spcBef>
                <a:spcPts val="250"/>
              </a:spcBef>
            </a:pPr>
            <a:r>
              <a:rPr sz="1800" b="1" dirty="0">
                <a:latin typeface="Times New Roman" panose="02020603050405020304" pitchFamily="18" charset="0"/>
                <a:cs typeface="Times New Roman" panose="02020603050405020304" pitchFamily="18" charset="0"/>
              </a:rPr>
              <a:t>m.myMethod(); </a:t>
            </a:r>
            <a:r>
              <a:rPr sz="1800" b="1" dirty="0">
                <a:solidFill>
                  <a:srgbClr val="FF0000"/>
                </a:solidFill>
                <a:latin typeface="Times New Roman" panose="02020603050405020304" pitchFamily="18" charset="0"/>
                <a:cs typeface="Times New Roman" panose="02020603050405020304" pitchFamily="18" charset="0"/>
              </a:rPr>
              <a:t>//error</a:t>
            </a:r>
            <a:r>
              <a:rPr sz="1800" dirty="0">
                <a:solidFill>
                  <a:srgbClr val="FF0000"/>
                </a:solidFill>
                <a:latin typeface="Times New Roman" panose="02020603050405020304" pitchFamily="18" charset="0"/>
                <a:cs typeface="Times New Roman" panose="02020603050405020304" pitchFamily="18" charset="0"/>
              </a:rPr>
              <a:t>→</a:t>
            </a:r>
            <a:r>
              <a:rPr sz="1800" b="1" dirty="0">
                <a:solidFill>
                  <a:srgbClr val="FF0000"/>
                </a:solidFill>
                <a:latin typeface="Times New Roman" panose="02020603050405020304" pitchFamily="18" charset="0"/>
                <a:cs typeface="Times New Roman" panose="02020603050405020304" pitchFamily="18" charset="0"/>
              </a:rPr>
              <a:t>không có phiên bản method phù hợp</a:t>
            </a:r>
            <a:endParaRPr sz="1800" dirty="0">
              <a:latin typeface="Times New Roman" panose="02020603050405020304" pitchFamily="18" charset="0"/>
              <a:cs typeface="Times New Roman" panose="02020603050405020304" pitchFamily="18" charset="0"/>
            </a:endParaRPr>
          </a:p>
          <a:p>
            <a:pPr marL="927100">
              <a:lnSpc>
                <a:spcPct val="100000"/>
              </a:lnSpc>
              <a:spcBef>
                <a:spcPts val="215"/>
              </a:spcBef>
            </a:pPr>
            <a:r>
              <a:rPr sz="1800" b="1" dirty="0">
                <a:latin typeface="Times New Roman" panose="02020603050405020304" pitchFamily="18" charset="0"/>
                <a:cs typeface="Times New Roman" panose="02020603050405020304" pitchFamily="18" charset="0"/>
              </a:rPr>
              <a:t>m.myMethod(9, 10);</a:t>
            </a:r>
            <a:r>
              <a:rPr sz="1800" b="1" dirty="0">
                <a:solidFill>
                  <a:srgbClr val="FF0000"/>
                </a:solidFill>
                <a:latin typeface="Times New Roman" panose="02020603050405020304" pitchFamily="18" charset="0"/>
                <a:cs typeface="Times New Roman" panose="02020603050405020304" pitchFamily="18" charset="0"/>
              </a:rPr>
              <a:t>//error</a:t>
            </a:r>
            <a:r>
              <a:rPr sz="1800" dirty="0">
                <a:solidFill>
                  <a:srgbClr val="FF0000"/>
                </a:solidFill>
                <a:latin typeface="Times New Roman" panose="02020603050405020304" pitchFamily="18" charset="0"/>
                <a:cs typeface="Times New Roman" panose="02020603050405020304" pitchFamily="18" charset="0"/>
              </a:rPr>
              <a:t>→</a:t>
            </a:r>
            <a:r>
              <a:rPr sz="1800" b="1" dirty="0">
                <a:solidFill>
                  <a:srgbClr val="FF0000"/>
                </a:solidFill>
                <a:latin typeface="Times New Roman" panose="02020603050405020304" pitchFamily="18" charset="0"/>
                <a:cs typeface="Times New Roman" panose="02020603050405020304" pitchFamily="18" charset="0"/>
              </a:rPr>
              <a:t>2 phiên bản method phù hợp</a:t>
            </a:r>
            <a:endParaRPr sz="1800" dirty="0">
              <a:latin typeface="Times New Roman" panose="02020603050405020304" pitchFamily="18" charset="0"/>
              <a:cs typeface="Times New Roman" panose="02020603050405020304" pitchFamily="18" charset="0"/>
            </a:endParaRPr>
          </a:p>
          <a:p>
            <a:pPr>
              <a:lnSpc>
                <a:spcPct val="100000"/>
              </a:lnSpc>
              <a:spcBef>
                <a:spcPts val="10"/>
              </a:spcBef>
            </a:pPr>
            <a:endParaRPr sz="2250" dirty="0">
              <a:latin typeface="Times New Roman" panose="02020603050405020304" pitchFamily="18" charset="0"/>
              <a:cs typeface="Times New Roman" panose="02020603050405020304" pitchFamily="18" charset="0"/>
            </a:endParaRPr>
          </a:p>
          <a:p>
            <a:pPr marL="355600">
              <a:lnSpc>
                <a:spcPct val="100000"/>
              </a:lnSpc>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250"/>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113232" y="239074"/>
            <a:ext cx="7925993" cy="474489"/>
          </a:xfrm>
          <a:prstGeom prst="rect">
            <a:avLst/>
          </a:prstGeom>
        </p:spPr>
        <p:txBody>
          <a:bodyPr vert="horz" wrap="square" lIns="0" tIns="12700" rIns="0" bIns="0" rtlCol="0">
            <a:spAutoFit/>
          </a:bodyPr>
          <a:lstStyle/>
          <a:p>
            <a:pPr marL="680720">
              <a:lnSpc>
                <a:spcPct val="100000"/>
              </a:lnSpc>
              <a:spcBef>
                <a:spcPts val="100"/>
              </a:spcBef>
            </a:pPr>
            <a:r>
              <a:rPr dirty="0"/>
              <a:t>1. Định nghĩa lại/ghi đè (Overriding)</a:t>
            </a:r>
          </a:p>
        </p:txBody>
      </p:sp>
      <p:sp>
        <p:nvSpPr>
          <p:cNvPr id="11" name="object 11"/>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sp>
        <p:nvSpPr>
          <p:cNvPr id="8" name="object 8"/>
          <p:cNvSpPr txBox="1"/>
          <p:nvPr/>
        </p:nvSpPr>
        <p:spPr>
          <a:xfrm>
            <a:off x="1282516" y="1266236"/>
            <a:ext cx="7480484" cy="3715376"/>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Thêm lớp Triangle:</a:t>
            </a:r>
          </a:p>
          <a:p>
            <a:pPr marL="12700">
              <a:lnSpc>
                <a:spcPct val="100000"/>
              </a:lnSpc>
              <a:spcBef>
                <a:spcPts val="75"/>
              </a:spcBef>
            </a:pPr>
            <a:r>
              <a:rPr sz="1800" b="1" dirty="0">
                <a:solidFill>
                  <a:srgbClr val="333399"/>
                </a:solidFill>
                <a:latin typeface="Times New Roman" panose="02020603050405020304" pitchFamily="18" charset="0"/>
                <a:cs typeface="Times New Roman" panose="02020603050405020304" pitchFamily="18" charset="0"/>
              </a:rPr>
              <a:t>class </a:t>
            </a:r>
            <a:r>
              <a:rPr sz="1800" b="1" dirty="0">
                <a:latin typeface="Times New Roman" panose="02020603050405020304" pitchFamily="18" charset="0"/>
                <a:cs typeface="Times New Roman" panose="02020603050405020304" pitchFamily="18" charset="0"/>
              </a:rPr>
              <a:t>Triangle </a:t>
            </a:r>
            <a:r>
              <a:rPr sz="1800" b="1" dirty="0">
                <a:solidFill>
                  <a:srgbClr val="333399"/>
                </a:solidFill>
                <a:latin typeface="Times New Roman" panose="02020603050405020304" pitchFamily="18" charset="0"/>
                <a:cs typeface="Times New Roman" panose="02020603050405020304" pitchFamily="18" charset="0"/>
              </a:rPr>
              <a:t>extends </a:t>
            </a:r>
            <a:r>
              <a:rPr sz="1800" b="1" dirty="0">
                <a:latin typeface="Times New Roman" panose="02020603050405020304" pitchFamily="18" charset="0"/>
                <a:cs typeface="Times New Roman" panose="02020603050405020304" pitchFamily="18" charset="0"/>
              </a:rPr>
              <a:t>Shape {</a:t>
            </a:r>
            <a:endParaRPr sz="1800" dirty="0">
              <a:latin typeface="Times New Roman" panose="02020603050405020304" pitchFamily="18" charset="0"/>
              <a:cs typeface="Times New Roman" panose="02020603050405020304" pitchFamily="18" charset="0"/>
            </a:endParaRPr>
          </a:p>
          <a:p>
            <a:pPr marL="355600" marR="5080">
              <a:lnSpc>
                <a:spcPct val="110000"/>
              </a:lnSpc>
            </a:pPr>
            <a:r>
              <a:rPr sz="1800" b="1" dirty="0">
                <a:solidFill>
                  <a:srgbClr val="333399"/>
                </a:solidFill>
                <a:latin typeface="Times New Roman" panose="02020603050405020304" pitchFamily="18" charset="0"/>
                <a:cs typeface="Times New Roman" panose="02020603050405020304" pitchFamily="18" charset="0"/>
              </a:rPr>
              <a:t>private double </a:t>
            </a:r>
            <a:r>
              <a:rPr sz="1800" b="1" dirty="0">
                <a:latin typeface="Times New Roman" panose="02020603050405020304" pitchFamily="18" charset="0"/>
                <a:cs typeface="Times New Roman" panose="02020603050405020304" pitchFamily="18" charset="0"/>
              </a:rPr>
              <a:t>base, height;  </a:t>
            </a:r>
            <a:endParaRPr lang="en-US" sz="1800" b="1" dirty="0">
              <a:latin typeface="Times New Roman" panose="02020603050405020304" pitchFamily="18" charset="0"/>
              <a:cs typeface="Times New Roman" panose="02020603050405020304" pitchFamily="18" charset="0"/>
            </a:endParaRPr>
          </a:p>
          <a:p>
            <a:pPr marL="355600" marR="5080">
              <a:lnSpc>
                <a:spcPct val="110000"/>
              </a:lnSpc>
            </a:pPr>
            <a:r>
              <a:rPr sz="1800" b="1" dirty="0">
                <a:latin typeface="Times New Roman" panose="02020603050405020304" pitchFamily="18" charset="0"/>
                <a:cs typeface="Times New Roman" panose="02020603050405020304" pitchFamily="18" charset="0"/>
              </a:rPr>
              <a:t>Triangle(</a:t>
            </a:r>
            <a:r>
              <a:rPr sz="1800" b="1" dirty="0">
                <a:solidFill>
                  <a:srgbClr val="333399"/>
                </a:solidFill>
                <a:latin typeface="Times New Roman" panose="02020603050405020304" pitchFamily="18" charset="0"/>
                <a:cs typeface="Times New Roman" panose="02020603050405020304" pitchFamily="18" charset="0"/>
              </a:rPr>
              <a:t>String </a:t>
            </a:r>
            <a:r>
              <a:rPr sz="1800" b="1" dirty="0">
                <a:latin typeface="Times New Roman" panose="02020603050405020304" pitchFamily="18" charset="0"/>
                <a:cs typeface="Times New Roman" panose="02020603050405020304" pitchFamily="18" charset="0"/>
              </a:rPr>
              <a:t>n, </a:t>
            </a: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b, </a:t>
            </a: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h) {</a:t>
            </a:r>
            <a:endParaRPr sz="1800" dirty="0">
              <a:latin typeface="Times New Roman" panose="02020603050405020304" pitchFamily="18" charset="0"/>
              <a:cs typeface="Times New Roman" panose="02020603050405020304" pitchFamily="18" charset="0"/>
            </a:endParaRPr>
          </a:p>
          <a:p>
            <a:pPr marL="9271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super</a:t>
            </a:r>
            <a:r>
              <a:rPr sz="1800" b="1" dirty="0">
                <a:latin typeface="Times New Roman" panose="02020603050405020304" pitchFamily="18" charset="0"/>
                <a:cs typeface="Times New Roman" panose="02020603050405020304" pitchFamily="18" charset="0"/>
              </a:rPr>
              <a:t>(n);</a:t>
            </a:r>
            <a:endParaRPr sz="1800" dirty="0">
              <a:latin typeface="Times New Roman" panose="02020603050405020304" pitchFamily="18" charset="0"/>
              <a:cs typeface="Times New Roman" panose="02020603050405020304" pitchFamily="18" charset="0"/>
            </a:endParaRPr>
          </a:p>
          <a:p>
            <a:pPr marL="927100">
              <a:lnSpc>
                <a:spcPct val="100000"/>
              </a:lnSpc>
              <a:spcBef>
                <a:spcPts val="220"/>
              </a:spcBef>
            </a:pPr>
            <a:r>
              <a:rPr sz="1800" b="1" dirty="0">
                <a:latin typeface="Times New Roman" panose="02020603050405020304" pitchFamily="18" charset="0"/>
                <a:cs typeface="Times New Roman" panose="02020603050405020304" pitchFamily="18" charset="0"/>
              </a:rPr>
              <a:t>base = b; height = h;</a:t>
            </a:r>
            <a:endParaRPr sz="1800" dirty="0">
              <a:latin typeface="Times New Roman" panose="02020603050405020304" pitchFamily="18" charset="0"/>
              <a:cs typeface="Times New Roman" panose="02020603050405020304" pitchFamily="18" charset="0"/>
            </a:endParaRPr>
          </a:p>
          <a:p>
            <a:pPr marL="355600">
              <a:lnSpc>
                <a:spcPct val="100000"/>
              </a:lnSpc>
              <a:spcBef>
                <a:spcPts val="215"/>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3556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public double </a:t>
            </a:r>
            <a:r>
              <a:rPr sz="1800" b="1" dirty="0">
                <a:latin typeface="Times New Roman" panose="02020603050405020304" pitchFamily="18" charset="0"/>
                <a:cs typeface="Times New Roman" panose="02020603050405020304" pitchFamily="18" charset="0"/>
              </a:rPr>
              <a:t>calculateArea() {</a:t>
            </a:r>
            <a:endParaRPr sz="1800" dirty="0">
              <a:latin typeface="Times New Roman" panose="02020603050405020304" pitchFamily="18" charset="0"/>
              <a:cs typeface="Times New Roman" panose="02020603050405020304" pitchFamily="18" charset="0"/>
            </a:endParaRPr>
          </a:p>
          <a:p>
            <a:pPr marL="927100">
              <a:lnSpc>
                <a:spcPct val="100000"/>
              </a:lnSpc>
              <a:spcBef>
                <a:spcPts val="219"/>
              </a:spcBef>
            </a:pP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area = 0.5f * base * height;</a:t>
            </a:r>
            <a:endParaRPr sz="1800" dirty="0">
              <a:latin typeface="Times New Roman" panose="02020603050405020304" pitchFamily="18" charset="0"/>
              <a:cs typeface="Times New Roman" panose="02020603050405020304" pitchFamily="18" charset="0"/>
            </a:endParaRPr>
          </a:p>
          <a:p>
            <a:pPr marL="9271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return </a:t>
            </a:r>
            <a:r>
              <a:rPr sz="1800" b="1" dirty="0">
                <a:latin typeface="Times New Roman" panose="02020603050405020304" pitchFamily="18" charset="0"/>
                <a:cs typeface="Times New Roman" panose="02020603050405020304" pitchFamily="18" charset="0"/>
              </a:rPr>
              <a:t>area;</a:t>
            </a:r>
            <a:endParaRPr sz="1800" dirty="0">
              <a:latin typeface="Times New Roman" panose="02020603050405020304" pitchFamily="18" charset="0"/>
              <a:cs typeface="Times New Roman" panose="02020603050405020304" pitchFamily="18" charset="0"/>
            </a:endParaRPr>
          </a:p>
          <a:p>
            <a:pPr marL="355600">
              <a:lnSpc>
                <a:spcPct val="100000"/>
              </a:lnSpc>
              <a:spcBef>
                <a:spcPts val="219"/>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250"/>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9" name="object 9"/>
          <p:cNvSpPr/>
          <p:nvPr/>
        </p:nvSpPr>
        <p:spPr>
          <a:xfrm>
            <a:off x="5371016" y="4316622"/>
            <a:ext cx="3064973" cy="2457773"/>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072188" y="5222293"/>
            <a:ext cx="3657600" cy="599523"/>
          </a:xfrm>
          <a:prstGeom prst="rect">
            <a:avLst/>
          </a:prstGeom>
          <a:ln w="25907">
            <a:solidFill>
              <a:srgbClr val="00AF50"/>
            </a:solidFill>
          </a:ln>
        </p:spPr>
        <p:txBody>
          <a:bodyPr vert="horz" wrap="square" lIns="0" tIns="45085" rIns="0" bIns="0" rtlCol="0">
            <a:spAutoFit/>
          </a:bodyPr>
          <a:lstStyle/>
          <a:p>
            <a:pPr marL="384175" marR="127635" indent="-250190">
              <a:lnSpc>
                <a:spcPct val="100000"/>
              </a:lnSpc>
              <a:spcBef>
                <a:spcPts val="355"/>
              </a:spcBef>
            </a:pPr>
            <a:r>
              <a:rPr sz="1800" b="1" dirty="0">
                <a:latin typeface="Times New Roman" panose="02020603050405020304" pitchFamily="18" charset="0"/>
                <a:cs typeface="Times New Roman" panose="02020603050405020304" pitchFamily="18" charset="0"/>
              </a:rPr>
              <a:t>Muốn gọi lại các phương thức  của lớp cha đã bị ghi đè ?</a:t>
            </a:r>
            <a:endParaRPr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447800" y="214889"/>
            <a:ext cx="4916805" cy="474489"/>
          </a:xfrm>
          <a:prstGeom prst="rect">
            <a:avLst/>
          </a:prstGeom>
        </p:spPr>
        <p:txBody>
          <a:bodyPr vert="horz" wrap="square" lIns="0" tIns="12700" rIns="0" bIns="0" rtlCol="0">
            <a:spAutoFit/>
          </a:bodyPr>
          <a:lstStyle/>
          <a:p>
            <a:pPr marL="12700">
              <a:lnSpc>
                <a:spcPct val="100000"/>
              </a:lnSpc>
              <a:spcBef>
                <a:spcPts val="100"/>
              </a:spcBef>
            </a:pPr>
            <a:r>
              <a:rPr dirty="0"/>
              <a:t>Sử dụng từ khóa </a:t>
            </a:r>
            <a:r>
              <a:rPr b="1" dirty="0"/>
              <a:t>super</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13</a:t>
            </a:fld>
            <a:endParaRPr dirty="0"/>
          </a:p>
        </p:txBody>
      </p:sp>
      <p:sp>
        <p:nvSpPr>
          <p:cNvPr id="8" name="object 8"/>
          <p:cNvSpPr txBox="1"/>
          <p:nvPr/>
        </p:nvSpPr>
        <p:spPr>
          <a:xfrm>
            <a:off x="990600" y="1402078"/>
            <a:ext cx="7848600" cy="4210512"/>
          </a:xfrm>
          <a:prstGeom prst="rect">
            <a:avLst/>
          </a:prstGeom>
        </p:spPr>
        <p:txBody>
          <a:bodyPr vert="horz" wrap="square" lIns="0" tIns="12065" rIns="0" bIns="0" rtlCol="0">
            <a:spAutoFit/>
          </a:bodyPr>
          <a:lstStyle/>
          <a:p>
            <a:pPr marL="355600" marR="628650" indent="-342900">
              <a:lnSpc>
                <a:spcPct val="107200"/>
              </a:lnSpc>
              <a:spcBef>
                <a:spcPts val="9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Từ khóa </a:t>
            </a:r>
            <a:r>
              <a:rPr sz="3200" b="1" dirty="0">
                <a:latin typeface="Times New Roman" panose="02020603050405020304" pitchFamily="18" charset="0"/>
                <a:cs typeface="Times New Roman" panose="02020603050405020304" pitchFamily="18" charset="0"/>
              </a:rPr>
              <a:t>super</a:t>
            </a:r>
            <a:r>
              <a:rPr sz="3200" dirty="0">
                <a:latin typeface="Times New Roman" panose="02020603050405020304" pitchFamily="18" charset="0"/>
                <a:cs typeface="Times New Roman" panose="02020603050405020304" pitchFamily="18" charset="0"/>
              </a:rPr>
              <a:t>: tái sử dụng các đoạn mã  của lớp cha trong lớp con</a:t>
            </a:r>
          </a:p>
          <a:p>
            <a:pPr marL="355600" indent="-342900">
              <a:lnSpc>
                <a:spcPct val="100000"/>
              </a:lnSpc>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Gọi phương thức khởi tạo</a:t>
            </a:r>
          </a:p>
          <a:p>
            <a:pPr marL="469900">
              <a:lnSpc>
                <a:spcPct val="100000"/>
              </a:lnSpc>
              <a:spcBef>
                <a:spcPts val="535"/>
              </a:spcBef>
              <a:tabLst>
                <a:tab pos="2618105" algn="l"/>
                <a:tab pos="3594100" algn="l"/>
                <a:tab pos="4570730" algn="l"/>
              </a:tabLst>
            </a:pPr>
            <a:r>
              <a:rPr sz="2800" b="1" dirty="0">
                <a:solidFill>
                  <a:srgbClr val="00AB7D"/>
                </a:solidFill>
                <a:latin typeface="Times New Roman" panose="02020603050405020304" pitchFamily="18" charset="0"/>
                <a:cs typeface="Times New Roman" panose="02020603050405020304" pitchFamily="18" charset="0"/>
              </a:rPr>
              <a:t>super(</a:t>
            </a:r>
            <a:r>
              <a:rPr sz="2800" b="1" dirty="0" err="1">
                <a:solidFill>
                  <a:srgbClr val="00AB7D"/>
                </a:solidFill>
                <a:latin typeface="Times New Roman" panose="02020603050405020304" pitchFamily="18" charset="0"/>
                <a:cs typeface="Times New Roman" panose="02020603050405020304" pitchFamily="18" charset="0"/>
              </a:rPr>
              <a:t>danh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sách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tham</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số</a:t>
            </a:r>
            <a:r>
              <a:rPr sz="2800" b="1" dirty="0">
                <a:solidFill>
                  <a:srgbClr val="00AB7D"/>
                </a:solidFill>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756285" marR="5080" indent="-287020">
              <a:lnSpc>
                <a:spcPct val="100000"/>
              </a:lnSpc>
              <a:spcBef>
                <a:spcPts val="815"/>
              </a:spcBef>
              <a:tabLst>
                <a:tab pos="756285" algn="l"/>
              </a:tabLst>
            </a:pPr>
            <a:r>
              <a:rPr sz="1500" dirty="0">
                <a:solidFill>
                  <a:srgbClr val="FF0000"/>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Bắt buộc nếu lớp cha không có phương thức khởi  tạo mặc định</a:t>
            </a:r>
          </a:p>
          <a:p>
            <a:pPr marL="355600" indent="-342900">
              <a:lnSpc>
                <a:spcPct val="100000"/>
              </a:lnSpc>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Gọi các phương thức của lớp cha</a:t>
            </a:r>
          </a:p>
          <a:p>
            <a:pPr marL="469900">
              <a:lnSpc>
                <a:spcPct val="100000"/>
              </a:lnSpc>
              <a:spcBef>
                <a:spcPts val="535"/>
              </a:spcBef>
              <a:tabLst>
                <a:tab pos="5742940" algn="l"/>
                <a:tab pos="6718934" algn="l"/>
                <a:tab pos="7696834" algn="l"/>
              </a:tabLst>
            </a:pPr>
            <a:r>
              <a:rPr sz="2800" b="1" dirty="0">
                <a:solidFill>
                  <a:srgbClr val="00AB7D"/>
                </a:solidFill>
                <a:latin typeface="Times New Roman" panose="02020603050405020304" pitchFamily="18" charset="0"/>
                <a:cs typeface="Times New Roman" panose="02020603050405020304" pitchFamily="18" charset="0"/>
              </a:rPr>
              <a:t>super.tên_Phương_thức(</a:t>
            </a:r>
            <a:r>
              <a:rPr sz="2800" b="1" dirty="0" err="1">
                <a:solidFill>
                  <a:srgbClr val="00AB7D"/>
                </a:solidFill>
                <a:latin typeface="Times New Roman" panose="02020603050405020304" pitchFamily="18" charset="0"/>
                <a:cs typeface="Times New Roman" panose="02020603050405020304" pitchFamily="18" charset="0"/>
              </a:rPr>
              <a:t>danh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sách</a:t>
            </a:r>
            <a:r>
              <a:rPr lang="en-US" sz="2800" b="1" dirty="0">
                <a:solidFill>
                  <a:srgbClr val="00AB7D"/>
                </a:solidFill>
                <a:latin typeface="Times New Roman" panose="02020603050405020304" pitchFamily="18" charset="0"/>
                <a:cs typeface="Times New Roman" panose="02020603050405020304" pitchFamily="18" charset="0"/>
              </a:rPr>
              <a:t> </a:t>
            </a:r>
            <a:r>
              <a:rPr sz="2800" b="1" dirty="0" err="1">
                <a:solidFill>
                  <a:srgbClr val="00AB7D"/>
                </a:solidFill>
                <a:latin typeface="Times New Roman" panose="02020603050405020304" pitchFamily="18" charset="0"/>
                <a:cs typeface="Times New Roman" panose="02020603050405020304" pitchFamily="18" charset="0"/>
              </a:rPr>
              <a:t>tham</a:t>
            </a:r>
            <a:r>
              <a:rPr sz="2800" b="1" dirty="0">
                <a:solidFill>
                  <a:srgbClr val="00AB7D"/>
                </a:solidFill>
                <a:latin typeface="Times New Roman" panose="02020603050405020304" pitchFamily="18" charset="0"/>
                <a:cs typeface="Times New Roman" panose="02020603050405020304" pitchFamily="18" charset="0"/>
              </a:rPr>
              <a:t>	số);</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397126" y="257047"/>
            <a:ext cx="4916805" cy="474489"/>
          </a:xfrm>
          <a:prstGeom prst="rect">
            <a:avLst/>
          </a:prstGeom>
        </p:spPr>
        <p:txBody>
          <a:bodyPr vert="horz" wrap="square" lIns="0" tIns="12700" rIns="0" bIns="0" rtlCol="0">
            <a:spAutoFit/>
          </a:bodyPr>
          <a:lstStyle/>
          <a:p>
            <a:pPr marL="12700">
              <a:lnSpc>
                <a:spcPct val="100000"/>
              </a:lnSpc>
              <a:spcBef>
                <a:spcPts val="100"/>
              </a:spcBef>
            </a:pPr>
            <a:r>
              <a:rPr dirty="0"/>
              <a:t>Sử dụng từ khóa </a:t>
            </a:r>
            <a:r>
              <a:rPr b="1" dirty="0"/>
              <a:t>super</a:t>
            </a:r>
          </a:p>
        </p:txBody>
      </p:sp>
      <p:sp>
        <p:nvSpPr>
          <p:cNvPr id="8" name="object 8"/>
          <p:cNvSpPr txBox="1"/>
          <p:nvPr/>
        </p:nvSpPr>
        <p:spPr>
          <a:xfrm>
            <a:off x="1278588" y="1443736"/>
            <a:ext cx="7331075" cy="5044440"/>
          </a:xfrm>
          <a:prstGeom prst="rect">
            <a:avLst/>
          </a:prstGeom>
        </p:spPr>
        <p:txBody>
          <a:bodyPr vert="horz" wrap="square" lIns="0" tIns="12700" rIns="0" bIns="0" rtlCol="0">
            <a:spAutoFit/>
          </a:bodyPr>
          <a:lstStyle/>
          <a:p>
            <a:pPr marL="12700">
              <a:lnSpc>
                <a:spcPts val="2835"/>
              </a:lnSpc>
              <a:spcBef>
                <a:spcPts val="100"/>
              </a:spcBef>
              <a:tabLst>
                <a:tab pos="354965" algn="l"/>
              </a:tabLst>
            </a:pPr>
            <a:r>
              <a:rPr sz="1450" spc="1495" dirty="0">
                <a:solidFill>
                  <a:srgbClr val="3333CC"/>
                </a:solidFill>
                <a:latin typeface="Wingdings"/>
                <a:cs typeface="Wingdings"/>
              </a:rPr>
              <a:t>◼</a:t>
            </a:r>
            <a:r>
              <a:rPr sz="1450" spc="1495" dirty="0">
                <a:solidFill>
                  <a:srgbClr val="3333CC"/>
                </a:solidFill>
                <a:latin typeface="Times New Roman"/>
                <a:cs typeface="Times New Roman"/>
              </a:rPr>
              <a:t>	</a:t>
            </a:r>
            <a:r>
              <a:rPr sz="2400" spc="-5" dirty="0">
                <a:latin typeface="Tahoma"/>
                <a:cs typeface="Tahoma"/>
              </a:rPr>
              <a:t>Ví </a:t>
            </a:r>
            <a:r>
              <a:rPr sz="2400" spc="-355" dirty="0">
                <a:latin typeface="Tahoma"/>
                <a:cs typeface="Tahoma"/>
              </a:rPr>
              <a:t>dụ:</a:t>
            </a:r>
            <a:endParaRPr sz="2400" dirty="0">
              <a:latin typeface="Tahoma"/>
              <a:cs typeface="Tahoma"/>
            </a:endParaRPr>
          </a:p>
          <a:p>
            <a:pPr marL="12700">
              <a:lnSpc>
                <a:spcPts val="2115"/>
              </a:lnSpc>
            </a:pPr>
            <a:r>
              <a:rPr sz="1800" b="1" spc="-10" dirty="0">
                <a:solidFill>
                  <a:srgbClr val="333399"/>
                </a:solidFill>
                <a:latin typeface="Courier New"/>
                <a:cs typeface="Courier New"/>
              </a:rPr>
              <a:t>package</a:t>
            </a:r>
            <a:r>
              <a:rPr sz="1800" b="1" spc="-15" dirty="0">
                <a:solidFill>
                  <a:srgbClr val="333399"/>
                </a:solidFill>
                <a:latin typeface="Courier New"/>
                <a:cs typeface="Courier New"/>
              </a:rPr>
              <a:t> </a:t>
            </a:r>
            <a:r>
              <a:rPr sz="1800" b="1" spc="-10" dirty="0">
                <a:latin typeface="Courier New"/>
                <a:cs typeface="Courier New"/>
              </a:rPr>
              <a:t>abc;</a:t>
            </a:r>
            <a:endParaRPr sz="1800" dirty="0">
              <a:latin typeface="Courier New"/>
              <a:cs typeface="Courier New"/>
            </a:endParaRPr>
          </a:p>
          <a:p>
            <a:pPr marL="355600" marR="3963035" indent="-342900">
              <a:lnSpc>
                <a:spcPct val="100000"/>
              </a:lnSpc>
            </a:pPr>
            <a:r>
              <a:rPr sz="1800" b="1" spc="-10" dirty="0">
                <a:solidFill>
                  <a:srgbClr val="333399"/>
                </a:solidFill>
                <a:latin typeface="Courier New"/>
                <a:cs typeface="Courier New"/>
              </a:rPr>
              <a:t>public class </a:t>
            </a:r>
            <a:r>
              <a:rPr sz="1800" b="1" spc="-10" dirty="0">
                <a:latin typeface="Courier New"/>
                <a:cs typeface="Courier New"/>
              </a:rPr>
              <a:t>Person </a:t>
            </a:r>
            <a:r>
              <a:rPr sz="1800" b="1" dirty="0">
                <a:latin typeface="Courier New"/>
                <a:cs typeface="Courier New"/>
              </a:rPr>
              <a:t>{  </a:t>
            </a:r>
            <a:r>
              <a:rPr sz="1800" b="1" spc="-10" dirty="0">
                <a:solidFill>
                  <a:srgbClr val="333399"/>
                </a:solidFill>
                <a:latin typeface="Courier New"/>
                <a:cs typeface="Courier New"/>
              </a:rPr>
              <a:t>protected String </a:t>
            </a:r>
            <a:r>
              <a:rPr sz="1800" b="1" spc="-10" dirty="0">
                <a:latin typeface="Courier New"/>
                <a:cs typeface="Courier New"/>
              </a:rPr>
              <a:t>name;  </a:t>
            </a:r>
            <a:r>
              <a:rPr sz="1800" b="1" spc="-10" dirty="0">
                <a:solidFill>
                  <a:srgbClr val="333399"/>
                </a:solidFill>
                <a:latin typeface="Courier New"/>
                <a:cs typeface="Courier New"/>
              </a:rPr>
              <a:t>protected int</a:t>
            </a:r>
            <a:r>
              <a:rPr sz="1800" b="1" spc="-35" dirty="0">
                <a:solidFill>
                  <a:srgbClr val="333399"/>
                </a:solidFill>
                <a:latin typeface="Courier New"/>
                <a:cs typeface="Courier New"/>
              </a:rPr>
              <a:t> </a:t>
            </a:r>
            <a:r>
              <a:rPr sz="1800" b="1" spc="-10" dirty="0">
                <a:latin typeface="Courier New"/>
                <a:cs typeface="Courier New"/>
              </a:rPr>
              <a:t>age;</a:t>
            </a:r>
            <a:endParaRPr sz="1800" dirty="0">
              <a:latin typeface="Courier New"/>
              <a:cs typeface="Courier New"/>
            </a:endParaRPr>
          </a:p>
          <a:p>
            <a:pPr marL="355600">
              <a:lnSpc>
                <a:spcPct val="100000"/>
              </a:lnSpc>
              <a:spcBef>
                <a:spcPts val="5"/>
              </a:spcBef>
            </a:pPr>
            <a:r>
              <a:rPr sz="1800" b="1" spc="-10" dirty="0">
                <a:solidFill>
                  <a:srgbClr val="333399"/>
                </a:solidFill>
                <a:latin typeface="Courier New"/>
                <a:cs typeface="Courier New"/>
              </a:rPr>
              <a:t>public String </a:t>
            </a:r>
            <a:r>
              <a:rPr sz="1800" b="1" spc="-10" dirty="0">
                <a:solidFill>
                  <a:srgbClr val="C00000"/>
                </a:solidFill>
                <a:latin typeface="Courier New"/>
                <a:cs typeface="Courier New"/>
              </a:rPr>
              <a:t>getDetail()</a:t>
            </a:r>
            <a:r>
              <a:rPr sz="1800" b="1" spc="-30" dirty="0">
                <a:solidFill>
                  <a:srgbClr val="C00000"/>
                </a:solidFill>
                <a:latin typeface="Courier New"/>
                <a:cs typeface="Courier New"/>
              </a:rPr>
              <a:t> </a:t>
            </a:r>
            <a:r>
              <a:rPr sz="1800" b="1" dirty="0">
                <a:latin typeface="Courier New"/>
                <a:cs typeface="Courier New"/>
              </a:rPr>
              <a:t>{</a:t>
            </a:r>
            <a:endParaRPr sz="1800" dirty="0">
              <a:latin typeface="Courier New"/>
              <a:cs typeface="Courier New"/>
            </a:endParaRPr>
          </a:p>
          <a:p>
            <a:pPr marL="927100" marR="1207135">
              <a:lnSpc>
                <a:spcPct val="100000"/>
              </a:lnSpc>
            </a:pPr>
            <a:r>
              <a:rPr sz="1800" b="1" spc="-10" dirty="0">
                <a:solidFill>
                  <a:srgbClr val="333399"/>
                </a:solidFill>
                <a:latin typeface="Courier New"/>
                <a:cs typeface="Courier New"/>
              </a:rPr>
              <a:t>String </a:t>
            </a:r>
            <a:r>
              <a:rPr sz="1800" b="1" dirty="0">
                <a:latin typeface="Courier New"/>
                <a:cs typeface="Courier New"/>
              </a:rPr>
              <a:t>s = </a:t>
            </a:r>
            <a:r>
              <a:rPr sz="1800" b="1" spc="-10" dirty="0">
                <a:solidFill>
                  <a:srgbClr val="333399"/>
                </a:solidFill>
                <a:latin typeface="Courier New"/>
                <a:cs typeface="Courier New"/>
              </a:rPr>
              <a:t>this</a:t>
            </a:r>
            <a:r>
              <a:rPr sz="1800" b="1" spc="-10" dirty="0">
                <a:latin typeface="Courier New"/>
                <a:cs typeface="Courier New"/>
              </a:rPr>
              <a:t>.name </a:t>
            </a:r>
            <a:r>
              <a:rPr sz="1800" b="1" dirty="0">
                <a:latin typeface="Courier New"/>
                <a:cs typeface="Courier New"/>
              </a:rPr>
              <a:t>+ </a:t>
            </a:r>
            <a:r>
              <a:rPr sz="1800" b="1" spc="-10" dirty="0">
                <a:latin typeface="Courier New"/>
                <a:cs typeface="Courier New"/>
              </a:rPr>
              <a:t>"," </a:t>
            </a:r>
            <a:r>
              <a:rPr sz="1800" b="1" dirty="0">
                <a:latin typeface="Courier New"/>
                <a:cs typeface="Courier New"/>
              </a:rPr>
              <a:t>+ </a:t>
            </a:r>
            <a:r>
              <a:rPr sz="1800" b="1" spc="-10" dirty="0">
                <a:solidFill>
                  <a:srgbClr val="333399"/>
                </a:solidFill>
                <a:latin typeface="Courier New"/>
                <a:cs typeface="Courier New"/>
              </a:rPr>
              <a:t>this</a:t>
            </a:r>
            <a:r>
              <a:rPr sz="1800" b="1" spc="-10" dirty="0">
                <a:latin typeface="Courier New"/>
                <a:cs typeface="Courier New"/>
              </a:rPr>
              <a:t>.age;  </a:t>
            </a:r>
            <a:r>
              <a:rPr sz="1800" b="1" spc="-10" dirty="0">
                <a:solidFill>
                  <a:srgbClr val="333399"/>
                </a:solidFill>
                <a:latin typeface="Courier New"/>
                <a:cs typeface="Courier New"/>
              </a:rPr>
              <a:t>return</a:t>
            </a:r>
            <a:r>
              <a:rPr sz="1800" b="1" spc="-5" dirty="0">
                <a:solidFill>
                  <a:srgbClr val="333399"/>
                </a:solidFill>
                <a:latin typeface="Courier New"/>
                <a:cs typeface="Courier New"/>
              </a:rPr>
              <a:t> </a:t>
            </a:r>
            <a:r>
              <a:rPr sz="1800" b="1" spc="-15" dirty="0">
                <a:latin typeface="Courier New"/>
                <a:cs typeface="Courier New"/>
              </a:rPr>
              <a:t>s;</a:t>
            </a:r>
            <a:endParaRPr sz="1800" dirty="0">
              <a:latin typeface="Courier New"/>
              <a:cs typeface="Courier New"/>
            </a:endParaRPr>
          </a:p>
          <a:p>
            <a:pPr marL="355600">
              <a:lnSpc>
                <a:spcPct val="100000"/>
              </a:lnSpc>
            </a:pPr>
            <a:r>
              <a:rPr sz="1800" b="1" dirty="0">
                <a:latin typeface="Courier New"/>
                <a:cs typeface="Courier New"/>
              </a:rPr>
              <a:t>}</a:t>
            </a:r>
            <a:endParaRPr sz="1800" dirty="0">
              <a:latin typeface="Courier New"/>
              <a:cs typeface="Courier New"/>
            </a:endParaRPr>
          </a:p>
          <a:p>
            <a:pPr marL="12700">
              <a:lnSpc>
                <a:spcPct val="100000"/>
              </a:lnSpc>
            </a:pPr>
            <a:r>
              <a:rPr sz="1800" b="1" dirty="0">
                <a:latin typeface="Courier New"/>
                <a:cs typeface="Courier New"/>
              </a:rPr>
              <a:t>}</a:t>
            </a:r>
            <a:endParaRPr sz="1800" dirty="0">
              <a:latin typeface="Courier New"/>
              <a:cs typeface="Courier New"/>
            </a:endParaRPr>
          </a:p>
          <a:p>
            <a:pPr>
              <a:lnSpc>
                <a:spcPct val="100000"/>
              </a:lnSpc>
              <a:spcBef>
                <a:spcPts val="10"/>
              </a:spcBef>
            </a:pPr>
            <a:endParaRPr sz="1900" dirty="0">
              <a:latin typeface="Courier New"/>
              <a:cs typeface="Courier New"/>
            </a:endParaRPr>
          </a:p>
          <a:p>
            <a:pPr marL="12700">
              <a:lnSpc>
                <a:spcPct val="100000"/>
              </a:lnSpc>
            </a:pPr>
            <a:r>
              <a:rPr sz="1800" b="1" spc="-10" dirty="0">
                <a:solidFill>
                  <a:srgbClr val="333399"/>
                </a:solidFill>
                <a:latin typeface="Courier New"/>
                <a:cs typeface="Courier New"/>
              </a:rPr>
              <a:t>import</a:t>
            </a:r>
            <a:r>
              <a:rPr sz="1800" b="1" spc="-5" dirty="0">
                <a:solidFill>
                  <a:srgbClr val="333399"/>
                </a:solidFill>
                <a:latin typeface="Courier New"/>
                <a:cs typeface="Courier New"/>
              </a:rPr>
              <a:t> </a:t>
            </a:r>
            <a:r>
              <a:rPr sz="1800" b="1" spc="-10" dirty="0">
                <a:latin typeface="Courier New"/>
                <a:cs typeface="Courier New"/>
              </a:rPr>
              <a:t>abc.Person;</a:t>
            </a:r>
            <a:endParaRPr sz="1800" dirty="0">
              <a:latin typeface="Courier New"/>
              <a:cs typeface="Courier New"/>
            </a:endParaRPr>
          </a:p>
          <a:p>
            <a:pPr marL="286385" marR="2122170" indent="-274320">
              <a:lnSpc>
                <a:spcPct val="100000"/>
              </a:lnSpc>
            </a:pPr>
            <a:r>
              <a:rPr sz="1800" b="1" spc="-10" dirty="0">
                <a:solidFill>
                  <a:srgbClr val="333399"/>
                </a:solidFill>
                <a:latin typeface="Courier New"/>
                <a:cs typeface="Courier New"/>
              </a:rPr>
              <a:t>public class </a:t>
            </a:r>
            <a:r>
              <a:rPr sz="1800" b="1" spc="-10" dirty="0">
                <a:latin typeface="Courier New"/>
                <a:cs typeface="Courier New"/>
              </a:rPr>
              <a:t>Employee </a:t>
            </a:r>
            <a:r>
              <a:rPr sz="1800" b="1" spc="-10" dirty="0">
                <a:solidFill>
                  <a:srgbClr val="333399"/>
                </a:solidFill>
                <a:latin typeface="Courier New"/>
                <a:cs typeface="Courier New"/>
              </a:rPr>
              <a:t>extends </a:t>
            </a:r>
            <a:r>
              <a:rPr sz="1800" b="1" spc="-10" dirty="0">
                <a:latin typeface="Courier New"/>
                <a:cs typeface="Courier New"/>
              </a:rPr>
              <a:t>Person </a:t>
            </a:r>
            <a:r>
              <a:rPr sz="1800" b="1" dirty="0">
                <a:latin typeface="Courier New"/>
                <a:cs typeface="Courier New"/>
              </a:rPr>
              <a:t>{  </a:t>
            </a:r>
            <a:r>
              <a:rPr sz="1800" b="1" spc="-10" dirty="0">
                <a:solidFill>
                  <a:srgbClr val="333399"/>
                </a:solidFill>
                <a:latin typeface="Courier New"/>
                <a:cs typeface="Courier New"/>
              </a:rPr>
              <a:t>double</a:t>
            </a:r>
            <a:r>
              <a:rPr sz="1800" b="1" spc="-15" dirty="0">
                <a:solidFill>
                  <a:srgbClr val="333399"/>
                </a:solidFill>
                <a:latin typeface="Courier New"/>
                <a:cs typeface="Courier New"/>
              </a:rPr>
              <a:t> </a:t>
            </a:r>
            <a:r>
              <a:rPr sz="1800" b="1" spc="-10" dirty="0">
                <a:latin typeface="Courier New"/>
                <a:cs typeface="Courier New"/>
              </a:rPr>
              <a:t>salary;</a:t>
            </a:r>
            <a:endParaRPr sz="1800" dirty="0">
              <a:latin typeface="Courier New"/>
              <a:cs typeface="Courier New"/>
            </a:endParaRPr>
          </a:p>
          <a:p>
            <a:pPr marL="286385">
              <a:lnSpc>
                <a:spcPct val="100000"/>
              </a:lnSpc>
            </a:pPr>
            <a:r>
              <a:rPr sz="1800" b="1" spc="-10" dirty="0">
                <a:solidFill>
                  <a:srgbClr val="333399"/>
                </a:solidFill>
                <a:latin typeface="Courier New"/>
                <a:cs typeface="Courier New"/>
              </a:rPr>
              <a:t>public String </a:t>
            </a:r>
            <a:r>
              <a:rPr sz="1800" b="1" spc="-10" dirty="0">
                <a:solidFill>
                  <a:srgbClr val="C00000"/>
                </a:solidFill>
                <a:latin typeface="Courier New"/>
                <a:cs typeface="Courier New"/>
              </a:rPr>
              <a:t>getDetail</a:t>
            </a:r>
            <a:r>
              <a:rPr sz="1800" b="1" spc="-10" dirty="0">
                <a:latin typeface="Courier New"/>
                <a:cs typeface="Courier New"/>
              </a:rPr>
              <a:t>()</a:t>
            </a:r>
            <a:r>
              <a:rPr sz="1800" b="1" spc="-30" dirty="0">
                <a:latin typeface="Courier New"/>
                <a:cs typeface="Courier New"/>
              </a:rPr>
              <a:t> </a:t>
            </a:r>
            <a:r>
              <a:rPr sz="1800" b="1" dirty="0">
                <a:latin typeface="Courier New"/>
                <a:cs typeface="Courier New"/>
              </a:rPr>
              <a:t>{</a:t>
            </a:r>
            <a:endParaRPr sz="1800" dirty="0">
              <a:latin typeface="Courier New"/>
              <a:cs typeface="Courier New"/>
            </a:endParaRPr>
          </a:p>
          <a:p>
            <a:pPr marL="629920" marR="5080">
              <a:lnSpc>
                <a:spcPct val="100000"/>
              </a:lnSpc>
            </a:pPr>
            <a:r>
              <a:rPr sz="1800" b="1" spc="-10" dirty="0">
                <a:solidFill>
                  <a:srgbClr val="333399"/>
                </a:solidFill>
                <a:latin typeface="Courier New"/>
                <a:cs typeface="Courier New"/>
              </a:rPr>
              <a:t>String </a:t>
            </a:r>
            <a:r>
              <a:rPr sz="1800" b="1" dirty="0">
                <a:latin typeface="Courier New"/>
                <a:cs typeface="Courier New"/>
              </a:rPr>
              <a:t>s = </a:t>
            </a:r>
            <a:r>
              <a:rPr sz="1800" b="1" spc="-10" dirty="0">
                <a:solidFill>
                  <a:srgbClr val="C00000"/>
                </a:solidFill>
                <a:latin typeface="Courier New"/>
                <a:cs typeface="Courier New"/>
              </a:rPr>
              <a:t>super.getDetail() </a:t>
            </a:r>
            <a:r>
              <a:rPr sz="1800" b="1" dirty="0">
                <a:latin typeface="Courier New"/>
                <a:cs typeface="Courier New"/>
              </a:rPr>
              <a:t>+ </a:t>
            </a:r>
            <a:r>
              <a:rPr sz="1800" b="1" spc="-5" dirty="0">
                <a:latin typeface="Courier New"/>
                <a:cs typeface="Courier New"/>
              </a:rPr>
              <a:t>"," </a:t>
            </a:r>
            <a:r>
              <a:rPr sz="1800" b="1" dirty="0">
                <a:latin typeface="Courier New"/>
                <a:cs typeface="Courier New"/>
              </a:rPr>
              <a:t>+ </a:t>
            </a:r>
            <a:r>
              <a:rPr sz="1800" b="1" spc="-10" dirty="0">
                <a:solidFill>
                  <a:srgbClr val="333399"/>
                </a:solidFill>
                <a:latin typeface="Courier New"/>
                <a:cs typeface="Courier New"/>
              </a:rPr>
              <a:t>this</a:t>
            </a:r>
            <a:r>
              <a:rPr sz="1800" b="1" spc="-10" dirty="0">
                <a:latin typeface="Courier New"/>
                <a:cs typeface="Courier New"/>
              </a:rPr>
              <a:t>.salary;  </a:t>
            </a:r>
            <a:r>
              <a:rPr sz="1800" b="1" spc="-10" dirty="0">
                <a:solidFill>
                  <a:srgbClr val="333399"/>
                </a:solidFill>
                <a:latin typeface="Courier New"/>
                <a:cs typeface="Courier New"/>
              </a:rPr>
              <a:t>return</a:t>
            </a:r>
            <a:r>
              <a:rPr sz="1800" b="1" spc="-20" dirty="0">
                <a:solidFill>
                  <a:srgbClr val="333399"/>
                </a:solidFill>
                <a:latin typeface="Courier New"/>
                <a:cs typeface="Courier New"/>
              </a:rPr>
              <a:t> </a:t>
            </a:r>
            <a:r>
              <a:rPr sz="1800" b="1" spc="-15" dirty="0">
                <a:latin typeface="Courier New"/>
                <a:cs typeface="Courier New"/>
              </a:rPr>
              <a:t>s;</a:t>
            </a:r>
            <a:endParaRPr sz="1800" dirty="0">
              <a:latin typeface="Courier New"/>
              <a:cs typeface="Courier New"/>
            </a:endParaRPr>
          </a:p>
          <a:p>
            <a:pPr marL="355600">
              <a:lnSpc>
                <a:spcPct val="100000"/>
              </a:lnSpc>
            </a:pPr>
            <a:r>
              <a:rPr sz="1800" b="1" dirty="0">
                <a:latin typeface="Courier New"/>
                <a:cs typeface="Courier New"/>
              </a:rPr>
              <a:t>}</a:t>
            </a:r>
            <a:endParaRPr sz="1800" dirty="0">
              <a:latin typeface="Courier New"/>
              <a:cs typeface="Courier New"/>
            </a:endParaRPr>
          </a:p>
        </p:txBody>
      </p:sp>
      <p:sp>
        <p:nvSpPr>
          <p:cNvPr id="9" name="object 9"/>
          <p:cNvSpPr txBox="1"/>
          <p:nvPr/>
        </p:nvSpPr>
        <p:spPr>
          <a:xfrm>
            <a:off x="1278588" y="6513893"/>
            <a:ext cx="16319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a:t>
            </a:r>
            <a:endParaRPr sz="1800">
              <a:latin typeface="Courier New"/>
              <a:cs typeface="Courier New"/>
            </a:endParaRPr>
          </a:p>
        </p:txBody>
      </p:sp>
      <p:sp>
        <p:nvSpPr>
          <p:cNvPr id="10" name="object 10"/>
          <p:cNvSpPr txBox="1"/>
          <p:nvPr/>
        </p:nvSpPr>
        <p:spPr>
          <a:xfrm>
            <a:off x="8644890" y="642467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14</a:t>
            </a:r>
            <a:endParaRPr sz="1400">
              <a:latin typeface="Arial"/>
              <a:cs typeface="Arial"/>
            </a:endParaRPr>
          </a:p>
        </p:txBody>
      </p:sp>
      <p:grpSp>
        <p:nvGrpSpPr>
          <p:cNvPr id="11" name="object 11"/>
          <p:cNvGrpSpPr/>
          <p:nvPr/>
        </p:nvGrpSpPr>
        <p:grpSpPr>
          <a:xfrm>
            <a:off x="3350068" y="3048000"/>
            <a:ext cx="5494213" cy="3108325"/>
            <a:chOff x="2273807" y="3077845"/>
            <a:chExt cx="5927725" cy="3108325"/>
          </a:xfrm>
        </p:grpSpPr>
        <p:sp>
          <p:nvSpPr>
            <p:cNvPr id="12" name="object 12"/>
            <p:cNvSpPr/>
            <p:nvPr/>
          </p:nvSpPr>
          <p:spPr>
            <a:xfrm>
              <a:off x="2286761" y="5715762"/>
              <a:ext cx="2514600" cy="228600"/>
            </a:xfrm>
            <a:custGeom>
              <a:avLst/>
              <a:gdLst/>
              <a:ahLst/>
              <a:cxnLst/>
              <a:rect l="l" t="t" r="r" b="b"/>
              <a:pathLst>
                <a:path w="2514600" h="228600">
                  <a:moveTo>
                    <a:pt x="0" y="38100"/>
                  </a:moveTo>
                  <a:lnTo>
                    <a:pt x="2988" y="23268"/>
                  </a:lnTo>
                  <a:lnTo>
                    <a:pt x="11144" y="11158"/>
                  </a:lnTo>
                  <a:lnTo>
                    <a:pt x="23252" y="2993"/>
                  </a:lnTo>
                  <a:lnTo>
                    <a:pt x="38100" y="0"/>
                  </a:lnTo>
                  <a:lnTo>
                    <a:pt x="2476500" y="0"/>
                  </a:lnTo>
                  <a:lnTo>
                    <a:pt x="2491347" y="2993"/>
                  </a:lnTo>
                  <a:lnTo>
                    <a:pt x="2503455" y="11158"/>
                  </a:lnTo>
                  <a:lnTo>
                    <a:pt x="2511611" y="23268"/>
                  </a:lnTo>
                  <a:lnTo>
                    <a:pt x="2514600" y="38100"/>
                  </a:lnTo>
                  <a:lnTo>
                    <a:pt x="2514600" y="190500"/>
                  </a:lnTo>
                  <a:lnTo>
                    <a:pt x="2511611" y="205331"/>
                  </a:lnTo>
                  <a:lnTo>
                    <a:pt x="2503455" y="217441"/>
                  </a:lnTo>
                  <a:lnTo>
                    <a:pt x="2491347" y="225606"/>
                  </a:lnTo>
                  <a:lnTo>
                    <a:pt x="2476500" y="228600"/>
                  </a:lnTo>
                  <a:lnTo>
                    <a:pt x="38100" y="228600"/>
                  </a:lnTo>
                  <a:lnTo>
                    <a:pt x="23252" y="225606"/>
                  </a:lnTo>
                  <a:lnTo>
                    <a:pt x="11144" y="217441"/>
                  </a:lnTo>
                  <a:lnTo>
                    <a:pt x="2988" y="205331"/>
                  </a:lnTo>
                  <a:lnTo>
                    <a:pt x="0" y="190500"/>
                  </a:lnTo>
                  <a:lnTo>
                    <a:pt x="0" y="38100"/>
                  </a:lnTo>
                  <a:close/>
                </a:path>
              </a:pathLst>
            </a:custGeom>
            <a:ln w="25908">
              <a:solidFill>
                <a:srgbClr val="006FC0"/>
              </a:solidFill>
            </a:ln>
          </p:spPr>
          <p:txBody>
            <a:bodyPr wrap="square" lIns="0" tIns="0" rIns="0" bIns="0" rtlCol="0"/>
            <a:lstStyle/>
            <a:p>
              <a:endParaRPr/>
            </a:p>
          </p:txBody>
        </p:sp>
        <p:sp>
          <p:nvSpPr>
            <p:cNvPr id="13" name="object 13"/>
            <p:cNvSpPr/>
            <p:nvPr/>
          </p:nvSpPr>
          <p:spPr>
            <a:xfrm>
              <a:off x="3531108" y="3077844"/>
              <a:ext cx="4670425" cy="3108325"/>
            </a:xfrm>
            <a:custGeom>
              <a:avLst/>
              <a:gdLst/>
              <a:ahLst/>
              <a:cxnLst/>
              <a:rect l="l" t="t" r="r" b="b"/>
              <a:pathLst>
                <a:path w="4670425" h="3108325">
                  <a:moveTo>
                    <a:pt x="4669917" y="31496"/>
                  </a:moveTo>
                  <a:lnTo>
                    <a:pt x="4664075" y="25654"/>
                  </a:lnTo>
                  <a:lnTo>
                    <a:pt x="965263" y="27178"/>
                  </a:lnTo>
                  <a:lnTo>
                    <a:pt x="962279" y="0"/>
                  </a:lnTo>
                  <a:lnTo>
                    <a:pt x="889254" y="47117"/>
                  </a:lnTo>
                  <a:lnTo>
                    <a:pt x="970788" y="77343"/>
                  </a:lnTo>
                  <a:lnTo>
                    <a:pt x="968108" y="53086"/>
                  </a:lnTo>
                  <a:lnTo>
                    <a:pt x="4644009" y="51574"/>
                  </a:lnTo>
                  <a:lnTo>
                    <a:pt x="4644009" y="3082163"/>
                  </a:lnTo>
                  <a:lnTo>
                    <a:pt x="25908" y="3082163"/>
                  </a:lnTo>
                  <a:lnTo>
                    <a:pt x="25908" y="2866517"/>
                  </a:lnTo>
                  <a:lnTo>
                    <a:pt x="0" y="2866517"/>
                  </a:lnTo>
                  <a:lnTo>
                    <a:pt x="0" y="3102267"/>
                  </a:lnTo>
                  <a:lnTo>
                    <a:pt x="5842" y="3108071"/>
                  </a:lnTo>
                  <a:lnTo>
                    <a:pt x="4664075" y="3108071"/>
                  </a:lnTo>
                  <a:lnTo>
                    <a:pt x="4669917" y="3102267"/>
                  </a:lnTo>
                  <a:lnTo>
                    <a:pt x="4669917" y="3095129"/>
                  </a:lnTo>
                  <a:lnTo>
                    <a:pt x="25908" y="3095117"/>
                  </a:lnTo>
                  <a:lnTo>
                    <a:pt x="4644009" y="3095117"/>
                  </a:lnTo>
                  <a:lnTo>
                    <a:pt x="4669917" y="3095129"/>
                  </a:lnTo>
                  <a:lnTo>
                    <a:pt x="4669917" y="3082163"/>
                  </a:lnTo>
                  <a:lnTo>
                    <a:pt x="4669917" y="38608"/>
                  </a:lnTo>
                  <a:lnTo>
                    <a:pt x="4669917" y="31496"/>
                  </a:lnTo>
                  <a:close/>
                </a:path>
              </a:pathLst>
            </a:custGeom>
            <a:solidFill>
              <a:srgbClr val="00AF50"/>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407338" y="239504"/>
            <a:ext cx="4466590" cy="474489"/>
          </a:xfrm>
          <a:prstGeom prst="rect">
            <a:avLst/>
          </a:prstGeom>
        </p:spPr>
        <p:txBody>
          <a:bodyPr vert="horz" wrap="square" lIns="0" tIns="12700" rIns="0" bIns="0" rtlCol="0">
            <a:spAutoFit/>
          </a:bodyPr>
          <a:lstStyle/>
          <a:p>
            <a:pPr marL="12700">
              <a:lnSpc>
                <a:spcPct val="100000"/>
              </a:lnSpc>
              <a:spcBef>
                <a:spcPts val="100"/>
              </a:spcBef>
            </a:pPr>
            <a:r>
              <a:rPr dirty="0"/>
              <a:t>Quy định trong ghi đè</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
        <p:nvSpPr>
          <p:cNvPr id="8" name="object 8"/>
          <p:cNvSpPr txBox="1"/>
          <p:nvPr/>
        </p:nvSpPr>
        <p:spPr>
          <a:xfrm>
            <a:off x="1083971" y="1371980"/>
            <a:ext cx="7773817" cy="4978286"/>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Phương thức ghi đè trong lớp con phải</a:t>
            </a:r>
          </a:p>
          <a:p>
            <a:pPr marL="756285" marR="7175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Có danh sách tham số giống hệt phương thức kế  thừa trong lớp cha.</a:t>
            </a:r>
          </a:p>
          <a:p>
            <a:pPr marL="756285" marR="71501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Có cùng kiểu trả về với phương thức kế thừa  trong lớp cha</a:t>
            </a:r>
          </a:p>
          <a:p>
            <a:pPr marL="355600" marR="702945" indent="-342900">
              <a:lnSpc>
                <a:spcPct val="100000"/>
              </a:lnSpc>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Các chỉ định truy cập không giới hạn chặt  hơn phương thức trong lớp cha</a:t>
            </a:r>
          </a:p>
          <a:p>
            <a:pPr marL="756285" marR="5080" lvl="1" indent="-287020" algn="just">
              <a:lnSpc>
                <a:spcPct val="100000"/>
              </a:lnSpc>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Ví dụ, nếu ghi đè một phương thức protected, thì  phương thức mới có thể là protected hoặc public,  mà không được là private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461770" y="280668"/>
            <a:ext cx="4466590" cy="474489"/>
          </a:xfrm>
          <a:prstGeom prst="rect">
            <a:avLst/>
          </a:prstGeom>
        </p:spPr>
        <p:txBody>
          <a:bodyPr vert="horz" wrap="square" lIns="0" tIns="12700" rIns="0" bIns="0" rtlCol="0">
            <a:spAutoFit/>
          </a:bodyPr>
          <a:lstStyle/>
          <a:p>
            <a:pPr marL="12700">
              <a:lnSpc>
                <a:spcPct val="100000"/>
              </a:lnSpc>
              <a:spcBef>
                <a:spcPts val="100"/>
              </a:spcBef>
            </a:pPr>
            <a:r>
              <a:rPr dirty="0"/>
              <a:t>Quy định trong ghi đè</a:t>
            </a:r>
          </a:p>
        </p:txBody>
      </p:sp>
      <p:sp>
        <p:nvSpPr>
          <p:cNvPr id="24" name="object 24"/>
          <p:cNvSpPr txBox="1">
            <a:spLocks noGrp="1"/>
          </p:cNvSpPr>
          <p:nvPr>
            <p:ph type="sldNum" sz="quarter" idx="12"/>
          </p:nvPr>
        </p:nvSpPr>
        <p:spPr>
          <a:xfrm>
            <a:off x="9428004" y="6417816"/>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
        <p:nvSpPr>
          <p:cNvPr id="8" name="object 8"/>
          <p:cNvSpPr txBox="1"/>
          <p:nvPr/>
        </p:nvSpPr>
        <p:spPr>
          <a:xfrm>
            <a:off x="1184275" y="1324355"/>
            <a:ext cx="6775450" cy="1720343"/>
          </a:xfrm>
          <a:prstGeom prst="rect">
            <a:avLst/>
          </a:prstGeom>
        </p:spPr>
        <p:txBody>
          <a:bodyPr vert="horz" wrap="square" lIns="0" tIns="12065" rIns="0" bIns="0" rtlCol="0">
            <a:spAutoFit/>
          </a:bodyPr>
          <a:lstStyle/>
          <a:p>
            <a:pPr marL="12700">
              <a:lnSpc>
                <a:spcPts val="3290"/>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121920">
              <a:lnSpc>
                <a:spcPts val="3290"/>
              </a:lnSpc>
            </a:pPr>
            <a:r>
              <a:rPr sz="2800" b="1" dirty="0">
                <a:solidFill>
                  <a:srgbClr val="333399"/>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Parent {</a:t>
            </a:r>
            <a:endParaRPr sz="2800" dirty="0">
              <a:latin typeface="Times New Roman" panose="02020603050405020304" pitchFamily="18" charset="0"/>
              <a:cs typeface="Times New Roman" panose="02020603050405020304" pitchFamily="18" charset="0"/>
            </a:endParaRPr>
          </a:p>
          <a:p>
            <a:pPr marL="378460" marR="5080">
              <a:lnSpc>
                <a:spcPct val="100000"/>
              </a:lnSpc>
            </a:pPr>
            <a:r>
              <a:rPr sz="2800" b="1" dirty="0">
                <a:solidFill>
                  <a:srgbClr val="C00000"/>
                </a:solidFill>
                <a:latin typeface="Times New Roman" panose="02020603050405020304" pitchFamily="18" charset="0"/>
                <a:cs typeface="Times New Roman" panose="02020603050405020304" pitchFamily="18" charset="0"/>
              </a:rPr>
              <a:t>public </a:t>
            </a:r>
            <a:r>
              <a:rPr sz="2800" b="1" dirty="0">
                <a:solidFill>
                  <a:srgbClr val="333399"/>
                </a:solidFill>
                <a:latin typeface="Times New Roman" panose="02020603050405020304" pitchFamily="18" charset="0"/>
                <a:cs typeface="Times New Roman" panose="02020603050405020304" pitchFamily="18" charset="0"/>
              </a:rPr>
              <a:t>void </a:t>
            </a:r>
            <a:r>
              <a:rPr sz="2800" b="1" dirty="0">
                <a:latin typeface="Times New Roman" panose="02020603050405020304" pitchFamily="18" charset="0"/>
                <a:cs typeface="Times New Roman" panose="02020603050405020304" pitchFamily="18" charset="0"/>
              </a:rPr>
              <a:t>doSomething() {}  </a:t>
            </a:r>
            <a:endParaRPr lang="en-US" sz="2800" b="1" dirty="0">
              <a:latin typeface="Times New Roman" panose="02020603050405020304" pitchFamily="18" charset="0"/>
              <a:cs typeface="Times New Roman" panose="02020603050405020304" pitchFamily="18" charset="0"/>
            </a:endParaRPr>
          </a:p>
          <a:p>
            <a:pPr marL="378460" marR="5080">
              <a:lnSpc>
                <a:spcPct val="100000"/>
              </a:lnSpc>
            </a:pPr>
            <a:r>
              <a:rPr sz="2800" b="1" dirty="0">
                <a:solidFill>
                  <a:srgbClr val="333399"/>
                </a:solidFill>
                <a:latin typeface="Times New Roman" panose="02020603050405020304" pitchFamily="18" charset="0"/>
                <a:cs typeface="Times New Roman" panose="02020603050405020304" pitchFamily="18" charset="0"/>
              </a:rPr>
              <a:t>protected </a:t>
            </a:r>
            <a:r>
              <a:rPr sz="2800" b="1" dirty="0">
                <a:solidFill>
                  <a:srgbClr val="806800"/>
                </a:solidFill>
                <a:latin typeface="Times New Roman" panose="02020603050405020304" pitchFamily="18" charset="0"/>
                <a:cs typeface="Times New Roman" panose="02020603050405020304" pitchFamily="18" charset="0"/>
              </a:rPr>
              <a:t>int </a:t>
            </a:r>
            <a:r>
              <a:rPr sz="2800" b="1" dirty="0">
                <a:latin typeface="Times New Roman" panose="02020603050405020304" pitchFamily="18" charset="0"/>
                <a:cs typeface="Times New Roman" panose="02020603050405020304" pitchFamily="18" charset="0"/>
              </a:rPr>
              <a:t>doSomething2() {</a:t>
            </a:r>
            <a:endParaRPr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2098979" y="3013201"/>
            <a:ext cx="1941195" cy="452120"/>
          </a:xfrm>
          <a:prstGeom prst="rect">
            <a:avLst/>
          </a:prstGeom>
        </p:spPr>
        <p:txBody>
          <a:bodyPr vert="horz" wrap="square" lIns="0" tIns="12065" rIns="0" bIns="0" rtlCol="0">
            <a:spAutoFit/>
          </a:bodyPr>
          <a:lstStyle/>
          <a:p>
            <a:pPr marL="12700">
              <a:lnSpc>
                <a:spcPct val="100000"/>
              </a:lnSpc>
              <a:spcBef>
                <a:spcPts val="95"/>
              </a:spcBef>
            </a:pPr>
            <a:r>
              <a:rPr sz="2800" b="1" dirty="0">
                <a:latin typeface="Times New Roman" panose="02020603050405020304" pitchFamily="18" charset="0"/>
                <a:cs typeface="Times New Roman" panose="02020603050405020304" pitchFamily="18" charset="0"/>
              </a:rPr>
              <a:t>return 0;</a:t>
            </a:r>
            <a:endParaRPr sz="28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550035" y="3439922"/>
            <a:ext cx="238760" cy="452120"/>
          </a:xfrm>
          <a:prstGeom prst="rect">
            <a:avLst/>
          </a:prstGeom>
        </p:spPr>
        <p:txBody>
          <a:bodyPr vert="horz" wrap="square" lIns="0" tIns="12065" rIns="0" bIns="0" rtlCol="0">
            <a:spAutoFit/>
          </a:bodyPr>
          <a:lstStyle/>
          <a:p>
            <a:pPr marL="12700">
              <a:lnSpc>
                <a:spcPct val="100000"/>
              </a:lnSpc>
              <a:spcBef>
                <a:spcPts val="95"/>
              </a:spcBef>
            </a:pPr>
            <a:r>
              <a:rPr sz="2800" b="1" dirty="0">
                <a:latin typeface="Times New Roman" panose="02020603050405020304" pitchFamily="18" charset="0"/>
                <a:cs typeface="Times New Roman" panose="02020603050405020304" pitchFamily="18" charset="0"/>
              </a:rPr>
              <a:t>}</a:t>
            </a:r>
            <a:endParaRPr sz="2800">
              <a:latin typeface="Times New Roman" panose="02020603050405020304" pitchFamily="18" charset="0"/>
              <a:cs typeface="Times New Roman" panose="02020603050405020304" pitchFamily="18" charset="0"/>
            </a:endParaRPr>
          </a:p>
        </p:txBody>
      </p:sp>
      <p:sp>
        <p:nvSpPr>
          <p:cNvPr id="11" name="object 11"/>
          <p:cNvSpPr txBox="1"/>
          <p:nvPr/>
        </p:nvSpPr>
        <p:spPr>
          <a:xfrm>
            <a:off x="1294003" y="3867022"/>
            <a:ext cx="5983605" cy="873957"/>
          </a:xfrm>
          <a:prstGeom prst="rect">
            <a:avLst/>
          </a:prstGeom>
        </p:spPr>
        <p:txBody>
          <a:bodyPr vert="horz" wrap="square" lIns="0" tIns="12065" rIns="0" bIns="0" rtlCol="0">
            <a:spAutoFit/>
          </a:bodyPr>
          <a:lstStyle/>
          <a:p>
            <a:pPr marL="12700">
              <a:lnSpc>
                <a:spcPct val="100000"/>
              </a:lnSpc>
              <a:spcBef>
                <a:spcPts val="95"/>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12700">
              <a:lnSpc>
                <a:spcPct val="100000"/>
              </a:lnSpc>
            </a:pPr>
            <a:r>
              <a:rPr sz="2800" b="1" dirty="0">
                <a:solidFill>
                  <a:srgbClr val="333399"/>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Child </a:t>
            </a:r>
            <a:r>
              <a:rPr sz="2800" b="1" dirty="0">
                <a:solidFill>
                  <a:srgbClr val="333399"/>
                </a:solidFill>
                <a:latin typeface="Times New Roman" panose="02020603050405020304" pitchFamily="18" charset="0"/>
                <a:cs typeface="Times New Roman" panose="02020603050405020304" pitchFamily="18" charset="0"/>
              </a:rPr>
              <a:t>extends </a:t>
            </a:r>
            <a:r>
              <a:rPr sz="2800" b="1" dirty="0">
                <a:latin typeface="Times New Roman" panose="02020603050405020304" pitchFamily="18" charset="0"/>
                <a:cs typeface="Times New Roman" panose="02020603050405020304" pitchFamily="18" charset="0"/>
              </a:rPr>
              <a:t>Parent {</a:t>
            </a:r>
            <a:endParaRPr sz="2800" dirty="0">
              <a:latin typeface="Times New Roman" panose="02020603050405020304" pitchFamily="18" charset="0"/>
              <a:cs typeface="Times New Roman" panose="02020603050405020304" pitchFamily="18"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788154905"/>
              </p:ext>
            </p:extLst>
          </p:nvPr>
        </p:nvGraphicFramePr>
        <p:xfrm>
          <a:off x="1530985" y="4798476"/>
          <a:ext cx="6880224" cy="823383"/>
        </p:xfrm>
        <a:graphic>
          <a:graphicData uri="http://schemas.openxmlformats.org/drawingml/2006/table">
            <a:tbl>
              <a:tblPr firstRow="1" bandRow="1">
                <a:tableStyleId>{2D5ABB26-0587-4C30-8999-92F81FD0307C}</a:tableStyleId>
              </a:tblPr>
              <a:tblGrid>
                <a:gridCol w="2053589">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3091815">
                  <a:extLst>
                    <a:ext uri="{9D8B030D-6E8A-4147-A177-3AD203B41FA5}">
                      <a16:colId xmlns:a16="http://schemas.microsoft.com/office/drawing/2014/main" val="20002"/>
                    </a:ext>
                  </a:extLst>
                </a:gridCol>
                <a:gridCol w="671195">
                  <a:extLst>
                    <a:ext uri="{9D8B030D-6E8A-4147-A177-3AD203B41FA5}">
                      <a16:colId xmlns:a16="http://schemas.microsoft.com/office/drawing/2014/main" val="20003"/>
                    </a:ext>
                  </a:extLst>
                </a:gridCol>
              </a:tblGrid>
              <a:tr h="411864">
                <a:tc>
                  <a:txBody>
                    <a:bodyPr/>
                    <a:lstStyle/>
                    <a:p>
                      <a:pPr marL="31750">
                        <a:lnSpc>
                          <a:spcPts val="2890"/>
                        </a:lnSpc>
                      </a:pPr>
                      <a:r>
                        <a:rPr sz="2800" b="1" spc="-10" dirty="0">
                          <a:solidFill>
                            <a:srgbClr val="C00000"/>
                          </a:solidFill>
                          <a:latin typeface="Courier New"/>
                          <a:cs typeface="Courier New"/>
                        </a:rPr>
                        <a:t>protected</a:t>
                      </a:r>
                      <a:endParaRPr sz="2800">
                        <a:latin typeface="Courier New"/>
                        <a:cs typeface="Courier New"/>
                      </a:endParaRPr>
                    </a:p>
                  </a:txBody>
                  <a:tcPr marL="0" marR="0" marT="0" marB="0"/>
                </a:tc>
                <a:tc>
                  <a:txBody>
                    <a:bodyPr/>
                    <a:lstStyle/>
                    <a:p>
                      <a:pPr algn="ctr">
                        <a:lnSpc>
                          <a:spcPts val="2890"/>
                        </a:lnSpc>
                      </a:pPr>
                      <a:r>
                        <a:rPr sz="2800" b="1" spc="-10" dirty="0">
                          <a:solidFill>
                            <a:srgbClr val="333399"/>
                          </a:solidFill>
                          <a:latin typeface="Courier New"/>
                          <a:cs typeface="Courier New"/>
                        </a:rPr>
                        <a:t>void</a:t>
                      </a:r>
                      <a:endParaRPr sz="2800">
                        <a:latin typeface="Courier New"/>
                        <a:cs typeface="Courier New"/>
                      </a:endParaRPr>
                    </a:p>
                  </a:txBody>
                  <a:tcPr marL="0" marR="0" marT="0" marB="0"/>
                </a:tc>
                <a:tc>
                  <a:txBody>
                    <a:bodyPr/>
                    <a:lstStyle/>
                    <a:p>
                      <a:pPr marL="105410" marR="3175">
                        <a:lnSpc>
                          <a:spcPts val="2890"/>
                        </a:lnSpc>
                      </a:pPr>
                      <a:r>
                        <a:rPr sz="2800" b="1" spc="-10" dirty="0">
                          <a:latin typeface="Courier New"/>
                          <a:cs typeface="Courier New"/>
                        </a:rPr>
                        <a:t>doSomething()</a:t>
                      </a:r>
                      <a:endParaRPr sz="2800">
                        <a:latin typeface="Courier New"/>
                        <a:cs typeface="Courier New"/>
                      </a:endParaRPr>
                    </a:p>
                  </a:txBody>
                  <a:tcPr marL="0" marR="0" marT="0" marB="0"/>
                </a:tc>
                <a:tc>
                  <a:txBody>
                    <a:bodyPr/>
                    <a:lstStyle/>
                    <a:p>
                      <a:pPr>
                        <a:lnSpc>
                          <a:spcPts val="2890"/>
                        </a:lnSpc>
                      </a:pPr>
                      <a:r>
                        <a:rPr sz="2800" b="1" spc="-10" dirty="0">
                          <a:latin typeface="Courier New"/>
                          <a:cs typeface="Courier New"/>
                        </a:rPr>
                        <a:t>{}</a:t>
                      </a:r>
                      <a:endParaRPr sz="2800">
                        <a:latin typeface="Courier New"/>
                        <a:cs typeface="Courier New"/>
                      </a:endParaRPr>
                    </a:p>
                  </a:txBody>
                  <a:tcPr marL="0" marR="0" marT="0" marB="0"/>
                </a:tc>
                <a:extLst>
                  <a:ext uri="{0D108BD9-81ED-4DB2-BD59-A6C34878D82A}">
                    <a16:rowId xmlns:a16="http://schemas.microsoft.com/office/drawing/2014/main" val="10000"/>
                  </a:ext>
                </a:extLst>
              </a:tr>
              <a:tr h="411519">
                <a:tc>
                  <a:txBody>
                    <a:bodyPr/>
                    <a:lstStyle/>
                    <a:p>
                      <a:pPr marL="31750">
                        <a:lnSpc>
                          <a:spcPts val="2960"/>
                        </a:lnSpc>
                      </a:pPr>
                      <a:r>
                        <a:rPr sz="2800" b="1" spc="-10" dirty="0">
                          <a:solidFill>
                            <a:srgbClr val="333399"/>
                          </a:solidFill>
                          <a:latin typeface="Courier New"/>
                          <a:cs typeface="Courier New"/>
                        </a:rPr>
                        <a:t>protected</a:t>
                      </a:r>
                      <a:endParaRPr sz="2800">
                        <a:latin typeface="Courier New"/>
                        <a:cs typeface="Courier New"/>
                      </a:endParaRPr>
                    </a:p>
                  </a:txBody>
                  <a:tcPr marL="0" marR="0" marT="0" marB="0"/>
                </a:tc>
                <a:tc>
                  <a:txBody>
                    <a:bodyPr/>
                    <a:lstStyle/>
                    <a:p>
                      <a:pPr algn="ctr">
                        <a:lnSpc>
                          <a:spcPts val="2960"/>
                        </a:lnSpc>
                      </a:pPr>
                      <a:r>
                        <a:rPr sz="2800" b="1" spc="-10" dirty="0">
                          <a:solidFill>
                            <a:srgbClr val="806800"/>
                          </a:solidFill>
                          <a:latin typeface="Courier New"/>
                          <a:cs typeface="Courier New"/>
                        </a:rPr>
                        <a:t>void</a:t>
                      </a:r>
                      <a:endParaRPr sz="2800">
                        <a:latin typeface="Courier New"/>
                        <a:cs typeface="Courier New"/>
                      </a:endParaRPr>
                    </a:p>
                  </a:txBody>
                  <a:tcPr marL="0" marR="0" marT="0" marB="0"/>
                </a:tc>
                <a:tc>
                  <a:txBody>
                    <a:bodyPr/>
                    <a:lstStyle/>
                    <a:p>
                      <a:pPr marL="105410">
                        <a:lnSpc>
                          <a:spcPts val="2960"/>
                        </a:lnSpc>
                      </a:pPr>
                      <a:r>
                        <a:rPr sz="2800" b="1" spc="-5" dirty="0">
                          <a:latin typeface="Courier New"/>
                          <a:cs typeface="Courier New"/>
                        </a:rPr>
                        <a:t>doS</a:t>
                      </a:r>
                      <a:r>
                        <a:rPr sz="2800" b="1" spc="-15" dirty="0">
                          <a:latin typeface="Courier New"/>
                          <a:cs typeface="Courier New"/>
                        </a:rPr>
                        <a:t>o</a:t>
                      </a:r>
                      <a:r>
                        <a:rPr sz="2800" b="1" spc="-5" dirty="0">
                          <a:latin typeface="Courier New"/>
                          <a:cs typeface="Courier New"/>
                        </a:rPr>
                        <a:t>meth</a:t>
                      </a:r>
                      <a:r>
                        <a:rPr sz="2800" b="1" spc="-15" dirty="0">
                          <a:latin typeface="Courier New"/>
                          <a:cs typeface="Courier New"/>
                        </a:rPr>
                        <a:t>i</a:t>
                      </a:r>
                      <a:r>
                        <a:rPr sz="2800" b="1" spc="-5" dirty="0">
                          <a:latin typeface="Courier New"/>
                          <a:cs typeface="Courier New"/>
                        </a:rPr>
                        <a:t>ng</a:t>
                      </a:r>
                      <a:r>
                        <a:rPr sz="2800" b="1" dirty="0">
                          <a:latin typeface="Courier New"/>
                          <a:cs typeface="Courier New"/>
                        </a:rPr>
                        <a:t>2</a:t>
                      </a:r>
                      <a:r>
                        <a:rPr sz="2800" b="1" spc="-10" dirty="0">
                          <a:latin typeface="Courier New"/>
                          <a:cs typeface="Courier New"/>
                        </a:rPr>
                        <a:t>(</a:t>
                      </a:r>
                      <a:r>
                        <a:rPr sz="2800" b="1" dirty="0">
                          <a:latin typeface="Courier New"/>
                          <a:cs typeface="Courier New"/>
                        </a:rPr>
                        <a:t>)</a:t>
                      </a:r>
                      <a:endParaRPr sz="2800">
                        <a:latin typeface="Courier New"/>
                        <a:cs typeface="Courier New"/>
                      </a:endParaRPr>
                    </a:p>
                  </a:txBody>
                  <a:tcPr marL="0" marR="0" marT="0" marB="0"/>
                </a:tc>
                <a:tc>
                  <a:txBody>
                    <a:bodyPr/>
                    <a:lstStyle/>
                    <a:p>
                      <a:pPr marL="213995">
                        <a:lnSpc>
                          <a:spcPts val="2960"/>
                        </a:lnSpc>
                      </a:pPr>
                      <a:r>
                        <a:rPr sz="2800" b="1" spc="-10" dirty="0">
                          <a:latin typeface="Courier New"/>
                          <a:cs typeface="Courier New"/>
                        </a:rPr>
                        <a:t>{}</a:t>
                      </a:r>
                      <a:endParaRPr sz="28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13" name="object 13"/>
          <p:cNvSpPr txBox="1"/>
          <p:nvPr/>
        </p:nvSpPr>
        <p:spPr>
          <a:xfrm>
            <a:off x="1238123" y="5574157"/>
            <a:ext cx="292735" cy="452120"/>
          </a:xfrm>
          <a:prstGeom prst="rect">
            <a:avLst/>
          </a:prstGeom>
        </p:spPr>
        <p:txBody>
          <a:bodyPr vert="horz" wrap="square" lIns="0" tIns="12065" rIns="0" bIns="0" rtlCol="0">
            <a:spAutoFit/>
          </a:bodyPr>
          <a:lstStyle/>
          <a:p>
            <a:pPr marL="68580">
              <a:lnSpc>
                <a:spcPct val="100000"/>
              </a:lnSpc>
              <a:spcBef>
                <a:spcPts val="95"/>
              </a:spcBef>
            </a:pPr>
            <a:r>
              <a:rPr sz="2800" b="1" dirty="0">
                <a:latin typeface="Times New Roman" panose="02020603050405020304" pitchFamily="18" charset="0"/>
                <a:cs typeface="Times New Roman" panose="02020603050405020304" pitchFamily="18" charset="0"/>
              </a:rPr>
              <a:t>}</a:t>
            </a:r>
            <a:endParaRPr sz="2800">
              <a:latin typeface="Times New Roman" panose="02020603050405020304" pitchFamily="18" charset="0"/>
              <a:cs typeface="Times New Roman" panose="02020603050405020304" pitchFamily="18" charset="0"/>
            </a:endParaRPr>
          </a:p>
        </p:txBody>
      </p:sp>
      <p:grpSp>
        <p:nvGrpSpPr>
          <p:cNvPr id="14" name="object 14"/>
          <p:cNvGrpSpPr/>
          <p:nvPr/>
        </p:nvGrpSpPr>
        <p:grpSpPr>
          <a:xfrm>
            <a:off x="1227315" y="2464180"/>
            <a:ext cx="8798560" cy="4028440"/>
            <a:chOff x="350380" y="2619755"/>
            <a:chExt cx="8798560" cy="4028440"/>
          </a:xfrm>
        </p:grpSpPr>
        <p:sp>
          <p:nvSpPr>
            <p:cNvPr id="15" name="object 15"/>
            <p:cNvSpPr/>
            <p:nvPr/>
          </p:nvSpPr>
          <p:spPr>
            <a:xfrm>
              <a:off x="350380" y="2619755"/>
              <a:ext cx="5343525" cy="4023360"/>
            </a:xfrm>
            <a:custGeom>
              <a:avLst/>
              <a:gdLst/>
              <a:ahLst/>
              <a:cxnLst/>
              <a:rect l="l" t="t" r="r" b="b"/>
              <a:pathLst>
                <a:path w="5343525" h="4023359">
                  <a:moveTo>
                    <a:pt x="318973" y="82042"/>
                  </a:moveTo>
                  <a:lnTo>
                    <a:pt x="313080" y="61214"/>
                  </a:lnTo>
                  <a:lnTo>
                    <a:pt x="295795" y="0"/>
                  </a:lnTo>
                  <a:lnTo>
                    <a:pt x="244119" y="67691"/>
                  </a:lnTo>
                  <a:lnTo>
                    <a:pt x="275310" y="73672"/>
                  </a:lnTo>
                  <a:lnTo>
                    <a:pt x="2489" y="1506728"/>
                  </a:lnTo>
                  <a:lnTo>
                    <a:pt x="114" y="1507363"/>
                  </a:lnTo>
                  <a:lnTo>
                    <a:pt x="1435" y="1512227"/>
                  </a:lnTo>
                  <a:lnTo>
                    <a:pt x="0" y="1519809"/>
                  </a:lnTo>
                  <a:lnTo>
                    <a:pt x="3708" y="1520494"/>
                  </a:lnTo>
                  <a:lnTo>
                    <a:pt x="269532" y="2490063"/>
                  </a:lnTo>
                  <a:lnTo>
                    <a:pt x="238899" y="2498471"/>
                  </a:lnTo>
                  <a:lnTo>
                    <a:pt x="295795" y="2561844"/>
                  </a:lnTo>
                  <a:lnTo>
                    <a:pt x="307619" y="2502281"/>
                  </a:lnTo>
                  <a:lnTo>
                    <a:pt x="312394" y="2478278"/>
                  </a:lnTo>
                  <a:lnTo>
                    <a:pt x="281749" y="2486698"/>
                  </a:lnTo>
                  <a:lnTo>
                    <a:pt x="14439" y="1511706"/>
                  </a:lnTo>
                  <a:lnTo>
                    <a:pt x="287782" y="76073"/>
                  </a:lnTo>
                  <a:lnTo>
                    <a:pt x="318973" y="82042"/>
                  </a:lnTo>
                  <a:close/>
                </a:path>
                <a:path w="5343525" h="4023359">
                  <a:moveTo>
                    <a:pt x="5343271" y="3224796"/>
                  </a:moveTo>
                  <a:lnTo>
                    <a:pt x="303415" y="3224784"/>
                  </a:lnTo>
                  <a:lnTo>
                    <a:pt x="303415" y="4023360"/>
                  </a:lnTo>
                  <a:lnTo>
                    <a:pt x="5343271" y="3224796"/>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653796" y="5844539"/>
              <a:ext cx="8490585" cy="798830"/>
            </a:xfrm>
            <a:custGeom>
              <a:avLst/>
              <a:gdLst/>
              <a:ahLst/>
              <a:cxnLst/>
              <a:rect l="l" t="t" r="r" b="b"/>
              <a:pathLst>
                <a:path w="8490585" h="798829">
                  <a:moveTo>
                    <a:pt x="5039868" y="0"/>
                  </a:moveTo>
                  <a:lnTo>
                    <a:pt x="8490204" y="0"/>
                  </a:lnTo>
                  <a:lnTo>
                    <a:pt x="0" y="0"/>
                  </a:lnTo>
                  <a:lnTo>
                    <a:pt x="0" y="798576"/>
                  </a:lnTo>
                </a:path>
                <a:path w="8490585" h="798829">
                  <a:moveTo>
                    <a:pt x="5039868" y="798576"/>
                  </a:moveTo>
                  <a:lnTo>
                    <a:pt x="5039868" y="0"/>
                  </a:lnTo>
                  <a:lnTo>
                    <a:pt x="8490204" y="0"/>
                  </a:lnTo>
                  <a:lnTo>
                    <a:pt x="5039868" y="0"/>
                  </a:lnTo>
                </a:path>
              </a:pathLst>
            </a:custGeom>
            <a:ln w="9144">
              <a:solidFill>
                <a:srgbClr val="EE791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653796" y="5844539"/>
              <a:ext cx="5039995" cy="798830"/>
            </a:xfrm>
            <a:custGeom>
              <a:avLst/>
              <a:gdLst/>
              <a:ahLst/>
              <a:cxnLst/>
              <a:rect l="l" t="t" r="r" b="b"/>
              <a:pathLst>
                <a:path w="5039995" h="798829">
                  <a:moveTo>
                    <a:pt x="5039868" y="0"/>
                  </a:moveTo>
                  <a:lnTo>
                    <a:pt x="0" y="0"/>
                  </a:lnTo>
                  <a:lnTo>
                    <a:pt x="0" y="798576"/>
                  </a:lnTo>
                  <a:lnTo>
                    <a:pt x="5039868" y="798576"/>
                  </a:lnTo>
                  <a:lnTo>
                    <a:pt x="5039868" y="0"/>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653796" y="5844539"/>
              <a:ext cx="5039995" cy="798830"/>
            </a:xfrm>
            <a:custGeom>
              <a:avLst/>
              <a:gdLst/>
              <a:ahLst/>
              <a:cxnLst/>
              <a:rect l="l" t="t" r="r" b="b"/>
              <a:pathLst>
                <a:path w="5039995" h="798829">
                  <a:moveTo>
                    <a:pt x="0" y="798576"/>
                  </a:moveTo>
                  <a:lnTo>
                    <a:pt x="5039868" y="798576"/>
                  </a:lnTo>
                  <a:lnTo>
                    <a:pt x="5039868" y="0"/>
                  </a:lnTo>
                  <a:lnTo>
                    <a:pt x="0" y="0"/>
                  </a:lnTo>
                  <a:lnTo>
                    <a:pt x="0" y="798576"/>
                  </a:lnTo>
                  <a:close/>
                </a:path>
              </a:pathLst>
            </a:custGeom>
            <a:ln w="9144">
              <a:solidFill>
                <a:srgbClr val="EE791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9" name="object 19"/>
          <p:cNvSpPr txBox="1"/>
          <p:nvPr/>
        </p:nvSpPr>
        <p:spPr>
          <a:xfrm>
            <a:off x="1530730" y="5688965"/>
            <a:ext cx="5044440" cy="657231"/>
          </a:xfrm>
          <a:prstGeom prst="rect">
            <a:avLst/>
          </a:prstGeom>
        </p:spPr>
        <p:txBody>
          <a:bodyPr vert="horz" wrap="square" lIns="0" tIns="41275" rIns="0" bIns="0" rtlCol="0">
            <a:spAutoFit/>
          </a:bodyPr>
          <a:lstStyle/>
          <a:p>
            <a:pPr marL="894080" marR="306705" indent="-584200">
              <a:lnSpc>
                <a:spcPct val="100000"/>
              </a:lnSpc>
              <a:spcBef>
                <a:spcPts val="325"/>
              </a:spcBef>
            </a:pPr>
            <a:r>
              <a:rPr sz="2000" i="1" dirty="0">
                <a:solidFill>
                  <a:srgbClr val="FFFFFF"/>
                </a:solidFill>
                <a:latin typeface="Times New Roman" panose="02020603050405020304" pitchFamily="18" charset="0"/>
                <a:cs typeface="Times New Roman" panose="02020603050405020304" pitchFamily="18" charset="0"/>
              </a:rPr>
              <a:t>Không ghi đè được do chỉ định truy cập  yếu hơn (public -&gt; protected)</a:t>
            </a:r>
            <a:endParaRPr sz="2000">
              <a:latin typeface="Times New Roman" panose="02020603050405020304" pitchFamily="18" charset="0"/>
              <a:cs typeface="Times New Roman" panose="02020603050405020304" pitchFamily="18" charset="0"/>
            </a:endParaRPr>
          </a:p>
        </p:txBody>
      </p:sp>
      <p:grpSp>
        <p:nvGrpSpPr>
          <p:cNvPr id="20" name="object 20"/>
          <p:cNvGrpSpPr/>
          <p:nvPr/>
        </p:nvGrpSpPr>
        <p:grpSpPr>
          <a:xfrm>
            <a:off x="1228978" y="2955544"/>
            <a:ext cx="4428490" cy="3370579"/>
            <a:chOff x="352043" y="3111119"/>
            <a:chExt cx="4428490" cy="3370579"/>
          </a:xfrm>
        </p:grpSpPr>
        <p:sp>
          <p:nvSpPr>
            <p:cNvPr id="21" name="object 21"/>
            <p:cNvSpPr/>
            <p:nvPr/>
          </p:nvSpPr>
          <p:spPr>
            <a:xfrm>
              <a:off x="356615" y="4125468"/>
              <a:ext cx="289560" cy="2352040"/>
            </a:xfrm>
            <a:custGeom>
              <a:avLst/>
              <a:gdLst/>
              <a:ahLst/>
              <a:cxnLst/>
              <a:rect l="l" t="t" r="r" b="b"/>
              <a:pathLst>
                <a:path w="289559" h="2352040">
                  <a:moveTo>
                    <a:pt x="0" y="0"/>
                  </a:moveTo>
                  <a:lnTo>
                    <a:pt x="0" y="2351531"/>
                  </a:lnTo>
                </a:path>
                <a:path w="289559" h="2352040">
                  <a:moveTo>
                    <a:pt x="289560" y="2351531"/>
                  </a:moveTo>
                  <a:lnTo>
                    <a:pt x="0" y="2351531"/>
                  </a:lnTo>
                </a:path>
              </a:pathLst>
            </a:custGeom>
            <a:ln w="9144">
              <a:solidFill>
                <a:srgbClr val="EE791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2" name="object 22"/>
            <p:cNvSpPr/>
            <p:nvPr/>
          </p:nvSpPr>
          <p:spPr>
            <a:xfrm>
              <a:off x="3352800" y="3111118"/>
              <a:ext cx="1427480" cy="2379980"/>
            </a:xfrm>
            <a:custGeom>
              <a:avLst/>
              <a:gdLst/>
              <a:ahLst/>
              <a:cxnLst/>
              <a:rect l="l" t="t" r="r" b="b"/>
              <a:pathLst>
                <a:path w="1427479" h="2379979">
                  <a:moveTo>
                    <a:pt x="1427226" y="470801"/>
                  </a:moveTo>
                  <a:lnTo>
                    <a:pt x="1421879" y="467245"/>
                  </a:lnTo>
                  <a:lnTo>
                    <a:pt x="1423797" y="461137"/>
                  </a:lnTo>
                  <a:lnTo>
                    <a:pt x="74523" y="30187"/>
                  </a:lnTo>
                  <a:lnTo>
                    <a:pt x="75768" y="26289"/>
                  </a:lnTo>
                  <a:lnTo>
                    <a:pt x="84201" y="0"/>
                  </a:lnTo>
                  <a:lnTo>
                    <a:pt x="0" y="13081"/>
                  </a:lnTo>
                  <a:lnTo>
                    <a:pt x="60960" y="72517"/>
                  </a:lnTo>
                  <a:lnTo>
                    <a:pt x="70624" y="42341"/>
                  </a:lnTo>
                  <a:lnTo>
                    <a:pt x="1411871" y="470750"/>
                  </a:lnTo>
                  <a:lnTo>
                    <a:pt x="189280" y="2312860"/>
                  </a:lnTo>
                  <a:lnTo>
                    <a:pt x="162814" y="2295271"/>
                  </a:lnTo>
                  <a:lnTo>
                    <a:pt x="152400" y="2379853"/>
                  </a:lnTo>
                  <a:lnTo>
                    <a:pt x="226314" y="2337435"/>
                  </a:lnTo>
                  <a:lnTo>
                    <a:pt x="215785" y="2330450"/>
                  </a:lnTo>
                  <a:lnTo>
                    <a:pt x="199821" y="2319858"/>
                  </a:lnTo>
                  <a:lnTo>
                    <a:pt x="1427226" y="470801"/>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3" name="object 23"/>
          <p:cNvSpPr txBox="1"/>
          <p:nvPr/>
        </p:nvSpPr>
        <p:spPr>
          <a:xfrm>
            <a:off x="5718683" y="3271901"/>
            <a:ext cx="3349118" cy="969496"/>
          </a:xfrm>
          <a:prstGeom prst="rect">
            <a:avLst/>
          </a:prstGeom>
          <a:solidFill>
            <a:srgbClr val="EE791F"/>
          </a:solidFill>
        </p:spPr>
        <p:txBody>
          <a:bodyPr vert="horz" wrap="square" lIns="0" tIns="45720" rIns="0" bIns="0" rtlCol="0">
            <a:spAutoFit/>
          </a:bodyPr>
          <a:lstStyle/>
          <a:p>
            <a:pPr marL="1124585" marR="380365" indent="-737870">
              <a:lnSpc>
                <a:spcPct val="100000"/>
              </a:lnSpc>
              <a:spcBef>
                <a:spcPts val="360"/>
              </a:spcBef>
            </a:pPr>
            <a:r>
              <a:rPr sz="2000" i="1" dirty="0">
                <a:solidFill>
                  <a:srgbClr val="FFFFFF"/>
                </a:solidFill>
                <a:latin typeface="Times New Roman" panose="02020603050405020304" pitchFamily="18" charset="0"/>
                <a:cs typeface="Times New Roman" panose="02020603050405020304" pitchFamily="18" charset="0"/>
              </a:rPr>
              <a:t>Không ghi đè </a:t>
            </a:r>
            <a:r>
              <a:rPr sz="2000" i="1" dirty="0" err="1">
                <a:solidFill>
                  <a:srgbClr val="FFFFFF"/>
                </a:solidFill>
                <a:latin typeface="Times New Roman" panose="02020603050405020304" pitchFamily="18" charset="0"/>
                <a:cs typeface="Times New Roman" panose="02020603050405020304" pitchFamily="18" charset="0"/>
              </a:rPr>
              <a:t>được</a:t>
            </a:r>
            <a:r>
              <a:rPr sz="2000" i="1" dirty="0">
                <a:solidFill>
                  <a:srgbClr val="FFFFFF"/>
                </a:solidFill>
                <a:latin typeface="Times New Roman" panose="02020603050405020304" pitchFamily="18" charset="0"/>
                <a:cs typeface="Times New Roman" panose="02020603050405020304" pitchFamily="18" charset="0"/>
              </a:rPr>
              <a:t> do</a:t>
            </a:r>
            <a:r>
              <a:rPr lang="en-US" sz="2000" i="1" dirty="0">
                <a:solidFill>
                  <a:srgbClr val="FFFFFF"/>
                </a:solidFill>
                <a:latin typeface="Times New Roman" panose="02020603050405020304" pitchFamily="18" charset="0"/>
                <a:cs typeface="Times New Roman" panose="02020603050405020304" pitchFamily="18" charset="0"/>
              </a:rPr>
              <a:t> </a:t>
            </a:r>
            <a:r>
              <a:rPr sz="2000" i="1" dirty="0" err="1">
                <a:solidFill>
                  <a:srgbClr val="FFFFFF"/>
                </a:solidFill>
                <a:latin typeface="Times New Roman" panose="02020603050405020304" pitchFamily="18" charset="0"/>
                <a:cs typeface="Times New Roman" panose="02020603050405020304" pitchFamily="18" charset="0"/>
              </a:rPr>
              <a:t>không</a:t>
            </a:r>
            <a:r>
              <a:rPr sz="2000" i="1" dirty="0">
                <a:solidFill>
                  <a:srgbClr val="FFFFFF"/>
                </a:solidFill>
                <a:latin typeface="Times New Roman" panose="02020603050405020304" pitchFamily="18" charset="0"/>
                <a:cs typeface="Times New Roman" panose="02020603050405020304" pitchFamily="18" charset="0"/>
              </a:rPr>
              <a:t>  cùng kiểu trả về</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371600" y="239504"/>
            <a:ext cx="4466590" cy="474489"/>
          </a:xfrm>
          <a:prstGeom prst="rect">
            <a:avLst/>
          </a:prstGeom>
        </p:spPr>
        <p:txBody>
          <a:bodyPr vert="horz" wrap="square" lIns="0" tIns="12700" rIns="0" bIns="0" rtlCol="0">
            <a:spAutoFit/>
          </a:bodyPr>
          <a:lstStyle/>
          <a:p>
            <a:pPr marL="12700">
              <a:lnSpc>
                <a:spcPct val="100000"/>
              </a:lnSpc>
              <a:spcBef>
                <a:spcPts val="100"/>
              </a:spcBef>
            </a:pPr>
            <a:r>
              <a:rPr dirty="0"/>
              <a:t>Quy định trong ghi đè</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17</a:t>
            </a:fld>
            <a:endParaRPr dirty="0"/>
          </a:p>
        </p:txBody>
      </p:sp>
      <p:sp>
        <p:nvSpPr>
          <p:cNvPr id="8" name="object 8"/>
          <p:cNvSpPr txBox="1"/>
          <p:nvPr/>
        </p:nvSpPr>
        <p:spPr>
          <a:xfrm>
            <a:off x="1076070" y="1590052"/>
            <a:ext cx="7593965" cy="2149475"/>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Không được phép ghi đè:</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a:t>
            </a:r>
            <a:r>
              <a:rPr sz="2800" dirty="0">
                <a:solidFill>
                  <a:srgbClr val="333399"/>
                </a:solidFill>
                <a:latin typeface="Times New Roman" panose="02020603050405020304" pitchFamily="18" charset="0"/>
                <a:cs typeface="Times New Roman" panose="02020603050405020304" pitchFamily="18" charset="0"/>
              </a:rPr>
              <a:t>static </a:t>
            </a:r>
            <a:r>
              <a:rPr sz="2800" dirty="0">
                <a:latin typeface="Times New Roman" panose="02020603050405020304" pitchFamily="18" charset="0"/>
                <a:cs typeface="Times New Roman" panose="02020603050405020304" pitchFamily="18" charset="0"/>
              </a:rPr>
              <a:t>trong lớp cha</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a:t>
            </a:r>
            <a:r>
              <a:rPr sz="2800" dirty="0">
                <a:solidFill>
                  <a:srgbClr val="333399"/>
                </a:solidFill>
                <a:latin typeface="Times New Roman" panose="02020603050405020304" pitchFamily="18" charset="0"/>
                <a:cs typeface="Times New Roman" panose="02020603050405020304" pitchFamily="18" charset="0"/>
              </a:rPr>
              <a:t>private </a:t>
            </a:r>
            <a:r>
              <a:rPr sz="2800" dirty="0">
                <a:latin typeface="Times New Roman" panose="02020603050405020304" pitchFamily="18" charset="0"/>
                <a:cs typeface="Times New Roman" panose="02020603050405020304" pitchFamily="18" charset="0"/>
              </a:rPr>
              <a:t>trong lớp cha</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hằng (</a:t>
            </a:r>
            <a:r>
              <a:rPr sz="2800" dirty="0">
                <a:solidFill>
                  <a:srgbClr val="333399"/>
                </a:solidFill>
                <a:latin typeface="Times New Roman" panose="02020603050405020304" pitchFamily="18" charset="0"/>
                <a:cs typeface="Times New Roman" panose="02020603050405020304" pitchFamily="18" charset="0"/>
              </a:rPr>
              <a:t>final</a:t>
            </a:r>
            <a:r>
              <a:rPr sz="2800" dirty="0">
                <a:latin typeface="Times New Roman" panose="02020603050405020304" pitchFamily="18" charset="0"/>
                <a:cs typeface="Times New Roman" panose="02020603050405020304" pitchFamily="18" charset="0"/>
              </a:rPr>
              <a:t>) trong lớp cha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392421"/>
            <a:ext cx="6790055" cy="474489"/>
          </a:xfrm>
          <a:prstGeom prst="rect">
            <a:avLst/>
          </a:prstGeom>
        </p:spPr>
        <p:txBody>
          <a:bodyPr vert="horz" wrap="square" lIns="0" tIns="12700" rIns="0" bIns="0" rtlCol="0">
            <a:spAutoFit/>
          </a:bodyPr>
          <a:lstStyle/>
          <a:p>
            <a:pPr marL="12700">
              <a:lnSpc>
                <a:spcPct val="100000"/>
              </a:lnSpc>
              <a:spcBef>
                <a:spcPts val="100"/>
              </a:spcBef>
            </a:pPr>
            <a:r>
              <a:rPr dirty="0"/>
              <a:t>Hạn chế ghi đè – Từ khoá </a:t>
            </a:r>
            <a:r>
              <a:rPr b="1" dirty="0"/>
              <a:t>final</a:t>
            </a:r>
          </a:p>
        </p:txBody>
      </p:sp>
      <p:sp>
        <p:nvSpPr>
          <p:cNvPr id="8" name="object 8"/>
          <p:cNvSpPr txBox="1"/>
          <p:nvPr/>
        </p:nvSpPr>
        <p:spPr>
          <a:xfrm>
            <a:off x="1095755" y="1412233"/>
            <a:ext cx="7772655" cy="4741683"/>
          </a:xfrm>
          <a:prstGeom prst="rect">
            <a:avLst/>
          </a:prstGeom>
        </p:spPr>
        <p:txBody>
          <a:bodyPr vert="horz" wrap="square" lIns="0" tIns="12065" rIns="0" bIns="0" rtlCol="0">
            <a:spAutoFit/>
          </a:bodyPr>
          <a:lstStyle/>
          <a:p>
            <a:pPr marL="355600" marR="13970" indent="-342900">
              <a:lnSpc>
                <a:spcPct val="100000"/>
              </a:lnSpc>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Đôi lúc ta muốn hạn chế việc định nghĩa lại vì các lý  do sau:</a:t>
            </a:r>
          </a:p>
          <a:p>
            <a:pPr marL="756285" marR="5080"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Tính đúng đắn: Định nghĩa lại một phương thức trong lớp  dẫn xuất có thể làm sai lạc ý nghĩa của nó</a:t>
            </a:r>
          </a:p>
          <a:p>
            <a:pPr marL="756285" marR="434975"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Tính hiệu quả: Cơ chế kết nối động không hiệu quả về  mặt thời gian bằng kết nối tĩnh</a:t>
            </a:r>
          </a:p>
          <a:p>
            <a:pPr marL="355600" marR="37465" indent="-342900">
              <a:lnSpc>
                <a:spcPct val="100000"/>
              </a:lnSpc>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Nếu biết trước sẽ không định nghĩa lại phương thức  của lớp cơ sở thì nên dùng từ khóa </a:t>
            </a:r>
            <a:r>
              <a:rPr sz="2800" b="1" dirty="0">
                <a:solidFill>
                  <a:srgbClr val="333399"/>
                </a:solidFill>
                <a:latin typeface="Times New Roman" panose="02020603050405020304" pitchFamily="18" charset="0"/>
                <a:cs typeface="Times New Roman" panose="02020603050405020304" pitchFamily="18" charset="0"/>
              </a:rPr>
              <a:t>final </a:t>
            </a:r>
            <a:r>
              <a:rPr sz="2800" dirty="0">
                <a:latin typeface="Times New Roman" panose="02020603050405020304" pitchFamily="18" charset="0"/>
                <a:cs typeface="Times New Roman" panose="02020603050405020304" pitchFamily="18" charset="0"/>
              </a:rPr>
              <a:t>đi với  phương thức. Ví dụ:</a:t>
            </a:r>
          </a:p>
          <a:p>
            <a:pPr marL="413384">
              <a:lnSpc>
                <a:spcPct val="100000"/>
              </a:lnSpc>
              <a:spcBef>
                <a:spcPts val="305"/>
              </a:spcBef>
            </a:pPr>
            <a:r>
              <a:rPr sz="2400" b="1" dirty="0">
                <a:solidFill>
                  <a:srgbClr val="333399"/>
                </a:solidFill>
                <a:latin typeface="Times New Roman" panose="02020603050405020304" pitchFamily="18" charset="0"/>
                <a:cs typeface="Times New Roman" panose="02020603050405020304" pitchFamily="18" charset="0"/>
              </a:rPr>
              <a:t>public </a:t>
            </a:r>
            <a:r>
              <a:rPr sz="2400" b="1" dirty="0">
                <a:solidFill>
                  <a:srgbClr val="FF0000"/>
                </a:solidFill>
                <a:latin typeface="Times New Roman" panose="02020603050405020304" pitchFamily="18" charset="0"/>
                <a:cs typeface="Times New Roman" panose="02020603050405020304" pitchFamily="18" charset="0"/>
              </a:rPr>
              <a:t>final </a:t>
            </a:r>
            <a:r>
              <a:rPr sz="2400" b="1" dirty="0">
                <a:solidFill>
                  <a:srgbClr val="333399"/>
                </a:solidFill>
                <a:latin typeface="Times New Roman" panose="02020603050405020304" pitchFamily="18" charset="0"/>
                <a:cs typeface="Times New Roman" panose="02020603050405020304" pitchFamily="18" charset="0"/>
              </a:rPr>
              <a:t>String </a:t>
            </a:r>
            <a:r>
              <a:rPr sz="2400" b="1" dirty="0">
                <a:latin typeface="Times New Roman" panose="02020603050405020304" pitchFamily="18" charset="0"/>
                <a:cs typeface="Times New Roman" panose="02020603050405020304" pitchFamily="18" charset="0"/>
              </a:rPr>
              <a:t>baseName () {</a:t>
            </a:r>
            <a:endParaRPr sz="2400" dirty="0">
              <a:latin typeface="Times New Roman" panose="02020603050405020304" pitchFamily="18" charset="0"/>
              <a:cs typeface="Times New Roman" panose="02020603050405020304" pitchFamily="18" charset="0"/>
            </a:endParaRPr>
          </a:p>
          <a:p>
            <a:pPr marL="1144905">
              <a:lnSpc>
                <a:spcPct val="100000"/>
              </a:lnSpc>
              <a:spcBef>
                <a:spcPts val="575"/>
              </a:spcBef>
            </a:pPr>
            <a:r>
              <a:rPr sz="2400" b="1" dirty="0">
                <a:solidFill>
                  <a:srgbClr val="333399"/>
                </a:solidFill>
                <a:latin typeface="Times New Roman" panose="02020603050405020304" pitchFamily="18" charset="0"/>
                <a:cs typeface="Times New Roman" panose="02020603050405020304" pitchFamily="18" charset="0"/>
              </a:rPr>
              <a:t>return </a:t>
            </a:r>
            <a:r>
              <a:rPr sz="2400" b="1" dirty="0">
                <a:latin typeface="Times New Roman" panose="02020603050405020304" pitchFamily="18" charset="0"/>
                <a:cs typeface="Times New Roman" panose="02020603050405020304" pitchFamily="18" charset="0"/>
              </a:rPr>
              <a:t>“Person”;</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524000" y="6202786"/>
            <a:ext cx="20891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pitchFamily="18" charset="0"/>
                <a:cs typeface="Times New Roman" panose="02020603050405020304" pitchFamily="18" charset="0"/>
              </a:rPr>
              <a:t>}</a:t>
            </a:r>
            <a:endParaRPr sz="2400">
              <a:latin typeface="Times New Roman" panose="02020603050405020304" pitchFamily="18" charset="0"/>
              <a:cs typeface="Times New Roman" panose="02020603050405020304" pitchFamily="18" charset="0"/>
            </a:endParaRPr>
          </a:p>
        </p:txBody>
      </p:sp>
      <p:sp>
        <p:nvSpPr>
          <p:cNvPr id="10" name="object 10"/>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18</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80159" y="234106"/>
            <a:ext cx="6790055" cy="474489"/>
          </a:xfrm>
          <a:prstGeom prst="rect">
            <a:avLst/>
          </a:prstGeom>
        </p:spPr>
        <p:txBody>
          <a:bodyPr vert="horz" wrap="square" lIns="0" tIns="12700" rIns="0" bIns="0" rtlCol="0">
            <a:spAutoFit/>
          </a:bodyPr>
          <a:lstStyle/>
          <a:p>
            <a:pPr marL="12700">
              <a:lnSpc>
                <a:spcPct val="100000"/>
              </a:lnSpc>
              <a:spcBef>
                <a:spcPts val="100"/>
              </a:spcBef>
            </a:pPr>
            <a:r>
              <a:rPr dirty="0"/>
              <a:t>Hạn chế ghi đè – Từ khoá </a:t>
            </a:r>
            <a:r>
              <a:rPr b="1" dirty="0"/>
              <a:t>final</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19</a:t>
            </a:fld>
            <a:endParaRPr dirty="0"/>
          </a:p>
        </p:txBody>
      </p:sp>
      <p:sp>
        <p:nvSpPr>
          <p:cNvPr id="8" name="object 8"/>
          <p:cNvSpPr txBox="1"/>
          <p:nvPr/>
        </p:nvSpPr>
        <p:spPr>
          <a:xfrm>
            <a:off x="1118394" y="1404667"/>
            <a:ext cx="7432675" cy="4604466"/>
          </a:xfrm>
          <a:prstGeom prst="rect">
            <a:avLst/>
          </a:prstGeom>
        </p:spPr>
        <p:txBody>
          <a:bodyPr vert="horz" wrap="square" lIns="0" tIns="13335" rIns="0" bIns="0" rtlCol="0">
            <a:spAutoFit/>
          </a:bodyPr>
          <a:lstStyle/>
          <a:p>
            <a:pPr marL="355600" marR="5080" indent="-342900">
              <a:lnSpc>
                <a:spcPct val="100000"/>
              </a:lnSpc>
              <a:spcBef>
                <a:spcPts val="105"/>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Các phương thức được khai báo là </a:t>
            </a:r>
            <a:r>
              <a:rPr sz="3200" dirty="0">
                <a:solidFill>
                  <a:srgbClr val="6F2F9F"/>
                </a:solidFill>
                <a:latin typeface="Times New Roman" panose="02020603050405020304" pitchFamily="18" charset="0"/>
                <a:cs typeface="Times New Roman" panose="02020603050405020304" pitchFamily="18" charset="0"/>
              </a:rPr>
              <a:t>final </a:t>
            </a:r>
            <a:r>
              <a:rPr sz="3200" dirty="0">
                <a:latin typeface="Times New Roman" panose="02020603050405020304" pitchFamily="18" charset="0"/>
                <a:cs typeface="Times New Roman" panose="02020603050405020304" pitchFamily="18" charset="0"/>
              </a:rPr>
              <a:t> không thể ghi đè</a:t>
            </a:r>
          </a:p>
          <a:p>
            <a:pPr marL="413384">
              <a:lnSpc>
                <a:spcPct val="100000"/>
              </a:lnSpc>
              <a:spcBef>
                <a:spcPts val="360"/>
              </a:spcBef>
            </a:pPr>
            <a:r>
              <a:rPr sz="2800" b="1" dirty="0">
                <a:solidFill>
                  <a:srgbClr val="6F2F9F"/>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A {</a:t>
            </a:r>
            <a:endParaRPr sz="2800" dirty="0">
              <a:latin typeface="Times New Roman" panose="02020603050405020304" pitchFamily="18" charset="0"/>
              <a:cs typeface="Times New Roman" panose="02020603050405020304" pitchFamily="18" charset="0"/>
            </a:endParaRPr>
          </a:p>
          <a:p>
            <a:pPr marL="927100">
              <a:lnSpc>
                <a:spcPct val="100000"/>
              </a:lnSpc>
              <a:spcBef>
                <a:spcPts val="675"/>
              </a:spcBef>
            </a:pPr>
            <a:r>
              <a:rPr sz="2800" b="1" dirty="0">
                <a:solidFill>
                  <a:srgbClr val="6F2F9F"/>
                </a:solidFill>
                <a:latin typeface="Times New Roman" panose="02020603050405020304" pitchFamily="18" charset="0"/>
                <a:cs typeface="Times New Roman" panose="02020603050405020304" pitchFamily="18" charset="0"/>
              </a:rPr>
              <a:t>final void </a:t>
            </a:r>
            <a:r>
              <a:rPr sz="2800" b="1" dirty="0">
                <a:latin typeface="Times New Roman" panose="02020603050405020304" pitchFamily="18" charset="0"/>
                <a:cs typeface="Times New Roman" panose="02020603050405020304" pitchFamily="18" charset="0"/>
              </a:rPr>
              <a:t>method(){ }</a:t>
            </a:r>
            <a:endParaRPr sz="2800" dirty="0">
              <a:latin typeface="Times New Roman" panose="02020603050405020304" pitchFamily="18" charset="0"/>
              <a:cs typeface="Times New Roman" panose="02020603050405020304" pitchFamily="18" charset="0"/>
            </a:endParaRPr>
          </a:p>
          <a:p>
            <a:pPr marL="413384">
              <a:lnSpc>
                <a:spcPct val="100000"/>
              </a:lnSpc>
              <a:spcBef>
                <a:spcPts val="670"/>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413384">
              <a:lnSpc>
                <a:spcPct val="100000"/>
              </a:lnSpc>
              <a:spcBef>
                <a:spcPts val="675"/>
              </a:spcBef>
            </a:pPr>
            <a:r>
              <a:rPr sz="2800" b="1" dirty="0">
                <a:solidFill>
                  <a:srgbClr val="6F2F9F"/>
                </a:solidFill>
                <a:latin typeface="Times New Roman" panose="02020603050405020304" pitchFamily="18" charset="0"/>
                <a:cs typeface="Times New Roman" panose="02020603050405020304" pitchFamily="18" charset="0"/>
              </a:rPr>
              <a:t>class </a:t>
            </a:r>
            <a:r>
              <a:rPr sz="2800" b="1" dirty="0">
                <a:latin typeface="Times New Roman" panose="02020603050405020304" pitchFamily="18" charset="0"/>
                <a:cs typeface="Times New Roman" panose="02020603050405020304" pitchFamily="18" charset="0"/>
              </a:rPr>
              <a:t>B </a:t>
            </a:r>
            <a:r>
              <a:rPr sz="2800" b="1" dirty="0">
                <a:solidFill>
                  <a:srgbClr val="6F2F9F"/>
                </a:solidFill>
                <a:latin typeface="Times New Roman" panose="02020603050405020304" pitchFamily="18" charset="0"/>
                <a:cs typeface="Times New Roman" panose="02020603050405020304" pitchFamily="18" charset="0"/>
              </a:rPr>
              <a:t>extends </a:t>
            </a:r>
            <a:r>
              <a:rPr sz="2800" b="1" dirty="0">
                <a:latin typeface="Times New Roman" panose="02020603050405020304" pitchFamily="18" charset="0"/>
                <a:cs typeface="Times New Roman" panose="02020603050405020304" pitchFamily="18" charset="0"/>
              </a:rPr>
              <a:t>A{</a:t>
            </a:r>
            <a:endParaRPr sz="2800" dirty="0">
              <a:latin typeface="Times New Roman" panose="02020603050405020304" pitchFamily="18" charset="0"/>
              <a:cs typeface="Times New Roman" panose="02020603050405020304" pitchFamily="18" charset="0"/>
            </a:endParaRPr>
          </a:p>
          <a:p>
            <a:pPr marL="927100">
              <a:lnSpc>
                <a:spcPct val="100000"/>
              </a:lnSpc>
              <a:spcBef>
                <a:spcPts val="675"/>
              </a:spcBef>
              <a:tabLst>
                <a:tab pos="4585335" algn="l"/>
              </a:tabLst>
            </a:pPr>
            <a:r>
              <a:rPr sz="2800" b="1" dirty="0">
                <a:solidFill>
                  <a:srgbClr val="6F2F9F"/>
                </a:solidFill>
                <a:latin typeface="Times New Roman" panose="02020603050405020304" pitchFamily="18" charset="0"/>
                <a:cs typeface="Times New Roman" panose="02020603050405020304" pitchFamily="18" charset="0"/>
              </a:rPr>
              <a:t>void </a:t>
            </a:r>
            <a:r>
              <a:rPr sz="2800" b="1" dirty="0">
                <a:latin typeface="Times New Roman" panose="02020603050405020304" pitchFamily="18" charset="0"/>
                <a:cs typeface="Times New Roman" panose="02020603050405020304" pitchFamily="18" charset="0"/>
              </a:rPr>
              <a:t>method(){	// Báo lỗi!!!</a:t>
            </a:r>
            <a:endParaRPr sz="2800" dirty="0">
              <a:latin typeface="Times New Roman" panose="02020603050405020304" pitchFamily="18" charset="0"/>
              <a:cs typeface="Times New Roman" panose="02020603050405020304" pitchFamily="18" charset="0"/>
            </a:endParaRPr>
          </a:p>
          <a:p>
            <a:pPr marL="927100">
              <a:lnSpc>
                <a:spcPct val="100000"/>
              </a:lnSpc>
              <a:spcBef>
                <a:spcPts val="670"/>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413384">
              <a:lnSpc>
                <a:spcPct val="100000"/>
              </a:lnSpc>
              <a:spcBef>
                <a:spcPts val="675"/>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447800" y="111610"/>
            <a:ext cx="2971800" cy="689932"/>
          </a:xfrm>
          <a:prstGeom prst="rect">
            <a:avLst/>
          </a:prstGeom>
        </p:spPr>
        <p:txBody>
          <a:bodyPr vert="horz" wrap="square" lIns="0" tIns="12700" rIns="0" bIns="0" rtlCol="0">
            <a:spAutoFit/>
          </a:bodyPr>
          <a:lstStyle/>
          <a:p>
            <a:pPr marL="12700">
              <a:lnSpc>
                <a:spcPct val="100000"/>
              </a:lnSpc>
              <a:spcBef>
                <a:spcPts val="100"/>
              </a:spcBef>
            </a:pPr>
            <a:r>
              <a:rPr sz="4400" dirty="0"/>
              <a:t>Mục tiêu</a:t>
            </a:r>
          </a:p>
        </p:txBody>
      </p:sp>
      <p:sp>
        <p:nvSpPr>
          <p:cNvPr id="9" name="object 9"/>
          <p:cNvSpPr txBox="1"/>
          <p:nvPr/>
        </p:nvSpPr>
        <p:spPr>
          <a:xfrm>
            <a:off x="8720073" y="6429161"/>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2</a:t>
            </a:fld>
            <a:endParaRPr sz="1400">
              <a:latin typeface="Tahoma"/>
              <a:cs typeface="Tahoma"/>
            </a:endParaRPr>
          </a:p>
        </p:txBody>
      </p:sp>
      <p:sp>
        <p:nvSpPr>
          <p:cNvPr id="8" name="object 8"/>
          <p:cNvSpPr txBox="1"/>
          <p:nvPr/>
        </p:nvSpPr>
        <p:spPr>
          <a:xfrm>
            <a:off x="911351" y="1658111"/>
            <a:ext cx="8080249" cy="4260782"/>
          </a:xfrm>
          <a:prstGeom prst="rect">
            <a:avLst/>
          </a:prstGeom>
        </p:spPr>
        <p:txBody>
          <a:bodyPr vert="horz" wrap="square" lIns="0" tIns="13335" rIns="0" bIns="0" rtlCol="0">
            <a:spAutoFit/>
          </a:bodyPr>
          <a:lstStyle/>
          <a:p>
            <a:pPr marL="355600" marR="327660" indent="-342900">
              <a:lnSpc>
                <a:spcPct val="100000"/>
              </a:lnSpc>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Trình bày nguyên lý định nghĩa lại trong kế  thừa</a:t>
            </a:r>
          </a:p>
          <a:p>
            <a:pPr marL="355600" marR="552450" indent="-342900">
              <a:lnSpc>
                <a:spcPct val="100000"/>
              </a:lnSpc>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Phân biệt khái niệm đơn kế thừa và đa kế  thừa</a:t>
            </a:r>
          </a:p>
          <a:p>
            <a:pPr marL="355600" marR="5080" indent="-342900">
              <a:lnSpc>
                <a:spcPct val="100000"/>
              </a:lnSpc>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Giới thiệu về giao diện, lớp trừu tượng và vai  trò của chúng</a:t>
            </a:r>
          </a:p>
          <a:p>
            <a:pPr marL="355600" marR="125095" indent="-342900">
              <a:lnSpc>
                <a:spcPct val="100000"/>
              </a:lnSpc>
              <a:spcBef>
                <a:spcPts val="77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Ví dụ và bài tập về các vấn đề trên với ngôn  ngữ lập trình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346517" y="230860"/>
            <a:ext cx="6790055" cy="474489"/>
          </a:xfrm>
          <a:prstGeom prst="rect">
            <a:avLst/>
          </a:prstGeom>
        </p:spPr>
        <p:txBody>
          <a:bodyPr vert="horz" wrap="square" lIns="0" tIns="12700" rIns="0" bIns="0" rtlCol="0">
            <a:spAutoFit/>
          </a:bodyPr>
          <a:lstStyle/>
          <a:p>
            <a:pPr marL="12700">
              <a:lnSpc>
                <a:spcPct val="100000"/>
              </a:lnSpc>
              <a:spcBef>
                <a:spcPts val="100"/>
              </a:spcBef>
            </a:pPr>
            <a:r>
              <a:rPr dirty="0"/>
              <a:t>Hạn chế ghi đè – Từ khoá </a:t>
            </a:r>
            <a:r>
              <a:rPr b="1" dirty="0"/>
              <a:t>final</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sp>
        <p:nvSpPr>
          <p:cNvPr id="8" name="object 8"/>
          <p:cNvSpPr txBox="1"/>
          <p:nvPr/>
        </p:nvSpPr>
        <p:spPr>
          <a:xfrm>
            <a:off x="911351" y="1373629"/>
            <a:ext cx="7927849" cy="4110741"/>
          </a:xfrm>
          <a:prstGeom prst="rect">
            <a:avLst/>
          </a:prstGeom>
        </p:spPr>
        <p:txBody>
          <a:bodyPr vert="horz" wrap="square" lIns="0" tIns="151765" rIns="0" bIns="0" rtlCol="0">
            <a:spAutoFit/>
          </a:bodyPr>
          <a:lstStyle/>
          <a:p>
            <a:pPr marL="355600" indent="-342900">
              <a:lnSpc>
                <a:spcPct val="100000"/>
              </a:lnSpc>
              <a:spcBef>
                <a:spcPts val="119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Từ khóa </a:t>
            </a:r>
            <a:r>
              <a:rPr sz="3200" b="1" dirty="0">
                <a:solidFill>
                  <a:srgbClr val="333399"/>
                </a:solidFill>
                <a:latin typeface="Times New Roman" panose="02020603050405020304" pitchFamily="18" charset="0"/>
                <a:cs typeface="Times New Roman" panose="02020603050405020304" pitchFamily="18" charset="0"/>
              </a:rPr>
              <a:t>final </a:t>
            </a:r>
            <a:r>
              <a:rPr sz="3200" dirty="0">
                <a:latin typeface="Times New Roman" panose="02020603050405020304" pitchFamily="18" charset="0"/>
                <a:cs typeface="Times New Roman" panose="02020603050405020304" pitchFamily="18" charset="0"/>
              </a:rPr>
              <a:t>được dùng khi khai báo lớp:</a:t>
            </a:r>
          </a:p>
          <a:p>
            <a:pPr marL="756285" marR="5080" lvl="1" indent="-287020">
              <a:lnSpc>
                <a:spcPct val="100000"/>
              </a:lnSpc>
              <a:spcBef>
                <a:spcPts val="95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Lớp được khai báo là lớp hằng (không thay đổi),  lớp này không có lớp con thừa kế</a:t>
            </a:r>
          </a:p>
          <a:p>
            <a:pPr marL="756285" marR="15240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Được sử dụng để hạn chế việc thừa kế và ngăn  chặn việc sửa đổi một lớp</a:t>
            </a:r>
          </a:p>
          <a:p>
            <a:pPr marL="812800">
              <a:lnSpc>
                <a:spcPct val="100000"/>
              </a:lnSpc>
              <a:spcBef>
                <a:spcPts val="359"/>
              </a:spcBef>
            </a:pPr>
            <a:r>
              <a:rPr sz="2800" b="1" dirty="0">
                <a:solidFill>
                  <a:srgbClr val="6F2F9F"/>
                </a:solidFill>
                <a:latin typeface="Times New Roman" panose="02020603050405020304" pitchFamily="18" charset="0"/>
                <a:cs typeface="Times New Roman" panose="02020603050405020304" pitchFamily="18" charset="0"/>
              </a:rPr>
              <a:t>public final class </a:t>
            </a:r>
            <a:r>
              <a:rPr sz="2800" b="1" dirty="0">
                <a:latin typeface="Times New Roman" panose="02020603050405020304" pitchFamily="18" charset="0"/>
                <a:cs typeface="Times New Roman" panose="02020603050405020304" pitchFamily="18" charset="0"/>
              </a:rPr>
              <a:t>A {</a:t>
            </a:r>
            <a:endParaRPr sz="2800" dirty="0">
              <a:latin typeface="Times New Roman" panose="02020603050405020304" pitchFamily="18" charset="0"/>
              <a:cs typeface="Times New Roman" panose="02020603050405020304" pitchFamily="18" charset="0"/>
            </a:endParaRPr>
          </a:p>
          <a:p>
            <a:pPr marL="927100">
              <a:lnSpc>
                <a:spcPct val="100000"/>
              </a:lnSpc>
              <a:spcBef>
                <a:spcPts val="675"/>
              </a:spcBef>
            </a:pPr>
            <a:r>
              <a:rPr sz="2800" b="1" dirty="0">
                <a:solidFill>
                  <a:srgbClr val="6F2F9F"/>
                </a:solidFill>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812800">
              <a:lnSpc>
                <a:spcPct val="100000"/>
              </a:lnSpc>
              <a:spcBef>
                <a:spcPts val="670"/>
              </a:spcBef>
            </a:pPr>
            <a:r>
              <a:rPr sz="2800" b="1"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392421"/>
            <a:ext cx="1546860" cy="474489"/>
          </a:xfrm>
          <a:prstGeom prst="rect">
            <a:avLst/>
          </a:prstGeom>
        </p:spPr>
        <p:txBody>
          <a:bodyPr vert="horz" wrap="square" lIns="0" tIns="12700" rIns="0" bIns="0" rtlCol="0">
            <a:spAutoFit/>
          </a:bodyPr>
          <a:lstStyle/>
          <a:p>
            <a:pPr marL="12700">
              <a:lnSpc>
                <a:spcPct val="100000"/>
              </a:lnSpc>
              <a:spcBef>
                <a:spcPts val="100"/>
              </a:spcBef>
            </a:pPr>
            <a:r>
              <a:rPr dirty="0"/>
              <a:t>Câu hỏi</a:t>
            </a:r>
          </a:p>
        </p:txBody>
      </p:sp>
      <p:sp>
        <p:nvSpPr>
          <p:cNvPr id="8" name="object 8"/>
          <p:cNvSpPr txBox="1"/>
          <p:nvPr/>
        </p:nvSpPr>
        <p:spPr>
          <a:xfrm>
            <a:off x="1156715" y="1161949"/>
            <a:ext cx="7513320" cy="3470822"/>
          </a:xfrm>
          <a:prstGeom prst="rect">
            <a:avLst/>
          </a:prstGeom>
        </p:spPr>
        <p:txBody>
          <a:bodyPr vert="horz" wrap="square" lIns="0" tIns="51435" rIns="0" bIns="0" rtlCol="0">
            <a:spAutoFit/>
          </a:bodyPr>
          <a:lstStyle/>
          <a:p>
            <a:pPr marL="355600" indent="-342900">
              <a:lnSpc>
                <a:spcPct val="100000"/>
              </a:lnSpc>
              <a:spcBef>
                <a:spcPts val="405"/>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Cho đoạn mã dưới đây:</a:t>
            </a:r>
          </a:p>
          <a:p>
            <a:pPr marL="1137285" lvl="1" indent="-457834">
              <a:lnSpc>
                <a:spcPct val="100000"/>
              </a:lnSpc>
              <a:spcBef>
                <a:spcPts val="259"/>
              </a:spcBef>
              <a:buClr>
                <a:srgbClr val="000000"/>
              </a:buClr>
              <a:buAutoNum type="arabicPeriod"/>
              <a:tabLst>
                <a:tab pos="1137920" algn="l"/>
              </a:tabLst>
            </a:pPr>
            <a:r>
              <a:rPr sz="2000" b="1" dirty="0">
                <a:solidFill>
                  <a:srgbClr val="006FC0"/>
                </a:solidFill>
                <a:latin typeface="Times New Roman" panose="02020603050405020304" pitchFamily="18" charset="0"/>
                <a:cs typeface="Times New Roman" panose="02020603050405020304" pitchFamily="18" charset="0"/>
              </a:rPr>
              <a:t>class </a:t>
            </a:r>
            <a:r>
              <a:rPr sz="2000" b="1" dirty="0">
                <a:latin typeface="Times New Roman" panose="02020603050405020304" pitchFamily="18" charset="0"/>
                <a:cs typeface="Times New Roman" panose="02020603050405020304" pitchFamily="18" charset="0"/>
              </a:rPr>
              <a:t>BaseClass {</a:t>
            </a:r>
            <a:endParaRPr sz="2000" dirty="0">
              <a:latin typeface="Times New Roman" panose="02020603050405020304" pitchFamily="18" charset="0"/>
              <a:cs typeface="Times New Roman" panose="02020603050405020304" pitchFamily="18" charset="0"/>
            </a:endParaRPr>
          </a:p>
          <a:p>
            <a:pPr marL="1289685" lvl="1" indent="-610235">
              <a:lnSpc>
                <a:spcPct val="100000"/>
              </a:lnSpc>
              <a:spcBef>
                <a:spcPts val="480"/>
              </a:spcBef>
              <a:buClr>
                <a:srgbClr val="000000"/>
              </a:buClr>
              <a:buAutoNum type="arabicPeriod"/>
              <a:tabLst>
                <a:tab pos="1289685" algn="l"/>
                <a:tab pos="1290320" algn="l"/>
              </a:tabLst>
            </a:pPr>
            <a:r>
              <a:rPr sz="2000" b="1" dirty="0">
                <a:solidFill>
                  <a:srgbClr val="006FC0"/>
                </a:solidFill>
                <a:latin typeface="Times New Roman" panose="02020603050405020304" pitchFamily="18" charset="0"/>
                <a:cs typeface="Times New Roman" panose="02020603050405020304" pitchFamily="18" charset="0"/>
              </a:rPr>
              <a:t>private float </a:t>
            </a:r>
            <a:r>
              <a:rPr sz="2000" b="1" dirty="0">
                <a:latin typeface="Times New Roman" panose="02020603050405020304" pitchFamily="18" charset="0"/>
                <a:cs typeface="Times New Roman" panose="02020603050405020304" pitchFamily="18" charset="0"/>
              </a:rPr>
              <a:t>x = 1.0f;</a:t>
            </a:r>
            <a:endParaRPr sz="2000" dirty="0">
              <a:latin typeface="Times New Roman" panose="02020603050405020304" pitchFamily="18" charset="0"/>
              <a:cs typeface="Times New Roman" panose="02020603050405020304" pitchFamily="18" charset="0"/>
            </a:endParaRPr>
          </a:p>
          <a:p>
            <a:pPr marL="1289685" lvl="1" indent="-610235">
              <a:lnSpc>
                <a:spcPct val="100000"/>
              </a:lnSpc>
              <a:spcBef>
                <a:spcPts val="480"/>
              </a:spcBef>
              <a:buClr>
                <a:srgbClr val="000000"/>
              </a:buClr>
              <a:buAutoNum type="arabicPeriod"/>
              <a:tabLst>
                <a:tab pos="1289685" algn="l"/>
                <a:tab pos="1290320" algn="l"/>
              </a:tabLst>
            </a:pPr>
            <a:r>
              <a:rPr sz="2000" b="1" dirty="0">
                <a:solidFill>
                  <a:srgbClr val="006FC0"/>
                </a:solidFill>
                <a:latin typeface="Times New Roman" panose="02020603050405020304" pitchFamily="18" charset="0"/>
                <a:cs typeface="Times New Roman" panose="02020603050405020304" pitchFamily="18" charset="0"/>
              </a:rPr>
              <a:t>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680085">
              <a:lnSpc>
                <a:spcPct val="100000"/>
              </a:lnSpc>
              <a:spcBef>
                <a:spcPts val="480"/>
              </a:spcBef>
            </a:pPr>
            <a:r>
              <a:rPr sz="2000" b="1" dirty="0">
                <a:latin typeface="Times New Roman" panose="02020603050405020304" pitchFamily="18" charset="0"/>
                <a:cs typeface="Times New Roman" panose="02020603050405020304" pitchFamily="18" charset="0"/>
              </a:rPr>
              <a:t>4. }</a:t>
            </a:r>
            <a:endParaRPr sz="2000" dirty="0">
              <a:latin typeface="Times New Roman" panose="02020603050405020304" pitchFamily="18" charset="0"/>
              <a:cs typeface="Times New Roman" panose="02020603050405020304" pitchFamily="18" charset="0"/>
            </a:endParaRPr>
          </a:p>
          <a:p>
            <a:pPr marL="1137285" indent="-457834">
              <a:lnSpc>
                <a:spcPct val="100000"/>
              </a:lnSpc>
              <a:spcBef>
                <a:spcPts val="480"/>
              </a:spcBef>
              <a:buClr>
                <a:srgbClr val="000000"/>
              </a:buClr>
              <a:buAutoNum type="arabicPeriod" startAt="5"/>
              <a:tabLst>
                <a:tab pos="1137920" algn="l"/>
              </a:tabLst>
            </a:pPr>
            <a:r>
              <a:rPr sz="2000" b="1" dirty="0">
                <a:solidFill>
                  <a:srgbClr val="006FC0"/>
                </a:solidFill>
                <a:latin typeface="Times New Roman" panose="02020603050405020304" pitchFamily="18" charset="0"/>
                <a:cs typeface="Times New Roman" panose="02020603050405020304" pitchFamily="18" charset="0"/>
              </a:rPr>
              <a:t>class </a:t>
            </a:r>
            <a:r>
              <a:rPr sz="2000" b="1" dirty="0">
                <a:latin typeface="Times New Roman" panose="02020603050405020304" pitchFamily="18" charset="0"/>
                <a:cs typeface="Times New Roman" panose="02020603050405020304" pitchFamily="18" charset="0"/>
              </a:rPr>
              <a:t>SubClass </a:t>
            </a:r>
            <a:r>
              <a:rPr sz="2000" b="1" dirty="0">
                <a:solidFill>
                  <a:srgbClr val="006FC0"/>
                </a:solidFill>
                <a:latin typeface="Times New Roman" panose="02020603050405020304" pitchFamily="18" charset="0"/>
                <a:cs typeface="Times New Roman" panose="02020603050405020304" pitchFamily="18" charset="0"/>
              </a:rPr>
              <a:t>extends </a:t>
            </a:r>
            <a:r>
              <a:rPr sz="2000" b="1" dirty="0">
                <a:latin typeface="Times New Roman" panose="02020603050405020304" pitchFamily="18" charset="0"/>
                <a:cs typeface="Times New Roman" panose="02020603050405020304" pitchFamily="18" charset="0"/>
              </a:rPr>
              <a:t>BaseClass {</a:t>
            </a:r>
            <a:endParaRPr sz="2000" dirty="0">
              <a:latin typeface="Times New Roman" panose="02020603050405020304" pitchFamily="18" charset="0"/>
              <a:cs typeface="Times New Roman" panose="02020603050405020304" pitchFamily="18" charset="0"/>
            </a:endParaRPr>
          </a:p>
          <a:p>
            <a:pPr marL="1289685" indent="-610235">
              <a:lnSpc>
                <a:spcPct val="100000"/>
              </a:lnSpc>
              <a:spcBef>
                <a:spcPts val="480"/>
              </a:spcBef>
              <a:buClr>
                <a:srgbClr val="000000"/>
              </a:buClr>
              <a:buAutoNum type="arabicPeriod" startAt="5"/>
              <a:tabLst>
                <a:tab pos="1289685" algn="l"/>
                <a:tab pos="1290320" algn="l"/>
              </a:tabLst>
            </a:pPr>
            <a:r>
              <a:rPr sz="2000" b="1" dirty="0">
                <a:solidFill>
                  <a:srgbClr val="006FC0"/>
                </a:solidFill>
                <a:latin typeface="Times New Roman" panose="02020603050405020304" pitchFamily="18" charset="0"/>
                <a:cs typeface="Times New Roman" panose="02020603050405020304" pitchFamily="18" charset="0"/>
              </a:rPr>
              <a:t>private float </a:t>
            </a:r>
            <a:r>
              <a:rPr sz="2000" b="1" dirty="0">
                <a:latin typeface="Times New Roman" panose="02020603050405020304" pitchFamily="18" charset="0"/>
                <a:cs typeface="Times New Roman" panose="02020603050405020304" pitchFamily="18" charset="0"/>
              </a:rPr>
              <a:t>x = 2.0f;</a:t>
            </a:r>
            <a:endParaRPr sz="2000" dirty="0">
              <a:latin typeface="Times New Roman" panose="02020603050405020304" pitchFamily="18" charset="0"/>
              <a:cs typeface="Times New Roman" panose="02020603050405020304" pitchFamily="18" charset="0"/>
            </a:endParaRPr>
          </a:p>
          <a:p>
            <a:pPr marL="680085" marR="3319779">
              <a:lnSpc>
                <a:spcPts val="2880"/>
              </a:lnSpc>
              <a:spcBef>
                <a:spcPts val="175"/>
              </a:spcBef>
              <a:buAutoNum type="arabicPeriod" startAt="5"/>
              <a:tabLst>
                <a:tab pos="1289685" algn="l"/>
                <a:tab pos="1290320" algn="l"/>
              </a:tabLst>
            </a:pPr>
            <a:r>
              <a:rPr sz="2000" b="1" dirty="0">
                <a:latin typeface="Times New Roman" panose="02020603050405020304" pitchFamily="18" charset="0"/>
                <a:cs typeface="Times New Roman" panose="02020603050405020304" pitchFamily="18" charset="0"/>
              </a:rPr>
              <a:t>// insert code here  8. }</a:t>
            </a:r>
            <a:endParaRPr sz="2000" dirty="0">
              <a:latin typeface="Times New Roman" panose="02020603050405020304" pitchFamily="18" charset="0"/>
              <a:cs typeface="Times New Roman" panose="02020603050405020304" pitchFamily="18" charset="0"/>
            </a:endParaRPr>
          </a:p>
          <a:p>
            <a:pPr marL="12700">
              <a:lnSpc>
                <a:spcPct val="100000"/>
              </a:lnSpc>
              <a:spcBef>
                <a:spcPts val="63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Lựa chọn nào có thể chèn tại dòng 7 (2 phương án)?</a:t>
            </a:r>
          </a:p>
        </p:txBody>
      </p:sp>
      <p:sp>
        <p:nvSpPr>
          <p:cNvPr id="9" name="object 9"/>
          <p:cNvSpPr txBox="1"/>
          <p:nvPr/>
        </p:nvSpPr>
        <p:spPr>
          <a:xfrm>
            <a:off x="1856106" y="4697330"/>
            <a:ext cx="6788784" cy="1854835"/>
          </a:xfrm>
          <a:prstGeom prst="rect">
            <a:avLst/>
          </a:prstGeom>
        </p:spPr>
        <p:txBody>
          <a:bodyPr vert="horz" wrap="square" lIns="0" tIns="73660" rIns="0" bIns="0" rtlCol="0">
            <a:spAutoFit/>
          </a:bodyPr>
          <a:lstStyle/>
          <a:p>
            <a:pPr marL="525780" indent="-513715">
              <a:lnSpc>
                <a:spcPct val="100000"/>
              </a:lnSpc>
              <a:spcBef>
                <a:spcPts val="5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public double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525780" indent="-513715">
              <a:lnSpc>
                <a:spcPct val="100000"/>
              </a:lnSpc>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public float </a:t>
            </a:r>
            <a:r>
              <a:rPr sz="2000" b="1" dirty="0">
                <a:latin typeface="Times New Roman" panose="02020603050405020304" pitchFamily="18" charset="0"/>
                <a:cs typeface="Times New Roman" panose="02020603050405020304" pitchFamily="18" charset="0"/>
              </a:rPr>
              <a:t>getVar(</a:t>
            </a:r>
            <a:r>
              <a:rPr sz="2000" b="1" dirty="0">
                <a:solidFill>
                  <a:srgbClr val="006FC0"/>
                </a:solidFill>
                <a:latin typeface="Times New Roman" panose="02020603050405020304" pitchFamily="18" charset="0"/>
                <a:cs typeface="Times New Roman" panose="02020603050405020304" pitchFamily="18" charset="0"/>
              </a:rPr>
              <a:t>float </a:t>
            </a:r>
            <a:r>
              <a:rPr sz="2000" b="1" dirty="0">
                <a:latin typeface="Times New Roman" panose="02020603050405020304" pitchFamily="18" charset="0"/>
                <a:cs typeface="Times New Roman" panose="02020603050405020304" pitchFamily="18" charset="0"/>
              </a:rPr>
              <a:t>f){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f; }</a:t>
            </a:r>
            <a:endParaRPr sz="2000" dirty="0">
              <a:latin typeface="Times New Roman" panose="02020603050405020304" pitchFamily="18" charset="0"/>
              <a:cs typeface="Times New Roman" panose="02020603050405020304" pitchFamily="18" charset="0"/>
            </a:endParaRPr>
          </a:p>
          <a:p>
            <a:pPr marL="525780" indent="-513715">
              <a:lnSpc>
                <a:spcPct val="100000"/>
              </a:lnSpc>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525780" indent="-513715">
              <a:lnSpc>
                <a:spcPct val="100000"/>
              </a:lnSpc>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public 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a:p>
            <a:pPr marL="525780" indent="-513715">
              <a:lnSpc>
                <a:spcPct val="100000"/>
              </a:lnSpc>
              <a:spcBef>
                <a:spcPts val="480"/>
              </a:spcBef>
              <a:buClr>
                <a:srgbClr val="000000"/>
              </a:buClr>
              <a:buAutoNum type="arabicPeriod"/>
              <a:tabLst>
                <a:tab pos="526415" algn="l"/>
              </a:tabLst>
            </a:pPr>
            <a:r>
              <a:rPr sz="2000" b="1" dirty="0">
                <a:solidFill>
                  <a:srgbClr val="006FC0"/>
                </a:solidFill>
                <a:latin typeface="Times New Roman" panose="02020603050405020304" pitchFamily="18" charset="0"/>
                <a:cs typeface="Times New Roman" panose="02020603050405020304" pitchFamily="18" charset="0"/>
              </a:rPr>
              <a:t>private float </a:t>
            </a:r>
            <a:r>
              <a:rPr sz="2000" b="1" dirty="0">
                <a:latin typeface="Times New Roman" panose="02020603050405020304" pitchFamily="18" charset="0"/>
                <a:cs typeface="Times New Roman" panose="02020603050405020304" pitchFamily="18" charset="0"/>
              </a:rPr>
              <a:t>getVar() { </a:t>
            </a:r>
            <a:r>
              <a:rPr sz="2000" b="1" dirty="0">
                <a:solidFill>
                  <a:srgbClr val="006FC0"/>
                </a:solidFill>
                <a:latin typeface="Times New Roman" panose="02020603050405020304" pitchFamily="18" charset="0"/>
                <a:cs typeface="Times New Roman" panose="02020603050405020304" pitchFamily="18" charset="0"/>
              </a:rPr>
              <a:t>return </a:t>
            </a:r>
            <a:r>
              <a:rPr sz="2000" b="1" dirty="0">
                <a:latin typeface="Times New Roman" panose="02020603050405020304" pitchFamily="18" charset="0"/>
                <a:cs typeface="Times New Roman" panose="02020603050405020304" pitchFamily="18" charset="0"/>
              </a:rPr>
              <a:t>x; }</a:t>
            </a:r>
            <a:endParaRPr sz="20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21</a:t>
            </a:r>
            <a:endParaRPr sz="1400">
              <a:latin typeface="Times New Roman" panose="02020603050405020304" pitchFamily="18" charset="0"/>
              <a:cs typeface="Times New Roman" panose="02020603050405020304" pitchFamily="18" charset="0"/>
            </a:endParaRPr>
          </a:p>
        </p:txBody>
      </p:sp>
      <p:sp>
        <p:nvSpPr>
          <p:cNvPr id="11" name="object 11"/>
          <p:cNvSpPr/>
          <p:nvPr/>
        </p:nvSpPr>
        <p:spPr>
          <a:xfrm>
            <a:off x="7162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392421"/>
            <a:ext cx="1546860" cy="474489"/>
          </a:xfrm>
          <a:prstGeom prst="rect">
            <a:avLst/>
          </a:prstGeom>
        </p:spPr>
        <p:txBody>
          <a:bodyPr vert="horz" wrap="square" lIns="0" tIns="12700" rIns="0" bIns="0" rtlCol="0">
            <a:spAutoFit/>
          </a:bodyPr>
          <a:lstStyle/>
          <a:p>
            <a:pPr marL="12700">
              <a:lnSpc>
                <a:spcPct val="100000"/>
              </a:lnSpc>
              <a:spcBef>
                <a:spcPts val="100"/>
              </a:spcBef>
            </a:pPr>
            <a:r>
              <a:rPr dirty="0"/>
              <a:t>Câu hỏi</a:t>
            </a:r>
          </a:p>
        </p:txBody>
      </p:sp>
      <p:sp>
        <p:nvSpPr>
          <p:cNvPr id="8" name="object 8"/>
          <p:cNvSpPr txBox="1"/>
          <p:nvPr/>
        </p:nvSpPr>
        <p:spPr>
          <a:xfrm>
            <a:off x="1300584" y="1320953"/>
            <a:ext cx="3541395" cy="39116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Cho đoạn mã dưới đây:</a:t>
            </a:r>
          </a:p>
        </p:txBody>
      </p:sp>
      <p:sp>
        <p:nvSpPr>
          <p:cNvPr id="9" name="object 9"/>
          <p:cNvSpPr txBox="1"/>
          <p:nvPr/>
        </p:nvSpPr>
        <p:spPr>
          <a:xfrm>
            <a:off x="762000" y="4044733"/>
            <a:ext cx="8205470" cy="2336537"/>
          </a:xfrm>
          <a:prstGeom prst="rect">
            <a:avLst/>
          </a:prstGeom>
        </p:spPr>
        <p:txBody>
          <a:bodyPr vert="horz" wrap="square" lIns="0" tIns="12700" rIns="0" bIns="0" rtlCol="0">
            <a:spAutoFit/>
          </a:bodyPr>
          <a:lstStyle/>
          <a:p>
            <a:pPr marL="355600" marR="21590" indent="-342900">
              <a:lnSpc>
                <a:spcPct val="100000"/>
              </a:lnSpc>
              <a:spcBef>
                <a:spcPts val="100"/>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Lựa chọn nào khi đặt vào dòng 5 trong đoạn mã trên </a:t>
            </a:r>
            <a:r>
              <a:rPr sz="2400" b="1" dirty="0">
                <a:latin typeface="Times New Roman" panose="02020603050405020304" pitchFamily="18" charset="0"/>
                <a:cs typeface="Times New Roman" panose="02020603050405020304" pitchFamily="18" charset="0"/>
              </a:rPr>
              <a:t>gây  ra lỗi biên dịch</a:t>
            </a:r>
            <a:r>
              <a:rPr sz="2400" dirty="0">
                <a:latin typeface="Times New Roman" panose="02020603050405020304" pitchFamily="18" charset="0"/>
                <a:cs typeface="Times New Roman" panose="02020603050405020304" pitchFamily="18" charset="0"/>
              </a:rPr>
              <a:t>?</a:t>
            </a:r>
          </a:p>
          <a:p>
            <a:pPr marL="1460500" lvl="1" indent="-514350">
              <a:lnSpc>
                <a:spcPct val="100000"/>
              </a:lnSpc>
              <a:spcBef>
                <a:spcPts val="284"/>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String </a:t>
            </a:r>
            <a:r>
              <a:rPr sz="2200" b="1" dirty="0">
                <a:latin typeface="Times New Roman" panose="02020603050405020304" pitchFamily="18" charset="0"/>
                <a:cs typeface="Times New Roman" panose="02020603050405020304" pitchFamily="18" charset="0"/>
              </a:rPr>
              <a:t>getTen () { }</a:t>
            </a:r>
            <a:endParaRPr sz="2200" dirty="0">
              <a:latin typeface="Times New Roman" panose="02020603050405020304" pitchFamily="18" charset="0"/>
              <a:cs typeface="Times New Roman" panose="02020603050405020304" pitchFamily="18" charset="0"/>
            </a:endParaRPr>
          </a:p>
          <a:p>
            <a:pPr marL="1460500" lvl="1" indent="-514350">
              <a:lnSpc>
                <a:spcPct val="100000"/>
              </a:lnSpc>
              <a:spcBef>
                <a:spcPts val="530"/>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void </a:t>
            </a:r>
            <a:r>
              <a:rPr sz="2200" b="1" dirty="0">
                <a:latin typeface="Times New Roman" panose="02020603050405020304" pitchFamily="18" charset="0"/>
                <a:cs typeface="Times New Roman" panose="02020603050405020304" pitchFamily="18" charset="0"/>
              </a:rPr>
              <a:t>getName(</a:t>
            </a:r>
            <a:r>
              <a:rPr sz="2200" b="1" dirty="0">
                <a:solidFill>
                  <a:srgbClr val="006FC0"/>
                </a:solidFill>
                <a:latin typeface="Times New Roman" panose="02020603050405020304" pitchFamily="18" charset="0"/>
                <a:cs typeface="Times New Roman" panose="02020603050405020304" pitchFamily="18" charset="0"/>
              </a:rPr>
              <a:t>String </a:t>
            </a:r>
            <a:r>
              <a:rPr sz="2200" b="1" dirty="0">
                <a:latin typeface="Times New Roman" panose="02020603050405020304" pitchFamily="18" charset="0"/>
                <a:cs typeface="Times New Roman" panose="02020603050405020304" pitchFamily="18" charset="0"/>
              </a:rPr>
              <a:t>str) { }</a:t>
            </a:r>
            <a:endParaRPr sz="2200" dirty="0">
              <a:latin typeface="Times New Roman" panose="02020603050405020304" pitchFamily="18" charset="0"/>
              <a:cs typeface="Times New Roman" panose="02020603050405020304" pitchFamily="18" charset="0"/>
            </a:endParaRPr>
          </a:p>
          <a:p>
            <a:pPr marL="1460500" lvl="1" indent="-514350">
              <a:lnSpc>
                <a:spcPct val="100000"/>
              </a:lnSpc>
              <a:spcBef>
                <a:spcPts val="525"/>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String </a:t>
            </a:r>
            <a:r>
              <a:rPr sz="2200" b="1" dirty="0">
                <a:latin typeface="Times New Roman" panose="02020603050405020304" pitchFamily="18" charset="0"/>
                <a:cs typeface="Times New Roman" panose="02020603050405020304" pitchFamily="18" charset="0"/>
              </a:rPr>
              <a:t>getName() {</a:t>
            </a:r>
            <a:r>
              <a:rPr sz="2200" b="1" dirty="0">
                <a:solidFill>
                  <a:srgbClr val="006FC0"/>
                </a:solidFill>
                <a:latin typeface="Times New Roman" panose="02020603050405020304" pitchFamily="18" charset="0"/>
                <a:cs typeface="Times New Roman" panose="02020603050405020304" pitchFamily="18" charset="0"/>
              </a:rPr>
              <a:t>return </a:t>
            </a:r>
            <a:r>
              <a:rPr sz="2200" b="1" dirty="0">
                <a:latin typeface="Times New Roman" panose="02020603050405020304" pitchFamily="18" charset="0"/>
                <a:cs typeface="Times New Roman" panose="02020603050405020304" pitchFamily="18" charset="0"/>
              </a:rPr>
              <a:t>“Sub”; }</a:t>
            </a:r>
            <a:endParaRPr sz="2200" dirty="0">
              <a:latin typeface="Times New Roman" panose="02020603050405020304" pitchFamily="18" charset="0"/>
              <a:cs typeface="Times New Roman" panose="02020603050405020304" pitchFamily="18" charset="0"/>
            </a:endParaRPr>
          </a:p>
          <a:p>
            <a:pPr marL="1460500" lvl="1" indent="-514350">
              <a:lnSpc>
                <a:spcPct val="100000"/>
              </a:lnSpc>
              <a:spcBef>
                <a:spcPts val="530"/>
              </a:spcBef>
              <a:buClr>
                <a:srgbClr val="000000"/>
              </a:buClr>
              <a:buAutoNum type="arabicPeriod"/>
              <a:tabLst>
                <a:tab pos="1461135" algn="l"/>
              </a:tabLst>
            </a:pPr>
            <a:r>
              <a:rPr sz="2200" b="1" dirty="0">
                <a:solidFill>
                  <a:srgbClr val="006FC0"/>
                </a:solidFill>
                <a:latin typeface="Times New Roman" panose="02020603050405020304" pitchFamily="18" charset="0"/>
                <a:cs typeface="Times New Roman" panose="02020603050405020304" pitchFamily="18" charset="0"/>
              </a:rPr>
              <a:t>public void </a:t>
            </a:r>
            <a:r>
              <a:rPr sz="2200" b="1" dirty="0">
                <a:latin typeface="Times New Roman" panose="02020603050405020304" pitchFamily="18" charset="0"/>
                <a:cs typeface="Times New Roman" panose="02020603050405020304" pitchFamily="18" charset="0"/>
              </a:rPr>
              <a:t>getName() {}</a:t>
            </a:r>
            <a:endParaRPr sz="2200" dirty="0">
              <a:latin typeface="Times New Roman" panose="02020603050405020304" pitchFamily="18" charset="0"/>
              <a:cs typeface="Times New Roman" panose="02020603050405020304" pitchFamily="18" charset="0"/>
            </a:endParaRPr>
          </a:p>
        </p:txBody>
      </p:sp>
      <p:sp>
        <p:nvSpPr>
          <p:cNvPr id="10" name="object 10"/>
          <p:cNvSpPr/>
          <p:nvPr/>
        </p:nvSpPr>
        <p:spPr>
          <a:xfrm>
            <a:off x="7162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1229969" y="1885872"/>
            <a:ext cx="7697026" cy="1993689"/>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txBox="1"/>
          <p:nvPr/>
        </p:nvSpPr>
        <p:spPr>
          <a:xfrm>
            <a:off x="8438388" y="6433732"/>
            <a:ext cx="455930" cy="219291"/>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Times New Roman" panose="02020603050405020304" pitchFamily="18" charset="0"/>
                <a:cs typeface="Times New Roman" panose="02020603050405020304" pitchFamily="18" charset="0"/>
              </a:rPr>
              <a:t>22</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438400"/>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069644" y="1736598"/>
            <a:ext cx="4429125" cy="1367790"/>
          </a:xfrm>
          <a:prstGeom prst="rect">
            <a:avLst/>
          </a:prstGeom>
        </p:spPr>
        <p:txBody>
          <a:bodyPr vert="horz" wrap="square" lIns="0" tIns="13335" rIns="0" bIns="0" rtlCol="0">
            <a:spAutoFit/>
          </a:bodyPr>
          <a:lstStyle/>
          <a:p>
            <a:pPr marL="12700" marR="5080">
              <a:lnSpc>
                <a:spcPct val="100000"/>
              </a:lnSpc>
              <a:spcBef>
                <a:spcPts val="105"/>
              </a:spcBef>
            </a:pPr>
            <a:r>
              <a:rPr sz="4400" dirty="0">
                <a:latin typeface="Times New Roman" panose="02020603050405020304" pitchFamily="18" charset="0"/>
                <a:cs typeface="Times New Roman" panose="02020603050405020304" pitchFamily="18" charset="0"/>
              </a:rPr>
              <a:t>2. Lớp trừu tượng  (Abstract class)</a:t>
            </a:r>
          </a:p>
        </p:txBody>
      </p:sp>
      <p:sp>
        <p:nvSpPr>
          <p:cNvPr id="10" name="object 10"/>
          <p:cNvSpPr txBox="1"/>
          <p:nvPr/>
        </p:nvSpPr>
        <p:spPr>
          <a:xfrm>
            <a:off x="8438388" y="6433732"/>
            <a:ext cx="455930" cy="240665"/>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Arial"/>
                <a:cs typeface="Arial"/>
              </a:rPr>
              <a:t>23</a:t>
            </a:fld>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8" name="object 8"/>
          <p:cNvSpPr txBox="1"/>
          <p:nvPr/>
        </p:nvSpPr>
        <p:spPr>
          <a:xfrm>
            <a:off x="801454" y="1330936"/>
            <a:ext cx="8446135" cy="4987969"/>
          </a:xfrm>
          <a:prstGeom prst="rect">
            <a:avLst/>
          </a:prstGeom>
        </p:spPr>
        <p:txBody>
          <a:bodyPr vert="horz" wrap="square" lIns="0" tIns="12065" rIns="0" bIns="0" rtlCol="0">
            <a:spAutoFit/>
          </a:bodyPr>
          <a:lstStyle/>
          <a:p>
            <a:pPr marL="355600" marR="212090" indent="-342900">
              <a:lnSpc>
                <a:spcPct val="100000"/>
              </a:lnSpc>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Các ngôn ngữ lập trình hướng đối tượng cung cấp  các cơ chế kiểu trừu tượng (abstract type)</a:t>
            </a:r>
          </a:p>
          <a:p>
            <a:pPr marL="756285" marR="5080"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Các kiểu trừu tượng có cài đặt không đầy đủ hoặc không  có cài đặt</a:t>
            </a:r>
          </a:p>
          <a:p>
            <a:pPr marL="756285" marR="277495"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Nhiệm vụ chính của chúng là giữ vai trò kiểu tổng quát  hơn của một số các kiểu khác</a:t>
            </a:r>
          </a:p>
          <a:p>
            <a:pPr marL="355600" indent="-342900">
              <a:lnSpc>
                <a:spcPct val="100000"/>
              </a:lnSpc>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Xét ví dụ: lớp Shape</a:t>
            </a:r>
          </a:p>
          <a:p>
            <a:pPr marL="469900" marR="3733800" lvl="1">
              <a:lnSpc>
                <a:spcPct val="120000"/>
              </a:lnSpc>
              <a:spcBef>
                <a:spcPts val="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Là một lớp "không rõ ràng",  khó hình dung ra các đối tượng  cụ thể</a:t>
            </a:r>
          </a:p>
          <a:p>
            <a:pPr marL="927100" marR="4423410">
              <a:lnSpc>
                <a:spcPct val="120000"/>
              </a:lnSpc>
              <a:tabLst>
                <a:tab pos="1155700" algn="l"/>
              </a:tabLst>
            </a:pPr>
            <a:r>
              <a:rPr lang="vi-VN" sz="1000" dirty="0">
                <a:solidFill>
                  <a:srgbClr val="3333CC"/>
                </a:solidFill>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Không </a:t>
            </a:r>
            <a:r>
              <a:rPr lang="vi-VN" sz="2000" dirty="0" err="1">
                <a:latin typeface="Times New Roman" panose="02020603050405020304" pitchFamily="18" charset="0"/>
                <a:cs typeface="Times New Roman" panose="02020603050405020304" pitchFamily="18" charset="0"/>
              </a:rPr>
              <a:t>thể</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thể</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hiện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hóa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instantiate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endParaRPr lang="en-US" sz="2000" dirty="0">
              <a:latin typeface="Times New Roman" panose="02020603050405020304" pitchFamily="18" charset="0"/>
              <a:cs typeface="Times New Roman" panose="02020603050405020304" pitchFamily="18" charset="0"/>
            </a:endParaRPr>
          </a:p>
          <a:p>
            <a:pPr marL="927100" marR="4423410">
              <a:lnSpc>
                <a:spcPct val="120000"/>
              </a:lnSpc>
              <a:tabLst>
                <a:tab pos="1155700" algn="l"/>
              </a:tabLst>
            </a:pP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tạo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đối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tượng</a:t>
            </a:r>
            <a:endParaRPr lang="vi-VN"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24</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5562600" y="3886200"/>
            <a:ext cx="3544824" cy="2586228"/>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447800" y="230860"/>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25</a:t>
            </a:fld>
            <a:endParaRPr dirty="0"/>
          </a:p>
        </p:txBody>
      </p:sp>
      <p:sp>
        <p:nvSpPr>
          <p:cNvPr id="8" name="object 8"/>
          <p:cNvSpPr txBox="1"/>
          <p:nvPr/>
        </p:nvSpPr>
        <p:spPr>
          <a:xfrm>
            <a:off x="1095755" y="1338875"/>
            <a:ext cx="7886325" cy="5155257"/>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Đặc điểm của lớp trừu tượng</a:t>
            </a:r>
          </a:p>
          <a:p>
            <a:pPr marL="756285" marR="508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Không thể tạo đối tượng trực tiếp từ các lớp trừu  tượng</a:t>
            </a:r>
          </a:p>
          <a:p>
            <a:pPr marL="756285" marR="3873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Thường lớp trừu tượng được dùng để định nghĩa  các "khái niệm chung", đóng vai trò làm lớp cơ  sở (base class) cho các lớp "cụ thể" khác  (concrete class)</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Chưa đầy đủ, thường được sử dụng làm lớp cha.</a:t>
            </a:r>
          </a:p>
          <a:p>
            <a:pPr marL="756285">
              <a:lnSpc>
                <a:spcPct val="100000"/>
              </a:lnSpc>
              <a:spcBef>
                <a:spcPts val="5"/>
              </a:spcBef>
            </a:pPr>
            <a:r>
              <a:rPr sz="2800" dirty="0">
                <a:latin typeface="Times New Roman" panose="02020603050405020304" pitchFamily="18" charset="0"/>
                <a:cs typeface="Times New Roman" panose="02020603050405020304" pitchFamily="18" charset="0"/>
              </a:rPr>
              <a:t>Lớp con kế thừa nó sẽ hoàn thiện nốt.</a:t>
            </a:r>
          </a:p>
          <a:p>
            <a:pPr marL="1155700" marR="444500" indent="-228600">
              <a:lnSpc>
                <a:spcPts val="2880"/>
              </a:lnSpc>
              <a:spcBef>
                <a:spcPts val="675"/>
              </a:spcBef>
            </a:pPr>
            <a:r>
              <a:rPr sz="120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Lớp trừu tượng thường chứa các </a:t>
            </a:r>
            <a:r>
              <a:rPr sz="2500" i="1" dirty="0">
                <a:solidFill>
                  <a:srgbClr val="6F2F9F"/>
                </a:solidFill>
                <a:latin typeface="Times New Roman" panose="02020603050405020304" pitchFamily="18" charset="0"/>
                <a:cs typeface="Times New Roman" panose="02020603050405020304" pitchFamily="18" charset="0"/>
              </a:rPr>
              <a:t>phương thức trừu  tượng </a:t>
            </a:r>
            <a:r>
              <a:rPr sz="2400" dirty="0">
                <a:latin typeface="Times New Roman" panose="02020603050405020304" pitchFamily="18" charset="0"/>
                <a:cs typeface="Times New Roman" panose="02020603050405020304" pitchFamily="18" charset="0"/>
              </a:rPr>
              <a:t>(phương thức không được cài đặt)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351787" y="347118"/>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26</a:t>
            </a:fld>
            <a:endParaRPr dirty="0"/>
          </a:p>
        </p:txBody>
      </p:sp>
      <p:sp>
        <p:nvSpPr>
          <p:cNvPr id="8" name="object 8"/>
          <p:cNvSpPr txBox="1"/>
          <p:nvPr/>
        </p:nvSpPr>
        <p:spPr>
          <a:xfrm>
            <a:off x="1095755" y="1584959"/>
            <a:ext cx="7956337" cy="3002915"/>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Phương thức trừu tượng</a:t>
            </a:r>
          </a:p>
          <a:p>
            <a:pPr marL="756285" marR="508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Là các phương thức “không rõ ràng” / chưa hoàn  thiện, khó đưa ra cách cài đặt cụ thể</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solidFill>
                  <a:srgbClr val="6F2F9F"/>
                </a:solidFill>
                <a:latin typeface="Times New Roman" panose="02020603050405020304" pitchFamily="18" charset="0"/>
                <a:cs typeface="Times New Roman" panose="02020603050405020304" pitchFamily="18" charset="0"/>
              </a:rPr>
              <a:t>Chỉ có chữ ký </a:t>
            </a:r>
            <a:r>
              <a:rPr sz="2800" dirty="0">
                <a:latin typeface="Times New Roman" panose="02020603050405020304" pitchFamily="18" charset="0"/>
                <a:cs typeface="Times New Roman" panose="02020603050405020304" pitchFamily="18" charset="0"/>
              </a:rPr>
              <a:t>mà </a:t>
            </a:r>
            <a:r>
              <a:rPr sz="2800" dirty="0">
                <a:solidFill>
                  <a:srgbClr val="FF0000"/>
                </a:solidFill>
                <a:latin typeface="Times New Roman" panose="02020603050405020304" pitchFamily="18" charset="0"/>
                <a:cs typeface="Times New Roman" panose="02020603050405020304" pitchFamily="18" charset="0"/>
              </a:rPr>
              <a:t>không có cài đặt cụ thể</a:t>
            </a:r>
            <a:endParaRPr sz="2800" dirty="0">
              <a:latin typeface="Times New Roman" panose="02020603050405020304" pitchFamily="18" charset="0"/>
              <a:cs typeface="Times New Roman" panose="02020603050405020304" pitchFamily="18" charset="0"/>
            </a:endParaRPr>
          </a:p>
          <a:p>
            <a:pPr marL="756285" marR="44894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lớp dẫn xuất có thể làm rõ - định nghĩa lại  (overriding) các phương thức trừu tượng này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80159" y="254341"/>
            <a:ext cx="4020185" cy="474489"/>
          </a:xfrm>
          <a:prstGeom prst="rect">
            <a:avLst/>
          </a:prstGeom>
        </p:spPr>
        <p:txBody>
          <a:bodyPr vert="horz" wrap="square" lIns="0" tIns="12700" rIns="0" bIns="0" rtlCol="0">
            <a:spAutoFit/>
          </a:bodyPr>
          <a:lstStyle/>
          <a:p>
            <a:pPr marL="12700">
              <a:lnSpc>
                <a:spcPct val="100000"/>
              </a:lnSpc>
              <a:spcBef>
                <a:spcPts val="100"/>
              </a:spcBef>
            </a:pPr>
            <a:r>
              <a:rPr dirty="0"/>
              <a:t>Từ khoá </a:t>
            </a:r>
            <a:r>
              <a:rPr b="1" dirty="0"/>
              <a:t>abstract</a:t>
            </a:r>
          </a:p>
        </p:txBody>
      </p:sp>
      <p:sp>
        <p:nvSpPr>
          <p:cNvPr id="10" name="object 10"/>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
        <p:nvSpPr>
          <p:cNvPr id="8" name="object 8"/>
          <p:cNvSpPr txBox="1"/>
          <p:nvPr/>
        </p:nvSpPr>
        <p:spPr>
          <a:xfrm>
            <a:off x="1111926" y="1475230"/>
            <a:ext cx="7558405" cy="3789045"/>
          </a:xfrm>
          <a:prstGeom prst="rect">
            <a:avLst/>
          </a:prstGeom>
        </p:spPr>
        <p:txBody>
          <a:bodyPr vert="horz" wrap="square" lIns="0" tIns="111760" rIns="0" bIns="0" rtlCol="0">
            <a:spAutoFit/>
          </a:bodyPr>
          <a:lstStyle/>
          <a:p>
            <a:pPr marL="12700">
              <a:lnSpc>
                <a:spcPct val="100000"/>
              </a:lnSpc>
              <a:spcBef>
                <a:spcPts val="880"/>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Lớp trừu tượng</a:t>
            </a:r>
          </a:p>
          <a:p>
            <a:pPr marL="469900">
              <a:lnSpc>
                <a:spcPts val="3329"/>
              </a:lnSpc>
              <a:spcBef>
                <a:spcPts val="675"/>
              </a:spcBef>
              <a:tabLst>
                <a:tab pos="756285" algn="l"/>
              </a:tabLst>
            </a:pPr>
            <a:r>
              <a:rPr sz="1500" dirty="0">
                <a:solidFill>
                  <a:srgbClr val="FF0000"/>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Khai báo với từ khóa </a:t>
            </a:r>
            <a:r>
              <a:rPr sz="2800" dirty="0">
                <a:solidFill>
                  <a:srgbClr val="006FC0"/>
                </a:solidFill>
                <a:latin typeface="Times New Roman" panose="02020603050405020304" pitchFamily="18" charset="0"/>
                <a:cs typeface="Times New Roman" panose="02020603050405020304" pitchFamily="18" charset="0"/>
              </a:rPr>
              <a:t>abstract</a:t>
            </a:r>
            <a:endParaRPr sz="2800" dirty="0">
              <a:latin typeface="Times New Roman" panose="02020603050405020304" pitchFamily="18" charset="0"/>
              <a:cs typeface="Times New Roman" panose="02020603050405020304" pitchFamily="18" charset="0"/>
            </a:endParaRPr>
          </a:p>
          <a:p>
            <a:pPr marL="607060">
              <a:lnSpc>
                <a:spcPts val="2850"/>
              </a:lnSpc>
            </a:pPr>
            <a:r>
              <a:rPr sz="2400" b="1" dirty="0">
                <a:solidFill>
                  <a:srgbClr val="00AB7D"/>
                </a:solidFill>
                <a:latin typeface="Times New Roman" panose="02020603050405020304" pitchFamily="18" charset="0"/>
                <a:cs typeface="Times New Roman" panose="02020603050405020304" pitchFamily="18" charset="0"/>
              </a:rPr>
              <a:t>public </a:t>
            </a:r>
            <a:r>
              <a:rPr sz="2400" b="1" dirty="0">
                <a:solidFill>
                  <a:srgbClr val="006FC0"/>
                </a:solidFill>
                <a:latin typeface="Times New Roman" panose="02020603050405020304" pitchFamily="18" charset="0"/>
                <a:cs typeface="Times New Roman" panose="02020603050405020304" pitchFamily="18" charset="0"/>
              </a:rPr>
              <a:t>abstract </a:t>
            </a:r>
            <a:r>
              <a:rPr sz="2400" b="1" dirty="0">
                <a:solidFill>
                  <a:srgbClr val="00AB7D"/>
                </a:solidFill>
                <a:latin typeface="Times New Roman" panose="02020603050405020304" pitchFamily="18" charset="0"/>
                <a:cs typeface="Times New Roman" panose="02020603050405020304" pitchFamily="18" charset="0"/>
              </a:rPr>
              <a:t>class Shape {</a:t>
            </a:r>
            <a:endParaRPr sz="2400" dirty="0">
              <a:latin typeface="Times New Roman" panose="02020603050405020304" pitchFamily="18" charset="0"/>
              <a:cs typeface="Times New Roman" panose="02020603050405020304" pitchFamily="18" charset="0"/>
            </a:endParaRPr>
          </a:p>
          <a:p>
            <a:pPr marL="1338580">
              <a:lnSpc>
                <a:spcPct val="100000"/>
              </a:lnSpc>
              <a:spcBef>
                <a:spcPts val="290"/>
              </a:spcBef>
            </a:pPr>
            <a:r>
              <a:rPr sz="2400" b="1" dirty="0">
                <a:solidFill>
                  <a:srgbClr val="00AB7D"/>
                </a:solidFill>
                <a:latin typeface="Times New Roman" panose="02020603050405020304" pitchFamily="18" charset="0"/>
                <a:cs typeface="Times New Roman" panose="02020603050405020304" pitchFamily="18" charset="0"/>
              </a:rPr>
              <a:t>// Nội dung lớp</a:t>
            </a:r>
            <a:endParaRPr sz="2400" dirty="0">
              <a:latin typeface="Times New Roman" panose="02020603050405020304" pitchFamily="18" charset="0"/>
              <a:cs typeface="Times New Roman" panose="02020603050405020304" pitchFamily="18" charset="0"/>
            </a:endParaRPr>
          </a:p>
          <a:p>
            <a:pPr marL="607060">
              <a:lnSpc>
                <a:spcPct val="100000"/>
              </a:lnSpc>
              <a:spcBef>
                <a:spcPts val="290"/>
              </a:spcBef>
            </a:pPr>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2700">
              <a:lnSpc>
                <a:spcPct val="100000"/>
              </a:lnSpc>
              <a:spcBef>
                <a:spcPts val="1110"/>
              </a:spcBef>
              <a:tabLst>
                <a:tab pos="35496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Phương thức trừu tượng</a:t>
            </a:r>
          </a:p>
          <a:p>
            <a:pPr marL="469900">
              <a:lnSpc>
                <a:spcPts val="3329"/>
              </a:lnSpc>
              <a:spcBef>
                <a:spcPts val="675"/>
              </a:spcBef>
              <a:tabLst>
                <a:tab pos="756285" algn="l"/>
              </a:tabLst>
            </a:pPr>
            <a:r>
              <a:rPr sz="1500" dirty="0">
                <a:solidFill>
                  <a:srgbClr val="FF0000"/>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Khai báo với từ khóa </a:t>
            </a:r>
            <a:r>
              <a:rPr sz="2800" dirty="0">
                <a:solidFill>
                  <a:srgbClr val="006FC0"/>
                </a:solidFill>
                <a:latin typeface="Times New Roman" panose="02020603050405020304" pitchFamily="18" charset="0"/>
                <a:cs typeface="Times New Roman" panose="02020603050405020304" pitchFamily="18" charset="0"/>
              </a:rPr>
              <a:t>abstract</a:t>
            </a:r>
            <a:endParaRPr sz="2800" dirty="0">
              <a:latin typeface="Times New Roman" panose="02020603050405020304" pitchFamily="18" charset="0"/>
              <a:cs typeface="Times New Roman" panose="02020603050405020304" pitchFamily="18" charset="0"/>
            </a:endParaRPr>
          </a:p>
          <a:p>
            <a:pPr marL="607060">
              <a:lnSpc>
                <a:spcPts val="2850"/>
              </a:lnSpc>
            </a:pPr>
            <a:r>
              <a:rPr sz="2400" b="1" dirty="0">
                <a:solidFill>
                  <a:srgbClr val="00AB7D"/>
                </a:solidFill>
                <a:latin typeface="Times New Roman" panose="02020603050405020304" pitchFamily="18" charset="0"/>
                <a:cs typeface="Times New Roman" panose="02020603050405020304" pitchFamily="18" charset="0"/>
              </a:rPr>
              <a:t>public </a:t>
            </a:r>
            <a:r>
              <a:rPr sz="2400" b="1" dirty="0">
                <a:solidFill>
                  <a:srgbClr val="006FC0"/>
                </a:solidFill>
                <a:latin typeface="Times New Roman" panose="02020603050405020304" pitchFamily="18" charset="0"/>
                <a:cs typeface="Times New Roman" panose="02020603050405020304" pitchFamily="18" charset="0"/>
              </a:rPr>
              <a:t>abstract </a:t>
            </a:r>
            <a:r>
              <a:rPr sz="2400" b="1" dirty="0">
                <a:solidFill>
                  <a:srgbClr val="00AB7D"/>
                </a:solidFill>
                <a:latin typeface="Times New Roman" panose="02020603050405020304" pitchFamily="18" charset="0"/>
                <a:cs typeface="Times New Roman" panose="02020603050405020304" pitchFamily="18" charset="0"/>
              </a:rPr>
              <a:t>float calculateArea();</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371600" y="5539883"/>
            <a:ext cx="6819900" cy="378950"/>
          </a:xfrm>
          <a:prstGeom prst="rect">
            <a:avLst/>
          </a:prstGeom>
          <a:ln w="25907">
            <a:solidFill>
              <a:srgbClr val="00AF50"/>
            </a:solidFill>
          </a:ln>
        </p:spPr>
        <p:txBody>
          <a:bodyPr vert="horz" wrap="square" lIns="0" tIns="9525" rIns="0" bIns="0" rtlCol="0">
            <a:spAutoFit/>
          </a:bodyPr>
          <a:lstStyle/>
          <a:p>
            <a:pPr marL="123189">
              <a:lnSpc>
                <a:spcPct val="100000"/>
              </a:lnSpc>
              <a:spcBef>
                <a:spcPts val="75"/>
              </a:spcBef>
            </a:pPr>
            <a:r>
              <a:rPr sz="2400" b="1" dirty="0">
                <a:latin typeface="Times New Roman" panose="02020603050405020304" pitchFamily="18" charset="0"/>
                <a:cs typeface="Times New Roman" panose="02020603050405020304" pitchFamily="18" charset="0"/>
              </a:rPr>
              <a:t>Shape </a:t>
            </a:r>
            <a:r>
              <a:rPr lang="en-US" sz="2400" b="1" dirty="0">
                <a:latin typeface="Times New Roman" panose="02020603050405020304" pitchFamily="18" charset="0"/>
                <a:cs typeface="Times New Roman" panose="02020603050405020304" pitchFamily="18" charset="0"/>
              </a:rPr>
              <a:t> a </a:t>
            </a:r>
            <a:r>
              <a:rPr sz="2400" b="1" dirty="0">
                <a:latin typeface="Times New Roman" panose="02020603050405020304" pitchFamily="18" charset="0"/>
                <a:cs typeface="Times New Roman" panose="02020603050405020304" pitchFamily="18" charset="0"/>
              </a:rPr>
              <a:t>= </a:t>
            </a:r>
            <a:r>
              <a:rPr sz="2400" b="1" dirty="0">
                <a:solidFill>
                  <a:srgbClr val="006FC0"/>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Shape(); //Compile error</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80159" y="251450"/>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8" name="object 8"/>
          <p:cNvSpPr txBox="1"/>
          <p:nvPr/>
        </p:nvSpPr>
        <p:spPr>
          <a:xfrm>
            <a:off x="1005484" y="1326932"/>
            <a:ext cx="7491730" cy="4267835"/>
          </a:xfrm>
          <a:prstGeom prst="rect">
            <a:avLst/>
          </a:prstGeom>
        </p:spPr>
        <p:txBody>
          <a:bodyPr vert="horz" wrap="square" lIns="0" tIns="12700" rIns="0" bIns="0" rtlCol="0">
            <a:spAutoFit/>
          </a:bodyPr>
          <a:lstStyle/>
          <a:p>
            <a:pPr marL="12700">
              <a:lnSpc>
                <a:spcPts val="2835"/>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355600" marR="3169285" indent="-342900">
              <a:lnSpc>
                <a:spcPts val="2160"/>
              </a:lnSpc>
              <a:spcBef>
                <a:spcPts val="25"/>
              </a:spcBef>
            </a:pPr>
            <a:r>
              <a:rPr sz="1800" b="1" dirty="0">
                <a:solidFill>
                  <a:srgbClr val="FF0000"/>
                </a:solidFill>
                <a:latin typeface="Times New Roman" panose="02020603050405020304" pitchFamily="18" charset="0"/>
                <a:cs typeface="Times New Roman" panose="02020603050405020304" pitchFamily="18" charset="0"/>
              </a:rPr>
              <a:t>abstract </a:t>
            </a:r>
            <a:r>
              <a:rPr sz="1800" b="1" dirty="0">
                <a:solidFill>
                  <a:srgbClr val="333399"/>
                </a:solidFill>
                <a:latin typeface="Times New Roman" panose="02020603050405020304" pitchFamily="18" charset="0"/>
                <a:cs typeface="Times New Roman" panose="02020603050405020304" pitchFamily="18" charset="0"/>
              </a:rPr>
              <a:t>class </a:t>
            </a:r>
            <a:r>
              <a:rPr sz="1800" b="1" dirty="0">
                <a:latin typeface="Times New Roman" panose="02020603050405020304" pitchFamily="18" charset="0"/>
                <a:cs typeface="Times New Roman" panose="02020603050405020304" pitchFamily="18" charset="0"/>
              </a:rPr>
              <a:t>Shape {  </a:t>
            </a:r>
            <a:endParaRPr lang="en-US" sz="1800" b="1" dirty="0">
              <a:latin typeface="Times New Roman" panose="02020603050405020304" pitchFamily="18" charset="0"/>
              <a:cs typeface="Times New Roman" panose="02020603050405020304" pitchFamily="18" charset="0"/>
            </a:endParaRPr>
          </a:p>
          <a:p>
            <a:pPr marL="355600" marR="3169285" indent="-342900">
              <a:lnSpc>
                <a:spcPts val="2160"/>
              </a:lnSpc>
              <a:spcBef>
                <a:spcPts val="25"/>
              </a:spcBef>
            </a:pPr>
            <a:r>
              <a:rPr lang="en-US" b="1" dirty="0">
                <a:solidFill>
                  <a:srgbClr val="333399"/>
                </a:solidFill>
                <a:latin typeface="Times New Roman" panose="02020603050405020304" pitchFamily="18" charset="0"/>
                <a:cs typeface="Times New Roman" panose="02020603050405020304" pitchFamily="18" charset="0"/>
              </a:rPr>
              <a:t>	</a:t>
            </a:r>
            <a:r>
              <a:rPr sz="1800" b="1" dirty="0">
                <a:solidFill>
                  <a:srgbClr val="333399"/>
                </a:solidFill>
                <a:latin typeface="Times New Roman" panose="02020603050405020304" pitchFamily="18" charset="0"/>
                <a:cs typeface="Times New Roman" panose="02020603050405020304" pitchFamily="18" charset="0"/>
              </a:rPr>
              <a:t>protected String </a:t>
            </a:r>
            <a:r>
              <a:rPr sz="1800" b="1" dirty="0">
                <a:latin typeface="Times New Roman" panose="02020603050405020304" pitchFamily="18" charset="0"/>
                <a:cs typeface="Times New Roman" panose="02020603050405020304" pitchFamily="18" charset="0"/>
              </a:rPr>
              <a:t>name;  </a:t>
            </a:r>
            <a:endParaRPr lang="en-US" sz="1800" b="1" dirty="0">
              <a:latin typeface="Times New Roman" panose="02020603050405020304" pitchFamily="18" charset="0"/>
              <a:cs typeface="Times New Roman" panose="02020603050405020304" pitchFamily="18" charset="0"/>
            </a:endParaRPr>
          </a:p>
          <a:p>
            <a:pPr marL="355600" marR="3169285" indent="-342900">
              <a:lnSpc>
                <a:spcPts val="2160"/>
              </a:lnSpc>
              <a:spcBef>
                <a:spcPts val="25"/>
              </a:spcBef>
            </a:pPr>
            <a:r>
              <a:rPr lang="en-US" b="1"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Shape(</a:t>
            </a:r>
            <a:r>
              <a:rPr sz="1800" b="1" dirty="0">
                <a:solidFill>
                  <a:srgbClr val="333399"/>
                </a:solidFill>
                <a:latin typeface="Times New Roman" panose="02020603050405020304" pitchFamily="18" charset="0"/>
                <a:cs typeface="Times New Roman" panose="02020603050405020304" pitchFamily="18" charset="0"/>
              </a:rPr>
              <a:t>String </a:t>
            </a:r>
            <a:r>
              <a:rPr sz="1800" b="1" dirty="0">
                <a:latin typeface="Times New Roman" panose="02020603050405020304" pitchFamily="18" charset="0"/>
                <a:cs typeface="Times New Roman" panose="02020603050405020304" pitchFamily="18" charset="0"/>
              </a:rPr>
              <a:t>n) { name = n; }</a:t>
            </a:r>
            <a:endParaRPr sz="1800" dirty="0">
              <a:latin typeface="Times New Roman" panose="02020603050405020304" pitchFamily="18" charset="0"/>
              <a:cs typeface="Times New Roman" panose="02020603050405020304" pitchFamily="18" charset="0"/>
            </a:endParaRPr>
          </a:p>
          <a:p>
            <a:pPr marL="355600" marR="1666875">
              <a:lnSpc>
                <a:spcPts val="2160"/>
              </a:lnSpc>
            </a:pPr>
            <a:r>
              <a:rPr sz="1800" b="1" dirty="0">
                <a:solidFill>
                  <a:srgbClr val="333399"/>
                </a:solidFill>
                <a:latin typeface="Times New Roman" panose="02020603050405020304" pitchFamily="18" charset="0"/>
                <a:cs typeface="Times New Roman" panose="02020603050405020304" pitchFamily="18" charset="0"/>
              </a:rPr>
              <a:t>public String </a:t>
            </a:r>
            <a:r>
              <a:rPr sz="1800" b="1" dirty="0">
                <a:latin typeface="Times New Roman" panose="02020603050405020304" pitchFamily="18" charset="0"/>
                <a:cs typeface="Times New Roman" panose="02020603050405020304" pitchFamily="18" charset="0"/>
              </a:rPr>
              <a:t>getName() { </a:t>
            </a:r>
            <a:r>
              <a:rPr sz="1800" b="1" dirty="0">
                <a:solidFill>
                  <a:srgbClr val="333399"/>
                </a:solidFill>
                <a:latin typeface="Times New Roman" panose="02020603050405020304" pitchFamily="18" charset="0"/>
                <a:cs typeface="Times New Roman" panose="02020603050405020304" pitchFamily="18" charset="0"/>
              </a:rPr>
              <a:t>return </a:t>
            </a:r>
            <a:r>
              <a:rPr sz="1800" b="1" dirty="0">
                <a:latin typeface="Times New Roman" panose="02020603050405020304" pitchFamily="18" charset="0"/>
                <a:cs typeface="Times New Roman" panose="02020603050405020304" pitchFamily="18" charset="0"/>
              </a:rPr>
              <a:t>name; }  </a:t>
            </a:r>
            <a:endParaRPr lang="en-US" sz="1800" b="1" dirty="0">
              <a:latin typeface="Times New Roman" panose="02020603050405020304" pitchFamily="18" charset="0"/>
              <a:cs typeface="Times New Roman" panose="02020603050405020304" pitchFamily="18" charset="0"/>
            </a:endParaRPr>
          </a:p>
          <a:p>
            <a:pPr marL="355600" marR="1666875">
              <a:lnSpc>
                <a:spcPts val="2160"/>
              </a:lnSpc>
            </a:pPr>
            <a:r>
              <a:rPr sz="1800" b="1" dirty="0">
                <a:solidFill>
                  <a:srgbClr val="333399"/>
                </a:solidFill>
                <a:latin typeface="Times New Roman" panose="02020603050405020304" pitchFamily="18" charset="0"/>
                <a:cs typeface="Times New Roman" panose="02020603050405020304" pitchFamily="18" charset="0"/>
              </a:rPr>
              <a:t>public </a:t>
            </a:r>
            <a:r>
              <a:rPr sz="1800" b="1" dirty="0">
                <a:solidFill>
                  <a:srgbClr val="FF0000"/>
                </a:solidFill>
                <a:latin typeface="Times New Roman" panose="02020603050405020304" pitchFamily="18" charset="0"/>
                <a:cs typeface="Times New Roman" panose="02020603050405020304" pitchFamily="18" charset="0"/>
              </a:rPr>
              <a:t>abstract </a:t>
            </a: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calculateArea();</a:t>
            </a:r>
            <a:endParaRPr sz="1800" dirty="0">
              <a:latin typeface="Times New Roman" panose="02020603050405020304" pitchFamily="18" charset="0"/>
              <a:cs typeface="Times New Roman" panose="02020603050405020304" pitchFamily="18" charset="0"/>
            </a:endParaRPr>
          </a:p>
          <a:p>
            <a:pPr marL="12700">
              <a:lnSpc>
                <a:spcPts val="2090"/>
              </a:lnSpc>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355600" marR="3440429" indent="-342900">
              <a:lnSpc>
                <a:spcPct val="100000"/>
              </a:lnSpc>
            </a:pPr>
            <a:r>
              <a:rPr sz="1800" b="1" dirty="0">
                <a:solidFill>
                  <a:srgbClr val="333399"/>
                </a:solidFill>
                <a:latin typeface="Times New Roman" panose="02020603050405020304" pitchFamily="18" charset="0"/>
                <a:cs typeface="Times New Roman" panose="02020603050405020304" pitchFamily="18" charset="0"/>
              </a:rPr>
              <a:t>class </a:t>
            </a:r>
            <a:r>
              <a:rPr sz="1800" b="1" dirty="0">
                <a:latin typeface="Times New Roman" panose="02020603050405020304" pitchFamily="18" charset="0"/>
                <a:cs typeface="Times New Roman" panose="02020603050405020304" pitchFamily="18" charset="0"/>
              </a:rPr>
              <a:t>Circle </a:t>
            </a:r>
            <a:r>
              <a:rPr sz="1800" b="1" dirty="0">
                <a:solidFill>
                  <a:srgbClr val="333399"/>
                </a:solidFill>
                <a:latin typeface="Times New Roman" panose="02020603050405020304" pitchFamily="18" charset="0"/>
                <a:cs typeface="Times New Roman" panose="02020603050405020304" pitchFamily="18" charset="0"/>
              </a:rPr>
              <a:t>extends </a:t>
            </a:r>
            <a:r>
              <a:rPr sz="1800" b="1" dirty="0">
                <a:latin typeface="Times New Roman" panose="02020603050405020304" pitchFamily="18" charset="0"/>
                <a:cs typeface="Times New Roman" panose="02020603050405020304" pitchFamily="18" charset="0"/>
              </a:rPr>
              <a:t>Shape {  </a:t>
            </a:r>
            <a:endParaRPr lang="en-US" sz="1800" b="1" dirty="0">
              <a:latin typeface="Times New Roman" panose="02020603050405020304" pitchFamily="18" charset="0"/>
              <a:cs typeface="Times New Roman" panose="02020603050405020304" pitchFamily="18" charset="0"/>
            </a:endParaRPr>
          </a:p>
          <a:p>
            <a:pPr marL="355600" marR="3440429" indent="-342900">
              <a:lnSpc>
                <a:spcPct val="100000"/>
              </a:lnSpc>
            </a:pPr>
            <a:r>
              <a:rPr lang="en-US" b="1" dirty="0">
                <a:solidFill>
                  <a:srgbClr val="333399"/>
                </a:solidFill>
                <a:latin typeface="Times New Roman" panose="02020603050405020304" pitchFamily="18" charset="0"/>
                <a:cs typeface="Times New Roman" panose="02020603050405020304" pitchFamily="18" charset="0"/>
              </a:rPr>
              <a:t>	</a:t>
            </a:r>
            <a:r>
              <a:rPr sz="1800" b="1" dirty="0">
                <a:solidFill>
                  <a:srgbClr val="333399"/>
                </a:solidFill>
                <a:latin typeface="Times New Roman" panose="02020603050405020304" pitchFamily="18" charset="0"/>
                <a:cs typeface="Times New Roman" panose="02020603050405020304" pitchFamily="18" charset="0"/>
              </a:rPr>
              <a:t>private double </a:t>
            </a:r>
            <a:r>
              <a:rPr sz="1800" b="1" dirty="0">
                <a:latin typeface="Times New Roman" panose="02020603050405020304" pitchFamily="18" charset="0"/>
                <a:cs typeface="Times New Roman" panose="02020603050405020304" pitchFamily="18" charset="0"/>
              </a:rPr>
              <a:t>radius;  </a:t>
            </a:r>
            <a:endParaRPr lang="en-US" sz="1800" b="1" dirty="0">
              <a:latin typeface="Times New Roman" panose="02020603050405020304" pitchFamily="18" charset="0"/>
              <a:cs typeface="Times New Roman" panose="02020603050405020304" pitchFamily="18" charset="0"/>
            </a:endParaRPr>
          </a:p>
          <a:p>
            <a:pPr marL="355600" marR="3440429" indent="-342900">
              <a:lnSpc>
                <a:spcPct val="100000"/>
              </a:lnSpc>
            </a:pPr>
            <a:r>
              <a:rPr lang="en-US" b="1"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Circle(</a:t>
            </a:r>
            <a:r>
              <a:rPr sz="1800" b="1" dirty="0">
                <a:solidFill>
                  <a:srgbClr val="333399"/>
                </a:solidFill>
                <a:latin typeface="Times New Roman" panose="02020603050405020304" pitchFamily="18" charset="0"/>
                <a:cs typeface="Times New Roman" panose="02020603050405020304" pitchFamily="18" charset="0"/>
              </a:rPr>
              <a:t>String </a:t>
            </a:r>
            <a:r>
              <a:rPr sz="1800" b="1" dirty="0">
                <a:latin typeface="Times New Roman" panose="02020603050405020304" pitchFamily="18" charset="0"/>
                <a:cs typeface="Times New Roman" panose="02020603050405020304" pitchFamily="18" charset="0"/>
              </a:rPr>
              <a:t>n, </a:t>
            </a: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r){</a:t>
            </a:r>
            <a:endParaRPr sz="1800" dirty="0">
              <a:latin typeface="Times New Roman" panose="02020603050405020304" pitchFamily="18" charset="0"/>
              <a:cs typeface="Times New Roman" panose="02020603050405020304" pitchFamily="18" charset="0"/>
            </a:endParaRPr>
          </a:p>
          <a:p>
            <a:pPr marL="927100" marR="5053965">
              <a:lnSpc>
                <a:spcPct val="100000"/>
              </a:lnSpc>
              <a:spcBef>
                <a:spcPts val="5"/>
              </a:spcBef>
            </a:pPr>
            <a:r>
              <a:rPr sz="1800" b="1" dirty="0">
                <a:solidFill>
                  <a:srgbClr val="333399"/>
                </a:solidFill>
                <a:latin typeface="Times New Roman" panose="02020603050405020304" pitchFamily="18" charset="0"/>
                <a:cs typeface="Times New Roman" panose="02020603050405020304" pitchFamily="18" charset="0"/>
              </a:rPr>
              <a:t>super</a:t>
            </a:r>
            <a:r>
              <a:rPr sz="1800" b="1" dirty="0">
                <a:latin typeface="Times New Roman" panose="02020603050405020304" pitchFamily="18" charset="0"/>
                <a:cs typeface="Times New Roman" panose="02020603050405020304" pitchFamily="18" charset="0"/>
              </a:rPr>
              <a:t>(n);  radius = r;</a:t>
            </a:r>
            <a:endParaRPr sz="1800" dirty="0">
              <a:latin typeface="Times New Roman" panose="02020603050405020304" pitchFamily="18" charset="0"/>
              <a:cs typeface="Times New Roman" panose="02020603050405020304" pitchFamily="18" charset="0"/>
            </a:endParaRPr>
          </a:p>
          <a:p>
            <a:pPr marL="355600">
              <a:lnSpc>
                <a:spcPct val="100000"/>
              </a:lnSpc>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355600">
              <a:lnSpc>
                <a:spcPct val="100000"/>
              </a:lnSpc>
            </a:pPr>
            <a:r>
              <a:rPr sz="1800" b="1" dirty="0">
                <a:solidFill>
                  <a:srgbClr val="333399"/>
                </a:solidFill>
                <a:latin typeface="Times New Roman" panose="02020603050405020304" pitchFamily="18" charset="0"/>
                <a:cs typeface="Times New Roman" panose="02020603050405020304" pitchFamily="18" charset="0"/>
              </a:rPr>
              <a:t>public double </a:t>
            </a:r>
            <a:r>
              <a:rPr sz="1800" b="1" dirty="0">
                <a:latin typeface="Times New Roman" panose="02020603050405020304" pitchFamily="18" charset="0"/>
                <a:cs typeface="Times New Roman" panose="02020603050405020304" pitchFamily="18" charset="0"/>
              </a:rPr>
              <a:t>calculateArea() {</a:t>
            </a:r>
            <a:endParaRPr sz="1800" dirty="0">
              <a:latin typeface="Times New Roman" panose="02020603050405020304" pitchFamily="18" charset="0"/>
              <a:cs typeface="Times New Roman" panose="02020603050405020304" pitchFamily="18" charset="0"/>
            </a:endParaRPr>
          </a:p>
          <a:p>
            <a:pPr marL="927100">
              <a:lnSpc>
                <a:spcPct val="100000"/>
              </a:lnSpc>
            </a:pP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area = (</a:t>
            </a:r>
            <a:r>
              <a:rPr sz="1800" b="1" dirty="0">
                <a:solidFill>
                  <a:srgbClr val="333399"/>
                </a:solidFill>
                <a:latin typeface="Times New Roman" panose="02020603050405020304" pitchFamily="18" charset="0"/>
                <a:cs typeface="Times New Roman" panose="02020603050405020304" pitchFamily="18" charset="0"/>
              </a:rPr>
              <a:t>double</a:t>
            </a:r>
            <a:r>
              <a:rPr sz="1800" b="1" dirty="0">
                <a:latin typeface="Times New Roman" panose="02020603050405020304" pitchFamily="18" charset="0"/>
                <a:cs typeface="Times New Roman" panose="02020603050405020304" pitchFamily="18" charset="0"/>
              </a:rPr>
              <a:t>) (3.14 * radius * radius);</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899763" y="5605026"/>
            <a:ext cx="166370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33399"/>
                </a:solidFill>
                <a:latin typeface="Times New Roman" panose="02020603050405020304" pitchFamily="18" charset="0"/>
                <a:cs typeface="Times New Roman" panose="02020603050405020304" pitchFamily="18" charset="0"/>
              </a:rPr>
              <a:t>return </a:t>
            </a:r>
            <a:r>
              <a:rPr sz="1800" b="1" dirty="0">
                <a:latin typeface="Times New Roman" panose="02020603050405020304" pitchFamily="18" charset="0"/>
                <a:cs typeface="Times New Roman" panose="02020603050405020304" pitchFamily="18" charset="0"/>
              </a:rPr>
              <a:t>area;</a:t>
            </a:r>
            <a:endParaRPr sz="18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327959" y="5879346"/>
            <a:ext cx="1631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11" name="object 11"/>
          <p:cNvSpPr txBox="1"/>
          <p:nvPr/>
        </p:nvSpPr>
        <p:spPr>
          <a:xfrm>
            <a:off x="985059" y="6153361"/>
            <a:ext cx="16319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28</a:t>
            </a:r>
            <a:endParaRPr sz="1400">
              <a:latin typeface="Times New Roman" panose="02020603050405020304" pitchFamily="18" charset="0"/>
              <a:cs typeface="Times New Roman" panose="02020603050405020304" pitchFamily="18" charset="0"/>
            </a:endParaRPr>
          </a:p>
        </p:txBody>
      </p:sp>
      <p:sp>
        <p:nvSpPr>
          <p:cNvPr id="13" name="object 13"/>
          <p:cNvSpPr/>
          <p:nvPr/>
        </p:nvSpPr>
        <p:spPr>
          <a:xfrm>
            <a:off x="4800600" y="3403091"/>
            <a:ext cx="4343399" cy="1854707"/>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14" name="object 14"/>
          <p:cNvGrpSpPr/>
          <p:nvPr/>
        </p:nvGrpSpPr>
        <p:grpSpPr>
          <a:xfrm>
            <a:off x="4280915" y="6029791"/>
            <a:ext cx="4273550" cy="803275"/>
            <a:chOff x="4280915" y="6001511"/>
            <a:chExt cx="4273550" cy="803275"/>
          </a:xfrm>
        </p:grpSpPr>
        <p:sp>
          <p:nvSpPr>
            <p:cNvPr id="15" name="object 15"/>
            <p:cNvSpPr/>
            <p:nvPr/>
          </p:nvSpPr>
          <p:spPr>
            <a:xfrm>
              <a:off x="4299965" y="6020561"/>
              <a:ext cx="4235450" cy="765175"/>
            </a:xfrm>
            <a:custGeom>
              <a:avLst/>
              <a:gdLst/>
              <a:ahLst/>
              <a:cxnLst/>
              <a:rect l="l" t="t" r="r" b="b"/>
              <a:pathLst>
                <a:path w="4235450" h="765175">
                  <a:moveTo>
                    <a:pt x="0" y="737729"/>
                  </a:moveTo>
                  <a:lnTo>
                    <a:pt x="2141" y="748363"/>
                  </a:lnTo>
                  <a:lnTo>
                    <a:pt x="7985" y="757046"/>
                  </a:lnTo>
                  <a:lnTo>
                    <a:pt x="16662" y="762901"/>
                  </a:lnTo>
                  <a:lnTo>
                    <a:pt x="27298" y="765046"/>
                  </a:lnTo>
                  <a:lnTo>
                    <a:pt x="16662" y="762900"/>
                  </a:lnTo>
                  <a:lnTo>
                    <a:pt x="7985" y="757045"/>
                  </a:lnTo>
                  <a:lnTo>
                    <a:pt x="2141" y="748362"/>
                  </a:lnTo>
                  <a:lnTo>
                    <a:pt x="0" y="737729"/>
                  </a:lnTo>
                  <a:close/>
                </a:path>
                <a:path w="4235450" h="765175">
                  <a:moveTo>
                    <a:pt x="4235195" y="737729"/>
                  </a:moveTo>
                  <a:lnTo>
                    <a:pt x="4233054" y="748363"/>
                  </a:lnTo>
                  <a:lnTo>
                    <a:pt x="4227209" y="757046"/>
                  </a:lnTo>
                  <a:lnTo>
                    <a:pt x="4218527" y="762901"/>
                  </a:lnTo>
                  <a:lnTo>
                    <a:pt x="4207891" y="765046"/>
                  </a:lnTo>
                  <a:lnTo>
                    <a:pt x="4218534" y="762900"/>
                  </a:lnTo>
                  <a:lnTo>
                    <a:pt x="4227211" y="757045"/>
                  </a:lnTo>
                  <a:lnTo>
                    <a:pt x="4233055" y="748362"/>
                  </a:lnTo>
                  <a:lnTo>
                    <a:pt x="4235195" y="737730"/>
                  </a:lnTo>
                  <a:close/>
                </a:path>
                <a:path w="4235450" h="765175">
                  <a:moveTo>
                    <a:pt x="4207891" y="0"/>
                  </a:moveTo>
                  <a:lnTo>
                    <a:pt x="27305" y="0"/>
                  </a:lnTo>
                  <a:lnTo>
                    <a:pt x="16662" y="2146"/>
                  </a:lnTo>
                  <a:lnTo>
                    <a:pt x="7985" y="8000"/>
                  </a:lnTo>
                  <a:lnTo>
                    <a:pt x="2141" y="16684"/>
                  </a:lnTo>
                  <a:lnTo>
                    <a:pt x="0" y="27317"/>
                  </a:lnTo>
                  <a:lnTo>
                    <a:pt x="0" y="737729"/>
                  </a:lnTo>
                  <a:lnTo>
                    <a:pt x="4207891" y="0"/>
                  </a:lnTo>
                  <a:close/>
                </a:path>
                <a:path w="4235450" h="765175">
                  <a:moveTo>
                    <a:pt x="4207891" y="0"/>
                  </a:moveTo>
                  <a:lnTo>
                    <a:pt x="4235195" y="737729"/>
                  </a:lnTo>
                  <a:lnTo>
                    <a:pt x="4235195" y="27317"/>
                  </a:lnTo>
                  <a:lnTo>
                    <a:pt x="4233054" y="16684"/>
                  </a:lnTo>
                  <a:lnTo>
                    <a:pt x="4227210" y="8000"/>
                  </a:lnTo>
                  <a:lnTo>
                    <a:pt x="4218533" y="2146"/>
                  </a:lnTo>
                  <a:lnTo>
                    <a:pt x="4207891" y="0"/>
                  </a:lnTo>
                  <a:close/>
                </a:path>
              </a:pathLst>
            </a:custGeom>
            <a:solidFill>
              <a:srgbClr val="F44336"/>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4299965" y="6020561"/>
              <a:ext cx="4235450" cy="765175"/>
            </a:xfrm>
            <a:custGeom>
              <a:avLst/>
              <a:gdLst/>
              <a:ahLst/>
              <a:cxnLst/>
              <a:rect l="l" t="t" r="r" b="b"/>
              <a:pathLst>
                <a:path w="4235450" h="765175">
                  <a:moveTo>
                    <a:pt x="0" y="27317"/>
                  </a:moveTo>
                  <a:lnTo>
                    <a:pt x="2141" y="16684"/>
                  </a:lnTo>
                  <a:lnTo>
                    <a:pt x="7985" y="8000"/>
                  </a:lnTo>
                  <a:lnTo>
                    <a:pt x="16662" y="2146"/>
                  </a:lnTo>
                  <a:lnTo>
                    <a:pt x="27305" y="0"/>
                  </a:lnTo>
                  <a:lnTo>
                    <a:pt x="4207891" y="0"/>
                  </a:lnTo>
                </a:path>
                <a:path w="4235450" h="765175">
                  <a:moveTo>
                    <a:pt x="4207897" y="765046"/>
                  </a:moveTo>
                  <a:lnTo>
                    <a:pt x="27305" y="765047"/>
                  </a:lnTo>
                  <a:lnTo>
                    <a:pt x="16662" y="762901"/>
                  </a:lnTo>
                  <a:lnTo>
                    <a:pt x="7985" y="757046"/>
                  </a:lnTo>
                  <a:lnTo>
                    <a:pt x="2141" y="748363"/>
                  </a:lnTo>
                  <a:lnTo>
                    <a:pt x="0" y="737730"/>
                  </a:lnTo>
                  <a:lnTo>
                    <a:pt x="0" y="27317"/>
                  </a:lnTo>
                </a:path>
                <a:path w="4235450" h="765175">
                  <a:moveTo>
                    <a:pt x="4207891" y="0"/>
                  </a:moveTo>
                  <a:lnTo>
                    <a:pt x="4218533" y="2146"/>
                  </a:lnTo>
                  <a:lnTo>
                    <a:pt x="4227210" y="8000"/>
                  </a:lnTo>
                  <a:lnTo>
                    <a:pt x="4233054" y="16684"/>
                  </a:lnTo>
                  <a:lnTo>
                    <a:pt x="4235195" y="27317"/>
                  </a:lnTo>
                  <a:lnTo>
                    <a:pt x="4235195" y="737729"/>
                  </a:lnTo>
                  <a:lnTo>
                    <a:pt x="4233054" y="748363"/>
                  </a:lnTo>
                  <a:lnTo>
                    <a:pt x="4227210" y="757046"/>
                  </a:lnTo>
                  <a:lnTo>
                    <a:pt x="4218533" y="762901"/>
                  </a:lnTo>
                  <a:lnTo>
                    <a:pt x="4207897" y="765046"/>
                  </a:lnTo>
                </a:path>
              </a:pathLst>
            </a:custGeom>
            <a:ln w="38100">
              <a:solidFill>
                <a:srgbClr val="F4433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4299965" y="6020561"/>
              <a:ext cx="4235450" cy="765175"/>
            </a:xfrm>
            <a:custGeom>
              <a:avLst/>
              <a:gdLst/>
              <a:ahLst/>
              <a:cxnLst/>
              <a:rect l="l" t="t" r="r" b="b"/>
              <a:pathLst>
                <a:path w="4235450" h="765175">
                  <a:moveTo>
                    <a:pt x="4207891" y="0"/>
                  </a:moveTo>
                  <a:lnTo>
                    <a:pt x="27305" y="0"/>
                  </a:lnTo>
                  <a:lnTo>
                    <a:pt x="16662" y="2146"/>
                  </a:lnTo>
                  <a:lnTo>
                    <a:pt x="7985" y="8000"/>
                  </a:lnTo>
                  <a:lnTo>
                    <a:pt x="2141" y="16684"/>
                  </a:lnTo>
                  <a:lnTo>
                    <a:pt x="0" y="27317"/>
                  </a:lnTo>
                  <a:lnTo>
                    <a:pt x="0" y="737730"/>
                  </a:lnTo>
                  <a:lnTo>
                    <a:pt x="2141" y="748363"/>
                  </a:lnTo>
                  <a:lnTo>
                    <a:pt x="7985" y="757046"/>
                  </a:lnTo>
                  <a:lnTo>
                    <a:pt x="16662" y="762901"/>
                  </a:lnTo>
                  <a:lnTo>
                    <a:pt x="27305" y="765047"/>
                  </a:lnTo>
                  <a:lnTo>
                    <a:pt x="4207891" y="765047"/>
                  </a:lnTo>
                  <a:lnTo>
                    <a:pt x="4218533" y="762901"/>
                  </a:lnTo>
                  <a:lnTo>
                    <a:pt x="4227210" y="757046"/>
                  </a:lnTo>
                  <a:lnTo>
                    <a:pt x="4233054" y="748363"/>
                  </a:lnTo>
                  <a:lnTo>
                    <a:pt x="4235195" y="737730"/>
                  </a:lnTo>
                  <a:lnTo>
                    <a:pt x="4235195" y="27317"/>
                  </a:lnTo>
                  <a:lnTo>
                    <a:pt x="4233054" y="16684"/>
                  </a:lnTo>
                  <a:lnTo>
                    <a:pt x="4227210" y="8000"/>
                  </a:lnTo>
                  <a:lnTo>
                    <a:pt x="4218533" y="2146"/>
                  </a:lnTo>
                  <a:lnTo>
                    <a:pt x="4207891" y="0"/>
                  </a:lnTo>
                  <a:close/>
                </a:path>
              </a:pathLst>
            </a:custGeom>
            <a:solidFill>
              <a:srgbClr val="F44336"/>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4299965" y="6020561"/>
              <a:ext cx="4235450" cy="765175"/>
            </a:xfrm>
            <a:custGeom>
              <a:avLst/>
              <a:gdLst/>
              <a:ahLst/>
              <a:cxnLst/>
              <a:rect l="l" t="t" r="r" b="b"/>
              <a:pathLst>
                <a:path w="4235450" h="765175">
                  <a:moveTo>
                    <a:pt x="0" y="27317"/>
                  </a:moveTo>
                  <a:lnTo>
                    <a:pt x="2141" y="16684"/>
                  </a:lnTo>
                  <a:lnTo>
                    <a:pt x="7985" y="8000"/>
                  </a:lnTo>
                  <a:lnTo>
                    <a:pt x="16662" y="2146"/>
                  </a:lnTo>
                  <a:lnTo>
                    <a:pt x="27305" y="0"/>
                  </a:lnTo>
                  <a:lnTo>
                    <a:pt x="4207891" y="0"/>
                  </a:lnTo>
                  <a:lnTo>
                    <a:pt x="4218533" y="2146"/>
                  </a:lnTo>
                  <a:lnTo>
                    <a:pt x="4227210" y="8000"/>
                  </a:lnTo>
                  <a:lnTo>
                    <a:pt x="4233054" y="16684"/>
                  </a:lnTo>
                  <a:lnTo>
                    <a:pt x="4235195" y="27317"/>
                  </a:lnTo>
                  <a:lnTo>
                    <a:pt x="4235195" y="737730"/>
                  </a:lnTo>
                  <a:lnTo>
                    <a:pt x="4233054" y="748363"/>
                  </a:lnTo>
                  <a:lnTo>
                    <a:pt x="4227210" y="757046"/>
                  </a:lnTo>
                  <a:lnTo>
                    <a:pt x="4218533" y="762901"/>
                  </a:lnTo>
                  <a:lnTo>
                    <a:pt x="4207891" y="765047"/>
                  </a:lnTo>
                  <a:lnTo>
                    <a:pt x="27305" y="765047"/>
                  </a:lnTo>
                  <a:lnTo>
                    <a:pt x="16662" y="762901"/>
                  </a:lnTo>
                  <a:lnTo>
                    <a:pt x="7985" y="757046"/>
                  </a:lnTo>
                  <a:lnTo>
                    <a:pt x="2141" y="748363"/>
                  </a:lnTo>
                  <a:lnTo>
                    <a:pt x="0" y="737730"/>
                  </a:lnTo>
                  <a:lnTo>
                    <a:pt x="0" y="27317"/>
                  </a:lnTo>
                  <a:close/>
                </a:path>
              </a:pathLst>
            </a:custGeom>
            <a:ln w="38100">
              <a:solidFill>
                <a:srgbClr val="F44336"/>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9" name="object 19"/>
          <p:cNvSpPr txBox="1"/>
          <p:nvPr/>
        </p:nvSpPr>
        <p:spPr>
          <a:xfrm>
            <a:off x="4332668" y="6115303"/>
            <a:ext cx="4170045" cy="574675"/>
          </a:xfrm>
          <a:prstGeom prst="rect">
            <a:avLst/>
          </a:prstGeom>
        </p:spPr>
        <p:txBody>
          <a:bodyPr vert="horz" wrap="square" lIns="0" tIns="12700" rIns="0" bIns="0" rtlCol="0">
            <a:spAutoFit/>
          </a:bodyPr>
          <a:lstStyle/>
          <a:p>
            <a:pPr marL="66040" marR="292100">
              <a:lnSpc>
                <a:spcPct val="100000"/>
              </a:lnSpc>
              <a:spcBef>
                <a:spcPts val="100"/>
              </a:spcBef>
            </a:pPr>
            <a:r>
              <a:rPr sz="1800" dirty="0">
                <a:solidFill>
                  <a:srgbClr val="FFFFFF"/>
                </a:solidFill>
                <a:latin typeface="Times New Roman" panose="02020603050405020304" pitchFamily="18" charset="0"/>
                <a:cs typeface="Times New Roman" panose="02020603050405020304" pitchFamily="18" charset="0"/>
              </a:rPr>
              <a:t>Lớp con bắt buộc phải override tất cả  các phương thức abstract của lớp cha</a:t>
            </a:r>
            <a:endParaRPr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416875" y="261937"/>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8" name="object 8"/>
          <p:cNvSpPr txBox="1"/>
          <p:nvPr/>
        </p:nvSpPr>
        <p:spPr>
          <a:xfrm>
            <a:off x="911351" y="1479879"/>
            <a:ext cx="8226552" cy="3436646"/>
          </a:xfrm>
          <a:prstGeom prst="rect">
            <a:avLst/>
          </a:prstGeom>
        </p:spPr>
        <p:txBody>
          <a:bodyPr vert="horz" wrap="square" lIns="0" tIns="12065" rIns="0" bIns="0" rtlCol="0">
            <a:spAutoFit/>
          </a:bodyPr>
          <a:lstStyle/>
          <a:p>
            <a:pPr marL="355600" marR="386080" indent="-342900">
              <a:lnSpc>
                <a:spcPct val="100000"/>
              </a:lnSpc>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Nếu một lớp có một hay nhiều phương thức trừu  tượng thì nó phải là lớp trừu tượng</a:t>
            </a:r>
          </a:p>
          <a:p>
            <a:pPr marL="355600" marR="623570" indent="-342900">
              <a:lnSpc>
                <a:spcPct val="100000"/>
              </a:lnSpc>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Lớp con khi kế thừa phải cài đặt cụ thể cho các  phương thức trừu tượng của lớp cha</a:t>
            </a:r>
          </a:p>
          <a:p>
            <a:pPr marL="756285" marR="76835" indent="-287020">
              <a:lnSpc>
                <a:spcPct val="100000"/>
              </a:lnSpc>
              <a:spcBef>
                <a:spcPts val="585"/>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Nếu không ghi đè các phương thức này thì lớp con cũng  trở thành một lớp trừu tượng</a:t>
            </a:r>
          </a:p>
          <a:p>
            <a:pPr marL="332740" marR="5080">
              <a:lnSpc>
                <a:spcPct val="101699"/>
              </a:lnSpc>
              <a:spcBef>
                <a:spcPts val="480"/>
              </a:spcBef>
            </a:pPr>
            <a:r>
              <a:rPr sz="2400" dirty="0">
                <a:latin typeface="Times New Roman" panose="02020603050405020304" pitchFamily="18" charset="0"/>
                <a:cs typeface="Times New Roman" panose="02020603050405020304" pitchFamily="18" charset="0"/>
              </a:rPr>
              <a:t>→ Phương thức trừu tượng không thể khai báo là </a:t>
            </a:r>
            <a:r>
              <a:rPr sz="2400" dirty="0">
                <a:solidFill>
                  <a:srgbClr val="006FC0"/>
                </a:solidFill>
                <a:latin typeface="Times New Roman" panose="02020603050405020304" pitchFamily="18" charset="0"/>
                <a:cs typeface="Times New Roman" panose="02020603050405020304" pitchFamily="18" charset="0"/>
              </a:rPr>
              <a:t>final  </a:t>
            </a:r>
            <a:r>
              <a:rPr sz="2400" dirty="0">
                <a:latin typeface="Times New Roman" panose="02020603050405020304" pitchFamily="18" charset="0"/>
                <a:cs typeface="Times New Roman" panose="02020603050405020304" pitchFamily="18" charset="0"/>
              </a:rPr>
              <a:t>hoặc </a:t>
            </a:r>
            <a:r>
              <a:rPr sz="2400" dirty="0">
                <a:solidFill>
                  <a:srgbClr val="006FC0"/>
                </a:solidFill>
                <a:latin typeface="Times New Roman" panose="02020603050405020304" pitchFamily="18" charset="0"/>
                <a:cs typeface="Times New Roman" panose="02020603050405020304" pitchFamily="18" charset="0"/>
              </a:rPr>
              <a:t>static</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29</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1084289" y="5006684"/>
            <a:ext cx="3472470" cy="1219200"/>
          </a:xfrm>
          <a:custGeom>
            <a:avLst/>
            <a:gdLst/>
            <a:ahLst/>
            <a:cxnLst/>
            <a:rect l="l" t="t" r="r" b="b"/>
            <a:pathLst>
              <a:path w="3429000" h="1219200">
                <a:moveTo>
                  <a:pt x="3429000" y="0"/>
                </a:moveTo>
                <a:lnTo>
                  <a:pt x="0" y="0"/>
                </a:lnTo>
                <a:lnTo>
                  <a:pt x="0" y="1219200"/>
                </a:lnTo>
                <a:lnTo>
                  <a:pt x="3429000" y="1219200"/>
                </a:lnTo>
                <a:lnTo>
                  <a:pt x="3429000"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txBox="1"/>
          <p:nvPr/>
        </p:nvSpPr>
        <p:spPr>
          <a:xfrm>
            <a:off x="1179576" y="5072049"/>
            <a:ext cx="3472470" cy="1030410"/>
          </a:xfrm>
          <a:prstGeom prst="rect">
            <a:avLst/>
          </a:prstGeom>
          <a:ln w="9144">
            <a:solidFill>
              <a:srgbClr val="000000"/>
            </a:solidFill>
          </a:ln>
        </p:spPr>
        <p:txBody>
          <a:bodyPr vert="horz" wrap="square" lIns="0" tIns="197485" rIns="0" bIns="0" rtlCol="0">
            <a:spAutoFit/>
          </a:bodyPr>
          <a:lstStyle/>
          <a:p>
            <a:pPr marL="91440" marR="1328420">
              <a:lnSpc>
                <a:spcPct val="100000"/>
              </a:lnSpc>
              <a:spcBef>
                <a:spcPts val="1555"/>
              </a:spcBef>
            </a:pPr>
            <a:r>
              <a:rPr sz="1800" b="1" dirty="0">
                <a:solidFill>
                  <a:srgbClr val="0000CC"/>
                </a:solidFill>
                <a:latin typeface="Times New Roman" panose="02020603050405020304" pitchFamily="18" charset="0"/>
                <a:cs typeface="Times New Roman" panose="02020603050405020304" pitchFamily="18" charset="0"/>
              </a:rPr>
              <a:t>Kết hợp cho phép  </a:t>
            </a:r>
            <a:r>
              <a:rPr sz="1800" b="1" dirty="0">
                <a:latin typeface="Times New Roman" panose="02020603050405020304" pitchFamily="18" charset="0"/>
                <a:cs typeface="Times New Roman" panose="02020603050405020304" pitchFamily="18" charset="0"/>
              </a:rPr>
              <a:t>abstract public</a:t>
            </a:r>
            <a:endParaRPr sz="1800" dirty="0">
              <a:latin typeface="Times New Roman" panose="02020603050405020304" pitchFamily="18" charset="0"/>
              <a:cs typeface="Times New Roman" panose="02020603050405020304" pitchFamily="18" charset="0"/>
            </a:endParaRPr>
          </a:p>
          <a:p>
            <a:pPr marL="91440">
              <a:lnSpc>
                <a:spcPct val="100000"/>
              </a:lnSpc>
            </a:pPr>
            <a:r>
              <a:rPr sz="1800" b="1" dirty="0">
                <a:latin typeface="Times New Roman" panose="02020603050405020304" pitchFamily="18" charset="0"/>
                <a:cs typeface="Times New Roman" panose="02020603050405020304" pitchFamily="18" charset="0"/>
              </a:rPr>
              <a:t>abstract protected</a:t>
            </a:r>
            <a:endParaRPr sz="18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4652046" y="5031509"/>
            <a:ext cx="3124200" cy="1169551"/>
          </a:xfrm>
          <a:prstGeom prst="rect">
            <a:avLst/>
          </a:prstGeom>
          <a:solidFill>
            <a:srgbClr val="7E7E7E"/>
          </a:solidFill>
          <a:ln w="9144">
            <a:solidFill>
              <a:srgbClr val="000000"/>
            </a:solidFill>
          </a:ln>
        </p:spPr>
        <p:txBody>
          <a:bodyPr vert="horz" wrap="square" lIns="0" tIns="60960" rIns="0" bIns="0" rtlCol="0">
            <a:spAutoFit/>
          </a:bodyPr>
          <a:lstStyle/>
          <a:p>
            <a:pPr marL="92075" marR="101600">
              <a:lnSpc>
                <a:spcPct val="100000"/>
              </a:lnSpc>
              <a:spcBef>
                <a:spcPts val="480"/>
              </a:spcBef>
            </a:pPr>
            <a:r>
              <a:rPr sz="1800" b="1" dirty="0">
                <a:solidFill>
                  <a:srgbClr val="99FF66"/>
                </a:solidFill>
                <a:latin typeface="Times New Roman" panose="02020603050405020304" pitchFamily="18" charset="0"/>
                <a:cs typeface="Times New Roman" panose="02020603050405020304" pitchFamily="18" charset="0"/>
              </a:rPr>
              <a:t>Kết hợp KHÔNG cho phép  </a:t>
            </a:r>
            <a:r>
              <a:rPr sz="1800" b="1" dirty="0">
                <a:solidFill>
                  <a:srgbClr val="FFFFFF"/>
                </a:solidFill>
                <a:latin typeface="Times New Roman" panose="02020603050405020304" pitchFamily="18" charset="0"/>
                <a:cs typeface="Times New Roman" panose="02020603050405020304" pitchFamily="18" charset="0"/>
              </a:rPr>
              <a:t>abstract private</a:t>
            </a:r>
            <a:endParaRPr sz="1800" dirty="0">
              <a:latin typeface="Times New Roman" panose="02020603050405020304" pitchFamily="18" charset="0"/>
              <a:cs typeface="Times New Roman" panose="02020603050405020304" pitchFamily="18" charset="0"/>
            </a:endParaRPr>
          </a:p>
          <a:p>
            <a:pPr marL="92075">
              <a:lnSpc>
                <a:spcPct val="100000"/>
              </a:lnSpc>
            </a:pPr>
            <a:r>
              <a:rPr sz="1800" b="1" dirty="0">
                <a:solidFill>
                  <a:srgbClr val="FFFFFF"/>
                </a:solidFill>
                <a:latin typeface="Times New Roman" panose="02020603050405020304" pitchFamily="18" charset="0"/>
                <a:cs typeface="Times New Roman" panose="02020603050405020304" pitchFamily="18" charset="0"/>
              </a:rPr>
              <a:t>abstract static</a:t>
            </a:r>
            <a:endParaRPr sz="1800" dirty="0">
              <a:latin typeface="Times New Roman" panose="02020603050405020304" pitchFamily="18" charset="0"/>
              <a:cs typeface="Times New Roman" panose="02020603050405020304" pitchFamily="18" charset="0"/>
            </a:endParaRPr>
          </a:p>
          <a:p>
            <a:pPr marL="92075">
              <a:lnSpc>
                <a:spcPct val="100000"/>
              </a:lnSpc>
            </a:pPr>
            <a:r>
              <a:rPr sz="1800" b="1" dirty="0">
                <a:solidFill>
                  <a:srgbClr val="FFFFFF"/>
                </a:solidFill>
                <a:latin typeface="Times New Roman" panose="02020603050405020304" pitchFamily="18" charset="0"/>
                <a:cs typeface="Times New Roman" panose="02020603050405020304" pitchFamily="18" charset="0"/>
              </a:rPr>
              <a:t>abstract final</a:t>
            </a:r>
            <a:endParaRPr sz="1800" dirty="0">
              <a:latin typeface="Times New Roman" panose="02020603050405020304" pitchFamily="18" charset="0"/>
              <a:cs typeface="Times New Roman" panose="02020603050405020304" pitchFamily="18" charset="0"/>
            </a:endParaRPr>
          </a:p>
        </p:txBody>
      </p:sp>
      <p:grpSp>
        <p:nvGrpSpPr>
          <p:cNvPr id="13" name="object 13"/>
          <p:cNvGrpSpPr/>
          <p:nvPr/>
        </p:nvGrpSpPr>
        <p:grpSpPr>
          <a:xfrm>
            <a:off x="3124200" y="5196549"/>
            <a:ext cx="826769" cy="839469"/>
            <a:chOff x="2788919" y="5252809"/>
            <a:chExt cx="826769" cy="839469"/>
          </a:xfrm>
        </p:grpSpPr>
        <p:sp>
          <p:nvSpPr>
            <p:cNvPr id="14" name="object 14"/>
            <p:cNvSpPr/>
            <p:nvPr/>
          </p:nvSpPr>
          <p:spPr>
            <a:xfrm>
              <a:off x="2873929" y="5650943"/>
              <a:ext cx="288290" cy="207645"/>
            </a:xfrm>
            <a:custGeom>
              <a:avLst/>
              <a:gdLst/>
              <a:ahLst/>
              <a:cxnLst/>
              <a:rect l="l" t="t" r="r" b="b"/>
              <a:pathLst>
                <a:path w="288289" h="207645">
                  <a:moveTo>
                    <a:pt x="87322" y="0"/>
                  </a:moveTo>
                  <a:lnTo>
                    <a:pt x="43863" y="18132"/>
                  </a:lnTo>
                  <a:lnTo>
                    <a:pt x="14484" y="35862"/>
                  </a:lnTo>
                  <a:lnTo>
                    <a:pt x="0" y="53995"/>
                  </a:lnTo>
                  <a:lnTo>
                    <a:pt x="72838" y="53995"/>
                  </a:lnTo>
                  <a:lnTo>
                    <a:pt x="54729" y="141436"/>
                  </a:lnTo>
                  <a:lnTo>
                    <a:pt x="40239" y="192612"/>
                  </a:lnTo>
                  <a:lnTo>
                    <a:pt x="76456" y="203491"/>
                  </a:lnTo>
                  <a:lnTo>
                    <a:pt x="142052" y="207120"/>
                  </a:lnTo>
                  <a:lnTo>
                    <a:pt x="185915" y="188982"/>
                  </a:lnTo>
                  <a:lnTo>
                    <a:pt x="193560" y="149093"/>
                  </a:lnTo>
                  <a:lnTo>
                    <a:pt x="204427" y="79381"/>
                  </a:lnTo>
                  <a:lnTo>
                    <a:pt x="288131" y="46740"/>
                  </a:lnTo>
                  <a:lnTo>
                    <a:pt x="255532" y="35862"/>
                  </a:lnTo>
                  <a:lnTo>
                    <a:pt x="193560" y="10878"/>
                  </a:lnTo>
                  <a:lnTo>
                    <a:pt x="87322" y="0"/>
                  </a:lnTo>
                  <a:close/>
                </a:path>
              </a:pathLst>
            </a:custGeom>
            <a:solidFill>
              <a:srgbClr val="F4EA84"/>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p:nvPr/>
          </p:nvSpPr>
          <p:spPr>
            <a:xfrm>
              <a:off x="2848165" y="5340286"/>
              <a:ext cx="760730" cy="751840"/>
            </a:xfrm>
            <a:custGeom>
              <a:avLst/>
              <a:gdLst/>
              <a:ahLst/>
              <a:cxnLst/>
              <a:rect l="l" t="t" r="r" b="b"/>
              <a:pathLst>
                <a:path w="760729" h="751839">
                  <a:moveTo>
                    <a:pt x="18110" y="704354"/>
                  </a:moveTo>
                  <a:lnTo>
                    <a:pt x="10871" y="697103"/>
                  </a:lnTo>
                  <a:lnTo>
                    <a:pt x="0" y="707974"/>
                  </a:lnTo>
                  <a:lnTo>
                    <a:pt x="18110" y="736993"/>
                  </a:lnTo>
                  <a:lnTo>
                    <a:pt x="18110" y="704354"/>
                  </a:lnTo>
                  <a:close/>
                </a:path>
                <a:path w="760729" h="751839">
                  <a:moveTo>
                    <a:pt x="98590" y="718858"/>
                  </a:moveTo>
                  <a:lnTo>
                    <a:pt x="87731" y="711606"/>
                  </a:lnTo>
                  <a:lnTo>
                    <a:pt x="76860" y="722477"/>
                  </a:lnTo>
                  <a:lnTo>
                    <a:pt x="98590" y="751497"/>
                  </a:lnTo>
                  <a:lnTo>
                    <a:pt x="98590" y="718858"/>
                  </a:lnTo>
                  <a:close/>
                </a:path>
                <a:path w="760729" h="751839">
                  <a:moveTo>
                    <a:pt x="146075" y="382790"/>
                  </a:moveTo>
                  <a:lnTo>
                    <a:pt x="127965" y="353783"/>
                  </a:lnTo>
                  <a:lnTo>
                    <a:pt x="131597" y="379171"/>
                  </a:lnTo>
                  <a:lnTo>
                    <a:pt x="124345" y="397294"/>
                  </a:lnTo>
                  <a:lnTo>
                    <a:pt x="146075" y="382790"/>
                  </a:lnTo>
                  <a:close/>
                </a:path>
                <a:path w="760729" h="751839">
                  <a:moveTo>
                    <a:pt x="175056" y="91452"/>
                  </a:moveTo>
                  <a:lnTo>
                    <a:pt x="164185" y="95084"/>
                  </a:lnTo>
                  <a:lnTo>
                    <a:pt x="167805" y="124117"/>
                  </a:lnTo>
                  <a:lnTo>
                    <a:pt x="175056" y="128143"/>
                  </a:lnTo>
                  <a:lnTo>
                    <a:pt x="175056" y="91452"/>
                  </a:lnTo>
                  <a:close/>
                </a:path>
                <a:path w="760729" h="751839">
                  <a:moveTo>
                    <a:pt x="219316" y="375539"/>
                  </a:moveTo>
                  <a:lnTo>
                    <a:pt x="200812" y="353783"/>
                  </a:lnTo>
                  <a:lnTo>
                    <a:pt x="204431" y="375539"/>
                  </a:lnTo>
                  <a:lnTo>
                    <a:pt x="200812" y="390042"/>
                  </a:lnTo>
                  <a:lnTo>
                    <a:pt x="219316" y="375539"/>
                  </a:lnTo>
                  <a:close/>
                </a:path>
                <a:path w="760729" h="751839">
                  <a:moveTo>
                    <a:pt x="284911" y="252234"/>
                  </a:moveTo>
                  <a:lnTo>
                    <a:pt x="270421" y="240957"/>
                  </a:lnTo>
                  <a:lnTo>
                    <a:pt x="270421" y="252234"/>
                  </a:lnTo>
                  <a:lnTo>
                    <a:pt x="262775" y="263105"/>
                  </a:lnTo>
                  <a:lnTo>
                    <a:pt x="219316" y="240957"/>
                  </a:lnTo>
                  <a:lnTo>
                    <a:pt x="222948" y="222821"/>
                  </a:lnTo>
                  <a:lnTo>
                    <a:pt x="193560" y="189776"/>
                  </a:lnTo>
                  <a:lnTo>
                    <a:pt x="241046" y="171653"/>
                  </a:lnTo>
                  <a:lnTo>
                    <a:pt x="241046" y="149898"/>
                  </a:lnTo>
                  <a:lnTo>
                    <a:pt x="270421" y="128143"/>
                  </a:lnTo>
                  <a:lnTo>
                    <a:pt x="226161" y="113207"/>
                  </a:lnTo>
                  <a:lnTo>
                    <a:pt x="179082" y="0"/>
                  </a:lnTo>
                  <a:lnTo>
                    <a:pt x="113080" y="36639"/>
                  </a:lnTo>
                  <a:lnTo>
                    <a:pt x="73240" y="87820"/>
                  </a:lnTo>
                  <a:lnTo>
                    <a:pt x="43865" y="160743"/>
                  </a:lnTo>
                  <a:lnTo>
                    <a:pt x="40246" y="222821"/>
                  </a:lnTo>
                  <a:lnTo>
                    <a:pt x="87731" y="244576"/>
                  </a:lnTo>
                  <a:lnTo>
                    <a:pt x="149694" y="259486"/>
                  </a:lnTo>
                  <a:lnTo>
                    <a:pt x="171437" y="248602"/>
                  </a:lnTo>
                  <a:lnTo>
                    <a:pt x="175056" y="222821"/>
                  </a:lnTo>
                  <a:lnTo>
                    <a:pt x="156946" y="208305"/>
                  </a:lnTo>
                  <a:lnTo>
                    <a:pt x="160566" y="226441"/>
                  </a:lnTo>
                  <a:lnTo>
                    <a:pt x="146075" y="230073"/>
                  </a:lnTo>
                  <a:lnTo>
                    <a:pt x="124345" y="208305"/>
                  </a:lnTo>
                  <a:lnTo>
                    <a:pt x="113080" y="175285"/>
                  </a:lnTo>
                  <a:lnTo>
                    <a:pt x="127965" y="91452"/>
                  </a:lnTo>
                  <a:lnTo>
                    <a:pt x="175056" y="29425"/>
                  </a:lnTo>
                  <a:lnTo>
                    <a:pt x="219316" y="124117"/>
                  </a:lnTo>
                  <a:lnTo>
                    <a:pt x="244665" y="131775"/>
                  </a:lnTo>
                  <a:lnTo>
                    <a:pt x="230187" y="146265"/>
                  </a:lnTo>
                  <a:lnTo>
                    <a:pt x="230187" y="164388"/>
                  </a:lnTo>
                  <a:lnTo>
                    <a:pt x="175056" y="178866"/>
                  </a:lnTo>
                  <a:lnTo>
                    <a:pt x="204431" y="226441"/>
                  </a:lnTo>
                  <a:lnTo>
                    <a:pt x="193560" y="263105"/>
                  </a:lnTo>
                  <a:lnTo>
                    <a:pt x="248297" y="281241"/>
                  </a:lnTo>
                  <a:lnTo>
                    <a:pt x="277672" y="277622"/>
                  </a:lnTo>
                  <a:lnTo>
                    <a:pt x="284911" y="252234"/>
                  </a:lnTo>
                  <a:close/>
                </a:path>
                <a:path w="760729" h="751839">
                  <a:moveTo>
                    <a:pt x="321132" y="332016"/>
                  </a:moveTo>
                  <a:lnTo>
                    <a:pt x="295783" y="328790"/>
                  </a:lnTo>
                  <a:lnTo>
                    <a:pt x="248297" y="310667"/>
                  </a:lnTo>
                  <a:lnTo>
                    <a:pt x="211670" y="295757"/>
                  </a:lnTo>
                  <a:lnTo>
                    <a:pt x="153327" y="284873"/>
                  </a:lnTo>
                  <a:lnTo>
                    <a:pt x="98590" y="284873"/>
                  </a:lnTo>
                  <a:lnTo>
                    <a:pt x="47485" y="306628"/>
                  </a:lnTo>
                  <a:lnTo>
                    <a:pt x="25755" y="332016"/>
                  </a:lnTo>
                  <a:lnTo>
                    <a:pt x="45872" y="332016"/>
                  </a:lnTo>
                  <a:lnTo>
                    <a:pt x="58356" y="321538"/>
                  </a:lnTo>
                  <a:lnTo>
                    <a:pt x="87731" y="306628"/>
                  </a:lnTo>
                  <a:lnTo>
                    <a:pt x="131597" y="299783"/>
                  </a:lnTo>
                  <a:lnTo>
                    <a:pt x="182702" y="306628"/>
                  </a:lnTo>
                  <a:lnTo>
                    <a:pt x="222948" y="317919"/>
                  </a:lnTo>
                  <a:lnTo>
                    <a:pt x="254723" y="332016"/>
                  </a:lnTo>
                  <a:lnTo>
                    <a:pt x="321132" y="332016"/>
                  </a:lnTo>
                  <a:close/>
                </a:path>
                <a:path w="760729" h="751839">
                  <a:moveTo>
                    <a:pt x="534022" y="444842"/>
                  </a:moveTo>
                  <a:lnTo>
                    <a:pt x="526745" y="437591"/>
                  </a:lnTo>
                  <a:lnTo>
                    <a:pt x="523163" y="437591"/>
                  </a:lnTo>
                  <a:lnTo>
                    <a:pt x="512292" y="441223"/>
                  </a:lnTo>
                  <a:lnTo>
                    <a:pt x="515874" y="455726"/>
                  </a:lnTo>
                  <a:lnTo>
                    <a:pt x="526745" y="455726"/>
                  </a:lnTo>
                  <a:lnTo>
                    <a:pt x="534022" y="444842"/>
                  </a:lnTo>
                  <a:close/>
                </a:path>
                <a:path w="760729" h="751839">
                  <a:moveTo>
                    <a:pt x="537616" y="371906"/>
                  </a:moveTo>
                  <a:lnTo>
                    <a:pt x="526745" y="368287"/>
                  </a:lnTo>
                  <a:lnTo>
                    <a:pt x="515874" y="379171"/>
                  </a:lnTo>
                  <a:lnTo>
                    <a:pt x="526745" y="386422"/>
                  </a:lnTo>
                  <a:lnTo>
                    <a:pt x="537616" y="386422"/>
                  </a:lnTo>
                  <a:lnTo>
                    <a:pt x="537616" y="371906"/>
                  </a:lnTo>
                  <a:close/>
                </a:path>
                <a:path w="760729" h="751839">
                  <a:moveTo>
                    <a:pt x="552513" y="54762"/>
                  </a:moveTo>
                  <a:lnTo>
                    <a:pt x="541248" y="47548"/>
                  </a:lnTo>
                  <a:lnTo>
                    <a:pt x="534022" y="80594"/>
                  </a:lnTo>
                  <a:lnTo>
                    <a:pt x="544893" y="84175"/>
                  </a:lnTo>
                  <a:lnTo>
                    <a:pt x="552513" y="54762"/>
                  </a:lnTo>
                  <a:close/>
                </a:path>
                <a:path w="760729" h="751839">
                  <a:moveTo>
                    <a:pt x="621741" y="722477"/>
                  </a:moveTo>
                  <a:lnTo>
                    <a:pt x="614514" y="711606"/>
                  </a:lnTo>
                  <a:lnTo>
                    <a:pt x="603199" y="711606"/>
                  </a:lnTo>
                  <a:lnTo>
                    <a:pt x="588746" y="740613"/>
                  </a:lnTo>
                  <a:lnTo>
                    <a:pt x="621741" y="722477"/>
                  </a:lnTo>
                  <a:close/>
                </a:path>
                <a:path w="760729" h="751839">
                  <a:moveTo>
                    <a:pt x="760145" y="726109"/>
                  </a:moveTo>
                  <a:lnTo>
                    <a:pt x="752919" y="711606"/>
                  </a:lnTo>
                  <a:lnTo>
                    <a:pt x="742061" y="715225"/>
                  </a:lnTo>
                  <a:lnTo>
                    <a:pt x="727544" y="744245"/>
                  </a:lnTo>
                  <a:lnTo>
                    <a:pt x="760145" y="726109"/>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2840930" y="5672297"/>
              <a:ext cx="113079" cy="83817"/>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3081980" y="5672297"/>
              <a:ext cx="123943" cy="83817"/>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2866283" y="5756114"/>
              <a:ext cx="234315" cy="288925"/>
            </a:xfrm>
            <a:custGeom>
              <a:avLst/>
              <a:gdLst/>
              <a:ahLst/>
              <a:cxnLst/>
              <a:rect l="l" t="t" r="r" b="b"/>
              <a:pathLst>
                <a:path w="234314" h="288925">
                  <a:moveTo>
                    <a:pt x="233805" y="0"/>
                  </a:moveTo>
                  <a:lnTo>
                    <a:pt x="218508" y="0"/>
                  </a:lnTo>
                  <a:lnTo>
                    <a:pt x="219315" y="7254"/>
                  </a:lnTo>
                  <a:lnTo>
                    <a:pt x="219315" y="69308"/>
                  </a:lnTo>
                  <a:lnTo>
                    <a:pt x="212072" y="95098"/>
                  </a:lnTo>
                  <a:lnTo>
                    <a:pt x="149697" y="113230"/>
                  </a:lnTo>
                  <a:lnTo>
                    <a:pt x="91350" y="116855"/>
                  </a:lnTo>
                  <a:lnTo>
                    <a:pt x="51508" y="105976"/>
                  </a:lnTo>
                  <a:lnTo>
                    <a:pt x="32996" y="95098"/>
                  </a:lnTo>
                  <a:lnTo>
                    <a:pt x="65993" y="36265"/>
                  </a:lnTo>
                  <a:lnTo>
                    <a:pt x="80483" y="0"/>
                  </a:lnTo>
                  <a:lnTo>
                    <a:pt x="65993" y="0"/>
                  </a:lnTo>
                  <a:lnTo>
                    <a:pt x="36620" y="61651"/>
                  </a:lnTo>
                  <a:lnTo>
                    <a:pt x="7645" y="105976"/>
                  </a:lnTo>
                  <a:lnTo>
                    <a:pt x="43863" y="120484"/>
                  </a:lnTo>
                  <a:lnTo>
                    <a:pt x="36620" y="175285"/>
                  </a:lnTo>
                  <a:lnTo>
                    <a:pt x="0" y="269980"/>
                  </a:lnTo>
                  <a:lnTo>
                    <a:pt x="62374" y="233715"/>
                  </a:lnTo>
                  <a:lnTo>
                    <a:pt x="102614" y="189793"/>
                  </a:lnTo>
                  <a:lnTo>
                    <a:pt x="76859" y="288515"/>
                  </a:lnTo>
                  <a:lnTo>
                    <a:pt x="106238" y="259102"/>
                  </a:lnTo>
                  <a:lnTo>
                    <a:pt x="142455" y="226461"/>
                  </a:lnTo>
                  <a:lnTo>
                    <a:pt x="175452" y="186163"/>
                  </a:lnTo>
                  <a:lnTo>
                    <a:pt x="212072" y="109600"/>
                  </a:lnTo>
                  <a:lnTo>
                    <a:pt x="230181" y="101949"/>
                  </a:lnTo>
                  <a:lnTo>
                    <a:pt x="233805" y="36265"/>
                  </a:lnTo>
                  <a:lnTo>
                    <a:pt x="233805"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p:nvPr/>
          </p:nvSpPr>
          <p:spPr>
            <a:xfrm>
              <a:off x="3262260" y="5252809"/>
              <a:ext cx="296600" cy="497661"/>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2788907" y="5625160"/>
              <a:ext cx="826769" cy="415925"/>
            </a:xfrm>
            <a:custGeom>
              <a:avLst/>
              <a:gdLst/>
              <a:ahLst/>
              <a:cxnLst/>
              <a:rect l="l" t="t" r="r" b="b"/>
              <a:pathLst>
                <a:path w="826770" h="415925">
                  <a:moveTo>
                    <a:pt x="55638" y="112420"/>
                  </a:moveTo>
                  <a:lnTo>
                    <a:pt x="41148" y="100825"/>
                  </a:lnTo>
                  <a:lnTo>
                    <a:pt x="41148" y="116052"/>
                  </a:lnTo>
                  <a:lnTo>
                    <a:pt x="15798" y="119684"/>
                  </a:lnTo>
                  <a:lnTo>
                    <a:pt x="24650" y="114439"/>
                  </a:lnTo>
                  <a:lnTo>
                    <a:pt x="33909" y="108800"/>
                  </a:lnTo>
                  <a:lnTo>
                    <a:pt x="39141" y="114439"/>
                  </a:lnTo>
                  <a:lnTo>
                    <a:pt x="41148" y="116052"/>
                  </a:lnTo>
                  <a:lnTo>
                    <a:pt x="41148" y="100825"/>
                  </a:lnTo>
                  <a:lnTo>
                    <a:pt x="37528" y="97917"/>
                  </a:lnTo>
                  <a:lnTo>
                    <a:pt x="18211" y="91871"/>
                  </a:lnTo>
                  <a:lnTo>
                    <a:pt x="20231" y="99529"/>
                  </a:lnTo>
                  <a:lnTo>
                    <a:pt x="914" y="101549"/>
                  </a:lnTo>
                  <a:lnTo>
                    <a:pt x="8153" y="112420"/>
                  </a:lnTo>
                  <a:lnTo>
                    <a:pt x="7353" y="114439"/>
                  </a:lnTo>
                  <a:lnTo>
                    <a:pt x="0" y="126492"/>
                  </a:lnTo>
                  <a:lnTo>
                    <a:pt x="0" y="130619"/>
                  </a:lnTo>
                  <a:lnTo>
                    <a:pt x="26670" y="127330"/>
                  </a:lnTo>
                  <a:lnTo>
                    <a:pt x="30289" y="145465"/>
                  </a:lnTo>
                  <a:lnTo>
                    <a:pt x="44221" y="127330"/>
                  </a:lnTo>
                  <a:lnTo>
                    <a:pt x="46380" y="124510"/>
                  </a:lnTo>
                  <a:lnTo>
                    <a:pt x="43967" y="128143"/>
                  </a:lnTo>
                  <a:lnTo>
                    <a:pt x="52019" y="141439"/>
                  </a:lnTo>
                  <a:lnTo>
                    <a:pt x="54190" y="124510"/>
                  </a:lnTo>
                  <a:lnTo>
                    <a:pt x="54813" y="119684"/>
                  </a:lnTo>
                  <a:lnTo>
                    <a:pt x="55638" y="113233"/>
                  </a:lnTo>
                  <a:lnTo>
                    <a:pt x="54876" y="113690"/>
                  </a:lnTo>
                  <a:lnTo>
                    <a:pt x="55638" y="112420"/>
                  </a:lnTo>
                  <a:close/>
                </a:path>
                <a:path w="826770" h="415925">
                  <a:moveTo>
                    <a:pt x="440347" y="14909"/>
                  </a:moveTo>
                  <a:lnTo>
                    <a:pt x="414591" y="14909"/>
                  </a:lnTo>
                  <a:lnTo>
                    <a:pt x="402920" y="31026"/>
                  </a:lnTo>
                  <a:lnTo>
                    <a:pt x="396481" y="40297"/>
                  </a:lnTo>
                  <a:lnTo>
                    <a:pt x="406146" y="47142"/>
                  </a:lnTo>
                  <a:lnTo>
                    <a:pt x="410972" y="50368"/>
                  </a:lnTo>
                  <a:lnTo>
                    <a:pt x="414591" y="47142"/>
                  </a:lnTo>
                  <a:lnTo>
                    <a:pt x="425856" y="36664"/>
                  </a:lnTo>
                  <a:lnTo>
                    <a:pt x="410972" y="36664"/>
                  </a:lnTo>
                  <a:lnTo>
                    <a:pt x="416610" y="31026"/>
                  </a:lnTo>
                  <a:lnTo>
                    <a:pt x="422236" y="25793"/>
                  </a:lnTo>
                  <a:lnTo>
                    <a:pt x="433108" y="25793"/>
                  </a:lnTo>
                  <a:lnTo>
                    <a:pt x="433108" y="31026"/>
                  </a:lnTo>
                  <a:lnTo>
                    <a:pt x="433108" y="36664"/>
                  </a:lnTo>
                  <a:lnTo>
                    <a:pt x="425856" y="36664"/>
                  </a:lnTo>
                  <a:lnTo>
                    <a:pt x="440347" y="43916"/>
                  </a:lnTo>
                  <a:lnTo>
                    <a:pt x="440347" y="31026"/>
                  </a:lnTo>
                  <a:lnTo>
                    <a:pt x="440347" y="14909"/>
                  </a:lnTo>
                  <a:close/>
                </a:path>
                <a:path w="826770" h="415925">
                  <a:moveTo>
                    <a:pt x="478180" y="10883"/>
                  </a:moveTo>
                  <a:lnTo>
                    <a:pt x="467309" y="5588"/>
                  </a:lnTo>
                  <a:lnTo>
                    <a:pt x="467309" y="25793"/>
                  </a:lnTo>
                  <a:lnTo>
                    <a:pt x="456438" y="29413"/>
                  </a:lnTo>
                  <a:lnTo>
                    <a:pt x="448792" y="25793"/>
                  </a:lnTo>
                  <a:lnTo>
                    <a:pt x="451612" y="20142"/>
                  </a:lnTo>
                  <a:lnTo>
                    <a:pt x="456438" y="10883"/>
                  </a:lnTo>
                  <a:lnTo>
                    <a:pt x="463283" y="14909"/>
                  </a:lnTo>
                  <a:lnTo>
                    <a:pt x="465302" y="20142"/>
                  </a:lnTo>
                  <a:lnTo>
                    <a:pt x="467309" y="25793"/>
                  </a:lnTo>
                  <a:lnTo>
                    <a:pt x="467309" y="5588"/>
                  </a:lnTo>
                  <a:lnTo>
                    <a:pt x="463283" y="3619"/>
                  </a:lnTo>
                  <a:lnTo>
                    <a:pt x="448792" y="0"/>
                  </a:lnTo>
                  <a:lnTo>
                    <a:pt x="441960" y="14909"/>
                  </a:lnTo>
                  <a:lnTo>
                    <a:pt x="441960" y="20142"/>
                  </a:lnTo>
                  <a:lnTo>
                    <a:pt x="441960" y="33045"/>
                  </a:lnTo>
                  <a:lnTo>
                    <a:pt x="456438" y="40297"/>
                  </a:lnTo>
                  <a:lnTo>
                    <a:pt x="474548" y="36664"/>
                  </a:lnTo>
                  <a:lnTo>
                    <a:pt x="478180" y="25793"/>
                  </a:lnTo>
                  <a:lnTo>
                    <a:pt x="478180" y="20142"/>
                  </a:lnTo>
                  <a:lnTo>
                    <a:pt x="478180" y="10883"/>
                  </a:lnTo>
                  <a:close/>
                </a:path>
                <a:path w="826770" h="415925">
                  <a:moveTo>
                    <a:pt x="775944" y="138214"/>
                  </a:moveTo>
                  <a:lnTo>
                    <a:pt x="769950" y="125323"/>
                  </a:lnTo>
                  <a:lnTo>
                    <a:pt x="749782" y="125323"/>
                  </a:lnTo>
                  <a:lnTo>
                    <a:pt x="775944" y="138214"/>
                  </a:lnTo>
                  <a:close/>
                </a:path>
                <a:path w="826770" h="415925">
                  <a:moveTo>
                    <a:pt x="801319" y="415848"/>
                  </a:moveTo>
                  <a:lnTo>
                    <a:pt x="775944" y="371919"/>
                  </a:lnTo>
                  <a:lnTo>
                    <a:pt x="724852" y="251447"/>
                  </a:lnTo>
                  <a:lnTo>
                    <a:pt x="753821" y="255066"/>
                  </a:lnTo>
                  <a:lnTo>
                    <a:pt x="717181" y="174879"/>
                  </a:lnTo>
                  <a:lnTo>
                    <a:pt x="708787" y="125323"/>
                  </a:lnTo>
                  <a:lnTo>
                    <a:pt x="619836" y="125323"/>
                  </a:lnTo>
                  <a:lnTo>
                    <a:pt x="629856" y="222021"/>
                  </a:lnTo>
                  <a:lnTo>
                    <a:pt x="556653" y="189395"/>
                  </a:lnTo>
                  <a:lnTo>
                    <a:pt x="558660" y="125323"/>
                  </a:lnTo>
                  <a:lnTo>
                    <a:pt x="518414" y="125323"/>
                  </a:lnTo>
                  <a:lnTo>
                    <a:pt x="517207" y="178511"/>
                  </a:lnTo>
                  <a:lnTo>
                    <a:pt x="538543" y="185762"/>
                  </a:lnTo>
                  <a:lnTo>
                    <a:pt x="586003" y="302221"/>
                  </a:lnTo>
                  <a:lnTo>
                    <a:pt x="615416" y="357428"/>
                  </a:lnTo>
                  <a:lnTo>
                    <a:pt x="669747" y="412229"/>
                  </a:lnTo>
                  <a:lnTo>
                    <a:pt x="662457" y="317119"/>
                  </a:lnTo>
                  <a:lnTo>
                    <a:pt x="709955" y="361048"/>
                  </a:lnTo>
                  <a:lnTo>
                    <a:pt x="750227" y="393687"/>
                  </a:lnTo>
                  <a:lnTo>
                    <a:pt x="801319" y="415848"/>
                  </a:lnTo>
                  <a:close/>
                </a:path>
                <a:path w="826770" h="415925">
                  <a:moveTo>
                    <a:pt x="826236" y="156349"/>
                  </a:moveTo>
                  <a:lnTo>
                    <a:pt x="815619" y="149098"/>
                  </a:lnTo>
                  <a:lnTo>
                    <a:pt x="807364" y="143446"/>
                  </a:lnTo>
                  <a:lnTo>
                    <a:pt x="818235" y="136207"/>
                  </a:lnTo>
                  <a:lnTo>
                    <a:pt x="801319" y="135077"/>
                  </a:lnTo>
                  <a:lnTo>
                    <a:pt x="801319" y="167220"/>
                  </a:lnTo>
                  <a:lnTo>
                    <a:pt x="789266" y="158356"/>
                  </a:lnTo>
                  <a:lnTo>
                    <a:pt x="786803" y="156349"/>
                  </a:lnTo>
                  <a:lnTo>
                    <a:pt x="797674" y="149098"/>
                  </a:lnTo>
                  <a:lnTo>
                    <a:pt x="799299" y="158356"/>
                  </a:lnTo>
                  <a:lnTo>
                    <a:pt x="801319" y="167220"/>
                  </a:lnTo>
                  <a:lnTo>
                    <a:pt x="801319" y="135077"/>
                  </a:lnTo>
                  <a:lnTo>
                    <a:pt x="794092" y="134581"/>
                  </a:lnTo>
                  <a:lnTo>
                    <a:pt x="775944" y="152717"/>
                  </a:lnTo>
                  <a:lnTo>
                    <a:pt x="776351" y="154597"/>
                  </a:lnTo>
                  <a:lnTo>
                    <a:pt x="775550" y="153123"/>
                  </a:lnTo>
                  <a:lnTo>
                    <a:pt x="771969" y="176085"/>
                  </a:lnTo>
                  <a:lnTo>
                    <a:pt x="778802" y="166014"/>
                  </a:lnTo>
                  <a:lnTo>
                    <a:pt x="786803" y="200266"/>
                  </a:lnTo>
                  <a:lnTo>
                    <a:pt x="790448" y="170853"/>
                  </a:lnTo>
                  <a:lnTo>
                    <a:pt x="819404" y="185762"/>
                  </a:lnTo>
                  <a:lnTo>
                    <a:pt x="808545" y="159969"/>
                  </a:lnTo>
                  <a:lnTo>
                    <a:pt x="818235" y="158356"/>
                  </a:lnTo>
                  <a:lnTo>
                    <a:pt x="826236" y="156349"/>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1" name="object 21"/>
          <p:cNvSpPr/>
          <p:nvPr/>
        </p:nvSpPr>
        <p:spPr>
          <a:xfrm>
            <a:off x="7776246" y="4997699"/>
            <a:ext cx="1228344" cy="1200911"/>
          </a:xfrm>
          <a:prstGeom prst="rect">
            <a:avLst/>
          </a:prstGeom>
          <a:blipFill>
            <a:blip r:embed="rId8"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408910" y="114670"/>
            <a:ext cx="2246630" cy="696595"/>
          </a:xfrm>
          <a:prstGeom prst="rect">
            <a:avLst/>
          </a:prstGeom>
        </p:spPr>
        <p:txBody>
          <a:bodyPr vert="horz" wrap="square" lIns="0" tIns="12700" rIns="0" bIns="0" rtlCol="0">
            <a:spAutoFit/>
          </a:bodyPr>
          <a:lstStyle/>
          <a:p>
            <a:pPr marL="12700">
              <a:lnSpc>
                <a:spcPct val="100000"/>
              </a:lnSpc>
              <a:spcBef>
                <a:spcPts val="100"/>
              </a:spcBef>
            </a:pPr>
            <a:r>
              <a:rPr sz="4400" dirty="0"/>
              <a:t>Nội dung</a:t>
            </a:r>
          </a:p>
        </p:txBody>
      </p:sp>
      <p:sp>
        <p:nvSpPr>
          <p:cNvPr id="9" name="object 9"/>
          <p:cNvSpPr txBox="1"/>
          <p:nvPr/>
        </p:nvSpPr>
        <p:spPr>
          <a:xfrm>
            <a:off x="8720073" y="6429161"/>
            <a:ext cx="17399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a:t>
            </a:fld>
            <a:endParaRPr sz="1400">
              <a:latin typeface="Tahoma"/>
              <a:cs typeface="Tahoma"/>
            </a:endParaRPr>
          </a:p>
        </p:txBody>
      </p:sp>
      <p:sp>
        <p:nvSpPr>
          <p:cNvPr id="8" name="object 8"/>
          <p:cNvSpPr txBox="1"/>
          <p:nvPr/>
        </p:nvSpPr>
        <p:spPr>
          <a:xfrm>
            <a:off x="1234084" y="1653778"/>
            <a:ext cx="7539990" cy="3578544"/>
          </a:xfrm>
          <a:prstGeom prst="rect">
            <a:avLst/>
          </a:prstGeom>
        </p:spPr>
        <p:txBody>
          <a:bodyPr vert="horz" wrap="square" lIns="0" tIns="109855" rIns="0" bIns="0" rtlCol="0">
            <a:spAutoFit/>
          </a:bodyPr>
          <a:lstStyle/>
          <a:p>
            <a:pPr marL="527685" indent="-515620">
              <a:lnSpc>
                <a:spcPct val="100000"/>
              </a:lnSpc>
              <a:spcBef>
                <a:spcPts val="865"/>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Định nghĩa lại/ghi đè (Overriding)</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Lớp trừu tượng</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Đơn kế thừa &amp; Đa kế thừa</a:t>
            </a:r>
          </a:p>
          <a:p>
            <a:pPr marL="527685" indent="-515620">
              <a:lnSpc>
                <a:spcPct val="100000"/>
              </a:lnSpc>
              <a:spcBef>
                <a:spcPts val="765"/>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Giao diện (Interface)</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Vai trò của lớp trừu tượng và giao diện</a:t>
            </a:r>
          </a:p>
          <a:p>
            <a:pPr marL="527685" indent="-515620">
              <a:lnSpc>
                <a:spcPct val="100000"/>
              </a:lnSpc>
              <a:spcBef>
                <a:spcPts val="770"/>
              </a:spcBef>
              <a:buClr>
                <a:srgbClr val="3333CC"/>
              </a:buClr>
              <a:buSzPct val="59375"/>
              <a:buAutoNum type="arabicPeriod"/>
              <a:tabLst>
                <a:tab pos="527685" algn="l"/>
                <a:tab pos="528320" algn="l"/>
              </a:tabLst>
            </a:pPr>
            <a:r>
              <a:rPr sz="3200" dirty="0">
                <a:latin typeface="Times New Roman" panose="02020603050405020304" pitchFamily="18" charset="0"/>
                <a:cs typeface="Times New Roman" panose="02020603050405020304" pitchFamily="18" charset="0"/>
              </a:rPr>
              <a:t>Ví dụ và bài tập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94299" y="228529"/>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8" name="object 8"/>
          <p:cNvSpPr txBox="1"/>
          <p:nvPr/>
        </p:nvSpPr>
        <p:spPr>
          <a:xfrm>
            <a:off x="1294299" y="1324355"/>
            <a:ext cx="7284084" cy="5506636"/>
          </a:xfrm>
          <a:prstGeom prst="rect">
            <a:avLst/>
          </a:prstGeom>
        </p:spPr>
        <p:txBody>
          <a:bodyPr vert="horz" wrap="square" lIns="0" tIns="12700" rIns="0" bIns="0" rtlCol="0">
            <a:spAutoFit/>
          </a:bodyPr>
          <a:lstStyle/>
          <a:p>
            <a:pPr marL="12700">
              <a:lnSpc>
                <a:spcPts val="2745"/>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332740">
              <a:lnSpc>
                <a:spcPts val="2745"/>
              </a:lnSpc>
            </a:pPr>
            <a:r>
              <a:rPr lang="en-US" sz="2400" b="1" dirty="0">
                <a:solidFill>
                  <a:srgbClr val="FF0000"/>
                </a:solidFill>
                <a:latin typeface="Times New Roman" panose="02020603050405020304" pitchFamily="18" charset="0"/>
                <a:cs typeface="Times New Roman" panose="02020603050405020304" pitchFamily="18" charset="0"/>
              </a:rPr>
              <a:t>	  </a:t>
            </a:r>
            <a:r>
              <a:rPr sz="2400" b="1" dirty="0">
                <a:solidFill>
                  <a:srgbClr val="FF0000"/>
                </a:solidFill>
                <a:latin typeface="Times New Roman" panose="02020603050405020304" pitchFamily="18" charset="0"/>
                <a:cs typeface="Times New Roman" panose="02020603050405020304" pitchFamily="18" charset="0"/>
              </a:rPr>
              <a:t>abstract </a:t>
            </a:r>
            <a:r>
              <a:rPr sz="2400" b="1" dirty="0">
                <a:solidFill>
                  <a:srgbClr val="006FC0"/>
                </a:solidFill>
                <a:latin typeface="Times New Roman" panose="02020603050405020304" pitchFamily="18" charset="0"/>
                <a:cs typeface="Times New Roman" panose="02020603050405020304" pitchFamily="18" charset="0"/>
              </a:rPr>
              <a:t>class </a:t>
            </a:r>
            <a:r>
              <a:rPr sz="2400" b="1" dirty="0">
                <a:solidFill>
                  <a:srgbClr val="00AB7D"/>
                </a:solidFill>
                <a:latin typeface="Times New Roman" panose="02020603050405020304" pitchFamily="18" charset="0"/>
                <a:cs typeface="Times New Roman" panose="02020603050405020304" pitchFamily="18" charset="0"/>
              </a:rPr>
              <a:t>Point {</a:t>
            </a:r>
            <a:endParaRPr sz="2400" dirty="0">
              <a:latin typeface="Times New Roman" panose="02020603050405020304" pitchFamily="18" charset="0"/>
              <a:cs typeface="Times New Roman" panose="02020603050405020304" pitchFamily="18" charset="0"/>
            </a:endParaRPr>
          </a:p>
          <a:p>
            <a:pPr marL="1064260">
              <a:lnSpc>
                <a:spcPct val="100000"/>
              </a:lnSpc>
            </a:pPr>
            <a:r>
              <a:rPr sz="2400" b="1" dirty="0">
                <a:solidFill>
                  <a:srgbClr val="006FC0"/>
                </a:solidFill>
                <a:latin typeface="Times New Roman" panose="02020603050405020304" pitchFamily="18" charset="0"/>
                <a:cs typeface="Times New Roman" panose="02020603050405020304" pitchFamily="18" charset="0"/>
              </a:rPr>
              <a:t>private int </a:t>
            </a:r>
            <a:r>
              <a:rPr sz="2400" b="1" dirty="0">
                <a:solidFill>
                  <a:srgbClr val="00AB7D"/>
                </a:solidFill>
                <a:latin typeface="Times New Roman" panose="02020603050405020304" pitchFamily="18" charset="0"/>
                <a:cs typeface="Times New Roman" panose="02020603050405020304" pitchFamily="18" charset="0"/>
              </a:rPr>
              <a:t>x, y;</a:t>
            </a:r>
            <a:endParaRPr sz="2400" dirty="0">
              <a:latin typeface="Times New Roman" panose="02020603050405020304" pitchFamily="18" charset="0"/>
              <a:cs typeface="Times New Roman" panose="02020603050405020304" pitchFamily="18" charset="0"/>
            </a:endParaRPr>
          </a:p>
          <a:p>
            <a:pPr marL="1064260">
              <a:lnSpc>
                <a:spcPct val="100000"/>
              </a:lnSpc>
              <a:tabLst>
                <a:tab pos="4167504" algn="l"/>
              </a:tabLst>
            </a:pPr>
            <a:r>
              <a:rPr sz="2400" b="1" dirty="0">
                <a:solidFill>
                  <a:srgbClr val="006FC0"/>
                </a:solidFill>
                <a:latin typeface="Times New Roman" panose="02020603050405020304" pitchFamily="18" charset="0"/>
                <a:cs typeface="Times New Roman" panose="02020603050405020304" pitchFamily="18" charset="0"/>
              </a:rPr>
              <a:t>public </a:t>
            </a:r>
            <a:r>
              <a:rPr sz="2400" b="1" dirty="0">
                <a:solidFill>
                  <a:srgbClr val="00AB7D"/>
                </a:solidFill>
                <a:latin typeface="Times New Roman" panose="02020603050405020304" pitchFamily="18" charset="0"/>
                <a:cs typeface="Times New Roman" panose="02020603050405020304" pitchFamily="18" charset="0"/>
              </a:rPr>
              <a:t>Point(</a:t>
            </a:r>
            <a:r>
              <a:rPr sz="2400" b="1" dirty="0">
                <a:solidFill>
                  <a:srgbClr val="006FC0"/>
                </a:solidFill>
                <a:latin typeface="Times New Roman" panose="02020603050405020304" pitchFamily="18" charset="0"/>
                <a:cs typeface="Times New Roman" panose="02020603050405020304" pitchFamily="18" charset="0"/>
              </a:rPr>
              <a:t>int</a:t>
            </a:r>
            <a:r>
              <a:rPr lang="en-US" sz="2400" b="1" dirty="0">
                <a:solidFill>
                  <a:srgbClr val="006FC0"/>
                </a:solidFill>
                <a:latin typeface="Times New Roman" panose="02020603050405020304" pitchFamily="18" charset="0"/>
                <a:cs typeface="Times New Roman" panose="02020603050405020304" pitchFamily="18" charset="0"/>
              </a:rPr>
              <a:t> </a:t>
            </a:r>
            <a:r>
              <a:rPr sz="2400" b="1" dirty="0">
                <a:solidFill>
                  <a:srgbClr val="00AB7D"/>
                </a:solidFill>
                <a:latin typeface="Times New Roman" panose="02020603050405020304" pitchFamily="18" charset="0"/>
                <a:cs typeface="Times New Roman" panose="02020603050405020304" pitchFamily="18" charset="0"/>
              </a:rPr>
              <a:t>x, </a:t>
            </a:r>
            <a:r>
              <a:rPr sz="2400" b="1" dirty="0">
                <a:solidFill>
                  <a:srgbClr val="006FC0"/>
                </a:solidFill>
                <a:latin typeface="Times New Roman" panose="02020603050405020304" pitchFamily="18" charset="0"/>
                <a:cs typeface="Times New Roman" panose="02020603050405020304" pitchFamily="18" charset="0"/>
              </a:rPr>
              <a:t>int </a:t>
            </a:r>
            <a:r>
              <a:rPr sz="2400" b="1" dirty="0">
                <a:solidFill>
                  <a:srgbClr val="00AB7D"/>
                </a:solidFill>
                <a:latin typeface="Times New Roman" panose="02020603050405020304" pitchFamily="18" charset="0"/>
                <a:cs typeface="Times New Roman" panose="02020603050405020304" pitchFamily="18" charset="0"/>
              </a:rPr>
              <a:t>y) {</a:t>
            </a:r>
            <a:endParaRPr sz="2400" dirty="0">
              <a:latin typeface="Times New Roman" panose="02020603050405020304" pitchFamily="18" charset="0"/>
              <a:cs typeface="Times New Roman" panose="02020603050405020304" pitchFamily="18" charset="0"/>
            </a:endParaRPr>
          </a:p>
          <a:p>
            <a:pPr marL="1792605">
              <a:lnSpc>
                <a:spcPct val="100000"/>
              </a:lnSpc>
              <a:spcBef>
                <a:spcPts val="5"/>
              </a:spcBef>
            </a:pPr>
            <a:r>
              <a:rPr sz="2400" b="1" dirty="0">
                <a:solidFill>
                  <a:srgbClr val="006FC0"/>
                </a:solidFill>
                <a:latin typeface="Times New Roman" panose="02020603050405020304" pitchFamily="18" charset="0"/>
                <a:cs typeface="Times New Roman" panose="02020603050405020304" pitchFamily="18" charset="0"/>
              </a:rPr>
              <a:t>this</a:t>
            </a:r>
            <a:r>
              <a:rPr sz="2400" b="1" dirty="0">
                <a:solidFill>
                  <a:srgbClr val="00AB7D"/>
                </a:solidFill>
                <a:latin typeface="Times New Roman" panose="02020603050405020304" pitchFamily="18" charset="0"/>
                <a:cs typeface="Times New Roman" panose="02020603050405020304" pitchFamily="18" charset="0"/>
              </a:rPr>
              <a:t>.x = x; </a:t>
            </a:r>
            <a:r>
              <a:rPr sz="2400" b="1" dirty="0">
                <a:solidFill>
                  <a:srgbClr val="006FC0"/>
                </a:solidFill>
                <a:latin typeface="Times New Roman" panose="02020603050405020304" pitchFamily="18" charset="0"/>
                <a:cs typeface="Times New Roman" panose="02020603050405020304" pitchFamily="18" charset="0"/>
              </a:rPr>
              <a:t>this</a:t>
            </a:r>
            <a:r>
              <a:rPr sz="2400" b="1" dirty="0">
                <a:solidFill>
                  <a:srgbClr val="00AB7D"/>
                </a:solidFill>
                <a:latin typeface="Times New Roman" panose="02020603050405020304" pitchFamily="18" charset="0"/>
                <a:cs typeface="Times New Roman" panose="02020603050405020304" pitchFamily="18" charset="0"/>
              </a:rPr>
              <a:t>.y = y;</a:t>
            </a:r>
            <a:endParaRPr sz="2400" dirty="0">
              <a:latin typeface="Times New Roman" panose="02020603050405020304" pitchFamily="18" charset="0"/>
              <a:cs typeface="Times New Roman" panose="02020603050405020304" pitchFamily="18" charset="0"/>
            </a:endParaRPr>
          </a:p>
          <a:p>
            <a:pPr marL="1064260">
              <a:lnSpc>
                <a:spcPct val="100000"/>
              </a:lnSpc>
            </a:pPr>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792605" marR="5080" indent="-728980">
              <a:lnSpc>
                <a:spcPct val="100000"/>
              </a:lnSpc>
              <a:tabLst>
                <a:tab pos="5627370" algn="l"/>
              </a:tabLst>
            </a:pPr>
            <a:r>
              <a:rPr sz="2400" b="1" dirty="0">
                <a:solidFill>
                  <a:srgbClr val="006FC0"/>
                </a:solidFill>
                <a:latin typeface="Times New Roman" panose="02020603050405020304" pitchFamily="18" charset="0"/>
                <a:cs typeface="Times New Roman" panose="02020603050405020304" pitchFamily="18" charset="0"/>
              </a:rPr>
              <a:t>public void </a:t>
            </a:r>
            <a:r>
              <a:rPr sz="2400" b="1" dirty="0">
                <a:solidFill>
                  <a:srgbClr val="00AB7D"/>
                </a:solidFill>
                <a:latin typeface="Times New Roman" panose="02020603050405020304" pitchFamily="18" charset="0"/>
                <a:cs typeface="Times New Roman" panose="02020603050405020304" pitchFamily="18" charset="0"/>
              </a:rPr>
              <a:t>move(</a:t>
            </a:r>
            <a:r>
              <a:rPr sz="2400" b="1" dirty="0">
                <a:solidFill>
                  <a:srgbClr val="006FC0"/>
                </a:solidFill>
                <a:latin typeface="Times New Roman" panose="02020603050405020304" pitchFamily="18" charset="0"/>
                <a:cs typeface="Times New Roman" panose="02020603050405020304" pitchFamily="18" charset="0"/>
              </a:rPr>
              <a:t>int </a:t>
            </a:r>
            <a:r>
              <a:rPr sz="2400" b="1" dirty="0">
                <a:solidFill>
                  <a:srgbClr val="00AB7D"/>
                </a:solidFill>
                <a:latin typeface="Times New Roman" panose="02020603050405020304" pitchFamily="18" charset="0"/>
                <a:cs typeface="Times New Roman" panose="02020603050405020304" pitchFamily="18" charset="0"/>
              </a:rPr>
              <a:t>dx,</a:t>
            </a:r>
            <a:r>
              <a:rPr lang="en-US" sz="2400" b="1" dirty="0">
                <a:solidFill>
                  <a:srgbClr val="00AB7D"/>
                </a:solidFill>
                <a:latin typeface="Times New Roman" panose="02020603050405020304" pitchFamily="18" charset="0"/>
                <a:cs typeface="Times New Roman" panose="02020603050405020304" pitchFamily="18" charset="0"/>
              </a:rPr>
              <a:t> </a:t>
            </a:r>
            <a:r>
              <a:rPr sz="2400" b="1" dirty="0">
                <a:solidFill>
                  <a:srgbClr val="006FC0"/>
                </a:solidFill>
                <a:latin typeface="Times New Roman" panose="02020603050405020304" pitchFamily="18" charset="0"/>
                <a:cs typeface="Times New Roman" panose="02020603050405020304" pitchFamily="18" charset="0"/>
              </a:rPr>
              <a:t>int </a:t>
            </a:r>
            <a:r>
              <a:rPr sz="2400" b="1" dirty="0">
                <a:solidFill>
                  <a:srgbClr val="00AB7D"/>
                </a:solidFill>
                <a:latin typeface="Times New Roman" panose="02020603050405020304" pitchFamily="18" charset="0"/>
                <a:cs typeface="Times New Roman" panose="02020603050405020304" pitchFamily="18" charset="0"/>
              </a:rPr>
              <a:t>dy) { </a:t>
            </a:r>
            <a:endParaRPr lang="en-US" sz="2400" b="1" dirty="0">
              <a:solidFill>
                <a:srgbClr val="00AB7D"/>
              </a:solidFill>
              <a:latin typeface="Times New Roman" panose="02020603050405020304" pitchFamily="18" charset="0"/>
              <a:cs typeface="Times New Roman" panose="02020603050405020304" pitchFamily="18" charset="0"/>
            </a:endParaRPr>
          </a:p>
          <a:p>
            <a:pPr marL="1792605" marR="5080" indent="-728980">
              <a:lnSpc>
                <a:spcPct val="100000"/>
              </a:lnSpc>
              <a:tabLst>
                <a:tab pos="5627370" algn="l"/>
              </a:tabLst>
            </a:pPr>
            <a:r>
              <a:rPr lang="en-US" sz="2400" b="1" dirty="0">
                <a:solidFill>
                  <a:srgbClr val="00AB7D"/>
                </a:solidFill>
                <a:latin typeface="Times New Roman" panose="02020603050405020304" pitchFamily="18" charset="0"/>
                <a:cs typeface="Times New Roman" panose="02020603050405020304" pitchFamily="18" charset="0"/>
              </a:rPr>
              <a:t>	</a:t>
            </a:r>
            <a:r>
              <a:rPr sz="2400" b="1" dirty="0">
                <a:solidFill>
                  <a:srgbClr val="00AB7D"/>
                </a:solidFill>
                <a:latin typeface="Times New Roman" panose="02020603050405020304" pitchFamily="18" charset="0"/>
                <a:cs typeface="Times New Roman" panose="02020603050405020304" pitchFamily="18" charset="0"/>
              </a:rPr>
              <a:t>x += dx; </a:t>
            </a:r>
            <a:endParaRPr lang="en-US" sz="2400" b="1" dirty="0">
              <a:solidFill>
                <a:srgbClr val="00AB7D"/>
              </a:solidFill>
              <a:latin typeface="Times New Roman" panose="02020603050405020304" pitchFamily="18" charset="0"/>
              <a:cs typeface="Times New Roman" panose="02020603050405020304" pitchFamily="18" charset="0"/>
            </a:endParaRPr>
          </a:p>
          <a:p>
            <a:pPr marL="1792605" marR="5080" indent="-728980">
              <a:lnSpc>
                <a:spcPct val="100000"/>
              </a:lnSpc>
              <a:tabLst>
                <a:tab pos="5627370" algn="l"/>
              </a:tabLst>
            </a:pPr>
            <a:r>
              <a:rPr lang="en-US" sz="2400" b="1" dirty="0">
                <a:solidFill>
                  <a:srgbClr val="00AB7D"/>
                </a:solidFill>
                <a:latin typeface="Times New Roman" panose="02020603050405020304" pitchFamily="18" charset="0"/>
                <a:cs typeface="Times New Roman" panose="02020603050405020304" pitchFamily="18" charset="0"/>
              </a:rPr>
              <a:t>	</a:t>
            </a:r>
            <a:r>
              <a:rPr sz="2400" b="1" dirty="0">
                <a:solidFill>
                  <a:srgbClr val="00AB7D"/>
                </a:solidFill>
                <a:latin typeface="Times New Roman" panose="02020603050405020304" pitchFamily="18" charset="0"/>
                <a:cs typeface="Times New Roman" panose="02020603050405020304" pitchFamily="18" charset="0"/>
              </a:rPr>
              <a:t>y += dy;</a:t>
            </a:r>
            <a:endParaRPr sz="2400" dirty="0">
              <a:latin typeface="Times New Roman" panose="02020603050405020304" pitchFamily="18" charset="0"/>
              <a:cs typeface="Times New Roman" panose="02020603050405020304" pitchFamily="18" charset="0"/>
            </a:endParaRPr>
          </a:p>
          <a:p>
            <a:pPr marL="1792605">
              <a:lnSpc>
                <a:spcPct val="100000"/>
              </a:lnSpc>
            </a:pPr>
            <a:r>
              <a:rPr sz="2400" b="1" dirty="0">
                <a:solidFill>
                  <a:srgbClr val="00AB7D"/>
                </a:solidFill>
                <a:latin typeface="Times New Roman" panose="02020603050405020304" pitchFamily="18" charset="0"/>
                <a:cs typeface="Times New Roman" panose="02020603050405020304" pitchFamily="18" charset="0"/>
              </a:rPr>
              <a:t>plot();</a:t>
            </a:r>
            <a:endParaRPr sz="2400" dirty="0">
              <a:latin typeface="Times New Roman" panose="02020603050405020304" pitchFamily="18" charset="0"/>
              <a:cs typeface="Times New Roman" panose="02020603050405020304" pitchFamily="18" charset="0"/>
            </a:endParaRPr>
          </a:p>
          <a:p>
            <a:pPr marL="1064260">
              <a:lnSpc>
                <a:spcPct val="100000"/>
              </a:lnSpc>
            </a:pPr>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064260">
              <a:lnSpc>
                <a:spcPct val="100000"/>
              </a:lnSpc>
            </a:pPr>
            <a:r>
              <a:rPr sz="2400" b="1" dirty="0">
                <a:solidFill>
                  <a:srgbClr val="006FC0"/>
                </a:solidFill>
                <a:latin typeface="Times New Roman" panose="02020603050405020304" pitchFamily="18" charset="0"/>
                <a:cs typeface="Times New Roman" panose="02020603050405020304" pitchFamily="18" charset="0"/>
              </a:rPr>
              <a:t>public </a:t>
            </a:r>
            <a:r>
              <a:rPr sz="2400" b="1" dirty="0">
                <a:solidFill>
                  <a:srgbClr val="FF0000"/>
                </a:solidFill>
                <a:latin typeface="Times New Roman" panose="02020603050405020304" pitchFamily="18" charset="0"/>
                <a:cs typeface="Times New Roman" panose="02020603050405020304" pitchFamily="18" charset="0"/>
              </a:rPr>
              <a:t>abstract </a:t>
            </a:r>
            <a:r>
              <a:rPr sz="2400" b="1" dirty="0">
                <a:solidFill>
                  <a:srgbClr val="006FC0"/>
                </a:solidFill>
                <a:latin typeface="Times New Roman" panose="02020603050405020304" pitchFamily="18" charset="0"/>
                <a:cs typeface="Times New Roman" panose="02020603050405020304" pitchFamily="18" charset="0"/>
              </a:rPr>
              <a:t>void </a:t>
            </a:r>
            <a:r>
              <a:rPr sz="2400" b="1" dirty="0">
                <a:solidFill>
                  <a:srgbClr val="00AB7D"/>
                </a:solidFill>
                <a:latin typeface="Times New Roman" panose="02020603050405020304" pitchFamily="18" charset="0"/>
                <a:cs typeface="Times New Roman" panose="02020603050405020304" pitchFamily="18" charset="0"/>
              </a:rPr>
              <a:t>plot();</a:t>
            </a:r>
            <a:endParaRPr sz="2400" dirty="0">
              <a:latin typeface="Times New Roman" panose="02020603050405020304" pitchFamily="18" charset="0"/>
              <a:cs typeface="Times New Roman" panose="02020603050405020304" pitchFamily="18" charset="0"/>
            </a:endParaRPr>
          </a:p>
          <a:p>
            <a:pPr marL="1064260">
              <a:lnSpc>
                <a:spcPct val="100000"/>
              </a:lnSpc>
              <a:spcBef>
                <a:spcPts val="5"/>
              </a:spcBef>
            </a:pPr>
            <a:r>
              <a:rPr sz="2400" b="1" dirty="0">
                <a:solidFill>
                  <a:srgbClr val="00AB7D"/>
                </a:solidFill>
                <a:latin typeface="Times New Roman" panose="02020603050405020304" pitchFamily="18" charset="0"/>
                <a:cs typeface="Times New Roman" panose="02020603050405020304" pitchFamily="18" charset="0"/>
              </a:rPr>
              <a:t>// phương thức trừu tượng không có</a:t>
            </a:r>
            <a:endParaRPr sz="2400" dirty="0">
              <a:latin typeface="Times New Roman" panose="02020603050405020304" pitchFamily="18" charset="0"/>
              <a:cs typeface="Times New Roman" panose="02020603050405020304" pitchFamily="18" charset="0"/>
            </a:endParaRPr>
          </a:p>
          <a:p>
            <a:pPr marL="1064260">
              <a:lnSpc>
                <a:spcPct val="100000"/>
              </a:lnSpc>
            </a:pPr>
            <a:r>
              <a:rPr sz="2400" b="1" dirty="0">
                <a:solidFill>
                  <a:srgbClr val="00AB7D"/>
                </a:solidFill>
                <a:latin typeface="Times New Roman" panose="02020603050405020304" pitchFamily="18" charset="0"/>
                <a:cs typeface="Times New Roman" panose="02020603050405020304" pitchFamily="18" charset="0"/>
              </a:rPr>
              <a:t>// phần code thực hiện</a:t>
            </a:r>
            <a:endParaRPr sz="2400" dirty="0">
              <a:latin typeface="Times New Roman" panose="02020603050405020304" pitchFamily="18" charset="0"/>
              <a:cs typeface="Times New Roman" panose="02020603050405020304" pitchFamily="18" charset="0"/>
            </a:endParaRPr>
          </a:p>
          <a:p>
            <a:pPr marL="332740">
              <a:lnSpc>
                <a:spcPct val="100000"/>
              </a:lnSpc>
            </a:pPr>
            <a:r>
              <a:rPr sz="2400" b="1" dirty="0">
                <a:solidFill>
                  <a:srgbClr val="00AB7D"/>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30</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306083" y="214995"/>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8" name="object 8"/>
          <p:cNvSpPr txBox="1"/>
          <p:nvPr/>
        </p:nvSpPr>
        <p:spPr>
          <a:xfrm>
            <a:off x="1151382" y="1324355"/>
            <a:ext cx="8561070" cy="4614084"/>
          </a:xfrm>
          <a:prstGeom prst="rect">
            <a:avLst/>
          </a:prstGeom>
        </p:spPr>
        <p:txBody>
          <a:bodyPr vert="horz" wrap="square" lIns="0" tIns="12700" rIns="0" bIns="0" rtlCol="0">
            <a:spAutoFit/>
          </a:bodyPr>
          <a:lstStyle/>
          <a:p>
            <a:pPr marL="12700">
              <a:lnSpc>
                <a:spcPts val="277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a:t>
            </a:r>
          </a:p>
          <a:p>
            <a:pPr marL="332740">
              <a:lnSpc>
                <a:spcPts val="2290"/>
              </a:lnSpc>
            </a:pPr>
            <a:r>
              <a:rPr sz="2000" b="1" dirty="0">
                <a:solidFill>
                  <a:srgbClr val="FF0000"/>
                </a:solidFill>
                <a:latin typeface="Times New Roman" panose="02020603050405020304" pitchFamily="18" charset="0"/>
                <a:cs typeface="Times New Roman" panose="02020603050405020304" pitchFamily="18" charset="0"/>
              </a:rPr>
              <a:t>abstract </a:t>
            </a:r>
            <a:r>
              <a:rPr sz="2000" b="1" dirty="0">
                <a:solidFill>
                  <a:srgbClr val="6F2F9F"/>
                </a:solidFill>
                <a:latin typeface="Times New Roman" panose="02020603050405020304" pitchFamily="18" charset="0"/>
                <a:cs typeface="Times New Roman" panose="02020603050405020304" pitchFamily="18" charset="0"/>
              </a:rPr>
              <a:t>class </a:t>
            </a:r>
            <a:r>
              <a:rPr sz="2000" b="1" dirty="0">
                <a:solidFill>
                  <a:srgbClr val="00AB7D"/>
                </a:solidFill>
                <a:latin typeface="Times New Roman" panose="02020603050405020304" pitchFamily="18" charset="0"/>
                <a:cs typeface="Times New Roman" panose="02020603050405020304" pitchFamily="18" charset="0"/>
              </a:rPr>
              <a:t>ColoredPoint </a:t>
            </a:r>
            <a:r>
              <a:rPr sz="2000" b="1" dirty="0">
                <a:solidFill>
                  <a:srgbClr val="6F2F9F"/>
                </a:solidFill>
                <a:latin typeface="Times New Roman" panose="02020603050405020304" pitchFamily="18" charset="0"/>
                <a:cs typeface="Times New Roman" panose="02020603050405020304" pitchFamily="18" charset="0"/>
              </a:rPr>
              <a:t>extends </a:t>
            </a:r>
            <a:r>
              <a:rPr sz="2000" b="1" dirty="0">
                <a:solidFill>
                  <a:srgbClr val="00AB7D"/>
                </a:solidFill>
                <a:latin typeface="Times New Roman" panose="02020603050405020304" pitchFamily="18" charset="0"/>
                <a:cs typeface="Times New Roman" panose="02020603050405020304" pitchFamily="18" charset="0"/>
              </a:rPr>
              <a:t>Point {</a:t>
            </a:r>
            <a:endParaRPr sz="2000" dirty="0">
              <a:latin typeface="Times New Roman" panose="02020603050405020304" pitchFamily="18" charset="0"/>
              <a:cs typeface="Times New Roman" panose="02020603050405020304" pitchFamily="18" charset="0"/>
            </a:endParaRPr>
          </a:p>
          <a:p>
            <a:pPr marL="942340">
              <a:lnSpc>
                <a:spcPct val="100000"/>
              </a:lnSpc>
            </a:pP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color;</a:t>
            </a:r>
            <a:endParaRPr sz="2000" dirty="0">
              <a:latin typeface="Times New Roman" panose="02020603050405020304" pitchFamily="18" charset="0"/>
              <a:cs typeface="Times New Roman" panose="02020603050405020304" pitchFamily="18" charset="0"/>
            </a:endParaRPr>
          </a:p>
          <a:p>
            <a:pPr marL="942340">
              <a:lnSpc>
                <a:spcPct val="100000"/>
              </a:lnSpc>
            </a:pPr>
            <a:r>
              <a:rPr sz="2000" b="1" dirty="0">
                <a:solidFill>
                  <a:srgbClr val="6F2F9F"/>
                </a:solidFill>
                <a:latin typeface="Times New Roman" panose="02020603050405020304" pitchFamily="18" charset="0"/>
                <a:cs typeface="Times New Roman" panose="02020603050405020304" pitchFamily="18" charset="0"/>
              </a:rPr>
              <a:t>public </a:t>
            </a:r>
            <a:r>
              <a:rPr sz="2000" b="1" dirty="0">
                <a:solidFill>
                  <a:srgbClr val="00AB7D"/>
                </a:solidFill>
                <a:latin typeface="Times New Roman" panose="02020603050405020304" pitchFamily="18" charset="0"/>
                <a:cs typeface="Times New Roman" panose="02020603050405020304" pitchFamily="18" charset="0"/>
              </a:rPr>
              <a:t>ColoredPoint(</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x,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y,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color) {</a:t>
            </a:r>
            <a:endParaRPr sz="2000" dirty="0">
              <a:latin typeface="Times New Roman" panose="02020603050405020304" pitchFamily="18" charset="0"/>
              <a:cs typeface="Times New Roman" panose="02020603050405020304" pitchFamily="18" charset="0"/>
            </a:endParaRPr>
          </a:p>
          <a:p>
            <a:pPr marL="1551940">
              <a:lnSpc>
                <a:spcPct val="100000"/>
              </a:lnSpc>
            </a:pPr>
            <a:r>
              <a:rPr sz="2000" b="1" dirty="0">
                <a:solidFill>
                  <a:srgbClr val="6F2F9F"/>
                </a:solidFill>
                <a:latin typeface="Times New Roman" panose="02020603050405020304" pitchFamily="18" charset="0"/>
                <a:cs typeface="Times New Roman" panose="02020603050405020304" pitchFamily="18" charset="0"/>
              </a:rPr>
              <a:t>super</a:t>
            </a:r>
            <a:r>
              <a:rPr sz="2000" b="1" dirty="0">
                <a:solidFill>
                  <a:srgbClr val="00AB7D"/>
                </a:solidFill>
                <a:latin typeface="Times New Roman" panose="02020603050405020304" pitchFamily="18" charset="0"/>
                <a:cs typeface="Times New Roman" panose="02020603050405020304" pitchFamily="18" charset="0"/>
              </a:rPr>
              <a:t>(x, y); </a:t>
            </a:r>
            <a:r>
              <a:rPr sz="2000" b="1" dirty="0">
                <a:solidFill>
                  <a:srgbClr val="6F2F9F"/>
                </a:solidFill>
                <a:latin typeface="Times New Roman" panose="02020603050405020304" pitchFamily="18" charset="0"/>
                <a:cs typeface="Times New Roman" panose="02020603050405020304" pitchFamily="18" charset="0"/>
              </a:rPr>
              <a:t>this</a:t>
            </a:r>
            <a:r>
              <a:rPr sz="2000" b="1" dirty="0">
                <a:solidFill>
                  <a:srgbClr val="00AB7D"/>
                </a:solidFill>
                <a:latin typeface="Times New Roman" panose="02020603050405020304" pitchFamily="18" charset="0"/>
                <a:cs typeface="Times New Roman" panose="02020603050405020304" pitchFamily="18" charset="0"/>
              </a:rPr>
              <a:t>.color = color;</a:t>
            </a:r>
            <a:endParaRPr sz="2000" dirty="0">
              <a:latin typeface="Times New Roman" panose="02020603050405020304" pitchFamily="18" charset="0"/>
              <a:cs typeface="Times New Roman" panose="02020603050405020304" pitchFamily="18" charset="0"/>
            </a:endParaRPr>
          </a:p>
          <a:p>
            <a:pPr marL="942340">
              <a:lnSpc>
                <a:spcPct val="100000"/>
              </a:lnSpc>
              <a:spcBef>
                <a:spcPts val="5"/>
              </a:spcBef>
            </a:pPr>
            <a:r>
              <a:rPr sz="2000" b="1" dirty="0">
                <a:solidFill>
                  <a:srgbClr val="00AB7D"/>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332740">
              <a:lnSpc>
                <a:spcPct val="100000"/>
              </a:lnSpc>
            </a:pPr>
            <a:r>
              <a:rPr sz="2000" b="1" dirty="0">
                <a:solidFill>
                  <a:srgbClr val="00AB7D"/>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32740">
              <a:lnSpc>
                <a:spcPct val="100000"/>
              </a:lnSpc>
            </a:pPr>
            <a:r>
              <a:rPr sz="2000" b="1" dirty="0">
                <a:solidFill>
                  <a:srgbClr val="6F2F9F"/>
                </a:solidFill>
                <a:latin typeface="Times New Roman" panose="02020603050405020304" pitchFamily="18" charset="0"/>
                <a:cs typeface="Times New Roman" panose="02020603050405020304" pitchFamily="18" charset="0"/>
              </a:rPr>
              <a:t>class </a:t>
            </a:r>
            <a:r>
              <a:rPr sz="2000" b="1" dirty="0">
                <a:solidFill>
                  <a:srgbClr val="00AB7D"/>
                </a:solidFill>
                <a:latin typeface="Times New Roman" panose="02020603050405020304" pitchFamily="18" charset="0"/>
                <a:cs typeface="Times New Roman" panose="02020603050405020304" pitchFamily="18" charset="0"/>
              </a:rPr>
              <a:t>SimpleColoredPoint </a:t>
            </a:r>
            <a:r>
              <a:rPr sz="2000" b="1" dirty="0">
                <a:solidFill>
                  <a:srgbClr val="6F2F9F"/>
                </a:solidFill>
                <a:latin typeface="Times New Roman" panose="02020603050405020304" pitchFamily="18" charset="0"/>
                <a:cs typeface="Times New Roman" panose="02020603050405020304" pitchFamily="18" charset="0"/>
              </a:rPr>
              <a:t>extends </a:t>
            </a:r>
            <a:r>
              <a:rPr sz="2000" b="1" dirty="0" err="1">
                <a:solidFill>
                  <a:srgbClr val="00AB7D"/>
                </a:solidFill>
                <a:latin typeface="Times New Roman" panose="02020603050405020304" pitchFamily="18" charset="0"/>
                <a:cs typeface="Times New Roman" panose="02020603050405020304" pitchFamily="18" charset="0"/>
              </a:rPr>
              <a:t>ColoredPoint</a:t>
            </a:r>
            <a:r>
              <a:rPr sz="2000" b="1" dirty="0">
                <a:solidFill>
                  <a:srgbClr val="00AB7D"/>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32740">
              <a:lnSpc>
                <a:spcPct val="100000"/>
              </a:lnSpc>
            </a:pPr>
            <a:r>
              <a:rPr lang="en-US" sz="2000" b="1" dirty="0">
                <a:solidFill>
                  <a:srgbClr val="6F2F9F"/>
                </a:solidFill>
                <a:latin typeface="Times New Roman" panose="02020603050405020304" pitchFamily="18" charset="0"/>
                <a:cs typeface="Times New Roman" panose="02020603050405020304" pitchFamily="18" charset="0"/>
              </a:rPr>
              <a:t>	</a:t>
            </a:r>
            <a:r>
              <a:rPr sz="2000" b="1" dirty="0">
                <a:solidFill>
                  <a:srgbClr val="6F2F9F"/>
                </a:solidFill>
                <a:latin typeface="Times New Roman" panose="02020603050405020304" pitchFamily="18" charset="0"/>
                <a:cs typeface="Times New Roman" panose="02020603050405020304" pitchFamily="18" charset="0"/>
              </a:rPr>
              <a:t>public </a:t>
            </a:r>
            <a:r>
              <a:rPr sz="2000" b="1" dirty="0">
                <a:solidFill>
                  <a:srgbClr val="00AB7D"/>
                </a:solidFill>
                <a:latin typeface="Times New Roman" panose="02020603050405020304" pitchFamily="18" charset="0"/>
                <a:cs typeface="Times New Roman" panose="02020603050405020304" pitchFamily="18" charset="0"/>
              </a:rPr>
              <a:t>SimpleColoredPoint(</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x,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y,</a:t>
            </a:r>
            <a:r>
              <a:rPr lang="en-US" sz="2000" b="1" dirty="0">
                <a:solidFill>
                  <a:srgbClr val="00AB7D"/>
                </a:solidFill>
                <a:latin typeface="Times New Roman" panose="02020603050405020304" pitchFamily="18" charset="0"/>
                <a:cs typeface="Times New Roman" panose="02020603050405020304" pitchFamily="18" charset="0"/>
              </a:rPr>
              <a:t> </a:t>
            </a:r>
            <a:r>
              <a:rPr sz="2000" b="1" dirty="0">
                <a:solidFill>
                  <a:srgbClr val="6F2F9F"/>
                </a:solidFill>
                <a:latin typeface="Times New Roman" panose="02020603050405020304" pitchFamily="18" charset="0"/>
                <a:cs typeface="Times New Roman" panose="02020603050405020304" pitchFamily="18" charset="0"/>
              </a:rPr>
              <a:t>int </a:t>
            </a:r>
            <a:r>
              <a:rPr sz="2000" b="1" dirty="0">
                <a:solidFill>
                  <a:srgbClr val="00AB7D"/>
                </a:solidFill>
                <a:latin typeface="Times New Roman" panose="02020603050405020304" pitchFamily="18" charset="0"/>
                <a:cs typeface="Times New Roman" panose="02020603050405020304" pitchFamily="18" charset="0"/>
              </a:rPr>
              <a:t>color) {</a:t>
            </a:r>
            <a:endParaRPr sz="2000" dirty="0">
              <a:latin typeface="Times New Roman" panose="02020603050405020304" pitchFamily="18" charset="0"/>
              <a:cs typeface="Times New Roman" panose="02020603050405020304" pitchFamily="18" charset="0"/>
            </a:endParaRPr>
          </a:p>
          <a:p>
            <a:pPr marR="2548890" algn="ctr">
              <a:lnSpc>
                <a:spcPct val="100000"/>
              </a:lnSpc>
            </a:pPr>
            <a:r>
              <a:rPr sz="2000" b="1" dirty="0">
                <a:solidFill>
                  <a:srgbClr val="6F2F9F"/>
                </a:solidFill>
                <a:latin typeface="Times New Roman" panose="02020603050405020304" pitchFamily="18" charset="0"/>
                <a:cs typeface="Times New Roman" panose="02020603050405020304" pitchFamily="18" charset="0"/>
              </a:rPr>
              <a:t>super</a:t>
            </a:r>
            <a:r>
              <a:rPr sz="2000" b="1" dirty="0">
                <a:solidFill>
                  <a:srgbClr val="00AB7D"/>
                </a:solidFill>
                <a:latin typeface="Times New Roman" panose="02020603050405020304" pitchFamily="18" charset="0"/>
                <a:cs typeface="Times New Roman" panose="02020603050405020304" pitchFamily="18" charset="0"/>
              </a:rPr>
              <a:t>(x, y, color);</a:t>
            </a:r>
            <a:endParaRPr sz="2000" dirty="0">
              <a:latin typeface="Times New Roman" panose="02020603050405020304" pitchFamily="18" charset="0"/>
              <a:cs typeface="Times New Roman" panose="02020603050405020304" pitchFamily="18" charset="0"/>
            </a:endParaRPr>
          </a:p>
          <a:p>
            <a:pPr marL="942340">
              <a:lnSpc>
                <a:spcPct val="100000"/>
              </a:lnSpc>
            </a:pPr>
            <a:r>
              <a:rPr sz="2000" b="1" dirty="0">
                <a:solidFill>
                  <a:srgbClr val="00AB7D"/>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942340">
              <a:lnSpc>
                <a:spcPct val="100000"/>
              </a:lnSpc>
              <a:spcBef>
                <a:spcPts val="5"/>
              </a:spcBef>
            </a:pPr>
            <a:r>
              <a:rPr sz="2000" b="1" dirty="0">
                <a:solidFill>
                  <a:srgbClr val="6F2F9F"/>
                </a:solidFill>
                <a:latin typeface="Times New Roman" panose="02020603050405020304" pitchFamily="18" charset="0"/>
                <a:cs typeface="Times New Roman" panose="02020603050405020304" pitchFamily="18" charset="0"/>
              </a:rPr>
              <a:t>public void </a:t>
            </a:r>
            <a:r>
              <a:rPr sz="2000" b="1" dirty="0">
                <a:solidFill>
                  <a:srgbClr val="00AB7D"/>
                </a:solidFill>
                <a:latin typeface="Times New Roman" panose="02020603050405020304" pitchFamily="18" charset="0"/>
                <a:cs typeface="Times New Roman" panose="02020603050405020304" pitchFamily="18" charset="0"/>
              </a:rPr>
              <a:t>plot() { ... }</a:t>
            </a:r>
            <a:endParaRPr sz="2000" dirty="0">
              <a:latin typeface="Times New Roman" panose="02020603050405020304" pitchFamily="18" charset="0"/>
              <a:cs typeface="Times New Roman" panose="02020603050405020304" pitchFamily="18" charset="0"/>
            </a:endParaRPr>
          </a:p>
          <a:p>
            <a:pPr marL="942340">
              <a:lnSpc>
                <a:spcPct val="100000"/>
              </a:lnSpc>
            </a:pPr>
            <a:r>
              <a:rPr sz="2000" b="1" dirty="0">
                <a:solidFill>
                  <a:srgbClr val="00AB7D"/>
                </a:solidFill>
                <a:latin typeface="Times New Roman" panose="02020603050405020304" pitchFamily="18" charset="0"/>
                <a:cs typeface="Times New Roman" panose="02020603050405020304" pitchFamily="18" charset="0"/>
              </a:rPr>
              <a:t>// code to plot a SimplePoint</a:t>
            </a:r>
            <a:endParaRPr sz="2000" dirty="0">
              <a:latin typeface="Times New Roman" panose="02020603050405020304" pitchFamily="18" charset="0"/>
              <a:cs typeface="Times New Roman" panose="02020603050405020304" pitchFamily="18" charset="0"/>
            </a:endParaRPr>
          </a:p>
          <a:p>
            <a:pPr marL="332740">
              <a:lnSpc>
                <a:spcPct val="100000"/>
              </a:lnSpc>
            </a:pPr>
            <a:r>
              <a:rPr sz="2000" b="1" dirty="0">
                <a:solidFill>
                  <a:srgbClr val="00AB7D"/>
                </a:solidFill>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R="5080" algn="r">
              <a:lnSpc>
                <a:spcPct val="100000"/>
              </a:lnSpc>
              <a:spcBef>
                <a:spcPts val="275"/>
              </a:spcBef>
            </a:pPr>
            <a:r>
              <a:rPr sz="1400" dirty="0">
                <a:latin typeface="Times New Roman" panose="02020603050405020304" pitchFamily="18" charset="0"/>
                <a:cs typeface="Times New Roman" panose="02020603050405020304" pitchFamily="18" charset="0"/>
              </a:rPr>
              <a:t>31</a:t>
            </a:r>
          </a:p>
        </p:txBody>
      </p:sp>
      <p:sp>
        <p:nvSpPr>
          <p:cNvPr id="9" name="object 9"/>
          <p:cNvSpPr/>
          <p:nvPr/>
        </p:nvSpPr>
        <p:spPr>
          <a:xfrm>
            <a:off x="1600200" y="4724400"/>
            <a:ext cx="4716780" cy="681355"/>
          </a:xfrm>
          <a:custGeom>
            <a:avLst/>
            <a:gdLst/>
            <a:ahLst/>
            <a:cxnLst/>
            <a:rect l="l" t="t" r="r" b="b"/>
            <a:pathLst>
              <a:path w="4716780" h="681354">
                <a:moveTo>
                  <a:pt x="0" y="113537"/>
                </a:moveTo>
                <a:lnTo>
                  <a:pt x="8923" y="69330"/>
                </a:lnTo>
                <a:lnTo>
                  <a:pt x="33256" y="33242"/>
                </a:lnTo>
                <a:lnTo>
                  <a:pt x="69346" y="8917"/>
                </a:lnTo>
                <a:lnTo>
                  <a:pt x="113537" y="0"/>
                </a:lnTo>
                <a:lnTo>
                  <a:pt x="4603242" y="0"/>
                </a:lnTo>
                <a:lnTo>
                  <a:pt x="4647449" y="8917"/>
                </a:lnTo>
                <a:lnTo>
                  <a:pt x="4683537" y="33242"/>
                </a:lnTo>
                <a:lnTo>
                  <a:pt x="4707862" y="69330"/>
                </a:lnTo>
                <a:lnTo>
                  <a:pt x="4716780" y="113537"/>
                </a:lnTo>
                <a:lnTo>
                  <a:pt x="4716780" y="567690"/>
                </a:lnTo>
                <a:lnTo>
                  <a:pt x="4707862" y="611881"/>
                </a:lnTo>
                <a:lnTo>
                  <a:pt x="4683537" y="647971"/>
                </a:lnTo>
                <a:lnTo>
                  <a:pt x="4647449" y="672304"/>
                </a:lnTo>
                <a:lnTo>
                  <a:pt x="4603242" y="681228"/>
                </a:lnTo>
                <a:lnTo>
                  <a:pt x="113537" y="681228"/>
                </a:lnTo>
                <a:lnTo>
                  <a:pt x="69346" y="672304"/>
                </a:lnTo>
                <a:lnTo>
                  <a:pt x="33256" y="647971"/>
                </a:lnTo>
                <a:lnTo>
                  <a:pt x="8923" y="611881"/>
                </a:lnTo>
                <a:lnTo>
                  <a:pt x="0" y="567690"/>
                </a:lnTo>
                <a:lnTo>
                  <a:pt x="0" y="113537"/>
                </a:lnTo>
                <a:close/>
              </a:path>
            </a:pathLst>
          </a:custGeom>
          <a:ln w="25908">
            <a:solidFill>
              <a:srgbClr val="FFCF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392421"/>
            <a:ext cx="3623310" cy="474489"/>
          </a:xfrm>
          <a:prstGeom prst="rect">
            <a:avLst/>
          </a:prstGeom>
        </p:spPr>
        <p:txBody>
          <a:bodyPr vert="horz" wrap="square" lIns="0" tIns="12700" rIns="0" bIns="0" rtlCol="0">
            <a:spAutoFit/>
          </a:bodyPr>
          <a:lstStyle/>
          <a:p>
            <a:pPr marL="12700">
              <a:lnSpc>
                <a:spcPct val="100000"/>
              </a:lnSpc>
              <a:spcBef>
                <a:spcPts val="100"/>
              </a:spcBef>
            </a:pPr>
            <a:r>
              <a:rPr dirty="0"/>
              <a:t>2. Lớp trừu tượng</a:t>
            </a:r>
          </a:p>
        </p:txBody>
      </p:sp>
      <p:sp>
        <p:nvSpPr>
          <p:cNvPr id="8" name="object 8"/>
          <p:cNvSpPr txBox="1"/>
          <p:nvPr/>
        </p:nvSpPr>
        <p:spPr>
          <a:xfrm>
            <a:off x="1018437" y="1304545"/>
            <a:ext cx="8003033" cy="2004060"/>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Biểu diễn trong UML</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Lớp trừu tượng (không thể tạo đối tượng cụ thể)</a:t>
            </a:r>
          </a:p>
          <a:p>
            <a:pPr marL="1155700" lvl="2" indent="-229235">
              <a:lnSpc>
                <a:spcPct val="100000"/>
              </a:lnSpc>
              <a:spcBef>
                <a:spcPts val="580"/>
              </a:spcBef>
              <a:buClr>
                <a:srgbClr val="3333CC"/>
              </a:buClr>
              <a:buSzPct val="50000"/>
              <a:buFont typeface="Wingdings"/>
              <a:buChar char="◼"/>
              <a:tabLst>
                <a:tab pos="1156335" algn="l"/>
              </a:tabLst>
            </a:pPr>
            <a:r>
              <a:rPr sz="2400" dirty="0">
                <a:latin typeface="Times New Roman" panose="02020603050405020304" pitchFamily="18" charset="0"/>
                <a:cs typeface="Times New Roman" panose="02020603050405020304" pitchFamily="18" charset="0"/>
              </a:rPr>
              <a:t>Chứa phương thức trừu tượng</a:t>
            </a:r>
          </a:p>
          <a:p>
            <a:pPr marL="1155700" lvl="2" indent="-229235">
              <a:lnSpc>
                <a:spcPct val="100000"/>
              </a:lnSpc>
              <a:spcBef>
                <a:spcPts val="580"/>
              </a:spcBef>
              <a:buClr>
                <a:srgbClr val="3333CC"/>
              </a:buClr>
              <a:buSzPct val="50000"/>
              <a:buFont typeface="Wingdings"/>
              <a:buChar char="◼"/>
              <a:tabLst>
                <a:tab pos="1156335" algn="l"/>
              </a:tabLst>
            </a:pPr>
            <a:r>
              <a:rPr sz="2400" dirty="0">
                <a:latin typeface="Times New Roman" panose="02020603050405020304" pitchFamily="18" charset="0"/>
                <a:cs typeface="Times New Roman" panose="02020603050405020304" pitchFamily="18" charset="0"/>
              </a:rPr>
              <a:t>Tên lớp / tên phương thức: Chữ nghiêng</a:t>
            </a:r>
          </a:p>
        </p:txBody>
      </p:sp>
      <p:sp>
        <p:nvSpPr>
          <p:cNvPr id="9" name="object 9"/>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32</a:t>
            </a:r>
            <a:endParaRPr sz="1400">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2058923" y="3392170"/>
            <a:ext cx="4533900" cy="2951480"/>
            <a:chOff x="2058923" y="3392170"/>
            <a:chExt cx="4533900" cy="2951480"/>
          </a:xfrm>
        </p:grpSpPr>
        <p:sp>
          <p:nvSpPr>
            <p:cNvPr id="11" name="object 11"/>
            <p:cNvSpPr/>
            <p:nvPr/>
          </p:nvSpPr>
          <p:spPr>
            <a:xfrm>
              <a:off x="3110483" y="4885944"/>
              <a:ext cx="0" cy="475615"/>
            </a:xfrm>
            <a:custGeom>
              <a:avLst/>
              <a:gdLst/>
              <a:ahLst/>
              <a:cxnLst/>
              <a:rect l="l" t="t" r="r" b="b"/>
              <a:pathLst>
                <a:path h="475614">
                  <a:moveTo>
                    <a:pt x="0" y="0"/>
                  </a:moveTo>
                  <a:lnTo>
                    <a:pt x="0" y="475487"/>
                  </a:lnTo>
                </a:path>
              </a:pathLst>
            </a:custGeom>
            <a:ln w="12191">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2068067" y="5361432"/>
              <a:ext cx="2091055" cy="963294"/>
            </a:xfrm>
            <a:custGeom>
              <a:avLst/>
              <a:gdLst/>
              <a:ahLst/>
              <a:cxnLst/>
              <a:rect l="l" t="t" r="r" b="b"/>
              <a:pathLst>
                <a:path w="2091054" h="963295">
                  <a:moveTo>
                    <a:pt x="2090928" y="0"/>
                  </a:moveTo>
                  <a:lnTo>
                    <a:pt x="0" y="0"/>
                  </a:lnTo>
                  <a:lnTo>
                    <a:pt x="0" y="963168"/>
                  </a:lnTo>
                  <a:lnTo>
                    <a:pt x="2090928" y="963168"/>
                  </a:lnTo>
                  <a:lnTo>
                    <a:pt x="2090928" y="0"/>
                  </a:lnTo>
                  <a:close/>
                </a:path>
              </a:pathLst>
            </a:custGeom>
            <a:solidFill>
              <a:srgbClr val="FFFF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2068067" y="5361432"/>
              <a:ext cx="2091055" cy="963294"/>
            </a:xfrm>
            <a:custGeom>
              <a:avLst/>
              <a:gdLst/>
              <a:ahLst/>
              <a:cxnLst/>
              <a:rect l="l" t="t" r="r" b="b"/>
              <a:pathLst>
                <a:path w="2091054" h="963295">
                  <a:moveTo>
                    <a:pt x="0" y="963168"/>
                  </a:moveTo>
                  <a:lnTo>
                    <a:pt x="2090928" y="963168"/>
                  </a:lnTo>
                  <a:lnTo>
                    <a:pt x="2090928" y="0"/>
                  </a:lnTo>
                  <a:lnTo>
                    <a:pt x="0" y="0"/>
                  </a:lnTo>
                  <a:lnTo>
                    <a:pt x="0" y="963168"/>
                  </a:lnTo>
                  <a:close/>
                </a:path>
              </a:pathLst>
            </a:custGeom>
            <a:ln w="12192">
              <a:solidFill>
                <a:srgbClr val="99003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p:nvPr/>
          </p:nvSpPr>
          <p:spPr>
            <a:xfrm>
              <a:off x="2058924" y="5766816"/>
              <a:ext cx="2108200" cy="152400"/>
            </a:xfrm>
            <a:custGeom>
              <a:avLst/>
              <a:gdLst/>
              <a:ahLst/>
              <a:cxnLst/>
              <a:rect l="l" t="t" r="r" b="b"/>
              <a:pathLst>
                <a:path w="2108200" h="152400">
                  <a:moveTo>
                    <a:pt x="2107692" y="140208"/>
                  </a:moveTo>
                  <a:lnTo>
                    <a:pt x="0" y="140208"/>
                  </a:lnTo>
                  <a:lnTo>
                    <a:pt x="0" y="152400"/>
                  </a:lnTo>
                  <a:lnTo>
                    <a:pt x="2107692" y="152400"/>
                  </a:lnTo>
                  <a:lnTo>
                    <a:pt x="2107692" y="140208"/>
                  </a:lnTo>
                  <a:close/>
                </a:path>
                <a:path w="2108200" h="152400">
                  <a:moveTo>
                    <a:pt x="2107692" y="0"/>
                  </a:moveTo>
                  <a:lnTo>
                    <a:pt x="0" y="0"/>
                  </a:lnTo>
                  <a:lnTo>
                    <a:pt x="0" y="12192"/>
                  </a:lnTo>
                  <a:lnTo>
                    <a:pt x="2107692" y="12192"/>
                  </a:lnTo>
                  <a:lnTo>
                    <a:pt x="2107692" y="0"/>
                  </a:lnTo>
                  <a:close/>
                </a:path>
              </a:pathLst>
            </a:custGeom>
            <a:solidFill>
              <a:srgbClr val="99003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p:nvPr/>
          </p:nvSpPr>
          <p:spPr>
            <a:xfrm>
              <a:off x="5522976" y="4885944"/>
              <a:ext cx="0" cy="487680"/>
            </a:xfrm>
            <a:custGeom>
              <a:avLst/>
              <a:gdLst/>
              <a:ahLst/>
              <a:cxnLst/>
              <a:rect l="l" t="t" r="r" b="b"/>
              <a:pathLst>
                <a:path h="487679">
                  <a:moveTo>
                    <a:pt x="0" y="0"/>
                  </a:moveTo>
                  <a:lnTo>
                    <a:pt x="0" y="487679"/>
                  </a:lnTo>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4494275" y="5373624"/>
              <a:ext cx="2091055" cy="963294"/>
            </a:xfrm>
            <a:custGeom>
              <a:avLst/>
              <a:gdLst/>
              <a:ahLst/>
              <a:cxnLst/>
              <a:rect l="l" t="t" r="r" b="b"/>
              <a:pathLst>
                <a:path w="2091054" h="963295">
                  <a:moveTo>
                    <a:pt x="2090927" y="0"/>
                  </a:moveTo>
                  <a:lnTo>
                    <a:pt x="0" y="0"/>
                  </a:lnTo>
                  <a:lnTo>
                    <a:pt x="0" y="963168"/>
                  </a:lnTo>
                  <a:lnTo>
                    <a:pt x="2090927" y="963168"/>
                  </a:lnTo>
                  <a:lnTo>
                    <a:pt x="2090927" y="0"/>
                  </a:lnTo>
                  <a:close/>
                </a:path>
              </a:pathLst>
            </a:custGeom>
            <a:solidFill>
              <a:srgbClr val="FFFF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17"/>
            <p:cNvSpPr/>
            <p:nvPr/>
          </p:nvSpPr>
          <p:spPr>
            <a:xfrm>
              <a:off x="4494275" y="5373624"/>
              <a:ext cx="2091055" cy="963294"/>
            </a:xfrm>
            <a:custGeom>
              <a:avLst/>
              <a:gdLst/>
              <a:ahLst/>
              <a:cxnLst/>
              <a:rect l="l" t="t" r="r" b="b"/>
              <a:pathLst>
                <a:path w="2091054" h="963295">
                  <a:moveTo>
                    <a:pt x="0" y="963168"/>
                  </a:moveTo>
                  <a:lnTo>
                    <a:pt x="2090927" y="963168"/>
                  </a:lnTo>
                  <a:lnTo>
                    <a:pt x="2090927" y="0"/>
                  </a:lnTo>
                  <a:lnTo>
                    <a:pt x="0" y="0"/>
                  </a:lnTo>
                  <a:lnTo>
                    <a:pt x="0" y="963168"/>
                  </a:lnTo>
                  <a:close/>
                </a:path>
              </a:pathLst>
            </a:custGeom>
            <a:ln w="12192">
              <a:solidFill>
                <a:srgbClr val="99003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p:nvPr/>
          </p:nvSpPr>
          <p:spPr>
            <a:xfrm>
              <a:off x="4485131" y="5779008"/>
              <a:ext cx="2108200" cy="12700"/>
            </a:xfrm>
            <a:custGeom>
              <a:avLst/>
              <a:gdLst/>
              <a:ahLst/>
              <a:cxnLst/>
              <a:rect l="l" t="t" r="r" b="b"/>
              <a:pathLst>
                <a:path w="2108200" h="12700">
                  <a:moveTo>
                    <a:pt x="0" y="12192"/>
                  </a:moveTo>
                  <a:lnTo>
                    <a:pt x="2107691" y="12192"/>
                  </a:lnTo>
                  <a:lnTo>
                    <a:pt x="2107691" y="0"/>
                  </a:lnTo>
                  <a:lnTo>
                    <a:pt x="0" y="0"/>
                  </a:lnTo>
                  <a:lnTo>
                    <a:pt x="0" y="12192"/>
                  </a:lnTo>
                  <a:close/>
                </a:path>
              </a:pathLst>
            </a:custGeom>
            <a:solidFill>
              <a:srgbClr val="99003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p:nvPr/>
          </p:nvSpPr>
          <p:spPr>
            <a:xfrm>
              <a:off x="3337559" y="3398520"/>
              <a:ext cx="2091055" cy="965200"/>
            </a:xfrm>
            <a:custGeom>
              <a:avLst/>
              <a:gdLst/>
              <a:ahLst/>
              <a:cxnLst/>
              <a:rect l="l" t="t" r="r" b="b"/>
              <a:pathLst>
                <a:path w="2091054" h="965200">
                  <a:moveTo>
                    <a:pt x="2090927" y="0"/>
                  </a:moveTo>
                  <a:lnTo>
                    <a:pt x="0" y="0"/>
                  </a:lnTo>
                  <a:lnTo>
                    <a:pt x="0" y="964691"/>
                  </a:lnTo>
                  <a:lnTo>
                    <a:pt x="2090927" y="964691"/>
                  </a:lnTo>
                  <a:lnTo>
                    <a:pt x="2090927" y="0"/>
                  </a:lnTo>
                  <a:close/>
                </a:path>
              </a:pathLst>
            </a:custGeom>
            <a:solidFill>
              <a:srgbClr val="FFFFC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3337559" y="3398520"/>
              <a:ext cx="2091055" cy="965200"/>
            </a:xfrm>
            <a:custGeom>
              <a:avLst/>
              <a:gdLst/>
              <a:ahLst/>
              <a:cxnLst/>
              <a:rect l="l" t="t" r="r" b="b"/>
              <a:pathLst>
                <a:path w="2091054" h="965200">
                  <a:moveTo>
                    <a:pt x="0" y="964691"/>
                  </a:moveTo>
                  <a:lnTo>
                    <a:pt x="2090927" y="964691"/>
                  </a:lnTo>
                  <a:lnTo>
                    <a:pt x="2090927" y="0"/>
                  </a:lnTo>
                  <a:lnTo>
                    <a:pt x="0" y="0"/>
                  </a:lnTo>
                  <a:lnTo>
                    <a:pt x="0" y="964691"/>
                  </a:lnTo>
                  <a:close/>
                </a:path>
              </a:pathLst>
            </a:custGeom>
            <a:ln w="12192">
              <a:solidFill>
                <a:srgbClr val="99003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21"/>
            <p:cNvSpPr/>
            <p:nvPr/>
          </p:nvSpPr>
          <p:spPr>
            <a:xfrm>
              <a:off x="3328415" y="3803904"/>
              <a:ext cx="2109470" cy="12700"/>
            </a:xfrm>
            <a:custGeom>
              <a:avLst/>
              <a:gdLst/>
              <a:ahLst/>
              <a:cxnLst/>
              <a:rect l="l" t="t" r="r" b="b"/>
              <a:pathLst>
                <a:path w="2109470" h="12700">
                  <a:moveTo>
                    <a:pt x="0" y="12192"/>
                  </a:moveTo>
                  <a:lnTo>
                    <a:pt x="2109216" y="12192"/>
                  </a:lnTo>
                  <a:lnTo>
                    <a:pt x="2109216" y="0"/>
                  </a:lnTo>
                  <a:lnTo>
                    <a:pt x="0" y="0"/>
                  </a:lnTo>
                  <a:lnTo>
                    <a:pt x="0" y="12192"/>
                  </a:lnTo>
                  <a:close/>
                </a:path>
              </a:pathLst>
            </a:custGeom>
            <a:solidFill>
              <a:srgbClr val="99003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2" name="object 22"/>
          <p:cNvSpPr txBox="1"/>
          <p:nvPr/>
        </p:nvSpPr>
        <p:spPr>
          <a:xfrm>
            <a:off x="2068067" y="5421274"/>
            <a:ext cx="2085339" cy="299720"/>
          </a:xfrm>
          <a:prstGeom prst="rect">
            <a:avLst/>
          </a:prstGeom>
        </p:spPr>
        <p:txBody>
          <a:bodyPr vert="horz" wrap="square" lIns="0" tIns="12700" rIns="0" bIns="0" rtlCol="0">
            <a:spAutoFit/>
          </a:bodyPr>
          <a:lstStyle/>
          <a:p>
            <a:pPr marL="5080" algn="ctr">
              <a:lnSpc>
                <a:spcPct val="100000"/>
              </a:lnSpc>
              <a:spcBef>
                <a:spcPts val="100"/>
              </a:spcBef>
            </a:pPr>
            <a:r>
              <a:rPr sz="1800" dirty="0">
                <a:latin typeface="Times New Roman" panose="02020603050405020304" pitchFamily="18" charset="0"/>
                <a:cs typeface="Times New Roman" panose="02020603050405020304" pitchFamily="18" charset="0"/>
              </a:rPr>
              <a:t>Lion</a:t>
            </a:r>
            <a:endParaRPr sz="1800">
              <a:latin typeface="Times New Roman" panose="02020603050405020304" pitchFamily="18" charset="0"/>
              <a:cs typeface="Times New Roman" panose="02020603050405020304" pitchFamily="18" charset="0"/>
            </a:endParaRPr>
          </a:p>
        </p:txBody>
      </p:sp>
      <p:sp>
        <p:nvSpPr>
          <p:cNvPr id="23" name="object 23"/>
          <p:cNvSpPr txBox="1"/>
          <p:nvPr/>
        </p:nvSpPr>
        <p:spPr>
          <a:xfrm>
            <a:off x="4494276" y="5367528"/>
            <a:ext cx="2091055" cy="343684"/>
          </a:xfrm>
          <a:prstGeom prst="rect">
            <a:avLst/>
          </a:prstGeom>
          <a:ln w="12192">
            <a:solidFill>
              <a:srgbClr val="990033"/>
            </a:solidFill>
          </a:ln>
        </p:spPr>
        <p:txBody>
          <a:bodyPr vert="horz" wrap="square" lIns="0" tIns="66040" rIns="0" bIns="0" rtlCol="0">
            <a:spAutoFit/>
          </a:bodyPr>
          <a:lstStyle/>
          <a:p>
            <a:pPr marR="16510" algn="ctr">
              <a:lnSpc>
                <a:spcPct val="100000"/>
              </a:lnSpc>
              <a:spcBef>
                <a:spcPts val="520"/>
              </a:spcBef>
            </a:pPr>
            <a:r>
              <a:rPr sz="1800" dirty="0">
                <a:latin typeface="Times New Roman" panose="02020603050405020304" pitchFamily="18" charset="0"/>
                <a:cs typeface="Times New Roman" panose="02020603050405020304" pitchFamily="18" charset="0"/>
              </a:rPr>
              <a:t>Tiger</a:t>
            </a:r>
            <a:endParaRPr sz="1800">
              <a:latin typeface="Times New Roman" panose="02020603050405020304" pitchFamily="18" charset="0"/>
              <a:cs typeface="Times New Roman" panose="02020603050405020304" pitchFamily="18" charset="0"/>
            </a:endParaRPr>
          </a:p>
        </p:txBody>
      </p:sp>
      <p:sp>
        <p:nvSpPr>
          <p:cNvPr id="24" name="object 24"/>
          <p:cNvSpPr/>
          <p:nvPr/>
        </p:nvSpPr>
        <p:spPr>
          <a:xfrm>
            <a:off x="4294632" y="4390644"/>
            <a:ext cx="192405" cy="280670"/>
          </a:xfrm>
          <a:custGeom>
            <a:avLst/>
            <a:gdLst/>
            <a:ahLst/>
            <a:cxnLst/>
            <a:rect l="l" t="t" r="r" b="b"/>
            <a:pathLst>
              <a:path w="192404" h="280670">
                <a:moveTo>
                  <a:pt x="95250" y="0"/>
                </a:moveTo>
                <a:lnTo>
                  <a:pt x="192023" y="280288"/>
                </a:lnTo>
                <a:lnTo>
                  <a:pt x="0" y="280288"/>
                </a:lnTo>
                <a:lnTo>
                  <a:pt x="95250" y="0"/>
                </a:lnTo>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txBox="1"/>
          <p:nvPr/>
        </p:nvSpPr>
        <p:spPr>
          <a:xfrm>
            <a:off x="3337559" y="3398520"/>
            <a:ext cx="2091055" cy="390492"/>
          </a:xfrm>
          <a:prstGeom prst="rect">
            <a:avLst/>
          </a:prstGeom>
          <a:ln w="12192">
            <a:solidFill>
              <a:srgbClr val="990033"/>
            </a:solidFill>
          </a:ln>
        </p:spPr>
        <p:txBody>
          <a:bodyPr vert="horz" wrap="square" lIns="0" tIns="112395" rIns="0" bIns="0" rtlCol="0">
            <a:spAutoFit/>
          </a:bodyPr>
          <a:lstStyle/>
          <a:p>
            <a:pPr marL="679450">
              <a:lnSpc>
                <a:spcPct val="100000"/>
              </a:lnSpc>
              <a:spcBef>
                <a:spcPts val="885"/>
              </a:spcBef>
            </a:pPr>
            <a:r>
              <a:rPr sz="1800" i="1" dirty="0">
                <a:latin typeface="Times New Roman" panose="02020603050405020304" pitchFamily="18" charset="0"/>
                <a:cs typeface="Times New Roman" panose="02020603050405020304" pitchFamily="18" charset="0"/>
              </a:rPr>
              <a:t>Animal</a:t>
            </a:r>
            <a:endParaRPr sz="1800">
              <a:latin typeface="Times New Roman" panose="02020603050405020304" pitchFamily="18" charset="0"/>
              <a:cs typeface="Times New Roman" panose="02020603050405020304" pitchFamily="18" charset="0"/>
            </a:endParaRPr>
          </a:p>
        </p:txBody>
      </p:sp>
      <p:sp>
        <p:nvSpPr>
          <p:cNvPr id="26" name="object 26"/>
          <p:cNvSpPr txBox="1"/>
          <p:nvPr/>
        </p:nvSpPr>
        <p:spPr>
          <a:xfrm>
            <a:off x="3337559" y="3951732"/>
            <a:ext cx="2091055" cy="332783"/>
          </a:xfrm>
          <a:prstGeom prst="rect">
            <a:avLst/>
          </a:prstGeom>
          <a:ln w="12192">
            <a:solidFill>
              <a:srgbClr val="990033"/>
            </a:solidFill>
          </a:ln>
        </p:spPr>
        <p:txBody>
          <a:bodyPr vert="horz" wrap="square" lIns="0" tIns="85725" rIns="0" bIns="0" rtlCol="0">
            <a:spAutoFit/>
          </a:bodyPr>
          <a:lstStyle/>
          <a:p>
            <a:pPr marL="48895">
              <a:lnSpc>
                <a:spcPct val="100000"/>
              </a:lnSpc>
              <a:spcBef>
                <a:spcPts val="675"/>
              </a:spcBef>
            </a:pPr>
            <a:r>
              <a:rPr sz="1600" i="1" dirty="0">
                <a:latin typeface="Times New Roman" panose="02020603050405020304" pitchFamily="18" charset="0"/>
                <a:cs typeface="Times New Roman" panose="02020603050405020304" pitchFamily="18" charset="0"/>
              </a:rPr>
              <a:t>+ communicate ()</a:t>
            </a:r>
            <a:endParaRPr sz="1600">
              <a:latin typeface="Times New Roman" panose="02020603050405020304" pitchFamily="18" charset="0"/>
              <a:cs typeface="Times New Roman" panose="02020603050405020304" pitchFamily="18" charset="0"/>
            </a:endParaRPr>
          </a:p>
        </p:txBody>
      </p:sp>
      <p:sp>
        <p:nvSpPr>
          <p:cNvPr id="27" name="object 27"/>
          <p:cNvSpPr/>
          <p:nvPr/>
        </p:nvSpPr>
        <p:spPr>
          <a:xfrm>
            <a:off x="3110483" y="4674108"/>
            <a:ext cx="2413000" cy="212090"/>
          </a:xfrm>
          <a:custGeom>
            <a:avLst/>
            <a:gdLst/>
            <a:ahLst/>
            <a:cxnLst/>
            <a:rect l="l" t="t" r="r" b="b"/>
            <a:pathLst>
              <a:path w="2413000" h="212089">
                <a:moveTo>
                  <a:pt x="1272540" y="211836"/>
                </a:moveTo>
                <a:lnTo>
                  <a:pt x="1272540" y="0"/>
                </a:lnTo>
              </a:path>
              <a:path w="2413000" h="212089">
                <a:moveTo>
                  <a:pt x="0" y="211836"/>
                </a:moveTo>
                <a:lnTo>
                  <a:pt x="2412492" y="211836"/>
                </a:lnTo>
              </a:path>
            </a:pathLst>
          </a:custGeom>
          <a:ln w="12192">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28"/>
          <p:cNvSpPr txBox="1"/>
          <p:nvPr/>
        </p:nvSpPr>
        <p:spPr>
          <a:xfrm>
            <a:off x="2068067" y="6006795"/>
            <a:ext cx="4517390" cy="258404"/>
          </a:xfrm>
          <a:prstGeom prst="rect">
            <a:avLst/>
          </a:prstGeom>
        </p:spPr>
        <p:txBody>
          <a:bodyPr vert="horz" wrap="square" lIns="0" tIns="12065" rIns="0" bIns="0" rtlCol="0">
            <a:spAutoFit/>
          </a:bodyPr>
          <a:lstStyle/>
          <a:p>
            <a:pPr marL="60960">
              <a:lnSpc>
                <a:spcPct val="100000"/>
              </a:lnSpc>
              <a:spcBef>
                <a:spcPts val="95"/>
              </a:spcBef>
              <a:tabLst>
                <a:tab pos="2474595" algn="l"/>
              </a:tabLst>
            </a:pPr>
            <a:r>
              <a:rPr sz="1600" dirty="0">
                <a:latin typeface="Times New Roman" panose="02020603050405020304" pitchFamily="18" charset="0"/>
                <a:cs typeface="Times New Roman" panose="02020603050405020304" pitchFamily="18" charset="0"/>
              </a:rPr>
              <a:t>+ communicate ()	</a:t>
            </a:r>
            <a:r>
              <a:rPr sz="2400" baseline="3472" dirty="0">
                <a:latin typeface="Times New Roman" panose="02020603050405020304" pitchFamily="18" charset="0"/>
                <a:cs typeface="Times New Roman" panose="02020603050405020304" pitchFamily="18" charset="0"/>
              </a:rPr>
              <a:t>+ communicate ()</a:t>
            </a:r>
            <a:endParaRPr sz="2400" baseline="3472">
              <a:latin typeface="Times New Roman" panose="02020603050405020304" pitchFamily="18" charset="0"/>
              <a:cs typeface="Times New Roman" panose="02020603050405020304" pitchFamily="18" charset="0"/>
            </a:endParaRPr>
          </a:p>
        </p:txBody>
      </p:sp>
      <p:sp>
        <p:nvSpPr>
          <p:cNvPr id="29" name="object 29"/>
          <p:cNvSpPr txBox="1"/>
          <p:nvPr/>
        </p:nvSpPr>
        <p:spPr>
          <a:xfrm>
            <a:off x="2664714" y="6475272"/>
            <a:ext cx="3403600" cy="258404"/>
          </a:xfrm>
          <a:prstGeom prst="rect">
            <a:avLst/>
          </a:prstGeom>
        </p:spPr>
        <p:txBody>
          <a:bodyPr vert="horz" wrap="square" lIns="0" tIns="12065" rIns="0" bIns="0" rtlCol="0">
            <a:spAutoFit/>
          </a:bodyPr>
          <a:lstStyle/>
          <a:p>
            <a:pPr marL="12700">
              <a:lnSpc>
                <a:spcPct val="100000"/>
              </a:lnSpc>
              <a:spcBef>
                <a:spcPts val="95"/>
              </a:spcBef>
            </a:pPr>
            <a:r>
              <a:rPr sz="1600" i="1" dirty="0">
                <a:solidFill>
                  <a:srgbClr val="FF0000"/>
                </a:solidFill>
                <a:latin typeface="Times New Roman" panose="02020603050405020304" pitchFamily="18" charset="0"/>
                <a:cs typeface="Times New Roman" panose="02020603050405020304" pitchFamily="18" charset="0"/>
              </a:rPr>
              <a:t>Tất cả các đối tượng là sư tử hoặc hổ</a:t>
            </a:r>
            <a:endParaRPr sz="1600">
              <a:latin typeface="Times New Roman" panose="02020603050405020304" pitchFamily="18" charset="0"/>
              <a:cs typeface="Times New Roman" panose="02020603050405020304" pitchFamily="18" charset="0"/>
            </a:endParaRPr>
          </a:p>
        </p:txBody>
      </p:sp>
      <p:sp>
        <p:nvSpPr>
          <p:cNvPr id="30" name="object 30"/>
          <p:cNvSpPr txBox="1"/>
          <p:nvPr/>
        </p:nvSpPr>
        <p:spPr>
          <a:xfrm>
            <a:off x="5805932" y="3425190"/>
            <a:ext cx="1727200" cy="330835"/>
          </a:xfrm>
          <a:prstGeom prst="rect">
            <a:avLst/>
          </a:prstGeom>
        </p:spPr>
        <p:txBody>
          <a:bodyPr vert="horz" wrap="square" lIns="0" tIns="13335" rIns="0" bIns="0" rtlCol="0">
            <a:spAutoFit/>
          </a:bodyPr>
          <a:lstStyle/>
          <a:p>
            <a:pPr marL="12700">
              <a:lnSpc>
                <a:spcPct val="100000"/>
              </a:lnSpc>
              <a:spcBef>
                <a:spcPts val="105"/>
              </a:spcBef>
            </a:pPr>
            <a:r>
              <a:rPr sz="2000" i="1" dirty="0">
                <a:solidFill>
                  <a:srgbClr val="00AB7D"/>
                </a:solidFill>
                <a:latin typeface="Times New Roman" panose="02020603050405020304" pitchFamily="18" charset="0"/>
                <a:cs typeface="Times New Roman" panose="02020603050405020304" pitchFamily="18" charset="0"/>
              </a:rPr>
              <a:t>Lớp trừu tượng</a:t>
            </a:r>
            <a:endParaRPr sz="2000">
              <a:latin typeface="Times New Roman" panose="02020603050405020304" pitchFamily="18" charset="0"/>
              <a:cs typeface="Times New Roman" panose="02020603050405020304" pitchFamily="18" charset="0"/>
            </a:endParaRPr>
          </a:p>
        </p:txBody>
      </p:sp>
      <p:sp>
        <p:nvSpPr>
          <p:cNvPr id="31" name="object 31"/>
          <p:cNvSpPr txBox="1"/>
          <p:nvPr/>
        </p:nvSpPr>
        <p:spPr>
          <a:xfrm>
            <a:off x="5805932" y="3952494"/>
            <a:ext cx="2766695" cy="330835"/>
          </a:xfrm>
          <a:prstGeom prst="rect">
            <a:avLst/>
          </a:prstGeom>
        </p:spPr>
        <p:txBody>
          <a:bodyPr vert="horz" wrap="square" lIns="0" tIns="12700" rIns="0" bIns="0" rtlCol="0">
            <a:spAutoFit/>
          </a:bodyPr>
          <a:lstStyle/>
          <a:p>
            <a:pPr marL="12700">
              <a:lnSpc>
                <a:spcPct val="100000"/>
              </a:lnSpc>
              <a:spcBef>
                <a:spcPts val="100"/>
              </a:spcBef>
            </a:pPr>
            <a:r>
              <a:rPr sz="2000" i="1" dirty="0">
                <a:solidFill>
                  <a:srgbClr val="00AB7D"/>
                </a:solidFill>
                <a:latin typeface="Times New Roman" panose="02020603050405020304" pitchFamily="18" charset="0"/>
                <a:cs typeface="Times New Roman" panose="02020603050405020304" pitchFamily="18" charset="0"/>
              </a:rPr>
              <a:t>Phương thức trừu tượng</a:t>
            </a:r>
            <a:endParaRPr sz="2000">
              <a:latin typeface="Times New Roman" panose="02020603050405020304" pitchFamily="18" charset="0"/>
              <a:cs typeface="Times New Roman" panose="02020603050405020304" pitchFamily="18" charset="0"/>
            </a:endParaRPr>
          </a:p>
        </p:txBody>
      </p:sp>
      <p:sp>
        <p:nvSpPr>
          <p:cNvPr id="32" name="object 32"/>
          <p:cNvSpPr/>
          <p:nvPr/>
        </p:nvSpPr>
        <p:spPr>
          <a:xfrm>
            <a:off x="1025507" y="4762861"/>
            <a:ext cx="1344759" cy="1683374"/>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3" name="object 33"/>
          <p:cNvSpPr/>
          <p:nvPr/>
        </p:nvSpPr>
        <p:spPr>
          <a:xfrm>
            <a:off x="1458837" y="5210369"/>
            <a:ext cx="73660" cy="21590"/>
          </a:xfrm>
          <a:custGeom>
            <a:avLst/>
            <a:gdLst/>
            <a:ahLst/>
            <a:cxnLst/>
            <a:rect l="l" t="t" r="r" b="b"/>
            <a:pathLst>
              <a:path w="73659" h="21589">
                <a:moveTo>
                  <a:pt x="42049" y="0"/>
                </a:moveTo>
                <a:lnTo>
                  <a:pt x="32004" y="0"/>
                </a:lnTo>
                <a:lnTo>
                  <a:pt x="21945" y="1828"/>
                </a:lnTo>
                <a:lnTo>
                  <a:pt x="12801" y="4571"/>
                </a:lnTo>
                <a:lnTo>
                  <a:pt x="0" y="10058"/>
                </a:lnTo>
                <a:lnTo>
                  <a:pt x="13716" y="7315"/>
                </a:lnTo>
                <a:lnTo>
                  <a:pt x="22860" y="6400"/>
                </a:lnTo>
                <a:lnTo>
                  <a:pt x="29260" y="7315"/>
                </a:lnTo>
                <a:lnTo>
                  <a:pt x="33832" y="9143"/>
                </a:lnTo>
                <a:lnTo>
                  <a:pt x="37490" y="10960"/>
                </a:lnTo>
                <a:lnTo>
                  <a:pt x="40233" y="13703"/>
                </a:lnTo>
                <a:lnTo>
                  <a:pt x="43878" y="16446"/>
                </a:lnTo>
                <a:lnTo>
                  <a:pt x="48450" y="18275"/>
                </a:lnTo>
                <a:lnTo>
                  <a:pt x="65824" y="21018"/>
                </a:lnTo>
                <a:lnTo>
                  <a:pt x="70396" y="20104"/>
                </a:lnTo>
                <a:lnTo>
                  <a:pt x="73139" y="19189"/>
                </a:lnTo>
                <a:lnTo>
                  <a:pt x="73139" y="16446"/>
                </a:lnTo>
                <a:lnTo>
                  <a:pt x="70396" y="11874"/>
                </a:lnTo>
                <a:lnTo>
                  <a:pt x="63081" y="6400"/>
                </a:lnTo>
                <a:lnTo>
                  <a:pt x="53022" y="1828"/>
                </a:lnTo>
                <a:lnTo>
                  <a:pt x="42049"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4" name="object 34"/>
          <p:cNvSpPr/>
          <p:nvPr/>
        </p:nvSpPr>
        <p:spPr>
          <a:xfrm>
            <a:off x="1870229" y="5209455"/>
            <a:ext cx="40640" cy="26034"/>
          </a:xfrm>
          <a:custGeom>
            <a:avLst/>
            <a:gdLst/>
            <a:ahLst/>
            <a:cxnLst/>
            <a:rect l="l" t="t" r="r" b="b"/>
            <a:pathLst>
              <a:path w="40639" h="26035">
                <a:moveTo>
                  <a:pt x="39319" y="0"/>
                </a:moveTo>
                <a:lnTo>
                  <a:pt x="33832" y="914"/>
                </a:lnTo>
                <a:lnTo>
                  <a:pt x="27432" y="5486"/>
                </a:lnTo>
                <a:lnTo>
                  <a:pt x="19202" y="10972"/>
                </a:lnTo>
                <a:lnTo>
                  <a:pt x="6400" y="17360"/>
                </a:lnTo>
                <a:lnTo>
                  <a:pt x="914" y="21018"/>
                </a:lnTo>
                <a:lnTo>
                  <a:pt x="0" y="23748"/>
                </a:lnTo>
                <a:lnTo>
                  <a:pt x="914" y="24663"/>
                </a:lnTo>
                <a:lnTo>
                  <a:pt x="6400" y="24663"/>
                </a:lnTo>
                <a:lnTo>
                  <a:pt x="10058" y="25577"/>
                </a:lnTo>
                <a:lnTo>
                  <a:pt x="14630" y="25577"/>
                </a:lnTo>
                <a:lnTo>
                  <a:pt x="21031" y="24663"/>
                </a:lnTo>
                <a:lnTo>
                  <a:pt x="27432" y="22847"/>
                </a:lnTo>
                <a:lnTo>
                  <a:pt x="32918" y="20104"/>
                </a:lnTo>
                <a:lnTo>
                  <a:pt x="37490" y="15532"/>
                </a:lnTo>
                <a:lnTo>
                  <a:pt x="40233" y="9143"/>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5" name="object 35"/>
          <p:cNvGrpSpPr/>
          <p:nvPr/>
        </p:nvGrpSpPr>
        <p:grpSpPr>
          <a:xfrm>
            <a:off x="5084826" y="3572255"/>
            <a:ext cx="2921000" cy="2624455"/>
            <a:chOff x="5084826" y="3572255"/>
            <a:chExt cx="2921000" cy="2624455"/>
          </a:xfrm>
        </p:grpSpPr>
        <p:sp>
          <p:nvSpPr>
            <p:cNvPr id="36" name="object 36"/>
            <p:cNvSpPr/>
            <p:nvPr/>
          </p:nvSpPr>
          <p:spPr>
            <a:xfrm>
              <a:off x="5084826" y="4131563"/>
              <a:ext cx="629920" cy="86995"/>
            </a:xfrm>
            <a:custGeom>
              <a:avLst/>
              <a:gdLst/>
              <a:ahLst/>
              <a:cxnLst/>
              <a:rect l="l" t="t" r="r" b="b"/>
              <a:pathLst>
                <a:path w="629920" h="86995">
                  <a:moveTo>
                    <a:pt x="86868" y="0"/>
                  </a:moveTo>
                  <a:lnTo>
                    <a:pt x="0" y="43434"/>
                  </a:lnTo>
                  <a:lnTo>
                    <a:pt x="86868" y="86868"/>
                  </a:lnTo>
                  <a:lnTo>
                    <a:pt x="86868" y="57912"/>
                  </a:lnTo>
                  <a:lnTo>
                    <a:pt x="72389" y="57912"/>
                  </a:lnTo>
                  <a:lnTo>
                    <a:pt x="72389" y="28956"/>
                  </a:lnTo>
                  <a:lnTo>
                    <a:pt x="86868" y="28956"/>
                  </a:lnTo>
                  <a:lnTo>
                    <a:pt x="86868" y="0"/>
                  </a:lnTo>
                  <a:close/>
                </a:path>
                <a:path w="629920" h="86995">
                  <a:moveTo>
                    <a:pt x="86868" y="28956"/>
                  </a:moveTo>
                  <a:lnTo>
                    <a:pt x="72389" y="28956"/>
                  </a:lnTo>
                  <a:lnTo>
                    <a:pt x="72389" y="57912"/>
                  </a:lnTo>
                  <a:lnTo>
                    <a:pt x="86868" y="57912"/>
                  </a:lnTo>
                  <a:lnTo>
                    <a:pt x="86868" y="28956"/>
                  </a:lnTo>
                  <a:close/>
                </a:path>
                <a:path w="629920" h="86995">
                  <a:moveTo>
                    <a:pt x="629412" y="28956"/>
                  </a:moveTo>
                  <a:lnTo>
                    <a:pt x="86868" y="28956"/>
                  </a:lnTo>
                  <a:lnTo>
                    <a:pt x="86868" y="57912"/>
                  </a:lnTo>
                  <a:lnTo>
                    <a:pt x="629412" y="57912"/>
                  </a:lnTo>
                  <a:lnTo>
                    <a:pt x="629412" y="28956"/>
                  </a:lnTo>
                  <a:close/>
                </a:path>
              </a:pathLst>
            </a:custGeom>
            <a:solidFill>
              <a:srgbClr val="FF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7" name="object 37"/>
            <p:cNvSpPr/>
            <p:nvPr/>
          </p:nvSpPr>
          <p:spPr>
            <a:xfrm>
              <a:off x="6234684" y="4948427"/>
              <a:ext cx="1770888" cy="1248156"/>
            </a:xfrm>
            <a:prstGeom prst="rect">
              <a:avLst/>
            </a:prstGeom>
            <a:blipFill>
              <a:blip r:embed="rId7"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8" name="object 38"/>
            <p:cNvSpPr/>
            <p:nvPr/>
          </p:nvSpPr>
          <p:spPr>
            <a:xfrm>
              <a:off x="6269736" y="4974336"/>
              <a:ext cx="1705356" cy="1197864"/>
            </a:xfrm>
            <a:prstGeom prst="rect">
              <a:avLst/>
            </a:prstGeom>
            <a:blipFill>
              <a:blip r:embed="rId8"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9" name="object 39"/>
            <p:cNvSpPr/>
            <p:nvPr/>
          </p:nvSpPr>
          <p:spPr>
            <a:xfrm>
              <a:off x="5084826" y="3572255"/>
              <a:ext cx="629920" cy="86995"/>
            </a:xfrm>
            <a:custGeom>
              <a:avLst/>
              <a:gdLst/>
              <a:ahLst/>
              <a:cxnLst/>
              <a:rect l="l" t="t" r="r" b="b"/>
              <a:pathLst>
                <a:path w="629920" h="86995">
                  <a:moveTo>
                    <a:pt x="86868" y="0"/>
                  </a:moveTo>
                  <a:lnTo>
                    <a:pt x="0" y="43434"/>
                  </a:lnTo>
                  <a:lnTo>
                    <a:pt x="86868" y="86868"/>
                  </a:lnTo>
                  <a:lnTo>
                    <a:pt x="86868" y="57912"/>
                  </a:lnTo>
                  <a:lnTo>
                    <a:pt x="72389" y="57912"/>
                  </a:lnTo>
                  <a:lnTo>
                    <a:pt x="72389" y="28956"/>
                  </a:lnTo>
                  <a:lnTo>
                    <a:pt x="86868" y="28956"/>
                  </a:lnTo>
                  <a:lnTo>
                    <a:pt x="86868" y="0"/>
                  </a:lnTo>
                  <a:close/>
                </a:path>
                <a:path w="629920" h="86995">
                  <a:moveTo>
                    <a:pt x="86868" y="28956"/>
                  </a:moveTo>
                  <a:lnTo>
                    <a:pt x="72389" y="28956"/>
                  </a:lnTo>
                  <a:lnTo>
                    <a:pt x="72389" y="57912"/>
                  </a:lnTo>
                  <a:lnTo>
                    <a:pt x="86868" y="57912"/>
                  </a:lnTo>
                  <a:lnTo>
                    <a:pt x="86868" y="28956"/>
                  </a:lnTo>
                  <a:close/>
                </a:path>
                <a:path w="629920" h="86995">
                  <a:moveTo>
                    <a:pt x="629412" y="28956"/>
                  </a:moveTo>
                  <a:lnTo>
                    <a:pt x="86868" y="28956"/>
                  </a:lnTo>
                  <a:lnTo>
                    <a:pt x="86868" y="57912"/>
                  </a:lnTo>
                  <a:lnTo>
                    <a:pt x="629412" y="57912"/>
                  </a:lnTo>
                  <a:lnTo>
                    <a:pt x="629412" y="28956"/>
                  </a:lnTo>
                  <a:close/>
                </a:path>
              </a:pathLst>
            </a:custGeom>
            <a:solidFill>
              <a:srgbClr val="FF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392421"/>
            <a:ext cx="1546860" cy="474489"/>
          </a:xfrm>
          <a:prstGeom prst="rect">
            <a:avLst/>
          </a:prstGeom>
        </p:spPr>
        <p:txBody>
          <a:bodyPr vert="horz" wrap="square" lIns="0" tIns="12700" rIns="0" bIns="0" rtlCol="0">
            <a:spAutoFit/>
          </a:bodyPr>
          <a:lstStyle/>
          <a:p>
            <a:pPr marL="12700">
              <a:lnSpc>
                <a:spcPct val="100000"/>
              </a:lnSpc>
              <a:spcBef>
                <a:spcPts val="100"/>
              </a:spcBef>
            </a:pPr>
            <a:r>
              <a:rPr dirty="0"/>
              <a:t>Câu hỏi</a:t>
            </a:r>
          </a:p>
        </p:txBody>
      </p:sp>
      <p:sp>
        <p:nvSpPr>
          <p:cNvPr id="8" name="object 8"/>
          <p:cNvSpPr txBox="1"/>
          <p:nvPr/>
        </p:nvSpPr>
        <p:spPr>
          <a:xfrm>
            <a:off x="1095755" y="1384035"/>
            <a:ext cx="8369934" cy="4512004"/>
          </a:xfrm>
          <a:prstGeom prst="rect">
            <a:avLst/>
          </a:prstGeom>
        </p:spPr>
        <p:txBody>
          <a:bodyPr vert="horz" wrap="square" lIns="0" tIns="50800" rIns="0" bIns="0" rtlCol="0">
            <a:spAutoFit/>
          </a:bodyPr>
          <a:lstStyle/>
          <a:p>
            <a:pPr marL="12700">
              <a:lnSpc>
                <a:spcPct val="100000"/>
              </a:lnSpc>
              <a:spcBef>
                <a:spcPts val="4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 Đoạn mã dưới đây có lỗi gì không?</a:t>
            </a:r>
          </a:p>
          <a:p>
            <a:pPr marL="680085">
              <a:lnSpc>
                <a:spcPct val="100000"/>
              </a:lnSpc>
              <a:spcBef>
                <a:spcPts val="229"/>
              </a:spcBef>
            </a:pPr>
            <a:r>
              <a:rPr sz="1800" b="1" dirty="0">
                <a:solidFill>
                  <a:srgbClr val="006FC0"/>
                </a:solidFill>
                <a:latin typeface="Times New Roman" panose="02020603050405020304" pitchFamily="18" charset="0"/>
                <a:cs typeface="Times New Roman" panose="02020603050405020304" pitchFamily="18" charset="0"/>
              </a:rPr>
              <a:t>abstract class </a:t>
            </a:r>
            <a:r>
              <a:rPr sz="1800" b="1" dirty="0">
                <a:latin typeface="Times New Roman" panose="02020603050405020304" pitchFamily="18" charset="0"/>
                <a:cs typeface="Times New Roman" panose="02020603050405020304" pitchFamily="18" charset="0"/>
              </a:rPr>
              <a:t>ABC {</a:t>
            </a:r>
            <a:endParaRPr sz="1800" dirty="0">
              <a:latin typeface="Times New Roman" panose="02020603050405020304" pitchFamily="18" charset="0"/>
              <a:cs typeface="Times New Roman" panose="02020603050405020304" pitchFamily="18" charset="0"/>
            </a:endParaRPr>
          </a:p>
          <a:p>
            <a:pPr marL="1772920" marR="1811655" indent="-546100">
              <a:lnSpc>
                <a:spcPts val="2590"/>
              </a:lnSpc>
              <a:spcBef>
                <a:spcPts val="160"/>
              </a:spcBef>
            </a:pPr>
            <a:r>
              <a:rPr sz="1800" b="1" dirty="0">
                <a:solidFill>
                  <a:srgbClr val="006FC0"/>
                </a:solidFill>
                <a:latin typeface="Times New Roman" panose="02020603050405020304" pitchFamily="18" charset="0"/>
                <a:cs typeface="Times New Roman" panose="02020603050405020304" pitchFamily="18" charset="0"/>
              </a:rPr>
              <a:t>void </a:t>
            </a:r>
            <a:r>
              <a:rPr sz="1800" b="1" dirty="0">
                <a:latin typeface="Times New Roman" panose="02020603050405020304" pitchFamily="18" charset="0"/>
                <a:cs typeface="Times New Roman" panose="02020603050405020304" pitchFamily="18" charset="0"/>
              </a:rPr>
              <a:t>firstMethod() {  </a:t>
            </a:r>
            <a:endParaRPr lang="en-US" sz="1800" b="1" dirty="0">
              <a:latin typeface="Times New Roman" panose="02020603050405020304" pitchFamily="18" charset="0"/>
              <a:cs typeface="Times New Roman" panose="02020603050405020304" pitchFamily="18" charset="0"/>
            </a:endParaRPr>
          </a:p>
          <a:p>
            <a:pPr marL="1772920" marR="1811655" indent="-546100">
              <a:lnSpc>
                <a:spcPts val="2590"/>
              </a:lnSpc>
              <a:spcBef>
                <a:spcPts val="160"/>
              </a:spcBef>
            </a:pPr>
            <a:r>
              <a:rPr lang="en-US" b="1" dirty="0">
                <a:solidFill>
                  <a:srgbClr val="006FC0"/>
                </a:solidFill>
                <a:latin typeface="Times New Roman" panose="02020603050405020304" pitchFamily="18" charset="0"/>
                <a:cs typeface="Times New Roman" panose="02020603050405020304" pitchFamily="18" charset="0"/>
              </a:rPr>
              <a:t>	</a:t>
            </a:r>
            <a:r>
              <a:rPr sz="1800" b="1" dirty="0" err="1">
                <a:solidFill>
                  <a:srgbClr val="006FC0"/>
                </a:solidFill>
                <a:latin typeface="Times New Roman" panose="02020603050405020304" pitchFamily="18" charset="0"/>
                <a:cs typeface="Times New Roman" panose="02020603050405020304" pitchFamily="18" charset="0"/>
              </a:rPr>
              <a:t>System</a:t>
            </a:r>
            <a:r>
              <a:rPr sz="1800" b="1" dirty="0" err="1">
                <a:latin typeface="Times New Roman" panose="02020603050405020304" pitchFamily="18" charset="0"/>
                <a:cs typeface="Times New Roman" panose="02020603050405020304" pitchFamily="18" charset="0"/>
              </a:rPr>
              <a:t>.out.println</a:t>
            </a:r>
            <a:r>
              <a:rPr sz="1800" b="1" dirty="0">
                <a:latin typeface="Times New Roman" panose="02020603050405020304" pitchFamily="18" charset="0"/>
                <a:cs typeface="Times New Roman" panose="02020603050405020304" pitchFamily="18" charset="0"/>
              </a:rPr>
              <a:t>("First Method");</a:t>
            </a:r>
            <a:endParaRPr sz="1800" dirty="0">
              <a:latin typeface="Times New Roman" panose="02020603050405020304" pitchFamily="18" charset="0"/>
              <a:cs typeface="Times New Roman" panose="02020603050405020304" pitchFamily="18" charset="0"/>
            </a:endParaRPr>
          </a:p>
          <a:p>
            <a:pPr marL="1227455">
              <a:lnSpc>
                <a:spcPct val="100000"/>
              </a:lnSpc>
              <a:spcBef>
                <a:spcPts val="280"/>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772920" marR="1675764" indent="-546100">
              <a:lnSpc>
                <a:spcPct val="120000"/>
              </a:lnSpc>
            </a:pPr>
            <a:r>
              <a:rPr sz="1800" b="1" dirty="0">
                <a:solidFill>
                  <a:srgbClr val="006FC0"/>
                </a:solidFill>
                <a:latin typeface="Times New Roman" panose="02020603050405020304" pitchFamily="18" charset="0"/>
                <a:cs typeface="Times New Roman" panose="02020603050405020304" pitchFamily="18" charset="0"/>
              </a:rPr>
              <a:t>void </a:t>
            </a:r>
            <a:r>
              <a:rPr sz="1800" b="1" dirty="0">
                <a:latin typeface="Times New Roman" panose="02020603050405020304" pitchFamily="18" charset="0"/>
                <a:cs typeface="Times New Roman" panose="02020603050405020304" pitchFamily="18" charset="0"/>
              </a:rPr>
              <a:t>secondMethod() {  </a:t>
            </a:r>
            <a:endParaRPr lang="en-US" sz="1800" b="1" dirty="0">
              <a:latin typeface="Times New Roman" panose="02020603050405020304" pitchFamily="18" charset="0"/>
              <a:cs typeface="Times New Roman" panose="02020603050405020304" pitchFamily="18" charset="0"/>
            </a:endParaRPr>
          </a:p>
          <a:p>
            <a:pPr marL="1772920" marR="1675764" indent="-546100">
              <a:lnSpc>
                <a:spcPct val="120000"/>
              </a:lnSpc>
            </a:pPr>
            <a:r>
              <a:rPr lang="en-US" b="1" dirty="0">
                <a:solidFill>
                  <a:srgbClr val="006FC0"/>
                </a:solidFill>
                <a:latin typeface="Times New Roman" panose="02020603050405020304" pitchFamily="18" charset="0"/>
                <a:cs typeface="Times New Roman" panose="02020603050405020304" pitchFamily="18" charset="0"/>
              </a:rPr>
              <a:t>	</a:t>
            </a:r>
            <a:r>
              <a:rPr sz="1800" b="1" dirty="0" err="1">
                <a:solidFill>
                  <a:srgbClr val="006FC0"/>
                </a:solidFill>
                <a:latin typeface="Times New Roman" panose="02020603050405020304" pitchFamily="18" charset="0"/>
                <a:cs typeface="Times New Roman" panose="02020603050405020304" pitchFamily="18" charset="0"/>
              </a:rPr>
              <a:t>System</a:t>
            </a:r>
            <a:r>
              <a:rPr sz="1800" b="1" dirty="0" err="1">
                <a:latin typeface="Times New Roman" panose="02020603050405020304" pitchFamily="18" charset="0"/>
                <a:cs typeface="Times New Roman" panose="02020603050405020304" pitchFamily="18" charset="0"/>
              </a:rPr>
              <a:t>.out.println</a:t>
            </a:r>
            <a:r>
              <a:rPr sz="1800" b="1" dirty="0">
                <a:latin typeface="Times New Roman" panose="02020603050405020304" pitchFamily="18" charset="0"/>
                <a:cs typeface="Times New Roman" panose="02020603050405020304" pitchFamily="18" charset="0"/>
              </a:rPr>
              <a:t>("Second Method");</a:t>
            </a:r>
            <a:endParaRPr sz="1800" dirty="0">
              <a:latin typeface="Times New Roman" panose="02020603050405020304" pitchFamily="18" charset="0"/>
              <a:cs typeface="Times New Roman" panose="02020603050405020304" pitchFamily="18" charset="0"/>
            </a:endParaRPr>
          </a:p>
          <a:p>
            <a:pPr marL="1227455">
              <a:lnSpc>
                <a:spcPct val="100000"/>
              </a:lnSpc>
              <a:spcBef>
                <a:spcPts val="434"/>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680085">
              <a:lnSpc>
                <a:spcPct val="100000"/>
              </a:lnSpc>
              <a:spcBef>
                <a:spcPts val="430"/>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78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 Lớp nào là lớp trừu tượng, lớp nào có thể tạo đối tượng?</a:t>
            </a:r>
          </a:p>
          <a:p>
            <a:pPr marL="680085">
              <a:lnSpc>
                <a:spcPct val="100000"/>
              </a:lnSpc>
              <a:spcBef>
                <a:spcPts val="229"/>
              </a:spcBef>
              <a:tabLst>
                <a:tab pos="3670300" algn="l"/>
              </a:tabLst>
            </a:pPr>
            <a:r>
              <a:rPr sz="1800" b="1" dirty="0">
                <a:solidFill>
                  <a:srgbClr val="006FC0"/>
                </a:solidFill>
                <a:latin typeface="Times New Roman" panose="02020603050405020304" pitchFamily="18" charset="0"/>
                <a:cs typeface="Times New Roman" panose="02020603050405020304" pitchFamily="18" charset="0"/>
              </a:rPr>
              <a:t>abstract class </a:t>
            </a:r>
            <a:r>
              <a:rPr sz="1800" b="1" dirty="0">
                <a:latin typeface="Times New Roman" panose="02020603050405020304" pitchFamily="18" charset="0"/>
                <a:cs typeface="Times New Roman" panose="02020603050405020304" pitchFamily="18" charset="0"/>
              </a:rPr>
              <a:t>A {	}</a:t>
            </a:r>
            <a:endParaRPr sz="1800" dirty="0">
              <a:latin typeface="Times New Roman" panose="02020603050405020304" pitchFamily="18" charset="0"/>
              <a:cs typeface="Times New Roman" panose="02020603050405020304" pitchFamily="18" charset="0"/>
            </a:endParaRPr>
          </a:p>
          <a:p>
            <a:pPr>
              <a:lnSpc>
                <a:spcPct val="100000"/>
              </a:lnSpc>
              <a:spcBef>
                <a:spcPts val="20"/>
              </a:spcBef>
            </a:pPr>
            <a:endParaRPr sz="2650" dirty="0">
              <a:latin typeface="Times New Roman" panose="02020603050405020304" pitchFamily="18" charset="0"/>
              <a:cs typeface="Times New Roman" panose="02020603050405020304" pitchFamily="18" charset="0"/>
            </a:endParaRPr>
          </a:p>
          <a:p>
            <a:pPr marL="680085">
              <a:lnSpc>
                <a:spcPct val="100000"/>
              </a:lnSpc>
              <a:spcBef>
                <a:spcPts val="5"/>
              </a:spcBef>
              <a:tabLst>
                <a:tab pos="3807460" algn="l"/>
              </a:tabLst>
            </a:pPr>
            <a:r>
              <a:rPr sz="1800" b="1" dirty="0">
                <a:solidFill>
                  <a:srgbClr val="006FC0"/>
                </a:solidFill>
                <a:latin typeface="Times New Roman" panose="02020603050405020304" pitchFamily="18" charset="0"/>
                <a:cs typeface="Times New Roman" panose="02020603050405020304" pitchFamily="18" charset="0"/>
              </a:rPr>
              <a:t>class </a:t>
            </a:r>
            <a:r>
              <a:rPr sz="1800" b="1" dirty="0">
                <a:latin typeface="Times New Roman" panose="02020603050405020304" pitchFamily="18" charset="0"/>
                <a:cs typeface="Times New Roman" panose="02020603050405020304" pitchFamily="18" charset="0"/>
              </a:rPr>
              <a:t>B </a:t>
            </a:r>
            <a:r>
              <a:rPr sz="1800" b="1" dirty="0">
                <a:solidFill>
                  <a:srgbClr val="006FC0"/>
                </a:solidFill>
                <a:latin typeface="Times New Roman" panose="02020603050405020304" pitchFamily="18" charset="0"/>
                <a:cs typeface="Times New Roman" panose="02020603050405020304" pitchFamily="18" charset="0"/>
              </a:rPr>
              <a:t>extends </a:t>
            </a:r>
            <a:r>
              <a:rPr sz="1800" b="1" dirty="0">
                <a:latin typeface="Times New Roman" panose="02020603050405020304" pitchFamily="18" charset="0"/>
                <a:cs typeface="Times New Roman" panose="02020603050405020304" pitchFamily="18" charset="0"/>
              </a:rPr>
              <a:t>A {	}</a:t>
            </a:r>
            <a:endParaRPr sz="1800" dirty="0">
              <a:latin typeface="Times New Roman" panose="02020603050405020304" pitchFamily="18" charset="0"/>
              <a:cs typeface="Times New Roman" panose="02020603050405020304" pitchFamily="18" charset="0"/>
            </a:endParaRPr>
          </a:p>
        </p:txBody>
      </p:sp>
      <p:sp>
        <p:nvSpPr>
          <p:cNvPr id="9" name="object 9"/>
          <p:cNvSpPr/>
          <p:nvPr/>
        </p:nvSpPr>
        <p:spPr>
          <a:xfrm>
            <a:off x="7162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p:nvPr/>
        </p:nvSpPr>
        <p:spPr>
          <a:xfrm>
            <a:off x="8438388" y="6433732"/>
            <a:ext cx="455930" cy="219291"/>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Times New Roman" panose="02020603050405020304" pitchFamily="18" charset="0"/>
                <a:cs typeface="Times New Roman" panose="02020603050405020304" pitchFamily="18" charset="0"/>
              </a:rPr>
              <a:t>33</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438400"/>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069644" y="2406853"/>
            <a:ext cx="720280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Times New Roman" panose="02020603050405020304" pitchFamily="18" charset="0"/>
                <a:cs typeface="Times New Roman" panose="02020603050405020304" pitchFamily="18" charset="0"/>
              </a:rPr>
              <a:t>3. Đơn kế thừa &amp; Đa kế thừa</a:t>
            </a:r>
          </a:p>
        </p:txBody>
      </p:sp>
      <p:sp>
        <p:nvSpPr>
          <p:cNvPr id="10" name="object 10"/>
          <p:cNvSpPr txBox="1"/>
          <p:nvPr/>
        </p:nvSpPr>
        <p:spPr>
          <a:xfrm>
            <a:off x="8438388" y="6433732"/>
            <a:ext cx="455930" cy="240665"/>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Arial"/>
                <a:cs typeface="Arial"/>
              </a:rPr>
              <a:t>34</a:t>
            </a:fld>
            <a:endParaRPr sz="1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5895340" cy="474489"/>
          </a:xfrm>
          <a:prstGeom prst="rect">
            <a:avLst/>
          </a:prstGeom>
        </p:spPr>
        <p:txBody>
          <a:bodyPr vert="horz" wrap="square" lIns="0" tIns="12700" rIns="0" bIns="0" rtlCol="0">
            <a:spAutoFit/>
          </a:bodyPr>
          <a:lstStyle/>
          <a:p>
            <a:pPr marL="12700">
              <a:lnSpc>
                <a:spcPct val="100000"/>
              </a:lnSpc>
              <a:spcBef>
                <a:spcPts val="100"/>
              </a:spcBef>
            </a:pPr>
            <a:r>
              <a:rPr dirty="0"/>
              <a:t>3. Đơn kế thừa &amp; Đa kế thừa</a:t>
            </a:r>
          </a:p>
        </p:txBody>
      </p:sp>
      <p:sp>
        <p:nvSpPr>
          <p:cNvPr id="13" name="object 13"/>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
        <p:nvSpPr>
          <p:cNvPr id="8" name="object 8"/>
          <p:cNvSpPr txBox="1"/>
          <p:nvPr/>
        </p:nvSpPr>
        <p:spPr>
          <a:xfrm>
            <a:off x="1066639" y="1395482"/>
            <a:ext cx="7784969" cy="3816942"/>
          </a:xfrm>
          <a:prstGeom prst="rect">
            <a:avLst/>
          </a:prstGeom>
        </p:spPr>
        <p:txBody>
          <a:bodyPr vert="horz" wrap="square" lIns="0" tIns="12700" rIns="0" bIns="0" rtlCol="0">
            <a:spAutoFit/>
          </a:bodyPr>
          <a:lstStyle/>
          <a:p>
            <a:pPr marL="355600" marR="5080" indent="-342900">
              <a:lnSpc>
                <a:spcPct val="100000"/>
              </a:lnSpc>
              <a:spcBef>
                <a:spcPts val="100"/>
              </a:spcBef>
              <a:buClr>
                <a:srgbClr val="3333CC"/>
              </a:buClr>
              <a:buSzPct val="60416"/>
              <a:buFont typeface="Wingdings"/>
              <a:buChar char="◼"/>
              <a:tabLst>
                <a:tab pos="354965" algn="l"/>
                <a:tab pos="355600" algn="l"/>
              </a:tabLst>
            </a:pPr>
            <a:r>
              <a:rPr sz="2400" dirty="0">
                <a:latin typeface="Times New Roman" panose="02020603050405020304" pitchFamily="18" charset="0"/>
                <a:cs typeface="Times New Roman" panose="02020603050405020304" pitchFamily="18" charset="0"/>
              </a:rPr>
              <a:t>Giả sử trong bài toán các lớp đối tượng Hình học, lớp Square  cần thiết kế bổ sung thêm những hành vi mới Fill (tô màu),  Move (di chuyển) mà chỉ có các đối tượng của nó sử dụng</a:t>
            </a:r>
          </a:p>
          <a:p>
            <a:pPr marL="756285" marR="187325" lvl="1" indent="-287020" algn="just">
              <a:lnSpc>
                <a:spcPct val="100800"/>
              </a:lnSpc>
              <a:spcBef>
                <a:spcPts val="434"/>
              </a:spcBef>
              <a:buClr>
                <a:srgbClr val="FF0000"/>
              </a:buClr>
              <a:buSzPct val="55000"/>
              <a:buFont typeface="Wingdings"/>
              <a:buChar char="◼"/>
              <a:tabLst>
                <a:tab pos="756920" algn="l"/>
              </a:tabLst>
            </a:pPr>
            <a:r>
              <a:rPr sz="2000" dirty="0">
                <a:latin typeface="Times New Roman" panose="02020603050405020304" pitchFamily="18" charset="0"/>
                <a:cs typeface="Times New Roman" panose="02020603050405020304" pitchFamily="18" charset="0"/>
              </a:rPr>
              <a:t>Giải pháp 1: thêm các hành vi này vào lớp cha Shape → ảnh hướng  đến các đối tượng của lớp con Circle và Triangle (các đối tượng này  không sử dụng đến các hành vi trên)</a:t>
            </a:r>
          </a:p>
          <a:p>
            <a:pPr marL="756285" marR="73025" lvl="1" indent="-287020" algn="just">
              <a:lnSpc>
                <a:spcPct val="100800"/>
              </a:lnSpc>
              <a:spcBef>
                <a:spcPts val="420"/>
              </a:spcBef>
              <a:buClr>
                <a:srgbClr val="FF0000"/>
              </a:buClr>
              <a:buSzPct val="55000"/>
              <a:buFont typeface="Wingdings"/>
              <a:buChar char="◼"/>
              <a:tabLst>
                <a:tab pos="756920" algn="l"/>
              </a:tabLst>
            </a:pPr>
            <a:r>
              <a:rPr sz="2000" dirty="0">
                <a:latin typeface="Times New Roman" panose="02020603050405020304" pitchFamily="18" charset="0"/>
                <a:cs typeface="Times New Roman" panose="02020603050405020304" pitchFamily="18" charset="0"/>
              </a:rPr>
              <a:t>Giải pháp 2: đặt các hành vi này trực tiếp tại lớp Square → tương  lai có thể có thêm lớp mới Hình thang cũng sử dụng các hành vi trên  → cần phải cài đặt lại, không tái sử dụng</a:t>
            </a:r>
          </a:p>
          <a:p>
            <a:pPr marL="469900" algn="just">
              <a:lnSpc>
                <a:spcPct val="100000"/>
              </a:lnSpc>
              <a:spcBef>
                <a:spcPts val="445"/>
              </a:spcBef>
            </a:pPr>
            <a:r>
              <a:rPr sz="2000" dirty="0">
                <a:latin typeface="Times New Roman" panose="02020603050405020304" pitchFamily="18" charset="0"/>
                <a:cs typeface="Times New Roman" panose="02020603050405020304" pitchFamily="18" charset="0"/>
              </a:rPr>
              <a:t>→ …cần HAI lớp cha trong cây thừa kế?</a:t>
            </a:r>
          </a:p>
        </p:txBody>
      </p:sp>
      <p:grpSp>
        <p:nvGrpSpPr>
          <p:cNvPr id="9" name="object 9"/>
          <p:cNvGrpSpPr/>
          <p:nvPr/>
        </p:nvGrpSpPr>
        <p:grpSpPr>
          <a:xfrm>
            <a:off x="5791200" y="4800599"/>
            <a:ext cx="3060569" cy="1976887"/>
            <a:chOff x="5523416" y="4296828"/>
            <a:chExt cx="3065145" cy="2459355"/>
          </a:xfrm>
        </p:grpSpPr>
        <p:sp>
          <p:nvSpPr>
            <p:cNvPr id="10" name="object 10"/>
            <p:cNvSpPr/>
            <p:nvPr/>
          </p:nvSpPr>
          <p:spPr>
            <a:xfrm>
              <a:off x="5523416" y="4296828"/>
              <a:ext cx="3064973" cy="245927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5638800" y="4419599"/>
              <a:ext cx="858012" cy="829056"/>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5937377" y="5248655"/>
              <a:ext cx="168275" cy="631825"/>
            </a:xfrm>
            <a:custGeom>
              <a:avLst/>
              <a:gdLst/>
              <a:ahLst/>
              <a:cxnLst/>
              <a:rect l="l" t="t" r="r" b="b"/>
              <a:pathLst>
                <a:path w="168275" h="631825">
                  <a:moveTo>
                    <a:pt x="99266" y="123404"/>
                  </a:moveTo>
                  <a:lnTo>
                    <a:pt x="0" y="629018"/>
                  </a:lnTo>
                  <a:lnTo>
                    <a:pt x="12446" y="631456"/>
                  </a:lnTo>
                  <a:lnTo>
                    <a:pt x="111848" y="125879"/>
                  </a:lnTo>
                  <a:lnTo>
                    <a:pt x="99266" y="123404"/>
                  </a:lnTo>
                  <a:close/>
                </a:path>
                <a:path w="168275" h="631825">
                  <a:moveTo>
                    <a:pt x="160696" y="110871"/>
                  </a:moveTo>
                  <a:lnTo>
                    <a:pt x="101726" y="110871"/>
                  </a:lnTo>
                  <a:lnTo>
                    <a:pt x="114300" y="113411"/>
                  </a:lnTo>
                  <a:lnTo>
                    <a:pt x="111848" y="125879"/>
                  </a:lnTo>
                  <a:lnTo>
                    <a:pt x="167894" y="136906"/>
                  </a:lnTo>
                  <a:lnTo>
                    <a:pt x="160696" y="110871"/>
                  </a:lnTo>
                  <a:close/>
                </a:path>
                <a:path w="168275" h="631825">
                  <a:moveTo>
                    <a:pt x="101726" y="110871"/>
                  </a:moveTo>
                  <a:lnTo>
                    <a:pt x="99266" y="123404"/>
                  </a:lnTo>
                  <a:lnTo>
                    <a:pt x="111848" y="125879"/>
                  </a:lnTo>
                  <a:lnTo>
                    <a:pt x="114300" y="113411"/>
                  </a:lnTo>
                  <a:lnTo>
                    <a:pt x="101726" y="110871"/>
                  </a:lnTo>
                  <a:close/>
                </a:path>
                <a:path w="168275" h="631825">
                  <a:moveTo>
                    <a:pt x="130048" y="0"/>
                  </a:moveTo>
                  <a:lnTo>
                    <a:pt x="43307" y="112395"/>
                  </a:lnTo>
                  <a:lnTo>
                    <a:pt x="99266" y="123404"/>
                  </a:lnTo>
                  <a:lnTo>
                    <a:pt x="101726" y="110871"/>
                  </a:lnTo>
                  <a:lnTo>
                    <a:pt x="160696" y="110871"/>
                  </a:lnTo>
                  <a:lnTo>
                    <a:pt x="130048" y="0"/>
                  </a:lnTo>
                  <a:close/>
                </a:path>
              </a:pathLst>
            </a:custGeom>
            <a:solidFill>
              <a:srgbClr val="000000"/>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5895340" cy="474489"/>
          </a:xfrm>
          <a:prstGeom prst="rect">
            <a:avLst/>
          </a:prstGeom>
        </p:spPr>
        <p:txBody>
          <a:bodyPr vert="horz" wrap="square" lIns="0" tIns="12700" rIns="0" bIns="0" rtlCol="0">
            <a:spAutoFit/>
          </a:bodyPr>
          <a:lstStyle/>
          <a:p>
            <a:pPr marL="12700">
              <a:lnSpc>
                <a:spcPct val="100000"/>
              </a:lnSpc>
              <a:spcBef>
                <a:spcPts val="100"/>
              </a:spcBef>
            </a:pPr>
            <a:r>
              <a:rPr dirty="0"/>
              <a:t>3. Đơn kế thừa &amp; Đa kế thừa</a:t>
            </a:r>
          </a:p>
        </p:txBody>
      </p:sp>
      <p:sp>
        <p:nvSpPr>
          <p:cNvPr id="23" name="object 23"/>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sp>
        <p:nvSpPr>
          <p:cNvPr id="8" name="object 8"/>
          <p:cNvSpPr txBox="1"/>
          <p:nvPr/>
        </p:nvSpPr>
        <p:spPr>
          <a:xfrm>
            <a:off x="995234" y="1648518"/>
            <a:ext cx="5603240" cy="45212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Đa kế thừa (Multiple Inheritance)</a:t>
            </a:r>
            <a:endParaRPr sz="2800">
              <a:latin typeface="Times New Roman" panose="02020603050405020304" pitchFamily="18" charset="0"/>
              <a:cs typeface="Times New Roman" panose="02020603050405020304" pitchFamily="18" charset="0"/>
            </a:endParaRPr>
          </a:p>
        </p:txBody>
      </p:sp>
      <p:sp>
        <p:nvSpPr>
          <p:cNvPr id="9" name="object 9"/>
          <p:cNvSpPr txBox="1"/>
          <p:nvPr/>
        </p:nvSpPr>
        <p:spPr>
          <a:xfrm>
            <a:off x="1452434" y="2075239"/>
            <a:ext cx="6497320" cy="903605"/>
          </a:xfrm>
          <a:prstGeom prst="rect">
            <a:avLst/>
          </a:prstGeom>
        </p:spPr>
        <p:txBody>
          <a:bodyPr vert="horz" wrap="square" lIns="0" tIns="85725" rIns="0" bIns="0" rtlCol="0">
            <a:spAutoFit/>
          </a:bodyPr>
          <a:lstStyle/>
          <a:p>
            <a:pPr marL="299085" indent="-287020">
              <a:lnSpc>
                <a:spcPct val="100000"/>
              </a:lnSpc>
              <a:spcBef>
                <a:spcPts val="675"/>
              </a:spcBef>
              <a:buClr>
                <a:srgbClr val="FF0000"/>
              </a:buClr>
              <a:buSzPct val="54166"/>
              <a:buFont typeface="Wingdings"/>
              <a:buChar char="◼"/>
              <a:tabLst>
                <a:tab pos="299085" algn="l"/>
                <a:tab pos="299720" algn="l"/>
              </a:tabLst>
            </a:pPr>
            <a:r>
              <a:rPr sz="2400" dirty="0">
                <a:latin typeface="Times New Roman" panose="02020603050405020304" pitchFamily="18" charset="0"/>
                <a:cs typeface="Times New Roman" panose="02020603050405020304" pitchFamily="18" charset="0"/>
              </a:rPr>
              <a:t>Một lớp có thể kế thừa nhiều lớp cha trực tiếp</a:t>
            </a:r>
          </a:p>
          <a:p>
            <a:pPr marL="299085" indent="-287020">
              <a:lnSpc>
                <a:spcPct val="100000"/>
              </a:lnSpc>
              <a:spcBef>
                <a:spcPts val="575"/>
              </a:spcBef>
              <a:buClr>
                <a:srgbClr val="FF0000"/>
              </a:buClr>
              <a:buSzPct val="54166"/>
              <a:buFont typeface="Wingdings"/>
              <a:buChar char="◼"/>
              <a:tabLst>
                <a:tab pos="299085" algn="l"/>
                <a:tab pos="299720" algn="l"/>
              </a:tabLst>
            </a:pPr>
            <a:r>
              <a:rPr sz="2400" dirty="0">
                <a:latin typeface="Times New Roman" panose="02020603050405020304" pitchFamily="18" charset="0"/>
                <a:cs typeface="Times New Roman" panose="02020603050405020304" pitchFamily="18" charset="0"/>
              </a:rPr>
              <a:t>C++ hỗ trợ đa kế thừa</a:t>
            </a:r>
          </a:p>
        </p:txBody>
      </p:sp>
      <p:sp>
        <p:nvSpPr>
          <p:cNvPr id="10" name="object 10"/>
          <p:cNvSpPr txBox="1"/>
          <p:nvPr/>
        </p:nvSpPr>
        <p:spPr>
          <a:xfrm>
            <a:off x="914907" y="3358553"/>
            <a:ext cx="7431405" cy="978535"/>
          </a:xfrm>
          <a:prstGeom prst="rect">
            <a:avLst/>
          </a:prstGeom>
        </p:spPr>
        <p:txBody>
          <a:bodyPr vert="horz" wrap="square" lIns="0" tIns="98425" rIns="0" bIns="0" rtlCol="0">
            <a:spAutoFit/>
          </a:bodyPr>
          <a:lstStyle/>
          <a:p>
            <a:pPr marL="12700">
              <a:lnSpc>
                <a:spcPct val="100000"/>
              </a:lnSpc>
              <a:spcBef>
                <a:spcPts val="77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Đơn kế thừa (Single Inheritance)</a:t>
            </a:r>
            <a:endParaRPr sz="2800">
              <a:latin typeface="Times New Roman" panose="02020603050405020304" pitchFamily="18" charset="0"/>
              <a:cs typeface="Times New Roman" panose="02020603050405020304" pitchFamily="18" charset="0"/>
            </a:endParaRPr>
          </a:p>
          <a:p>
            <a:pPr marL="469900">
              <a:lnSpc>
                <a:spcPct val="100000"/>
              </a:lnSpc>
              <a:spcBef>
                <a:spcPts val="585"/>
              </a:spcBef>
              <a:tabLst>
                <a:tab pos="75628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Một lớp chỉ được kế thừa từ một lớp cha trực tiếp</a:t>
            </a:r>
            <a:endParaRPr sz="2400">
              <a:latin typeface="Times New Roman" panose="02020603050405020304" pitchFamily="18" charset="0"/>
              <a:cs typeface="Times New Roman" panose="02020603050405020304" pitchFamily="18" charset="0"/>
            </a:endParaRPr>
          </a:p>
        </p:txBody>
      </p:sp>
      <p:sp>
        <p:nvSpPr>
          <p:cNvPr id="11" name="object 11"/>
          <p:cNvSpPr txBox="1"/>
          <p:nvPr/>
        </p:nvSpPr>
        <p:spPr>
          <a:xfrm>
            <a:off x="1234947" y="4317717"/>
            <a:ext cx="6059170" cy="882934"/>
          </a:xfrm>
          <a:prstGeom prst="rect">
            <a:avLst/>
          </a:prstGeom>
        </p:spPr>
        <p:txBody>
          <a:bodyPr vert="horz" wrap="square" lIns="0" tIns="79375" rIns="0" bIns="0" rtlCol="0">
            <a:spAutoFit/>
          </a:bodyPr>
          <a:lstStyle/>
          <a:p>
            <a:pPr marL="149860">
              <a:lnSpc>
                <a:spcPct val="100000"/>
              </a:lnSpc>
              <a:spcBef>
                <a:spcPts val="625"/>
              </a:spcBef>
              <a:tabLst>
                <a:tab pos="436245" algn="l"/>
              </a:tabLst>
            </a:pPr>
            <a:r>
              <a:rPr sz="130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Java chỉ hỗ trợ đơn kế thừa</a:t>
            </a:r>
            <a:endParaRPr sz="2400">
              <a:latin typeface="Times New Roman" panose="02020603050405020304" pitchFamily="18" charset="0"/>
              <a:cs typeface="Times New Roman" panose="02020603050405020304" pitchFamily="18" charset="0"/>
            </a:endParaRPr>
          </a:p>
          <a:p>
            <a:pPr marL="12700">
              <a:lnSpc>
                <a:spcPct val="100000"/>
              </a:lnSpc>
              <a:spcBef>
                <a:spcPts val="525"/>
              </a:spcBef>
            </a:pPr>
            <a:r>
              <a:rPr sz="2400" dirty="0">
                <a:latin typeface="Times New Roman" panose="02020603050405020304" pitchFamily="18" charset="0"/>
                <a:cs typeface="Times New Roman" panose="02020603050405020304" pitchFamily="18" charset="0"/>
              </a:rPr>
              <a:t>→ Đưa thêm khái niệm Giao diện (Interface)</a:t>
            </a:r>
            <a:endParaRPr sz="2400">
              <a:latin typeface="Times New Roman" panose="02020603050405020304" pitchFamily="18" charset="0"/>
              <a:cs typeface="Times New Roman" panose="02020603050405020304" pitchFamily="18" charset="0"/>
            </a:endParaRPr>
          </a:p>
        </p:txBody>
      </p:sp>
      <p:sp>
        <p:nvSpPr>
          <p:cNvPr id="12" name="object 12"/>
          <p:cNvSpPr txBox="1"/>
          <p:nvPr/>
        </p:nvSpPr>
        <p:spPr>
          <a:xfrm>
            <a:off x="7755635" y="4820411"/>
            <a:ext cx="349250" cy="295594"/>
          </a:xfrm>
          <a:prstGeom prst="rect">
            <a:avLst/>
          </a:prstGeom>
          <a:solidFill>
            <a:srgbClr val="EE791F"/>
          </a:solidFill>
        </p:spPr>
        <p:txBody>
          <a:bodyPr vert="horz" wrap="square" lIns="0" tIns="48895" rIns="0" bIns="0" rtlCol="0">
            <a:spAutoFit/>
          </a:bodyPr>
          <a:lstStyle/>
          <a:p>
            <a:pPr marL="106680">
              <a:lnSpc>
                <a:spcPct val="100000"/>
              </a:lnSpc>
              <a:spcBef>
                <a:spcPts val="385"/>
              </a:spcBef>
            </a:pPr>
            <a:r>
              <a:rPr sz="1600" b="1" dirty="0">
                <a:solidFill>
                  <a:srgbClr val="FFFFFF"/>
                </a:solidFill>
                <a:latin typeface="Times New Roman" panose="02020603050405020304" pitchFamily="18" charset="0"/>
                <a:cs typeface="Times New Roman" panose="02020603050405020304" pitchFamily="18" charset="0"/>
              </a:rPr>
              <a:t>E</a:t>
            </a:r>
            <a:endParaRPr sz="1600">
              <a:latin typeface="Times New Roman" panose="02020603050405020304" pitchFamily="18" charset="0"/>
              <a:cs typeface="Times New Roman" panose="02020603050405020304" pitchFamily="18" charset="0"/>
            </a:endParaRPr>
          </a:p>
        </p:txBody>
      </p:sp>
      <p:sp>
        <p:nvSpPr>
          <p:cNvPr id="13" name="object 13"/>
          <p:cNvSpPr txBox="1"/>
          <p:nvPr/>
        </p:nvSpPr>
        <p:spPr>
          <a:xfrm>
            <a:off x="6862571" y="4818888"/>
            <a:ext cx="347980" cy="295593"/>
          </a:xfrm>
          <a:prstGeom prst="rect">
            <a:avLst/>
          </a:prstGeom>
          <a:solidFill>
            <a:srgbClr val="EE791F"/>
          </a:solidFill>
        </p:spPr>
        <p:txBody>
          <a:bodyPr vert="horz" wrap="square" lIns="0" tIns="48894" rIns="0" bIns="0" rtlCol="0">
            <a:spAutoFit/>
          </a:bodyPr>
          <a:lstStyle/>
          <a:p>
            <a:pPr marL="104139">
              <a:lnSpc>
                <a:spcPct val="100000"/>
              </a:lnSpc>
              <a:spcBef>
                <a:spcPts val="384"/>
              </a:spcBef>
            </a:pPr>
            <a:r>
              <a:rPr sz="1600" b="1" dirty="0">
                <a:solidFill>
                  <a:srgbClr val="FFFFFF"/>
                </a:solidFill>
                <a:latin typeface="Times New Roman" panose="02020603050405020304" pitchFamily="18" charset="0"/>
                <a:cs typeface="Times New Roman" panose="02020603050405020304" pitchFamily="18" charset="0"/>
              </a:rPr>
              <a:t>A</a:t>
            </a:r>
            <a:endParaRPr sz="1600">
              <a:latin typeface="Times New Roman" panose="02020603050405020304" pitchFamily="18" charset="0"/>
              <a:cs typeface="Times New Roman" panose="02020603050405020304" pitchFamily="18" charset="0"/>
            </a:endParaRPr>
          </a:p>
        </p:txBody>
      </p:sp>
      <p:sp>
        <p:nvSpPr>
          <p:cNvPr id="14" name="object 14"/>
          <p:cNvSpPr txBox="1"/>
          <p:nvPr/>
        </p:nvSpPr>
        <p:spPr>
          <a:xfrm>
            <a:off x="7738871" y="5879591"/>
            <a:ext cx="376555" cy="295593"/>
          </a:xfrm>
          <a:prstGeom prst="rect">
            <a:avLst/>
          </a:prstGeom>
          <a:solidFill>
            <a:srgbClr val="EE791F"/>
          </a:solidFill>
        </p:spPr>
        <p:txBody>
          <a:bodyPr vert="horz" wrap="square" lIns="0" tIns="48894" rIns="0" bIns="0" rtlCol="0">
            <a:spAutoFit/>
          </a:bodyPr>
          <a:lstStyle/>
          <a:p>
            <a:pPr marL="116205">
              <a:lnSpc>
                <a:spcPct val="100000"/>
              </a:lnSpc>
              <a:spcBef>
                <a:spcPts val="384"/>
              </a:spcBef>
            </a:pPr>
            <a:r>
              <a:rPr sz="1600" b="1" dirty="0">
                <a:solidFill>
                  <a:srgbClr val="FFFFFF"/>
                </a:solidFill>
                <a:latin typeface="Times New Roman" panose="02020603050405020304" pitchFamily="18" charset="0"/>
                <a:cs typeface="Times New Roman" panose="02020603050405020304" pitchFamily="18" charset="0"/>
              </a:rPr>
              <a:t>D</a:t>
            </a:r>
            <a:endParaRPr sz="1600">
              <a:latin typeface="Times New Roman" panose="02020603050405020304" pitchFamily="18" charset="0"/>
              <a:cs typeface="Times New Roman" panose="02020603050405020304" pitchFamily="18" charset="0"/>
            </a:endParaRPr>
          </a:p>
        </p:txBody>
      </p:sp>
      <p:sp>
        <p:nvSpPr>
          <p:cNvPr id="15" name="object 15"/>
          <p:cNvSpPr/>
          <p:nvPr/>
        </p:nvSpPr>
        <p:spPr>
          <a:xfrm>
            <a:off x="7036308" y="5157215"/>
            <a:ext cx="931544" cy="734695"/>
          </a:xfrm>
          <a:custGeom>
            <a:avLst/>
            <a:gdLst/>
            <a:ahLst/>
            <a:cxnLst/>
            <a:rect l="l" t="t" r="r" b="b"/>
            <a:pathLst>
              <a:path w="931545" h="734695">
                <a:moveTo>
                  <a:pt x="899287" y="667651"/>
                </a:moveTo>
                <a:lnTo>
                  <a:pt x="884047" y="667626"/>
                </a:lnTo>
                <a:lnTo>
                  <a:pt x="883945" y="713447"/>
                </a:lnTo>
                <a:lnTo>
                  <a:pt x="63779" y="42329"/>
                </a:lnTo>
                <a:lnTo>
                  <a:pt x="70358" y="34290"/>
                </a:lnTo>
                <a:lnTo>
                  <a:pt x="83058" y="18796"/>
                </a:lnTo>
                <a:lnTo>
                  <a:pt x="0" y="0"/>
                </a:lnTo>
                <a:lnTo>
                  <a:pt x="34798" y="77724"/>
                </a:lnTo>
                <a:lnTo>
                  <a:pt x="54114" y="54127"/>
                </a:lnTo>
                <a:lnTo>
                  <a:pt x="885698" y="734555"/>
                </a:lnTo>
                <a:lnTo>
                  <a:pt x="890574" y="728599"/>
                </a:lnTo>
                <a:lnTo>
                  <a:pt x="899160" y="728611"/>
                </a:lnTo>
                <a:lnTo>
                  <a:pt x="899287" y="667651"/>
                </a:lnTo>
                <a:close/>
              </a:path>
              <a:path w="931545" h="734695">
                <a:moveTo>
                  <a:pt x="899541" y="560971"/>
                </a:moveTo>
                <a:lnTo>
                  <a:pt x="884301" y="560946"/>
                </a:lnTo>
                <a:lnTo>
                  <a:pt x="884174" y="621906"/>
                </a:lnTo>
                <a:lnTo>
                  <a:pt x="899414" y="621931"/>
                </a:lnTo>
                <a:lnTo>
                  <a:pt x="899541" y="560971"/>
                </a:lnTo>
                <a:close/>
              </a:path>
              <a:path w="931545" h="734695">
                <a:moveTo>
                  <a:pt x="899795" y="454291"/>
                </a:moveTo>
                <a:lnTo>
                  <a:pt x="884555" y="454266"/>
                </a:lnTo>
                <a:lnTo>
                  <a:pt x="884428" y="515226"/>
                </a:lnTo>
                <a:lnTo>
                  <a:pt x="899668" y="515251"/>
                </a:lnTo>
                <a:lnTo>
                  <a:pt x="899795" y="454291"/>
                </a:lnTo>
                <a:close/>
              </a:path>
              <a:path w="931545" h="734695">
                <a:moveTo>
                  <a:pt x="900049" y="347599"/>
                </a:moveTo>
                <a:lnTo>
                  <a:pt x="884809" y="347599"/>
                </a:lnTo>
                <a:lnTo>
                  <a:pt x="884555" y="408559"/>
                </a:lnTo>
                <a:lnTo>
                  <a:pt x="899795" y="408559"/>
                </a:lnTo>
                <a:lnTo>
                  <a:pt x="900049" y="347599"/>
                </a:lnTo>
                <a:close/>
              </a:path>
              <a:path w="931545" h="734695">
                <a:moveTo>
                  <a:pt x="900176" y="240919"/>
                </a:moveTo>
                <a:lnTo>
                  <a:pt x="884936" y="240919"/>
                </a:lnTo>
                <a:lnTo>
                  <a:pt x="884809" y="301879"/>
                </a:lnTo>
                <a:lnTo>
                  <a:pt x="900049" y="301879"/>
                </a:lnTo>
                <a:lnTo>
                  <a:pt x="900176" y="240919"/>
                </a:lnTo>
                <a:close/>
              </a:path>
              <a:path w="931545" h="734695">
                <a:moveTo>
                  <a:pt x="900430" y="134239"/>
                </a:moveTo>
                <a:lnTo>
                  <a:pt x="885190" y="134239"/>
                </a:lnTo>
                <a:lnTo>
                  <a:pt x="885063" y="195199"/>
                </a:lnTo>
                <a:lnTo>
                  <a:pt x="900303" y="195199"/>
                </a:lnTo>
                <a:lnTo>
                  <a:pt x="900430" y="134239"/>
                </a:lnTo>
                <a:close/>
              </a:path>
              <a:path w="931545" h="734695">
                <a:moveTo>
                  <a:pt x="931037" y="77851"/>
                </a:moveTo>
                <a:lnTo>
                  <a:pt x="924648" y="65024"/>
                </a:lnTo>
                <a:lnTo>
                  <a:pt x="893064" y="1524"/>
                </a:lnTo>
                <a:lnTo>
                  <a:pt x="854837" y="77597"/>
                </a:lnTo>
                <a:lnTo>
                  <a:pt x="885317" y="77698"/>
                </a:lnTo>
                <a:lnTo>
                  <a:pt x="885317" y="88519"/>
                </a:lnTo>
                <a:lnTo>
                  <a:pt x="900557" y="88519"/>
                </a:lnTo>
                <a:lnTo>
                  <a:pt x="900557" y="77749"/>
                </a:lnTo>
                <a:lnTo>
                  <a:pt x="931037" y="77851"/>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txBox="1"/>
          <p:nvPr/>
        </p:nvSpPr>
        <p:spPr>
          <a:xfrm>
            <a:off x="8587740" y="4840223"/>
            <a:ext cx="347980" cy="296235"/>
          </a:xfrm>
          <a:prstGeom prst="rect">
            <a:avLst/>
          </a:prstGeom>
          <a:solidFill>
            <a:srgbClr val="EE791F"/>
          </a:solidFill>
        </p:spPr>
        <p:txBody>
          <a:bodyPr vert="horz" wrap="square" lIns="0" tIns="49530" rIns="0" bIns="0" rtlCol="0">
            <a:spAutoFit/>
          </a:bodyPr>
          <a:lstStyle/>
          <a:p>
            <a:pPr marL="112395">
              <a:lnSpc>
                <a:spcPct val="100000"/>
              </a:lnSpc>
              <a:spcBef>
                <a:spcPts val="390"/>
              </a:spcBef>
            </a:pPr>
            <a:r>
              <a:rPr sz="1600" b="1" dirty="0">
                <a:solidFill>
                  <a:srgbClr val="FFFFFF"/>
                </a:solidFill>
                <a:latin typeface="Times New Roman" panose="02020603050405020304" pitchFamily="18" charset="0"/>
                <a:cs typeface="Times New Roman" panose="02020603050405020304" pitchFamily="18" charset="0"/>
              </a:rPr>
              <a:t>F</a:t>
            </a:r>
            <a:endParaRPr sz="1600">
              <a:latin typeface="Times New Roman" panose="02020603050405020304" pitchFamily="18" charset="0"/>
              <a:cs typeface="Times New Roman" panose="02020603050405020304" pitchFamily="18" charset="0"/>
            </a:endParaRPr>
          </a:p>
        </p:txBody>
      </p:sp>
      <p:sp>
        <p:nvSpPr>
          <p:cNvPr id="17" name="object 17"/>
          <p:cNvSpPr/>
          <p:nvPr/>
        </p:nvSpPr>
        <p:spPr>
          <a:xfrm>
            <a:off x="7922259" y="5182361"/>
            <a:ext cx="840740" cy="712470"/>
          </a:xfrm>
          <a:custGeom>
            <a:avLst/>
            <a:gdLst/>
            <a:ahLst/>
            <a:cxnLst/>
            <a:rect l="l" t="t" r="r" b="b"/>
            <a:pathLst>
              <a:path w="840740" h="712470">
                <a:moveTo>
                  <a:pt x="60451" y="646137"/>
                </a:moveTo>
                <a:lnTo>
                  <a:pt x="0" y="697280"/>
                </a:lnTo>
                <a:lnTo>
                  <a:pt x="12700" y="712419"/>
                </a:lnTo>
                <a:lnTo>
                  <a:pt x="73279" y="661276"/>
                </a:lnTo>
                <a:lnTo>
                  <a:pt x="60451" y="646137"/>
                </a:lnTo>
                <a:close/>
              </a:path>
              <a:path w="840740" h="712470">
                <a:moveTo>
                  <a:pt x="166370" y="556628"/>
                </a:moveTo>
                <a:lnTo>
                  <a:pt x="105918" y="607783"/>
                </a:lnTo>
                <a:lnTo>
                  <a:pt x="118618" y="622909"/>
                </a:lnTo>
                <a:lnTo>
                  <a:pt x="179197" y="571766"/>
                </a:lnTo>
                <a:lnTo>
                  <a:pt x="166370" y="556628"/>
                </a:lnTo>
                <a:close/>
              </a:path>
              <a:path w="840740" h="712470">
                <a:moveTo>
                  <a:pt x="272415" y="467131"/>
                </a:moveTo>
                <a:lnTo>
                  <a:pt x="211836" y="518274"/>
                </a:lnTo>
                <a:lnTo>
                  <a:pt x="224663" y="533412"/>
                </a:lnTo>
                <a:lnTo>
                  <a:pt x="285115" y="482257"/>
                </a:lnTo>
                <a:lnTo>
                  <a:pt x="272415" y="467131"/>
                </a:lnTo>
                <a:close/>
              </a:path>
              <a:path w="840740" h="712470">
                <a:moveTo>
                  <a:pt x="378333" y="377571"/>
                </a:moveTo>
                <a:lnTo>
                  <a:pt x="317754" y="428764"/>
                </a:lnTo>
                <a:lnTo>
                  <a:pt x="330581" y="443903"/>
                </a:lnTo>
                <a:lnTo>
                  <a:pt x="391033" y="392810"/>
                </a:lnTo>
                <a:lnTo>
                  <a:pt x="378333" y="377571"/>
                </a:lnTo>
                <a:close/>
              </a:path>
              <a:path w="840740" h="712470">
                <a:moveTo>
                  <a:pt x="484250" y="288163"/>
                </a:moveTo>
                <a:lnTo>
                  <a:pt x="423672" y="339216"/>
                </a:lnTo>
                <a:lnTo>
                  <a:pt x="436499" y="354456"/>
                </a:lnTo>
                <a:lnTo>
                  <a:pt x="496950" y="303275"/>
                </a:lnTo>
                <a:lnTo>
                  <a:pt x="484250" y="288163"/>
                </a:lnTo>
                <a:close/>
              </a:path>
              <a:path w="840740" h="712470">
                <a:moveTo>
                  <a:pt x="590169" y="198628"/>
                </a:moveTo>
                <a:lnTo>
                  <a:pt x="529590" y="249809"/>
                </a:lnTo>
                <a:lnTo>
                  <a:pt x="542417" y="264922"/>
                </a:lnTo>
                <a:lnTo>
                  <a:pt x="602996" y="213740"/>
                </a:lnTo>
                <a:lnTo>
                  <a:pt x="590169" y="198628"/>
                </a:lnTo>
                <a:close/>
              </a:path>
              <a:path w="840740" h="712470">
                <a:moveTo>
                  <a:pt x="696087" y="109093"/>
                </a:moveTo>
                <a:lnTo>
                  <a:pt x="635508" y="160274"/>
                </a:lnTo>
                <a:lnTo>
                  <a:pt x="648335" y="175387"/>
                </a:lnTo>
                <a:lnTo>
                  <a:pt x="708914" y="124206"/>
                </a:lnTo>
                <a:lnTo>
                  <a:pt x="696087" y="109093"/>
                </a:lnTo>
                <a:close/>
              </a:path>
              <a:path w="840740" h="712470">
                <a:moveTo>
                  <a:pt x="775979" y="41570"/>
                </a:moveTo>
                <a:lnTo>
                  <a:pt x="741553" y="70738"/>
                </a:lnTo>
                <a:lnTo>
                  <a:pt x="754253" y="85851"/>
                </a:lnTo>
                <a:lnTo>
                  <a:pt x="788762" y="56697"/>
                </a:lnTo>
                <a:lnTo>
                  <a:pt x="775979" y="41570"/>
                </a:lnTo>
                <a:close/>
              </a:path>
              <a:path w="840740" h="712470">
                <a:moveTo>
                  <a:pt x="826244" y="33400"/>
                </a:moveTo>
                <a:lnTo>
                  <a:pt x="785622" y="33400"/>
                </a:lnTo>
                <a:lnTo>
                  <a:pt x="798449" y="48513"/>
                </a:lnTo>
                <a:lnTo>
                  <a:pt x="788762" y="56697"/>
                </a:lnTo>
                <a:lnTo>
                  <a:pt x="806958" y="78231"/>
                </a:lnTo>
                <a:lnTo>
                  <a:pt x="826244" y="33400"/>
                </a:lnTo>
                <a:close/>
              </a:path>
              <a:path w="840740" h="712470">
                <a:moveTo>
                  <a:pt x="785622" y="33400"/>
                </a:moveTo>
                <a:lnTo>
                  <a:pt x="775979" y="41570"/>
                </a:lnTo>
                <a:lnTo>
                  <a:pt x="788762" y="56697"/>
                </a:lnTo>
                <a:lnTo>
                  <a:pt x="798449" y="48513"/>
                </a:lnTo>
                <a:lnTo>
                  <a:pt x="785622" y="33400"/>
                </a:lnTo>
                <a:close/>
              </a:path>
              <a:path w="840740" h="712470">
                <a:moveTo>
                  <a:pt x="840613" y="0"/>
                </a:moveTo>
                <a:lnTo>
                  <a:pt x="757809" y="20065"/>
                </a:lnTo>
                <a:lnTo>
                  <a:pt x="775979" y="41570"/>
                </a:lnTo>
                <a:lnTo>
                  <a:pt x="785622" y="33400"/>
                </a:lnTo>
                <a:lnTo>
                  <a:pt x="826244" y="33400"/>
                </a:lnTo>
                <a:lnTo>
                  <a:pt x="840613" y="0"/>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8" name="object 18"/>
          <p:cNvSpPr txBox="1"/>
          <p:nvPr/>
        </p:nvSpPr>
        <p:spPr>
          <a:xfrm>
            <a:off x="6804659" y="1353311"/>
            <a:ext cx="365760" cy="294953"/>
          </a:xfrm>
          <a:prstGeom prst="rect">
            <a:avLst/>
          </a:prstGeom>
          <a:solidFill>
            <a:srgbClr val="EE791F"/>
          </a:solidFill>
        </p:spPr>
        <p:txBody>
          <a:bodyPr vert="horz" wrap="square" lIns="0" tIns="48260" rIns="0" bIns="0" rtlCol="0">
            <a:spAutoFit/>
          </a:bodyPr>
          <a:lstStyle/>
          <a:p>
            <a:pPr marL="112395">
              <a:lnSpc>
                <a:spcPct val="100000"/>
              </a:lnSpc>
              <a:spcBef>
                <a:spcPts val="380"/>
              </a:spcBef>
            </a:pPr>
            <a:r>
              <a:rPr sz="1600" b="1" dirty="0">
                <a:solidFill>
                  <a:srgbClr val="FFFFFF"/>
                </a:solidFill>
                <a:latin typeface="Times New Roman" panose="02020603050405020304" pitchFamily="18" charset="0"/>
                <a:cs typeface="Times New Roman" panose="02020603050405020304" pitchFamily="18" charset="0"/>
              </a:rPr>
              <a:t>A</a:t>
            </a:r>
            <a:endParaRPr sz="1600">
              <a:latin typeface="Times New Roman" panose="02020603050405020304" pitchFamily="18" charset="0"/>
              <a:cs typeface="Times New Roman" panose="02020603050405020304" pitchFamily="18" charset="0"/>
            </a:endParaRPr>
          </a:p>
        </p:txBody>
      </p:sp>
      <p:sp>
        <p:nvSpPr>
          <p:cNvPr id="19" name="object 19"/>
          <p:cNvSpPr txBox="1"/>
          <p:nvPr/>
        </p:nvSpPr>
        <p:spPr>
          <a:xfrm>
            <a:off x="7719059" y="1353311"/>
            <a:ext cx="364490" cy="294953"/>
          </a:xfrm>
          <a:prstGeom prst="rect">
            <a:avLst/>
          </a:prstGeom>
          <a:solidFill>
            <a:srgbClr val="EE791F"/>
          </a:solidFill>
        </p:spPr>
        <p:txBody>
          <a:bodyPr vert="horz" wrap="square" lIns="0" tIns="48260" rIns="0" bIns="0" rtlCol="0">
            <a:spAutoFit/>
          </a:bodyPr>
          <a:lstStyle/>
          <a:p>
            <a:pPr marL="109220">
              <a:lnSpc>
                <a:spcPct val="100000"/>
              </a:lnSpc>
              <a:spcBef>
                <a:spcPts val="380"/>
              </a:spcBef>
            </a:pPr>
            <a:r>
              <a:rPr sz="1600" b="1" dirty="0">
                <a:solidFill>
                  <a:srgbClr val="FFFFFF"/>
                </a:solidFill>
                <a:latin typeface="Times New Roman" panose="02020603050405020304" pitchFamily="18" charset="0"/>
                <a:cs typeface="Times New Roman" panose="02020603050405020304" pitchFamily="18" charset="0"/>
              </a:rPr>
              <a:t>B</a:t>
            </a:r>
            <a:endParaRPr sz="1600">
              <a:latin typeface="Times New Roman" panose="02020603050405020304" pitchFamily="18" charset="0"/>
              <a:cs typeface="Times New Roman" panose="02020603050405020304" pitchFamily="18" charset="0"/>
            </a:endParaRPr>
          </a:p>
        </p:txBody>
      </p:sp>
      <p:sp>
        <p:nvSpPr>
          <p:cNvPr id="20" name="object 20"/>
          <p:cNvSpPr txBox="1"/>
          <p:nvPr/>
        </p:nvSpPr>
        <p:spPr>
          <a:xfrm>
            <a:off x="8567928" y="1353311"/>
            <a:ext cx="394970" cy="294953"/>
          </a:xfrm>
          <a:prstGeom prst="rect">
            <a:avLst/>
          </a:prstGeom>
          <a:solidFill>
            <a:srgbClr val="EE791F"/>
          </a:solidFill>
        </p:spPr>
        <p:txBody>
          <a:bodyPr vert="horz" wrap="square" lIns="0" tIns="48260" rIns="0" bIns="0" rtlCol="0">
            <a:spAutoFit/>
          </a:bodyPr>
          <a:lstStyle/>
          <a:p>
            <a:pPr marL="125095">
              <a:lnSpc>
                <a:spcPct val="100000"/>
              </a:lnSpc>
              <a:spcBef>
                <a:spcPts val="380"/>
              </a:spcBef>
            </a:pPr>
            <a:r>
              <a:rPr sz="1600" b="1" dirty="0">
                <a:solidFill>
                  <a:srgbClr val="FFFFFF"/>
                </a:solidFill>
                <a:latin typeface="Times New Roman" panose="02020603050405020304" pitchFamily="18" charset="0"/>
                <a:cs typeface="Times New Roman" panose="02020603050405020304" pitchFamily="18" charset="0"/>
              </a:rPr>
              <a:t>C</a:t>
            </a:r>
            <a:endParaRPr sz="1600">
              <a:latin typeface="Times New Roman" panose="02020603050405020304" pitchFamily="18" charset="0"/>
              <a:cs typeface="Times New Roman" panose="02020603050405020304" pitchFamily="18" charset="0"/>
            </a:endParaRPr>
          </a:p>
        </p:txBody>
      </p:sp>
      <p:sp>
        <p:nvSpPr>
          <p:cNvPr id="21" name="object 21"/>
          <p:cNvSpPr txBox="1"/>
          <p:nvPr/>
        </p:nvSpPr>
        <p:spPr>
          <a:xfrm>
            <a:off x="7728204" y="2618232"/>
            <a:ext cx="394970" cy="295594"/>
          </a:xfrm>
          <a:prstGeom prst="rect">
            <a:avLst/>
          </a:prstGeom>
          <a:solidFill>
            <a:srgbClr val="EE791F"/>
          </a:solidFill>
        </p:spPr>
        <p:txBody>
          <a:bodyPr vert="horz" wrap="square" lIns="0" tIns="48895" rIns="0" bIns="0" rtlCol="0">
            <a:spAutoFit/>
          </a:bodyPr>
          <a:lstStyle/>
          <a:p>
            <a:pPr marL="125095">
              <a:lnSpc>
                <a:spcPct val="100000"/>
              </a:lnSpc>
              <a:spcBef>
                <a:spcPts val="385"/>
              </a:spcBef>
            </a:pPr>
            <a:r>
              <a:rPr sz="1600" b="1" dirty="0">
                <a:solidFill>
                  <a:srgbClr val="FFFFFF"/>
                </a:solidFill>
                <a:latin typeface="Times New Roman" panose="02020603050405020304" pitchFamily="18" charset="0"/>
                <a:cs typeface="Times New Roman" panose="02020603050405020304" pitchFamily="18" charset="0"/>
              </a:rPr>
              <a:t>D</a:t>
            </a:r>
            <a:endParaRPr sz="1600">
              <a:latin typeface="Times New Roman" panose="02020603050405020304" pitchFamily="18" charset="0"/>
              <a:cs typeface="Times New Roman" panose="02020603050405020304" pitchFamily="18" charset="0"/>
            </a:endParaRPr>
          </a:p>
        </p:txBody>
      </p:sp>
      <p:sp>
        <p:nvSpPr>
          <p:cNvPr id="22" name="object 22"/>
          <p:cNvSpPr/>
          <p:nvPr/>
        </p:nvSpPr>
        <p:spPr>
          <a:xfrm>
            <a:off x="6986016" y="1696211"/>
            <a:ext cx="1780539" cy="935990"/>
          </a:xfrm>
          <a:custGeom>
            <a:avLst/>
            <a:gdLst/>
            <a:ahLst/>
            <a:cxnLst/>
            <a:rect l="l" t="t" r="r" b="b"/>
            <a:pathLst>
              <a:path w="1780540" h="935989">
                <a:moveTo>
                  <a:pt x="1780159" y="0"/>
                </a:moveTo>
                <a:lnTo>
                  <a:pt x="1700784" y="30988"/>
                </a:lnTo>
                <a:lnTo>
                  <a:pt x="1723402" y="51435"/>
                </a:lnTo>
                <a:lnTo>
                  <a:pt x="945299" y="911682"/>
                </a:lnTo>
                <a:lnTo>
                  <a:pt x="923988" y="75946"/>
                </a:lnTo>
                <a:lnTo>
                  <a:pt x="954405" y="75184"/>
                </a:lnTo>
                <a:lnTo>
                  <a:pt x="948042" y="63246"/>
                </a:lnTo>
                <a:lnTo>
                  <a:pt x="914400" y="0"/>
                </a:lnTo>
                <a:lnTo>
                  <a:pt x="878205" y="77089"/>
                </a:lnTo>
                <a:lnTo>
                  <a:pt x="908748" y="76327"/>
                </a:lnTo>
                <a:lnTo>
                  <a:pt x="930160" y="911491"/>
                </a:lnTo>
                <a:lnTo>
                  <a:pt x="59448" y="48196"/>
                </a:lnTo>
                <a:lnTo>
                  <a:pt x="68313" y="39243"/>
                </a:lnTo>
                <a:lnTo>
                  <a:pt x="80899" y="26543"/>
                </a:lnTo>
                <a:lnTo>
                  <a:pt x="0" y="0"/>
                </a:lnTo>
                <a:lnTo>
                  <a:pt x="27305" y="80645"/>
                </a:lnTo>
                <a:lnTo>
                  <a:pt x="48691" y="59055"/>
                </a:lnTo>
                <a:lnTo>
                  <a:pt x="932815" y="935736"/>
                </a:lnTo>
                <a:lnTo>
                  <a:pt x="938212" y="930275"/>
                </a:lnTo>
                <a:lnTo>
                  <a:pt x="938695" y="930262"/>
                </a:lnTo>
                <a:lnTo>
                  <a:pt x="944372" y="935355"/>
                </a:lnTo>
                <a:lnTo>
                  <a:pt x="1734680" y="61620"/>
                </a:lnTo>
                <a:lnTo>
                  <a:pt x="1757299" y="82042"/>
                </a:lnTo>
                <a:lnTo>
                  <a:pt x="1768436" y="42037"/>
                </a:lnTo>
                <a:lnTo>
                  <a:pt x="1780159" y="0"/>
                </a:lnTo>
                <a:close/>
              </a:path>
            </a:pathLst>
          </a:custGeom>
          <a:solidFill>
            <a:srgbClr val="EE791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340332" y="208463"/>
            <a:ext cx="5895340" cy="474489"/>
          </a:xfrm>
          <a:prstGeom prst="rect">
            <a:avLst/>
          </a:prstGeom>
        </p:spPr>
        <p:txBody>
          <a:bodyPr vert="horz" wrap="square" lIns="0" tIns="12700" rIns="0" bIns="0" rtlCol="0">
            <a:spAutoFit/>
          </a:bodyPr>
          <a:lstStyle/>
          <a:p>
            <a:pPr marL="12700">
              <a:lnSpc>
                <a:spcPct val="100000"/>
              </a:lnSpc>
              <a:spcBef>
                <a:spcPts val="100"/>
              </a:spcBef>
            </a:pPr>
            <a:r>
              <a:rPr dirty="0"/>
              <a:t>3. Đơn kế thừa &amp; Đa kế thừa</a:t>
            </a:r>
          </a:p>
        </p:txBody>
      </p:sp>
      <p:sp>
        <p:nvSpPr>
          <p:cNvPr id="26" name="object 26"/>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37</a:t>
            </a:fld>
            <a:endParaRPr dirty="0"/>
          </a:p>
        </p:txBody>
      </p:sp>
      <p:sp>
        <p:nvSpPr>
          <p:cNvPr id="8" name="object 8"/>
          <p:cNvSpPr txBox="1"/>
          <p:nvPr/>
        </p:nvSpPr>
        <p:spPr>
          <a:xfrm>
            <a:off x="1006551" y="1439798"/>
            <a:ext cx="8408670" cy="1049655"/>
          </a:xfrm>
          <a:prstGeom prst="rect">
            <a:avLst/>
          </a:prstGeom>
        </p:spPr>
        <p:txBody>
          <a:bodyPr vert="horz" wrap="square" lIns="0" tIns="137160" rIns="0" bIns="0" rtlCol="0">
            <a:spAutoFit/>
          </a:bodyPr>
          <a:lstStyle/>
          <a:p>
            <a:pPr marL="12700">
              <a:lnSpc>
                <a:spcPct val="100000"/>
              </a:lnSpc>
              <a:spcBef>
                <a:spcPts val="1080"/>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Vấn đề gặp phải trong đa kế thừa</a:t>
            </a:r>
          </a:p>
          <a:p>
            <a:pPr marL="755650">
              <a:lnSpc>
                <a:spcPct val="100000"/>
              </a:lnSpc>
              <a:spcBef>
                <a:spcPts val="845"/>
              </a:spcBef>
              <a:tabLst>
                <a:tab pos="1098550" algn="l"/>
                <a:tab pos="4528185" algn="l"/>
                <a:tab pos="487108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Name collision	</a:t>
            </a: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"Diamond shape" problem</a:t>
            </a:r>
          </a:p>
        </p:txBody>
      </p:sp>
      <p:sp>
        <p:nvSpPr>
          <p:cNvPr id="9" name="object 9"/>
          <p:cNvSpPr/>
          <p:nvPr/>
        </p:nvSpPr>
        <p:spPr>
          <a:xfrm>
            <a:off x="961644" y="3654552"/>
            <a:ext cx="3689604" cy="2148840"/>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txBox="1"/>
          <p:nvPr/>
        </p:nvSpPr>
        <p:spPr>
          <a:xfrm>
            <a:off x="2391282" y="5276850"/>
            <a:ext cx="387350" cy="258404"/>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panose="02020603050405020304" pitchFamily="18" charset="0"/>
                <a:cs typeface="Times New Roman" panose="02020603050405020304" pitchFamily="18" charset="0"/>
              </a:rPr>
              <a:t>Bird</a:t>
            </a:r>
            <a:endParaRPr sz="1600">
              <a:latin typeface="Times New Roman" panose="02020603050405020304" pitchFamily="18" charset="0"/>
              <a:cs typeface="Times New Roman" panose="02020603050405020304" pitchFamily="18" charset="0"/>
            </a:endParaRPr>
          </a:p>
        </p:txBody>
      </p:sp>
      <p:sp>
        <p:nvSpPr>
          <p:cNvPr id="11" name="object 11"/>
          <p:cNvSpPr txBox="1"/>
          <p:nvPr/>
        </p:nvSpPr>
        <p:spPr>
          <a:xfrm>
            <a:off x="1006551" y="3739475"/>
            <a:ext cx="1301115" cy="975360"/>
          </a:xfrm>
          <a:prstGeom prst="rect">
            <a:avLst/>
          </a:prstGeom>
        </p:spPr>
        <p:txBody>
          <a:bodyPr vert="horz" wrap="square" lIns="0" tIns="76200" rIns="0" bIns="0" rtlCol="0">
            <a:spAutoFit/>
          </a:bodyPr>
          <a:lstStyle/>
          <a:p>
            <a:pPr marL="337820">
              <a:lnSpc>
                <a:spcPct val="100000"/>
              </a:lnSpc>
              <a:spcBef>
                <a:spcPts val="600"/>
              </a:spcBef>
            </a:pPr>
            <a:r>
              <a:rPr sz="1600" dirty="0">
                <a:latin typeface="Times New Roman" panose="02020603050405020304" pitchFamily="18" charset="0"/>
                <a:cs typeface="Times New Roman" panose="02020603050405020304" pitchFamily="18" charset="0"/>
              </a:rPr>
              <a:t>Animal</a:t>
            </a:r>
            <a:endParaRPr sz="1600">
              <a:latin typeface="Times New Roman" panose="02020603050405020304" pitchFamily="18" charset="0"/>
              <a:cs typeface="Times New Roman" panose="02020603050405020304" pitchFamily="18" charset="0"/>
            </a:endParaRPr>
          </a:p>
          <a:p>
            <a:pPr marL="12700">
              <a:lnSpc>
                <a:spcPct val="100000"/>
              </a:lnSpc>
              <a:spcBef>
                <a:spcPts val="570"/>
              </a:spcBef>
            </a:pPr>
            <a:r>
              <a:rPr sz="1800" dirty="0">
                <a:latin typeface="Times New Roman" panose="02020603050405020304" pitchFamily="18" charset="0"/>
                <a:cs typeface="Times New Roman" panose="02020603050405020304" pitchFamily="18" charset="0"/>
              </a:rPr>
              <a:t>+ color</a:t>
            </a:r>
            <a:endParaRPr sz="1800">
              <a:latin typeface="Times New Roman" panose="02020603050405020304" pitchFamily="18" charset="0"/>
              <a:cs typeface="Times New Roman" panose="02020603050405020304" pitchFamily="18" charset="0"/>
            </a:endParaRPr>
          </a:p>
          <a:p>
            <a:pPr marL="12700">
              <a:lnSpc>
                <a:spcPct val="100000"/>
              </a:lnSpc>
              <a:spcBef>
                <a:spcPts val="165"/>
              </a:spcBef>
            </a:pPr>
            <a:r>
              <a:rPr sz="1800" dirty="0">
                <a:latin typeface="Times New Roman" panose="02020603050405020304" pitchFamily="18" charset="0"/>
                <a:cs typeface="Times New Roman" panose="02020603050405020304" pitchFamily="18" charset="0"/>
              </a:rPr>
              <a:t>+ getColor ()</a:t>
            </a:r>
            <a:endParaRPr sz="1800">
              <a:latin typeface="Times New Roman" panose="02020603050405020304" pitchFamily="18" charset="0"/>
              <a:cs typeface="Times New Roman" panose="02020603050405020304" pitchFamily="18" charset="0"/>
            </a:endParaRPr>
          </a:p>
        </p:txBody>
      </p:sp>
      <p:sp>
        <p:nvSpPr>
          <p:cNvPr id="12" name="object 12"/>
          <p:cNvSpPr txBox="1"/>
          <p:nvPr/>
        </p:nvSpPr>
        <p:spPr>
          <a:xfrm>
            <a:off x="2886582" y="3739475"/>
            <a:ext cx="1301115" cy="975360"/>
          </a:xfrm>
          <a:prstGeom prst="rect">
            <a:avLst/>
          </a:prstGeom>
        </p:spPr>
        <p:txBody>
          <a:bodyPr vert="horz" wrap="square" lIns="0" tIns="76200" rIns="0" bIns="0" rtlCol="0">
            <a:spAutoFit/>
          </a:bodyPr>
          <a:lstStyle/>
          <a:p>
            <a:pPr marL="142875">
              <a:lnSpc>
                <a:spcPct val="100000"/>
              </a:lnSpc>
              <a:spcBef>
                <a:spcPts val="600"/>
              </a:spcBef>
            </a:pPr>
            <a:r>
              <a:rPr sz="1600" dirty="0">
                <a:latin typeface="Times New Roman" panose="02020603050405020304" pitchFamily="18" charset="0"/>
                <a:cs typeface="Times New Roman" panose="02020603050405020304" pitchFamily="18" charset="0"/>
              </a:rPr>
              <a:t>FlyingThing</a:t>
            </a:r>
            <a:endParaRPr sz="1600">
              <a:latin typeface="Times New Roman" panose="02020603050405020304" pitchFamily="18" charset="0"/>
              <a:cs typeface="Times New Roman" panose="02020603050405020304" pitchFamily="18" charset="0"/>
            </a:endParaRPr>
          </a:p>
          <a:p>
            <a:pPr marL="12700">
              <a:lnSpc>
                <a:spcPct val="100000"/>
              </a:lnSpc>
              <a:spcBef>
                <a:spcPts val="570"/>
              </a:spcBef>
            </a:pPr>
            <a:r>
              <a:rPr sz="1800" dirty="0">
                <a:latin typeface="Times New Roman" panose="02020603050405020304" pitchFamily="18" charset="0"/>
                <a:cs typeface="Times New Roman" panose="02020603050405020304" pitchFamily="18" charset="0"/>
              </a:rPr>
              <a:t>+ color</a:t>
            </a:r>
            <a:endParaRPr sz="1800">
              <a:latin typeface="Times New Roman" panose="02020603050405020304" pitchFamily="18" charset="0"/>
              <a:cs typeface="Times New Roman" panose="02020603050405020304" pitchFamily="18" charset="0"/>
            </a:endParaRPr>
          </a:p>
          <a:p>
            <a:pPr marL="12700">
              <a:lnSpc>
                <a:spcPct val="100000"/>
              </a:lnSpc>
              <a:spcBef>
                <a:spcPts val="165"/>
              </a:spcBef>
            </a:pPr>
            <a:r>
              <a:rPr sz="1800" dirty="0">
                <a:latin typeface="Times New Roman" panose="02020603050405020304" pitchFamily="18" charset="0"/>
                <a:cs typeface="Times New Roman" panose="02020603050405020304" pitchFamily="18" charset="0"/>
              </a:rPr>
              <a:t>+ getColor ()</a:t>
            </a:r>
            <a:endParaRPr sz="1800">
              <a:latin typeface="Times New Roman" panose="02020603050405020304" pitchFamily="18" charset="0"/>
              <a:cs typeface="Times New Roman" panose="02020603050405020304" pitchFamily="18" charset="0"/>
            </a:endParaRPr>
          </a:p>
        </p:txBody>
      </p:sp>
      <p:sp>
        <p:nvSpPr>
          <p:cNvPr id="13" name="object 13"/>
          <p:cNvSpPr/>
          <p:nvPr/>
        </p:nvSpPr>
        <p:spPr>
          <a:xfrm>
            <a:off x="4844796" y="3576828"/>
            <a:ext cx="3278124" cy="3134868"/>
          </a:xfrm>
          <a:prstGeom prst="rect">
            <a:avLst/>
          </a:prstGeom>
          <a:blipFill>
            <a:blip r:embed="rId6"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14"/>
          <p:cNvSpPr txBox="1"/>
          <p:nvPr/>
        </p:nvSpPr>
        <p:spPr>
          <a:xfrm>
            <a:off x="5933694" y="3618991"/>
            <a:ext cx="1063625" cy="258404"/>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panose="02020603050405020304" pitchFamily="18" charset="0"/>
                <a:cs typeface="Times New Roman" panose="02020603050405020304" pitchFamily="18" charset="0"/>
              </a:rPr>
              <a:t>SomeClass</a:t>
            </a:r>
            <a:endParaRPr sz="1600">
              <a:latin typeface="Times New Roman" panose="02020603050405020304" pitchFamily="18" charset="0"/>
              <a:cs typeface="Times New Roman" panose="02020603050405020304" pitchFamily="18" charset="0"/>
            </a:endParaRPr>
          </a:p>
        </p:txBody>
      </p:sp>
      <p:sp>
        <p:nvSpPr>
          <p:cNvPr id="15" name="object 15"/>
          <p:cNvSpPr txBox="1"/>
          <p:nvPr/>
        </p:nvSpPr>
        <p:spPr>
          <a:xfrm>
            <a:off x="6275070" y="6185103"/>
            <a:ext cx="387350" cy="258404"/>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panose="02020603050405020304" pitchFamily="18" charset="0"/>
                <a:cs typeface="Times New Roman" panose="02020603050405020304" pitchFamily="18" charset="0"/>
              </a:rPr>
              <a:t>Bird</a:t>
            </a:r>
            <a:endParaRPr sz="1600">
              <a:latin typeface="Times New Roman" panose="02020603050405020304" pitchFamily="18" charset="0"/>
              <a:cs typeface="Times New Roman" panose="02020603050405020304" pitchFamily="18" charset="0"/>
            </a:endParaRPr>
          </a:p>
        </p:txBody>
      </p:sp>
      <p:sp>
        <p:nvSpPr>
          <p:cNvPr id="16" name="object 16"/>
          <p:cNvSpPr txBox="1"/>
          <p:nvPr/>
        </p:nvSpPr>
        <p:spPr>
          <a:xfrm>
            <a:off x="4890261" y="4646597"/>
            <a:ext cx="1300480" cy="975994"/>
          </a:xfrm>
          <a:prstGeom prst="rect">
            <a:avLst/>
          </a:prstGeom>
        </p:spPr>
        <p:txBody>
          <a:bodyPr vert="horz" wrap="square" lIns="0" tIns="76835" rIns="0" bIns="0" rtlCol="0">
            <a:spAutoFit/>
          </a:bodyPr>
          <a:lstStyle/>
          <a:p>
            <a:pPr marL="337820">
              <a:lnSpc>
                <a:spcPct val="100000"/>
              </a:lnSpc>
              <a:spcBef>
                <a:spcPts val="605"/>
              </a:spcBef>
            </a:pPr>
            <a:r>
              <a:rPr sz="1600" dirty="0">
                <a:latin typeface="Times New Roman" panose="02020603050405020304" pitchFamily="18" charset="0"/>
                <a:cs typeface="Times New Roman" panose="02020603050405020304" pitchFamily="18" charset="0"/>
              </a:rPr>
              <a:t>Animal</a:t>
            </a:r>
            <a:endParaRPr sz="1600">
              <a:latin typeface="Times New Roman" panose="02020603050405020304" pitchFamily="18" charset="0"/>
              <a:cs typeface="Times New Roman" panose="02020603050405020304" pitchFamily="18" charset="0"/>
            </a:endParaRPr>
          </a:p>
          <a:p>
            <a:pPr marL="12700">
              <a:lnSpc>
                <a:spcPct val="100000"/>
              </a:lnSpc>
              <a:spcBef>
                <a:spcPts val="570"/>
              </a:spcBef>
            </a:pPr>
            <a:r>
              <a:rPr sz="1800" dirty="0">
                <a:latin typeface="Times New Roman" panose="02020603050405020304" pitchFamily="18" charset="0"/>
                <a:cs typeface="Times New Roman" panose="02020603050405020304" pitchFamily="18" charset="0"/>
              </a:rPr>
              <a:t>+ color</a:t>
            </a:r>
            <a:endParaRPr sz="1800">
              <a:latin typeface="Times New Roman" panose="02020603050405020304" pitchFamily="18" charset="0"/>
              <a:cs typeface="Times New Roman" panose="02020603050405020304" pitchFamily="18" charset="0"/>
            </a:endParaRPr>
          </a:p>
          <a:p>
            <a:pPr marL="12700">
              <a:lnSpc>
                <a:spcPct val="100000"/>
              </a:lnSpc>
              <a:spcBef>
                <a:spcPts val="170"/>
              </a:spcBef>
            </a:pPr>
            <a:r>
              <a:rPr sz="1800" dirty="0">
                <a:latin typeface="Times New Roman" panose="02020603050405020304" pitchFamily="18" charset="0"/>
                <a:cs typeface="Times New Roman" panose="02020603050405020304" pitchFamily="18" charset="0"/>
              </a:rPr>
              <a:t>+ getColor ()</a:t>
            </a:r>
            <a:endParaRPr sz="1800">
              <a:latin typeface="Times New Roman" panose="02020603050405020304" pitchFamily="18" charset="0"/>
              <a:cs typeface="Times New Roman" panose="02020603050405020304" pitchFamily="18" charset="0"/>
            </a:endParaRPr>
          </a:p>
        </p:txBody>
      </p:sp>
      <p:sp>
        <p:nvSpPr>
          <p:cNvPr id="17" name="object 17"/>
          <p:cNvSpPr txBox="1"/>
          <p:nvPr/>
        </p:nvSpPr>
        <p:spPr>
          <a:xfrm>
            <a:off x="6770369" y="4646597"/>
            <a:ext cx="1300480" cy="975994"/>
          </a:xfrm>
          <a:prstGeom prst="rect">
            <a:avLst/>
          </a:prstGeom>
        </p:spPr>
        <p:txBody>
          <a:bodyPr vert="horz" wrap="square" lIns="0" tIns="76835" rIns="0" bIns="0" rtlCol="0">
            <a:spAutoFit/>
          </a:bodyPr>
          <a:lstStyle/>
          <a:p>
            <a:pPr marL="142240">
              <a:lnSpc>
                <a:spcPct val="100000"/>
              </a:lnSpc>
              <a:spcBef>
                <a:spcPts val="605"/>
              </a:spcBef>
            </a:pPr>
            <a:r>
              <a:rPr sz="1600" dirty="0">
                <a:latin typeface="Times New Roman" panose="02020603050405020304" pitchFamily="18" charset="0"/>
                <a:cs typeface="Times New Roman" panose="02020603050405020304" pitchFamily="18" charset="0"/>
              </a:rPr>
              <a:t>FlyingThing</a:t>
            </a:r>
            <a:endParaRPr sz="1600">
              <a:latin typeface="Times New Roman" panose="02020603050405020304" pitchFamily="18" charset="0"/>
              <a:cs typeface="Times New Roman" panose="02020603050405020304" pitchFamily="18" charset="0"/>
            </a:endParaRPr>
          </a:p>
          <a:p>
            <a:pPr marL="12700">
              <a:lnSpc>
                <a:spcPct val="100000"/>
              </a:lnSpc>
              <a:spcBef>
                <a:spcPts val="570"/>
              </a:spcBef>
            </a:pPr>
            <a:r>
              <a:rPr sz="1800" dirty="0">
                <a:latin typeface="Times New Roman" panose="02020603050405020304" pitchFamily="18" charset="0"/>
                <a:cs typeface="Times New Roman" panose="02020603050405020304" pitchFamily="18" charset="0"/>
              </a:rPr>
              <a:t>+ color</a:t>
            </a:r>
            <a:endParaRPr sz="1800">
              <a:latin typeface="Times New Roman" panose="02020603050405020304" pitchFamily="18" charset="0"/>
              <a:cs typeface="Times New Roman" panose="02020603050405020304" pitchFamily="18" charset="0"/>
            </a:endParaRPr>
          </a:p>
          <a:p>
            <a:pPr marL="12700">
              <a:lnSpc>
                <a:spcPct val="100000"/>
              </a:lnSpc>
              <a:spcBef>
                <a:spcPts val="170"/>
              </a:spcBef>
            </a:pPr>
            <a:r>
              <a:rPr sz="1800" dirty="0">
                <a:latin typeface="Times New Roman" panose="02020603050405020304" pitchFamily="18" charset="0"/>
                <a:cs typeface="Times New Roman" panose="02020603050405020304" pitchFamily="18" charset="0"/>
              </a:rPr>
              <a:t>+ getColor ()</a:t>
            </a:r>
            <a:endParaRPr sz="180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7889747" y="4562855"/>
            <a:ext cx="645160" cy="643255"/>
            <a:chOff x="7889747" y="4562855"/>
            <a:chExt cx="645160" cy="643255"/>
          </a:xfrm>
        </p:grpSpPr>
        <p:sp>
          <p:nvSpPr>
            <p:cNvPr id="19" name="object 19"/>
            <p:cNvSpPr/>
            <p:nvPr/>
          </p:nvSpPr>
          <p:spPr>
            <a:xfrm>
              <a:off x="7892795" y="4565903"/>
              <a:ext cx="638810" cy="637540"/>
            </a:xfrm>
            <a:custGeom>
              <a:avLst/>
              <a:gdLst/>
              <a:ahLst/>
              <a:cxnLst/>
              <a:rect l="l" t="t" r="r" b="b"/>
              <a:pathLst>
                <a:path w="638809" h="637539">
                  <a:moveTo>
                    <a:pt x="614679" y="0"/>
                  </a:moveTo>
                  <a:lnTo>
                    <a:pt x="565530" y="27051"/>
                  </a:lnTo>
                  <a:lnTo>
                    <a:pt x="508253" y="76200"/>
                  </a:lnTo>
                  <a:lnTo>
                    <a:pt x="463803" y="122301"/>
                  </a:lnTo>
                  <a:lnTo>
                    <a:pt x="452754" y="133477"/>
                  </a:lnTo>
                  <a:lnTo>
                    <a:pt x="336803" y="123952"/>
                  </a:lnTo>
                  <a:lnTo>
                    <a:pt x="355853" y="104902"/>
                  </a:lnTo>
                  <a:lnTo>
                    <a:pt x="359028" y="93726"/>
                  </a:lnTo>
                  <a:lnTo>
                    <a:pt x="352678" y="79375"/>
                  </a:lnTo>
                  <a:lnTo>
                    <a:pt x="343153" y="74676"/>
                  </a:lnTo>
                  <a:lnTo>
                    <a:pt x="333628" y="74676"/>
                  </a:lnTo>
                  <a:lnTo>
                    <a:pt x="324103" y="77851"/>
                  </a:lnTo>
                  <a:lnTo>
                    <a:pt x="316102" y="84201"/>
                  </a:lnTo>
                  <a:lnTo>
                    <a:pt x="306577" y="92202"/>
                  </a:lnTo>
                  <a:lnTo>
                    <a:pt x="282701" y="115951"/>
                  </a:lnTo>
                  <a:lnTo>
                    <a:pt x="206501" y="104902"/>
                  </a:lnTo>
                  <a:lnTo>
                    <a:pt x="216026" y="95377"/>
                  </a:lnTo>
                  <a:lnTo>
                    <a:pt x="225551" y="84201"/>
                  </a:lnTo>
                  <a:lnTo>
                    <a:pt x="228726" y="73025"/>
                  </a:lnTo>
                  <a:lnTo>
                    <a:pt x="222376" y="58801"/>
                  </a:lnTo>
                  <a:lnTo>
                    <a:pt x="214502" y="53975"/>
                  </a:lnTo>
                  <a:lnTo>
                    <a:pt x="204850" y="53975"/>
                  </a:lnTo>
                  <a:lnTo>
                    <a:pt x="195325" y="58801"/>
                  </a:lnTo>
                  <a:lnTo>
                    <a:pt x="185800" y="65151"/>
                  </a:lnTo>
                  <a:lnTo>
                    <a:pt x="176275" y="74676"/>
                  </a:lnTo>
                  <a:lnTo>
                    <a:pt x="166750" y="82550"/>
                  </a:lnTo>
                  <a:lnTo>
                    <a:pt x="158876" y="92202"/>
                  </a:lnTo>
                  <a:lnTo>
                    <a:pt x="152526" y="96901"/>
                  </a:lnTo>
                  <a:lnTo>
                    <a:pt x="133476" y="95377"/>
                  </a:lnTo>
                  <a:lnTo>
                    <a:pt x="117601" y="92202"/>
                  </a:lnTo>
                  <a:lnTo>
                    <a:pt x="101600" y="90551"/>
                  </a:lnTo>
                  <a:lnTo>
                    <a:pt x="87375" y="87376"/>
                  </a:lnTo>
                  <a:lnTo>
                    <a:pt x="74675" y="87376"/>
                  </a:lnTo>
                  <a:lnTo>
                    <a:pt x="53975" y="84201"/>
                  </a:lnTo>
                  <a:lnTo>
                    <a:pt x="46100" y="84201"/>
                  </a:lnTo>
                  <a:lnTo>
                    <a:pt x="28575" y="85725"/>
                  </a:lnTo>
                  <a:lnTo>
                    <a:pt x="15875" y="92202"/>
                  </a:lnTo>
                  <a:lnTo>
                    <a:pt x="6350" y="100076"/>
                  </a:lnTo>
                  <a:lnTo>
                    <a:pt x="0" y="109601"/>
                  </a:lnTo>
                  <a:lnTo>
                    <a:pt x="0" y="119126"/>
                  </a:lnTo>
                  <a:lnTo>
                    <a:pt x="3175" y="128651"/>
                  </a:lnTo>
                  <a:lnTo>
                    <a:pt x="15875" y="138176"/>
                  </a:lnTo>
                  <a:lnTo>
                    <a:pt x="47625" y="147701"/>
                  </a:lnTo>
                  <a:lnTo>
                    <a:pt x="65150" y="150876"/>
                  </a:lnTo>
                  <a:lnTo>
                    <a:pt x="82550" y="157226"/>
                  </a:lnTo>
                  <a:lnTo>
                    <a:pt x="103250" y="162052"/>
                  </a:lnTo>
                  <a:lnTo>
                    <a:pt x="123951" y="168402"/>
                  </a:lnTo>
                  <a:lnTo>
                    <a:pt x="146176" y="176276"/>
                  </a:lnTo>
                  <a:lnTo>
                    <a:pt x="169925" y="184277"/>
                  </a:lnTo>
                  <a:lnTo>
                    <a:pt x="220852" y="203327"/>
                  </a:lnTo>
                  <a:lnTo>
                    <a:pt x="241426" y="212852"/>
                  </a:lnTo>
                  <a:lnTo>
                    <a:pt x="260476" y="220853"/>
                  </a:lnTo>
                  <a:lnTo>
                    <a:pt x="276351" y="225552"/>
                  </a:lnTo>
                  <a:lnTo>
                    <a:pt x="289051" y="233553"/>
                  </a:lnTo>
                  <a:lnTo>
                    <a:pt x="308101" y="244602"/>
                  </a:lnTo>
                  <a:lnTo>
                    <a:pt x="314451" y="249428"/>
                  </a:lnTo>
                  <a:lnTo>
                    <a:pt x="316102" y="254127"/>
                  </a:lnTo>
                  <a:lnTo>
                    <a:pt x="316102" y="262128"/>
                  </a:lnTo>
                  <a:lnTo>
                    <a:pt x="309752" y="271653"/>
                  </a:lnTo>
                  <a:lnTo>
                    <a:pt x="300227" y="282829"/>
                  </a:lnTo>
                  <a:lnTo>
                    <a:pt x="282701" y="300228"/>
                  </a:lnTo>
                  <a:lnTo>
                    <a:pt x="266826" y="317754"/>
                  </a:lnTo>
                  <a:lnTo>
                    <a:pt x="250951" y="336804"/>
                  </a:lnTo>
                  <a:lnTo>
                    <a:pt x="233552" y="354203"/>
                  </a:lnTo>
                  <a:lnTo>
                    <a:pt x="217677" y="371729"/>
                  </a:lnTo>
                  <a:lnTo>
                    <a:pt x="203326" y="390779"/>
                  </a:lnTo>
                  <a:lnTo>
                    <a:pt x="187451" y="409829"/>
                  </a:lnTo>
                  <a:lnTo>
                    <a:pt x="173100" y="428879"/>
                  </a:lnTo>
                  <a:lnTo>
                    <a:pt x="160400" y="428879"/>
                  </a:lnTo>
                  <a:lnTo>
                    <a:pt x="139826" y="425704"/>
                  </a:lnTo>
                  <a:lnTo>
                    <a:pt x="117601" y="421005"/>
                  </a:lnTo>
                  <a:lnTo>
                    <a:pt x="92075" y="419354"/>
                  </a:lnTo>
                  <a:lnTo>
                    <a:pt x="66675" y="419354"/>
                  </a:lnTo>
                  <a:lnTo>
                    <a:pt x="44450" y="425704"/>
                  </a:lnTo>
                  <a:lnTo>
                    <a:pt x="28575" y="435229"/>
                  </a:lnTo>
                  <a:lnTo>
                    <a:pt x="22225" y="451104"/>
                  </a:lnTo>
                  <a:lnTo>
                    <a:pt x="28575" y="455930"/>
                  </a:lnTo>
                  <a:lnTo>
                    <a:pt x="34925" y="459105"/>
                  </a:lnTo>
                  <a:lnTo>
                    <a:pt x="57150" y="471805"/>
                  </a:lnTo>
                  <a:lnTo>
                    <a:pt x="73025" y="478155"/>
                  </a:lnTo>
                  <a:lnTo>
                    <a:pt x="111251" y="495681"/>
                  </a:lnTo>
                  <a:lnTo>
                    <a:pt x="133476" y="505206"/>
                  </a:lnTo>
                  <a:lnTo>
                    <a:pt x="150875" y="548132"/>
                  </a:lnTo>
                  <a:lnTo>
                    <a:pt x="166750" y="578231"/>
                  </a:lnTo>
                  <a:lnTo>
                    <a:pt x="177926" y="602107"/>
                  </a:lnTo>
                  <a:lnTo>
                    <a:pt x="188975" y="614807"/>
                  </a:lnTo>
                  <a:lnTo>
                    <a:pt x="208025" y="605282"/>
                  </a:lnTo>
                  <a:lnTo>
                    <a:pt x="217677" y="592582"/>
                  </a:lnTo>
                  <a:lnTo>
                    <a:pt x="222376" y="570357"/>
                  </a:lnTo>
                  <a:lnTo>
                    <a:pt x="222376" y="549656"/>
                  </a:lnTo>
                  <a:lnTo>
                    <a:pt x="220852" y="527431"/>
                  </a:lnTo>
                  <a:lnTo>
                    <a:pt x="214502" y="503555"/>
                  </a:lnTo>
                  <a:lnTo>
                    <a:pt x="212851" y="484505"/>
                  </a:lnTo>
                  <a:lnTo>
                    <a:pt x="211200" y="468630"/>
                  </a:lnTo>
                  <a:lnTo>
                    <a:pt x="231901" y="451104"/>
                  </a:lnTo>
                  <a:lnTo>
                    <a:pt x="252602" y="435229"/>
                  </a:lnTo>
                  <a:lnTo>
                    <a:pt x="273176" y="416179"/>
                  </a:lnTo>
                  <a:lnTo>
                    <a:pt x="293877" y="395605"/>
                  </a:lnTo>
                  <a:lnTo>
                    <a:pt x="314451" y="379730"/>
                  </a:lnTo>
                  <a:lnTo>
                    <a:pt x="333628" y="360553"/>
                  </a:lnTo>
                  <a:lnTo>
                    <a:pt x="354202" y="343154"/>
                  </a:lnTo>
                  <a:lnTo>
                    <a:pt x="374903" y="327279"/>
                  </a:lnTo>
                  <a:lnTo>
                    <a:pt x="390778" y="330454"/>
                  </a:lnTo>
                  <a:lnTo>
                    <a:pt x="427354" y="393954"/>
                  </a:lnTo>
                  <a:lnTo>
                    <a:pt x="446404" y="444754"/>
                  </a:lnTo>
                  <a:lnTo>
                    <a:pt x="463803" y="495681"/>
                  </a:lnTo>
                  <a:lnTo>
                    <a:pt x="478154" y="543306"/>
                  </a:lnTo>
                  <a:lnTo>
                    <a:pt x="490854" y="581406"/>
                  </a:lnTo>
                  <a:lnTo>
                    <a:pt x="495553" y="605282"/>
                  </a:lnTo>
                  <a:lnTo>
                    <a:pt x="498728" y="614807"/>
                  </a:lnTo>
                  <a:lnTo>
                    <a:pt x="500379" y="625856"/>
                  </a:lnTo>
                  <a:lnTo>
                    <a:pt x="505078" y="633857"/>
                  </a:lnTo>
                  <a:lnTo>
                    <a:pt x="514603" y="637032"/>
                  </a:lnTo>
                  <a:lnTo>
                    <a:pt x="536955" y="635381"/>
                  </a:lnTo>
                  <a:lnTo>
                    <a:pt x="548004" y="622681"/>
                  </a:lnTo>
                  <a:lnTo>
                    <a:pt x="554354" y="602107"/>
                  </a:lnTo>
                  <a:lnTo>
                    <a:pt x="556005" y="576707"/>
                  </a:lnTo>
                  <a:lnTo>
                    <a:pt x="554354" y="548132"/>
                  </a:lnTo>
                  <a:lnTo>
                    <a:pt x="549655" y="521081"/>
                  </a:lnTo>
                  <a:lnTo>
                    <a:pt x="541654" y="486156"/>
                  </a:lnTo>
                  <a:lnTo>
                    <a:pt x="573404" y="455930"/>
                  </a:lnTo>
                  <a:lnTo>
                    <a:pt x="582929" y="444754"/>
                  </a:lnTo>
                  <a:lnTo>
                    <a:pt x="586104" y="435229"/>
                  </a:lnTo>
                  <a:lnTo>
                    <a:pt x="584580" y="425704"/>
                  </a:lnTo>
                  <a:lnTo>
                    <a:pt x="579754" y="419354"/>
                  </a:lnTo>
                  <a:lnTo>
                    <a:pt x="573404" y="416179"/>
                  </a:lnTo>
                  <a:lnTo>
                    <a:pt x="560704" y="417830"/>
                  </a:lnTo>
                  <a:lnTo>
                    <a:pt x="548004" y="422529"/>
                  </a:lnTo>
                  <a:lnTo>
                    <a:pt x="532129" y="435229"/>
                  </a:lnTo>
                  <a:lnTo>
                    <a:pt x="522604" y="357378"/>
                  </a:lnTo>
                  <a:lnTo>
                    <a:pt x="530478" y="352679"/>
                  </a:lnTo>
                  <a:lnTo>
                    <a:pt x="538479" y="344678"/>
                  </a:lnTo>
                  <a:lnTo>
                    <a:pt x="546480" y="335153"/>
                  </a:lnTo>
                  <a:lnTo>
                    <a:pt x="556005" y="325628"/>
                  </a:lnTo>
                  <a:lnTo>
                    <a:pt x="565530" y="306578"/>
                  </a:lnTo>
                  <a:lnTo>
                    <a:pt x="565530" y="297053"/>
                  </a:lnTo>
                  <a:lnTo>
                    <a:pt x="559180" y="289179"/>
                  </a:lnTo>
                  <a:lnTo>
                    <a:pt x="546480" y="282829"/>
                  </a:lnTo>
                  <a:lnTo>
                    <a:pt x="533780" y="286004"/>
                  </a:lnTo>
                  <a:lnTo>
                    <a:pt x="514603" y="305054"/>
                  </a:lnTo>
                  <a:lnTo>
                    <a:pt x="503554" y="189103"/>
                  </a:lnTo>
                  <a:lnTo>
                    <a:pt x="520953" y="174752"/>
                  </a:lnTo>
                  <a:lnTo>
                    <a:pt x="541654" y="152527"/>
                  </a:lnTo>
                  <a:lnTo>
                    <a:pt x="594105" y="100076"/>
                  </a:lnTo>
                  <a:lnTo>
                    <a:pt x="616330" y="69850"/>
                  </a:lnTo>
                  <a:lnTo>
                    <a:pt x="632205" y="46101"/>
                  </a:lnTo>
                  <a:lnTo>
                    <a:pt x="638555" y="20701"/>
                  </a:lnTo>
                  <a:lnTo>
                    <a:pt x="630554" y="3175"/>
                  </a:lnTo>
                  <a:lnTo>
                    <a:pt x="614679" y="0"/>
                  </a:lnTo>
                  <a:close/>
                </a:path>
              </a:pathLst>
            </a:custGeom>
            <a:solidFill>
              <a:srgbClr val="B1B1B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0" name="object 20"/>
            <p:cNvSpPr/>
            <p:nvPr/>
          </p:nvSpPr>
          <p:spPr>
            <a:xfrm>
              <a:off x="7892795" y="4565903"/>
              <a:ext cx="638810" cy="637540"/>
            </a:xfrm>
            <a:custGeom>
              <a:avLst/>
              <a:gdLst/>
              <a:ahLst/>
              <a:cxnLst/>
              <a:rect l="l" t="t" r="r" b="b"/>
              <a:pathLst>
                <a:path w="638809" h="637539">
                  <a:moveTo>
                    <a:pt x="452754" y="133477"/>
                  </a:moveTo>
                  <a:lnTo>
                    <a:pt x="463803" y="122301"/>
                  </a:lnTo>
                  <a:lnTo>
                    <a:pt x="482853" y="101727"/>
                  </a:lnTo>
                  <a:lnTo>
                    <a:pt x="508253" y="76200"/>
                  </a:lnTo>
                  <a:lnTo>
                    <a:pt x="536955" y="50800"/>
                  </a:lnTo>
                  <a:lnTo>
                    <a:pt x="565530" y="27051"/>
                  </a:lnTo>
                  <a:lnTo>
                    <a:pt x="592454" y="9525"/>
                  </a:lnTo>
                  <a:lnTo>
                    <a:pt x="614679" y="0"/>
                  </a:lnTo>
                  <a:lnTo>
                    <a:pt x="630554" y="3175"/>
                  </a:lnTo>
                  <a:lnTo>
                    <a:pt x="638555" y="20701"/>
                  </a:lnTo>
                  <a:lnTo>
                    <a:pt x="632205" y="46101"/>
                  </a:lnTo>
                  <a:lnTo>
                    <a:pt x="616330" y="69850"/>
                  </a:lnTo>
                  <a:lnTo>
                    <a:pt x="594105" y="100076"/>
                  </a:lnTo>
                  <a:lnTo>
                    <a:pt x="568705" y="125476"/>
                  </a:lnTo>
                  <a:lnTo>
                    <a:pt x="541654" y="152527"/>
                  </a:lnTo>
                  <a:lnTo>
                    <a:pt x="520953" y="174752"/>
                  </a:lnTo>
                  <a:lnTo>
                    <a:pt x="503554" y="189103"/>
                  </a:lnTo>
                  <a:lnTo>
                    <a:pt x="514603" y="305054"/>
                  </a:lnTo>
                  <a:lnTo>
                    <a:pt x="524128" y="295529"/>
                  </a:lnTo>
                  <a:lnTo>
                    <a:pt x="533780" y="286004"/>
                  </a:lnTo>
                  <a:lnTo>
                    <a:pt x="546480" y="282829"/>
                  </a:lnTo>
                  <a:lnTo>
                    <a:pt x="559180" y="289179"/>
                  </a:lnTo>
                  <a:lnTo>
                    <a:pt x="565530" y="297053"/>
                  </a:lnTo>
                  <a:lnTo>
                    <a:pt x="565530" y="306578"/>
                  </a:lnTo>
                  <a:lnTo>
                    <a:pt x="560704" y="316103"/>
                  </a:lnTo>
                  <a:lnTo>
                    <a:pt x="556005" y="325628"/>
                  </a:lnTo>
                  <a:lnTo>
                    <a:pt x="546480" y="335153"/>
                  </a:lnTo>
                  <a:lnTo>
                    <a:pt x="538479" y="344678"/>
                  </a:lnTo>
                  <a:lnTo>
                    <a:pt x="530478" y="352679"/>
                  </a:lnTo>
                  <a:lnTo>
                    <a:pt x="522604" y="357378"/>
                  </a:lnTo>
                  <a:lnTo>
                    <a:pt x="532129" y="435229"/>
                  </a:lnTo>
                  <a:lnTo>
                    <a:pt x="548004" y="422529"/>
                  </a:lnTo>
                  <a:lnTo>
                    <a:pt x="560704" y="417830"/>
                  </a:lnTo>
                  <a:lnTo>
                    <a:pt x="573404" y="416179"/>
                  </a:lnTo>
                  <a:lnTo>
                    <a:pt x="579754" y="419354"/>
                  </a:lnTo>
                  <a:lnTo>
                    <a:pt x="584580" y="425704"/>
                  </a:lnTo>
                  <a:lnTo>
                    <a:pt x="586104" y="435229"/>
                  </a:lnTo>
                  <a:lnTo>
                    <a:pt x="582929" y="444754"/>
                  </a:lnTo>
                  <a:lnTo>
                    <a:pt x="573404" y="455930"/>
                  </a:lnTo>
                  <a:lnTo>
                    <a:pt x="541654" y="486156"/>
                  </a:lnTo>
                  <a:lnTo>
                    <a:pt x="544829" y="500380"/>
                  </a:lnTo>
                  <a:lnTo>
                    <a:pt x="549655" y="521081"/>
                  </a:lnTo>
                  <a:lnTo>
                    <a:pt x="554354" y="548132"/>
                  </a:lnTo>
                  <a:lnTo>
                    <a:pt x="556005" y="576707"/>
                  </a:lnTo>
                  <a:lnTo>
                    <a:pt x="554354" y="602107"/>
                  </a:lnTo>
                  <a:lnTo>
                    <a:pt x="548004" y="622681"/>
                  </a:lnTo>
                  <a:lnTo>
                    <a:pt x="536955" y="635381"/>
                  </a:lnTo>
                  <a:lnTo>
                    <a:pt x="514603" y="637032"/>
                  </a:lnTo>
                  <a:lnTo>
                    <a:pt x="505078" y="633857"/>
                  </a:lnTo>
                  <a:lnTo>
                    <a:pt x="500379" y="625856"/>
                  </a:lnTo>
                  <a:lnTo>
                    <a:pt x="498728" y="614807"/>
                  </a:lnTo>
                  <a:lnTo>
                    <a:pt x="495553" y="605282"/>
                  </a:lnTo>
                  <a:lnTo>
                    <a:pt x="490854" y="581406"/>
                  </a:lnTo>
                  <a:lnTo>
                    <a:pt x="478154" y="543306"/>
                  </a:lnTo>
                  <a:lnTo>
                    <a:pt x="463803" y="495681"/>
                  </a:lnTo>
                  <a:lnTo>
                    <a:pt x="446404" y="444754"/>
                  </a:lnTo>
                  <a:lnTo>
                    <a:pt x="427354" y="393954"/>
                  </a:lnTo>
                  <a:lnTo>
                    <a:pt x="408177" y="354203"/>
                  </a:lnTo>
                  <a:lnTo>
                    <a:pt x="374903" y="327279"/>
                  </a:lnTo>
                  <a:lnTo>
                    <a:pt x="354202" y="343154"/>
                  </a:lnTo>
                  <a:lnTo>
                    <a:pt x="333628" y="360553"/>
                  </a:lnTo>
                  <a:lnTo>
                    <a:pt x="314451" y="379730"/>
                  </a:lnTo>
                  <a:lnTo>
                    <a:pt x="293877" y="395605"/>
                  </a:lnTo>
                  <a:lnTo>
                    <a:pt x="273176" y="416179"/>
                  </a:lnTo>
                  <a:lnTo>
                    <a:pt x="252602" y="435229"/>
                  </a:lnTo>
                  <a:lnTo>
                    <a:pt x="231901" y="451104"/>
                  </a:lnTo>
                  <a:lnTo>
                    <a:pt x="211200" y="468630"/>
                  </a:lnTo>
                  <a:lnTo>
                    <a:pt x="212851" y="484505"/>
                  </a:lnTo>
                  <a:lnTo>
                    <a:pt x="214502" y="503555"/>
                  </a:lnTo>
                  <a:lnTo>
                    <a:pt x="220852" y="527431"/>
                  </a:lnTo>
                  <a:lnTo>
                    <a:pt x="222376" y="549656"/>
                  </a:lnTo>
                  <a:lnTo>
                    <a:pt x="222376" y="570357"/>
                  </a:lnTo>
                  <a:lnTo>
                    <a:pt x="217677" y="592582"/>
                  </a:lnTo>
                  <a:lnTo>
                    <a:pt x="208025" y="605282"/>
                  </a:lnTo>
                  <a:lnTo>
                    <a:pt x="188975" y="614807"/>
                  </a:lnTo>
                  <a:lnTo>
                    <a:pt x="177926" y="602107"/>
                  </a:lnTo>
                  <a:lnTo>
                    <a:pt x="166750" y="578231"/>
                  </a:lnTo>
                  <a:lnTo>
                    <a:pt x="150875" y="548132"/>
                  </a:lnTo>
                  <a:lnTo>
                    <a:pt x="133476" y="505206"/>
                  </a:lnTo>
                  <a:lnTo>
                    <a:pt x="111251" y="495681"/>
                  </a:lnTo>
                  <a:lnTo>
                    <a:pt x="90550" y="486156"/>
                  </a:lnTo>
                  <a:lnTo>
                    <a:pt x="73025" y="478155"/>
                  </a:lnTo>
                  <a:lnTo>
                    <a:pt x="57150" y="471805"/>
                  </a:lnTo>
                  <a:lnTo>
                    <a:pt x="46100" y="465455"/>
                  </a:lnTo>
                  <a:lnTo>
                    <a:pt x="34925" y="459105"/>
                  </a:lnTo>
                  <a:lnTo>
                    <a:pt x="28575" y="455930"/>
                  </a:lnTo>
                  <a:lnTo>
                    <a:pt x="22225" y="451104"/>
                  </a:lnTo>
                  <a:lnTo>
                    <a:pt x="28575" y="435229"/>
                  </a:lnTo>
                  <a:lnTo>
                    <a:pt x="44450" y="425704"/>
                  </a:lnTo>
                  <a:lnTo>
                    <a:pt x="66675" y="419354"/>
                  </a:lnTo>
                  <a:lnTo>
                    <a:pt x="92075" y="419354"/>
                  </a:lnTo>
                  <a:lnTo>
                    <a:pt x="117601" y="421005"/>
                  </a:lnTo>
                  <a:lnTo>
                    <a:pt x="139826" y="425704"/>
                  </a:lnTo>
                  <a:lnTo>
                    <a:pt x="160400" y="428879"/>
                  </a:lnTo>
                  <a:lnTo>
                    <a:pt x="173100" y="428879"/>
                  </a:lnTo>
                  <a:lnTo>
                    <a:pt x="187451" y="409829"/>
                  </a:lnTo>
                  <a:lnTo>
                    <a:pt x="203326" y="390779"/>
                  </a:lnTo>
                  <a:lnTo>
                    <a:pt x="217677" y="371729"/>
                  </a:lnTo>
                  <a:lnTo>
                    <a:pt x="233552" y="354203"/>
                  </a:lnTo>
                  <a:lnTo>
                    <a:pt x="250951" y="336804"/>
                  </a:lnTo>
                  <a:lnTo>
                    <a:pt x="266826" y="317754"/>
                  </a:lnTo>
                  <a:lnTo>
                    <a:pt x="282701" y="300228"/>
                  </a:lnTo>
                  <a:lnTo>
                    <a:pt x="300227" y="282829"/>
                  </a:lnTo>
                  <a:lnTo>
                    <a:pt x="309752" y="271653"/>
                  </a:lnTo>
                  <a:lnTo>
                    <a:pt x="316102" y="262128"/>
                  </a:lnTo>
                  <a:lnTo>
                    <a:pt x="316102" y="254127"/>
                  </a:lnTo>
                  <a:lnTo>
                    <a:pt x="314451" y="249428"/>
                  </a:lnTo>
                  <a:lnTo>
                    <a:pt x="308101" y="244602"/>
                  </a:lnTo>
                  <a:lnTo>
                    <a:pt x="300227" y="239903"/>
                  </a:lnTo>
                  <a:lnTo>
                    <a:pt x="289051" y="233553"/>
                  </a:lnTo>
                  <a:lnTo>
                    <a:pt x="276351" y="225552"/>
                  </a:lnTo>
                  <a:lnTo>
                    <a:pt x="260476" y="220853"/>
                  </a:lnTo>
                  <a:lnTo>
                    <a:pt x="241426" y="212852"/>
                  </a:lnTo>
                  <a:lnTo>
                    <a:pt x="220852" y="203327"/>
                  </a:lnTo>
                  <a:lnTo>
                    <a:pt x="195325" y="193802"/>
                  </a:lnTo>
                  <a:lnTo>
                    <a:pt x="169925" y="184277"/>
                  </a:lnTo>
                  <a:lnTo>
                    <a:pt x="146176" y="176276"/>
                  </a:lnTo>
                  <a:lnTo>
                    <a:pt x="123951" y="168402"/>
                  </a:lnTo>
                  <a:lnTo>
                    <a:pt x="103250" y="162052"/>
                  </a:lnTo>
                  <a:lnTo>
                    <a:pt x="82550" y="157226"/>
                  </a:lnTo>
                  <a:lnTo>
                    <a:pt x="65150" y="150876"/>
                  </a:lnTo>
                  <a:lnTo>
                    <a:pt x="15875" y="138176"/>
                  </a:lnTo>
                  <a:lnTo>
                    <a:pt x="0" y="119126"/>
                  </a:lnTo>
                  <a:lnTo>
                    <a:pt x="0" y="109601"/>
                  </a:lnTo>
                  <a:lnTo>
                    <a:pt x="6350" y="100076"/>
                  </a:lnTo>
                  <a:lnTo>
                    <a:pt x="15875" y="92202"/>
                  </a:lnTo>
                  <a:lnTo>
                    <a:pt x="28575" y="85725"/>
                  </a:lnTo>
                  <a:lnTo>
                    <a:pt x="46100" y="84201"/>
                  </a:lnTo>
                  <a:lnTo>
                    <a:pt x="53975" y="84201"/>
                  </a:lnTo>
                  <a:lnTo>
                    <a:pt x="63500" y="85725"/>
                  </a:lnTo>
                  <a:lnTo>
                    <a:pt x="74675" y="87376"/>
                  </a:lnTo>
                  <a:lnTo>
                    <a:pt x="87375" y="87376"/>
                  </a:lnTo>
                  <a:lnTo>
                    <a:pt x="101600" y="90551"/>
                  </a:lnTo>
                  <a:lnTo>
                    <a:pt x="117601" y="92202"/>
                  </a:lnTo>
                  <a:lnTo>
                    <a:pt x="133476" y="95377"/>
                  </a:lnTo>
                  <a:lnTo>
                    <a:pt x="152526" y="96901"/>
                  </a:lnTo>
                  <a:lnTo>
                    <a:pt x="158876" y="92202"/>
                  </a:lnTo>
                  <a:lnTo>
                    <a:pt x="166750" y="82550"/>
                  </a:lnTo>
                  <a:lnTo>
                    <a:pt x="176275" y="74676"/>
                  </a:lnTo>
                  <a:lnTo>
                    <a:pt x="185800" y="65151"/>
                  </a:lnTo>
                  <a:lnTo>
                    <a:pt x="195325" y="58801"/>
                  </a:lnTo>
                  <a:lnTo>
                    <a:pt x="204850" y="53975"/>
                  </a:lnTo>
                  <a:lnTo>
                    <a:pt x="214502" y="53975"/>
                  </a:lnTo>
                  <a:lnTo>
                    <a:pt x="222376" y="58801"/>
                  </a:lnTo>
                  <a:lnTo>
                    <a:pt x="228726" y="73025"/>
                  </a:lnTo>
                  <a:lnTo>
                    <a:pt x="225551" y="84201"/>
                  </a:lnTo>
                  <a:lnTo>
                    <a:pt x="216026" y="95377"/>
                  </a:lnTo>
                  <a:lnTo>
                    <a:pt x="206501" y="104902"/>
                  </a:lnTo>
                  <a:lnTo>
                    <a:pt x="282701" y="115951"/>
                  </a:lnTo>
                  <a:lnTo>
                    <a:pt x="289051" y="109601"/>
                  </a:lnTo>
                  <a:lnTo>
                    <a:pt x="297052" y="101727"/>
                  </a:lnTo>
                  <a:lnTo>
                    <a:pt x="306577" y="92202"/>
                  </a:lnTo>
                  <a:lnTo>
                    <a:pt x="316102" y="84201"/>
                  </a:lnTo>
                  <a:lnTo>
                    <a:pt x="324103" y="77851"/>
                  </a:lnTo>
                  <a:lnTo>
                    <a:pt x="333628" y="74676"/>
                  </a:lnTo>
                  <a:lnTo>
                    <a:pt x="343153" y="74676"/>
                  </a:lnTo>
                  <a:lnTo>
                    <a:pt x="352678" y="79375"/>
                  </a:lnTo>
                  <a:lnTo>
                    <a:pt x="359028" y="93726"/>
                  </a:lnTo>
                  <a:lnTo>
                    <a:pt x="355853" y="104902"/>
                  </a:lnTo>
                  <a:lnTo>
                    <a:pt x="346328" y="114427"/>
                  </a:lnTo>
                  <a:lnTo>
                    <a:pt x="336803" y="123952"/>
                  </a:lnTo>
                  <a:lnTo>
                    <a:pt x="452754" y="133477"/>
                  </a:lnTo>
                  <a:close/>
                </a:path>
              </a:pathLst>
            </a:custGeom>
            <a:ln w="6096">
              <a:solidFill>
                <a:srgbClr val="777777"/>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21" name="object 21"/>
          <p:cNvGrpSpPr/>
          <p:nvPr/>
        </p:nvGrpSpPr>
        <p:grpSpPr>
          <a:xfrm>
            <a:off x="6239255" y="2955035"/>
            <a:ext cx="532130" cy="530860"/>
            <a:chOff x="6239255" y="2955035"/>
            <a:chExt cx="532130" cy="530860"/>
          </a:xfrm>
        </p:grpSpPr>
        <p:sp>
          <p:nvSpPr>
            <p:cNvPr id="22" name="object 22"/>
            <p:cNvSpPr/>
            <p:nvPr/>
          </p:nvSpPr>
          <p:spPr>
            <a:xfrm>
              <a:off x="6243827" y="3089909"/>
              <a:ext cx="392430" cy="391160"/>
            </a:xfrm>
            <a:custGeom>
              <a:avLst/>
              <a:gdLst/>
              <a:ahLst/>
              <a:cxnLst/>
              <a:rect l="l" t="t" r="r" b="b"/>
              <a:pathLst>
                <a:path w="392429" h="391160">
                  <a:moveTo>
                    <a:pt x="392429" y="0"/>
                  </a:moveTo>
                  <a:lnTo>
                    <a:pt x="0" y="0"/>
                  </a:lnTo>
                  <a:lnTo>
                    <a:pt x="0" y="390906"/>
                  </a:lnTo>
                  <a:lnTo>
                    <a:pt x="392429" y="390906"/>
                  </a:lnTo>
                  <a:lnTo>
                    <a:pt x="392429" y="0"/>
                  </a:lnTo>
                  <a:close/>
                </a:path>
              </a:pathLst>
            </a:custGeom>
            <a:solidFill>
              <a:srgbClr val="66CC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3" name="object 23"/>
            <p:cNvSpPr/>
            <p:nvPr/>
          </p:nvSpPr>
          <p:spPr>
            <a:xfrm>
              <a:off x="6636257" y="2959607"/>
              <a:ext cx="130810" cy="521334"/>
            </a:xfrm>
            <a:custGeom>
              <a:avLst/>
              <a:gdLst/>
              <a:ahLst/>
              <a:cxnLst/>
              <a:rect l="l" t="t" r="r" b="b"/>
              <a:pathLst>
                <a:path w="130809" h="521335">
                  <a:moveTo>
                    <a:pt x="130301" y="0"/>
                  </a:moveTo>
                  <a:lnTo>
                    <a:pt x="0" y="130301"/>
                  </a:lnTo>
                  <a:lnTo>
                    <a:pt x="0" y="521207"/>
                  </a:lnTo>
                  <a:lnTo>
                    <a:pt x="130301" y="390905"/>
                  </a:lnTo>
                  <a:lnTo>
                    <a:pt x="130301" y="0"/>
                  </a:lnTo>
                  <a:close/>
                </a:path>
              </a:pathLst>
            </a:custGeom>
            <a:solidFill>
              <a:srgbClr val="52A3CD"/>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4" name="object 24"/>
            <p:cNvSpPr/>
            <p:nvPr/>
          </p:nvSpPr>
          <p:spPr>
            <a:xfrm>
              <a:off x="6243827" y="2959607"/>
              <a:ext cx="523240" cy="130810"/>
            </a:xfrm>
            <a:custGeom>
              <a:avLst/>
              <a:gdLst/>
              <a:ahLst/>
              <a:cxnLst/>
              <a:rect l="l" t="t" r="r" b="b"/>
              <a:pathLst>
                <a:path w="523240" h="130810">
                  <a:moveTo>
                    <a:pt x="522731" y="0"/>
                  </a:moveTo>
                  <a:lnTo>
                    <a:pt x="130301" y="0"/>
                  </a:lnTo>
                  <a:lnTo>
                    <a:pt x="0" y="130301"/>
                  </a:lnTo>
                  <a:lnTo>
                    <a:pt x="392429" y="130301"/>
                  </a:lnTo>
                  <a:lnTo>
                    <a:pt x="522731" y="0"/>
                  </a:lnTo>
                  <a:close/>
                </a:path>
              </a:pathLst>
            </a:custGeom>
            <a:solidFill>
              <a:srgbClr val="84D5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6243827" y="2959607"/>
              <a:ext cx="523240" cy="521334"/>
            </a:xfrm>
            <a:custGeom>
              <a:avLst/>
              <a:gdLst/>
              <a:ahLst/>
              <a:cxnLst/>
              <a:rect l="l" t="t" r="r" b="b"/>
              <a:pathLst>
                <a:path w="523240" h="521335">
                  <a:moveTo>
                    <a:pt x="0" y="130301"/>
                  </a:moveTo>
                  <a:lnTo>
                    <a:pt x="130301" y="0"/>
                  </a:lnTo>
                  <a:lnTo>
                    <a:pt x="522731" y="0"/>
                  </a:lnTo>
                  <a:lnTo>
                    <a:pt x="522731" y="390905"/>
                  </a:lnTo>
                  <a:lnTo>
                    <a:pt x="392429" y="521207"/>
                  </a:lnTo>
                  <a:lnTo>
                    <a:pt x="0" y="521207"/>
                  </a:lnTo>
                  <a:lnTo>
                    <a:pt x="0" y="130301"/>
                  </a:lnTo>
                  <a:close/>
                </a:path>
                <a:path w="523240" h="521335">
                  <a:moveTo>
                    <a:pt x="0" y="130301"/>
                  </a:moveTo>
                  <a:lnTo>
                    <a:pt x="392429" y="130301"/>
                  </a:lnTo>
                  <a:lnTo>
                    <a:pt x="522731" y="0"/>
                  </a:lnTo>
                </a:path>
                <a:path w="523240" h="521335">
                  <a:moveTo>
                    <a:pt x="392429" y="130301"/>
                  </a:moveTo>
                  <a:lnTo>
                    <a:pt x="392429" y="521207"/>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438400"/>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069644" y="1736598"/>
            <a:ext cx="4319604" cy="1367790"/>
          </a:xfrm>
          <a:prstGeom prst="rect">
            <a:avLst/>
          </a:prstGeom>
        </p:spPr>
        <p:txBody>
          <a:bodyPr vert="horz" wrap="square" lIns="0" tIns="13335" rIns="0" bIns="0" rtlCol="0">
            <a:spAutoFit/>
          </a:bodyPr>
          <a:lstStyle/>
          <a:p>
            <a:pPr marL="12700" marR="5080">
              <a:lnSpc>
                <a:spcPct val="100000"/>
              </a:lnSpc>
              <a:spcBef>
                <a:spcPts val="105"/>
              </a:spcBef>
            </a:pPr>
            <a:r>
              <a:rPr sz="4400" dirty="0">
                <a:latin typeface="Times New Roman" panose="02020603050405020304" pitchFamily="18" charset="0"/>
                <a:cs typeface="Times New Roman" panose="02020603050405020304" pitchFamily="18" charset="0"/>
              </a:rPr>
              <a:t>4. Giao diện  (Interface)</a:t>
            </a:r>
          </a:p>
        </p:txBody>
      </p:sp>
      <p:sp>
        <p:nvSpPr>
          <p:cNvPr id="10" name="object 10"/>
          <p:cNvSpPr txBox="1"/>
          <p:nvPr/>
        </p:nvSpPr>
        <p:spPr>
          <a:xfrm>
            <a:off x="8438388" y="6433732"/>
            <a:ext cx="455930" cy="240665"/>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Arial"/>
                <a:cs typeface="Arial"/>
              </a:rPr>
              <a:t>38</a:t>
            </a:fld>
            <a:endParaRPr sz="14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371600" y="223875"/>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8" name="object 8"/>
          <p:cNvSpPr txBox="1"/>
          <p:nvPr/>
        </p:nvSpPr>
        <p:spPr>
          <a:xfrm>
            <a:off x="1065903" y="1300169"/>
            <a:ext cx="7980945" cy="4389663"/>
          </a:xfrm>
          <a:prstGeom prst="rect">
            <a:avLst/>
          </a:prstGeom>
        </p:spPr>
        <p:txBody>
          <a:bodyPr vert="horz" wrap="square" lIns="0" tIns="97790" rIns="0" bIns="0" rtlCol="0">
            <a:spAutoFit/>
          </a:bodyPr>
          <a:lstStyle/>
          <a:p>
            <a:pPr marL="355600" indent="-342900">
              <a:lnSpc>
                <a:spcPct val="100000"/>
              </a:lnSpc>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(interface)</a:t>
            </a:r>
          </a:p>
          <a:p>
            <a:pPr marL="756285"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Phương tiện để giao tiếp</a:t>
            </a:r>
          </a:p>
          <a:p>
            <a:pPr marL="756285" marR="5080" lvl="1" indent="-287020">
              <a:lnSpc>
                <a:spcPct val="100000"/>
              </a:lnSpc>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Không phải quan tâm đến mã bên trong, chỉ cần thống  nhất về giao diện</a:t>
            </a:r>
          </a:p>
          <a:p>
            <a:pPr marL="756285"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Thư viện lập trình hoặc các dịch vụ</a:t>
            </a:r>
          </a:p>
          <a:p>
            <a:pPr marL="355600" indent="-342900">
              <a:lnSpc>
                <a:spcPct val="100000"/>
              </a:lnSpc>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trong Java</a:t>
            </a:r>
          </a:p>
          <a:p>
            <a:pPr marL="756285" marR="110489"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Một cấu trúc lập trình của Java được định nghĩa với từ  khóa </a:t>
            </a:r>
            <a:r>
              <a:rPr sz="2400" dirty="0">
                <a:solidFill>
                  <a:srgbClr val="006FC0"/>
                </a:solidFill>
                <a:latin typeface="Times New Roman" panose="02020603050405020304" pitchFamily="18" charset="0"/>
                <a:cs typeface="Times New Roman" panose="02020603050405020304" pitchFamily="18" charset="0"/>
              </a:rPr>
              <a:t>interface</a:t>
            </a:r>
            <a:endParaRPr sz="2400" dirty="0">
              <a:latin typeface="Times New Roman" panose="02020603050405020304" pitchFamily="18" charset="0"/>
              <a:cs typeface="Times New Roman" panose="02020603050405020304" pitchFamily="18" charset="0"/>
            </a:endParaRPr>
          </a:p>
          <a:p>
            <a:pPr marL="756285" marR="189230" lvl="1" indent="-287020">
              <a:lnSpc>
                <a:spcPct val="100000"/>
              </a:lnSpc>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Giải quyết bài toán đa thừa kế, tránh các rắc rối nhập  nhằng ngữ nghĩa</a:t>
            </a:r>
          </a:p>
        </p:txBody>
      </p:sp>
      <p:sp>
        <p:nvSpPr>
          <p:cNvPr id="9" name="object 9"/>
          <p:cNvSpPr txBox="1"/>
          <p:nvPr/>
        </p:nvSpPr>
        <p:spPr>
          <a:xfrm>
            <a:off x="2439161" y="6031229"/>
            <a:ext cx="4869180" cy="322524"/>
          </a:xfrm>
          <a:prstGeom prst="rect">
            <a:avLst/>
          </a:prstGeom>
          <a:ln w="25907">
            <a:solidFill>
              <a:srgbClr val="00AF50"/>
            </a:solidFill>
          </a:ln>
        </p:spPr>
        <p:txBody>
          <a:bodyPr vert="horz" wrap="square" lIns="0" tIns="45085" rIns="0" bIns="0" rtlCol="0">
            <a:spAutoFit/>
          </a:bodyPr>
          <a:lstStyle/>
          <a:p>
            <a:pPr marL="90805">
              <a:lnSpc>
                <a:spcPct val="100000"/>
              </a:lnSpc>
              <a:spcBef>
                <a:spcPts val="355"/>
              </a:spcBef>
            </a:pPr>
            <a:r>
              <a:rPr sz="1800" b="1" dirty="0">
                <a:latin typeface="Times New Roman" panose="02020603050405020304" pitchFamily="18" charset="0"/>
                <a:cs typeface="Times New Roman" panose="02020603050405020304" pitchFamily="18" charset="0"/>
              </a:rPr>
              <a:t>Phương thức nào cũng phải trừu tượng!</a:t>
            </a:r>
            <a:endParaRPr sz="1800">
              <a:latin typeface="Times New Roman" panose="02020603050405020304" pitchFamily="18" charset="0"/>
              <a:cs typeface="Times New Roman" panose="02020603050405020304" pitchFamily="18" charset="0"/>
            </a:endParaRPr>
          </a:p>
        </p:txBody>
      </p:sp>
      <p:grpSp>
        <p:nvGrpSpPr>
          <p:cNvPr id="10" name="object 10"/>
          <p:cNvGrpSpPr/>
          <p:nvPr/>
        </p:nvGrpSpPr>
        <p:grpSpPr>
          <a:xfrm>
            <a:off x="1944623" y="6062471"/>
            <a:ext cx="451484" cy="315595"/>
            <a:chOff x="1944623" y="6062471"/>
            <a:chExt cx="451484" cy="315595"/>
          </a:xfrm>
        </p:grpSpPr>
        <p:sp>
          <p:nvSpPr>
            <p:cNvPr id="11" name="object 11"/>
            <p:cNvSpPr/>
            <p:nvPr/>
          </p:nvSpPr>
          <p:spPr>
            <a:xfrm>
              <a:off x="1949195" y="6067043"/>
              <a:ext cx="441959" cy="306705"/>
            </a:xfrm>
            <a:custGeom>
              <a:avLst/>
              <a:gdLst/>
              <a:ahLst/>
              <a:cxnLst/>
              <a:rect l="l" t="t" r="r" b="b"/>
              <a:pathLst>
                <a:path w="441960" h="306704">
                  <a:moveTo>
                    <a:pt x="288671" y="0"/>
                  </a:moveTo>
                  <a:lnTo>
                    <a:pt x="288671" y="76580"/>
                  </a:lnTo>
                  <a:lnTo>
                    <a:pt x="0" y="76580"/>
                  </a:lnTo>
                  <a:lnTo>
                    <a:pt x="0" y="229742"/>
                  </a:lnTo>
                  <a:lnTo>
                    <a:pt x="288671" y="229742"/>
                  </a:lnTo>
                  <a:lnTo>
                    <a:pt x="288671" y="306323"/>
                  </a:lnTo>
                  <a:lnTo>
                    <a:pt x="441960" y="153161"/>
                  </a:lnTo>
                  <a:lnTo>
                    <a:pt x="288671" y="0"/>
                  </a:lnTo>
                  <a:close/>
                </a:path>
              </a:pathLst>
            </a:custGeom>
            <a:solidFill>
              <a:srgbClr val="00E3A8"/>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2" name="object 12"/>
            <p:cNvSpPr/>
            <p:nvPr/>
          </p:nvSpPr>
          <p:spPr>
            <a:xfrm>
              <a:off x="1949195" y="6067043"/>
              <a:ext cx="441959" cy="306705"/>
            </a:xfrm>
            <a:custGeom>
              <a:avLst/>
              <a:gdLst/>
              <a:ahLst/>
              <a:cxnLst/>
              <a:rect l="l" t="t" r="r" b="b"/>
              <a:pathLst>
                <a:path w="441960" h="306704">
                  <a:moveTo>
                    <a:pt x="0" y="76580"/>
                  </a:moveTo>
                  <a:lnTo>
                    <a:pt x="288671" y="76580"/>
                  </a:lnTo>
                  <a:lnTo>
                    <a:pt x="288671" y="0"/>
                  </a:lnTo>
                  <a:lnTo>
                    <a:pt x="441960" y="153161"/>
                  </a:lnTo>
                  <a:lnTo>
                    <a:pt x="288671" y="306323"/>
                  </a:lnTo>
                  <a:lnTo>
                    <a:pt x="288671" y="229742"/>
                  </a:lnTo>
                  <a:lnTo>
                    <a:pt x="0" y="229742"/>
                  </a:lnTo>
                  <a:lnTo>
                    <a:pt x="0" y="76580"/>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txBox="1"/>
          <p:nvPr/>
        </p:nvSpPr>
        <p:spPr>
          <a:xfrm>
            <a:off x="8438388" y="6433732"/>
            <a:ext cx="455930" cy="219291"/>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Times New Roman" panose="02020603050405020304" pitchFamily="18" charset="0"/>
                <a:cs typeface="Times New Roman" panose="02020603050405020304" pitchFamily="18" charset="0"/>
              </a:rPr>
              <a:t>39</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438400"/>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069644" y="1736598"/>
            <a:ext cx="5817870" cy="1367790"/>
          </a:xfrm>
          <a:prstGeom prst="rect">
            <a:avLst/>
          </a:prstGeom>
        </p:spPr>
        <p:txBody>
          <a:bodyPr vert="horz" wrap="square" lIns="0" tIns="13335" rIns="0" bIns="0" rtlCol="0">
            <a:spAutoFit/>
          </a:bodyPr>
          <a:lstStyle/>
          <a:p>
            <a:pPr marL="12700" marR="5080">
              <a:lnSpc>
                <a:spcPct val="100000"/>
              </a:lnSpc>
              <a:spcBef>
                <a:spcPts val="105"/>
              </a:spcBef>
            </a:pPr>
            <a:r>
              <a:rPr sz="4400" dirty="0">
                <a:latin typeface="Times New Roman" panose="02020603050405020304" pitchFamily="18" charset="0"/>
                <a:cs typeface="Times New Roman" panose="02020603050405020304" pitchFamily="18" charset="0"/>
              </a:rPr>
              <a:t>1. Định nghĩa lại/ghi đè  (Overriding)</a:t>
            </a:r>
          </a:p>
        </p:txBody>
      </p:sp>
      <p:sp>
        <p:nvSpPr>
          <p:cNvPr id="10" name="object 10"/>
          <p:cNvSpPr txBox="1"/>
          <p:nvPr/>
        </p:nvSpPr>
        <p:spPr>
          <a:xfrm>
            <a:off x="8561323" y="6433732"/>
            <a:ext cx="123189" cy="24066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1C1C1C"/>
                </a:solidFill>
                <a:latin typeface="Tahoma"/>
                <a:cs typeface="Tahoma"/>
              </a:rPr>
              <a:t>4</a:t>
            </a:r>
            <a:endParaRPr sz="1400">
              <a:latin typeface="Tahoma"/>
              <a:cs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8" name="object 8"/>
          <p:cNvSpPr txBox="1"/>
          <p:nvPr/>
        </p:nvSpPr>
        <p:spPr>
          <a:xfrm>
            <a:off x="1220713" y="1234433"/>
            <a:ext cx="8195309" cy="4794885"/>
          </a:xfrm>
          <a:prstGeom prst="rect">
            <a:avLst/>
          </a:prstGeom>
        </p:spPr>
        <p:txBody>
          <a:bodyPr vert="horz" wrap="square" lIns="0" tIns="97790" rIns="0" bIns="0" rtlCol="0">
            <a:spAutoFit/>
          </a:bodyPr>
          <a:lstStyle/>
          <a:p>
            <a:pPr marL="355600" indent="-342900">
              <a:lnSpc>
                <a:spcPct val="100000"/>
              </a:lnSpc>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Sử dụng từ khóa </a:t>
            </a:r>
            <a:r>
              <a:rPr sz="2800" dirty="0">
                <a:solidFill>
                  <a:srgbClr val="006FC0"/>
                </a:solidFill>
                <a:latin typeface="Times New Roman" panose="02020603050405020304" pitchFamily="18" charset="0"/>
                <a:cs typeface="Times New Roman" panose="02020603050405020304" pitchFamily="18" charset="0"/>
              </a:rPr>
              <a:t>interface </a:t>
            </a:r>
            <a:r>
              <a:rPr sz="2800" dirty="0">
                <a:latin typeface="Times New Roman" panose="02020603050405020304" pitchFamily="18" charset="0"/>
                <a:cs typeface="Times New Roman" panose="02020603050405020304" pitchFamily="18" charset="0"/>
              </a:rPr>
              <a:t>để định nghĩa</a:t>
            </a:r>
          </a:p>
          <a:p>
            <a:pPr marL="756285"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Một giao diện chỉ được bao gồm:</a:t>
            </a:r>
          </a:p>
          <a:p>
            <a:pPr marL="1155700" lvl="2" indent="-229235">
              <a:lnSpc>
                <a:spcPct val="100000"/>
              </a:lnSpc>
              <a:spcBef>
                <a:spcPts val="484"/>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Chữ ký các phương thức (method signature)</a:t>
            </a:r>
          </a:p>
          <a:p>
            <a:pPr marL="1155700" lvl="2" indent="-229235">
              <a:lnSpc>
                <a:spcPct val="100000"/>
              </a:lnSpc>
              <a:spcBef>
                <a:spcPts val="480"/>
              </a:spcBef>
              <a:buClr>
                <a:srgbClr val="3333CC"/>
              </a:buClr>
              <a:buSzPct val="50000"/>
              <a:buFont typeface="Wingdings"/>
              <a:buChar char="◼"/>
              <a:tabLst>
                <a:tab pos="1155700" algn="l"/>
                <a:tab pos="1156335" algn="l"/>
              </a:tabLst>
            </a:pPr>
            <a:r>
              <a:rPr sz="2000" dirty="0">
                <a:latin typeface="Times New Roman" panose="02020603050405020304" pitchFamily="18" charset="0"/>
                <a:cs typeface="Times New Roman" panose="02020603050405020304" pitchFamily="18" charset="0"/>
              </a:rPr>
              <a:t>Các thuộc tính khai báo hằng (static &amp; final)</a:t>
            </a:r>
          </a:p>
          <a:p>
            <a:pPr marL="756285" lvl="1" indent="-287020">
              <a:lnSpc>
                <a:spcPct val="100000"/>
              </a:lnSpc>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Không có thể hiện</a:t>
            </a:r>
          </a:p>
          <a:p>
            <a:pPr marL="756285" lvl="1" indent="-287020">
              <a:lnSpc>
                <a:spcPct val="100000"/>
              </a:lnSpc>
              <a:spcBef>
                <a:spcPts val="57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Chỉ được thực thi và mở rộng</a:t>
            </a:r>
          </a:p>
          <a:p>
            <a:pPr marL="355600" indent="-342900">
              <a:lnSpc>
                <a:spcPct val="100000"/>
              </a:lnSpc>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Cú pháp khai báo giao diện trên Java</a:t>
            </a:r>
          </a:p>
          <a:p>
            <a:pPr marL="332740">
              <a:lnSpc>
                <a:spcPct val="100000"/>
              </a:lnSpc>
              <a:spcBef>
                <a:spcPts val="305"/>
              </a:spcBef>
            </a:pPr>
            <a:r>
              <a:rPr sz="2400" b="1" dirty="0">
                <a:solidFill>
                  <a:srgbClr val="006FC0"/>
                </a:solidFill>
                <a:latin typeface="Times New Roman" panose="02020603050405020304" pitchFamily="18" charset="0"/>
                <a:cs typeface="Times New Roman" panose="02020603050405020304" pitchFamily="18" charset="0"/>
              </a:rPr>
              <a:t>interface </a:t>
            </a:r>
            <a:r>
              <a:rPr sz="2400" b="1" dirty="0">
                <a:latin typeface="Times New Roman" panose="02020603050405020304" pitchFamily="18" charset="0"/>
                <a:cs typeface="Times New Roman" panose="02020603050405020304" pitchFamily="18" charset="0"/>
              </a:rPr>
              <a:t>&lt;Tên giao diện&gt; { }</a:t>
            </a:r>
            <a:endParaRPr sz="2400" dirty="0">
              <a:latin typeface="Times New Roman" panose="02020603050405020304" pitchFamily="18" charset="0"/>
              <a:cs typeface="Times New Roman" panose="02020603050405020304" pitchFamily="18" charset="0"/>
            </a:endParaRPr>
          </a:p>
          <a:p>
            <a:pPr marL="332740">
              <a:lnSpc>
                <a:spcPct val="100000"/>
              </a:lnSpc>
              <a:spcBef>
                <a:spcPts val="575"/>
              </a:spcBef>
            </a:pPr>
            <a:r>
              <a:rPr sz="2400" b="1" dirty="0">
                <a:latin typeface="Times New Roman" panose="02020603050405020304" pitchFamily="18" charset="0"/>
                <a:cs typeface="Times New Roman" panose="02020603050405020304" pitchFamily="18" charset="0"/>
              </a:rPr>
              <a:t>&lt;Giao diện con&gt; </a:t>
            </a:r>
            <a:r>
              <a:rPr sz="2400" b="1" i="1" dirty="0">
                <a:solidFill>
                  <a:srgbClr val="006FC0"/>
                </a:solidFill>
                <a:latin typeface="Times New Roman" panose="02020603050405020304" pitchFamily="18" charset="0"/>
                <a:cs typeface="Times New Roman" panose="02020603050405020304" pitchFamily="18" charset="0"/>
              </a:rPr>
              <a:t>extends </a:t>
            </a:r>
            <a:r>
              <a:rPr sz="2400" b="1" dirty="0">
                <a:latin typeface="Times New Roman" panose="02020603050405020304" pitchFamily="18" charset="0"/>
                <a:cs typeface="Times New Roman" panose="02020603050405020304" pitchFamily="18" charset="0"/>
              </a:rPr>
              <a:t>&lt;Giao diện cha&gt; { }</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944"/>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Ví dụ</a:t>
            </a:r>
          </a:p>
          <a:p>
            <a:pPr marL="332740">
              <a:lnSpc>
                <a:spcPct val="100000"/>
              </a:lnSpc>
              <a:spcBef>
                <a:spcPts val="135"/>
              </a:spcBef>
            </a:pPr>
            <a:r>
              <a:rPr lang="en-US" sz="1900" b="1" dirty="0">
                <a:solidFill>
                  <a:srgbClr val="006FC0"/>
                </a:solidFill>
                <a:latin typeface="Times New Roman" panose="02020603050405020304" pitchFamily="18" charset="0"/>
                <a:cs typeface="Times New Roman" panose="02020603050405020304" pitchFamily="18" charset="0"/>
              </a:rPr>
              <a:t>      </a:t>
            </a:r>
            <a:r>
              <a:rPr sz="1900" b="1" dirty="0">
                <a:solidFill>
                  <a:srgbClr val="006FC0"/>
                </a:solidFill>
                <a:latin typeface="Times New Roman" panose="02020603050405020304" pitchFamily="18" charset="0"/>
                <a:cs typeface="Times New Roman" panose="02020603050405020304" pitchFamily="18" charset="0"/>
              </a:rPr>
              <a:t>public interface </a:t>
            </a:r>
            <a:r>
              <a:rPr sz="1900" b="1" dirty="0">
                <a:solidFill>
                  <a:srgbClr val="00AB7D"/>
                </a:solidFill>
                <a:latin typeface="Times New Roman" panose="02020603050405020304" pitchFamily="18" charset="0"/>
                <a:cs typeface="Times New Roman" panose="02020603050405020304" pitchFamily="18" charset="0"/>
              </a:rPr>
              <a:t>DoiXung {…}</a:t>
            </a:r>
            <a:endParaRPr sz="19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905000" y="6079424"/>
            <a:ext cx="5805805" cy="696794"/>
          </a:xfrm>
          <a:prstGeom prst="rect">
            <a:avLst/>
          </a:prstGeom>
        </p:spPr>
        <p:txBody>
          <a:bodyPr vert="horz" wrap="square" lIns="0" tIns="12700" rIns="0" bIns="0" rtlCol="0">
            <a:spAutoFit/>
          </a:bodyPr>
          <a:lstStyle/>
          <a:p>
            <a:pPr marL="12700" marR="5080">
              <a:lnSpc>
                <a:spcPct val="120100"/>
              </a:lnSpc>
              <a:spcBef>
                <a:spcPts val="100"/>
              </a:spcBef>
            </a:pPr>
            <a:r>
              <a:rPr sz="1900" b="1" dirty="0">
                <a:solidFill>
                  <a:srgbClr val="006FC0"/>
                </a:solidFill>
                <a:latin typeface="Times New Roman" panose="02020603050405020304" pitchFamily="18" charset="0"/>
                <a:cs typeface="Times New Roman" panose="02020603050405020304" pitchFamily="18" charset="0"/>
              </a:rPr>
              <a:t>public interface </a:t>
            </a:r>
            <a:r>
              <a:rPr sz="1900" b="1" dirty="0">
                <a:solidFill>
                  <a:srgbClr val="00AB7D"/>
                </a:solidFill>
                <a:latin typeface="Times New Roman" panose="02020603050405020304" pitchFamily="18" charset="0"/>
                <a:cs typeface="Times New Roman" panose="02020603050405020304" pitchFamily="18" charset="0"/>
              </a:rPr>
              <a:t>Can </a:t>
            </a:r>
            <a:r>
              <a:rPr sz="1900" b="1" dirty="0">
                <a:solidFill>
                  <a:srgbClr val="006FC0"/>
                </a:solidFill>
                <a:latin typeface="Times New Roman" panose="02020603050405020304" pitchFamily="18" charset="0"/>
                <a:cs typeface="Times New Roman" panose="02020603050405020304" pitchFamily="18" charset="0"/>
              </a:rPr>
              <a:t>extends </a:t>
            </a:r>
            <a:r>
              <a:rPr sz="1900" b="1" dirty="0">
                <a:solidFill>
                  <a:srgbClr val="00AB7D"/>
                </a:solidFill>
                <a:latin typeface="Times New Roman" panose="02020603050405020304" pitchFamily="18" charset="0"/>
                <a:cs typeface="Times New Roman" panose="02020603050405020304" pitchFamily="18" charset="0"/>
              </a:rPr>
              <a:t>DoiXung {…}  </a:t>
            </a:r>
            <a:endParaRPr lang="en-US" sz="1900" b="1" dirty="0">
              <a:solidFill>
                <a:srgbClr val="00AB7D"/>
              </a:solidFill>
              <a:latin typeface="Times New Roman" panose="02020603050405020304" pitchFamily="18" charset="0"/>
              <a:cs typeface="Times New Roman" panose="02020603050405020304" pitchFamily="18" charset="0"/>
            </a:endParaRPr>
          </a:p>
          <a:p>
            <a:pPr marL="12700" marR="5080">
              <a:lnSpc>
                <a:spcPct val="120100"/>
              </a:lnSpc>
              <a:spcBef>
                <a:spcPts val="100"/>
              </a:spcBef>
            </a:pPr>
            <a:r>
              <a:rPr sz="1900" b="1" dirty="0">
                <a:solidFill>
                  <a:srgbClr val="006FC0"/>
                </a:solidFill>
                <a:latin typeface="Times New Roman" panose="02020603050405020304" pitchFamily="18" charset="0"/>
                <a:cs typeface="Times New Roman" panose="02020603050405020304" pitchFamily="18" charset="0"/>
              </a:rPr>
              <a:t>public interface </a:t>
            </a:r>
            <a:r>
              <a:rPr sz="1900" b="1" dirty="0">
                <a:solidFill>
                  <a:srgbClr val="00AB7D"/>
                </a:solidFill>
                <a:latin typeface="Times New Roman" panose="02020603050405020304" pitchFamily="18" charset="0"/>
                <a:cs typeface="Times New Roman" panose="02020603050405020304" pitchFamily="18" charset="0"/>
              </a:rPr>
              <a:t>DiChuyen {…}</a:t>
            </a:r>
            <a:endParaRPr sz="19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40</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80159" y="262425"/>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8" name="object 8"/>
          <p:cNvSpPr txBox="1"/>
          <p:nvPr/>
        </p:nvSpPr>
        <p:spPr>
          <a:xfrm>
            <a:off x="1095755" y="1244121"/>
            <a:ext cx="8561070" cy="5060360"/>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Lớp thực thi giao diện</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Hoặc là lớp trừu tượng (abstract class)</a:t>
            </a:r>
          </a:p>
          <a:p>
            <a:pPr marL="756285" marR="10795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Hoặc là bắt buộc phải cài đặt chi tiết toàn bộ các  phương thức trong giao diện nếu là lớp cụ thể</a:t>
            </a:r>
          </a:p>
          <a:p>
            <a:pPr marL="355600" indent="-342900">
              <a:lnSpc>
                <a:spcPct val="100000"/>
              </a:lnSpc>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Một lớp có thể thực thi nhiều giao diện</a:t>
            </a:r>
          </a:p>
          <a:p>
            <a:pPr marL="332740">
              <a:lnSpc>
                <a:spcPct val="100000"/>
              </a:lnSpc>
              <a:spcBef>
                <a:spcPts val="365"/>
              </a:spcBef>
            </a:pPr>
            <a:r>
              <a:rPr sz="2800" b="1" dirty="0">
                <a:latin typeface="Times New Roman" panose="02020603050405020304" pitchFamily="18" charset="0"/>
                <a:cs typeface="Times New Roman" panose="02020603050405020304" pitchFamily="18" charset="0"/>
              </a:rPr>
              <a:t>&lt;Lớp con&gt; [</a:t>
            </a:r>
            <a:r>
              <a:rPr sz="2800" b="1" i="1" dirty="0">
                <a:solidFill>
                  <a:srgbClr val="006FC0"/>
                </a:solidFill>
                <a:latin typeface="Times New Roman" panose="02020603050405020304" pitchFamily="18" charset="0"/>
                <a:cs typeface="Times New Roman" panose="02020603050405020304" pitchFamily="18" charset="0"/>
              </a:rPr>
              <a:t>extends </a:t>
            </a:r>
            <a:r>
              <a:rPr sz="2800" b="1" dirty="0">
                <a:latin typeface="Times New Roman" panose="02020603050405020304" pitchFamily="18" charset="0"/>
                <a:cs typeface="Times New Roman" panose="02020603050405020304" pitchFamily="18" charset="0"/>
              </a:rPr>
              <a:t>&lt;Lớp cha&gt;]</a:t>
            </a:r>
            <a:endParaRPr sz="2800" dirty="0">
              <a:latin typeface="Times New Roman" panose="02020603050405020304" pitchFamily="18" charset="0"/>
              <a:cs typeface="Times New Roman" panose="02020603050405020304" pitchFamily="18" charset="0"/>
            </a:endParaRPr>
          </a:p>
          <a:p>
            <a:pPr marL="332740">
              <a:lnSpc>
                <a:spcPct val="100000"/>
              </a:lnSpc>
            </a:pPr>
            <a:r>
              <a:rPr sz="2800" b="1" i="1" dirty="0">
                <a:solidFill>
                  <a:srgbClr val="006FC0"/>
                </a:solidFill>
                <a:latin typeface="Times New Roman" panose="02020603050405020304" pitchFamily="18" charset="0"/>
                <a:cs typeface="Times New Roman" panose="02020603050405020304" pitchFamily="18" charset="0"/>
              </a:rPr>
              <a:t>implements </a:t>
            </a:r>
            <a:r>
              <a:rPr sz="2800" b="1" dirty="0">
                <a:latin typeface="Times New Roman" panose="02020603050405020304" pitchFamily="18" charset="0"/>
                <a:cs typeface="Times New Roman" panose="02020603050405020304" pitchFamily="18" charset="0"/>
              </a:rPr>
              <a:t>&lt;Danh sách giao diện&gt;</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10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Ví dụ:</a:t>
            </a:r>
          </a:p>
          <a:p>
            <a:pPr marL="332740">
              <a:lnSpc>
                <a:spcPct val="100000"/>
              </a:lnSpc>
              <a:spcBef>
                <a:spcPts val="165"/>
              </a:spcBef>
            </a:pPr>
            <a:r>
              <a:rPr sz="2400" b="1" dirty="0">
                <a:solidFill>
                  <a:srgbClr val="006FC0"/>
                </a:solidFill>
                <a:latin typeface="Times New Roman" panose="02020603050405020304" pitchFamily="18" charset="0"/>
                <a:cs typeface="Times New Roman" panose="02020603050405020304" pitchFamily="18" charset="0"/>
              </a:rPr>
              <a:t>public class </a:t>
            </a:r>
            <a:r>
              <a:rPr sz="2400" b="1" dirty="0">
                <a:latin typeface="Times New Roman" panose="02020603050405020304" pitchFamily="18" charset="0"/>
                <a:cs typeface="Times New Roman" panose="02020603050405020304" pitchFamily="18" charset="0"/>
              </a:rPr>
              <a:t>HinhVuong </a:t>
            </a:r>
            <a:r>
              <a:rPr sz="2400" b="1" dirty="0">
                <a:solidFill>
                  <a:srgbClr val="FF0000"/>
                </a:solidFill>
                <a:latin typeface="Times New Roman" panose="02020603050405020304" pitchFamily="18" charset="0"/>
                <a:cs typeface="Times New Roman" panose="02020603050405020304" pitchFamily="18" charset="0"/>
              </a:rPr>
              <a:t>extends </a:t>
            </a:r>
            <a:r>
              <a:rPr sz="2400" b="1" dirty="0">
                <a:latin typeface="Times New Roman" panose="02020603050405020304" pitchFamily="18" charset="0"/>
                <a:cs typeface="Times New Roman" panose="02020603050405020304" pitchFamily="18" charset="0"/>
              </a:rPr>
              <a:t>TuGiac</a:t>
            </a:r>
            <a:endParaRPr sz="2400" dirty="0">
              <a:latin typeface="Times New Roman" panose="02020603050405020304" pitchFamily="18" charset="0"/>
              <a:cs typeface="Times New Roman" panose="02020603050405020304" pitchFamily="18" charset="0"/>
            </a:endParaRPr>
          </a:p>
          <a:p>
            <a:pPr marL="3071495">
              <a:lnSpc>
                <a:spcPct val="100000"/>
              </a:lnSpc>
              <a:spcBef>
                <a:spcPts val="575"/>
              </a:spcBef>
            </a:pPr>
            <a:r>
              <a:rPr sz="2400" b="1" dirty="0">
                <a:solidFill>
                  <a:srgbClr val="FF0000"/>
                </a:solidFill>
                <a:latin typeface="Times New Roman" panose="02020603050405020304" pitchFamily="18" charset="0"/>
                <a:cs typeface="Times New Roman" panose="02020603050405020304" pitchFamily="18" charset="0"/>
              </a:rPr>
              <a:t>implements </a:t>
            </a:r>
            <a:r>
              <a:rPr sz="2400" b="1" dirty="0">
                <a:latin typeface="Times New Roman" panose="02020603050405020304" pitchFamily="18" charset="0"/>
                <a:cs typeface="Times New Roman" panose="02020603050405020304" pitchFamily="18" charset="0"/>
              </a:rPr>
              <a:t>DoiXung, DiChuyen {</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524000" y="6342912"/>
            <a:ext cx="208915" cy="39179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41</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42669" y="393222"/>
            <a:ext cx="2421255" cy="552450"/>
          </a:xfrm>
          <a:prstGeom prst="rect">
            <a:avLst/>
          </a:prstGeom>
        </p:spPr>
        <p:txBody>
          <a:bodyPr vert="horz" wrap="square" lIns="0" tIns="0" rIns="0" bIns="0" rtlCol="0">
            <a:spAutoFit/>
          </a:bodyPr>
          <a:lstStyle/>
          <a:p>
            <a:pPr>
              <a:lnSpc>
                <a:spcPct val="100000"/>
              </a:lnSpc>
            </a:pPr>
            <a:r>
              <a:rPr sz="3600" spc="-5" dirty="0">
                <a:solidFill>
                  <a:srgbClr val="333399"/>
                </a:solidFill>
                <a:latin typeface="Tahoma"/>
                <a:cs typeface="Tahoma"/>
              </a:rPr>
              <a:t>4. Giao</a:t>
            </a:r>
            <a:r>
              <a:rPr sz="3600" spc="-100" dirty="0">
                <a:solidFill>
                  <a:srgbClr val="333399"/>
                </a:solidFill>
                <a:latin typeface="Tahoma"/>
                <a:cs typeface="Tahoma"/>
              </a:rPr>
              <a:t> </a:t>
            </a:r>
            <a:r>
              <a:rPr sz="3600" spc="-430" dirty="0">
                <a:solidFill>
                  <a:srgbClr val="333399"/>
                </a:solidFill>
                <a:latin typeface="Tahoma"/>
                <a:cs typeface="Tahoma"/>
              </a:rPr>
              <a:t>diện</a:t>
            </a:r>
            <a:endParaRPr sz="3600">
              <a:latin typeface="Tahoma"/>
              <a:cs typeface="Tahoma"/>
            </a:endParaRPr>
          </a:p>
        </p:txBody>
      </p:sp>
      <p:grpSp>
        <p:nvGrpSpPr>
          <p:cNvPr id="3" name="object 3"/>
          <p:cNvGrpSpPr/>
          <p:nvPr/>
        </p:nvGrpSpPr>
        <p:grpSpPr>
          <a:xfrm>
            <a:off x="126492" y="318515"/>
            <a:ext cx="8543925" cy="1053465"/>
            <a:chOff x="126492" y="318515"/>
            <a:chExt cx="8543925" cy="1053465"/>
          </a:xfrm>
        </p:grpSpPr>
        <p:sp>
          <p:nvSpPr>
            <p:cNvPr id="4" name="object 4"/>
            <p:cNvSpPr/>
            <p:nvPr/>
          </p:nvSpPr>
          <p:spPr>
            <a:xfrm>
              <a:off x="417576" y="426720"/>
              <a:ext cx="437515" cy="475615"/>
            </a:xfrm>
            <a:custGeom>
              <a:avLst/>
              <a:gdLst/>
              <a:ahLst/>
              <a:cxnLst/>
              <a:rect l="l" t="t" r="r" b="b"/>
              <a:pathLst>
                <a:path w="437515" h="475615">
                  <a:moveTo>
                    <a:pt x="437387" y="0"/>
                  </a:moveTo>
                  <a:lnTo>
                    <a:pt x="0" y="0"/>
                  </a:lnTo>
                  <a:lnTo>
                    <a:pt x="0" y="475488"/>
                  </a:lnTo>
                  <a:lnTo>
                    <a:pt x="437387" y="475488"/>
                  </a:lnTo>
                  <a:lnTo>
                    <a:pt x="437387" y="0"/>
                  </a:lnTo>
                  <a:close/>
                </a:path>
              </a:pathLst>
            </a:custGeom>
            <a:solidFill>
              <a:srgbClr val="FFCF00"/>
            </a:solidFill>
          </p:spPr>
          <p:txBody>
            <a:bodyPr wrap="square" lIns="0" tIns="0" rIns="0" bIns="0" rtlCol="0"/>
            <a:lstStyle/>
            <a:p>
              <a:endParaRPr/>
            </a:p>
          </p:txBody>
        </p:sp>
        <p:sp>
          <p:nvSpPr>
            <p:cNvPr id="5" name="object 5"/>
            <p:cNvSpPr/>
            <p:nvPr/>
          </p:nvSpPr>
          <p:spPr>
            <a:xfrm>
              <a:off x="800100" y="426720"/>
              <a:ext cx="329184" cy="4754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1019" y="848867"/>
              <a:ext cx="422275" cy="475615"/>
            </a:xfrm>
            <a:custGeom>
              <a:avLst/>
              <a:gdLst/>
              <a:ahLst/>
              <a:cxnLst/>
              <a:rect l="l" t="t" r="r" b="b"/>
              <a:pathLst>
                <a:path w="422275" h="475615">
                  <a:moveTo>
                    <a:pt x="422148" y="0"/>
                  </a:moveTo>
                  <a:lnTo>
                    <a:pt x="0" y="0"/>
                  </a:lnTo>
                  <a:lnTo>
                    <a:pt x="0" y="475488"/>
                  </a:lnTo>
                  <a:lnTo>
                    <a:pt x="422148" y="475488"/>
                  </a:lnTo>
                  <a:lnTo>
                    <a:pt x="422148" y="0"/>
                  </a:lnTo>
                  <a:close/>
                </a:path>
              </a:pathLst>
            </a:custGeom>
            <a:solidFill>
              <a:srgbClr val="3333CC"/>
            </a:solidFill>
          </p:spPr>
          <p:txBody>
            <a:bodyPr wrap="square" lIns="0" tIns="0" rIns="0" bIns="0" rtlCol="0"/>
            <a:lstStyle/>
            <a:p>
              <a:endParaRPr/>
            </a:p>
          </p:txBody>
        </p:sp>
        <p:sp>
          <p:nvSpPr>
            <p:cNvPr id="7" name="object 7"/>
            <p:cNvSpPr/>
            <p:nvPr/>
          </p:nvSpPr>
          <p:spPr>
            <a:xfrm>
              <a:off x="911351" y="848867"/>
              <a:ext cx="368808" cy="4754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6492" y="775715"/>
              <a:ext cx="560832" cy="42214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10" name="object 10"/>
            <p:cNvSpPr/>
            <p:nvPr/>
          </p:nvSpPr>
          <p:spPr>
            <a:xfrm>
              <a:off x="443483" y="1109471"/>
              <a:ext cx="8226552" cy="32003"/>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8644890" y="6424676"/>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42</a:t>
            </a:r>
            <a:endParaRPr sz="1400">
              <a:latin typeface="Arial"/>
              <a:cs typeface="Arial"/>
            </a:endParaRPr>
          </a:p>
        </p:txBody>
      </p:sp>
      <p:grpSp>
        <p:nvGrpSpPr>
          <p:cNvPr id="12" name="object 12"/>
          <p:cNvGrpSpPr/>
          <p:nvPr/>
        </p:nvGrpSpPr>
        <p:grpSpPr>
          <a:xfrm>
            <a:off x="3015805" y="1892617"/>
            <a:ext cx="2818765" cy="1383030"/>
            <a:chOff x="3015805" y="1892617"/>
            <a:chExt cx="2818765" cy="1383030"/>
          </a:xfrm>
        </p:grpSpPr>
        <p:sp>
          <p:nvSpPr>
            <p:cNvPr id="13" name="object 13"/>
            <p:cNvSpPr/>
            <p:nvPr/>
          </p:nvSpPr>
          <p:spPr>
            <a:xfrm>
              <a:off x="3020567" y="1900427"/>
              <a:ext cx="2809240" cy="1370330"/>
            </a:xfrm>
            <a:custGeom>
              <a:avLst/>
              <a:gdLst/>
              <a:ahLst/>
              <a:cxnLst/>
              <a:rect l="l" t="t" r="r" b="b"/>
              <a:pathLst>
                <a:path w="2809240" h="1370329">
                  <a:moveTo>
                    <a:pt x="2808732" y="0"/>
                  </a:moveTo>
                  <a:lnTo>
                    <a:pt x="0" y="0"/>
                  </a:lnTo>
                  <a:lnTo>
                    <a:pt x="0" y="1370076"/>
                  </a:lnTo>
                  <a:lnTo>
                    <a:pt x="2808732" y="1370076"/>
                  </a:lnTo>
                  <a:lnTo>
                    <a:pt x="2808732" y="0"/>
                  </a:lnTo>
                  <a:close/>
                </a:path>
              </a:pathLst>
            </a:custGeom>
            <a:solidFill>
              <a:srgbClr val="FBF3D1"/>
            </a:solidFill>
          </p:spPr>
          <p:txBody>
            <a:bodyPr wrap="square" lIns="0" tIns="0" rIns="0" bIns="0" rtlCol="0"/>
            <a:lstStyle/>
            <a:p>
              <a:endParaRPr/>
            </a:p>
          </p:txBody>
        </p:sp>
        <p:sp>
          <p:nvSpPr>
            <p:cNvPr id="14" name="object 14"/>
            <p:cNvSpPr/>
            <p:nvPr/>
          </p:nvSpPr>
          <p:spPr>
            <a:xfrm>
              <a:off x="3020567" y="1897379"/>
              <a:ext cx="2809240" cy="1373505"/>
            </a:xfrm>
            <a:custGeom>
              <a:avLst/>
              <a:gdLst/>
              <a:ahLst/>
              <a:cxnLst/>
              <a:rect l="l" t="t" r="r" b="b"/>
              <a:pathLst>
                <a:path w="2809240" h="1373504">
                  <a:moveTo>
                    <a:pt x="0" y="1373124"/>
                  </a:moveTo>
                  <a:lnTo>
                    <a:pt x="2808732" y="1373124"/>
                  </a:lnTo>
                  <a:lnTo>
                    <a:pt x="2808732" y="3048"/>
                  </a:lnTo>
                  <a:lnTo>
                    <a:pt x="0" y="3048"/>
                  </a:lnTo>
                  <a:lnTo>
                    <a:pt x="0" y="1373124"/>
                  </a:lnTo>
                  <a:close/>
                </a:path>
                <a:path w="2809240" h="1373504">
                  <a:moveTo>
                    <a:pt x="0" y="364236"/>
                  </a:moveTo>
                  <a:lnTo>
                    <a:pt x="2808732" y="364236"/>
                  </a:lnTo>
                  <a:lnTo>
                    <a:pt x="2808732" y="0"/>
                  </a:lnTo>
                  <a:lnTo>
                    <a:pt x="0" y="0"/>
                  </a:lnTo>
                  <a:lnTo>
                    <a:pt x="0" y="364236"/>
                  </a:lnTo>
                  <a:close/>
                </a:path>
              </a:pathLst>
            </a:custGeom>
            <a:ln w="9144">
              <a:solidFill>
                <a:srgbClr val="EE791F"/>
              </a:solidFill>
            </a:ln>
          </p:spPr>
          <p:txBody>
            <a:bodyPr wrap="square" lIns="0" tIns="0" rIns="0" bIns="0" rtlCol="0"/>
            <a:lstStyle/>
            <a:p>
              <a:endParaRPr/>
            </a:p>
          </p:txBody>
        </p:sp>
      </p:grpSp>
      <p:sp>
        <p:nvSpPr>
          <p:cNvPr id="15" name="object 15"/>
          <p:cNvSpPr txBox="1"/>
          <p:nvPr/>
        </p:nvSpPr>
        <p:spPr>
          <a:xfrm>
            <a:off x="3025139" y="1905000"/>
            <a:ext cx="2799715" cy="350520"/>
          </a:xfrm>
          <a:prstGeom prst="rect">
            <a:avLst/>
          </a:prstGeom>
          <a:solidFill>
            <a:srgbClr val="FBF3D1"/>
          </a:solidFill>
        </p:spPr>
        <p:txBody>
          <a:bodyPr vert="horz" wrap="square" lIns="0" tIns="37465" rIns="0" bIns="0" rtlCol="0">
            <a:spAutoFit/>
          </a:bodyPr>
          <a:lstStyle/>
          <a:p>
            <a:pPr marL="1905" algn="ctr">
              <a:lnSpc>
                <a:spcPct val="100000"/>
              </a:lnSpc>
              <a:spcBef>
                <a:spcPts val="295"/>
              </a:spcBef>
            </a:pPr>
            <a:r>
              <a:rPr sz="1800" dirty="0">
                <a:solidFill>
                  <a:srgbClr val="585858"/>
                </a:solidFill>
                <a:latin typeface="Verdana"/>
                <a:cs typeface="Verdana"/>
              </a:rPr>
              <a:t>Circle</a:t>
            </a:r>
            <a:endParaRPr sz="1800">
              <a:latin typeface="Verdana"/>
              <a:cs typeface="Verdana"/>
            </a:endParaRPr>
          </a:p>
        </p:txBody>
      </p:sp>
      <p:sp>
        <p:nvSpPr>
          <p:cNvPr id="16" name="object 16"/>
          <p:cNvSpPr/>
          <p:nvPr/>
        </p:nvSpPr>
        <p:spPr>
          <a:xfrm>
            <a:off x="3020567" y="2260092"/>
            <a:ext cx="2809240" cy="315595"/>
          </a:xfrm>
          <a:custGeom>
            <a:avLst/>
            <a:gdLst/>
            <a:ahLst/>
            <a:cxnLst/>
            <a:rect l="l" t="t" r="r" b="b"/>
            <a:pathLst>
              <a:path w="2809240" h="315594">
                <a:moveTo>
                  <a:pt x="0" y="315467"/>
                </a:moveTo>
                <a:lnTo>
                  <a:pt x="2808732" y="315467"/>
                </a:lnTo>
                <a:lnTo>
                  <a:pt x="2808732" y="0"/>
                </a:lnTo>
                <a:lnTo>
                  <a:pt x="0" y="0"/>
                </a:lnTo>
                <a:lnTo>
                  <a:pt x="0" y="315467"/>
                </a:lnTo>
                <a:close/>
              </a:path>
            </a:pathLst>
          </a:custGeom>
          <a:ln w="9143">
            <a:solidFill>
              <a:srgbClr val="EE791F"/>
            </a:solidFill>
          </a:ln>
        </p:spPr>
        <p:txBody>
          <a:bodyPr wrap="square" lIns="0" tIns="0" rIns="0" bIns="0" rtlCol="0"/>
          <a:lstStyle/>
          <a:p>
            <a:endParaRPr/>
          </a:p>
        </p:txBody>
      </p:sp>
      <p:sp>
        <p:nvSpPr>
          <p:cNvPr id="17" name="object 17"/>
          <p:cNvSpPr txBox="1"/>
          <p:nvPr/>
        </p:nvSpPr>
        <p:spPr>
          <a:xfrm>
            <a:off x="3025139" y="2266188"/>
            <a:ext cx="2799715" cy="311785"/>
          </a:xfrm>
          <a:prstGeom prst="rect">
            <a:avLst/>
          </a:prstGeom>
          <a:solidFill>
            <a:srgbClr val="FBF3D1"/>
          </a:solidFill>
        </p:spPr>
        <p:txBody>
          <a:bodyPr vert="horz" wrap="square" lIns="0" tIns="40640" rIns="0" bIns="0" rtlCol="0">
            <a:spAutoFit/>
          </a:bodyPr>
          <a:lstStyle/>
          <a:p>
            <a:pPr marL="86360">
              <a:lnSpc>
                <a:spcPct val="100000"/>
              </a:lnSpc>
              <a:spcBef>
                <a:spcPts val="320"/>
              </a:spcBef>
            </a:pPr>
            <a:r>
              <a:rPr sz="1400" dirty="0">
                <a:solidFill>
                  <a:srgbClr val="585858"/>
                </a:solidFill>
                <a:latin typeface="Verdana"/>
                <a:cs typeface="Verdana"/>
              </a:rPr>
              <a:t>-radius:</a:t>
            </a:r>
            <a:r>
              <a:rPr sz="1400" spc="-35" dirty="0">
                <a:solidFill>
                  <a:srgbClr val="585858"/>
                </a:solidFill>
                <a:latin typeface="Verdana"/>
                <a:cs typeface="Verdana"/>
              </a:rPr>
              <a:t> </a:t>
            </a:r>
            <a:r>
              <a:rPr sz="1400" dirty="0">
                <a:solidFill>
                  <a:srgbClr val="585858"/>
                </a:solidFill>
                <a:latin typeface="Verdana"/>
                <a:cs typeface="Verdana"/>
              </a:rPr>
              <a:t>float</a:t>
            </a:r>
            <a:endParaRPr sz="1400">
              <a:latin typeface="Verdana"/>
              <a:cs typeface="Verdana"/>
            </a:endParaRPr>
          </a:p>
        </p:txBody>
      </p:sp>
      <p:sp>
        <p:nvSpPr>
          <p:cNvPr id="18" name="object 18"/>
          <p:cNvSpPr/>
          <p:nvPr/>
        </p:nvSpPr>
        <p:spPr>
          <a:xfrm>
            <a:off x="3020567" y="2589276"/>
            <a:ext cx="2809240" cy="681355"/>
          </a:xfrm>
          <a:custGeom>
            <a:avLst/>
            <a:gdLst/>
            <a:ahLst/>
            <a:cxnLst/>
            <a:rect l="l" t="t" r="r" b="b"/>
            <a:pathLst>
              <a:path w="2809240" h="681354">
                <a:moveTo>
                  <a:pt x="0" y="681227"/>
                </a:moveTo>
                <a:lnTo>
                  <a:pt x="2808732" y="681227"/>
                </a:lnTo>
                <a:lnTo>
                  <a:pt x="2808732" y="0"/>
                </a:lnTo>
                <a:lnTo>
                  <a:pt x="0" y="0"/>
                </a:lnTo>
                <a:lnTo>
                  <a:pt x="0" y="681227"/>
                </a:lnTo>
                <a:close/>
              </a:path>
            </a:pathLst>
          </a:custGeom>
          <a:ln w="9144">
            <a:solidFill>
              <a:srgbClr val="EE791F"/>
            </a:solidFill>
          </a:ln>
        </p:spPr>
        <p:txBody>
          <a:bodyPr wrap="square" lIns="0" tIns="0" rIns="0" bIns="0" rtlCol="0"/>
          <a:lstStyle/>
          <a:p>
            <a:endParaRPr/>
          </a:p>
        </p:txBody>
      </p:sp>
      <p:sp>
        <p:nvSpPr>
          <p:cNvPr id="19" name="object 19"/>
          <p:cNvSpPr txBox="1"/>
          <p:nvPr/>
        </p:nvSpPr>
        <p:spPr>
          <a:xfrm>
            <a:off x="3025139" y="2586989"/>
            <a:ext cx="2799715" cy="679450"/>
          </a:xfrm>
          <a:prstGeom prst="rect">
            <a:avLst/>
          </a:prstGeom>
          <a:solidFill>
            <a:srgbClr val="FBF3D1"/>
          </a:solidFill>
        </p:spPr>
        <p:txBody>
          <a:bodyPr vert="horz" wrap="square" lIns="0" tIns="5715" rIns="0" bIns="0" rtlCol="0">
            <a:spAutoFit/>
          </a:bodyPr>
          <a:lstStyle/>
          <a:p>
            <a:pPr marL="86360">
              <a:lnSpc>
                <a:spcPts val="1595"/>
              </a:lnSpc>
              <a:spcBef>
                <a:spcPts val="45"/>
              </a:spcBef>
            </a:pPr>
            <a:r>
              <a:rPr sz="1400" dirty="0">
                <a:solidFill>
                  <a:srgbClr val="585858"/>
                </a:solidFill>
                <a:latin typeface="Verdana"/>
                <a:cs typeface="Verdana"/>
              </a:rPr>
              <a:t>+calculateArea():float</a:t>
            </a:r>
            <a:endParaRPr sz="1400">
              <a:latin typeface="Verdana"/>
              <a:cs typeface="Verdana"/>
            </a:endParaRPr>
          </a:p>
          <a:p>
            <a:pPr marL="86360">
              <a:lnSpc>
                <a:spcPts val="1510"/>
              </a:lnSpc>
            </a:pPr>
            <a:r>
              <a:rPr sz="1400" dirty="0">
                <a:solidFill>
                  <a:srgbClr val="585858"/>
                </a:solidFill>
                <a:latin typeface="Verdana"/>
                <a:cs typeface="Verdana"/>
              </a:rPr>
              <a:t>+moveTo(Graphics,int,</a:t>
            </a:r>
            <a:r>
              <a:rPr sz="1400" spc="-65" dirty="0">
                <a:solidFill>
                  <a:srgbClr val="585858"/>
                </a:solidFill>
                <a:latin typeface="Verdana"/>
                <a:cs typeface="Verdana"/>
              </a:rPr>
              <a:t> </a:t>
            </a:r>
            <a:r>
              <a:rPr sz="1400" dirty="0">
                <a:solidFill>
                  <a:srgbClr val="585858"/>
                </a:solidFill>
                <a:latin typeface="Verdana"/>
                <a:cs typeface="Verdana"/>
              </a:rPr>
              <a:t>int)</a:t>
            </a:r>
            <a:endParaRPr sz="1400">
              <a:latin typeface="Verdana"/>
              <a:cs typeface="Verdana"/>
            </a:endParaRPr>
          </a:p>
          <a:p>
            <a:pPr marL="86360">
              <a:lnSpc>
                <a:spcPts val="1595"/>
              </a:lnSpc>
            </a:pPr>
            <a:r>
              <a:rPr sz="1400" dirty="0">
                <a:solidFill>
                  <a:srgbClr val="585858"/>
                </a:solidFill>
                <a:latin typeface="Verdana"/>
                <a:cs typeface="Verdana"/>
              </a:rPr>
              <a:t>+fill(Graphics)</a:t>
            </a:r>
            <a:endParaRPr sz="1400">
              <a:latin typeface="Verdana"/>
              <a:cs typeface="Verdana"/>
            </a:endParaRPr>
          </a:p>
        </p:txBody>
      </p:sp>
      <p:grpSp>
        <p:nvGrpSpPr>
          <p:cNvPr id="20" name="object 20"/>
          <p:cNvGrpSpPr/>
          <p:nvPr/>
        </p:nvGrpSpPr>
        <p:grpSpPr>
          <a:xfrm>
            <a:off x="5286565" y="18097"/>
            <a:ext cx="2747010" cy="1457325"/>
            <a:chOff x="5286565" y="18097"/>
            <a:chExt cx="2747010" cy="1457325"/>
          </a:xfrm>
        </p:grpSpPr>
        <p:sp>
          <p:nvSpPr>
            <p:cNvPr id="21" name="object 21"/>
            <p:cNvSpPr/>
            <p:nvPr/>
          </p:nvSpPr>
          <p:spPr>
            <a:xfrm>
              <a:off x="5291328" y="25907"/>
              <a:ext cx="2737485" cy="1445260"/>
            </a:xfrm>
            <a:custGeom>
              <a:avLst/>
              <a:gdLst/>
              <a:ahLst/>
              <a:cxnLst/>
              <a:rect l="l" t="t" r="r" b="b"/>
              <a:pathLst>
                <a:path w="2737484" h="1445260">
                  <a:moveTo>
                    <a:pt x="2737104" y="0"/>
                  </a:moveTo>
                  <a:lnTo>
                    <a:pt x="0" y="0"/>
                  </a:lnTo>
                  <a:lnTo>
                    <a:pt x="0" y="1444752"/>
                  </a:lnTo>
                  <a:lnTo>
                    <a:pt x="2737104" y="1444752"/>
                  </a:lnTo>
                  <a:lnTo>
                    <a:pt x="2737104" y="0"/>
                  </a:lnTo>
                  <a:close/>
                </a:path>
              </a:pathLst>
            </a:custGeom>
            <a:solidFill>
              <a:srgbClr val="FBF3D1"/>
            </a:solidFill>
          </p:spPr>
          <p:txBody>
            <a:bodyPr wrap="square" lIns="0" tIns="0" rIns="0" bIns="0" rtlCol="0"/>
            <a:lstStyle/>
            <a:p>
              <a:endParaRPr/>
            </a:p>
          </p:txBody>
        </p:sp>
        <p:sp>
          <p:nvSpPr>
            <p:cNvPr id="22" name="object 22"/>
            <p:cNvSpPr/>
            <p:nvPr/>
          </p:nvSpPr>
          <p:spPr>
            <a:xfrm>
              <a:off x="5291328" y="22859"/>
              <a:ext cx="2737485" cy="1447800"/>
            </a:xfrm>
            <a:custGeom>
              <a:avLst/>
              <a:gdLst/>
              <a:ahLst/>
              <a:cxnLst/>
              <a:rect l="l" t="t" r="r" b="b"/>
              <a:pathLst>
                <a:path w="2737484" h="1447800">
                  <a:moveTo>
                    <a:pt x="0" y="1447800"/>
                  </a:moveTo>
                  <a:lnTo>
                    <a:pt x="2737104" y="1447800"/>
                  </a:lnTo>
                  <a:lnTo>
                    <a:pt x="2737104" y="3048"/>
                  </a:lnTo>
                  <a:lnTo>
                    <a:pt x="0" y="3048"/>
                  </a:lnTo>
                  <a:lnTo>
                    <a:pt x="0" y="1447800"/>
                  </a:lnTo>
                  <a:close/>
                </a:path>
                <a:path w="2737484" h="1447800">
                  <a:moveTo>
                    <a:pt x="0" y="374904"/>
                  </a:moveTo>
                  <a:lnTo>
                    <a:pt x="2737104" y="374904"/>
                  </a:lnTo>
                  <a:lnTo>
                    <a:pt x="2737104" y="0"/>
                  </a:lnTo>
                  <a:lnTo>
                    <a:pt x="0" y="0"/>
                  </a:lnTo>
                  <a:lnTo>
                    <a:pt x="0" y="374904"/>
                  </a:lnTo>
                  <a:close/>
                </a:path>
              </a:pathLst>
            </a:custGeom>
            <a:ln w="9144">
              <a:solidFill>
                <a:srgbClr val="EE791F"/>
              </a:solidFill>
            </a:ln>
          </p:spPr>
          <p:txBody>
            <a:bodyPr wrap="square" lIns="0" tIns="0" rIns="0" bIns="0" rtlCol="0"/>
            <a:lstStyle/>
            <a:p>
              <a:endParaRPr/>
            </a:p>
          </p:txBody>
        </p:sp>
      </p:grpSp>
      <p:sp>
        <p:nvSpPr>
          <p:cNvPr id="23" name="object 23"/>
          <p:cNvSpPr txBox="1">
            <a:spLocks noGrp="1"/>
          </p:cNvSpPr>
          <p:nvPr>
            <p:ph type="title"/>
          </p:nvPr>
        </p:nvSpPr>
        <p:spPr>
          <a:xfrm>
            <a:off x="5295900" y="30480"/>
            <a:ext cx="2727960" cy="363220"/>
          </a:xfrm>
          <a:prstGeom prst="rect">
            <a:avLst/>
          </a:prstGeom>
          <a:solidFill>
            <a:srgbClr val="FBF3D1"/>
          </a:solidFill>
        </p:spPr>
        <p:txBody>
          <a:bodyPr vert="horz" wrap="square" lIns="0" tIns="36830" rIns="0" bIns="0" rtlCol="0">
            <a:spAutoFit/>
          </a:bodyPr>
          <a:lstStyle/>
          <a:p>
            <a:pPr algn="ctr">
              <a:lnSpc>
                <a:spcPct val="100000"/>
              </a:lnSpc>
              <a:spcBef>
                <a:spcPts val="290"/>
              </a:spcBef>
            </a:pPr>
            <a:r>
              <a:rPr sz="1800" i="1" spc="-5" dirty="0">
                <a:solidFill>
                  <a:srgbClr val="585858"/>
                </a:solidFill>
                <a:latin typeface="Verdana"/>
                <a:cs typeface="Verdana"/>
              </a:rPr>
              <a:t>Action</a:t>
            </a:r>
            <a:endParaRPr sz="1800">
              <a:latin typeface="Verdana"/>
              <a:cs typeface="Verdana"/>
            </a:endParaRPr>
          </a:p>
        </p:txBody>
      </p:sp>
      <p:sp>
        <p:nvSpPr>
          <p:cNvPr id="24" name="object 24"/>
          <p:cNvSpPr/>
          <p:nvPr/>
        </p:nvSpPr>
        <p:spPr>
          <a:xfrm>
            <a:off x="5291328" y="397763"/>
            <a:ext cx="2737485" cy="463550"/>
          </a:xfrm>
          <a:custGeom>
            <a:avLst/>
            <a:gdLst/>
            <a:ahLst/>
            <a:cxnLst/>
            <a:rect l="l" t="t" r="r" b="b"/>
            <a:pathLst>
              <a:path w="2737484" h="463550">
                <a:moveTo>
                  <a:pt x="0" y="463296"/>
                </a:moveTo>
                <a:lnTo>
                  <a:pt x="2737104" y="463296"/>
                </a:lnTo>
                <a:lnTo>
                  <a:pt x="2737104" y="0"/>
                </a:lnTo>
                <a:lnTo>
                  <a:pt x="0" y="0"/>
                </a:lnTo>
                <a:lnTo>
                  <a:pt x="0" y="463296"/>
                </a:lnTo>
                <a:close/>
              </a:path>
            </a:pathLst>
          </a:custGeom>
          <a:ln w="9144">
            <a:solidFill>
              <a:srgbClr val="EE791F"/>
            </a:solidFill>
          </a:ln>
        </p:spPr>
        <p:txBody>
          <a:bodyPr wrap="square" lIns="0" tIns="0" rIns="0" bIns="0" rtlCol="0"/>
          <a:lstStyle/>
          <a:p>
            <a:endParaRPr/>
          </a:p>
        </p:txBody>
      </p:sp>
      <p:sp>
        <p:nvSpPr>
          <p:cNvPr id="25" name="object 25"/>
          <p:cNvSpPr txBox="1"/>
          <p:nvPr/>
        </p:nvSpPr>
        <p:spPr>
          <a:xfrm>
            <a:off x="5295900" y="402336"/>
            <a:ext cx="2727960" cy="447040"/>
          </a:xfrm>
          <a:prstGeom prst="rect">
            <a:avLst/>
          </a:prstGeom>
          <a:solidFill>
            <a:srgbClr val="FBF3D1"/>
          </a:solidFill>
        </p:spPr>
        <p:txBody>
          <a:bodyPr vert="horz" wrap="square" lIns="0" tIns="0" rIns="0" bIns="0" rtlCol="0">
            <a:spAutoFit/>
          </a:bodyPr>
          <a:lstStyle/>
          <a:p>
            <a:pPr marL="85725">
              <a:lnSpc>
                <a:spcPts val="1590"/>
              </a:lnSpc>
            </a:pPr>
            <a:r>
              <a:rPr sz="1400" spc="-5" dirty="0">
                <a:solidFill>
                  <a:srgbClr val="585858"/>
                </a:solidFill>
                <a:latin typeface="Verdana"/>
                <a:cs typeface="Verdana"/>
              </a:rPr>
              <a:t>#x:</a:t>
            </a:r>
            <a:r>
              <a:rPr sz="1400" spc="-95" dirty="0">
                <a:solidFill>
                  <a:srgbClr val="585858"/>
                </a:solidFill>
                <a:latin typeface="Verdana"/>
                <a:cs typeface="Verdana"/>
              </a:rPr>
              <a:t> </a:t>
            </a:r>
            <a:r>
              <a:rPr sz="1400" dirty="0">
                <a:solidFill>
                  <a:srgbClr val="585858"/>
                </a:solidFill>
                <a:latin typeface="Verdana"/>
                <a:cs typeface="Verdana"/>
              </a:rPr>
              <a:t>int</a:t>
            </a:r>
            <a:endParaRPr sz="1400">
              <a:latin typeface="Verdana"/>
              <a:cs typeface="Verdana"/>
            </a:endParaRPr>
          </a:p>
          <a:p>
            <a:pPr marL="85725">
              <a:lnSpc>
                <a:spcPts val="1595"/>
              </a:lnSpc>
            </a:pPr>
            <a:r>
              <a:rPr sz="1400" dirty="0">
                <a:solidFill>
                  <a:srgbClr val="585858"/>
                </a:solidFill>
                <a:latin typeface="Verdana"/>
                <a:cs typeface="Verdana"/>
              </a:rPr>
              <a:t>#y:</a:t>
            </a:r>
            <a:r>
              <a:rPr sz="1400" spc="-105" dirty="0">
                <a:solidFill>
                  <a:srgbClr val="585858"/>
                </a:solidFill>
                <a:latin typeface="Verdana"/>
                <a:cs typeface="Verdana"/>
              </a:rPr>
              <a:t> </a:t>
            </a:r>
            <a:r>
              <a:rPr sz="1400" dirty="0">
                <a:solidFill>
                  <a:srgbClr val="585858"/>
                </a:solidFill>
                <a:latin typeface="Verdana"/>
                <a:cs typeface="Verdana"/>
              </a:rPr>
              <a:t>int</a:t>
            </a:r>
            <a:endParaRPr sz="1400">
              <a:latin typeface="Verdana"/>
              <a:cs typeface="Verdana"/>
            </a:endParaRPr>
          </a:p>
        </p:txBody>
      </p:sp>
      <p:grpSp>
        <p:nvGrpSpPr>
          <p:cNvPr id="26" name="object 26"/>
          <p:cNvGrpSpPr/>
          <p:nvPr/>
        </p:nvGrpSpPr>
        <p:grpSpPr>
          <a:xfrm>
            <a:off x="5286565" y="848677"/>
            <a:ext cx="2747010" cy="633095"/>
            <a:chOff x="5286565" y="848677"/>
            <a:chExt cx="2747010" cy="633095"/>
          </a:xfrm>
        </p:grpSpPr>
        <p:sp>
          <p:nvSpPr>
            <p:cNvPr id="27" name="object 27"/>
            <p:cNvSpPr/>
            <p:nvPr/>
          </p:nvSpPr>
          <p:spPr>
            <a:xfrm>
              <a:off x="5291328" y="853439"/>
              <a:ext cx="2737485" cy="623570"/>
            </a:xfrm>
            <a:custGeom>
              <a:avLst/>
              <a:gdLst/>
              <a:ahLst/>
              <a:cxnLst/>
              <a:rect l="l" t="t" r="r" b="b"/>
              <a:pathLst>
                <a:path w="2737484" h="623569">
                  <a:moveTo>
                    <a:pt x="2737104" y="0"/>
                  </a:moveTo>
                  <a:lnTo>
                    <a:pt x="0" y="0"/>
                  </a:lnTo>
                  <a:lnTo>
                    <a:pt x="0" y="623315"/>
                  </a:lnTo>
                  <a:lnTo>
                    <a:pt x="2737104" y="623315"/>
                  </a:lnTo>
                  <a:lnTo>
                    <a:pt x="2737104" y="0"/>
                  </a:lnTo>
                  <a:close/>
                </a:path>
              </a:pathLst>
            </a:custGeom>
            <a:solidFill>
              <a:srgbClr val="FBF3D1"/>
            </a:solidFill>
          </p:spPr>
          <p:txBody>
            <a:bodyPr wrap="square" lIns="0" tIns="0" rIns="0" bIns="0" rtlCol="0"/>
            <a:lstStyle/>
            <a:p>
              <a:endParaRPr/>
            </a:p>
          </p:txBody>
        </p:sp>
        <p:sp>
          <p:nvSpPr>
            <p:cNvPr id="28" name="object 28"/>
            <p:cNvSpPr/>
            <p:nvPr/>
          </p:nvSpPr>
          <p:spPr>
            <a:xfrm>
              <a:off x="5291328" y="853439"/>
              <a:ext cx="2737485" cy="623570"/>
            </a:xfrm>
            <a:custGeom>
              <a:avLst/>
              <a:gdLst/>
              <a:ahLst/>
              <a:cxnLst/>
              <a:rect l="l" t="t" r="r" b="b"/>
              <a:pathLst>
                <a:path w="2737484" h="623569">
                  <a:moveTo>
                    <a:pt x="0" y="623315"/>
                  </a:moveTo>
                  <a:lnTo>
                    <a:pt x="2737104" y="623315"/>
                  </a:lnTo>
                  <a:lnTo>
                    <a:pt x="2737104" y="0"/>
                  </a:lnTo>
                  <a:lnTo>
                    <a:pt x="0" y="0"/>
                  </a:lnTo>
                  <a:lnTo>
                    <a:pt x="0" y="623315"/>
                  </a:lnTo>
                  <a:close/>
                </a:path>
              </a:pathLst>
            </a:custGeom>
            <a:ln w="9143">
              <a:solidFill>
                <a:srgbClr val="EE791F"/>
              </a:solidFill>
            </a:ln>
          </p:spPr>
          <p:txBody>
            <a:bodyPr wrap="square" lIns="0" tIns="0" rIns="0" bIns="0" rtlCol="0"/>
            <a:lstStyle/>
            <a:p>
              <a:endParaRPr/>
            </a:p>
          </p:txBody>
        </p:sp>
      </p:grpSp>
      <p:sp>
        <p:nvSpPr>
          <p:cNvPr id="29" name="object 29"/>
          <p:cNvSpPr txBox="1"/>
          <p:nvPr/>
        </p:nvSpPr>
        <p:spPr>
          <a:xfrm>
            <a:off x="5369433" y="848309"/>
            <a:ext cx="2299335"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585858"/>
                </a:solidFill>
                <a:latin typeface="Verdana"/>
                <a:cs typeface="Verdana"/>
              </a:rPr>
              <a:t>+moveTo(Graphics,int,</a:t>
            </a:r>
            <a:r>
              <a:rPr sz="1300" spc="-10" dirty="0">
                <a:solidFill>
                  <a:srgbClr val="585858"/>
                </a:solidFill>
                <a:latin typeface="Verdana"/>
                <a:cs typeface="Verdana"/>
              </a:rPr>
              <a:t> </a:t>
            </a:r>
            <a:r>
              <a:rPr sz="1300" spc="-5" dirty="0">
                <a:solidFill>
                  <a:srgbClr val="585858"/>
                </a:solidFill>
                <a:latin typeface="Verdana"/>
                <a:cs typeface="Verdana"/>
              </a:rPr>
              <a:t>int)</a:t>
            </a:r>
            <a:endParaRPr sz="1300">
              <a:latin typeface="Verdana"/>
              <a:cs typeface="Verdana"/>
            </a:endParaRPr>
          </a:p>
        </p:txBody>
      </p:sp>
      <p:sp>
        <p:nvSpPr>
          <p:cNvPr id="30" name="object 30"/>
          <p:cNvSpPr txBox="1"/>
          <p:nvPr/>
        </p:nvSpPr>
        <p:spPr>
          <a:xfrm>
            <a:off x="5295900" y="1141475"/>
            <a:ext cx="2727960" cy="325120"/>
          </a:xfrm>
          <a:prstGeom prst="rect">
            <a:avLst/>
          </a:prstGeom>
          <a:solidFill>
            <a:srgbClr val="FBF3D1"/>
          </a:solidFill>
        </p:spPr>
        <p:txBody>
          <a:bodyPr vert="horz" wrap="square" lIns="0" tIns="0" rIns="0" bIns="0" rtlCol="0">
            <a:spAutoFit/>
          </a:bodyPr>
          <a:lstStyle/>
          <a:p>
            <a:pPr marL="85725">
              <a:lnSpc>
                <a:spcPts val="860"/>
              </a:lnSpc>
            </a:pPr>
            <a:r>
              <a:rPr sz="1400" i="1" spc="-5" dirty="0">
                <a:solidFill>
                  <a:srgbClr val="585858"/>
                </a:solidFill>
                <a:latin typeface="Verdana"/>
                <a:cs typeface="Verdana"/>
              </a:rPr>
              <a:t>+fill(Graphics)</a:t>
            </a:r>
            <a:endParaRPr sz="1400">
              <a:latin typeface="Verdana"/>
              <a:cs typeface="Verdana"/>
            </a:endParaRPr>
          </a:p>
        </p:txBody>
      </p:sp>
      <p:grpSp>
        <p:nvGrpSpPr>
          <p:cNvPr id="31" name="object 31"/>
          <p:cNvGrpSpPr/>
          <p:nvPr/>
        </p:nvGrpSpPr>
        <p:grpSpPr>
          <a:xfrm>
            <a:off x="903541" y="72961"/>
            <a:ext cx="5762625" cy="1837055"/>
            <a:chOff x="903541" y="72961"/>
            <a:chExt cx="5762625" cy="1837055"/>
          </a:xfrm>
        </p:grpSpPr>
        <p:sp>
          <p:nvSpPr>
            <p:cNvPr id="32" name="object 32"/>
            <p:cNvSpPr/>
            <p:nvPr/>
          </p:nvSpPr>
          <p:spPr>
            <a:xfrm>
              <a:off x="2269236" y="1469135"/>
              <a:ext cx="4391025" cy="436245"/>
            </a:xfrm>
            <a:custGeom>
              <a:avLst/>
              <a:gdLst/>
              <a:ahLst/>
              <a:cxnLst/>
              <a:rect l="l" t="t" r="r" b="b"/>
              <a:pathLst>
                <a:path w="4391025" h="436244">
                  <a:moveTo>
                    <a:pt x="2157984" y="435863"/>
                  </a:moveTo>
                  <a:lnTo>
                    <a:pt x="2157984" y="307848"/>
                  </a:lnTo>
                </a:path>
                <a:path w="4391025" h="436244">
                  <a:moveTo>
                    <a:pt x="0" y="304800"/>
                  </a:moveTo>
                  <a:lnTo>
                    <a:pt x="4390644" y="304800"/>
                  </a:lnTo>
                </a:path>
                <a:path w="4391025" h="436244">
                  <a:moveTo>
                    <a:pt x="0" y="304800"/>
                  </a:moveTo>
                  <a:lnTo>
                    <a:pt x="0" y="0"/>
                  </a:lnTo>
                </a:path>
              </a:pathLst>
            </a:custGeom>
            <a:ln w="9144">
              <a:solidFill>
                <a:srgbClr val="EE791F"/>
              </a:solidFill>
            </a:ln>
          </p:spPr>
          <p:txBody>
            <a:bodyPr wrap="square" lIns="0" tIns="0" rIns="0" bIns="0" rtlCol="0"/>
            <a:lstStyle/>
            <a:p>
              <a:endParaRPr/>
            </a:p>
          </p:txBody>
        </p:sp>
        <p:sp>
          <p:nvSpPr>
            <p:cNvPr id="33" name="object 33"/>
            <p:cNvSpPr/>
            <p:nvPr/>
          </p:nvSpPr>
          <p:spPr>
            <a:xfrm>
              <a:off x="6661403" y="1700784"/>
              <a:ext cx="0" cy="0"/>
            </a:xfrm>
            <a:custGeom>
              <a:avLst/>
              <a:gdLst/>
              <a:ahLst/>
              <a:cxnLst/>
              <a:rect l="l" t="t" r="r" b="b"/>
              <a:pathLst>
                <a:path>
                  <a:moveTo>
                    <a:pt x="0" y="0"/>
                  </a:moveTo>
                  <a:lnTo>
                    <a:pt x="0" y="0"/>
                  </a:lnTo>
                </a:path>
              </a:pathLst>
            </a:custGeom>
            <a:ln w="9144">
              <a:solidFill>
                <a:srgbClr val="EE791F"/>
              </a:solidFill>
            </a:ln>
          </p:spPr>
          <p:txBody>
            <a:bodyPr wrap="square" lIns="0" tIns="0" rIns="0" bIns="0" rtlCol="0"/>
            <a:lstStyle/>
            <a:p>
              <a:endParaRPr/>
            </a:p>
          </p:txBody>
        </p:sp>
        <p:sp>
          <p:nvSpPr>
            <p:cNvPr id="34" name="object 34"/>
            <p:cNvSpPr/>
            <p:nvPr/>
          </p:nvSpPr>
          <p:spPr>
            <a:xfrm>
              <a:off x="908303" y="77723"/>
              <a:ext cx="2737485" cy="1163320"/>
            </a:xfrm>
            <a:custGeom>
              <a:avLst/>
              <a:gdLst/>
              <a:ahLst/>
              <a:cxnLst/>
              <a:rect l="l" t="t" r="r" b="b"/>
              <a:pathLst>
                <a:path w="2737485" h="1163320">
                  <a:moveTo>
                    <a:pt x="2737104" y="0"/>
                  </a:moveTo>
                  <a:lnTo>
                    <a:pt x="0" y="0"/>
                  </a:lnTo>
                  <a:lnTo>
                    <a:pt x="0" y="1162812"/>
                  </a:lnTo>
                  <a:lnTo>
                    <a:pt x="2737104" y="1162812"/>
                  </a:lnTo>
                  <a:lnTo>
                    <a:pt x="2737104" y="0"/>
                  </a:lnTo>
                  <a:close/>
                </a:path>
              </a:pathLst>
            </a:custGeom>
            <a:solidFill>
              <a:srgbClr val="FBF3D1"/>
            </a:solidFill>
          </p:spPr>
          <p:txBody>
            <a:bodyPr wrap="square" lIns="0" tIns="0" rIns="0" bIns="0" rtlCol="0"/>
            <a:lstStyle/>
            <a:p>
              <a:endParaRPr/>
            </a:p>
          </p:txBody>
        </p:sp>
        <p:sp>
          <p:nvSpPr>
            <p:cNvPr id="35" name="object 35"/>
            <p:cNvSpPr/>
            <p:nvPr/>
          </p:nvSpPr>
          <p:spPr>
            <a:xfrm>
              <a:off x="908303" y="77723"/>
              <a:ext cx="2737485" cy="1163320"/>
            </a:xfrm>
            <a:custGeom>
              <a:avLst/>
              <a:gdLst/>
              <a:ahLst/>
              <a:cxnLst/>
              <a:rect l="l" t="t" r="r" b="b"/>
              <a:pathLst>
                <a:path w="2737485" h="1163320">
                  <a:moveTo>
                    <a:pt x="0" y="1162812"/>
                  </a:moveTo>
                  <a:lnTo>
                    <a:pt x="2737104" y="1162812"/>
                  </a:lnTo>
                  <a:lnTo>
                    <a:pt x="2737104" y="0"/>
                  </a:lnTo>
                  <a:lnTo>
                    <a:pt x="0" y="0"/>
                  </a:lnTo>
                  <a:lnTo>
                    <a:pt x="0" y="1162812"/>
                  </a:lnTo>
                  <a:close/>
                </a:path>
                <a:path w="2737485" h="1163320">
                  <a:moveTo>
                    <a:pt x="0" y="385572"/>
                  </a:moveTo>
                  <a:lnTo>
                    <a:pt x="2737104" y="385572"/>
                  </a:lnTo>
                  <a:lnTo>
                    <a:pt x="2737104" y="9144"/>
                  </a:lnTo>
                  <a:lnTo>
                    <a:pt x="0" y="9144"/>
                  </a:lnTo>
                  <a:lnTo>
                    <a:pt x="0" y="385572"/>
                  </a:lnTo>
                  <a:close/>
                </a:path>
              </a:pathLst>
            </a:custGeom>
            <a:ln w="9144">
              <a:solidFill>
                <a:srgbClr val="EE791F"/>
              </a:solidFill>
            </a:ln>
          </p:spPr>
          <p:txBody>
            <a:bodyPr wrap="square" lIns="0" tIns="0" rIns="0" bIns="0" rtlCol="0"/>
            <a:lstStyle/>
            <a:p>
              <a:endParaRPr/>
            </a:p>
          </p:txBody>
        </p:sp>
      </p:grpSp>
      <p:sp>
        <p:nvSpPr>
          <p:cNvPr id="36" name="object 36"/>
          <p:cNvSpPr txBox="1"/>
          <p:nvPr/>
        </p:nvSpPr>
        <p:spPr>
          <a:xfrm>
            <a:off x="912875" y="91439"/>
            <a:ext cx="2727960" cy="355600"/>
          </a:xfrm>
          <a:prstGeom prst="rect">
            <a:avLst/>
          </a:prstGeom>
          <a:solidFill>
            <a:srgbClr val="FBF3D1"/>
          </a:solidFill>
        </p:spPr>
        <p:txBody>
          <a:bodyPr vert="horz" wrap="square" lIns="0" tIns="41275" rIns="0" bIns="0" rtlCol="0">
            <a:spAutoFit/>
          </a:bodyPr>
          <a:lstStyle/>
          <a:p>
            <a:pPr algn="ctr">
              <a:lnSpc>
                <a:spcPct val="100000"/>
              </a:lnSpc>
              <a:spcBef>
                <a:spcPts val="325"/>
              </a:spcBef>
            </a:pPr>
            <a:r>
              <a:rPr sz="1800" i="1" dirty="0">
                <a:solidFill>
                  <a:srgbClr val="585858"/>
                </a:solidFill>
                <a:latin typeface="Verdana"/>
                <a:cs typeface="Verdana"/>
              </a:rPr>
              <a:t>Shape</a:t>
            </a:r>
            <a:endParaRPr sz="1800">
              <a:latin typeface="Verdana"/>
              <a:cs typeface="Verdana"/>
            </a:endParaRPr>
          </a:p>
        </p:txBody>
      </p:sp>
      <p:sp>
        <p:nvSpPr>
          <p:cNvPr id="37" name="object 37"/>
          <p:cNvSpPr/>
          <p:nvPr/>
        </p:nvSpPr>
        <p:spPr>
          <a:xfrm>
            <a:off x="908303" y="451104"/>
            <a:ext cx="2737485" cy="314325"/>
          </a:xfrm>
          <a:custGeom>
            <a:avLst/>
            <a:gdLst/>
            <a:ahLst/>
            <a:cxnLst/>
            <a:rect l="l" t="t" r="r" b="b"/>
            <a:pathLst>
              <a:path w="2737485" h="314325">
                <a:moveTo>
                  <a:pt x="2737104" y="0"/>
                </a:moveTo>
                <a:lnTo>
                  <a:pt x="0" y="0"/>
                </a:lnTo>
                <a:lnTo>
                  <a:pt x="0" y="313944"/>
                </a:lnTo>
                <a:lnTo>
                  <a:pt x="2737104" y="313944"/>
                </a:lnTo>
                <a:lnTo>
                  <a:pt x="2737104" y="0"/>
                </a:lnTo>
                <a:close/>
              </a:path>
            </a:pathLst>
          </a:custGeom>
          <a:solidFill>
            <a:srgbClr val="FBF3D1"/>
          </a:solidFill>
        </p:spPr>
        <p:txBody>
          <a:bodyPr wrap="square" lIns="0" tIns="0" rIns="0" bIns="0" rtlCol="0"/>
          <a:lstStyle/>
          <a:p>
            <a:endParaRPr/>
          </a:p>
        </p:txBody>
      </p:sp>
      <p:sp>
        <p:nvSpPr>
          <p:cNvPr id="38" name="object 38"/>
          <p:cNvSpPr txBox="1"/>
          <p:nvPr/>
        </p:nvSpPr>
        <p:spPr>
          <a:xfrm>
            <a:off x="908303" y="451104"/>
            <a:ext cx="2737485" cy="313690"/>
          </a:xfrm>
          <a:prstGeom prst="rect">
            <a:avLst/>
          </a:prstGeom>
          <a:ln w="9144">
            <a:solidFill>
              <a:srgbClr val="EE791F"/>
            </a:solidFill>
          </a:ln>
        </p:spPr>
        <p:txBody>
          <a:bodyPr vert="horz" wrap="square" lIns="0" tIns="45085" rIns="0" bIns="0" rtlCol="0">
            <a:spAutoFit/>
          </a:bodyPr>
          <a:lstStyle/>
          <a:p>
            <a:pPr marL="89535">
              <a:lnSpc>
                <a:spcPct val="100000"/>
              </a:lnSpc>
              <a:spcBef>
                <a:spcPts val="355"/>
              </a:spcBef>
            </a:pPr>
            <a:r>
              <a:rPr sz="1400" spc="-5" dirty="0">
                <a:solidFill>
                  <a:srgbClr val="585858"/>
                </a:solidFill>
                <a:latin typeface="Verdana"/>
                <a:cs typeface="Verdana"/>
              </a:rPr>
              <a:t>#name:</a:t>
            </a:r>
            <a:r>
              <a:rPr sz="1400" spc="-20" dirty="0">
                <a:solidFill>
                  <a:srgbClr val="585858"/>
                </a:solidFill>
                <a:latin typeface="Verdana"/>
                <a:cs typeface="Verdana"/>
              </a:rPr>
              <a:t> </a:t>
            </a:r>
            <a:r>
              <a:rPr sz="1400" dirty="0">
                <a:solidFill>
                  <a:srgbClr val="585858"/>
                </a:solidFill>
                <a:latin typeface="Verdana"/>
                <a:cs typeface="Verdana"/>
              </a:rPr>
              <a:t>String</a:t>
            </a:r>
            <a:endParaRPr sz="1400">
              <a:latin typeface="Verdana"/>
              <a:cs typeface="Verdana"/>
            </a:endParaRPr>
          </a:p>
        </p:txBody>
      </p:sp>
      <p:sp>
        <p:nvSpPr>
          <p:cNvPr id="39" name="object 39"/>
          <p:cNvSpPr/>
          <p:nvPr/>
        </p:nvSpPr>
        <p:spPr>
          <a:xfrm>
            <a:off x="908303" y="763523"/>
            <a:ext cx="2737485" cy="477520"/>
          </a:xfrm>
          <a:custGeom>
            <a:avLst/>
            <a:gdLst/>
            <a:ahLst/>
            <a:cxnLst/>
            <a:rect l="l" t="t" r="r" b="b"/>
            <a:pathLst>
              <a:path w="2737485" h="477519">
                <a:moveTo>
                  <a:pt x="0" y="477012"/>
                </a:moveTo>
                <a:lnTo>
                  <a:pt x="2737104" y="477012"/>
                </a:lnTo>
                <a:lnTo>
                  <a:pt x="2737104" y="0"/>
                </a:lnTo>
                <a:lnTo>
                  <a:pt x="0" y="0"/>
                </a:lnTo>
                <a:lnTo>
                  <a:pt x="0" y="477012"/>
                </a:lnTo>
                <a:close/>
              </a:path>
            </a:pathLst>
          </a:custGeom>
          <a:ln w="9144">
            <a:solidFill>
              <a:srgbClr val="EE791F"/>
            </a:solidFill>
          </a:ln>
        </p:spPr>
        <p:txBody>
          <a:bodyPr wrap="square" lIns="0" tIns="0" rIns="0" bIns="0" rtlCol="0"/>
          <a:lstStyle/>
          <a:p>
            <a:endParaRPr/>
          </a:p>
        </p:txBody>
      </p:sp>
      <p:sp>
        <p:nvSpPr>
          <p:cNvPr id="40" name="object 40"/>
          <p:cNvSpPr txBox="1"/>
          <p:nvPr/>
        </p:nvSpPr>
        <p:spPr>
          <a:xfrm>
            <a:off x="912875" y="753871"/>
            <a:ext cx="2727960" cy="431800"/>
          </a:xfrm>
          <a:prstGeom prst="rect">
            <a:avLst/>
          </a:prstGeom>
        </p:spPr>
        <p:txBody>
          <a:bodyPr vert="horz" wrap="square" lIns="0" tIns="13335" rIns="0" bIns="0" rtlCol="0">
            <a:spAutoFit/>
          </a:bodyPr>
          <a:lstStyle/>
          <a:p>
            <a:pPr marL="85090">
              <a:lnSpc>
                <a:spcPts val="1595"/>
              </a:lnSpc>
              <a:spcBef>
                <a:spcPts val="105"/>
              </a:spcBef>
            </a:pPr>
            <a:r>
              <a:rPr sz="1400" dirty="0">
                <a:solidFill>
                  <a:srgbClr val="585858"/>
                </a:solidFill>
                <a:latin typeface="Verdana"/>
                <a:cs typeface="Verdana"/>
              </a:rPr>
              <a:t>+getName():String</a:t>
            </a:r>
            <a:endParaRPr sz="1400">
              <a:latin typeface="Verdana"/>
              <a:cs typeface="Verdana"/>
            </a:endParaRPr>
          </a:p>
          <a:p>
            <a:pPr marL="85090">
              <a:lnSpc>
                <a:spcPts val="1595"/>
              </a:lnSpc>
            </a:pPr>
            <a:r>
              <a:rPr sz="1400" i="1" spc="-5" dirty="0">
                <a:solidFill>
                  <a:srgbClr val="585858"/>
                </a:solidFill>
                <a:latin typeface="Verdana"/>
                <a:cs typeface="Verdana"/>
              </a:rPr>
              <a:t>+calculateArea():float</a:t>
            </a:r>
            <a:endParaRPr sz="1400">
              <a:latin typeface="Verdana"/>
              <a:cs typeface="Verdana"/>
            </a:endParaRPr>
          </a:p>
        </p:txBody>
      </p:sp>
      <p:grpSp>
        <p:nvGrpSpPr>
          <p:cNvPr id="41" name="object 41"/>
          <p:cNvGrpSpPr/>
          <p:nvPr/>
        </p:nvGrpSpPr>
        <p:grpSpPr>
          <a:xfrm>
            <a:off x="211836" y="1248155"/>
            <a:ext cx="6598920" cy="2671445"/>
            <a:chOff x="211836" y="1248155"/>
            <a:chExt cx="6598920" cy="2671445"/>
          </a:xfrm>
        </p:grpSpPr>
        <p:sp>
          <p:nvSpPr>
            <p:cNvPr id="42" name="object 42"/>
            <p:cNvSpPr/>
            <p:nvPr/>
          </p:nvSpPr>
          <p:spPr>
            <a:xfrm>
              <a:off x="2124456" y="1252727"/>
              <a:ext cx="288290" cy="216535"/>
            </a:xfrm>
            <a:custGeom>
              <a:avLst/>
              <a:gdLst/>
              <a:ahLst/>
              <a:cxnLst/>
              <a:rect l="l" t="t" r="r" b="b"/>
              <a:pathLst>
                <a:path w="288289" h="216534">
                  <a:moveTo>
                    <a:pt x="144018" y="0"/>
                  </a:moveTo>
                  <a:lnTo>
                    <a:pt x="0" y="216408"/>
                  </a:lnTo>
                  <a:lnTo>
                    <a:pt x="288036" y="216408"/>
                  </a:lnTo>
                  <a:lnTo>
                    <a:pt x="144018" y="0"/>
                  </a:lnTo>
                  <a:close/>
                </a:path>
              </a:pathLst>
            </a:custGeom>
            <a:solidFill>
              <a:srgbClr val="FBF3D1"/>
            </a:solidFill>
          </p:spPr>
          <p:txBody>
            <a:bodyPr wrap="square" lIns="0" tIns="0" rIns="0" bIns="0" rtlCol="0"/>
            <a:lstStyle/>
            <a:p>
              <a:endParaRPr/>
            </a:p>
          </p:txBody>
        </p:sp>
        <p:sp>
          <p:nvSpPr>
            <p:cNvPr id="43" name="object 43"/>
            <p:cNvSpPr/>
            <p:nvPr/>
          </p:nvSpPr>
          <p:spPr>
            <a:xfrm>
              <a:off x="2124456" y="1252727"/>
              <a:ext cx="288290" cy="216535"/>
            </a:xfrm>
            <a:custGeom>
              <a:avLst/>
              <a:gdLst/>
              <a:ahLst/>
              <a:cxnLst/>
              <a:rect l="l" t="t" r="r" b="b"/>
              <a:pathLst>
                <a:path w="288289" h="216534">
                  <a:moveTo>
                    <a:pt x="0" y="216408"/>
                  </a:moveTo>
                  <a:lnTo>
                    <a:pt x="144018" y="0"/>
                  </a:lnTo>
                  <a:lnTo>
                    <a:pt x="288036" y="216408"/>
                  </a:lnTo>
                  <a:lnTo>
                    <a:pt x="0" y="216408"/>
                  </a:lnTo>
                  <a:close/>
                </a:path>
              </a:pathLst>
            </a:custGeom>
            <a:ln w="9143">
              <a:solidFill>
                <a:srgbClr val="EE791F"/>
              </a:solidFill>
            </a:ln>
          </p:spPr>
          <p:txBody>
            <a:bodyPr wrap="square" lIns="0" tIns="0" rIns="0" bIns="0" rtlCol="0"/>
            <a:lstStyle/>
            <a:p>
              <a:endParaRPr/>
            </a:p>
          </p:txBody>
        </p:sp>
        <p:sp>
          <p:nvSpPr>
            <p:cNvPr id="44" name="object 44"/>
            <p:cNvSpPr/>
            <p:nvPr/>
          </p:nvSpPr>
          <p:spPr>
            <a:xfrm>
              <a:off x="6516624" y="1484375"/>
              <a:ext cx="289560" cy="216535"/>
            </a:xfrm>
            <a:custGeom>
              <a:avLst/>
              <a:gdLst/>
              <a:ahLst/>
              <a:cxnLst/>
              <a:rect l="l" t="t" r="r" b="b"/>
              <a:pathLst>
                <a:path w="289559" h="216535">
                  <a:moveTo>
                    <a:pt x="144779" y="0"/>
                  </a:moveTo>
                  <a:lnTo>
                    <a:pt x="0" y="216408"/>
                  </a:lnTo>
                  <a:lnTo>
                    <a:pt x="289559" y="216408"/>
                  </a:lnTo>
                  <a:lnTo>
                    <a:pt x="144779" y="0"/>
                  </a:lnTo>
                  <a:close/>
                </a:path>
              </a:pathLst>
            </a:custGeom>
            <a:solidFill>
              <a:srgbClr val="FBF3D1"/>
            </a:solidFill>
          </p:spPr>
          <p:txBody>
            <a:bodyPr wrap="square" lIns="0" tIns="0" rIns="0" bIns="0" rtlCol="0"/>
            <a:lstStyle/>
            <a:p>
              <a:endParaRPr/>
            </a:p>
          </p:txBody>
        </p:sp>
        <p:sp>
          <p:nvSpPr>
            <p:cNvPr id="45" name="object 45"/>
            <p:cNvSpPr/>
            <p:nvPr/>
          </p:nvSpPr>
          <p:spPr>
            <a:xfrm>
              <a:off x="6516624" y="1484375"/>
              <a:ext cx="289560" cy="216535"/>
            </a:xfrm>
            <a:custGeom>
              <a:avLst/>
              <a:gdLst/>
              <a:ahLst/>
              <a:cxnLst/>
              <a:rect l="l" t="t" r="r" b="b"/>
              <a:pathLst>
                <a:path w="289559" h="216535">
                  <a:moveTo>
                    <a:pt x="0" y="216408"/>
                  </a:moveTo>
                  <a:lnTo>
                    <a:pt x="144779" y="0"/>
                  </a:lnTo>
                  <a:lnTo>
                    <a:pt x="289559" y="216408"/>
                  </a:lnTo>
                  <a:lnTo>
                    <a:pt x="0" y="216408"/>
                  </a:lnTo>
                  <a:close/>
                </a:path>
              </a:pathLst>
            </a:custGeom>
            <a:ln w="9144">
              <a:solidFill>
                <a:srgbClr val="EE791F"/>
              </a:solidFill>
            </a:ln>
          </p:spPr>
          <p:txBody>
            <a:bodyPr wrap="square" lIns="0" tIns="0" rIns="0" bIns="0" rtlCol="0"/>
            <a:lstStyle/>
            <a:p>
              <a:endParaRPr/>
            </a:p>
          </p:txBody>
        </p:sp>
        <p:sp>
          <p:nvSpPr>
            <p:cNvPr id="46" name="object 46"/>
            <p:cNvSpPr/>
            <p:nvPr/>
          </p:nvSpPr>
          <p:spPr>
            <a:xfrm>
              <a:off x="216408" y="3325113"/>
              <a:ext cx="611505" cy="589915"/>
            </a:xfrm>
            <a:custGeom>
              <a:avLst/>
              <a:gdLst/>
              <a:ahLst/>
              <a:cxnLst/>
              <a:rect l="l" t="t" r="r" b="b"/>
              <a:pathLst>
                <a:path w="611505" h="589914">
                  <a:moveTo>
                    <a:pt x="0" y="0"/>
                  </a:moveTo>
                  <a:lnTo>
                    <a:pt x="0" y="187325"/>
                  </a:lnTo>
                  <a:lnTo>
                    <a:pt x="3353" y="221647"/>
                  </a:lnTo>
                  <a:lnTo>
                    <a:pt x="29322" y="287551"/>
                  </a:lnTo>
                  <a:lnTo>
                    <a:pt x="51366" y="318699"/>
                  </a:lnTo>
                  <a:lnTo>
                    <a:pt x="79068" y="348354"/>
                  </a:lnTo>
                  <a:lnTo>
                    <a:pt x="112144" y="376300"/>
                  </a:lnTo>
                  <a:lnTo>
                    <a:pt x="150306" y="402321"/>
                  </a:lnTo>
                  <a:lnTo>
                    <a:pt x="193269" y="426197"/>
                  </a:lnTo>
                  <a:lnTo>
                    <a:pt x="240747" y="447714"/>
                  </a:lnTo>
                  <a:lnTo>
                    <a:pt x="292455" y="466654"/>
                  </a:lnTo>
                  <a:lnTo>
                    <a:pt x="348107" y="482800"/>
                  </a:lnTo>
                  <a:lnTo>
                    <a:pt x="407416" y="495935"/>
                  </a:lnTo>
                  <a:lnTo>
                    <a:pt x="407416" y="589661"/>
                  </a:lnTo>
                  <a:lnTo>
                    <a:pt x="611124" y="421005"/>
                  </a:lnTo>
                  <a:lnTo>
                    <a:pt x="407416" y="215011"/>
                  </a:lnTo>
                  <a:lnTo>
                    <a:pt x="407416" y="308610"/>
                  </a:lnTo>
                  <a:lnTo>
                    <a:pt x="348107" y="295475"/>
                  </a:lnTo>
                  <a:lnTo>
                    <a:pt x="292455" y="279329"/>
                  </a:lnTo>
                  <a:lnTo>
                    <a:pt x="240747" y="260389"/>
                  </a:lnTo>
                  <a:lnTo>
                    <a:pt x="193269" y="238872"/>
                  </a:lnTo>
                  <a:lnTo>
                    <a:pt x="150306" y="214996"/>
                  </a:lnTo>
                  <a:lnTo>
                    <a:pt x="112144" y="188976"/>
                  </a:lnTo>
                  <a:lnTo>
                    <a:pt x="79068" y="161029"/>
                  </a:lnTo>
                  <a:lnTo>
                    <a:pt x="51366" y="131374"/>
                  </a:lnTo>
                  <a:lnTo>
                    <a:pt x="29322" y="100226"/>
                  </a:lnTo>
                  <a:lnTo>
                    <a:pt x="3353" y="34322"/>
                  </a:lnTo>
                  <a:lnTo>
                    <a:pt x="0" y="0"/>
                  </a:lnTo>
                  <a:close/>
                </a:path>
              </a:pathLst>
            </a:custGeom>
            <a:solidFill>
              <a:srgbClr val="1EB8C1"/>
            </a:solidFill>
          </p:spPr>
          <p:txBody>
            <a:bodyPr wrap="square" lIns="0" tIns="0" rIns="0" bIns="0" rtlCol="0"/>
            <a:lstStyle/>
            <a:p>
              <a:endParaRPr/>
            </a:p>
          </p:txBody>
        </p:sp>
        <p:sp>
          <p:nvSpPr>
            <p:cNvPr id="47" name="object 47"/>
            <p:cNvSpPr/>
            <p:nvPr/>
          </p:nvSpPr>
          <p:spPr>
            <a:xfrm>
              <a:off x="216547" y="2997707"/>
              <a:ext cx="611505" cy="421005"/>
            </a:xfrm>
            <a:custGeom>
              <a:avLst/>
              <a:gdLst/>
              <a:ahLst/>
              <a:cxnLst/>
              <a:rect l="l" t="t" r="r" b="b"/>
              <a:pathLst>
                <a:path w="611505" h="421004">
                  <a:moveTo>
                    <a:pt x="610984" y="0"/>
                  </a:moveTo>
                  <a:lnTo>
                    <a:pt x="566669" y="857"/>
                  </a:lnTo>
                  <a:lnTo>
                    <a:pt x="522648" y="3428"/>
                  </a:lnTo>
                  <a:lnTo>
                    <a:pt x="479091" y="7715"/>
                  </a:lnTo>
                  <a:lnTo>
                    <a:pt x="436169" y="13715"/>
                  </a:lnTo>
                  <a:lnTo>
                    <a:pt x="373389" y="25754"/>
                  </a:lnTo>
                  <a:lnTo>
                    <a:pt x="314580" y="41029"/>
                  </a:lnTo>
                  <a:lnTo>
                    <a:pt x="259993" y="59292"/>
                  </a:lnTo>
                  <a:lnTo>
                    <a:pt x="209877" y="80294"/>
                  </a:lnTo>
                  <a:lnTo>
                    <a:pt x="164483" y="103787"/>
                  </a:lnTo>
                  <a:lnTo>
                    <a:pt x="124062" y="129521"/>
                  </a:lnTo>
                  <a:lnTo>
                    <a:pt x="88864" y="157249"/>
                  </a:lnTo>
                  <a:lnTo>
                    <a:pt x="59141" y="186722"/>
                  </a:lnTo>
                  <a:lnTo>
                    <a:pt x="35142" y="217691"/>
                  </a:lnTo>
                  <a:lnTo>
                    <a:pt x="5321" y="283123"/>
                  </a:lnTo>
                  <a:lnTo>
                    <a:pt x="0" y="317089"/>
                  </a:lnTo>
                  <a:lnTo>
                    <a:pt x="1405" y="351557"/>
                  </a:lnTo>
                  <a:lnTo>
                    <a:pt x="9788" y="386278"/>
                  </a:lnTo>
                  <a:lnTo>
                    <a:pt x="25400" y="421004"/>
                  </a:lnTo>
                  <a:lnTo>
                    <a:pt x="46030" y="389799"/>
                  </a:lnTo>
                  <a:lnTo>
                    <a:pt x="72019" y="360285"/>
                  </a:lnTo>
                  <a:lnTo>
                    <a:pt x="103016" y="332603"/>
                  </a:lnTo>
                  <a:lnTo>
                    <a:pt x="138667" y="306892"/>
                  </a:lnTo>
                  <a:lnTo>
                    <a:pt x="178622" y="283292"/>
                  </a:lnTo>
                  <a:lnTo>
                    <a:pt x="222529" y="261944"/>
                  </a:lnTo>
                  <a:lnTo>
                    <a:pt x="270036" y="242988"/>
                  </a:lnTo>
                  <a:lnTo>
                    <a:pt x="320791" y="226563"/>
                  </a:lnTo>
                  <a:lnTo>
                    <a:pt x="374444" y="212811"/>
                  </a:lnTo>
                  <a:lnTo>
                    <a:pt x="430641" y="201871"/>
                  </a:lnTo>
                  <a:lnTo>
                    <a:pt x="489031" y="193883"/>
                  </a:lnTo>
                  <a:lnTo>
                    <a:pt x="549263" y="188987"/>
                  </a:lnTo>
                  <a:lnTo>
                    <a:pt x="610984" y="187325"/>
                  </a:lnTo>
                  <a:lnTo>
                    <a:pt x="610984" y="0"/>
                  </a:lnTo>
                  <a:close/>
                </a:path>
              </a:pathLst>
            </a:custGeom>
            <a:solidFill>
              <a:srgbClr val="17939B"/>
            </a:solidFill>
          </p:spPr>
          <p:txBody>
            <a:bodyPr wrap="square" lIns="0" tIns="0" rIns="0" bIns="0" rtlCol="0"/>
            <a:lstStyle/>
            <a:p>
              <a:endParaRPr/>
            </a:p>
          </p:txBody>
        </p:sp>
        <p:sp>
          <p:nvSpPr>
            <p:cNvPr id="48" name="object 48"/>
            <p:cNvSpPr/>
            <p:nvPr/>
          </p:nvSpPr>
          <p:spPr>
            <a:xfrm>
              <a:off x="216408" y="2997707"/>
              <a:ext cx="611505" cy="917575"/>
            </a:xfrm>
            <a:custGeom>
              <a:avLst/>
              <a:gdLst/>
              <a:ahLst/>
              <a:cxnLst/>
              <a:rect l="l" t="t" r="r" b="b"/>
              <a:pathLst>
                <a:path w="611505" h="917575">
                  <a:moveTo>
                    <a:pt x="0" y="327405"/>
                  </a:moveTo>
                  <a:lnTo>
                    <a:pt x="13222" y="395209"/>
                  </a:lnTo>
                  <a:lnTo>
                    <a:pt x="51366" y="458780"/>
                  </a:lnTo>
                  <a:lnTo>
                    <a:pt x="79068" y="488435"/>
                  </a:lnTo>
                  <a:lnTo>
                    <a:pt x="112144" y="516382"/>
                  </a:lnTo>
                  <a:lnTo>
                    <a:pt x="150306" y="542402"/>
                  </a:lnTo>
                  <a:lnTo>
                    <a:pt x="193269" y="566278"/>
                  </a:lnTo>
                  <a:lnTo>
                    <a:pt x="240747" y="587795"/>
                  </a:lnTo>
                  <a:lnTo>
                    <a:pt x="292455" y="606735"/>
                  </a:lnTo>
                  <a:lnTo>
                    <a:pt x="348107" y="622881"/>
                  </a:lnTo>
                  <a:lnTo>
                    <a:pt x="407416" y="636015"/>
                  </a:lnTo>
                  <a:lnTo>
                    <a:pt x="407416" y="542416"/>
                  </a:lnTo>
                  <a:lnTo>
                    <a:pt x="611124" y="748410"/>
                  </a:lnTo>
                  <a:lnTo>
                    <a:pt x="407416" y="917066"/>
                  </a:lnTo>
                  <a:lnTo>
                    <a:pt x="407416" y="823340"/>
                  </a:lnTo>
                  <a:lnTo>
                    <a:pt x="348107" y="810206"/>
                  </a:lnTo>
                  <a:lnTo>
                    <a:pt x="292455" y="794060"/>
                  </a:lnTo>
                  <a:lnTo>
                    <a:pt x="240747" y="775120"/>
                  </a:lnTo>
                  <a:lnTo>
                    <a:pt x="193269" y="753603"/>
                  </a:lnTo>
                  <a:lnTo>
                    <a:pt x="150306" y="729727"/>
                  </a:lnTo>
                  <a:lnTo>
                    <a:pt x="112144" y="703706"/>
                  </a:lnTo>
                  <a:lnTo>
                    <a:pt x="79068" y="675760"/>
                  </a:lnTo>
                  <a:lnTo>
                    <a:pt x="51366" y="646105"/>
                  </a:lnTo>
                  <a:lnTo>
                    <a:pt x="29322" y="614957"/>
                  </a:lnTo>
                  <a:lnTo>
                    <a:pt x="3353" y="549053"/>
                  </a:lnTo>
                  <a:lnTo>
                    <a:pt x="0" y="514730"/>
                  </a:lnTo>
                  <a:lnTo>
                    <a:pt x="0" y="327405"/>
                  </a:lnTo>
                  <a:lnTo>
                    <a:pt x="12415" y="261414"/>
                  </a:lnTo>
                  <a:lnTo>
                    <a:pt x="48025" y="199953"/>
                  </a:lnTo>
                  <a:lnTo>
                    <a:pt x="73759" y="171333"/>
                  </a:lnTo>
                  <a:lnTo>
                    <a:pt x="104370" y="144338"/>
                  </a:lnTo>
                  <a:lnTo>
                    <a:pt x="139550" y="119134"/>
                  </a:lnTo>
                  <a:lnTo>
                    <a:pt x="178993" y="95884"/>
                  </a:lnTo>
                  <a:lnTo>
                    <a:pt x="222392" y="74755"/>
                  </a:lnTo>
                  <a:lnTo>
                    <a:pt x="269438" y="55908"/>
                  </a:lnTo>
                  <a:lnTo>
                    <a:pt x="319825" y="39510"/>
                  </a:lnTo>
                  <a:lnTo>
                    <a:pt x="373246" y="25725"/>
                  </a:lnTo>
                  <a:lnTo>
                    <a:pt x="429394" y="14717"/>
                  </a:lnTo>
                  <a:lnTo>
                    <a:pt x="487960" y="6650"/>
                  </a:lnTo>
                  <a:lnTo>
                    <a:pt x="548640" y="1690"/>
                  </a:lnTo>
                  <a:lnTo>
                    <a:pt x="611124" y="0"/>
                  </a:lnTo>
                  <a:lnTo>
                    <a:pt x="611124" y="187325"/>
                  </a:lnTo>
                  <a:lnTo>
                    <a:pt x="549402" y="188987"/>
                  </a:lnTo>
                  <a:lnTo>
                    <a:pt x="489170" y="193883"/>
                  </a:lnTo>
                  <a:lnTo>
                    <a:pt x="430780" y="201871"/>
                  </a:lnTo>
                  <a:lnTo>
                    <a:pt x="374583" y="212811"/>
                  </a:lnTo>
                  <a:lnTo>
                    <a:pt x="320931" y="226563"/>
                  </a:lnTo>
                  <a:lnTo>
                    <a:pt x="270175" y="242988"/>
                  </a:lnTo>
                  <a:lnTo>
                    <a:pt x="222668" y="261944"/>
                  </a:lnTo>
                  <a:lnTo>
                    <a:pt x="178761" y="283292"/>
                  </a:lnTo>
                  <a:lnTo>
                    <a:pt x="138806" y="306892"/>
                  </a:lnTo>
                  <a:lnTo>
                    <a:pt x="103155" y="332603"/>
                  </a:lnTo>
                  <a:lnTo>
                    <a:pt x="72159" y="360285"/>
                  </a:lnTo>
                  <a:lnTo>
                    <a:pt x="46170" y="389799"/>
                  </a:lnTo>
                  <a:lnTo>
                    <a:pt x="25539" y="421004"/>
                  </a:lnTo>
                </a:path>
              </a:pathLst>
            </a:custGeom>
            <a:ln w="9144">
              <a:solidFill>
                <a:srgbClr val="0E5C5F"/>
              </a:solidFill>
            </a:ln>
          </p:spPr>
          <p:txBody>
            <a:bodyPr wrap="square" lIns="0" tIns="0" rIns="0" bIns="0" rtlCol="0"/>
            <a:lstStyle/>
            <a:p>
              <a:endParaRPr/>
            </a:p>
          </p:txBody>
        </p:sp>
        <p:sp>
          <p:nvSpPr>
            <p:cNvPr id="49" name="object 49"/>
            <p:cNvSpPr/>
            <p:nvPr/>
          </p:nvSpPr>
          <p:spPr>
            <a:xfrm>
              <a:off x="6659880" y="1700783"/>
              <a:ext cx="1905" cy="73025"/>
            </a:xfrm>
            <a:custGeom>
              <a:avLst/>
              <a:gdLst/>
              <a:ahLst/>
              <a:cxnLst/>
              <a:rect l="l" t="t" r="r" b="b"/>
              <a:pathLst>
                <a:path w="1904" h="73025">
                  <a:moveTo>
                    <a:pt x="762" y="-4572"/>
                  </a:moveTo>
                  <a:lnTo>
                    <a:pt x="762" y="77597"/>
                  </a:lnTo>
                </a:path>
              </a:pathLst>
            </a:custGeom>
            <a:ln w="10668">
              <a:solidFill>
                <a:srgbClr val="EE791F"/>
              </a:solidFill>
            </a:ln>
          </p:spPr>
          <p:txBody>
            <a:bodyPr wrap="square" lIns="0" tIns="0" rIns="0" bIns="0" rtlCol="0"/>
            <a:lstStyle/>
            <a:p>
              <a:endParaRPr/>
            </a:p>
          </p:txBody>
        </p:sp>
      </p:grpSp>
      <p:graphicFrame>
        <p:nvGraphicFramePr>
          <p:cNvPr id="50" name="object 50"/>
          <p:cNvGraphicFramePr>
            <a:graphicFrameLocks noGrp="1"/>
          </p:cNvGraphicFramePr>
          <p:nvPr/>
        </p:nvGraphicFramePr>
        <p:xfrm>
          <a:off x="3663696" y="5295900"/>
          <a:ext cx="2808605" cy="1515616"/>
        </p:xfrm>
        <a:graphic>
          <a:graphicData uri="http://schemas.openxmlformats.org/drawingml/2006/table">
            <a:tbl>
              <a:tblPr firstRow="1" bandRow="1">
                <a:tableStyleId>{2D5ABB26-0587-4C30-8999-92F81FD0307C}</a:tableStyleId>
              </a:tblPr>
              <a:tblGrid>
                <a:gridCol w="2808605">
                  <a:extLst>
                    <a:ext uri="{9D8B030D-6E8A-4147-A177-3AD203B41FA5}">
                      <a16:colId xmlns:a16="http://schemas.microsoft.com/office/drawing/2014/main" val="20000"/>
                    </a:ext>
                  </a:extLst>
                </a:gridCol>
              </a:tblGrid>
              <a:tr h="363473">
                <a:tc>
                  <a:txBody>
                    <a:bodyPr/>
                    <a:lstStyle/>
                    <a:p>
                      <a:pPr marL="1905" algn="ctr">
                        <a:lnSpc>
                          <a:spcPct val="100000"/>
                        </a:lnSpc>
                        <a:spcBef>
                          <a:spcPts val="355"/>
                        </a:spcBef>
                      </a:pPr>
                      <a:r>
                        <a:rPr sz="1800" dirty="0">
                          <a:solidFill>
                            <a:srgbClr val="585858"/>
                          </a:solidFill>
                          <a:latin typeface="Verdana"/>
                          <a:cs typeface="Verdana"/>
                        </a:rPr>
                        <a:t>Circle</a:t>
                      </a:r>
                      <a:endParaRPr sz="1800">
                        <a:latin typeface="Verdana"/>
                        <a:cs typeface="Verdana"/>
                      </a:endParaRPr>
                    </a:p>
                  </a:txBody>
                  <a:tcPr marL="0" marR="0" marT="45085" marB="0">
                    <a:lnL w="9525">
                      <a:solidFill>
                        <a:srgbClr val="EE791F"/>
                      </a:solidFill>
                      <a:prstDash val="solid"/>
                    </a:lnL>
                    <a:lnR w="9525">
                      <a:solidFill>
                        <a:srgbClr val="EE791F"/>
                      </a:solidFill>
                      <a:prstDash val="solid"/>
                    </a:lnR>
                    <a:lnT w="12700">
                      <a:solidFill>
                        <a:srgbClr val="EE791F"/>
                      </a:solidFill>
                      <a:prstDash val="solid"/>
                    </a:lnT>
                    <a:lnB w="12700">
                      <a:solidFill>
                        <a:srgbClr val="EE791F"/>
                      </a:solidFill>
                      <a:prstDash val="solid"/>
                    </a:lnB>
                    <a:solidFill>
                      <a:srgbClr val="FBF3D1"/>
                    </a:solidFill>
                  </a:tcPr>
                </a:tc>
                <a:extLst>
                  <a:ext uri="{0D108BD9-81ED-4DB2-BD59-A6C34878D82A}">
                    <a16:rowId xmlns:a16="http://schemas.microsoft.com/office/drawing/2014/main" val="10000"/>
                  </a:ext>
                </a:extLst>
              </a:tr>
              <a:tr h="313182">
                <a:tc>
                  <a:txBody>
                    <a:bodyPr/>
                    <a:lstStyle/>
                    <a:p>
                      <a:pPr marL="90805">
                        <a:lnSpc>
                          <a:spcPct val="100000"/>
                        </a:lnSpc>
                        <a:spcBef>
                          <a:spcPts val="360"/>
                        </a:spcBef>
                      </a:pPr>
                      <a:r>
                        <a:rPr sz="1400" dirty="0">
                          <a:solidFill>
                            <a:srgbClr val="585858"/>
                          </a:solidFill>
                          <a:latin typeface="Verdana"/>
                          <a:cs typeface="Verdana"/>
                        </a:rPr>
                        <a:t>-radius:float</a:t>
                      </a:r>
                      <a:endParaRPr sz="1400">
                        <a:latin typeface="Verdana"/>
                        <a:cs typeface="Verdana"/>
                      </a:endParaRPr>
                    </a:p>
                  </a:txBody>
                  <a:tcPr marL="0" marR="0" marB="0">
                    <a:lnL w="9525">
                      <a:solidFill>
                        <a:srgbClr val="EE791F"/>
                      </a:solidFill>
                      <a:prstDash val="solid"/>
                    </a:lnL>
                    <a:lnR w="9525">
                      <a:solidFill>
                        <a:srgbClr val="EE791F"/>
                      </a:solidFill>
                      <a:prstDash val="solid"/>
                    </a:lnR>
                    <a:lnT w="12700">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1"/>
                  </a:ext>
                </a:extLst>
              </a:tr>
              <a:tr h="112775">
                <a:tc>
                  <a:txBody>
                    <a:bodyPr/>
                    <a:lstStyle/>
                    <a:p>
                      <a:pPr>
                        <a:lnSpc>
                          <a:spcPct val="100000"/>
                        </a:lnSpc>
                      </a:pPr>
                      <a:endParaRPr sz="500">
                        <a:latin typeface="Times New Roman"/>
                        <a:cs typeface="Times New Roman"/>
                      </a:endParaRPr>
                    </a:p>
                  </a:txBody>
                  <a:tcPr marL="0" marR="0" marT="0"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2"/>
                  </a:ext>
                </a:extLst>
              </a:tr>
              <a:tr h="726186">
                <a:tc>
                  <a:txBody>
                    <a:bodyPr/>
                    <a:lstStyle/>
                    <a:p>
                      <a:pPr marL="90805">
                        <a:lnSpc>
                          <a:spcPts val="1605"/>
                        </a:lnSpc>
                        <a:spcBef>
                          <a:spcPts val="35"/>
                        </a:spcBef>
                      </a:pPr>
                      <a:r>
                        <a:rPr sz="1400" dirty="0">
                          <a:solidFill>
                            <a:srgbClr val="585858"/>
                          </a:solidFill>
                          <a:latin typeface="Verdana"/>
                          <a:cs typeface="Verdana"/>
                        </a:rPr>
                        <a:t>+calculateArea():float</a:t>
                      </a:r>
                      <a:endParaRPr sz="1400">
                        <a:latin typeface="Verdana"/>
                        <a:cs typeface="Verdana"/>
                      </a:endParaRPr>
                    </a:p>
                    <a:p>
                      <a:pPr marL="90805">
                        <a:lnSpc>
                          <a:spcPts val="1400"/>
                        </a:lnSpc>
                      </a:pPr>
                      <a:r>
                        <a:rPr sz="1300" spc="-5" dirty="0">
                          <a:solidFill>
                            <a:srgbClr val="585858"/>
                          </a:solidFill>
                          <a:latin typeface="Verdana"/>
                          <a:cs typeface="Verdana"/>
                        </a:rPr>
                        <a:t>+moveTo(Graphics,int,int)</a:t>
                      </a:r>
                      <a:endParaRPr sz="1300">
                        <a:latin typeface="Verdana"/>
                        <a:cs typeface="Verdana"/>
                      </a:endParaRPr>
                    </a:p>
                    <a:p>
                      <a:pPr marL="90805">
                        <a:lnSpc>
                          <a:spcPts val="1595"/>
                        </a:lnSpc>
                      </a:pPr>
                      <a:r>
                        <a:rPr sz="1400" dirty="0">
                          <a:solidFill>
                            <a:srgbClr val="585858"/>
                          </a:solidFill>
                          <a:latin typeface="Verdana"/>
                          <a:cs typeface="Verdana"/>
                        </a:rPr>
                        <a:t>+fill(Graphics)</a:t>
                      </a:r>
                      <a:endParaRPr sz="1400">
                        <a:latin typeface="Verdana"/>
                        <a:cs typeface="Verdana"/>
                      </a:endParaRPr>
                    </a:p>
                  </a:txBody>
                  <a:tcPr marL="0" marR="0" marT="4445"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3"/>
                  </a:ext>
                </a:extLst>
              </a:tr>
            </a:tbl>
          </a:graphicData>
        </a:graphic>
      </p:graphicFrame>
      <p:graphicFrame>
        <p:nvGraphicFramePr>
          <p:cNvPr id="51" name="object 51"/>
          <p:cNvGraphicFramePr>
            <a:graphicFrameLocks noGrp="1"/>
          </p:cNvGraphicFramePr>
          <p:nvPr/>
        </p:nvGraphicFramePr>
        <p:xfrm>
          <a:off x="5934455" y="3424428"/>
          <a:ext cx="2736850" cy="1293875"/>
        </p:xfrm>
        <a:graphic>
          <a:graphicData uri="http://schemas.openxmlformats.org/drawingml/2006/table">
            <a:tbl>
              <a:tblPr firstRow="1" bandRow="1">
                <a:tableStyleId>{2D5ABB26-0587-4C30-8999-92F81FD0307C}</a:tableStyleId>
              </a:tblPr>
              <a:tblGrid>
                <a:gridCol w="2736850">
                  <a:extLst>
                    <a:ext uri="{9D8B030D-6E8A-4147-A177-3AD203B41FA5}">
                      <a16:colId xmlns:a16="http://schemas.microsoft.com/office/drawing/2014/main" val="20000"/>
                    </a:ext>
                  </a:extLst>
                </a:gridCol>
              </a:tblGrid>
              <a:tr h="516636">
                <a:tc>
                  <a:txBody>
                    <a:bodyPr/>
                    <a:lstStyle/>
                    <a:p>
                      <a:pPr marL="635" algn="ctr">
                        <a:lnSpc>
                          <a:spcPts val="1570"/>
                        </a:lnSpc>
                        <a:spcBef>
                          <a:spcPts val="15"/>
                        </a:spcBef>
                      </a:pPr>
                      <a:r>
                        <a:rPr sz="1400" dirty="0">
                          <a:solidFill>
                            <a:srgbClr val="585858"/>
                          </a:solidFill>
                          <a:latin typeface="Verdana"/>
                          <a:cs typeface="Verdana"/>
                        </a:rPr>
                        <a:t>&lt;&lt;interface&gt;&gt;</a:t>
                      </a:r>
                      <a:endParaRPr sz="1400">
                        <a:latin typeface="Verdana"/>
                        <a:cs typeface="Verdana"/>
                      </a:endParaRPr>
                    </a:p>
                    <a:p>
                      <a:pPr marL="635" algn="ctr">
                        <a:lnSpc>
                          <a:spcPts val="2050"/>
                        </a:lnSpc>
                      </a:pPr>
                      <a:r>
                        <a:rPr sz="1800" dirty="0">
                          <a:solidFill>
                            <a:srgbClr val="585858"/>
                          </a:solidFill>
                          <a:latin typeface="Verdana"/>
                          <a:cs typeface="Verdana"/>
                        </a:rPr>
                        <a:t>Actable</a:t>
                      </a:r>
                      <a:endParaRPr sz="1800">
                        <a:latin typeface="Verdana"/>
                        <a:cs typeface="Verdana"/>
                      </a:endParaRPr>
                    </a:p>
                  </a:txBody>
                  <a:tcPr marL="0" marR="0" marT="1905" marB="0">
                    <a:lnL w="9525">
                      <a:solidFill>
                        <a:srgbClr val="EE791F"/>
                      </a:solidFill>
                      <a:prstDash val="solid"/>
                    </a:lnL>
                    <a:lnR w="9525">
                      <a:solidFill>
                        <a:srgbClr val="EE791F"/>
                      </a:solidFill>
                      <a:prstDash val="solid"/>
                    </a:lnR>
                    <a:lnT w="12700">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0"/>
                  </a:ext>
                </a:extLst>
              </a:tr>
              <a:tr h="155447">
                <a:tc>
                  <a:txBody>
                    <a:bodyPr/>
                    <a:lstStyle/>
                    <a:p>
                      <a:pPr>
                        <a:lnSpc>
                          <a:spcPct val="100000"/>
                        </a:lnSpc>
                      </a:pPr>
                      <a:endParaRPr sz="800">
                        <a:latin typeface="Times New Roman"/>
                        <a:cs typeface="Times New Roman"/>
                      </a:endParaRPr>
                    </a:p>
                  </a:txBody>
                  <a:tcPr marL="0" marR="0" marT="0"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1"/>
                  </a:ext>
                </a:extLst>
              </a:tr>
              <a:tr h="621792">
                <a:tc>
                  <a:txBody>
                    <a:bodyPr/>
                    <a:lstStyle/>
                    <a:p>
                      <a:pPr marL="90805">
                        <a:lnSpc>
                          <a:spcPts val="1475"/>
                        </a:lnSpc>
                        <a:spcBef>
                          <a:spcPts val="55"/>
                        </a:spcBef>
                      </a:pPr>
                      <a:r>
                        <a:rPr sz="1300" spc="-5" dirty="0">
                          <a:solidFill>
                            <a:srgbClr val="585858"/>
                          </a:solidFill>
                          <a:latin typeface="Verdana"/>
                          <a:cs typeface="Verdana"/>
                        </a:rPr>
                        <a:t>+moveTo(Graphics,int,</a:t>
                      </a:r>
                      <a:r>
                        <a:rPr sz="1300" spc="40" dirty="0">
                          <a:solidFill>
                            <a:srgbClr val="585858"/>
                          </a:solidFill>
                          <a:latin typeface="Verdana"/>
                          <a:cs typeface="Verdana"/>
                        </a:rPr>
                        <a:t> </a:t>
                      </a:r>
                      <a:r>
                        <a:rPr sz="1300" spc="-5" dirty="0">
                          <a:solidFill>
                            <a:srgbClr val="585858"/>
                          </a:solidFill>
                          <a:latin typeface="Verdana"/>
                          <a:cs typeface="Verdana"/>
                        </a:rPr>
                        <a:t>int)</a:t>
                      </a:r>
                      <a:endParaRPr sz="1300">
                        <a:latin typeface="Verdana"/>
                        <a:cs typeface="Verdana"/>
                      </a:endParaRPr>
                    </a:p>
                    <a:p>
                      <a:pPr marL="90805">
                        <a:lnSpc>
                          <a:spcPts val="1595"/>
                        </a:lnSpc>
                      </a:pPr>
                      <a:r>
                        <a:rPr sz="1400" dirty="0">
                          <a:solidFill>
                            <a:srgbClr val="585858"/>
                          </a:solidFill>
                          <a:latin typeface="Verdana"/>
                          <a:cs typeface="Verdana"/>
                        </a:rPr>
                        <a:t>+fill(Graphics)</a:t>
                      </a:r>
                      <a:endParaRPr sz="1400">
                        <a:latin typeface="Verdana"/>
                        <a:cs typeface="Verdana"/>
                      </a:endParaRPr>
                    </a:p>
                  </a:txBody>
                  <a:tcPr marL="0" marR="0" marT="6985"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2"/>
                  </a:ext>
                </a:extLst>
              </a:tr>
            </a:tbl>
          </a:graphicData>
        </a:graphic>
      </p:graphicFrame>
      <p:graphicFrame>
        <p:nvGraphicFramePr>
          <p:cNvPr id="52" name="object 52"/>
          <p:cNvGraphicFramePr>
            <a:graphicFrameLocks noGrp="1"/>
          </p:cNvGraphicFramePr>
          <p:nvPr/>
        </p:nvGraphicFramePr>
        <p:xfrm>
          <a:off x="1327403" y="3496055"/>
          <a:ext cx="2736850" cy="1156716"/>
        </p:xfrm>
        <a:graphic>
          <a:graphicData uri="http://schemas.openxmlformats.org/drawingml/2006/table">
            <a:tbl>
              <a:tblPr firstRow="1" bandRow="1">
                <a:tableStyleId>{2D5ABB26-0587-4C30-8999-92F81FD0307C}</a:tableStyleId>
              </a:tblPr>
              <a:tblGrid>
                <a:gridCol w="2736850">
                  <a:extLst>
                    <a:ext uri="{9D8B030D-6E8A-4147-A177-3AD203B41FA5}">
                      <a16:colId xmlns:a16="http://schemas.microsoft.com/office/drawing/2014/main" val="20000"/>
                    </a:ext>
                  </a:extLst>
                </a:gridCol>
              </a:tblGrid>
              <a:tr h="381000">
                <a:tc>
                  <a:txBody>
                    <a:bodyPr/>
                    <a:lstStyle/>
                    <a:p>
                      <a:pPr algn="ctr">
                        <a:lnSpc>
                          <a:spcPct val="100000"/>
                        </a:lnSpc>
                        <a:spcBef>
                          <a:spcPts val="400"/>
                        </a:spcBef>
                      </a:pPr>
                      <a:r>
                        <a:rPr sz="1800" i="1" dirty="0">
                          <a:solidFill>
                            <a:srgbClr val="585858"/>
                          </a:solidFill>
                          <a:latin typeface="Verdana"/>
                          <a:cs typeface="Verdana"/>
                        </a:rPr>
                        <a:t>Shape</a:t>
                      </a:r>
                      <a:endParaRPr sz="1800">
                        <a:latin typeface="Verdana"/>
                        <a:cs typeface="Verdana"/>
                      </a:endParaRPr>
                    </a:p>
                  </a:txBody>
                  <a:tcPr marL="0" marR="0" marT="50800" marB="0">
                    <a:lnL w="9525">
                      <a:solidFill>
                        <a:srgbClr val="EE791F"/>
                      </a:solidFill>
                      <a:prstDash val="solid"/>
                    </a:lnL>
                    <a:lnR w="9525">
                      <a:solidFill>
                        <a:srgbClr val="EE791F"/>
                      </a:solidFill>
                      <a:prstDash val="solid"/>
                    </a:lnR>
                    <a:lnT w="19050">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0"/>
                  </a:ext>
                </a:extLst>
              </a:tr>
              <a:tr h="305562">
                <a:tc>
                  <a:txBody>
                    <a:bodyPr/>
                    <a:lstStyle/>
                    <a:p>
                      <a:pPr marL="90170">
                        <a:lnSpc>
                          <a:spcPct val="100000"/>
                        </a:lnSpc>
                        <a:spcBef>
                          <a:spcPts val="365"/>
                        </a:spcBef>
                      </a:pPr>
                      <a:r>
                        <a:rPr sz="1200" spc="-5" dirty="0">
                          <a:solidFill>
                            <a:srgbClr val="585858"/>
                          </a:solidFill>
                          <a:latin typeface="Verdana"/>
                          <a:cs typeface="Verdana"/>
                        </a:rPr>
                        <a:t>#name: String </a:t>
                      </a:r>
                      <a:r>
                        <a:rPr sz="1200" spc="-10" dirty="0">
                          <a:solidFill>
                            <a:srgbClr val="585858"/>
                          </a:solidFill>
                          <a:latin typeface="Verdana"/>
                          <a:cs typeface="Verdana"/>
                        </a:rPr>
                        <a:t>#x:int</a:t>
                      </a:r>
                      <a:r>
                        <a:rPr sz="1200" spc="75" dirty="0">
                          <a:solidFill>
                            <a:srgbClr val="585858"/>
                          </a:solidFill>
                          <a:latin typeface="Verdana"/>
                          <a:cs typeface="Verdana"/>
                        </a:rPr>
                        <a:t> </a:t>
                      </a:r>
                      <a:r>
                        <a:rPr sz="1200" spc="-10" dirty="0">
                          <a:solidFill>
                            <a:srgbClr val="585858"/>
                          </a:solidFill>
                          <a:latin typeface="Verdana"/>
                          <a:cs typeface="Verdana"/>
                        </a:rPr>
                        <a:t>#y:int</a:t>
                      </a:r>
                      <a:endParaRPr sz="1200">
                        <a:latin typeface="Verdana"/>
                        <a:cs typeface="Verdana"/>
                      </a:endParaRPr>
                    </a:p>
                  </a:txBody>
                  <a:tcPr marL="0" marR="0" marT="46355"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1"/>
                  </a:ext>
                </a:extLst>
              </a:tr>
              <a:tr h="470154">
                <a:tc>
                  <a:txBody>
                    <a:bodyPr/>
                    <a:lstStyle/>
                    <a:p>
                      <a:pPr marL="90170">
                        <a:lnSpc>
                          <a:spcPts val="1585"/>
                        </a:lnSpc>
                      </a:pPr>
                      <a:r>
                        <a:rPr sz="1400" dirty="0">
                          <a:solidFill>
                            <a:srgbClr val="585858"/>
                          </a:solidFill>
                          <a:latin typeface="Verdana"/>
                          <a:cs typeface="Verdana"/>
                        </a:rPr>
                        <a:t>+getName():String</a:t>
                      </a:r>
                      <a:endParaRPr sz="1400">
                        <a:latin typeface="Verdana"/>
                        <a:cs typeface="Verdana"/>
                      </a:endParaRPr>
                    </a:p>
                    <a:p>
                      <a:pPr marL="90170">
                        <a:lnSpc>
                          <a:spcPts val="1595"/>
                        </a:lnSpc>
                      </a:pPr>
                      <a:r>
                        <a:rPr sz="1400" i="1" spc="-5" dirty="0">
                          <a:solidFill>
                            <a:srgbClr val="585858"/>
                          </a:solidFill>
                          <a:latin typeface="Verdana"/>
                          <a:cs typeface="Verdana"/>
                        </a:rPr>
                        <a:t>+calculateArea():float</a:t>
                      </a:r>
                      <a:endParaRPr sz="1400">
                        <a:latin typeface="Verdana"/>
                        <a:cs typeface="Verdana"/>
                      </a:endParaRPr>
                    </a:p>
                  </a:txBody>
                  <a:tcPr marL="0" marR="0" marT="0" marB="0">
                    <a:lnL w="9525">
                      <a:solidFill>
                        <a:srgbClr val="EE791F"/>
                      </a:solidFill>
                      <a:prstDash val="solid"/>
                    </a:lnL>
                    <a:lnR w="9525">
                      <a:solidFill>
                        <a:srgbClr val="EE791F"/>
                      </a:solidFill>
                      <a:prstDash val="solid"/>
                    </a:lnR>
                    <a:lnT w="9525">
                      <a:solidFill>
                        <a:srgbClr val="EE791F"/>
                      </a:solidFill>
                      <a:prstDash val="solid"/>
                    </a:lnT>
                    <a:lnB w="9525">
                      <a:solidFill>
                        <a:srgbClr val="EE791F"/>
                      </a:solidFill>
                      <a:prstDash val="solid"/>
                    </a:lnB>
                    <a:solidFill>
                      <a:srgbClr val="FBF3D1"/>
                    </a:solidFill>
                  </a:tcPr>
                </a:tc>
                <a:extLst>
                  <a:ext uri="{0D108BD9-81ED-4DB2-BD59-A6C34878D82A}">
                    <a16:rowId xmlns:a16="http://schemas.microsoft.com/office/drawing/2014/main" val="10002"/>
                  </a:ext>
                </a:extLst>
              </a:tr>
            </a:tbl>
          </a:graphicData>
        </a:graphic>
      </p:graphicFrame>
      <p:grpSp>
        <p:nvGrpSpPr>
          <p:cNvPr id="53" name="object 53"/>
          <p:cNvGrpSpPr/>
          <p:nvPr/>
        </p:nvGrpSpPr>
        <p:grpSpPr>
          <a:xfrm>
            <a:off x="2816923" y="4662487"/>
            <a:ext cx="4491355" cy="648970"/>
            <a:chOff x="2816923" y="4662487"/>
            <a:chExt cx="4491355" cy="648970"/>
          </a:xfrm>
        </p:grpSpPr>
        <p:sp>
          <p:nvSpPr>
            <p:cNvPr id="54" name="object 54"/>
            <p:cNvSpPr/>
            <p:nvPr/>
          </p:nvSpPr>
          <p:spPr>
            <a:xfrm>
              <a:off x="2821685" y="4667250"/>
              <a:ext cx="259079" cy="253365"/>
            </a:xfrm>
            <a:custGeom>
              <a:avLst/>
              <a:gdLst/>
              <a:ahLst/>
              <a:cxnLst/>
              <a:rect l="l" t="t" r="r" b="b"/>
              <a:pathLst>
                <a:path w="259080" h="253364">
                  <a:moveTo>
                    <a:pt x="258699" y="0"/>
                  </a:moveTo>
                  <a:lnTo>
                    <a:pt x="0" y="22606"/>
                  </a:lnTo>
                  <a:lnTo>
                    <a:pt x="119506" y="253237"/>
                  </a:lnTo>
                  <a:lnTo>
                    <a:pt x="258699" y="0"/>
                  </a:lnTo>
                  <a:close/>
                </a:path>
              </a:pathLst>
            </a:custGeom>
            <a:solidFill>
              <a:srgbClr val="FBF3D1"/>
            </a:solidFill>
          </p:spPr>
          <p:txBody>
            <a:bodyPr wrap="square" lIns="0" tIns="0" rIns="0" bIns="0" rtlCol="0"/>
            <a:lstStyle/>
            <a:p>
              <a:endParaRPr/>
            </a:p>
          </p:txBody>
        </p:sp>
        <p:sp>
          <p:nvSpPr>
            <p:cNvPr id="55" name="object 55"/>
            <p:cNvSpPr/>
            <p:nvPr/>
          </p:nvSpPr>
          <p:spPr>
            <a:xfrm>
              <a:off x="2821685" y="4667250"/>
              <a:ext cx="259079" cy="253365"/>
            </a:xfrm>
            <a:custGeom>
              <a:avLst/>
              <a:gdLst/>
              <a:ahLst/>
              <a:cxnLst/>
              <a:rect l="l" t="t" r="r" b="b"/>
              <a:pathLst>
                <a:path w="259080" h="253364">
                  <a:moveTo>
                    <a:pt x="119506" y="253237"/>
                  </a:moveTo>
                  <a:lnTo>
                    <a:pt x="0" y="22606"/>
                  </a:lnTo>
                  <a:lnTo>
                    <a:pt x="258699" y="0"/>
                  </a:lnTo>
                  <a:lnTo>
                    <a:pt x="119506" y="253237"/>
                  </a:lnTo>
                  <a:close/>
                </a:path>
              </a:pathLst>
            </a:custGeom>
            <a:ln w="9525">
              <a:solidFill>
                <a:srgbClr val="EE791F"/>
              </a:solidFill>
            </a:ln>
          </p:spPr>
          <p:txBody>
            <a:bodyPr wrap="square" lIns="0" tIns="0" rIns="0" bIns="0" rtlCol="0"/>
            <a:lstStyle/>
            <a:p>
              <a:endParaRPr/>
            </a:p>
          </p:txBody>
        </p:sp>
        <p:sp>
          <p:nvSpPr>
            <p:cNvPr id="56" name="object 56"/>
            <p:cNvSpPr/>
            <p:nvPr/>
          </p:nvSpPr>
          <p:spPr>
            <a:xfrm>
              <a:off x="3009899" y="4792979"/>
              <a:ext cx="2063750" cy="508000"/>
            </a:xfrm>
            <a:custGeom>
              <a:avLst/>
              <a:gdLst/>
              <a:ahLst/>
              <a:cxnLst/>
              <a:rect l="l" t="t" r="r" b="b"/>
              <a:pathLst>
                <a:path w="2063750" h="508000">
                  <a:moveTo>
                    <a:pt x="2063750" y="508000"/>
                  </a:moveTo>
                  <a:lnTo>
                    <a:pt x="0" y="0"/>
                  </a:lnTo>
                </a:path>
              </a:pathLst>
            </a:custGeom>
            <a:ln w="9144">
              <a:solidFill>
                <a:srgbClr val="EE791F"/>
              </a:solidFill>
            </a:ln>
          </p:spPr>
          <p:txBody>
            <a:bodyPr wrap="square" lIns="0" tIns="0" rIns="0" bIns="0" rtlCol="0"/>
            <a:lstStyle/>
            <a:p>
              <a:endParaRPr/>
            </a:p>
          </p:txBody>
        </p:sp>
        <p:sp>
          <p:nvSpPr>
            <p:cNvPr id="57" name="object 57"/>
            <p:cNvSpPr/>
            <p:nvPr/>
          </p:nvSpPr>
          <p:spPr>
            <a:xfrm>
              <a:off x="5071744" y="4695063"/>
              <a:ext cx="2236470" cy="615950"/>
            </a:xfrm>
            <a:custGeom>
              <a:avLst/>
              <a:gdLst/>
              <a:ahLst/>
              <a:cxnLst/>
              <a:rect l="l" t="t" r="r" b="b"/>
              <a:pathLst>
                <a:path w="2236470" h="615950">
                  <a:moveTo>
                    <a:pt x="76707" y="576961"/>
                  </a:moveTo>
                  <a:lnTo>
                    <a:pt x="0" y="596773"/>
                  </a:lnTo>
                  <a:lnTo>
                    <a:pt x="4825" y="615950"/>
                  </a:lnTo>
                  <a:lnTo>
                    <a:pt x="81660" y="596138"/>
                  </a:lnTo>
                  <a:lnTo>
                    <a:pt x="76707" y="576961"/>
                  </a:lnTo>
                  <a:close/>
                </a:path>
                <a:path w="2236470" h="615950">
                  <a:moveTo>
                    <a:pt x="210946" y="542290"/>
                  </a:moveTo>
                  <a:lnTo>
                    <a:pt x="134238" y="562102"/>
                  </a:lnTo>
                  <a:lnTo>
                    <a:pt x="139191" y="581279"/>
                  </a:lnTo>
                  <a:lnTo>
                    <a:pt x="215900" y="561467"/>
                  </a:lnTo>
                  <a:lnTo>
                    <a:pt x="210946" y="542290"/>
                  </a:lnTo>
                  <a:close/>
                </a:path>
                <a:path w="2236470" h="615950">
                  <a:moveTo>
                    <a:pt x="345185" y="507619"/>
                  </a:moveTo>
                  <a:lnTo>
                    <a:pt x="268477" y="527431"/>
                  </a:lnTo>
                  <a:lnTo>
                    <a:pt x="273430" y="546608"/>
                  </a:lnTo>
                  <a:lnTo>
                    <a:pt x="350138" y="526923"/>
                  </a:lnTo>
                  <a:lnTo>
                    <a:pt x="345185" y="507619"/>
                  </a:lnTo>
                  <a:close/>
                </a:path>
                <a:path w="2236470" h="615950">
                  <a:moveTo>
                    <a:pt x="479551" y="473075"/>
                  </a:moveTo>
                  <a:lnTo>
                    <a:pt x="402843" y="492887"/>
                  </a:lnTo>
                  <a:lnTo>
                    <a:pt x="407796" y="512063"/>
                  </a:lnTo>
                  <a:lnTo>
                    <a:pt x="484504" y="492251"/>
                  </a:lnTo>
                  <a:lnTo>
                    <a:pt x="479551" y="473075"/>
                  </a:lnTo>
                  <a:close/>
                </a:path>
                <a:path w="2236470" h="615950">
                  <a:moveTo>
                    <a:pt x="613790" y="438404"/>
                  </a:moveTo>
                  <a:lnTo>
                    <a:pt x="537082" y="458216"/>
                  </a:lnTo>
                  <a:lnTo>
                    <a:pt x="542035" y="477393"/>
                  </a:lnTo>
                  <a:lnTo>
                    <a:pt x="618743" y="457581"/>
                  </a:lnTo>
                  <a:lnTo>
                    <a:pt x="613790" y="438404"/>
                  </a:lnTo>
                  <a:close/>
                </a:path>
                <a:path w="2236470" h="615950">
                  <a:moveTo>
                    <a:pt x="748156" y="403732"/>
                  </a:moveTo>
                  <a:lnTo>
                    <a:pt x="671321" y="423544"/>
                  </a:lnTo>
                  <a:lnTo>
                    <a:pt x="676275" y="442722"/>
                  </a:lnTo>
                  <a:lnTo>
                    <a:pt x="753109" y="422910"/>
                  </a:lnTo>
                  <a:lnTo>
                    <a:pt x="748156" y="403732"/>
                  </a:lnTo>
                  <a:close/>
                </a:path>
                <a:path w="2236470" h="615950">
                  <a:moveTo>
                    <a:pt x="882395" y="369062"/>
                  </a:moveTo>
                  <a:lnTo>
                    <a:pt x="805688" y="388874"/>
                  </a:lnTo>
                  <a:lnTo>
                    <a:pt x="810640" y="408050"/>
                  </a:lnTo>
                  <a:lnTo>
                    <a:pt x="887349" y="388238"/>
                  </a:lnTo>
                  <a:lnTo>
                    <a:pt x="882395" y="369062"/>
                  </a:lnTo>
                  <a:close/>
                </a:path>
                <a:path w="2236470" h="615950">
                  <a:moveTo>
                    <a:pt x="1016634" y="334391"/>
                  </a:moveTo>
                  <a:lnTo>
                    <a:pt x="939926" y="354203"/>
                  </a:lnTo>
                  <a:lnTo>
                    <a:pt x="944879" y="373380"/>
                  </a:lnTo>
                  <a:lnTo>
                    <a:pt x="1021588" y="353694"/>
                  </a:lnTo>
                  <a:lnTo>
                    <a:pt x="1016634" y="334391"/>
                  </a:lnTo>
                  <a:close/>
                </a:path>
                <a:path w="2236470" h="615950">
                  <a:moveTo>
                    <a:pt x="1151001" y="299847"/>
                  </a:moveTo>
                  <a:lnTo>
                    <a:pt x="1074292" y="319659"/>
                  </a:lnTo>
                  <a:lnTo>
                    <a:pt x="1079118" y="338836"/>
                  </a:lnTo>
                  <a:lnTo>
                    <a:pt x="1155953" y="319024"/>
                  </a:lnTo>
                  <a:lnTo>
                    <a:pt x="1151001" y="299847"/>
                  </a:lnTo>
                  <a:close/>
                </a:path>
                <a:path w="2236470" h="615950">
                  <a:moveTo>
                    <a:pt x="1285239" y="265175"/>
                  </a:moveTo>
                  <a:lnTo>
                    <a:pt x="1208531" y="284988"/>
                  </a:lnTo>
                  <a:lnTo>
                    <a:pt x="1213484" y="304164"/>
                  </a:lnTo>
                  <a:lnTo>
                    <a:pt x="1290192" y="284353"/>
                  </a:lnTo>
                  <a:lnTo>
                    <a:pt x="1285239" y="265175"/>
                  </a:lnTo>
                  <a:close/>
                </a:path>
                <a:path w="2236470" h="615950">
                  <a:moveTo>
                    <a:pt x="1419478" y="230505"/>
                  </a:moveTo>
                  <a:lnTo>
                    <a:pt x="1342770" y="250317"/>
                  </a:lnTo>
                  <a:lnTo>
                    <a:pt x="1347724" y="269494"/>
                  </a:lnTo>
                  <a:lnTo>
                    <a:pt x="1424431" y="249681"/>
                  </a:lnTo>
                  <a:lnTo>
                    <a:pt x="1419478" y="230505"/>
                  </a:lnTo>
                  <a:close/>
                </a:path>
                <a:path w="2236470" h="615950">
                  <a:moveTo>
                    <a:pt x="1553845" y="195834"/>
                  </a:moveTo>
                  <a:lnTo>
                    <a:pt x="1477136" y="215645"/>
                  </a:lnTo>
                  <a:lnTo>
                    <a:pt x="1482089" y="234823"/>
                  </a:lnTo>
                  <a:lnTo>
                    <a:pt x="1558798" y="215011"/>
                  </a:lnTo>
                  <a:lnTo>
                    <a:pt x="1553845" y="195834"/>
                  </a:lnTo>
                  <a:close/>
                </a:path>
                <a:path w="2236470" h="615950">
                  <a:moveTo>
                    <a:pt x="1688083" y="161289"/>
                  </a:moveTo>
                  <a:lnTo>
                    <a:pt x="1611376" y="180975"/>
                  </a:lnTo>
                  <a:lnTo>
                    <a:pt x="1616328" y="200151"/>
                  </a:lnTo>
                  <a:lnTo>
                    <a:pt x="1693036" y="180467"/>
                  </a:lnTo>
                  <a:lnTo>
                    <a:pt x="1688083" y="161289"/>
                  </a:lnTo>
                  <a:close/>
                </a:path>
                <a:path w="2236470" h="615950">
                  <a:moveTo>
                    <a:pt x="1822450" y="126618"/>
                  </a:moveTo>
                  <a:lnTo>
                    <a:pt x="1745614" y="146431"/>
                  </a:lnTo>
                  <a:lnTo>
                    <a:pt x="1750568" y="165607"/>
                  </a:lnTo>
                  <a:lnTo>
                    <a:pt x="1827402" y="145795"/>
                  </a:lnTo>
                  <a:lnTo>
                    <a:pt x="1822450" y="126618"/>
                  </a:lnTo>
                  <a:close/>
                </a:path>
                <a:path w="2236470" h="615950">
                  <a:moveTo>
                    <a:pt x="1956688" y="91948"/>
                  </a:moveTo>
                  <a:lnTo>
                    <a:pt x="1879980" y="111760"/>
                  </a:lnTo>
                  <a:lnTo>
                    <a:pt x="1884933" y="130937"/>
                  </a:lnTo>
                  <a:lnTo>
                    <a:pt x="1961641" y="111125"/>
                  </a:lnTo>
                  <a:lnTo>
                    <a:pt x="1956688" y="91948"/>
                  </a:lnTo>
                  <a:close/>
                </a:path>
                <a:path w="2236470" h="615950">
                  <a:moveTo>
                    <a:pt x="2090927" y="57276"/>
                  </a:moveTo>
                  <a:lnTo>
                    <a:pt x="2014220" y="77088"/>
                  </a:lnTo>
                  <a:lnTo>
                    <a:pt x="2019173" y="96266"/>
                  </a:lnTo>
                  <a:lnTo>
                    <a:pt x="2095880" y="76454"/>
                  </a:lnTo>
                  <a:lnTo>
                    <a:pt x="2090927" y="57276"/>
                  </a:lnTo>
                  <a:close/>
                </a:path>
                <a:path w="2236470" h="615950">
                  <a:moveTo>
                    <a:pt x="2219444" y="25400"/>
                  </a:moveTo>
                  <a:lnTo>
                    <a:pt x="2214626" y="25400"/>
                  </a:lnTo>
                  <a:lnTo>
                    <a:pt x="2219579" y="44576"/>
                  </a:lnTo>
                  <a:lnTo>
                    <a:pt x="2184074" y="53708"/>
                  </a:lnTo>
                  <a:lnTo>
                    <a:pt x="2147443" y="90043"/>
                  </a:lnTo>
                  <a:lnTo>
                    <a:pt x="2143505" y="93853"/>
                  </a:lnTo>
                  <a:lnTo>
                    <a:pt x="2143505" y="100203"/>
                  </a:lnTo>
                  <a:lnTo>
                    <a:pt x="2147438" y="104139"/>
                  </a:lnTo>
                  <a:lnTo>
                    <a:pt x="2151126" y="107950"/>
                  </a:lnTo>
                  <a:lnTo>
                    <a:pt x="2157476" y="107950"/>
                  </a:lnTo>
                  <a:lnTo>
                    <a:pt x="2161285" y="104139"/>
                  </a:lnTo>
                  <a:lnTo>
                    <a:pt x="2236088" y="30099"/>
                  </a:lnTo>
                  <a:lnTo>
                    <a:pt x="2219444" y="25400"/>
                  </a:lnTo>
                  <a:close/>
                </a:path>
                <a:path w="2236470" h="615950">
                  <a:moveTo>
                    <a:pt x="2178993" y="34582"/>
                  </a:moveTo>
                  <a:lnTo>
                    <a:pt x="2148585" y="42418"/>
                  </a:lnTo>
                  <a:lnTo>
                    <a:pt x="2153411" y="61594"/>
                  </a:lnTo>
                  <a:lnTo>
                    <a:pt x="2184074" y="53708"/>
                  </a:lnTo>
                  <a:lnTo>
                    <a:pt x="2197956" y="39939"/>
                  </a:lnTo>
                  <a:lnTo>
                    <a:pt x="2178993" y="34582"/>
                  </a:lnTo>
                  <a:close/>
                </a:path>
                <a:path w="2236470" h="615950">
                  <a:moveTo>
                    <a:pt x="2197956" y="39939"/>
                  </a:moveTo>
                  <a:lnTo>
                    <a:pt x="2184074" y="53708"/>
                  </a:lnTo>
                  <a:lnTo>
                    <a:pt x="2219579" y="44576"/>
                  </a:lnTo>
                  <a:lnTo>
                    <a:pt x="2214372" y="44576"/>
                  </a:lnTo>
                  <a:lnTo>
                    <a:pt x="2197956" y="39939"/>
                  </a:lnTo>
                  <a:close/>
                </a:path>
                <a:path w="2236470" h="615950">
                  <a:moveTo>
                    <a:pt x="2210054" y="27939"/>
                  </a:moveTo>
                  <a:lnTo>
                    <a:pt x="2197956" y="39939"/>
                  </a:lnTo>
                  <a:lnTo>
                    <a:pt x="2214372" y="44576"/>
                  </a:lnTo>
                  <a:lnTo>
                    <a:pt x="2210054" y="27939"/>
                  </a:lnTo>
                  <a:close/>
                </a:path>
                <a:path w="2236470" h="615950">
                  <a:moveTo>
                    <a:pt x="2215282" y="27939"/>
                  </a:moveTo>
                  <a:lnTo>
                    <a:pt x="2210054" y="27939"/>
                  </a:lnTo>
                  <a:lnTo>
                    <a:pt x="2214372" y="44576"/>
                  </a:lnTo>
                  <a:lnTo>
                    <a:pt x="2219579" y="44576"/>
                  </a:lnTo>
                  <a:lnTo>
                    <a:pt x="2215282" y="27939"/>
                  </a:lnTo>
                  <a:close/>
                </a:path>
                <a:path w="2236470" h="615950">
                  <a:moveTo>
                    <a:pt x="2214626" y="25400"/>
                  </a:moveTo>
                  <a:lnTo>
                    <a:pt x="2178993" y="34582"/>
                  </a:lnTo>
                  <a:lnTo>
                    <a:pt x="2197956" y="39939"/>
                  </a:lnTo>
                  <a:lnTo>
                    <a:pt x="2210054" y="27939"/>
                  </a:lnTo>
                  <a:lnTo>
                    <a:pt x="2215282" y="27939"/>
                  </a:lnTo>
                  <a:lnTo>
                    <a:pt x="2214626" y="25400"/>
                  </a:lnTo>
                  <a:close/>
                </a:path>
                <a:path w="2236470" h="615950">
                  <a:moveTo>
                    <a:pt x="2129535" y="0"/>
                  </a:moveTo>
                  <a:lnTo>
                    <a:pt x="2124075" y="3048"/>
                  </a:lnTo>
                  <a:lnTo>
                    <a:pt x="2122551" y="8255"/>
                  </a:lnTo>
                  <a:lnTo>
                    <a:pt x="2121154" y="13588"/>
                  </a:lnTo>
                  <a:lnTo>
                    <a:pt x="2124202" y="19050"/>
                  </a:lnTo>
                  <a:lnTo>
                    <a:pt x="2129408" y="20574"/>
                  </a:lnTo>
                  <a:lnTo>
                    <a:pt x="2178993" y="34582"/>
                  </a:lnTo>
                  <a:lnTo>
                    <a:pt x="2214626" y="25400"/>
                  </a:lnTo>
                  <a:lnTo>
                    <a:pt x="2219444" y="25400"/>
                  </a:lnTo>
                  <a:lnTo>
                    <a:pt x="2129535" y="0"/>
                  </a:lnTo>
                  <a:close/>
                </a:path>
              </a:pathLst>
            </a:custGeom>
            <a:solidFill>
              <a:srgbClr val="EE791F"/>
            </a:solidFill>
          </p:spPr>
          <p:txBody>
            <a:bodyPr wrap="square" lIns="0" tIns="0" rIns="0" bIns="0" rtlCol="0"/>
            <a:lstStyle/>
            <a:p>
              <a:endParaRPr/>
            </a:p>
          </p:txBody>
        </p:sp>
      </p:grpSp>
      <p:sp>
        <p:nvSpPr>
          <p:cNvPr id="58" name="object 58"/>
          <p:cNvSpPr txBox="1"/>
          <p:nvPr/>
        </p:nvSpPr>
        <p:spPr>
          <a:xfrm>
            <a:off x="2457069" y="1442465"/>
            <a:ext cx="98425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ourier New"/>
                <a:cs typeface="Courier New"/>
              </a:rPr>
              <a:t>extends</a:t>
            </a:r>
            <a:endParaRPr sz="1800">
              <a:latin typeface="Courier New"/>
              <a:cs typeface="Courier New"/>
            </a:endParaRPr>
          </a:p>
        </p:txBody>
      </p:sp>
      <p:sp>
        <p:nvSpPr>
          <p:cNvPr id="59" name="object 59"/>
          <p:cNvSpPr txBox="1"/>
          <p:nvPr/>
        </p:nvSpPr>
        <p:spPr>
          <a:xfrm>
            <a:off x="5370703" y="1459433"/>
            <a:ext cx="982980"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ourier New"/>
                <a:cs typeface="Courier New"/>
              </a:rPr>
              <a:t>extends</a:t>
            </a:r>
            <a:endParaRPr sz="1800">
              <a:latin typeface="Courier New"/>
              <a:cs typeface="Courier New"/>
            </a:endParaRPr>
          </a:p>
        </p:txBody>
      </p:sp>
      <p:sp>
        <p:nvSpPr>
          <p:cNvPr id="60" name="object 60"/>
          <p:cNvSpPr txBox="1"/>
          <p:nvPr/>
        </p:nvSpPr>
        <p:spPr>
          <a:xfrm>
            <a:off x="2831973" y="4932679"/>
            <a:ext cx="982344"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ourier New"/>
                <a:cs typeface="Courier New"/>
              </a:rPr>
              <a:t>extends</a:t>
            </a:r>
            <a:endParaRPr sz="1800">
              <a:latin typeface="Courier New"/>
              <a:cs typeface="Courier New"/>
            </a:endParaRPr>
          </a:p>
        </p:txBody>
      </p:sp>
      <p:sp>
        <p:nvSpPr>
          <p:cNvPr id="61" name="object 61"/>
          <p:cNvSpPr txBox="1"/>
          <p:nvPr/>
        </p:nvSpPr>
        <p:spPr>
          <a:xfrm>
            <a:off x="6520433" y="4868621"/>
            <a:ext cx="1393190"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ourier New"/>
                <a:cs typeface="Courier New"/>
              </a:rPr>
              <a:t>implements</a:t>
            </a:r>
            <a:endParaRPr sz="1800">
              <a:latin typeface="Courier New"/>
              <a:cs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8" name="object 8"/>
          <p:cNvSpPr txBox="1"/>
          <p:nvPr/>
        </p:nvSpPr>
        <p:spPr>
          <a:xfrm>
            <a:off x="1280159" y="1371980"/>
            <a:ext cx="6080125" cy="3719195"/>
          </a:xfrm>
          <a:prstGeom prst="rect">
            <a:avLst/>
          </a:prstGeom>
        </p:spPr>
        <p:txBody>
          <a:bodyPr vert="horz" wrap="square" lIns="0" tIns="12065" rIns="0" bIns="0" rtlCol="0">
            <a:spAutoFit/>
          </a:bodyPr>
          <a:lstStyle/>
          <a:p>
            <a:pPr marL="12700">
              <a:lnSpc>
                <a:spcPts val="3260"/>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Ví dụ:</a:t>
            </a:r>
          </a:p>
          <a:p>
            <a:pPr marL="332740">
              <a:lnSpc>
                <a:spcPts val="2060"/>
              </a:lnSpc>
            </a:pPr>
            <a:r>
              <a:rPr sz="1800" b="1" dirty="0">
                <a:solidFill>
                  <a:srgbClr val="006FC0"/>
                </a:solidFill>
                <a:latin typeface="Times New Roman" panose="02020603050405020304" pitchFamily="18" charset="0"/>
                <a:cs typeface="Times New Roman" panose="02020603050405020304" pitchFamily="18" charset="0"/>
              </a:rPr>
              <a:t>import </a:t>
            </a:r>
            <a:r>
              <a:rPr sz="1800" b="1" dirty="0">
                <a:latin typeface="Times New Roman" panose="02020603050405020304" pitchFamily="18" charset="0"/>
                <a:cs typeface="Times New Roman" panose="02020603050405020304" pitchFamily="18" charset="0"/>
              </a:rPr>
              <a:t>java.awt.Graphics;</a:t>
            </a:r>
            <a:endParaRPr sz="1800" dirty="0">
              <a:latin typeface="Times New Roman" panose="02020603050405020304" pitchFamily="18" charset="0"/>
              <a:cs typeface="Times New Roman" panose="02020603050405020304" pitchFamily="18" charset="0"/>
            </a:endParaRPr>
          </a:p>
          <a:p>
            <a:pPr marL="880110" marR="2189480" indent="-548005">
              <a:lnSpc>
                <a:spcPct val="100000"/>
              </a:lnSpc>
            </a:pPr>
            <a:r>
              <a:rPr sz="1800" b="1" dirty="0">
                <a:solidFill>
                  <a:srgbClr val="006FC0"/>
                </a:solidFill>
                <a:latin typeface="Times New Roman" panose="02020603050405020304" pitchFamily="18" charset="0"/>
                <a:cs typeface="Times New Roman" panose="02020603050405020304" pitchFamily="18" charset="0"/>
              </a:rPr>
              <a:t>abstract class </a:t>
            </a:r>
            <a:r>
              <a:rPr sz="1800" b="1" dirty="0">
                <a:latin typeface="Times New Roman" panose="02020603050405020304" pitchFamily="18" charset="0"/>
                <a:cs typeface="Times New Roman" panose="02020603050405020304" pitchFamily="18" charset="0"/>
              </a:rPr>
              <a:t>Shape {  </a:t>
            </a:r>
            <a:endParaRPr lang="en-US" sz="1800" b="1" dirty="0">
              <a:latin typeface="Times New Roman" panose="02020603050405020304" pitchFamily="18" charset="0"/>
              <a:cs typeface="Times New Roman" panose="02020603050405020304" pitchFamily="18" charset="0"/>
            </a:endParaRPr>
          </a:p>
          <a:p>
            <a:pPr marL="880110" marR="2189480" indent="-548005">
              <a:lnSpc>
                <a:spcPct val="100000"/>
              </a:lnSpc>
            </a:pPr>
            <a:r>
              <a:rPr lang="en-US" b="1" dirty="0">
                <a:solidFill>
                  <a:srgbClr val="006FC0"/>
                </a:solidFill>
                <a:latin typeface="Times New Roman" panose="02020603050405020304" pitchFamily="18" charset="0"/>
                <a:cs typeface="Times New Roman" panose="02020603050405020304" pitchFamily="18" charset="0"/>
              </a:rPr>
              <a:t>	</a:t>
            </a:r>
            <a:r>
              <a:rPr sz="1800" b="1" dirty="0">
                <a:solidFill>
                  <a:srgbClr val="006FC0"/>
                </a:solidFill>
                <a:latin typeface="Times New Roman" panose="02020603050405020304" pitchFamily="18" charset="0"/>
                <a:cs typeface="Times New Roman" panose="02020603050405020304" pitchFamily="18" charset="0"/>
              </a:rPr>
              <a:t>protected String </a:t>
            </a:r>
            <a:r>
              <a:rPr sz="1800" b="1" dirty="0">
                <a:latin typeface="Times New Roman" panose="02020603050405020304" pitchFamily="18" charset="0"/>
                <a:cs typeface="Times New Roman" panose="02020603050405020304" pitchFamily="18" charset="0"/>
              </a:rPr>
              <a:t>name;  </a:t>
            </a:r>
            <a:r>
              <a:rPr sz="1800" b="1" dirty="0">
                <a:solidFill>
                  <a:srgbClr val="006FC0"/>
                </a:solidFill>
                <a:latin typeface="Times New Roman" panose="02020603050405020304" pitchFamily="18" charset="0"/>
                <a:cs typeface="Times New Roman" panose="02020603050405020304" pitchFamily="18" charset="0"/>
              </a:rPr>
              <a:t>protected int </a:t>
            </a:r>
            <a:r>
              <a:rPr sz="1800" b="1" dirty="0">
                <a:latin typeface="Times New Roman" panose="02020603050405020304" pitchFamily="18" charset="0"/>
                <a:cs typeface="Times New Roman" panose="02020603050405020304" pitchFamily="18" charset="0"/>
              </a:rPr>
              <a:t>x, y;</a:t>
            </a:r>
            <a:endParaRPr sz="1800" dirty="0">
              <a:latin typeface="Times New Roman" panose="02020603050405020304" pitchFamily="18" charset="0"/>
              <a:cs typeface="Times New Roman" panose="02020603050405020304" pitchFamily="18" charset="0"/>
            </a:endParaRPr>
          </a:p>
          <a:p>
            <a:pPr marL="880110">
              <a:lnSpc>
                <a:spcPct val="100000"/>
              </a:lnSpc>
            </a:pPr>
            <a:r>
              <a:rPr sz="1800" b="1" dirty="0">
                <a:latin typeface="Times New Roman" panose="02020603050405020304" pitchFamily="18" charset="0"/>
                <a:cs typeface="Times New Roman" panose="02020603050405020304" pitchFamily="18" charset="0"/>
              </a:rPr>
              <a:t>Shape(</a:t>
            </a:r>
            <a:r>
              <a:rPr sz="1800" b="1" dirty="0">
                <a:solidFill>
                  <a:srgbClr val="006FC0"/>
                </a:solidFill>
                <a:latin typeface="Times New Roman" panose="02020603050405020304" pitchFamily="18" charset="0"/>
                <a:cs typeface="Times New Roman" panose="02020603050405020304" pitchFamily="18" charset="0"/>
              </a:rPr>
              <a:t>String </a:t>
            </a:r>
            <a:r>
              <a:rPr sz="1800" b="1" dirty="0">
                <a:latin typeface="Times New Roman" panose="02020603050405020304" pitchFamily="18" charset="0"/>
                <a:cs typeface="Times New Roman" panose="02020603050405020304" pitchFamily="18" charset="0"/>
              </a:rPr>
              <a:t>n, </a:t>
            </a:r>
            <a:r>
              <a:rPr sz="1800" b="1" dirty="0">
                <a:solidFill>
                  <a:srgbClr val="006FC0"/>
                </a:solidFill>
                <a:latin typeface="Times New Roman" panose="02020603050405020304" pitchFamily="18" charset="0"/>
                <a:cs typeface="Times New Roman" panose="02020603050405020304" pitchFamily="18" charset="0"/>
              </a:rPr>
              <a:t>int </a:t>
            </a:r>
            <a:r>
              <a:rPr sz="1800" b="1" dirty="0">
                <a:latin typeface="Times New Roman" panose="02020603050405020304" pitchFamily="18" charset="0"/>
                <a:cs typeface="Times New Roman" panose="02020603050405020304" pitchFamily="18" charset="0"/>
              </a:rPr>
              <a:t>x, </a:t>
            </a:r>
            <a:r>
              <a:rPr sz="1800" b="1" dirty="0">
                <a:solidFill>
                  <a:srgbClr val="006FC0"/>
                </a:solidFill>
                <a:latin typeface="Times New Roman" panose="02020603050405020304" pitchFamily="18" charset="0"/>
                <a:cs typeface="Times New Roman" panose="02020603050405020304" pitchFamily="18" charset="0"/>
              </a:rPr>
              <a:t>int </a:t>
            </a:r>
            <a:r>
              <a:rPr sz="1800" b="1" dirty="0">
                <a:latin typeface="Times New Roman" panose="02020603050405020304" pitchFamily="18" charset="0"/>
                <a:cs typeface="Times New Roman" panose="02020603050405020304" pitchFamily="18" charset="0"/>
              </a:rPr>
              <a:t>y) {</a:t>
            </a:r>
            <a:endParaRPr sz="1800" dirty="0">
              <a:latin typeface="Times New Roman" panose="02020603050405020304" pitchFamily="18" charset="0"/>
              <a:cs typeface="Times New Roman" panose="02020603050405020304" pitchFamily="18" charset="0"/>
            </a:endParaRPr>
          </a:p>
          <a:p>
            <a:pPr marL="1425575">
              <a:lnSpc>
                <a:spcPct val="100000"/>
              </a:lnSpc>
            </a:pPr>
            <a:r>
              <a:rPr sz="1800" b="1" dirty="0">
                <a:latin typeface="Times New Roman" panose="02020603050405020304" pitchFamily="18" charset="0"/>
                <a:cs typeface="Times New Roman" panose="02020603050405020304" pitchFamily="18" charset="0"/>
              </a:rPr>
              <a:t>name = n; this.x = x; this.y = y;</a:t>
            </a:r>
            <a:endParaRPr sz="1800" dirty="0">
              <a:latin typeface="Times New Roman" panose="02020603050405020304" pitchFamily="18" charset="0"/>
              <a:cs typeface="Times New Roman" panose="02020603050405020304" pitchFamily="18" charset="0"/>
            </a:endParaRPr>
          </a:p>
          <a:p>
            <a:pPr marL="880110">
              <a:lnSpc>
                <a:spcPct val="100000"/>
              </a:lnSpc>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425575" marR="1779905" indent="-546100">
              <a:lnSpc>
                <a:spcPct val="100000"/>
              </a:lnSpc>
            </a:pPr>
            <a:r>
              <a:rPr sz="1800" b="1" dirty="0">
                <a:solidFill>
                  <a:srgbClr val="006FC0"/>
                </a:solidFill>
                <a:latin typeface="Times New Roman" panose="02020603050405020304" pitchFamily="18" charset="0"/>
                <a:cs typeface="Times New Roman" panose="02020603050405020304" pitchFamily="18" charset="0"/>
              </a:rPr>
              <a:t>public String </a:t>
            </a:r>
            <a:r>
              <a:rPr sz="1800" b="1" dirty="0">
                <a:latin typeface="Times New Roman" panose="02020603050405020304" pitchFamily="18" charset="0"/>
                <a:cs typeface="Times New Roman" panose="02020603050405020304" pitchFamily="18" charset="0"/>
              </a:rPr>
              <a:t>getName() {  </a:t>
            </a:r>
            <a:endParaRPr lang="en-US" sz="1800" b="1" dirty="0">
              <a:latin typeface="Times New Roman" panose="02020603050405020304" pitchFamily="18" charset="0"/>
              <a:cs typeface="Times New Roman" panose="02020603050405020304" pitchFamily="18" charset="0"/>
            </a:endParaRPr>
          </a:p>
          <a:p>
            <a:pPr marL="1425575" marR="1779905" indent="-546100">
              <a:lnSpc>
                <a:spcPct val="100000"/>
              </a:lnSpc>
            </a:pPr>
            <a:r>
              <a:rPr lang="en-US" b="1" dirty="0">
                <a:solidFill>
                  <a:srgbClr val="006FC0"/>
                </a:solidFill>
                <a:latin typeface="Times New Roman" panose="02020603050405020304" pitchFamily="18" charset="0"/>
                <a:cs typeface="Times New Roman" panose="02020603050405020304" pitchFamily="18" charset="0"/>
              </a:rPr>
              <a:t>	</a:t>
            </a:r>
            <a:r>
              <a:rPr sz="1800" b="1" dirty="0">
                <a:solidFill>
                  <a:srgbClr val="006FC0"/>
                </a:solidFill>
                <a:latin typeface="Times New Roman" panose="02020603050405020304" pitchFamily="18" charset="0"/>
                <a:cs typeface="Times New Roman" panose="02020603050405020304" pitchFamily="18" charset="0"/>
              </a:rPr>
              <a:t>return </a:t>
            </a:r>
            <a:r>
              <a:rPr sz="1800" b="1" dirty="0">
                <a:latin typeface="Times New Roman" panose="02020603050405020304" pitchFamily="18" charset="0"/>
                <a:cs typeface="Times New Roman" panose="02020603050405020304" pitchFamily="18" charset="0"/>
              </a:rPr>
              <a:t>name;</a:t>
            </a:r>
            <a:endParaRPr sz="1800" dirty="0">
              <a:latin typeface="Times New Roman" panose="02020603050405020304" pitchFamily="18" charset="0"/>
              <a:cs typeface="Times New Roman" panose="02020603050405020304" pitchFamily="18" charset="0"/>
            </a:endParaRPr>
          </a:p>
          <a:p>
            <a:pPr marL="880110">
              <a:lnSpc>
                <a:spcPct val="100000"/>
              </a:lnSpc>
              <a:spcBef>
                <a:spcPts val="5"/>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880110">
              <a:lnSpc>
                <a:spcPct val="100000"/>
              </a:lnSpc>
            </a:pPr>
            <a:r>
              <a:rPr sz="1800" b="1" dirty="0">
                <a:solidFill>
                  <a:srgbClr val="006FC0"/>
                </a:solidFill>
                <a:latin typeface="Times New Roman" panose="02020603050405020304" pitchFamily="18" charset="0"/>
                <a:cs typeface="Times New Roman" panose="02020603050405020304" pitchFamily="18" charset="0"/>
              </a:rPr>
              <a:t>public abstract float </a:t>
            </a:r>
            <a:r>
              <a:rPr sz="1800" b="1" dirty="0">
                <a:latin typeface="Times New Roman" panose="02020603050405020304" pitchFamily="18" charset="0"/>
                <a:cs typeface="Times New Roman" panose="02020603050405020304" pitchFamily="18" charset="0"/>
              </a:rPr>
              <a:t>calculateArea();</a:t>
            </a:r>
            <a:endParaRPr sz="1800" dirty="0">
              <a:latin typeface="Times New Roman" panose="02020603050405020304" pitchFamily="18" charset="0"/>
              <a:cs typeface="Times New Roman" panose="02020603050405020304" pitchFamily="18" charset="0"/>
            </a:endParaRPr>
          </a:p>
          <a:p>
            <a:pPr marL="332740">
              <a:lnSpc>
                <a:spcPct val="100000"/>
              </a:lnSpc>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524000" y="5301996"/>
            <a:ext cx="6988809" cy="112268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FC0"/>
                </a:solidFill>
                <a:latin typeface="Times New Roman" panose="02020603050405020304" pitchFamily="18" charset="0"/>
                <a:cs typeface="Times New Roman" panose="02020603050405020304" pitchFamily="18" charset="0"/>
              </a:rPr>
              <a:t>interface </a:t>
            </a:r>
            <a:r>
              <a:rPr sz="1800" b="1" dirty="0">
                <a:latin typeface="Times New Roman" panose="02020603050405020304" pitchFamily="18" charset="0"/>
                <a:cs typeface="Times New Roman" panose="02020603050405020304" pitchFamily="18" charset="0"/>
              </a:rPr>
              <a:t>Actable {</a:t>
            </a:r>
            <a:endParaRPr sz="1800" dirty="0">
              <a:latin typeface="Times New Roman" panose="02020603050405020304" pitchFamily="18" charset="0"/>
              <a:cs typeface="Times New Roman" panose="02020603050405020304" pitchFamily="18" charset="0"/>
            </a:endParaRPr>
          </a:p>
          <a:p>
            <a:pPr marL="560070" marR="5080">
              <a:lnSpc>
                <a:spcPct val="100000"/>
              </a:lnSpc>
            </a:pPr>
            <a:r>
              <a:rPr sz="1800" b="1" dirty="0">
                <a:solidFill>
                  <a:srgbClr val="006FC0"/>
                </a:solidFill>
                <a:latin typeface="Times New Roman" panose="02020603050405020304" pitchFamily="18" charset="0"/>
                <a:cs typeface="Times New Roman" panose="02020603050405020304" pitchFamily="18" charset="0"/>
              </a:rPr>
              <a:t>public void </a:t>
            </a:r>
            <a:r>
              <a:rPr sz="1800" b="1" dirty="0">
                <a:latin typeface="Times New Roman" panose="02020603050405020304" pitchFamily="18" charset="0"/>
                <a:cs typeface="Times New Roman" panose="02020603050405020304" pitchFamily="18" charset="0"/>
              </a:rPr>
              <a:t>moveTo(Graphics g, </a:t>
            </a:r>
            <a:r>
              <a:rPr sz="1800" b="1" dirty="0">
                <a:solidFill>
                  <a:srgbClr val="006FC0"/>
                </a:solidFill>
                <a:latin typeface="Times New Roman" panose="02020603050405020304" pitchFamily="18" charset="0"/>
                <a:cs typeface="Times New Roman" panose="02020603050405020304" pitchFamily="18" charset="0"/>
              </a:rPr>
              <a:t>int </a:t>
            </a:r>
            <a:r>
              <a:rPr sz="1800" b="1" dirty="0">
                <a:latin typeface="Times New Roman" panose="02020603050405020304" pitchFamily="18" charset="0"/>
                <a:cs typeface="Times New Roman" panose="02020603050405020304" pitchFamily="18" charset="0"/>
              </a:rPr>
              <a:t>x1, </a:t>
            </a:r>
            <a:r>
              <a:rPr sz="1800" b="1" dirty="0">
                <a:solidFill>
                  <a:srgbClr val="006FC0"/>
                </a:solidFill>
                <a:latin typeface="Times New Roman" panose="02020603050405020304" pitchFamily="18" charset="0"/>
                <a:cs typeface="Times New Roman" panose="02020603050405020304" pitchFamily="18" charset="0"/>
              </a:rPr>
              <a:t>int </a:t>
            </a:r>
            <a:r>
              <a:rPr sz="1800" b="1" dirty="0">
                <a:latin typeface="Times New Roman" panose="02020603050405020304" pitchFamily="18" charset="0"/>
                <a:cs typeface="Times New Roman" panose="02020603050405020304" pitchFamily="18" charset="0"/>
              </a:rPr>
              <a:t>y1);  </a:t>
            </a:r>
            <a:endParaRPr lang="en-US" sz="1800" b="1" dirty="0">
              <a:latin typeface="Times New Roman" panose="02020603050405020304" pitchFamily="18" charset="0"/>
              <a:cs typeface="Times New Roman" panose="02020603050405020304" pitchFamily="18" charset="0"/>
            </a:endParaRPr>
          </a:p>
          <a:p>
            <a:pPr marL="560070" marR="5080">
              <a:lnSpc>
                <a:spcPct val="100000"/>
              </a:lnSpc>
            </a:pPr>
            <a:r>
              <a:rPr sz="1800" b="1" dirty="0">
                <a:solidFill>
                  <a:srgbClr val="006FC0"/>
                </a:solidFill>
                <a:latin typeface="Times New Roman" panose="02020603050405020304" pitchFamily="18" charset="0"/>
                <a:cs typeface="Times New Roman" panose="02020603050405020304" pitchFamily="18" charset="0"/>
              </a:rPr>
              <a:t>public void </a:t>
            </a:r>
            <a:r>
              <a:rPr sz="1800" b="1" dirty="0">
                <a:latin typeface="Times New Roman" panose="02020603050405020304" pitchFamily="18" charset="0"/>
                <a:cs typeface="Times New Roman" panose="02020603050405020304" pitchFamily="18" charset="0"/>
              </a:rPr>
              <a:t>fill(Graphics g);</a:t>
            </a:r>
            <a:endParaRPr sz="1800" dirty="0">
              <a:latin typeface="Times New Roman" panose="02020603050405020304" pitchFamily="18" charset="0"/>
              <a:cs typeface="Times New Roman" panose="02020603050405020304" pitchFamily="18" charset="0"/>
            </a:endParaRPr>
          </a:p>
          <a:p>
            <a:pPr marL="12700">
              <a:lnSpc>
                <a:spcPct val="100000"/>
              </a:lnSpc>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8644890" y="6424676"/>
            <a:ext cx="22352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43</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9455" y="162814"/>
            <a:ext cx="7533640" cy="6336665"/>
          </a:xfrm>
          <a:prstGeom prst="rect">
            <a:avLst/>
          </a:prstGeom>
        </p:spPr>
        <p:txBody>
          <a:bodyPr vert="horz" wrap="square" lIns="0" tIns="12700" rIns="0" bIns="0" rtlCol="0">
            <a:spAutoFit/>
          </a:bodyPr>
          <a:lstStyle/>
          <a:p>
            <a:pPr marL="560070" marR="1095375" indent="-548005">
              <a:lnSpc>
                <a:spcPct val="100000"/>
              </a:lnSpc>
              <a:spcBef>
                <a:spcPts val="100"/>
              </a:spcBef>
            </a:pPr>
            <a:r>
              <a:rPr sz="1800" b="1" spc="-10" dirty="0">
                <a:solidFill>
                  <a:srgbClr val="006FC0"/>
                </a:solidFill>
                <a:latin typeface="Courier New"/>
                <a:cs typeface="Courier New"/>
              </a:rPr>
              <a:t>class </a:t>
            </a:r>
            <a:r>
              <a:rPr sz="1800" b="1" spc="-10" dirty="0">
                <a:latin typeface="Courier New"/>
                <a:cs typeface="Courier New"/>
              </a:rPr>
              <a:t>Circle </a:t>
            </a:r>
            <a:r>
              <a:rPr sz="1800" b="1" spc="-10" dirty="0">
                <a:solidFill>
                  <a:srgbClr val="006FC0"/>
                </a:solidFill>
                <a:latin typeface="Courier New"/>
                <a:cs typeface="Courier New"/>
              </a:rPr>
              <a:t>extends </a:t>
            </a:r>
            <a:r>
              <a:rPr sz="1800" b="1" spc="-10" dirty="0">
                <a:latin typeface="Courier New"/>
                <a:cs typeface="Courier New"/>
              </a:rPr>
              <a:t>Shape </a:t>
            </a:r>
            <a:r>
              <a:rPr sz="1800" b="1" spc="-10" dirty="0">
                <a:solidFill>
                  <a:srgbClr val="006FC0"/>
                </a:solidFill>
                <a:latin typeface="Courier New"/>
                <a:cs typeface="Courier New"/>
              </a:rPr>
              <a:t>implements </a:t>
            </a:r>
            <a:r>
              <a:rPr sz="1800" b="1" spc="-10" dirty="0">
                <a:latin typeface="Courier New"/>
                <a:cs typeface="Courier New"/>
              </a:rPr>
              <a:t>Actable </a:t>
            </a:r>
            <a:r>
              <a:rPr sz="1800" b="1" dirty="0">
                <a:latin typeface="Courier New"/>
                <a:cs typeface="Courier New"/>
              </a:rPr>
              <a:t>{  </a:t>
            </a:r>
            <a:r>
              <a:rPr sz="1800" b="1" spc="-10" dirty="0">
                <a:solidFill>
                  <a:srgbClr val="006FC0"/>
                </a:solidFill>
                <a:latin typeface="Courier New"/>
                <a:cs typeface="Courier New"/>
              </a:rPr>
              <a:t>private int</a:t>
            </a:r>
            <a:r>
              <a:rPr sz="1800" b="1" spc="-25" dirty="0">
                <a:solidFill>
                  <a:srgbClr val="006FC0"/>
                </a:solidFill>
                <a:latin typeface="Courier New"/>
                <a:cs typeface="Courier New"/>
              </a:rPr>
              <a:t> </a:t>
            </a:r>
            <a:r>
              <a:rPr sz="1800" b="1" spc="-10" dirty="0">
                <a:latin typeface="Courier New"/>
                <a:cs typeface="Courier New"/>
              </a:rPr>
              <a:t>radius;</a:t>
            </a:r>
            <a:endParaRPr sz="1800" dirty="0">
              <a:latin typeface="Courier New"/>
              <a:cs typeface="Courier New"/>
            </a:endParaRPr>
          </a:p>
          <a:p>
            <a:pPr marL="560070">
              <a:lnSpc>
                <a:spcPct val="100000"/>
              </a:lnSpc>
            </a:pPr>
            <a:r>
              <a:rPr sz="1800" b="1" spc="-10" dirty="0">
                <a:solidFill>
                  <a:srgbClr val="006FC0"/>
                </a:solidFill>
                <a:latin typeface="Courier New"/>
                <a:cs typeface="Courier New"/>
              </a:rPr>
              <a:t>public </a:t>
            </a:r>
            <a:r>
              <a:rPr sz="1800" b="1" spc="-10" dirty="0">
                <a:latin typeface="Courier New"/>
                <a:cs typeface="Courier New"/>
              </a:rPr>
              <a:t>Circle(</a:t>
            </a:r>
            <a:r>
              <a:rPr sz="1800" b="1" spc="-10" dirty="0">
                <a:solidFill>
                  <a:srgbClr val="006FC0"/>
                </a:solidFill>
                <a:latin typeface="Courier New"/>
                <a:cs typeface="Courier New"/>
              </a:rPr>
              <a:t>String </a:t>
            </a:r>
            <a:r>
              <a:rPr sz="1800" b="1" spc="-5" dirty="0">
                <a:latin typeface="Courier New"/>
                <a:cs typeface="Courier New"/>
              </a:rPr>
              <a:t>n, </a:t>
            </a:r>
            <a:r>
              <a:rPr sz="1800" b="1" spc="-10" dirty="0">
                <a:solidFill>
                  <a:srgbClr val="006FC0"/>
                </a:solidFill>
                <a:latin typeface="Courier New"/>
                <a:cs typeface="Courier New"/>
              </a:rPr>
              <a:t>int </a:t>
            </a:r>
            <a:r>
              <a:rPr sz="1800" b="1" spc="-10" dirty="0">
                <a:latin typeface="Courier New"/>
                <a:cs typeface="Courier New"/>
              </a:rPr>
              <a:t>x, </a:t>
            </a:r>
            <a:r>
              <a:rPr sz="1800" b="1" spc="-10" dirty="0">
                <a:solidFill>
                  <a:srgbClr val="006FC0"/>
                </a:solidFill>
                <a:latin typeface="Courier New"/>
                <a:cs typeface="Courier New"/>
              </a:rPr>
              <a:t>int </a:t>
            </a:r>
            <a:r>
              <a:rPr sz="1800" b="1" spc="-5" dirty="0">
                <a:latin typeface="Courier New"/>
                <a:cs typeface="Courier New"/>
              </a:rPr>
              <a:t>y, </a:t>
            </a:r>
            <a:r>
              <a:rPr sz="1800" b="1" spc="-10" dirty="0">
                <a:solidFill>
                  <a:srgbClr val="006FC0"/>
                </a:solidFill>
                <a:latin typeface="Courier New"/>
                <a:cs typeface="Courier New"/>
              </a:rPr>
              <a:t>int </a:t>
            </a:r>
            <a:r>
              <a:rPr sz="1800" b="1" spc="-10" dirty="0">
                <a:latin typeface="Courier New"/>
                <a:cs typeface="Courier New"/>
              </a:rPr>
              <a:t>r)</a:t>
            </a:r>
            <a:r>
              <a:rPr sz="1800" b="1" spc="-65" dirty="0">
                <a:latin typeface="Courier New"/>
                <a:cs typeface="Courier New"/>
              </a:rPr>
              <a:t> </a:t>
            </a:r>
            <a:r>
              <a:rPr sz="1800" b="1" dirty="0">
                <a:latin typeface="Courier New"/>
                <a:cs typeface="Courier New"/>
              </a:rPr>
              <a:t>{</a:t>
            </a:r>
            <a:endParaRPr sz="1800" dirty="0">
              <a:latin typeface="Courier New"/>
              <a:cs typeface="Courier New"/>
            </a:endParaRPr>
          </a:p>
          <a:p>
            <a:pPr marL="1105535">
              <a:lnSpc>
                <a:spcPct val="100000"/>
              </a:lnSpc>
            </a:pPr>
            <a:r>
              <a:rPr sz="1800" b="1" spc="-10" dirty="0">
                <a:solidFill>
                  <a:srgbClr val="006FC0"/>
                </a:solidFill>
                <a:latin typeface="Courier New"/>
                <a:cs typeface="Courier New"/>
              </a:rPr>
              <a:t>super</a:t>
            </a:r>
            <a:r>
              <a:rPr sz="1800" b="1" spc="-10" dirty="0">
                <a:latin typeface="Courier New"/>
                <a:cs typeface="Courier New"/>
              </a:rPr>
              <a:t>(n, </a:t>
            </a:r>
            <a:r>
              <a:rPr sz="1800" b="1" spc="-5" dirty="0">
                <a:latin typeface="Courier New"/>
                <a:cs typeface="Courier New"/>
              </a:rPr>
              <a:t>x, </a:t>
            </a:r>
            <a:r>
              <a:rPr sz="1800" b="1" spc="-10" dirty="0">
                <a:latin typeface="Courier New"/>
                <a:cs typeface="Courier New"/>
              </a:rPr>
              <a:t>y); radius </a:t>
            </a:r>
            <a:r>
              <a:rPr sz="1800" b="1" dirty="0">
                <a:latin typeface="Courier New"/>
                <a:cs typeface="Courier New"/>
              </a:rPr>
              <a:t>=</a:t>
            </a:r>
            <a:r>
              <a:rPr sz="1800" b="1" spc="-60" dirty="0">
                <a:latin typeface="Courier New"/>
                <a:cs typeface="Courier New"/>
              </a:rPr>
              <a:t> </a:t>
            </a:r>
            <a:r>
              <a:rPr sz="1800" b="1" spc="-5" dirty="0">
                <a:latin typeface="Courier New"/>
                <a:cs typeface="Courier New"/>
              </a:rPr>
              <a:t>r;</a:t>
            </a:r>
            <a:endParaRPr sz="1800" dirty="0">
              <a:latin typeface="Courier New"/>
              <a:cs typeface="Courier New"/>
            </a:endParaRPr>
          </a:p>
          <a:p>
            <a:pPr marL="560070">
              <a:lnSpc>
                <a:spcPct val="100000"/>
              </a:lnSpc>
            </a:pPr>
            <a:r>
              <a:rPr sz="1800" b="1" dirty="0">
                <a:latin typeface="Courier New"/>
                <a:cs typeface="Courier New"/>
              </a:rPr>
              <a:t>}</a:t>
            </a:r>
            <a:endParaRPr sz="1800" dirty="0">
              <a:latin typeface="Courier New"/>
              <a:cs typeface="Courier New"/>
            </a:endParaRPr>
          </a:p>
          <a:p>
            <a:pPr marL="560070">
              <a:lnSpc>
                <a:spcPct val="100000"/>
              </a:lnSpc>
            </a:pPr>
            <a:r>
              <a:rPr sz="1800" b="1" spc="-10" dirty="0">
                <a:solidFill>
                  <a:srgbClr val="006FC0"/>
                </a:solidFill>
                <a:latin typeface="Courier New"/>
                <a:cs typeface="Courier New"/>
              </a:rPr>
              <a:t>public float </a:t>
            </a:r>
            <a:r>
              <a:rPr sz="1800" b="1" spc="-10" dirty="0">
                <a:latin typeface="Courier New"/>
                <a:cs typeface="Courier New"/>
              </a:rPr>
              <a:t>calculateArea()</a:t>
            </a:r>
            <a:r>
              <a:rPr sz="1800" b="1" spc="-55" dirty="0">
                <a:latin typeface="Courier New"/>
                <a:cs typeface="Courier New"/>
              </a:rPr>
              <a:t> </a:t>
            </a:r>
            <a:r>
              <a:rPr sz="1800" b="1" dirty="0">
                <a:latin typeface="Courier New"/>
                <a:cs typeface="Courier New"/>
              </a:rPr>
              <a:t>{</a:t>
            </a:r>
            <a:endParaRPr sz="1800" dirty="0">
              <a:latin typeface="Courier New"/>
              <a:cs typeface="Courier New"/>
            </a:endParaRPr>
          </a:p>
          <a:p>
            <a:pPr marL="1105535" marR="140970">
              <a:lnSpc>
                <a:spcPct val="100000"/>
              </a:lnSpc>
            </a:pPr>
            <a:r>
              <a:rPr sz="1800" b="1" spc="-10" dirty="0">
                <a:solidFill>
                  <a:srgbClr val="006FC0"/>
                </a:solidFill>
                <a:latin typeface="Courier New"/>
                <a:cs typeface="Courier New"/>
              </a:rPr>
              <a:t>float </a:t>
            </a:r>
            <a:r>
              <a:rPr sz="1800" b="1" spc="-10" dirty="0">
                <a:latin typeface="Courier New"/>
                <a:cs typeface="Courier New"/>
              </a:rPr>
              <a:t>area </a:t>
            </a:r>
            <a:r>
              <a:rPr sz="1800" b="1" dirty="0">
                <a:latin typeface="Courier New"/>
                <a:cs typeface="Courier New"/>
              </a:rPr>
              <a:t>= </a:t>
            </a:r>
            <a:r>
              <a:rPr sz="1800" b="1" spc="-10" dirty="0">
                <a:latin typeface="Courier New"/>
                <a:cs typeface="Courier New"/>
              </a:rPr>
              <a:t>(</a:t>
            </a:r>
            <a:r>
              <a:rPr sz="1800" b="1" spc="-10" dirty="0">
                <a:solidFill>
                  <a:srgbClr val="006FC0"/>
                </a:solidFill>
                <a:latin typeface="Courier New"/>
                <a:cs typeface="Courier New"/>
              </a:rPr>
              <a:t>float</a:t>
            </a:r>
            <a:r>
              <a:rPr sz="1800" b="1" spc="-10" dirty="0">
                <a:latin typeface="Courier New"/>
                <a:cs typeface="Courier New"/>
              </a:rPr>
              <a:t>) (3.14 </a:t>
            </a:r>
            <a:r>
              <a:rPr sz="1800" b="1" dirty="0">
                <a:latin typeface="Courier New"/>
                <a:cs typeface="Courier New"/>
              </a:rPr>
              <a:t>* </a:t>
            </a:r>
            <a:r>
              <a:rPr sz="1800" b="1" spc="-10" dirty="0">
                <a:latin typeface="Courier New"/>
                <a:cs typeface="Courier New"/>
              </a:rPr>
              <a:t>radius </a:t>
            </a:r>
            <a:r>
              <a:rPr sz="1800" b="1" dirty="0">
                <a:latin typeface="Courier New"/>
                <a:cs typeface="Courier New"/>
              </a:rPr>
              <a:t>* </a:t>
            </a:r>
            <a:r>
              <a:rPr sz="1800" b="1" spc="-10" dirty="0">
                <a:latin typeface="Courier New"/>
                <a:cs typeface="Courier New"/>
              </a:rPr>
              <a:t>radius);  </a:t>
            </a:r>
            <a:r>
              <a:rPr sz="1800" b="1" spc="-10" dirty="0">
                <a:solidFill>
                  <a:srgbClr val="006FC0"/>
                </a:solidFill>
                <a:latin typeface="Courier New"/>
                <a:cs typeface="Courier New"/>
              </a:rPr>
              <a:t>return</a:t>
            </a:r>
            <a:r>
              <a:rPr sz="1800" b="1" spc="-20" dirty="0">
                <a:solidFill>
                  <a:srgbClr val="006FC0"/>
                </a:solidFill>
                <a:latin typeface="Courier New"/>
                <a:cs typeface="Courier New"/>
              </a:rPr>
              <a:t> </a:t>
            </a:r>
            <a:r>
              <a:rPr sz="1800" b="1" spc="-10" dirty="0">
                <a:latin typeface="Courier New"/>
                <a:cs typeface="Courier New"/>
              </a:rPr>
              <a:t>area;</a:t>
            </a:r>
            <a:endParaRPr sz="1800" dirty="0">
              <a:latin typeface="Courier New"/>
              <a:cs typeface="Courier New"/>
            </a:endParaRPr>
          </a:p>
          <a:p>
            <a:pPr marL="560070">
              <a:lnSpc>
                <a:spcPct val="100000"/>
              </a:lnSpc>
              <a:spcBef>
                <a:spcPts val="5"/>
              </a:spcBef>
            </a:pPr>
            <a:r>
              <a:rPr sz="1800" b="1" dirty="0">
                <a:latin typeface="Courier New"/>
                <a:cs typeface="Courier New"/>
              </a:rPr>
              <a:t>}</a:t>
            </a:r>
            <a:endParaRPr sz="1800" dirty="0">
              <a:latin typeface="Courier New"/>
              <a:cs typeface="Courier New"/>
            </a:endParaRPr>
          </a:p>
          <a:p>
            <a:pPr marL="969644" marR="1507490" indent="-410209">
              <a:lnSpc>
                <a:spcPct val="100000"/>
              </a:lnSpc>
            </a:pPr>
            <a:r>
              <a:rPr sz="1800" b="1" spc="-10" dirty="0">
                <a:solidFill>
                  <a:srgbClr val="006FC0"/>
                </a:solidFill>
                <a:latin typeface="Courier New"/>
                <a:cs typeface="Courier New"/>
              </a:rPr>
              <a:t>public void </a:t>
            </a:r>
            <a:r>
              <a:rPr sz="1800" b="1" spc="-10" dirty="0">
                <a:latin typeface="Courier New"/>
                <a:cs typeface="Courier New"/>
              </a:rPr>
              <a:t>draw(Graphics </a:t>
            </a:r>
            <a:r>
              <a:rPr sz="1800" b="1" spc="-5" dirty="0">
                <a:latin typeface="Courier New"/>
                <a:cs typeface="Courier New"/>
              </a:rPr>
              <a:t>g) </a:t>
            </a:r>
            <a:r>
              <a:rPr sz="1800" b="1" dirty="0">
                <a:latin typeface="Courier New"/>
                <a:cs typeface="Courier New"/>
              </a:rPr>
              <a:t>{  </a:t>
            </a:r>
            <a:r>
              <a:rPr sz="1800" b="1" spc="-10" dirty="0">
                <a:solidFill>
                  <a:srgbClr val="006FC0"/>
                </a:solidFill>
                <a:latin typeface="Courier New"/>
                <a:cs typeface="Courier New"/>
              </a:rPr>
              <a:t>System.</a:t>
            </a:r>
            <a:r>
              <a:rPr sz="1800" b="1" spc="-10" dirty="0">
                <a:latin typeface="Courier New"/>
                <a:cs typeface="Courier New"/>
              </a:rPr>
              <a:t>out.println("Draw circle </a:t>
            </a:r>
            <a:r>
              <a:rPr sz="1800" b="1" spc="-5" dirty="0">
                <a:latin typeface="Courier New"/>
                <a:cs typeface="Courier New"/>
              </a:rPr>
              <a:t>at</a:t>
            </a:r>
            <a:r>
              <a:rPr sz="1800" b="1" spc="-75" dirty="0">
                <a:latin typeface="Courier New"/>
                <a:cs typeface="Courier New"/>
              </a:rPr>
              <a:t> </a:t>
            </a:r>
            <a:r>
              <a:rPr sz="1800" b="1" spc="-15" dirty="0">
                <a:latin typeface="Courier New"/>
                <a:cs typeface="Courier New"/>
              </a:rPr>
              <a:t>("</a:t>
            </a:r>
            <a:endParaRPr sz="1800" dirty="0">
              <a:latin typeface="Courier New"/>
              <a:cs typeface="Courier New"/>
            </a:endParaRPr>
          </a:p>
          <a:p>
            <a:pPr marL="3562350">
              <a:lnSpc>
                <a:spcPct val="100000"/>
              </a:lnSpc>
            </a:pPr>
            <a:r>
              <a:rPr sz="1800" b="1" dirty="0">
                <a:latin typeface="Courier New"/>
                <a:cs typeface="Courier New"/>
              </a:rPr>
              <a:t>+ x + </a:t>
            </a:r>
            <a:r>
              <a:rPr sz="1800" b="1" spc="-10" dirty="0">
                <a:latin typeface="Courier New"/>
                <a:cs typeface="Courier New"/>
              </a:rPr>
              <a:t>“," </a:t>
            </a:r>
            <a:r>
              <a:rPr sz="1800" b="1" dirty="0">
                <a:latin typeface="Courier New"/>
                <a:cs typeface="Courier New"/>
              </a:rPr>
              <a:t>+ y +</a:t>
            </a:r>
            <a:r>
              <a:rPr sz="1800" b="1" spc="-110" dirty="0">
                <a:latin typeface="Courier New"/>
                <a:cs typeface="Courier New"/>
              </a:rPr>
              <a:t> </a:t>
            </a:r>
            <a:r>
              <a:rPr sz="1800" b="1" spc="-10" dirty="0">
                <a:latin typeface="Courier New"/>
                <a:cs typeface="Courier New"/>
              </a:rPr>
              <a:t>")");</a:t>
            </a:r>
            <a:endParaRPr sz="1800" dirty="0">
              <a:latin typeface="Courier New"/>
              <a:cs typeface="Courier New"/>
            </a:endParaRPr>
          </a:p>
          <a:p>
            <a:pPr marL="969644">
              <a:lnSpc>
                <a:spcPct val="100000"/>
              </a:lnSpc>
            </a:pPr>
            <a:r>
              <a:rPr sz="1800" b="1" spc="-10" dirty="0">
                <a:latin typeface="Courier New"/>
                <a:cs typeface="Courier New"/>
              </a:rPr>
              <a:t>g.drawOval(x-radius,y-radius,2*radius,2*radius);</a:t>
            </a:r>
            <a:endParaRPr sz="1800" dirty="0">
              <a:latin typeface="Courier New"/>
              <a:cs typeface="Courier New"/>
            </a:endParaRPr>
          </a:p>
          <a:p>
            <a:pPr marL="560070">
              <a:lnSpc>
                <a:spcPct val="100000"/>
              </a:lnSpc>
            </a:pPr>
            <a:r>
              <a:rPr sz="1800" b="1" dirty="0">
                <a:latin typeface="Courier New"/>
                <a:cs typeface="Courier New"/>
              </a:rPr>
              <a:t>}</a:t>
            </a:r>
            <a:endParaRPr sz="1800" dirty="0">
              <a:latin typeface="Courier New"/>
              <a:cs typeface="Courier New"/>
            </a:endParaRPr>
          </a:p>
          <a:p>
            <a:pPr marL="969644" marR="412750" indent="-410209">
              <a:lnSpc>
                <a:spcPct val="100000"/>
              </a:lnSpc>
            </a:pPr>
            <a:r>
              <a:rPr sz="1800" b="1" spc="-10" dirty="0">
                <a:solidFill>
                  <a:srgbClr val="006FC0"/>
                </a:solidFill>
                <a:latin typeface="Courier New"/>
                <a:cs typeface="Courier New"/>
              </a:rPr>
              <a:t>public void </a:t>
            </a:r>
            <a:r>
              <a:rPr sz="1800" b="1" spc="-10" dirty="0">
                <a:latin typeface="Courier New"/>
                <a:cs typeface="Courier New"/>
              </a:rPr>
              <a:t>moveTo(Graphics g, </a:t>
            </a:r>
            <a:r>
              <a:rPr sz="1800" b="1" spc="-10" dirty="0">
                <a:solidFill>
                  <a:srgbClr val="006FC0"/>
                </a:solidFill>
                <a:latin typeface="Courier New"/>
                <a:cs typeface="Courier New"/>
              </a:rPr>
              <a:t>int </a:t>
            </a:r>
            <a:r>
              <a:rPr sz="1800" b="1" spc="-10" dirty="0">
                <a:latin typeface="Courier New"/>
                <a:cs typeface="Courier New"/>
              </a:rPr>
              <a:t>x1, </a:t>
            </a:r>
            <a:r>
              <a:rPr sz="1800" b="1" spc="-10" dirty="0">
                <a:solidFill>
                  <a:srgbClr val="006FC0"/>
                </a:solidFill>
                <a:latin typeface="Courier New"/>
                <a:cs typeface="Courier New"/>
              </a:rPr>
              <a:t>int </a:t>
            </a:r>
            <a:r>
              <a:rPr sz="1800" b="1" spc="-10" dirty="0">
                <a:latin typeface="Courier New"/>
                <a:cs typeface="Courier New"/>
              </a:rPr>
              <a:t>y1) </a:t>
            </a:r>
            <a:r>
              <a:rPr sz="1800" b="1" dirty="0">
                <a:latin typeface="Courier New"/>
                <a:cs typeface="Courier New"/>
              </a:rPr>
              <a:t>{  x = </a:t>
            </a:r>
            <a:r>
              <a:rPr sz="1800" b="1" spc="-5" dirty="0">
                <a:latin typeface="Courier New"/>
                <a:cs typeface="Courier New"/>
              </a:rPr>
              <a:t>x1; </a:t>
            </a:r>
            <a:r>
              <a:rPr sz="1800" b="1" dirty="0">
                <a:latin typeface="Courier New"/>
                <a:cs typeface="Courier New"/>
              </a:rPr>
              <a:t>y = </a:t>
            </a:r>
            <a:r>
              <a:rPr sz="1800" b="1" spc="-10" dirty="0">
                <a:latin typeface="Courier New"/>
                <a:cs typeface="Courier New"/>
              </a:rPr>
              <a:t>y1;</a:t>
            </a:r>
            <a:r>
              <a:rPr sz="1800" b="1" spc="-105" dirty="0">
                <a:latin typeface="Courier New"/>
                <a:cs typeface="Courier New"/>
              </a:rPr>
              <a:t> </a:t>
            </a:r>
            <a:r>
              <a:rPr sz="1800" b="1" spc="-10" dirty="0">
                <a:latin typeface="Courier New"/>
                <a:cs typeface="Courier New"/>
              </a:rPr>
              <a:t>draw(g);</a:t>
            </a:r>
            <a:endParaRPr sz="1800" dirty="0">
              <a:latin typeface="Courier New"/>
              <a:cs typeface="Courier New"/>
            </a:endParaRPr>
          </a:p>
          <a:p>
            <a:pPr marL="560070">
              <a:lnSpc>
                <a:spcPct val="100000"/>
              </a:lnSpc>
              <a:spcBef>
                <a:spcPts val="5"/>
              </a:spcBef>
            </a:pPr>
            <a:r>
              <a:rPr sz="1800" b="1" dirty="0">
                <a:latin typeface="Courier New"/>
                <a:cs typeface="Courier New"/>
              </a:rPr>
              <a:t>}</a:t>
            </a:r>
            <a:endParaRPr sz="1800" dirty="0">
              <a:latin typeface="Courier New"/>
              <a:cs typeface="Courier New"/>
            </a:endParaRPr>
          </a:p>
          <a:p>
            <a:pPr marL="1105535" marR="1370330" indent="-546100">
              <a:lnSpc>
                <a:spcPct val="100000"/>
              </a:lnSpc>
            </a:pPr>
            <a:r>
              <a:rPr sz="1800" b="1" spc="-10" dirty="0">
                <a:solidFill>
                  <a:srgbClr val="006FC0"/>
                </a:solidFill>
                <a:latin typeface="Courier New"/>
                <a:cs typeface="Courier New"/>
              </a:rPr>
              <a:t>public void </a:t>
            </a:r>
            <a:r>
              <a:rPr sz="1800" b="1" spc="-10" dirty="0">
                <a:latin typeface="Courier New"/>
                <a:cs typeface="Courier New"/>
              </a:rPr>
              <a:t>fill(Graphics </a:t>
            </a:r>
            <a:r>
              <a:rPr sz="1800" b="1" dirty="0">
                <a:latin typeface="Courier New"/>
                <a:cs typeface="Courier New"/>
              </a:rPr>
              <a:t>g) {  </a:t>
            </a:r>
            <a:r>
              <a:rPr sz="1800" b="1" spc="-10" dirty="0">
                <a:solidFill>
                  <a:srgbClr val="006FC0"/>
                </a:solidFill>
                <a:latin typeface="Courier New"/>
                <a:cs typeface="Courier New"/>
              </a:rPr>
              <a:t>System.</a:t>
            </a:r>
            <a:r>
              <a:rPr sz="1800" b="1" spc="-10" dirty="0">
                <a:latin typeface="Courier New"/>
                <a:cs typeface="Courier New"/>
              </a:rPr>
              <a:t>out.println(“Fill circle at</a:t>
            </a:r>
            <a:r>
              <a:rPr sz="1800" b="1" spc="-65" dirty="0">
                <a:latin typeface="Courier New"/>
                <a:cs typeface="Courier New"/>
              </a:rPr>
              <a:t> </a:t>
            </a:r>
            <a:r>
              <a:rPr sz="1800" b="1" spc="-10" dirty="0">
                <a:latin typeface="Courier New"/>
                <a:cs typeface="Courier New"/>
              </a:rPr>
              <a:t>("</a:t>
            </a:r>
            <a:endParaRPr sz="1800" dirty="0">
              <a:latin typeface="Courier New"/>
              <a:cs typeface="Courier New"/>
            </a:endParaRPr>
          </a:p>
          <a:p>
            <a:pPr marL="3698240">
              <a:lnSpc>
                <a:spcPct val="100000"/>
              </a:lnSpc>
            </a:pPr>
            <a:r>
              <a:rPr sz="1800" b="1" dirty="0">
                <a:latin typeface="Courier New"/>
                <a:cs typeface="Courier New"/>
              </a:rPr>
              <a:t>+ x + </a:t>
            </a:r>
            <a:r>
              <a:rPr sz="1800" b="1" spc="-5" dirty="0">
                <a:latin typeface="Courier New"/>
                <a:cs typeface="Courier New"/>
              </a:rPr>
              <a:t>“," </a:t>
            </a:r>
            <a:r>
              <a:rPr sz="1800" b="1" dirty="0">
                <a:latin typeface="Courier New"/>
                <a:cs typeface="Courier New"/>
              </a:rPr>
              <a:t>+ y +</a:t>
            </a:r>
            <a:r>
              <a:rPr sz="1800" b="1" spc="-140" dirty="0">
                <a:latin typeface="Courier New"/>
                <a:cs typeface="Courier New"/>
              </a:rPr>
              <a:t> </a:t>
            </a:r>
            <a:r>
              <a:rPr sz="1800" b="1" spc="-10" dirty="0">
                <a:latin typeface="Courier New"/>
                <a:cs typeface="Courier New"/>
              </a:rPr>
              <a:t>")");</a:t>
            </a:r>
            <a:endParaRPr sz="1800" dirty="0">
              <a:latin typeface="Courier New"/>
              <a:cs typeface="Courier New"/>
            </a:endParaRPr>
          </a:p>
          <a:p>
            <a:pPr marL="1105535">
              <a:lnSpc>
                <a:spcPct val="100000"/>
              </a:lnSpc>
            </a:pPr>
            <a:r>
              <a:rPr sz="1800" b="1" spc="-5" dirty="0">
                <a:latin typeface="Courier New"/>
                <a:cs typeface="Courier New"/>
              </a:rPr>
              <a:t>// </a:t>
            </a:r>
            <a:r>
              <a:rPr sz="1800" b="1" spc="-10" dirty="0">
                <a:latin typeface="Courier New"/>
                <a:cs typeface="Courier New"/>
              </a:rPr>
              <a:t>paint the region with</a:t>
            </a:r>
            <a:r>
              <a:rPr sz="1800" b="1" spc="-75" dirty="0">
                <a:latin typeface="Courier New"/>
                <a:cs typeface="Courier New"/>
              </a:rPr>
              <a:t> </a:t>
            </a:r>
            <a:r>
              <a:rPr sz="1800" b="1" spc="-10" dirty="0">
                <a:latin typeface="Courier New"/>
                <a:cs typeface="Courier New"/>
              </a:rPr>
              <a:t>color...</a:t>
            </a:r>
            <a:endParaRPr sz="1800" dirty="0">
              <a:latin typeface="Courier New"/>
              <a:cs typeface="Courier New"/>
            </a:endParaRPr>
          </a:p>
          <a:p>
            <a:pPr marL="560070">
              <a:lnSpc>
                <a:spcPct val="100000"/>
              </a:lnSpc>
            </a:pPr>
            <a:r>
              <a:rPr sz="1800" b="1" dirty="0">
                <a:latin typeface="Courier New"/>
                <a:cs typeface="Courier New"/>
              </a:rPr>
              <a:t>}</a:t>
            </a:r>
            <a:endParaRPr sz="1800" dirty="0">
              <a:latin typeface="Courier New"/>
              <a:cs typeface="Courier New"/>
            </a:endParaRPr>
          </a:p>
          <a:p>
            <a:pPr marL="12700">
              <a:lnSpc>
                <a:spcPct val="100000"/>
              </a:lnSpc>
            </a:pPr>
            <a:r>
              <a:rPr sz="1800" b="1" dirty="0">
                <a:latin typeface="Courier New"/>
                <a:cs typeface="Courier New"/>
              </a:rPr>
              <a:t>}</a:t>
            </a:r>
            <a:endParaRPr sz="1800" dirty="0">
              <a:latin typeface="Courier New"/>
              <a:cs typeface="Courier New"/>
            </a:endParaRPr>
          </a:p>
        </p:txBody>
      </p:sp>
      <p:sp>
        <p:nvSpPr>
          <p:cNvPr id="3" name="object 3"/>
          <p:cNvSpPr/>
          <p:nvPr/>
        </p:nvSpPr>
        <p:spPr>
          <a:xfrm>
            <a:off x="1067561" y="4039361"/>
            <a:ext cx="6477000" cy="304800"/>
          </a:xfrm>
          <a:custGeom>
            <a:avLst/>
            <a:gdLst/>
            <a:ahLst/>
            <a:cxnLst/>
            <a:rect l="l" t="t" r="r" b="b"/>
            <a:pathLst>
              <a:path w="6477000" h="304800">
                <a:moveTo>
                  <a:pt x="0" y="50800"/>
                </a:moveTo>
                <a:lnTo>
                  <a:pt x="3992" y="31021"/>
                </a:lnTo>
                <a:lnTo>
                  <a:pt x="14879" y="14874"/>
                </a:lnTo>
                <a:lnTo>
                  <a:pt x="31027" y="3990"/>
                </a:lnTo>
                <a:lnTo>
                  <a:pt x="50800" y="0"/>
                </a:lnTo>
                <a:lnTo>
                  <a:pt x="6426199" y="0"/>
                </a:lnTo>
                <a:lnTo>
                  <a:pt x="6445978" y="3990"/>
                </a:lnTo>
                <a:lnTo>
                  <a:pt x="6462125" y="14874"/>
                </a:lnTo>
                <a:lnTo>
                  <a:pt x="6473009" y="31021"/>
                </a:lnTo>
                <a:lnTo>
                  <a:pt x="6476999" y="50800"/>
                </a:lnTo>
                <a:lnTo>
                  <a:pt x="6476999" y="254000"/>
                </a:lnTo>
                <a:lnTo>
                  <a:pt x="6473009" y="273778"/>
                </a:lnTo>
                <a:lnTo>
                  <a:pt x="6462125" y="289925"/>
                </a:lnTo>
                <a:lnTo>
                  <a:pt x="6445978" y="300809"/>
                </a:lnTo>
                <a:lnTo>
                  <a:pt x="6426199" y="304800"/>
                </a:lnTo>
                <a:lnTo>
                  <a:pt x="50800" y="304800"/>
                </a:lnTo>
                <a:lnTo>
                  <a:pt x="31027" y="300809"/>
                </a:lnTo>
                <a:lnTo>
                  <a:pt x="14879" y="289925"/>
                </a:lnTo>
                <a:lnTo>
                  <a:pt x="3992" y="273778"/>
                </a:lnTo>
                <a:lnTo>
                  <a:pt x="0" y="254000"/>
                </a:lnTo>
                <a:lnTo>
                  <a:pt x="0" y="50800"/>
                </a:lnTo>
                <a:close/>
              </a:path>
            </a:pathLst>
          </a:custGeom>
          <a:ln w="25908">
            <a:solidFill>
              <a:srgbClr val="FFCF00"/>
            </a:solidFill>
          </a:ln>
        </p:spPr>
        <p:txBody>
          <a:bodyPr wrap="square" lIns="0" tIns="0" rIns="0" bIns="0" rtlCol="0"/>
          <a:lstStyle/>
          <a:p>
            <a:endParaRPr/>
          </a:p>
        </p:txBody>
      </p:sp>
      <p:sp>
        <p:nvSpPr>
          <p:cNvPr id="4" name="object 4"/>
          <p:cNvSpPr/>
          <p:nvPr/>
        </p:nvSpPr>
        <p:spPr>
          <a:xfrm>
            <a:off x="1067561" y="4842509"/>
            <a:ext cx="4038600" cy="326390"/>
          </a:xfrm>
          <a:custGeom>
            <a:avLst/>
            <a:gdLst/>
            <a:ahLst/>
            <a:cxnLst/>
            <a:rect l="l" t="t" r="r" b="b"/>
            <a:pathLst>
              <a:path w="4038600" h="326389">
                <a:moveTo>
                  <a:pt x="0" y="54356"/>
                </a:moveTo>
                <a:lnTo>
                  <a:pt x="4271" y="33218"/>
                </a:lnTo>
                <a:lnTo>
                  <a:pt x="15919" y="15938"/>
                </a:lnTo>
                <a:lnTo>
                  <a:pt x="33197" y="4278"/>
                </a:lnTo>
                <a:lnTo>
                  <a:pt x="54356" y="0"/>
                </a:lnTo>
                <a:lnTo>
                  <a:pt x="3984243" y="0"/>
                </a:lnTo>
                <a:lnTo>
                  <a:pt x="4005381" y="4278"/>
                </a:lnTo>
                <a:lnTo>
                  <a:pt x="4022661" y="15938"/>
                </a:lnTo>
                <a:lnTo>
                  <a:pt x="4034321" y="33218"/>
                </a:lnTo>
                <a:lnTo>
                  <a:pt x="4038600" y="54356"/>
                </a:lnTo>
                <a:lnTo>
                  <a:pt x="4038600" y="271779"/>
                </a:lnTo>
                <a:lnTo>
                  <a:pt x="4034321" y="292917"/>
                </a:lnTo>
                <a:lnTo>
                  <a:pt x="4022661" y="310197"/>
                </a:lnTo>
                <a:lnTo>
                  <a:pt x="4005381" y="321857"/>
                </a:lnTo>
                <a:lnTo>
                  <a:pt x="3984243" y="326135"/>
                </a:lnTo>
                <a:lnTo>
                  <a:pt x="54356" y="326135"/>
                </a:lnTo>
                <a:lnTo>
                  <a:pt x="33197" y="321857"/>
                </a:lnTo>
                <a:lnTo>
                  <a:pt x="15919" y="310197"/>
                </a:lnTo>
                <a:lnTo>
                  <a:pt x="4271" y="292917"/>
                </a:lnTo>
                <a:lnTo>
                  <a:pt x="0" y="271779"/>
                </a:lnTo>
                <a:lnTo>
                  <a:pt x="0" y="54356"/>
                </a:lnTo>
                <a:close/>
              </a:path>
            </a:pathLst>
          </a:custGeom>
          <a:ln w="25908">
            <a:solidFill>
              <a:srgbClr val="FFCF00"/>
            </a:solidFill>
          </a:ln>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
        <p:nvSpPr>
          <p:cNvPr id="8" name="object 8"/>
          <p:cNvSpPr txBox="1"/>
          <p:nvPr/>
        </p:nvSpPr>
        <p:spPr>
          <a:xfrm>
            <a:off x="1053481" y="1433189"/>
            <a:ext cx="7997825" cy="5027295"/>
          </a:xfrm>
          <a:prstGeom prst="rect">
            <a:avLst/>
          </a:prstGeom>
        </p:spPr>
        <p:txBody>
          <a:bodyPr vert="horz" wrap="square" lIns="0" tIns="97790" rIns="0" bIns="0" rtlCol="0">
            <a:spAutoFit/>
          </a:bodyPr>
          <a:lstStyle/>
          <a:p>
            <a:pPr marL="355600" indent="-342900">
              <a:lnSpc>
                <a:spcPct val="100000"/>
              </a:lnSpc>
              <a:spcBef>
                <a:spcPts val="7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Giao diện có thể được sử dụng như một kiểu</a:t>
            </a:r>
          </a:p>
          <a:p>
            <a:pPr marL="355600" marR="5080" indent="-342900">
              <a:lnSpc>
                <a:spcPct val="100000"/>
              </a:lnSpc>
              <a:spcBef>
                <a:spcPts val="67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Các đối tượng gán cho biến giao diện phải thuộc  lớp thực thi giao diện</a:t>
            </a:r>
          </a:p>
          <a:p>
            <a:pPr marL="355600" indent="-342900">
              <a:lnSpc>
                <a:spcPct val="100000"/>
              </a:lnSpc>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Ví dụ:</a:t>
            </a:r>
          </a:p>
          <a:p>
            <a:pPr marL="413384">
              <a:lnSpc>
                <a:spcPct val="100000"/>
              </a:lnSpc>
              <a:spcBef>
                <a:spcPts val="305"/>
              </a:spcBef>
            </a:pPr>
            <a:r>
              <a:rPr sz="2400" b="1" dirty="0">
                <a:solidFill>
                  <a:srgbClr val="006FC0"/>
                </a:solidFill>
                <a:latin typeface="Times New Roman" panose="02020603050405020304" pitchFamily="18" charset="0"/>
                <a:cs typeface="Times New Roman" panose="02020603050405020304" pitchFamily="18" charset="0"/>
              </a:rPr>
              <a:t>public interface </a:t>
            </a:r>
            <a:r>
              <a:rPr sz="2400" b="1" dirty="0">
                <a:latin typeface="Times New Roman" panose="02020603050405020304" pitchFamily="18" charset="0"/>
                <a:cs typeface="Times New Roman" panose="02020603050405020304" pitchFamily="18" charset="0"/>
              </a:rPr>
              <a:t>I {}</a:t>
            </a:r>
            <a:endParaRPr sz="2400" dirty="0">
              <a:latin typeface="Times New Roman" panose="02020603050405020304" pitchFamily="18" charset="0"/>
              <a:cs typeface="Times New Roman" panose="02020603050405020304" pitchFamily="18" charset="0"/>
            </a:endParaRPr>
          </a:p>
          <a:p>
            <a:pPr marL="413384">
              <a:lnSpc>
                <a:spcPct val="100000"/>
              </a:lnSpc>
              <a:spcBef>
                <a:spcPts val="575"/>
              </a:spcBef>
            </a:pPr>
            <a:r>
              <a:rPr sz="2400" b="1" dirty="0">
                <a:solidFill>
                  <a:srgbClr val="006FC0"/>
                </a:solidFill>
                <a:latin typeface="Times New Roman" panose="02020603050405020304" pitchFamily="18" charset="0"/>
                <a:cs typeface="Times New Roman" panose="02020603050405020304" pitchFamily="18" charset="0"/>
              </a:rPr>
              <a:t>public class </a:t>
            </a:r>
            <a:r>
              <a:rPr sz="2400" b="1" dirty="0">
                <a:latin typeface="Times New Roman" panose="02020603050405020304" pitchFamily="18" charset="0"/>
                <a:cs typeface="Times New Roman" panose="02020603050405020304" pitchFamily="18" charset="0"/>
              </a:rPr>
              <a:t>A </a:t>
            </a:r>
            <a:r>
              <a:rPr sz="2400" b="1" dirty="0">
                <a:solidFill>
                  <a:srgbClr val="006FC0"/>
                </a:solidFill>
                <a:latin typeface="Times New Roman" panose="02020603050405020304" pitchFamily="18" charset="0"/>
                <a:cs typeface="Times New Roman" panose="02020603050405020304" pitchFamily="18" charset="0"/>
              </a:rPr>
              <a:t>implements </a:t>
            </a:r>
            <a:r>
              <a:rPr sz="2400" b="1" dirty="0">
                <a:latin typeface="Times New Roman" panose="02020603050405020304" pitchFamily="18" charset="0"/>
                <a:cs typeface="Times New Roman" panose="02020603050405020304" pitchFamily="18" charset="0"/>
              </a:rPr>
              <a:t>I {}</a:t>
            </a:r>
            <a:endParaRPr sz="2400" dirty="0">
              <a:latin typeface="Times New Roman" panose="02020603050405020304" pitchFamily="18" charset="0"/>
              <a:cs typeface="Times New Roman" panose="02020603050405020304" pitchFamily="18" charset="0"/>
            </a:endParaRPr>
          </a:p>
          <a:p>
            <a:pPr marL="413384" marR="4472940">
              <a:lnSpc>
                <a:spcPct val="120000"/>
              </a:lnSpc>
              <a:spcBef>
                <a:spcPts val="5"/>
              </a:spcBef>
            </a:pPr>
            <a:r>
              <a:rPr sz="2400" b="1" dirty="0">
                <a:solidFill>
                  <a:srgbClr val="006FC0"/>
                </a:solidFill>
                <a:latin typeface="Times New Roman" panose="02020603050405020304" pitchFamily="18" charset="0"/>
                <a:cs typeface="Times New Roman" panose="02020603050405020304" pitchFamily="18" charset="0"/>
              </a:rPr>
              <a:t>public class </a:t>
            </a:r>
            <a:r>
              <a:rPr sz="2400" b="1" dirty="0">
                <a:latin typeface="Times New Roman" panose="02020603050405020304" pitchFamily="18" charset="0"/>
                <a:cs typeface="Times New Roman" panose="02020603050405020304" pitchFamily="18" charset="0"/>
              </a:rPr>
              <a:t>B {}  </a:t>
            </a:r>
            <a:endParaRPr lang="en-US" sz="2400" b="1" dirty="0">
              <a:latin typeface="Times New Roman" panose="02020603050405020304" pitchFamily="18" charset="0"/>
              <a:cs typeface="Times New Roman" panose="02020603050405020304" pitchFamily="18" charset="0"/>
            </a:endParaRPr>
          </a:p>
          <a:p>
            <a:pPr marL="413384" marR="4472940">
              <a:lnSpc>
                <a:spcPct val="120000"/>
              </a:lnSpc>
              <a:spcBef>
                <a:spcPts val="5"/>
              </a:spcBef>
            </a:pPr>
            <a:r>
              <a:rPr sz="2400" b="1" dirty="0">
                <a:latin typeface="Times New Roman" panose="02020603050405020304" pitchFamily="18" charset="0"/>
                <a:cs typeface="Times New Roman" panose="02020603050405020304" pitchFamily="18" charset="0"/>
              </a:rPr>
              <a:t>A a = </a:t>
            </a:r>
            <a:r>
              <a:rPr sz="2400" b="1" dirty="0">
                <a:solidFill>
                  <a:srgbClr val="006FC0"/>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A();</a:t>
            </a:r>
            <a:endParaRPr sz="2400" dirty="0">
              <a:latin typeface="Times New Roman" panose="02020603050405020304" pitchFamily="18" charset="0"/>
              <a:cs typeface="Times New Roman" panose="02020603050405020304" pitchFamily="18" charset="0"/>
            </a:endParaRPr>
          </a:p>
          <a:p>
            <a:pPr marL="413384">
              <a:lnSpc>
                <a:spcPct val="100000"/>
              </a:lnSpc>
              <a:spcBef>
                <a:spcPts val="575"/>
              </a:spcBef>
            </a:pPr>
            <a:r>
              <a:rPr sz="2400" b="1" dirty="0">
                <a:latin typeface="Times New Roman" panose="02020603050405020304" pitchFamily="18" charset="0"/>
                <a:cs typeface="Times New Roman" panose="02020603050405020304" pitchFamily="18" charset="0"/>
              </a:rPr>
              <a:t>B b = </a:t>
            </a:r>
            <a:r>
              <a:rPr sz="2400" b="1" dirty="0">
                <a:solidFill>
                  <a:srgbClr val="006FC0"/>
                </a:solidFill>
                <a:latin typeface="Times New Roman" panose="02020603050405020304" pitchFamily="18" charset="0"/>
                <a:cs typeface="Times New Roman" panose="02020603050405020304" pitchFamily="18" charset="0"/>
              </a:rPr>
              <a:t>new </a:t>
            </a:r>
            <a:r>
              <a:rPr sz="2400" b="1" dirty="0">
                <a:latin typeface="Times New Roman" panose="02020603050405020304" pitchFamily="18" charset="0"/>
                <a:cs typeface="Times New Roman" panose="02020603050405020304" pitchFamily="18" charset="0"/>
              </a:rPr>
              <a:t>B();</a:t>
            </a:r>
            <a:endParaRPr sz="2400" dirty="0">
              <a:latin typeface="Times New Roman" panose="02020603050405020304" pitchFamily="18" charset="0"/>
              <a:cs typeface="Times New Roman" panose="02020603050405020304" pitchFamily="18" charset="0"/>
            </a:endParaRPr>
          </a:p>
          <a:p>
            <a:pPr marL="413384" marR="4107815">
              <a:lnSpc>
                <a:spcPct val="120000"/>
              </a:lnSpc>
              <a:spcBef>
                <a:spcPts val="5"/>
              </a:spcBef>
            </a:pPr>
            <a:r>
              <a:rPr sz="2400" b="1" dirty="0">
                <a:latin typeface="Times New Roman" panose="02020603050405020304" pitchFamily="18" charset="0"/>
                <a:cs typeface="Times New Roman" panose="02020603050405020304" pitchFamily="18" charset="0"/>
              </a:rPr>
              <a:t>I i = (I) a; //</a:t>
            </a:r>
            <a:r>
              <a:rPr sz="2400" b="1" dirty="0" err="1">
                <a:latin typeface="Times New Roman" panose="02020603050405020304" pitchFamily="18" charset="0"/>
                <a:cs typeface="Times New Roman" panose="02020603050405020304" pitchFamily="18" charset="0"/>
              </a:rPr>
              <a:t>đúng</a:t>
            </a:r>
            <a:r>
              <a:rPr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413384" marR="4107815">
              <a:lnSpc>
                <a:spcPct val="120000"/>
              </a:lnSpc>
              <a:spcBef>
                <a:spcPts val="5"/>
              </a:spcBef>
            </a:pPr>
            <a:r>
              <a:rPr sz="2400" b="1" dirty="0">
                <a:latin typeface="Times New Roman" panose="02020603050405020304" pitchFamily="18" charset="0"/>
                <a:cs typeface="Times New Roman" panose="02020603050405020304" pitchFamily="18" charset="0"/>
              </a:rPr>
              <a:t>I i2 = (I) b; //sai</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sp>
        <p:nvSpPr>
          <p:cNvPr id="8" name="object 8"/>
          <p:cNvSpPr txBox="1"/>
          <p:nvPr/>
        </p:nvSpPr>
        <p:spPr>
          <a:xfrm>
            <a:off x="1095755" y="1619524"/>
            <a:ext cx="8541385" cy="3586238"/>
          </a:xfrm>
          <a:prstGeom prst="rect">
            <a:avLst/>
          </a:prstGeom>
        </p:spPr>
        <p:txBody>
          <a:bodyPr vert="horz" wrap="square" lIns="0" tIns="13335" rIns="0" bIns="0" rtlCol="0">
            <a:spAutoFit/>
          </a:bodyPr>
          <a:lstStyle/>
          <a:p>
            <a:pPr marL="355600" marR="251460" indent="-342900">
              <a:lnSpc>
                <a:spcPct val="100000"/>
              </a:lnSpc>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Một interface có thể được coi như một dạng  “class” mà:</a:t>
            </a:r>
          </a:p>
          <a:p>
            <a:pPr marL="756285" marR="7239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Phương thức và thuộc tính là public không tường  minh</a:t>
            </a:r>
          </a:p>
          <a:p>
            <a:pPr marL="756285" lvl="1" indent="-287020">
              <a:lnSpc>
                <a:spcPct val="100000"/>
              </a:lnSpc>
              <a:spcBef>
                <a:spcPts val="670"/>
              </a:spcBef>
              <a:buClr>
                <a:srgbClr val="FF0000"/>
              </a:buClr>
              <a:buSzPct val="53571"/>
              <a:buFont typeface="Wingdings"/>
              <a:buChar char="◼"/>
              <a:tabLst>
                <a:tab pos="756285" algn="l"/>
                <a:tab pos="756920" algn="l"/>
                <a:tab pos="5027295" algn="l"/>
              </a:tabLst>
            </a:pPr>
            <a:r>
              <a:rPr sz="2800" dirty="0">
                <a:latin typeface="Times New Roman" panose="02020603050405020304" pitchFamily="18" charset="0"/>
                <a:cs typeface="Times New Roman" panose="02020603050405020304" pitchFamily="18" charset="0"/>
              </a:rPr>
              <a:t>Các thuộc  tính là static </a:t>
            </a:r>
            <a:r>
              <a:rPr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final</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Các phương thức là abstract</a:t>
            </a:r>
          </a:p>
          <a:p>
            <a:pPr marL="355600" indent="-342900">
              <a:lnSpc>
                <a:spcPct val="100000"/>
              </a:lnSpc>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Không thể thể hiện hóa (instantiate) trực tiếp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47</a:t>
            </a:fld>
            <a:endParaRPr dirty="0"/>
          </a:p>
        </p:txBody>
      </p:sp>
      <p:sp>
        <p:nvSpPr>
          <p:cNvPr id="8" name="object 8"/>
          <p:cNvSpPr txBox="1"/>
          <p:nvPr/>
        </p:nvSpPr>
        <p:spPr>
          <a:xfrm>
            <a:off x="1061976" y="1297209"/>
            <a:ext cx="7897240" cy="5149487"/>
          </a:xfrm>
          <a:prstGeom prst="rect">
            <a:avLst/>
          </a:prstGeom>
        </p:spPr>
        <p:txBody>
          <a:bodyPr vert="horz" wrap="square" lIns="0" tIns="133985" rIns="0" bIns="0" rtlCol="0">
            <a:spAutoFit/>
          </a:bodyPr>
          <a:lstStyle/>
          <a:p>
            <a:pPr marL="355600" indent="-342900" algn="just">
              <a:lnSpc>
                <a:spcPct val="100000"/>
              </a:lnSpc>
              <a:spcBef>
                <a:spcPts val="1055"/>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Góc nhìn quan niệm</a:t>
            </a:r>
          </a:p>
          <a:p>
            <a:pPr marL="756285" marR="524510" lvl="1" indent="-287020" algn="just">
              <a:lnSpc>
                <a:spcPct val="100000"/>
              </a:lnSpc>
              <a:spcBef>
                <a:spcPts val="825"/>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Interface không cài đặt bất cứ một phương thức nào  nhưng để lại cấu trúc thiết kế trên bất cứ lớp nào sử  dụng nó</a:t>
            </a:r>
          </a:p>
          <a:p>
            <a:pPr marL="756285" marR="5080" lvl="1" indent="-287020">
              <a:lnSpc>
                <a:spcPct val="100000"/>
              </a:lnSpc>
              <a:spcBef>
                <a:spcPts val="580"/>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Một interface: 1 contract – trong đó các nhóm phát triển  phần mềm thống nhất sản phẩm của họ tương tác với  nhau như thế nào, mà không đòi hỏi bất cứ một tri thức  về cách thức tiến hành của nhau</a:t>
            </a:r>
          </a:p>
          <a:p>
            <a:pPr marL="756285" marR="267335" lvl="1" indent="-287020">
              <a:lnSpc>
                <a:spcPts val="2590"/>
              </a:lnSpc>
              <a:spcBef>
                <a:spcPts val="615"/>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Interface: đặc tả cho các bản cài đặt (implementation)  khác nhau.</a:t>
            </a:r>
          </a:p>
          <a:p>
            <a:pPr marL="756285" lvl="1" indent="-287020">
              <a:lnSpc>
                <a:spcPct val="100000"/>
              </a:lnSpc>
              <a:spcBef>
                <a:spcPts val="254"/>
              </a:spcBef>
              <a:buClr>
                <a:srgbClr val="FF0000"/>
              </a:buClr>
              <a:buSzPct val="54166"/>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Phân chia ranh giới:</a:t>
            </a:r>
          </a:p>
          <a:p>
            <a:pPr marL="1155700" lvl="2" indent="-229235">
              <a:lnSpc>
                <a:spcPct val="100000"/>
              </a:lnSpc>
              <a:spcBef>
                <a:spcPts val="245"/>
              </a:spcBef>
              <a:buClr>
                <a:srgbClr val="3333CC"/>
              </a:buClr>
              <a:buSzPct val="50000"/>
              <a:buFont typeface="Wingdings"/>
              <a:buChar char="◼"/>
              <a:tabLst>
                <a:tab pos="1155700" algn="l"/>
                <a:tab pos="1156335" algn="l"/>
              </a:tabLst>
            </a:pPr>
            <a:r>
              <a:rPr sz="2000" dirty="0">
                <a:solidFill>
                  <a:srgbClr val="25902B"/>
                </a:solidFill>
                <a:latin typeface="Times New Roman" panose="02020603050405020304" pitchFamily="18" charset="0"/>
                <a:cs typeface="Times New Roman" panose="02020603050405020304" pitchFamily="18" charset="0"/>
              </a:rPr>
              <a:t>Cái gì (What) và như thế nào (How)</a:t>
            </a:r>
            <a:endParaRPr sz="2000" dirty="0">
              <a:latin typeface="Times New Roman" panose="02020603050405020304" pitchFamily="18" charset="0"/>
              <a:cs typeface="Times New Roman" panose="02020603050405020304" pitchFamily="18" charset="0"/>
            </a:endParaRPr>
          </a:p>
          <a:p>
            <a:pPr marL="1155700" lvl="2" indent="-229235">
              <a:lnSpc>
                <a:spcPct val="100000"/>
              </a:lnSpc>
              <a:spcBef>
                <a:spcPts val="240"/>
              </a:spcBef>
              <a:buClr>
                <a:srgbClr val="3333CC"/>
              </a:buClr>
              <a:buSzPct val="50000"/>
              <a:buFont typeface="Wingdings"/>
              <a:buChar char="◼"/>
              <a:tabLst>
                <a:tab pos="1155700" algn="l"/>
                <a:tab pos="1156335" algn="l"/>
                <a:tab pos="2040255" algn="l"/>
              </a:tabLst>
            </a:pPr>
            <a:r>
              <a:rPr sz="2000" dirty="0">
                <a:solidFill>
                  <a:srgbClr val="25902B"/>
                </a:solidFill>
                <a:latin typeface="Times New Roman" panose="02020603050405020304" pitchFamily="18" charset="0"/>
                <a:cs typeface="Times New Roman" panose="02020603050405020304" pitchFamily="18" charset="0"/>
              </a:rPr>
              <a:t>Đặc  tả	và Cài đặt cụ thể.</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9" name="object 9"/>
          <p:cNvSpPr txBox="1">
            <a:spLocks noGrp="1"/>
          </p:cNvSpPr>
          <p:nvPr>
            <p:ph idx="1"/>
          </p:nvPr>
        </p:nvSpPr>
        <p:spPr>
          <a:xfrm>
            <a:off x="4740275" y="1548619"/>
            <a:ext cx="4018916" cy="1760097"/>
          </a:xfrm>
          <a:prstGeom prst="rect">
            <a:avLst/>
          </a:prstGeom>
        </p:spPr>
        <p:txBody>
          <a:bodyPr vert="horz" wrap="square" lIns="0" tIns="13335" rIns="0" bIns="0" rtlCol="0">
            <a:spAutoFit/>
          </a:bodyPr>
          <a:lstStyle/>
          <a:p>
            <a:pPr marL="419734" algn="ctr">
              <a:lnSpc>
                <a:spcPct val="100000"/>
              </a:lnSpc>
              <a:spcBef>
                <a:spcPts val="105"/>
              </a:spcBef>
            </a:pPr>
            <a:r>
              <a:rPr sz="2400" dirty="0"/>
              <a:t>Giao diện</a:t>
            </a:r>
          </a:p>
          <a:p>
            <a:pPr marL="342900" marR="5080" indent="-342900" algn="just">
              <a:lnSpc>
                <a:spcPct val="100000"/>
              </a:lnSpc>
              <a:spcBef>
                <a:spcPts val="2125"/>
              </a:spcBef>
              <a:buClr>
                <a:srgbClr val="FF0000"/>
              </a:buClr>
              <a:buFont typeface="Georgia"/>
              <a:buChar char="•"/>
              <a:tabLst>
                <a:tab pos="342900" algn="l"/>
              </a:tabLst>
            </a:pPr>
            <a:r>
              <a:rPr sz="2400" dirty="0"/>
              <a:t>Chỉ có thể chứa chữ ký  phương thức (danh sách  các phương thức)</a:t>
            </a:r>
          </a:p>
        </p:txBody>
      </p:sp>
      <p:sp>
        <p:nvSpPr>
          <p:cNvPr id="17" name="object 17"/>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48</a:t>
            </a:fld>
            <a:endParaRPr dirty="0"/>
          </a:p>
        </p:txBody>
      </p:sp>
      <p:sp>
        <p:nvSpPr>
          <p:cNvPr id="8" name="object 8"/>
          <p:cNvSpPr txBox="1"/>
          <p:nvPr/>
        </p:nvSpPr>
        <p:spPr>
          <a:xfrm>
            <a:off x="762000" y="1658111"/>
            <a:ext cx="4432935" cy="505908"/>
          </a:xfrm>
          <a:prstGeom prst="rect">
            <a:avLst/>
          </a:prstGeom>
        </p:spPr>
        <p:txBody>
          <a:bodyPr vert="horz" wrap="square" lIns="0" tIns="13335" rIns="0" bIns="0" rtlCol="0">
            <a:spAutoFit/>
          </a:bodyPr>
          <a:lstStyle/>
          <a:p>
            <a:pPr marL="12700">
              <a:lnSpc>
                <a:spcPct val="100000"/>
              </a:lnSpc>
              <a:spcBef>
                <a:spcPts val="105"/>
              </a:spcBef>
              <a:tabLst>
                <a:tab pos="354965" algn="l"/>
                <a:tab pos="3924935" algn="l"/>
              </a:tabLst>
            </a:pPr>
            <a:r>
              <a:rPr sz="1900" dirty="0">
                <a:solidFill>
                  <a:srgbClr val="3333CC"/>
                </a:solidFill>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Lớp  trừu trượng	vs.</a:t>
            </a:r>
          </a:p>
        </p:txBody>
      </p:sp>
      <p:sp>
        <p:nvSpPr>
          <p:cNvPr id="10" name="object 10"/>
          <p:cNvSpPr txBox="1"/>
          <p:nvPr/>
        </p:nvSpPr>
        <p:spPr>
          <a:xfrm>
            <a:off x="714451" y="2379801"/>
            <a:ext cx="3947160" cy="1791003"/>
          </a:xfrm>
          <a:prstGeom prst="rect">
            <a:avLst/>
          </a:prstGeom>
        </p:spPr>
        <p:txBody>
          <a:bodyPr vert="horz" wrap="square" lIns="0" tIns="49530" rIns="0" bIns="0" rtlCol="0">
            <a:spAutoFit/>
          </a:bodyPr>
          <a:lstStyle/>
          <a:p>
            <a:pPr marL="355600" marR="5080" indent="-342900" algn="just">
              <a:lnSpc>
                <a:spcPct val="90000"/>
              </a:lnSpc>
              <a:spcBef>
                <a:spcPts val="390"/>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Cần có ít nhất một  phương thức abstract, có  thể chứa các phương thức  instance</a:t>
            </a:r>
          </a:p>
          <a:p>
            <a:pPr marL="355600" marR="6985" indent="-342900" algn="just">
              <a:lnSpc>
                <a:spcPts val="2590"/>
              </a:lnSpc>
              <a:spcBef>
                <a:spcPts val="615"/>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Có thể chứa các phương  thức protected và static</a:t>
            </a:r>
          </a:p>
        </p:txBody>
      </p:sp>
      <p:sp>
        <p:nvSpPr>
          <p:cNvPr id="11" name="object 11"/>
          <p:cNvSpPr txBox="1"/>
          <p:nvPr/>
        </p:nvSpPr>
        <p:spPr>
          <a:xfrm>
            <a:off x="714451" y="4502149"/>
            <a:ext cx="3946525" cy="720725"/>
          </a:xfrm>
          <a:prstGeom prst="rect">
            <a:avLst/>
          </a:prstGeom>
        </p:spPr>
        <p:txBody>
          <a:bodyPr vert="horz" wrap="square" lIns="0" tIns="53975" rIns="0" bIns="0" rtlCol="0">
            <a:spAutoFit/>
          </a:bodyPr>
          <a:lstStyle/>
          <a:p>
            <a:pPr marL="355600" marR="5080" indent="-342900">
              <a:lnSpc>
                <a:spcPts val="2590"/>
              </a:lnSpc>
              <a:spcBef>
                <a:spcPts val="425"/>
              </a:spcBef>
              <a:tabLst>
                <a:tab pos="354965" algn="l"/>
                <a:tab pos="941705" algn="l"/>
                <a:tab pos="1610995" algn="l"/>
                <a:tab pos="2504440" algn="l"/>
                <a:tab pos="3182620"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Có	thể	chứa	các	thuộc  tính final và non-final</a:t>
            </a:r>
          </a:p>
        </p:txBody>
      </p:sp>
      <p:sp>
        <p:nvSpPr>
          <p:cNvPr id="12" name="object 12"/>
          <p:cNvSpPr txBox="1"/>
          <p:nvPr/>
        </p:nvSpPr>
        <p:spPr>
          <a:xfrm>
            <a:off x="714451" y="5234050"/>
            <a:ext cx="3947795" cy="720725"/>
          </a:xfrm>
          <a:prstGeom prst="rect">
            <a:avLst/>
          </a:prstGeom>
        </p:spPr>
        <p:txBody>
          <a:bodyPr vert="horz" wrap="square" lIns="0" tIns="53975" rIns="0" bIns="0" rtlCol="0">
            <a:spAutoFit/>
          </a:bodyPr>
          <a:lstStyle/>
          <a:p>
            <a:pPr marL="355600" marR="5080" indent="-342900">
              <a:lnSpc>
                <a:spcPts val="2590"/>
              </a:lnSpc>
              <a:spcBef>
                <a:spcPts val="425"/>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Một lớp chỉ có thể kế thừa  một lớp trừu tượng</a:t>
            </a:r>
          </a:p>
        </p:txBody>
      </p:sp>
      <p:sp>
        <p:nvSpPr>
          <p:cNvPr id="13" name="object 13"/>
          <p:cNvSpPr txBox="1"/>
          <p:nvPr/>
        </p:nvSpPr>
        <p:spPr>
          <a:xfrm>
            <a:off x="4653153" y="3407486"/>
            <a:ext cx="4018915" cy="757555"/>
          </a:xfrm>
          <a:prstGeom prst="rect">
            <a:avLst/>
          </a:prstGeom>
        </p:spPr>
        <p:txBody>
          <a:bodyPr vert="horz" wrap="square" lIns="0" tIns="12700" rIns="0" bIns="0" rtlCol="0">
            <a:spAutoFit/>
          </a:bodyPr>
          <a:lstStyle/>
          <a:p>
            <a:pPr marL="342265" marR="5715" indent="-342265" algn="r">
              <a:lnSpc>
                <a:spcPct val="100000"/>
              </a:lnSpc>
              <a:spcBef>
                <a:spcPts val="100"/>
              </a:spcBef>
              <a:buClr>
                <a:srgbClr val="FF0000"/>
              </a:buClr>
              <a:buFont typeface="Georgia"/>
              <a:buChar char="•"/>
              <a:tabLst>
                <a:tab pos="342265" algn="l"/>
                <a:tab pos="342900" algn="l"/>
                <a:tab pos="1113790" algn="l"/>
                <a:tab pos="1767839" algn="l"/>
                <a:tab pos="2548255" algn="l"/>
                <a:tab pos="3550920" algn="l"/>
              </a:tabLst>
            </a:pPr>
            <a:r>
              <a:rPr sz="2400" dirty="0">
                <a:latin typeface="Times New Roman" panose="02020603050405020304" pitchFamily="18" charset="0"/>
                <a:cs typeface="Times New Roman" panose="02020603050405020304" pitchFamily="18" charset="0"/>
              </a:rPr>
              <a:t>Chỉ	có	thể	chứa	các</a:t>
            </a:r>
          </a:p>
          <a:p>
            <a:pPr marR="5080" algn="r">
              <a:lnSpc>
                <a:spcPct val="100000"/>
              </a:lnSpc>
              <a:spcBef>
                <a:spcPts val="5"/>
              </a:spcBef>
              <a:tabLst>
                <a:tab pos="1306195" algn="l"/>
                <a:tab pos="2174875" algn="l"/>
                <a:tab pos="3234055" algn="l"/>
              </a:tabLst>
            </a:pPr>
            <a:r>
              <a:rPr sz="2400" dirty="0">
                <a:latin typeface="Times New Roman" panose="02020603050405020304" pitchFamily="18" charset="0"/>
                <a:cs typeface="Times New Roman" panose="02020603050405020304" pitchFamily="18" charset="0"/>
              </a:rPr>
              <a:t>phương	thức	public	mà</a:t>
            </a:r>
          </a:p>
        </p:txBody>
      </p:sp>
      <p:sp>
        <p:nvSpPr>
          <p:cNvPr id="14" name="object 14"/>
          <p:cNvSpPr txBox="1"/>
          <p:nvPr/>
        </p:nvSpPr>
        <p:spPr>
          <a:xfrm>
            <a:off x="4996053" y="4139565"/>
            <a:ext cx="27063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panose="02020603050405020304" pitchFamily="18" charset="0"/>
                <a:cs typeface="Times New Roman" panose="02020603050405020304" pitchFamily="18" charset="0"/>
              </a:rPr>
              <a:t>không có mã nguồn</a:t>
            </a:r>
            <a:endParaRPr sz="2400">
              <a:latin typeface="Times New Roman" panose="02020603050405020304" pitchFamily="18" charset="0"/>
              <a:cs typeface="Times New Roman" panose="02020603050405020304" pitchFamily="18" charset="0"/>
            </a:endParaRPr>
          </a:p>
        </p:txBody>
      </p:sp>
      <p:sp>
        <p:nvSpPr>
          <p:cNvPr id="15" name="object 15"/>
          <p:cNvSpPr txBox="1"/>
          <p:nvPr/>
        </p:nvSpPr>
        <p:spPr>
          <a:xfrm>
            <a:off x="4653153" y="4578172"/>
            <a:ext cx="4019550" cy="1562735"/>
          </a:xfrm>
          <a:prstGeom prst="rect">
            <a:avLst/>
          </a:prstGeom>
        </p:spPr>
        <p:txBody>
          <a:bodyPr vert="horz" wrap="square" lIns="0" tIns="12700" rIns="0" bIns="0" rtlCol="0">
            <a:spAutoFit/>
          </a:bodyPr>
          <a:lstStyle/>
          <a:p>
            <a:pPr marL="355600" indent="-342900">
              <a:lnSpc>
                <a:spcPct val="100000"/>
              </a:lnSpc>
              <a:spcBef>
                <a:spcPts val="100"/>
              </a:spcBef>
              <a:buClr>
                <a:srgbClr val="FF0000"/>
              </a:buClr>
              <a:buFont typeface="Georgia"/>
              <a:buChar char="•"/>
              <a:tabLst>
                <a:tab pos="354965" algn="l"/>
                <a:tab pos="355600" algn="l"/>
              </a:tabLst>
            </a:pPr>
            <a:r>
              <a:rPr sz="2400" dirty="0">
                <a:latin typeface="Times New Roman" panose="02020603050405020304" pitchFamily="18" charset="0"/>
                <a:cs typeface="Times New Roman" panose="02020603050405020304" pitchFamily="18" charset="0"/>
              </a:rPr>
              <a:t>Chỉ có thể chứa các thuộc</a:t>
            </a:r>
          </a:p>
          <a:p>
            <a:pPr marL="355600">
              <a:lnSpc>
                <a:spcPct val="100000"/>
              </a:lnSpc>
              <a:spcBef>
                <a:spcPts val="5"/>
              </a:spcBef>
            </a:pPr>
            <a:r>
              <a:rPr sz="2400" dirty="0">
                <a:latin typeface="Times New Roman" panose="02020603050405020304" pitchFamily="18" charset="0"/>
                <a:cs typeface="Times New Roman" panose="02020603050405020304" pitchFamily="18" charset="0"/>
              </a:rPr>
              <a:t>tính hằng</a:t>
            </a:r>
          </a:p>
          <a:p>
            <a:pPr marL="355600" marR="5080" indent="-342900">
              <a:lnSpc>
                <a:spcPct val="100000"/>
              </a:lnSpc>
              <a:spcBef>
                <a:spcPts val="575"/>
              </a:spcBef>
              <a:buClr>
                <a:srgbClr val="FF0000"/>
              </a:buClr>
              <a:buFont typeface="Georgia"/>
              <a:buChar char="•"/>
              <a:tabLst>
                <a:tab pos="354965" algn="l"/>
                <a:tab pos="355600" algn="l"/>
              </a:tabLst>
            </a:pPr>
            <a:r>
              <a:rPr sz="2400" dirty="0">
                <a:latin typeface="Times New Roman" panose="02020603050405020304" pitchFamily="18" charset="0"/>
                <a:cs typeface="Times New Roman" panose="02020603050405020304" pitchFamily="18" charset="0"/>
              </a:rPr>
              <a:t>Một lớp có thể thực thi (kế  thừa) nhiều giao diện</a:t>
            </a:r>
          </a:p>
        </p:txBody>
      </p:sp>
      <p:sp>
        <p:nvSpPr>
          <p:cNvPr id="16" name="object 16"/>
          <p:cNvSpPr/>
          <p:nvPr/>
        </p:nvSpPr>
        <p:spPr>
          <a:xfrm>
            <a:off x="5244513" y="73616"/>
            <a:ext cx="3614928" cy="1437132"/>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2446655" cy="474489"/>
          </a:xfrm>
          <a:prstGeom prst="rect">
            <a:avLst/>
          </a:prstGeom>
        </p:spPr>
        <p:txBody>
          <a:bodyPr vert="horz" wrap="square" lIns="0" tIns="12700" rIns="0" bIns="0" rtlCol="0">
            <a:spAutoFit/>
          </a:bodyPr>
          <a:lstStyle/>
          <a:p>
            <a:pPr marL="12700">
              <a:lnSpc>
                <a:spcPct val="100000"/>
              </a:lnSpc>
              <a:spcBef>
                <a:spcPts val="100"/>
              </a:spcBef>
            </a:pPr>
            <a:r>
              <a:rPr dirty="0"/>
              <a:t>4. Giao diện</a:t>
            </a:r>
          </a:p>
        </p:txBody>
      </p:sp>
      <p:sp>
        <p:nvSpPr>
          <p:cNvPr id="9" name="object 9"/>
          <p:cNvSpPr txBox="1">
            <a:spLocks noGrp="1"/>
          </p:cNvSpPr>
          <p:nvPr>
            <p:ph type="sldNum" sz="quarter" idx="12"/>
          </p:nvPr>
        </p:nvSpPr>
        <p:spPr>
          <a:xfrm>
            <a:off x="8551069" y="6573391"/>
            <a:ext cx="501023" cy="204095"/>
          </a:xfrm>
          <a:prstGeom prst="rect">
            <a:avLst/>
          </a:prstGeom>
        </p:spPr>
        <p:txBody>
          <a:bodyPr vert="horz" wrap="square" lIns="0" tIns="0" rIns="0" bIns="0" rtlCol="0">
            <a:spAutoFit/>
          </a:bodyPr>
          <a:lstStyle/>
          <a:p>
            <a:pPr marL="38100">
              <a:lnSpc>
                <a:spcPts val="1650"/>
              </a:lnSpc>
            </a:pPr>
            <a:fld id="{81D60167-4931-47E6-BA6A-407CBD079E47}" type="slidenum">
              <a:rPr dirty="0"/>
              <a:t>49</a:t>
            </a:fld>
            <a:endParaRPr dirty="0"/>
          </a:p>
        </p:txBody>
      </p:sp>
      <p:sp>
        <p:nvSpPr>
          <p:cNvPr id="8" name="object 8"/>
          <p:cNvSpPr txBox="1"/>
          <p:nvPr/>
        </p:nvSpPr>
        <p:spPr>
          <a:xfrm>
            <a:off x="1039365" y="1402078"/>
            <a:ext cx="8012727" cy="2508379"/>
          </a:xfrm>
          <a:prstGeom prst="rect">
            <a:avLst/>
          </a:prstGeom>
        </p:spPr>
        <p:txBody>
          <a:bodyPr vert="horz" wrap="square" lIns="0" tIns="111760" rIns="0" bIns="0" rtlCol="0">
            <a:spAutoFit/>
          </a:bodyPr>
          <a:lstStyle/>
          <a:p>
            <a:pPr marL="355600" indent="-342900">
              <a:lnSpc>
                <a:spcPct val="100000"/>
              </a:lnSpc>
              <a:spcBef>
                <a:spcPts val="880"/>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Nhược điểm</a:t>
            </a:r>
          </a:p>
          <a:p>
            <a:pPr marL="756285" marR="24765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Không cung cấp một cách tự nhiên cho các tình  huống không có sự đụng độ về kế thừa xảy ra</a:t>
            </a:r>
          </a:p>
          <a:p>
            <a:pPr marL="756285" marR="508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Kế thừa nhằm tăng tái sử dụng mã nguồn nhưng  giao diện không làm được điều này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113232" y="239074"/>
            <a:ext cx="7925993" cy="474489"/>
          </a:xfrm>
          <a:prstGeom prst="rect">
            <a:avLst/>
          </a:prstGeom>
        </p:spPr>
        <p:txBody>
          <a:bodyPr vert="horz" wrap="square" lIns="0" tIns="12700" rIns="0" bIns="0" rtlCol="0">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8743950" y="6424676"/>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5</a:t>
            </a:r>
            <a:endParaRPr sz="1400">
              <a:latin typeface="Arial"/>
              <a:cs typeface="Arial"/>
            </a:endParaRPr>
          </a:p>
        </p:txBody>
      </p:sp>
      <p:sp>
        <p:nvSpPr>
          <p:cNvPr id="9" name="object 9"/>
          <p:cNvSpPr/>
          <p:nvPr/>
        </p:nvSpPr>
        <p:spPr>
          <a:xfrm>
            <a:off x="6302575" y="3736349"/>
            <a:ext cx="2351217" cy="3067452"/>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911351" y="1317372"/>
            <a:ext cx="8099425" cy="3237230"/>
          </a:xfrm>
          <a:prstGeom prst="rect">
            <a:avLst/>
          </a:prstGeom>
        </p:spPr>
        <p:txBody>
          <a:bodyPr vert="horz" wrap="square" lIns="0" tIns="97790" rIns="0" bIns="0" rtlCol="0">
            <a:spAutoFit/>
          </a:bodyPr>
          <a:lstStyle/>
          <a:p>
            <a:pPr marL="355600" indent="-342900">
              <a:lnSpc>
                <a:spcPct val="100000"/>
              </a:lnSpc>
              <a:spcBef>
                <a:spcPts val="770"/>
              </a:spcBef>
              <a:buClr>
                <a:srgbClr val="3333CC"/>
              </a:buClr>
              <a:buSzPct val="58928"/>
              <a:buFont typeface="Wingdings"/>
              <a:buChar char="◼"/>
              <a:tabLst>
                <a:tab pos="354965" algn="l"/>
                <a:tab pos="355600" algn="l"/>
              </a:tabLst>
            </a:pPr>
            <a:r>
              <a:rPr sz="2800" dirty="0">
                <a:latin typeface="Tahoma"/>
                <a:cs typeface="Tahoma"/>
              </a:rPr>
              <a:t>Quan hệ kế thừa (inheritance)</a:t>
            </a:r>
          </a:p>
          <a:p>
            <a:pPr marL="756285" lvl="1" indent="-287020">
              <a:lnSpc>
                <a:spcPct val="100000"/>
              </a:lnSpc>
              <a:spcBef>
                <a:spcPts val="580"/>
              </a:spcBef>
              <a:buClr>
                <a:srgbClr val="FF0000"/>
              </a:buClr>
              <a:buSzPct val="54166"/>
              <a:buFont typeface="Wingdings"/>
              <a:buChar char="◼"/>
              <a:tabLst>
                <a:tab pos="756285" algn="l"/>
                <a:tab pos="756920" algn="l"/>
              </a:tabLst>
            </a:pPr>
            <a:r>
              <a:rPr sz="2400" dirty="0">
                <a:latin typeface="Tahoma"/>
                <a:cs typeface="Tahoma"/>
              </a:rPr>
              <a:t>Lớp con là một loại (is-a-kind-of) của lớp cha</a:t>
            </a:r>
          </a:p>
          <a:p>
            <a:pPr marL="756285" marR="5080" lvl="1" indent="-287020">
              <a:lnSpc>
                <a:spcPct val="100000"/>
              </a:lnSpc>
              <a:spcBef>
                <a:spcPts val="575"/>
              </a:spcBef>
              <a:buClr>
                <a:srgbClr val="FF0000"/>
              </a:buClr>
              <a:buSzPct val="54166"/>
              <a:buFont typeface="Wingdings"/>
              <a:buChar char="◼"/>
              <a:tabLst>
                <a:tab pos="756285" algn="l"/>
                <a:tab pos="756920" algn="l"/>
              </a:tabLst>
            </a:pPr>
            <a:r>
              <a:rPr sz="2400" dirty="0">
                <a:latin typeface="Tahoma"/>
                <a:cs typeface="Tahoma"/>
              </a:rPr>
              <a:t>Kế thừa các thành phần dữ liệu và các hành vi của lớp  cha</a:t>
            </a:r>
          </a:p>
          <a:p>
            <a:pPr marL="756285" lvl="1" indent="-287020">
              <a:lnSpc>
                <a:spcPct val="100000"/>
              </a:lnSpc>
              <a:spcBef>
                <a:spcPts val="580"/>
              </a:spcBef>
              <a:buClr>
                <a:srgbClr val="FF0000"/>
              </a:buClr>
              <a:buSzPct val="54166"/>
              <a:buFont typeface="Wingdings"/>
              <a:buChar char="◼"/>
              <a:tabLst>
                <a:tab pos="756285" algn="l"/>
                <a:tab pos="756920" algn="l"/>
              </a:tabLst>
            </a:pPr>
            <a:r>
              <a:rPr sz="2400" dirty="0">
                <a:latin typeface="Tahoma"/>
                <a:cs typeface="Tahoma"/>
              </a:rPr>
              <a:t>Chi tiết hóa cho phù hợp với mục đích sử dụng mới:</a:t>
            </a:r>
          </a:p>
          <a:p>
            <a:pPr>
              <a:lnSpc>
                <a:spcPct val="100000"/>
              </a:lnSpc>
              <a:spcBef>
                <a:spcPts val="55"/>
              </a:spcBef>
            </a:pPr>
            <a:endParaRPr sz="2600" dirty="0">
              <a:latin typeface="Tahoma"/>
              <a:cs typeface="Tahoma"/>
            </a:endParaRPr>
          </a:p>
          <a:p>
            <a:pPr marL="355600" indent="-342900">
              <a:lnSpc>
                <a:spcPct val="100000"/>
              </a:lnSpc>
              <a:spcBef>
                <a:spcPts val="5"/>
              </a:spcBef>
              <a:buFont typeface="Wingdings"/>
              <a:buChar char=""/>
              <a:tabLst>
                <a:tab pos="354965" algn="l"/>
                <a:tab pos="355600" algn="l"/>
              </a:tabLst>
            </a:pPr>
            <a:r>
              <a:rPr sz="2000" dirty="0">
                <a:latin typeface="Tahoma"/>
                <a:cs typeface="Tahoma"/>
              </a:rPr>
              <a:t>Mở rộng lớp cha (Extension):</a:t>
            </a:r>
          </a:p>
          <a:p>
            <a:pPr marL="355600">
              <a:lnSpc>
                <a:spcPct val="100000"/>
              </a:lnSpc>
            </a:pPr>
            <a:r>
              <a:rPr sz="2000" dirty="0">
                <a:latin typeface="Tahoma"/>
                <a:cs typeface="Tahoma"/>
              </a:rPr>
              <a:t>Thêm các thuộc tính/hành vi mới</a:t>
            </a:r>
          </a:p>
        </p:txBody>
      </p:sp>
      <p:sp>
        <p:nvSpPr>
          <p:cNvPr id="11" name="object 11"/>
          <p:cNvSpPr txBox="1"/>
          <p:nvPr/>
        </p:nvSpPr>
        <p:spPr>
          <a:xfrm>
            <a:off x="890777" y="5023137"/>
            <a:ext cx="4095115" cy="941069"/>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a:buChar char=""/>
              <a:tabLst>
                <a:tab pos="354965" algn="l"/>
                <a:tab pos="355600" algn="l"/>
              </a:tabLst>
            </a:pPr>
            <a:r>
              <a:rPr sz="2000" dirty="0">
                <a:latin typeface="Times New Roman" panose="02020603050405020304" pitchFamily="18" charset="0"/>
                <a:cs typeface="Times New Roman" panose="02020603050405020304" pitchFamily="18" charset="0"/>
              </a:rPr>
              <a:t>Định nghĩa lại (Redefinition):  Chỉnh sửa lại các hành vi kế thừa  từ lớp cha</a:t>
            </a:r>
          </a:p>
        </p:txBody>
      </p:sp>
      <p:sp>
        <p:nvSpPr>
          <p:cNvPr id="12" name="object 12"/>
          <p:cNvSpPr txBox="1"/>
          <p:nvPr/>
        </p:nvSpPr>
        <p:spPr>
          <a:xfrm>
            <a:off x="4743703" y="5595620"/>
            <a:ext cx="1274445" cy="848360"/>
          </a:xfrm>
          <a:prstGeom prst="rect">
            <a:avLst/>
          </a:prstGeom>
        </p:spPr>
        <p:txBody>
          <a:bodyPr vert="horz" wrap="square" lIns="0" tIns="12700" rIns="0" bIns="0" rtlCol="0">
            <a:spAutoFit/>
          </a:bodyPr>
          <a:lstStyle/>
          <a:p>
            <a:pPr marR="5715" algn="r">
              <a:lnSpc>
                <a:spcPct val="100000"/>
              </a:lnSpc>
              <a:spcBef>
                <a:spcPts val="100"/>
              </a:spcBef>
            </a:pPr>
            <a:r>
              <a:rPr sz="1800" b="1" spc="-5" dirty="0">
                <a:latin typeface="Tahoma"/>
                <a:cs typeface="Tahoma"/>
              </a:rPr>
              <a:t>name</a:t>
            </a:r>
            <a:endParaRPr sz="1800">
              <a:latin typeface="Tahoma"/>
              <a:cs typeface="Tahoma"/>
            </a:endParaRPr>
          </a:p>
          <a:p>
            <a:pPr marR="6350" algn="r">
              <a:lnSpc>
                <a:spcPct val="100000"/>
              </a:lnSpc>
            </a:pPr>
            <a:r>
              <a:rPr sz="1800" spc="-10" dirty="0">
                <a:latin typeface="Tahoma"/>
                <a:cs typeface="Tahoma"/>
              </a:rPr>
              <a:t>radius</a:t>
            </a:r>
            <a:endParaRPr sz="1800">
              <a:latin typeface="Tahoma"/>
              <a:cs typeface="Tahoma"/>
            </a:endParaRPr>
          </a:p>
          <a:p>
            <a:pPr marR="5080" algn="r">
              <a:lnSpc>
                <a:spcPct val="100000"/>
              </a:lnSpc>
            </a:pPr>
            <a:r>
              <a:rPr sz="1800" b="1" spc="-5" dirty="0">
                <a:latin typeface="Tahoma"/>
                <a:cs typeface="Tahoma"/>
              </a:rPr>
              <a:t>g</a:t>
            </a:r>
            <a:r>
              <a:rPr sz="1800" b="1" spc="-10" dirty="0">
                <a:latin typeface="Tahoma"/>
                <a:cs typeface="Tahoma"/>
              </a:rPr>
              <a:t>e</a:t>
            </a:r>
            <a:r>
              <a:rPr sz="1800" b="1" dirty="0">
                <a:latin typeface="Tahoma"/>
                <a:cs typeface="Tahoma"/>
              </a:rPr>
              <a:t>tName()</a:t>
            </a:r>
            <a:endParaRPr sz="1800">
              <a:latin typeface="Tahoma"/>
              <a:cs typeface="Tahoma"/>
            </a:endParaRPr>
          </a:p>
        </p:txBody>
      </p:sp>
      <p:sp>
        <p:nvSpPr>
          <p:cNvPr id="13" name="object 13"/>
          <p:cNvSpPr txBox="1"/>
          <p:nvPr/>
        </p:nvSpPr>
        <p:spPr>
          <a:xfrm>
            <a:off x="4353396" y="6456426"/>
            <a:ext cx="1718945" cy="245745"/>
          </a:xfrm>
          <a:prstGeom prst="rect">
            <a:avLst/>
          </a:prstGeom>
        </p:spPr>
        <p:txBody>
          <a:bodyPr vert="horz" wrap="square" lIns="0" tIns="0" rIns="0" bIns="0" rtlCol="0">
            <a:spAutoFit/>
          </a:bodyPr>
          <a:lstStyle/>
          <a:p>
            <a:pPr marL="137795">
              <a:lnSpc>
                <a:spcPts val="1930"/>
              </a:lnSpc>
            </a:pPr>
            <a:r>
              <a:rPr sz="1800" spc="-5" dirty="0">
                <a:latin typeface="Tahoma"/>
                <a:cs typeface="Tahoma"/>
              </a:rPr>
              <a:t>calculateArea()</a:t>
            </a:r>
            <a:endParaRPr sz="1800">
              <a:latin typeface="Tahoma"/>
              <a:cs typeface="Tahoma"/>
            </a:endParaRPr>
          </a:p>
        </p:txBody>
      </p:sp>
      <p:grpSp>
        <p:nvGrpSpPr>
          <p:cNvPr id="14" name="object 14"/>
          <p:cNvGrpSpPr/>
          <p:nvPr/>
        </p:nvGrpSpPr>
        <p:grpSpPr>
          <a:xfrm>
            <a:off x="686562" y="4661408"/>
            <a:ext cx="5567045" cy="2129155"/>
            <a:chOff x="686562" y="4661408"/>
            <a:chExt cx="5567045" cy="2129155"/>
          </a:xfrm>
        </p:grpSpPr>
        <p:sp>
          <p:nvSpPr>
            <p:cNvPr id="15" name="object 15"/>
            <p:cNvSpPr/>
            <p:nvPr/>
          </p:nvSpPr>
          <p:spPr>
            <a:xfrm>
              <a:off x="6019800" y="5631180"/>
              <a:ext cx="228600" cy="1069975"/>
            </a:xfrm>
            <a:custGeom>
              <a:avLst/>
              <a:gdLst/>
              <a:ahLst/>
              <a:cxnLst/>
              <a:rect l="l" t="t" r="r" b="b"/>
              <a:pathLst>
                <a:path w="228600" h="1069975">
                  <a:moveTo>
                    <a:pt x="0" y="0"/>
                  </a:moveTo>
                  <a:lnTo>
                    <a:pt x="44487" y="1491"/>
                  </a:lnTo>
                  <a:lnTo>
                    <a:pt x="80819" y="5557"/>
                  </a:lnTo>
                  <a:lnTo>
                    <a:pt x="105316" y="11588"/>
                  </a:lnTo>
                  <a:lnTo>
                    <a:pt x="114300" y="18973"/>
                  </a:lnTo>
                  <a:lnTo>
                    <a:pt x="114300" y="515950"/>
                  </a:lnTo>
                  <a:lnTo>
                    <a:pt x="123283" y="523335"/>
                  </a:lnTo>
                  <a:lnTo>
                    <a:pt x="147780" y="529366"/>
                  </a:lnTo>
                  <a:lnTo>
                    <a:pt x="184112" y="533432"/>
                  </a:lnTo>
                  <a:lnTo>
                    <a:pt x="228600" y="534924"/>
                  </a:lnTo>
                  <a:lnTo>
                    <a:pt x="184112" y="536415"/>
                  </a:lnTo>
                  <a:lnTo>
                    <a:pt x="147780" y="540481"/>
                  </a:lnTo>
                  <a:lnTo>
                    <a:pt x="123283" y="546512"/>
                  </a:lnTo>
                  <a:lnTo>
                    <a:pt x="114300" y="553897"/>
                  </a:lnTo>
                  <a:lnTo>
                    <a:pt x="114300" y="1050874"/>
                  </a:lnTo>
                  <a:lnTo>
                    <a:pt x="105316" y="1058259"/>
                  </a:lnTo>
                  <a:lnTo>
                    <a:pt x="80819" y="1064290"/>
                  </a:lnTo>
                  <a:lnTo>
                    <a:pt x="44487" y="1068356"/>
                  </a:lnTo>
                  <a:lnTo>
                    <a:pt x="0" y="1069848"/>
                  </a:lnTo>
                </a:path>
              </a:pathLst>
            </a:custGeom>
            <a:ln w="9144">
              <a:solidFill>
                <a:srgbClr val="000000"/>
              </a:solidFill>
            </a:ln>
          </p:spPr>
          <p:txBody>
            <a:bodyPr wrap="square" lIns="0" tIns="0" rIns="0" bIns="0" rtlCol="0"/>
            <a:lstStyle/>
            <a:p>
              <a:endParaRPr/>
            </a:p>
          </p:txBody>
        </p:sp>
        <p:sp>
          <p:nvSpPr>
            <p:cNvPr id="16" name="object 16"/>
            <p:cNvSpPr/>
            <p:nvPr/>
          </p:nvSpPr>
          <p:spPr>
            <a:xfrm>
              <a:off x="3498215" y="4661408"/>
              <a:ext cx="1730375" cy="1283970"/>
            </a:xfrm>
            <a:custGeom>
              <a:avLst/>
              <a:gdLst/>
              <a:ahLst/>
              <a:cxnLst/>
              <a:rect l="l" t="t" r="r" b="b"/>
              <a:pathLst>
                <a:path w="1730375" h="1283970">
                  <a:moveTo>
                    <a:pt x="1730121" y="1283589"/>
                  </a:moveTo>
                  <a:lnTo>
                    <a:pt x="1715846" y="1255509"/>
                  </a:lnTo>
                  <a:lnTo>
                    <a:pt x="1690751" y="1206131"/>
                  </a:lnTo>
                  <a:lnTo>
                    <a:pt x="1675345" y="1226959"/>
                  </a:lnTo>
                  <a:lnTo>
                    <a:pt x="15494" y="0"/>
                  </a:lnTo>
                  <a:lnTo>
                    <a:pt x="0" y="20828"/>
                  </a:lnTo>
                  <a:lnTo>
                    <a:pt x="1659953" y="1247775"/>
                  </a:lnTo>
                  <a:lnTo>
                    <a:pt x="1644523" y="1268641"/>
                  </a:lnTo>
                  <a:lnTo>
                    <a:pt x="1730121" y="1283589"/>
                  </a:lnTo>
                  <a:close/>
                </a:path>
              </a:pathLst>
            </a:custGeom>
            <a:solidFill>
              <a:srgbClr val="006FC0"/>
            </a:solidFill>
          </p:spPr>
          <p:txBody>
            <a:bodyPr wrap="square" lIns="0" tIns="0" rIns="0" bIns="0" rtlCol="0"/>
            <a:lstStyle/>
            <a:p>
              <a:endParaRPr/>
            </a:p>
          </p:txBody>
        </p:sp>
        <p:sp>
          <p:nvSpPr>
            <p:cNvPr id="17" name="object 17"/>
            <p:cNvSpPr/>
            <p:nvPr/>
          </p:nvSpPr>
          <p:spPr>
            <a:xfrm>
              <a:off x="5228082" y="5915406"/>
              <a:ext cx="855344" cy="257810"/>
            </a:xfrm>
            <a:custGeom>
              <a:avLst/>
              <a:gdLst/>
              <a:ahLst/>
              <a:cxnLst/>
              <a:rect l="l" t="t" r="r" b="b"/>
              <a:pathLst>
                <a:path w="855345" h="257810">
                  <a:moveTo>
                    <a:pt x="0" y="42926"/>
                  </a:moveTo>
                  <a:lnTo>
                    <a:pt x="3367" y="26215"/>
                  </a:lnTo>
                  <a:lnTo>
                    <a:pt x="12557" y="12571"/>
                  </a:lnTo>
                  <a:lnTo>
                    <a:pt x="26199" y="3372"/>
                  </a:lnTo>
                  <a:lnTo>
                    <a:pt x="42925" y="0"/>
                  </a:lnTo>
                  <a:lnTo>
                    <a:pt x="812038" y="0"/>
                  </a:lnTo>
                  <a:lnTo>
                    <a:pt x="828764" y="3372"/>
                  </a:lnTo>
                  <a:lnTo>
                    <a:pt x="842406" y="12571"/>
                  </a:lnTo>
                  <a:lnTo>
                    <a:pt x="851596" y="26215"/>
                  </a:lnTo>
                  <a:lnTo>
                    <a:pt x="854963" y="42926"/>
                  </a:lnTo>
                  <a:lnTo>
                    <a:pt x="854963" y="214630"/>
                  </a:lnTo>
                  <a:lnTo>
                    <a:pt x="851596" y="231340"/>
                  </a:lnTo>
                  <a:lnTo>
                    <a:pt x="842406" y="244984"/>
                  </a:lnTo>
                  <a:lnTo>
                    <a:pt x="828764" y="254183"/>
                  </a:lnTo>
                  <a:lnTo>
                    <a:pt x="812038" y="257556"/>
                  </a:lnTo>
                  <a:lnTo>
                    <a:pt x="42925" y="257556"/>
                  </a:lnTo>
                  <a:lnTo>
                    <a:pt x="26199" y="254183"/>
                  </a:lnTo>
                  <a:lnTo>
                    <a:pt x="12557" y="244984"/>
                  </a:lnTo>
                  <a:lnTo>
                    <a:pt x="3367" y="231340"/>
                  </a:lnTo>
                  <a:lnTo>
                    <a:pt x="0" y="214630"/>
                  </a:lnTo>
                  <a:lnTo>
                    <a:pt x="0" y="42926"/>
                  </a:lnTo>
                  <a:close/>
                </a:path>
              </a:pathLst>
            </a:custGeom>
            <a:ln w="25908">
              <a:solidFill>
                <a:srgbClr val="FFCF00"/>
              </a:solidFill>
            </a:ln>
          </p:spPr>
          <p:txBody>
            <a:bodyPr wrap="square" lIns="0" tIns="0" rIns="0" bIns="0" rtlCol="0"/>
            <a:lstStyle/>
            <a:p>
              <a:endParaRPr/>
            </a:p>
          </p:txBody>
        </p:sp>
        <p:sp>
          <p:nvSpPr>
            <p:cNvPr id="18" name="object 18"/>
            <p:cNvSpPr/>
            <p:nvPr/>
          </p:nvSpPr>
          <p:spPr>
            <a:xfrm>
              <a:off x="2269109" y="5779643"/>
              <a:ext cx="2055495" cy="690880"/>
            </a:xfrm>
            <a:custGeom>
              <a:avLst/>
              <a:gdLst/>
              <a:ahLst/>
              <a:cxnLst/>
              <a:rect l="l" t="t" r="r" b="b"/>
              <a:pathLst>
                <a:path w="2055495" h="690879">
                  <a:moveTo>
                    <a:pt x="2054987" y="677481"/>
                  </a:moveTo>
                  <a:lnTo>
                    <a:pt x="2047189" y="669823"/>
                  </a:lnTo>
                  <a:lnTo>
                    <a:pt x="1993011" y="616534"/>
                  </a:lnTo>
                  <a:lnTo>
                    <a:pt x="1985010" y="641184"/>
                  </a:lnTo>
                  <a:lnTo>
                    <a:pt x="7874" y="0"/>
                  </a:lnTo>
                  <a:lnTo>
                    <a:pt x="0" y="24638"/>
                  </a:lnTo>
                  <a:lnTo>
                    <a:pt x="1976996" y="665835"/>
                  </a:lnTo>
                  <a:lnTo>
                    <a:pt x="1969008" y="690473"/>
                  </a:lnTo>
                  <a:lnTo>
                    <a:pt x="2054987" y="677481"/>
                  </a:lnTo>
                  <a:close/>
                </a:path>
              </a:pathLst>
            </a:custGeom>
            <a:solidFill>
              <a:srgbClr val="006FC0"/>
            </a:solidFill>
          </p:spPr>
          <p:txBody>
            <a:bodyPr wrap="square" lIns="0" tIns="0" rIns="0" bIns="0" rtlCol="0"/>
            <a:lstStyle/>
            <a:p>
              <a:endParaRPr/>
            </a:p>
          </p:txBody>
        </p:sp>
        <p:sp>
          <p:nvSpPr>
            <p:cNvPr id="19" name="object 19"/>
            <p:cNvSpPr/>
            <p:nvPr/>
          </p:nvSpPr>
          <p:spPr>
            <a:xfrm>
              <a:off x="4344162" y="6456426"/>
              <a:ext cx="1737360" cy="245745"/>
            </a:xfrm>
            <a:custGeom>
              <a:avLst/>
              <a:gdLst/>
              <a:ahLst/>
              <a:cxnLst/>
              <a:rect l="l" t="t" r="r" b="b"/>
              <a:pathLst>
                <a:path w="1737360" h="245745">
                  <a:moveTo>
                    <a:pt x="0" y="40894"/>
                  </a:moveTo>
                  <a:lnTo>
                    <a:pt x="3210" y="24978"/>
                  </a:lnTo>
                  <a:lnTo>
                    <a:pt x="11969" y="11979"/>
                  </a:lnTo>
                  <a:lnTo>
                    <a:pt x="24967" y="3214"/>
                  </a:lnTo>
                  <a:lnTo>
                    <a:pt x="40893" y="0"/>
                  </a:lnTo>
                  <a:lnTo>
                    <a:pt x="1696465" y="0"/>
                  </a:lnTo>
                  <a:lnTo>
                    <a:pt x="1712392" y="3214"/>
                  </a:lnTo>
                  <a:lnTo>
                    <a:pt x="1725390" y="11979"/>
                  </a:lnTo>
                  <a:lnTo>
                    <a:pt x="1734149" y="24978"/>
                  </a:lnTo>
                  <a:lnTo>
                    <a:pt x="1737360" y="40894"/>
                  </a:lnTo>
                  <a:lnTo>
                    <a:pt x="1737360" y="204470"/>
                  </a:lnTo>
                  <a:lnTo>
                    <a:pt x="1734149" y="220385"/>
                  </a:lnTo>
                  <a:lnTo>
                    <a:pt x="1725390" y="233384"/>
                  </a:lnTo>
                  <a:lnTo>
                    <a:pt x="1712392" y="242149"/>
                  </a:lnTo>
                  <a:lnTo>
                    <a:pt x="1696465" y="245364"/>
                  </a:lnTo>
                  <a:lnTo>
                    <a:pt x="40893" y="245364"/>
                  </a:lnTo>
                  <a:lnTo>
                    <a:pt x="24967" y="242149"/>
                  </a:lnTo>
                  <a:lnTo>
                    <a:pt x="11969" y="233384"/>
                  </a:lnTo>
                  <a:lnTo>
                    <a:pt x="3210" y="220385"/>
                  </a:lnTo>
                  <a:lnTo>
                    <a:pt x="0" y="204470"/>
                  </a:lnTo>
                  <a:lnTo>
                    <a:pt x="0" y="40894"/>
                  </a:lnTo>
                  <a:close/>
                </a:path>
              </a:pathLst>
            </a:custGeom>
            <a:ln w="25908">
              <a:solidFill>
                <a:srgbClr val="FFCF00"/>
              </a:solidFill>
            </a:ln>
          </p:spPr>
          <p:txBody>
            <a:bodyPr wrap="square" lIns="0" tIns="0" rIns="0" bIns="0" rtlCol="0"/>
            <a:lstStyle/>
            <a:p>
              <a:endParaRPr/>
            </a:p>
          </p:txBody>
        </p:sp>
        <p:sp>
          <p:nvSpPr>
            <p:cNvPr id="20" name="object 20"/>
            <p:cNvSpPr/>
            <p:nvPr/>
          </p:nvSpPr>
          <p:spPr>
            <a:xfrm>
              <a:off x="686562" y="6421374"/>
              <a:ext cx="3373120" cy="368935"/>
            </a:xfrm>
            <a:custGeom>
              <a:avLst/>
              <a:gdLst/>
              <a:ahLst/>
              <a:cxnLst/>
              <a:rect l="l" t="t" r="r" b="b"/>
              <a:pathLst>
                <a:path w="3373120" h="368934">
                  <a:moveTo>
                    <a:pt x="3372612" y="0"/>
                  </a:moveTo>
                  <a:lnTo>
                    <a:pt x="0" y="0"/>
                  </a:lnTo>
                  <a:lnTo>
                    <a:pt x="0" y="368807"/>
                  </a:lnTo>
                  <a:lnTo>
                    <a:pt x="3372612" y="368807"/>
                  </a:lnTo>
                  <a:lnTo>
                    <a:pt x="3372612" y="0"/>
                  </a:lnTo>
                  <a:close/>
                </a:path>
              </a:pathLst>
            </a:custGeom>
            <a:solidFill>
              <a:srgbClr val="FFFFFF"/>
            </a:solidFill>
          </p:spPr>
          <p:txBody>
            <a:bodyPr wrap="square" lIns="0" tIns="0" rIns="0" bIns="0" rtlCol="0"/>
            <a:lstStyle/>
            <a:p>
              <a:endParaRPr/>
            </a:p>
          </p:txBody>
        </p:sp>
      </p:grpSp>
      <p:sp>
        <p:nvSpPr>
          <p:cNvPr id="21" name="object 21"/>
          <p:cNvSpPr txBox="1"/>
          <p:nvPr/>
        </p:nvSpPr>
        <p:spPr>
          <a:xfrm>
            <a:off x="686562" y="6421373"/>
            <a:ext cx="3373120" cy="368935"/>
          </a:xfrm>
          <a:prstGeom prst="rect">
            <a:avLst/>
          </a:prstGeom>
          <a:ln w="25907">
            <a:solidFill>
              <a:srgbClr val="00AF50"/>
            </a:solidFill>
          </a:ln>
        </p:spPr>
        <p:txBody>
          <a:bodyPr vert="horz" wrap="square" lIns="0" tIns="44450" rIns="0" bIns="0" rtlCol="0">
            <a:spAutoFit/>
          </a:bodyPr>
          <a:lstStyle/>
          <a:p>
            <a:pPr marL="90170">
              <a:lnSpc>
                <a:spcPct val="100000"/>
              </a:lnSpc>
              <a:spcBef>
                <a:spcPts val="350"/>
              </a:spcBef>
            </a:pPr>
            <a:r>
              <a:rPr sz="1800" b="1" spc="-5" dirty="0">
                <a:latin typeface="Tahoma"/>
                <a:cs typeface="Tahoma"/>
              </a:rPr>
              <a:t>Ghi </a:t>
            </a:r>
            <a:r>
              <a:rPr sz="1800" b="1" dirty="0">
                <a:latin typeface="Tahoma"/>
                <a:cs typeface="Tahoma"/>
              </a:rPr>
              <a:t>đè </a:t>
            </a:r>
            <a:r>
              <a:rPr sz="1800" b="1" spc="-5" dirty="0">
                <a:latin typeface="Tahoma"/>
                <a:cs typeface="Tahoma"/>
              </a:rPr>
              <a:t>(Method</a:t>
            </a:r>
            <a:r>
              <a:rPr sz="1800" b="1" spc="-35" dirty="0">
                <a:latin typeface="Tahoma"/>
                <a:cs typeface="Tahoma"/>
              </a:rPr>
              <a:t> </a:t>
            </a:r>
            <a:r>
              <a:rPr sz="1800" b="1" spc="-5" dirty="0">
                <a:latin typeface="Tahoma"/>
                <a:cs typeface="Tahoma"/>
              </a:rPr>
              <a:t>Overriding)</a:t>
            </a:r>
            <a:endParaRPr sz="1800">
              <a:latin typeface="Tahoma"/>
              <a:cs typeface="Tahoma"/>
            </a:endParaRPr>
          </a:p>
        </p:txBody>
      </p:sp>
      <p:grpSp>
        <p:nvGrpSpPr>
          <p:cNvPr id="22" name="object 22"/>
          <p:cNvGrpSpPr/>
          <p:nvPr/>
        </p:nvGrpSpPr>
        <p:grpSpPr>
          <a:xfrm>
            <a:off x="192023" y="6451091"/>
            <a:ext cx="451484" cy="317500"/>
            <a:chOff x="192023" y="6451091"/>
            <a:chExt cx="451484" cy="317500"/>
          </a:xfrm>
        </p:grpSpPr>
        <p:sp>
          <p:nvSpPr>
            <p:cNvPr id="23" name="object 23"/>
            <p:cNvSpPr/>
            <p:nvPr/>
          </p:nvSpPr>
          <p:spPr>
            <a:xfrm>
              <a:off x="196595" y="6455663"/>
              <a:ext cx="441959" cy="307975"/>
            </a:xfrm>
            <a:custGeom>
              <a:avLst/>
              <a:gdLst/>
              <a:ahLst/>
              <a:cxnLst/>
              <a:rect l="l" t="t" r="r" b="b"/>
              <a:pathLst>
                <a:path w="441959" h="307975">
                  <a:moveTo>
                    <a:pt x="287883" y="0"/>
                  </a:moveTo>
                  <a:lnTo>
                    <a:pt x="287883" y="76962"/>
                  </a:lnTo>
                  <a:lnTo>
                    <a:pt x="0" y="76962"/>
                  </a:lnTo>
                  <a:lnTo>
                    <a:pt x="0" y="230886"/>
                  </a:lnTo>
                  <a:lnTo>
                    <a:pt x="287883" y="230886"/>
                  </a:lnTo>
                  <a:lnTo>
                    <a:pt x="287883" y="307848"/>
                  </a:lnTo>
                  <a:lnTo>
                    <a:pt x="441959" y="153924"/>
                  </a:lnTo>
                  <a:lnTo>
                    <a:pt x="287883" y="0"/>
                  </a:lnTo>
                  <a:close/>
                </a:path>
              </a:pathLst>
            </a:custGeom>
            <a:solidFill>
              <a:srgbClr val="00E3A8"/>
            </a:solidFill>
          </p:spPr>
          <p:txBody>
            <a:bodyPr wrap="square" lIns="0" tIns="0" rIns="0" bIns="0" rtlCol="0"/>
            <a:lstStyle/>
            <a:p>
              <a:endParaRPr/>
            </a:p>
          </p:txBody>
        </p:sp>
        <p:sp>
          <p:nvSpPr>
            <p:cNvPr id="24" name="object 24"/>
            <p:cNvSpPr/>
            <p:nvPr/>
          </p:nvSpPr>
          <p:spPr>
            <a:xfrm>
              <a:off x="196595" y="6455663"/>
              <a:ext cx="441959" cy="307975"/>
            </a:xfrm>
            <a:custGeom>
              <a:avLst/>
              <a:gdLst/>
              <a:ahLst/>
              <a:cxnLst/>
              <a:rect l="l" t="t" r="r" b="b"/>
              <a:pathLst>
                <a:path w="441959" h="307975">
                  <a:moveTo>
                    <a:pt x="0" y="76962"/>
                  </a:moveTo>
                  <a:lnTo>
                    <a:pt x="287883" y="76962"/>
                  </a:lnTo>
                  <a:lnTo>
                    <a:pt x="287883" y="0"/>
                  </a:lnTo>
                  <a:lnTo>
                    <a:pt x="441959" y="153924"/>
                  </a:lnTo>
                  <a:lnTo>
                    <a:pt x="287883" y="307848"/>
                  </a:lnTo>
                  <a:lnTo>
                    <a:pt x="287883" y="230886"/>
                  </a:lnTo>
                  <a:lnTo>
                    <a:pt x="0" y="230886"/>
                  </a:lnTo>
                  <a:lnTo>
                    <a:pt x="0" y="76962"/>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392421"/>
            <a:ext cx="1546860" cy="474489"/>
          </a:xfrm>
          <a:prstGeom prst="rect">
            <a:avLst/>
          </a:prstGeom>
        </p:spPr>
        <p:txBody>
          <a:bodyPr vert="horz" wrap="square" lIns="0" tIns="12700" rIns="0" bIns="0" rtlCol="0">
            <a:spAutoFit/>
          </a:bodyPr>
          <a:lstStyle/>
          <a:p>
            <a:pPr marL="12700">
              <a:lnSpc>
                <a:spcPct val="100000"/>
              </a:lnSpc>
              <a:spcBef>
                <a:spcPts val="100"/>
              </a:spcBef>
            </a:pPr>
            <a:r>
              <a:rPr dirty="0"/>
              <a:t>Câu hỏi</a:t>
            </a:r>
          </a:p>
        </p:txBody>
      </p:sp>
      <p:sp>
        <p:nvSpPr>
          <p:cNvPr id="8" name="object 8"/>
          <p:cNvSpPr txBox="1"/>
          <p:nvPr/>
        </p:nvSpPr>
        <p:spPr>
          <a:xfrm>
            <a:off x="1113823" y="1237463"/>
            <a:ext cx="8334977" cy="5329792"/>
          </a:xfrm>
          <a:prstGeom prst="rect">
            <a:avLst/>
          </a:prstGeom>
        </p:spPr>
        <p:txBody>
          <a:bodyPr vert="horz" wrap="square" lIns="0" tIns="22225" rIns="0" bIns="0" rtlCol="0">
            <a:spAutoFit/>
          </a:bodyPr>
          <a:lstStyle/>
          <a:p>
            <a:pPr marL="495300" marR="3043555" indent="-457200">
              <a:lnSpc>
                <a:spcPct val="147900"/>
              </a:lnSpc>
              <a:spcBef>
                <a:spcPts val="175"/>
              </a:spcBef>
              <a:tabLst>
                <a:tab pos="380365" algn="l"/>
                <a:tab pos="4467225" algn="l"/>
              </a:tabLst>
            </a:pPr>
            <a:r>
              <a:rPr sz="1200" dirty="0">
                <a:solidFill>
                  <a:srgbClr val="3333CC"/>
                </a:solidFill>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 Khai báo nào là hợp lệ trong một interface?  </a:t>
            </a:r>
            <a:r>
              <a:rPr sz="1800" b="1" dirty="0">
                <a:latin typeface="Times New Roman" panose="02020603050405020304" pitchFamily="18" charset="0"/>
                <a:cs typeface="Times New Roman" panose="02020603050405020304" pitchFamily="18" charset="0"/>
              </a:rPr>
              <a:t>a.public static int answer =</a:t>
            </a:r>
            <a:r>
              <a:rPr lang="en-US" sz="1800" b="1"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42;  </a:t>
            </a:r>
            <a:endParaRPr lang="en-US" sz="1800" b="1" dirty="0">
              <a:latin typeface="Times New Roman" panose="02020603050405020304" pitchFamily="18" charset="0"/>
              <a:cs typeface="Times New Roman" panose="02020603050405020304" pitchFamily="18" charset="0"/>
            </a:endParaRPr>
          </a:p>
          <a:p>
            <a:pPr marL="495300" marR="3043555" indent="-457200">
              <a:lnSpc>
                <a:spcPct val="147900"/>
              </a:lnSpc>
              <a:spcBef>
                <a:spcPts val="175"/>
              </a:spcBef>
              <a:tabLst>
                <a:tab pos="380365" algn="l"/>
                <a:tab pos="4467225" algn="l"/>
              </a:tabLst>
            </a:pPr>
            <a:r>
              <a:rPr lang="en-US" b="1"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b.int answer;</a:t>
            </a:r>
            <a:endParaRPr sz="1800" dirty="0">
              <a:latin typeface="Times New Roman" panose="02020603050405020304" pitchFamily="18" charset="0"/>
              <a:cs typeface="Times New Roman" panose="02020603050405020304" pitchFamily="18" charset="0"/>
            </a:endParaRPr>
          </a:p>
          <a:p>
            <a:pPr marL="495300" marR="3862070">
              <a:lnSpc>
                <a:spcPct val="150000"/>
              </a:lnSpc>
              <a:spcBef>
                <a:spcPts val="5"/>
              </a:spcBef>
            </a:pPr>
            <a:r>
              <a:rPr sz="1800" b="1" dirty="0">
                <a:latin typeface="Times New Roman" panose="02020603050405020304" pitchFamily="18" charset="0"/>
                <a:cs typeface="Times New Roman" panose="02020603050405020304" pitchFamily="18" charset="0"/>
              </a:rPr>
              <a:t>c.final static int answer = 42;  </a:t>
            </a:r>
            <a:endParaRPr lang="en-US" sz="1800" b="1" dirty="0">
              <a:latin typeface="Times New Roman" panose="02020603050405020304" pitchFamily="18" charset="0"/>
              <a:cs typeface="Times New Roman" panose="02020603050405020304" pitchFamily="18" charset="0"/>
            </a:endParaRPr>
          </a:p>
          <a:p>
            <a:pPr marL="495300" marR="3862070">
              <a:lnSpc>
                <a:spcPct val="150000"/>
              </a:lnSpc>
              <a:spcBef>
                <a:spcPts val="5"/>
              </a:spcBef>
            </a:pPr>
            <a:r>
              <a:rPr sz="1800" b="1" dirty="0" err="1">
                <a:latin typeface="Times New Roman" panose="02020603050405020304" pitchFamily="18" charset="0"/>
                <a:cs typeface="Times New Roman" panose="02020603050405020304" pitchFamily="18" charset="0"/>
              </a:rPr>
              <a:t>d.public</a:t>
            </a:r>
            <a:r>
              <a:rPr sz="1800" b="1" dirty="0">
                <a:latin typeface="Times New Roman" panose="02020603050405020304" pitchFamily="18" charset="0"/>
                <a:cs typeface="Times New Roman" panose="02020603050405020304" pitchFamily="18" charset="0"/>
              </a:rPr>
              <a:t> int answer = 42;</a:t>
            </a:r>
            <a:endParaRPr sz="1800" dirty="0">
              <a:latin typeface="Times New Roman" panose="02020603050405020304" pitchFamily="18" charset="0"/>
              <a:cs typeface="Times New Roman" panose="02020603050405020304" pitchFamily="18" charset="0"/>
            </a:endParaRPr>
          </a:p>
          <a:p>
            <a:pPr marL="495300">
              <a:lnSpc>
                <a:spcPct val="100000"/>
              </a:lnSpc>
              <a:spcBef>
                <a:spcPts val="1115"/>
              </a:spcBef>
            </a:pPr>
            <a:r>
              <a:rPr sz="1800" b="1" dirty="0">
                <a:latin typeface="Times New Roman" panose="02020603050405020304" pitchFamily="18" charset="0"/>
                <a:cs typeface="Times New Roman" panose="02020603050405020304" pitchFamily="18" charset="0"/>
              </a:rPr>
              <a:t>e.private final static int answer = 42;</a:t>
            </a:r>
            <a:endParaRPr sz="1800" dirty="0">
              <a:latin typeface="Times New Roman" panose="02020603050405020304" pitchFamily="18" charset="0"/>
              <a:cs typeface="Times New Roman" panose="02020603050405020304" pitchFamily="18" charset="0"/>
            </a:endParaRPr>
          </a:p>
          <a:p>
            <a:pPr marL="381000" indent="-342900">
              <a:lnSpc>
                <a:spcPct val="100000"/>
              </a:lnSpc>
              <a:spcBef>
                <a:spcPts val="1145"/>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2. Một lớp có thể kế thừa chính bản thân nó không?</a:t>
            </a:r>
          </a:p>
          <a:p>
            <a:pPr marL="381000" indent="-342900">
              <a:lnSpc>
                <a:spcPct val="100000"/>
              </a:lnSpc>
              <a:spcBef>
                <a:spcPts val="1200"/>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3. Chuyện gì xảy ra nếu lớp cha và lớp con đều có thuộc tính trùng tên?</a:t>
            </a:r>
          </a:p>
          <a:p>
            <a:pPr marL="381000" marR="376555" indent="-342900">
              <a:lnSpc>
                <a:spcPct val="150000"/>
              </a:lnSpc>
              <a:spcBef>
                <a:spcPts val="5"/>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4. Phát biểu “Các phương thức khởi tạo cũng được thừa kế xuống các  lớp con” là đúng hay sai?</a:t>
            </a:r>
          </a:p>
          <a:p>
            <a:pPr marL="381000" indent="-342900">
              <a:lnSpc>
                <a:spcPct val="100000"/>
              </a:lnSpc>
              <a:spcBef>
                <a:spcPts val="1200"/>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5. Có thể xây dựng các phương thức khởi tạo cho lớp trừu tượng không?</a:t>
            </a:r>
          </a:p>
          <a:p>
            <a:pPr marL="381000" indent="-342900">
              <a:lnSpc>
                <a:spcPct val="100000"/>
              </a:lnSpc>
              <a:spcBef>
                <a:spcPts val="1200"/>
              </a:spcBef>
              <a:buClr>
                <a:srgbClr val="3333CC"/>
              </a:buClr>
              <a:buSzPct val="60000"/>
              <a:buFont typeface="Wingdings"/>
              <a:buChar char="◼"/>
              <a:tabLst>
                <a:tab pos="380365" algn="l"/>
                <a:tab pos="381000" algn="l"/>
              </a:tabLst>
            </a:pPr>
            <a:r>
              <a:rPr sz="2000" dirty="0">
                <a:latin typeface="Times New Roman" panose="02020603050405020304" pitchFamily="18" charset="0"/>
                <a:cs typeface="Times New Roman" panose="02020603050405020304" pitchFamily="18" charset="0"/>
              </a:rPr>
              <a:t>6. Có thể khai báo phương thức protected trong một giao diện không? </a:t>
            </a:r>
            <a:r>
              <a:rPr sz="2100" baseline="-29761" dirty="0">
                <a:latin typeface="Times New Roman" panose="02020603050405020304" pitchFamily="18" charset="0"/>
                <a:cs typeface="Times New Roman" panose="02020603050405020304" pitchFamily="18" charset="0"/>
              </a:rPr>
              <a:t>50</a:t>
            </a:r>
          </a:p>
        </p:txBody>
      </p:sp>
      <p:sp>
        <p:nvSpPr>
          <p:cNvPr id="9" name="object 9"/>
          <p:cNvSpPr/>
          <p:nvPr/>
        </p:nvSpPr>
        <p:spPr>
          <a:xfrm>
            <a:off x="7162800" y="0"/>
            <a:ext cx="1981198" cy="1114044"/>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438400"/>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069644" y="1736598"/>
            <a:ext cx="7103109" cy="1367790"/>
          </a:xfrm>
          <a:prstGeom prst="rect">
            <a:avLst/>
          </a:prstGeom>
        </p:spPr>
        <p:txBody>
          <a:bodyPr vert="horz" wrap="square" lIns="0" tIns="13335" rIns="0" bIns="0" rtlCol="0">
            <a:spAutoFit/>
          </a:bodyPr>
          <a:lstStyle/>
          <a:p>
            <a:pPr marL="12700" marR="5080">
              <a:lnSpc>
                <a:spcPct val="100000"/>
              </a:lnSpc>
              <a:spcBef>
                <a:spcPts val="105"/>
              </a:spcBef>
            </a:pPr>
            <a:r>
              <a:rPr sz="4400" dirty="0">
                <a:latin typeface="Times New Roman" panose="02020603050405020304" pitchFamily="18" charset="0"/>
                <a:cs typeface="Times New Roman" panose="02020603050405020304" pitchFamily="18" charset="0"/>
              </a:rPr>
              <a:t>5. Vai trò của lớp trừu tượng  và giao diện</a:t>
            </a:r>
          </a:p>
        </p:txBody>
      </p:sp>
      <p:sp>
        <p:nvSpPr>
          <p:cNvPr id="10" name="object 10"/>
          <p:cNvSpPr txBox="1"/>
          <p:nvPr/>
        </p:nvSpPr>
        <p:spPr>
          <a:xfrm>
            <a:off x="8438388" y="6433732"/>
            <a:ext cx="455930" cy="240665"/>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Arial"/>
                <a:cs typeface="Arial"/>
              </a:rPr>
              <a:t>51</a:t>
            </a:fld>
            <a:endParaRPr sz="14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371600" y="329598"/>
            <a:ext cx="6107430" cy="474489"/>
          </a:xfrm>
          <a:prstGeom prst="rect">
            <a:avLst/>
          </a:prstGeom>
        </p:spPr>
        <p:txBody>
          <a:bodyPr vert="horz" wrap="square" lIns="0" tIns="12700" rIns="0" bIns="0" rtlCol="0">
            <a:spAutoFit/>
          </a:bodyPr>
          <a:lstStyle/>
          <a:p>
            <a:pPr marL="12700">
              <a:lnSpc>
                <a:spcPct val="100000"/>
              </a:lnSpc>
              <a:spcBef>
                <a:spcPts val="100"/>
              </a:spcBef>
            </a:pPr>
            <a:r>
              <a:rPr dirty="0"/>
              <a:t>5. Lớp trừu tượng &amp; Giao diện</a:t>
            </a:r>
          </a:p>
        </p:txBody>
      </p:sp>
      <p:sp>
        <p:nvSpPr>
          <p:cNvPr id="9" name="object 9"/>
          <p:cNvSpPr txBox="1"/>
          <p:nvPr/>
        </p:nvSpPr>
        <p:spPr>
          <a:xfrm>
            <a:off x="8438388" y="6433732"/>
            <a:ext cx="455930" cy="219291"/>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Times New Roman" panose="02020603050405020304" pitchFamily="18" charset="0"/>
                <a:cs typeface="Times New Roman" panose="02020603050405020304" pitchFamily="18" charset="0"/>
              </a:rPr>
              <a:t>52</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830520" y="1497526"/>
            <a:ext cx="8313480" cy="4686539"/>
          </a:xfrm>
          <a:prstGeom prst="rect">
            <a:avLst/>
          </a:prstGeom>
        </p:spPr>
        <p:txBody>
          <a:bodyPr vert="horz" wrap="square" lIns="0" tIns="13335" rIns="0" bIns="0" rtlCol="0">
            <a:spAutoFit/>
          </a:bodyPr>
          <a:lstStyle/>
          <a:p>
            <a:pPr marL="355600" marR="281305" indent="-342900" algn="just">
              <a:lnSpc>
                <a:spcPct val="100000"/>
              </a:lnSpc>
              <a:spcBef>
                <a:spcPts val="105"/>
              </a:spcBef>
              <a:buClr>
                <a:srgbClr val="3333CC"/>
              </a:buClr>
              <a:buSzPct val="59375"/>
              <a:buFont typeface="Wingdings"/>
              <a:buChar char="◼"/>
              <a:tabLst>
                <a:tab pos="355600" algn="l"/>
              </a:tabLst>
            </a:pPr>
            <a:r>
              <a:rPr sz="3200" dirty="0">
                <a:latin typeface="Times New Roman" panose="02020603050405020304" pitchFamily="18" charset="0"/>
                <a:cs typeface="Times New Roman" panose="02020603050405020304" pitchFamily="18" charset="0"/>
              </a:rPr>
              <a:t>Khi nào nên cho một lớp là lớp độc lập, lớp  con, lớp trừu tượng, hay nên biến nó thành  interface?</a:t>
            </a:r>
          </a:p>
          <a:p>
            <a:pPr marL="756285" marR="5080"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Một lớp nên là lớp độc lập, nghĩa là nó không  thừa kế lớp nào (ngoại trừ Object) nếu nó không  thỏa mãn quan hệ IS-A đối với bất cứ loại nào  khác</a:t>
            </a:r>
          </a:p>
          <a:p>
            <a:pPr marL="756285" marR="192405" lvl="1" indent="-287020" algn="just">
              <a:lnSpc>
                <a:spcPct val="100000"/>
              </a:lnSpc>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Một lớp nên là lớp con nếu cần cho nó làm một  phiên bản chuyên biệt hơn của một lớp khác và  cần ghi đè hành vi có sẵn hoặc bổ sung hành vi  mới</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6107430" cy="474489"/>
          </a:xfrm>
          <a:prstGeom prst="rect">
            <a:avLst/>
          </a:prstGeom>
        </p:spPr>
        <p:txBody>
          <a:bodyPr vert="horz" wrap="square" lIns="0" tIns="12700" rIns="0" bIns="0" rtlCol="0">
            <a:spAutoFit/>
          </a:bodyPr>
          <a:lstStyle/>
          <a:p>
            <a:pPr marL="12700">
              <a:lnSpc>
                <a:spcPct val="100000"/>
              </a:lnSpc>
              <a:spcBef>
                <a:spcPts val="100"/>
              </a:spcBef>
            </a:pPr>
            <a:r>
              <a:rPr dirty="0"/>
              <a:t>5. Lớp trừu tượng &amp; Giao diện</a:t>
            </a:r>
          </a:p>
        </p:txBody>
      </p:sp>
      <p:sp>
        <p:nvSpPr>
          <p:cNvPr id="9" name="object 9"/>
          <p:cNvSpPr txBox="1"/>
          <p:nvPr/>
        </p:nvSpPr>
        <p:spPr>
          <a:xfrm>
            <a:off x="8644890" y="6441566"/>
            <a:ext cx="223520" cy="205634"/>
          </a:xfrm>
          <a:prstGeom prst="rect">
            <a:avLst/>
          </a:prstGeom>
        </p:spPr>
        <p:txBody>
          <a:bodyPr vert="horz" wrap="square" lIns="0" tIns="0" rIns="0" bIns="0" rtlCol="0">
            <a:spAutoFit/>
          </a:bodyPr>
          <a:lstStyle/>
          <a:p>
            <a:pPr marL="12700">
              <a:lnSpc>
                <a:spcPts val="1650"/>
              </a:lnSpc>
            </a:pPr>
            <a:r>
              <a:rPr sz="1400" dirty="0">
                <a:latin typeface="Times New Roman" panose="02020603050405020304" pitchFamily="18" charset="0"/>
                <a:cs typeface="Times New Roman" panose="02020603050405020304" pitchFamily="18" charset="0"/>
              </a:rPr>
              <a:t>53</a:t>
            </a:r>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828949" y="1371980"/>
            <a:ext cx="8282667" cy="5071260"/>
          </a:xfrm>
          <a:prstGeom prst="rect">
            <a:avLst/>
          </a:prstGeom>
        </p:spPr>
        <p:txBody>
          <a:bodyPr vert="horz" wrap="square" lIns="0" tIns="13335" rIns="0" bIns="0" rtlCol="0">
            <a:spAutoFit/>
          </a:bodyPr>
          <a:lstStyle/>
          <a:p>
            <a:pPr marL="355600" marR="360045" indent="-342900" algn="just">
              <a:lnSpc>
                <a:spcPct val="100000"/>
              </a:lnSpc>
              <a:spcBef>
                <a:spcPts val="105"/>
              </a:spcBef>
              <a:buClr>
                <a:srgbClr val="3333CC"/>
              </a:buClr>
              <a:buSzPct val="59375"/>
              <a:buFont typeface="Wingdings"/>
              <a:buChar char="◼"/>
              <a:tabLst>
                <a:tab pos="355600" algn="l"/>
              </a:tabLst>
            </a:pPr>
            <a:r>
              <a:rPr sz="3200" dirty="0">
                <a:latin typeface="Times New Roman" panose="02020603050405020304" pitchFamily="18" charset="0"/>
                <a:cs typeface="Times New Roman" panose="02020603050405020304" pitchFamily="18" charset="0"/>
              </a:rPr>
              <a:t>Khi nào nên cho một lớp là lớp độc lập, lớp  con, lớp trừu tượng, hay nên biến nó thành  interface?</a:t>
            </a:r>
          </a:p>
          <a:p>
            <a:pPr marL="756285" marR="90805" lvl="1" indent="-287020" algn="just">
              <a:lnSpc>
                <a:spcPct val="100000"/>
              </a:lnSpc>
              <a:spcBef>
                <a:spcPts val="675"/>
              </a:spcBef>
              <a:buClr>
                <a:srgbClr val="FF0000"/>
              </a:buClr>
              <a:buSzPct val="53571"/>
              <a:buFont typeface="Wingdings"/>
              <a:buChar char="◼"/>
              <a:tabLst>
                <a:tab pos="756920" algn="l"/>
              </a:tabLst>
            </a:pPr>
            <a:r>
              <a:rPr sz="2800" dirty="0">
                <a:latin typeface="Times New Roman" panose="02020603050405020304" pitchFamily="18" charset="0"/>
                <a:cs typeface="Times New Roman" panose="02020603050405020304" pitchFamily="18" charset="0"/>
              </a:rPr>
              <a:t>Một lớp nên là lớp cha nếu muốn định nghĩa một  khuôn mẫu cho một nhóm các lớp con, và có mã  cài đặt mà tất cả các lớp con kia có thể sử dụng</a:t>
            </a:r>
          </a:p>
          <a:p>
            <a:pPr marL="1155700" marR="556895" indent="-228600" algn="just">
              <a:lnSpc>
                <a:spcPct val="100000"/>
              </a:lnSpc>
              <a:spcBef>
                <a:spcPts val="585"/>
              </a:spcBef>
            </a:pPr>
            <a:r>
              <a:rPr sz="120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Cho lớp đó làm lớp trừu tượng nếu muốn đảm bảo  rằng không ai được tạo đối tượng thuộc lớp đó</a:t>
            </a:r>
          </a:p>
          <a:p>
            <a:pPr marL="756285" marR="5080" lvl="1" indent="-287020">
              <a:lnSpc>
                <a:spcPct val="100000"/>
              </a:lnSpc>
              <a:spcBef>
                <a:spcPts val="67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Dùng một interface nếu muốn định nghĩa một vai  trò mà các lớp khác có thể nhận, bất kể các lớp  đó thuộc cây thừa kế nào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99798" y="301226"/>
            <a:ext cx="1699260" cy="474489"/>
          </a:xfrm>
          <a:prstGeom prst="rect">
            <a:avLst/>
          </a:prstGeom>
        </p:spPr>
        <p:txBody>
          <a:bodyPr vert="horz" wrap="square" lIns="0" tIns="12700" rIns="0" bIns="0" rtlCol="0">
            <a:spAutoFit/>
          </a:bodyPr>
          <a:lstStyle/>
          <a:p>
            <a:pPr marL="12700">
              <a:lnSpc>
                <a:spcPct val="100000"/>
              </a:lnSpc>
              <a:spcBef>
                <a:spcPts val="100"/>
              </a:spcBef>
            </a:pPr>
            <a:r>
              <a:rPr dirty="0"/>
              <a:t>Mở rộng</a:t>
            </a:r>
          </a:p>
        </p:txBody>
      </p:sp>
      <p:sp>
        <p:nvSpPr>
          <p:cNvPr id="8" name="object 8"/>
          <p:cNvSpPr txBox="1"/>
          <p:nvPr/>
        </p:nvSpPr>
        <p:spPr>
          <a:xfrm>
            <a:off x="1095755" y="1323356"/>
            <a:ext cx="8175625" cy="452120"/>
          </a:xfrm>
          <a:prstGeom prst="rect">
            <a:avLst/>
          </a:prstGeom>
        </p:spPr>
        <p:txBody>
          <a:bodyPr vert="horz" wrap="square" lIns="0" tIns="12065" rIns="0" bIns="0" rtlCol="0">
            <a:spAutoFit/>
          </a:bodyPr>
          <a:lstStyle/>
          <a:p>
            <a:pPr marL="12700">
              <a:lnSpc>
                <a:spcPct val="100000"/>
              </a:lnSpc>
              <a:spcBef>
                <a:spcPts val="95"/>
              </a:spcBef>
              <a:tabLst>
                <a:tab pos="354965" algn="l"/>
              </a:tabLst>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Khái niệm giao diện trong các phiên bản của Java</a:t>
            </a:r>
          </a:p>
        </p:txBody>
      </p:sp>
      <p:sp>
        <p:nvSpPr>
          <p:cNvPr id="9" name="object 9"/>
          <p:cNvSpPr txBox="1"/>
          <p:nvPr/>
        </p:nvSpPr>
        <p:spPr>
          <a:xfrm>
            <a:off x="8657590" y="6454266"/>
            <a:ext cx="99060" cy="205184"/>
          </a:xfrm>
          <a:prstGeom prst="rect">
            <a:avLst/>
          </a:prstGeom>
        </p:spPr>
        <p:txBody>
          <a:bodyPr vert="horz" wrap="square" lIns="0" tIns="0" rIns="0" bIns="0" rtlCol="0">
            <a:spAutoFit/>
          </a:bodyPr>
          <a:lstStyle/>
          <a:p>
            <a:pPr>
              <a:lnSpc>
                <a:spcPts val="1550"/>
              </a:lnSpc>
            </a:pPr>
            <a:r>
              <a:rPr sz="1400" dirty="0">
                <a:latin typeface="Times New Roman" panose="02020603050405020304" pitchFamily="18" charset="0"/>
                <a:cs typeface="Times New Roman" panose="02020603050405020304" pitchFamily="18" charset="0"/>
              </a:rPr>
              <a:t>5</a:t>
            </a:r>
            <a:endParaRPr sz="1400">
              <a:latin typeface="Times New Roman" panose="02020603050405020304" pitchFamily="18" charset="0"/>
              <a:cs typeface="Times New Roman" panose="02020603050405020304" pitchFamily="18" charset="0"/>
            </a:endParaRPr>
          </a:p>
        </p:txBody>
      </p:sp>
      <p:sp>
        <p:nvSpPr>
          <p:cNvPr id="10" name="object 10"/>
          <p:cNvSpPr/>
          <p:nvPr/>
        </p:nvSpPr>
        <p:spPr>
          <a:xfrm>
            <a:off x="2182367" y="1895855"/>
            <a:ext cx="4818887" cy="2228088"/>
          </a:xfrm>
          <a:prstGeom prst="rect">
            <a:avLst/>
          </a:prstGeom>
          <a:blipFill>
            <a:blip r:embed="rId5"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3402330" y="4152138"/>
            <a:ext cx="5290185" cy="2554605"/>
          </a:xfrm>
          <a:custGeom>
            <a:avLst/>
            <a:gdLst/>
            <a:ahLst/>
            <a:cxnLst/>
            <a:rect l="l" t="t" r="r" b="b"/>
            <a:pathLst>
              <a:path w="5290184" h="2554604">
                <a:moveTo>
                  <a:pt x="5289804" y="0"/>
                </a:moveTo>
                <a:lnTo>
                  <a:pt x="2650236" y="0"/>
                </a:lnTo>
                <a:lnTo>
                  <a:pt x="2641092" y="0"/>
                </a:lnTo>
                <a:lnTo>
                  <a:pt x="0" y="0"/>
                </a:lnTo>
                <a:lnTo>
                  <a:pt x="0" y="2308860"/>
                </a:lnTo>
                <a:lnTo>
                  <a:pt x="2641092" y="2308860"/>
                </a:lnTo>
                <a:lnTo>
                  <a:pt x="2641092" y="2554224"/>
                </a:lnTo>
                <a:lnTo>
                  <a:pt x="5289804" y="2554224"/>
                </a:lnTo>
                <a:lnTo>
                  <a:pt x="52898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368755925"/>
              </p:ext>
            </p:extLst>
          </p:nvPr>
        </p:nvGraphicFramePr>
        <p:xfrm>
          <a:off x="749808" y="4139184"/>
          <a:ext cx="7930515" cy="2554224"/>
        </p:xfrm>
        <a:graphic>
          <a:graphicData uri="http://schemas.openxmlformats.org/drawingml/2006/table">
            <a:tbl>
              <a:tblPr firstRow="1" bandRow="1">
                <a:tableStyleId>{2D5ABB26-0587-4C30-8999-92F81FD0307C}</a:tableStyleId>
              </a:tblPr>
              <a:tblGrid>
                <a:gridCol w="2639695">
                  <a:extLst>
                    <a:ext uri="{9D8B030D-6E8A-4147-A177-3AD203B41FA5}">
                      <a16:colId xmlns:a16="http://schemas.microsoft.com/office/drawing/2014/main" val="20000"/>
                    </a:ext>
                  </a:extLst>
                </a:gridCol>
                <a:gridCol w="2646045">
                  <a:extLst>
                    <a:ext uri="{9D8B030D-6E8A-4147-A177-3AD203B41FA5}">
                      <a16:colId xmlns:a16="http://schemas.microsoft.com/office/drawing/2014/main" val="20001"/>
                    </a:ext>
                  </a:extLst>
                </a:gridCol>
                <a:gridCol w="2644775">
                  <a:extLst>
                    <a:ext uri="{9D8B030D-6E8A-4147-A177-3AD203B41FA5}">
                      <a16:colId xmlns:a16="http://schemas.microsoft.com/office/drawing/2014/main" val="20002"/>
                    </a:ext>
                  </a:extLst>
                </a:gridCol>
              </a:tblGrid>
              <a:tr h="1324356">
                <a:tc>
                  <a:txBody>
                    <a:bodyPr/>
                    <a:lstStyle/>
                    <a:p>
                      <a:pPr marL="377190" marR="520700" indent="-287020">
                        <a:lnSpc>
                          <a:spcPct val="100000"/>
                        </a:lnSpc>
                        <a:spcBef>
                          <a:spcPts val="355"/>
                        </a:spcBef>
                        <a:buFont typeface="Arial"/>
                        <a:buChar char="•"/>
                        <a:tabLst>
                          <a:tab pos="377190" algn="l"/>
                          <a:tab pos="377825" algn="l"/>
                        </a:tabLst>
                      </a:pPr>
                      <a:r>
                        <a:rPr sz="1600" spc="0" dirty="0">
                          <a:latin typeface="Times New Roman" panose="02020603050405020304" pitchFamily="18" charset="0"/>
                          <a:cs typeface="Times New Roman" panose="02020603050405020304" pitchFamily="18" charset="0"/>
                        </a:rPr>
                        <a:t>Chữ ký các phương  thức (method  signature)</a:t>
                      </a:r>
                    </a:p>
                    <a:p>
                      <a:pPr marL="377190" marR="143510" indent="-287020">
                        <a:lnSpc>
                          <a:spcPct val="100000"/>
                        </a:lnSpc>
                        <a:spcBef>
                          <a:spcPts val="5"/>
                        </a:spcBef>
                        <a:buFont typeface="Arial"/>
                        <a:buChar char="•"/>
                        <a:tabLst>
                          <a:tab pos="377190" algn="l"/>
                          <a:tab pos="377825" algn="l"/>
                        </a:tabLst>
                      </a:pPr>
                      <a:r>
                        <a:rPr sz="1600" spc="0" dirty="0">
                          <a:latin typeface="Times New Roman" panose="02020603050405020304" pitchFamily="18" charset="0"/>
                          <a:cs typeface="Times New Roman" panose="02020603050405020304" pitchFamily="18" charset="0"/>
                        </a:rPr>
                        <a:t>Các thuộc tính khai báo  hằng (static &amp; final)</a:t>
                      </a:r>
                    </a:p>
                  </a:txBody>
                  <a:tcPr marL="0" marR="0" marT="45085" marB="0">
                    <a:lnL w="28575">
                      <a:solidFill>
                        <a:srgbClr val="FFCF00"/>
                      </a:solidFill>
                      <a:prstDash val="solid"/>
                    </a:lnL>
                    <a:lnR w="38100">
                      <a:solidFill>
                        <a:srgbClr val="FFCF00"/>
                      </a:solidFill>
                      <a:prstDash val="solid"/>
                    </a:lnR>
                    <a:lnT w="28575">
                      <a:solidFill>
                        <a:srgbClr val="FFCF00"/>
                      </a:solidFill>
                      <a:prstDash val="solid"/>
                    </a:lnT>
                    <a:lnB w="28575">
                      <a:solidFill>
                        <a:srgbClr val="FFCF00"/>
                      </a:solidFill>
                      <a:prstDash val="solid"/>
                    </a:lnB>
                  </a:tcPr>
                </a:tc>
                <a:tc rowSpan="2">
                  <a:txBody>
                    <a:bodyPr/>
                    <a:lstStyle/>
                    <a:p>
                      <a:pPr marL="378460" marR="525780" indent="-287020">
                        <a:lnSpc>
                          <a:spcPct val="100000"/>
                        </a:lnSpc>
                        <a:spcBef>
                          <a:spcPts val="355"/>
                        </a:spcBef>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Chữ ký các phương  thức (method  signature)</a:t>
                      </a:r>
                    </a:p>
                    <a:p>
                      <a:pPr marL="378460" marR="148590" indent="-287020">
                        <a:lnSpc>
                          <a:spcPct val="100000"/>
                        </a:lnSpc>
                        <a:spcBef>
                          <a:spcPts val="5"/>
                        </a:spcBef>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Các thuộc tính khai báo  hằng (static &amp; final)</a:t>
                      </a:r>
                    </a:p>
                    <a:p>
                      <a:pPr marL="378460" marR="222885" indent="-287020">
                        <a:lnSpc>
                          <a:spcPct val="100000"/>
                        </a:lnSpc>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Phương thức mặc định  (default method)</a:t>
                      </a:r>
                    </a:p>
                    <a:p>
                      <a:pPr marL="378460" marR="705485" indent="-287020">
                        <a:lnSpc>
                          <a:spcPct val="100000"/>
                        </a:lnSpc>
                        <a:buFont typeface="Arial"/>
                        <a:buChar char="•"/>
                        <a:tabLst>
                          <a:tab pos="377825" algn="l"/>
                          <a:tab pos="378460" algn="l"/>
                        </a:tabLst>
                      </a:pPr>
                      <a:r>
                        <a:rPr sz="1600" spc="0" dirty="0">
                          <a:latin typeface="Times New Roman" panose="02020603050405020304" pitchFamily="18" charset="0"/>
                          <a:cs typeface="Times New Roman" panose="02020603050405020304" pitchFamily="18" charset="0"/>
                        </a:rPr>
                        <a:t>Phương thức tĩnh  (Static method)</a:t>
                      </a:r>
                    </a:p>
                  </a:txBody>
                  <a:tcPr marL="0" marR="0" marT="45085" marB="0">
                    <a:lnL w="38100">
                      <a:solidFill>
                        <a:srgbClr val="FFCF00"/>
                      </a:solidFill>
                      <a:prstDash val="solid"/>
                    </a:lnL>
                    <a:lnR w="38100">
                      <a:solidFill>
                        <a:srgbClr val="FFCF00"/>
                      </a:solidFill>
                      <a:prstDash val="solid"/>
                    </a:lnR>
                    <a:lnT w="28575">
                      <a:solidFill>
                        <a:srgbClr val="FFCF00"/>
                      </a:solidFill>
                      <a:prstDash val="solid"/>
                    </a:lnT>
                    <a:lnB w="28575">
                      <a:solidFill>
                        <a:srgbClr val="FFCF00"/>
                      </a:solidFill>
                      <a:prstDash val="solid"/>
                    </a:lnB>
                  </a:tcPr>
                </a:tc>
                <a:tc rowSpan="3">
                  <a:txBody>
                    <a:bodyPr/>
                    <a:lstStyle/>
                    <a:p>
                      <a:pPr marL="372745" marR="529590" indent="-287020">
                        <a:lnSpc>
                          <a:spcPct val="100000"/>
                        </a:lnSpc>
                        <a:spcBef>
                          <a:spcPts val="355"/>
                        </a:spcBef>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Chữ ký các phương  thức (method  signature)</a:t>
                      </a:r>
                    </a:p>
                    <a:p>
                      <a:pPr marL="372745" marR="152400" indent="-287020">
                        <a:lnSpc>
                          <a:spcPct val="100000"/>
                        </a:lnSpc>
                        <a:spcBef>
                          <a:spcPts val="5"/>
                        </a:spcBef>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Các thuộc tính khai báo  hằng (static &amp; final)</a:t>
                      </a:r>
                    </a:p>
                    <a:p>
                      <a:pPr marL="372745" marR="226695" indent="-287020">
                        <a:lnSpc>
                          <a:spcPct val="100000"/>
                        </a:lnSpc>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Phương thức mặc định  (default method)</a:t>
                      </a:r>
                    </a:p>
                    <a:p>
                      <a:pPr marL="372745" marR="709295" indent="-287020">
                        <a:lnSpc>
                          <a:spcPct val="100000"/>
                        </a:lnSpc>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Phương thức tĩnh  (Static method)</a:t>
                      </a:r>
                    </a:p>
                    <a:p>
                      <a:pPr marL="372745" indent="-287655">
                        <a:lnSpc>
                          <a:spcPct val="100000"/>
                        </a:lnSpc>
                        <a:buFont typeface="Arial"/>
                        <a:buChar char="•"/>
                        <a:tabLst>
                          <a:tab pos="372745" algn="l"/>
                          <a:tab pos="373380" algn="l"/>
                        </a:tabLst>
                      </a:pPr>
                      <a:r>
                        <a:rPr sz="1600" spc="0" dirty="0">
                          <a:latin typeface="Times New Roman" panose="02020603050405020304" pitchFamily="18" charset="0"/>
                          <a:cs typeface="Times New Roman" panose="02020603050405020304" pitchFamily="18" charset="0"/>
                        </a:rPr>
                        <a:t>Private methods</a:t>
                      </a:r>
                    </a:p>
                  </a:txBody>
                  <a:tcPr marL="0" marR="0" marT="45085" marB="0">
                    <a:lnL w="38100">
                      <a:solidFill>
                        <a:srgbClr val="FFCF00"/>
                      </a:solidFill>
                      <a:prstDash val="solid"/>
                    </a:lnL>
                    <a:lnR w="28575">
                      <a:solidFill>
                        <a:srgbClr val="FFCF00"/>
                      </a:solidFill>
                      <a:prstDash val="solid"/>
                    </a:lnR>
                    <a:lnT w="28575">
                      <a:solidFill>
                        <a:srgbClr val="FFCF00"/>
                      </a:solidFill>
                      <a:prstDash val="solid"/>
                    </a:lnT>
                    <a:lnB w="28575">
                      <a:solidFill>
                        <a:srgbClr val="FFCF00"/>
                      </a:solidFill>
                      <a:prstDash val="solid"/>
                    </a:lnB>
                  </a:tcPr>
                </a:tc>
                <a:extLst>
                  <a:ext uri="{0D108BD9-81ED-4DB2-BD59-A6C34878D82A}">
                    <a16:rowId xmlns:a16="http://schemas.microsoft.com/office/drawing/2014/main" val="10000"/>
                  </a:ext>
                </a:extLst>
              </a:tr>
              <a:tr h="984504">
                <a:tc>
                  <a:txBody>
                    <a:bodyPr/>
                    <a:lstStyle/>
                    <a:p>
                      <a:pPr>
                        <a:lnSpc>
                          <a:spcPct val="100000"/>
                        </a:lnSpc>
                      </a:pPr>
                      <a:endParaRPr sz="1700" dirty="0">
                        <a:latin typeface="Times New Roman"/>
                        <a:cs typeface="Times New Roman"/>
                      </a:endParaRPr>
                    </a:p>
                  </a:txBody>
                  <a:tcPr marL="0" marR="0" marT="0" marB="0">
                    <a:lnR w="28575">
                      <a:solidFill>
                        <a:srgbClr val="FFCF00"/>
                      </a:solidFill>
                      <a:prstDash val="solid"/>
                    </a:lnR>
                    <a:lnT w="28575">
                      <a:solidFill>
                        <a:srgbClr val="FFCF00"/>
                      </a:solidFill>
                      <a:prstDash val="solid"/>
                    </a:lnT>
                  </a:tcPr>
                </a:tc>
                <a:tc vMerge="1">
                  <a:txBody>
                    <a:bodyPr/>
                    <a:lstStyle/>
                    <a:p>
                      <a:endParaRPr/>
                    </a:p>
                  </a:txBody>
                  <a:tcPr marL="0" marR="0" marT="45085" marB="0">
                    <a:lnL w="38100">
                      <a:solidFill>
                        <a:srgbClr val="FFCF00"/>
                      </a:solidFill>
                      <a:prstDash val="solid"/>
                    </a:lnL>
                    <a:lnR w="38100">
                      <a:solidFill>
                        <a:srgbClr val="FFCF00"/>
                      </a:solidFill>
                      <a:prstDash val="solid"/>
                    </a:lnR>
                    <a:lnT w="28575">
                      <a:solidFill>
                        <a:srgbClr val="FFCF00"/>
                      </a:solidFill>
                      <a:prstDash val="solid"/>
                    </a:lnT>
                    <a:lnB w="28575">
                      <a:solidFill>
                        <a:srgbClr val="FFCF00"/>
                      </a:solidFill>
                      <a:prstDash val="solid"/>
                    </a:lnB>
                  </a:tcPr>
                </a:tc>
                <a:tc vMerge="1">
                  <a:txBody>
                    <a:bodyPr/>
                    <a:lstStyle/>
                    <a:p>
                      <a:endParaRPr/>
                    </a:p>
                  </a:txBody>
                  <a:tcPr marL="0" marR="0" marT="45085" marB="0">
                    <a:lnL w="38100">
                      <a:solidFill>
                        <a:srgbClr val="FFCF00"/>
                      </a:solidFill>
                      <a:prstDash val="solid"/>
                    </a:lnL>
                    <a:lnR w="28575">
                      <a:solidFill>
                        <a:srgbClr val="FFCF00"/>
                      </a:solidFill>
                      <a:prstDash val="solid"/>
                    </a:lnR>
                    <a:lnT w="28575">
                      <a:solidFill>
                        <a:srgbClr val="FFCF00"/>
                      </a:solidFill>
                      <a:prstDash val="solid"/>
                    </a:lnT>
                    <a:lnB w="28575">
                      <a:solidFill>
                        <a:srgbClr val="FFCF00"/>
                      </a:solidFill>
                      <a:prstDash val="solid"/>
                    </a:lnB>
                  </a:tcPr>
                </a:tc>
                <a:extLst>
                  <a:ext uri="{0D108BD9-81ED-4DB2-BD59-A6C34878D82A}">
                    <a16:rowId xmlns:a16="http://schemas.microsoft.com/office/drawing/2014/main" val="10001"/>
                  </a:ext>
                </a:extLst>
              </a:tr>
              <a:tr h="245364">
                <a:tc gridSpan="2">
                  <a:txBody>
                    <a:bodyPr/>
                    <a:lstStyle/>
                    <a:p>
                      <a:pPr>
                        <a:lnSpc>
                          <a:spcPct val="100000"/>
                        </a:lnSpc>
                      </a:pPr>
                      <a:endParaRPr sz="1500" dirty="0">
                        <a:latin typeface="Times New Roman"/>
                        <a:cs typeface="Times New Roman"/>
                      </a:endParaRPr>
                    </a:p>
                  </a:txBody>
                  <a:tcPr marL="0" marR="0" marT="0" marB="0">
                    <a:lnR w="28575">
                      <a:solidFill>
                        <a:srgbClr val="FFCF00"/>
                      </a:solidFill>
                      <a:prstDash val="solid"/>
                    </a:lnR>
                  </a:tcPr>
                </a:tc>
                <a:tc hMerge="1">
                  <a:txBody>
                    <a:bodyPr/>
                    <a:lstStyle/>
                    <a:p>
                      <a:endParaRPr/>
                    </a:p>
                  </a:txBody>
                  <a:tcPr marL="0" marR="0" marT="0" marB="0"/>
                </a:tc>
                <a:tc vMerge="1">
                  <a:txBody>
                    <a:bodyPr/>
                    <a:lstStyle/>
                    <a:p>
                      <a:endParaRPr/>
                    </a:p>
                  </a:txBody>
                  <a:tcPr marL="0" marR="0" marT="45085" marB="0">
                    <a:lnL w="38100">
                      <a:solidFill>
                        <a:srgbClr val="FFCF00"/>
                      </a:solidFill>
                      <a:prstDash val="solid"/>
                    </a:lnL>
                    <a:lnR w="28575">
                      <a:solidFill>
                        <a:srgbClr val="FFCF00"/>
                      </a:solidFill>
                      <a:prstDash val="solid"/>
                    </a:lnR>
                    <a:lnT w="28575">
                      <a:solidFill>
                        <a:srgbClr val="FFCF00"/>
                      </a:solidFill>
                      <a:prstDash val="solid"/>
                    </a:lnT>
                    <a:lnB w="28575">
                      <a:solidFill>
                        <a:srgbClr val="FFCF00"/>
                      </a:solidFill>
                      <a:prstDash val="solid"/>
                    </a:lnB>
                  </a:tcPr>
                </a:tc>
                <a:extLst>
                  <a:ext uri="{0D108BD9-81ED-4DB2-BD59-A6C34878D82A}">
                    <a16:rowId xmlns:a16="http://schemas.microsoft.com/office/drawing/2014/main" val="10002"/>
                  </a:ext>
                </a:extLst>
              </a:tr>
            </a:tbl>
          </a:graphicData>
        </a:graphic>
      </p:graphicFrame>
      <p:sp>
        <p:nvSpPr>
          <p:cNvPr id="13" name="object 13"/>
          <p:cNvSpPr txBox="1"/>
          <p:nvPr/>
        </p:nvSpPr>
        <p:spPr>
          <a:xfrm>
            <a:off x="8743950" y="6441566"/>
            <a:ext cx="124460" cy="205634"/>
          </a:xfrm>
          <a:prstGeom prst="rect">
            <a:avLst/>
          </a:prstGeom>
        </p:spPr>
        <p:txBody>
          <a:bodyPr vert="horz" wrap="square" lIns="0" tIns="0" rIns="0" bIns="0" rtlCol="0">
            <a:spAutoFit/>
          </a:bodyPr>
          <a:lstStyle/>
          <a:p>
            <a:pPr marL="12700">
              <a:lnSpc>
                <a:spcPts val="1650"/>
              </a:lnSpc>
            </a:pPr>
            <a:r>
              <a:rPr sz="1400" dirty="0">
                <a:latin typeface="Times New Roman" panose="02020603050405020304" pitchFamily="18" charset="0"/>
                <a:cs typeface="Times New Roman" panose="02020603050405020304" pitchFamily="18" charset="0"/>
              </a:rPr>
              <a:t>4</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438400"/>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069644" y="2406853"/>
            <a:ext cx="2210435"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Times New Roman" panose="02020603050405020304" pitchFamily="18" charset="0"/>
                <a:cs typeface="Times New Roman" panose="02020603050405020304" pitchFamily="18" charset="0"/>
              </a:rPr>
              <a:t>Tổng kết</a:t>
            </a:r>
          </a:p>
        </p:txBody>
      </p:sp>
      <p:sp>
        <p:nvSpPr>
          <p:cNvPr id="10" name="object 10"/>
          <p:cNvSpPr/>
          <p:nvPr/>
        </p:nvSpPr>
        <p:spPr>
          <a:xfrm>
            <a:off x="4038600" y="713231"/>
            <a:ext cx="4872228" cy="5431536"/>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8438388" y="6433732"/>
            <a:ext cx="455930" cy="240665"/>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Arial"/>
                <a:cs typeface="Arial"/>
              </a:rPr>
              <a:t>55</a:t>
            </a:fld>
            <a:endParaRPr sz="14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1812925" cy="474489"/>
          </a:xfrm>
          <a:prstGeom prst="rect">
            <a:avLst/>
          </a:prstGeom>
        </p:spPr>
        <p:txBody>
          <a:bodyPr vert="horz" wrap="square" lIns="0" tIns="12700" rIns="0" bIns="0" rtlCol="0">
            <a:spAutoFit/>
          </a:bodyPr>
          <a:lstStyle/>
          <a:p>
            <a:pPr marL="12700">
              <a:lnSpc>
                <a:spcPct val="100000"/>
              </a:lnSpc>
              <a:spcBef>
                <a:spcPts val="100"/>
              </a:spcBef>
            </a:pPr>
            <a:r>
              <a:rPr dirty="0"/>
              <a:t>Tổng kết</a:t>
            </a:r>
          </a:p>
        </p:txBody>
      </p:sp>
      <p:sp>
        <p:nvSpPr>
          <p:cNvPr id="9" name="object 9"/>
          <p:cNvSpPr txBox="1"/>
          <p:nvPr/>
        </p:nvSpPr>
        <p:spPr>
          <a:xfrm>
            <a:off x="8438388" y="6433732"/>
            <a:ext cx="455930" cy="219291"/>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Times New Roman" panose="02020603050405020304" pitchFamily="18" charset="0"/>
                <a:cs typeface="Times New Roman" panose="02020603050405020304" pitchFamily="18" charset="0"/>
              </a:rPr>
              <a:t>56</a:t>
            </a:fld>
            <a:endParaRPr sz="1400">
              <a:latin typeface="Times New Roman" panose="02020603050405020304" pitchFamily="18" charset="0"/>
              <a:cs typeface="Times New Roman" panose="02020603050405020304" pitchFamily="18" charset="0"/>
            </a:endParaRPr>
          </a:p>
        </p:txBody>
      </p:sp>
      <p:sp>
        <p:nvSpPr>
          <p:cNvPr id="8" name="object 8"/>
          <p:cNvSpPr txBox="1"/>
          <p:nvPr/>
        </p:nvSpPr>
        <p:spPr>
          <a:xfrm>
            <a:off x="1088685" y="1345935"/>
            <a:ext cx="7740865" cy="4910319"/>
          </a:xfrm>
          <a:prstGeom prst="rect">
            <a:avLst/>
          </a:prstGeom>
        </p:spPr>
        <p:txBody>
          <a:bodyPr vert="horz" wrap="square" lIns="0" tIns="97790" rIns="0" bIns="0" rtlCol="0">
            <a:spAutoFit/>
          </a:bodyPr>
          <a:lstStyle/>
          <a:p>
            <a:pPr marL="355600" indent="-342900" algn="just">
              <a:lnSpc>
                <a:spcPct val="100000"/>
              </a:lnSpc>
              <a:spcBef>
                <a:spcPts val="770"/>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Ghi đè</a:t>
            </a:r>
          </a:p>
          <a:p>
            <a:pPr marL="756285" marR="5080" lvl="1" indent="-287020" algn="just">
              <a:lnSpc>
                <a:spcPct val="100000"/>
              </a:lnSpc>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Các phương thức ở lớp con có cùng chữ ký và danh sách  tham số với phương thức ở lớp cha, được tạo ra để định  nghĩa lại các hành vi ở lớp con</a:t>
            </a:r>
          </a:p>
          <a:p>
            <a:pPr marL="355600" indent="-342900" algn="just">
              <a:lnSpc>
                <a:spcPct val="100000"/>
              </a:lnSpc>
              <a:spcBef>
                <a:spcPts val="670"/>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Lớp trừu tượng</a:t>
            </a:r>
          </a:p>
          <a:p>
            <a:pPr marL="756285" marR="78740" lvl="1" indent="-287020" algn="just">
              <a:lnSpc>
                <a:spcPct val="100000"/>
              </a:lnSpc>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Các lớp không được khởi tạo đối tượng, được tạo ra làm  lớp cơ sở cho các lớp con định nghĩa rõ hơn</a:t>
            </a:r>
          </a:p>
          <a:p>
            <a:pPr marL="756285" lvl="1" indent="-287020" algn="just">
              <a:lnSpc>
                <a:spcPct val="100000"/>
              </a:lnSpc>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Có ít nhất một phương thức trừu tượng</a:t>
            </a:r>
          </a:p>
          <a:p>
            <a:pPr marL="355600" indent="-342900" algn="just">
              <a:lnSpc>
                <a:spcPct val="100000"/>
              </a:lnSpc>
              <a:spcBef>
                <a:spcPts val="670"/>
              </a:spcBef>
              <a:buClr>
                <a:srgbClr val="3333CC"/>
              </a:buClr>
              <a:buSzPct val="58928"/>
              <a:buFont typeface="Wingdings"/>
              <a:buChar char="◼"/>
              <a:tabLst>
                <a:tab pos="355600" algn="l"/>
              </a:tabLst>
            </a:pPr>
            <a:r>
              <a:rPr sz="2800" dirty="0">
                <a:latin typeface="Times New Roman" panose="02020603050405020304" pitchFamily="18" charset="0"/>
                <a:cs typeface="Times New Roman" panose="02020603050405020304" pitchFamily="18" charset="0"/>
              </a:rPr>
              <a:t>Giao diện</a:t>
            </a:r>
          </a:p>
          <a:p>
            <a:pPr marL="756285" lvl="1" indent="-287020" algn="just">
              <a:lnSpc>
                <a:spcPct val="100000"/>
              </a:lnSpc>
              <a:spcBef>
                <a:spcPts val="580"/>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Định nghĩa các phương thức mà lớp thực thi phải cài đặt</a:t>
            </a:r>
          </a:p>
          <a:p>
            <a:pPr marL="756285" lvl="1" indent="-287020" algn="just">
              <a:lnSpc>
                <a:spcPct val="100000"/>
              </a:lnSpc>
              <a:spcBef>
                <a:spcPts val="575"/>
              </a:spcBef>
              <a:buClr>
                <a:srgbClr val="FF0000"/>
              </a:buClr>
              <a:buSzPct val="54166"/>
              <a:buFont typeface="Wingdings"/>
              <a:buChar char="◼"/>
              <a:tabLst>
                <a:tab pos="756920" algn="l"/>
              </a:tabLst>
            </a:pPr>
            <a:r>
              <a:rPr sz="2400" dirty="0">
                <a:latin typeface="Times New Roman" panose="02020603050405020304" pitchFamily="18" charset="0"/>
                <a:cs typeface="Times New Roman" panose="02020603050405020304" pitchFamily="18" charset="0"/>
              </a:rPr>
              <a:t>Giải quyết vấn đề đa kế thừa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438400"/>
            <a:ext cx="9008745" cy="1053465"/>
            <a:chOff x="0" y="2438400"/>
            <a:chExt cx="9008745" cy="1053465"/>
          </a:xfrm>
        </p:grpSpPr>
        <p:sp>
          <p:nvSpPr>
            <p:cNvPr id="3" name="object 3"/>
            <p:cNvSpPr/>
            <p:nvPr/>
          </p:nvSpPr>
          <p:spPr>
            <a:xfrm>
              <a:off x="678180" y="2546604"/>
              <a:ext cx="327660" cy="4739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17576" y="2968751"/>
              <a:ext cx="422275" cy="474345"/>
            </a:xfrm>
            <a:custGeom>
              <a:avLst/>
              <a:gdLst/>
              <a:ahLst/>
              <a:cxnLst/>
              <a:rect l="l" t="t" r="r" b="b"/>
              <a:pathLst>
                <a:path w="422275" h="474345">
                  <a:moveTo>
                    <a:pt x="422148" y="0"/>
                  </a:moveTo>
                  <a:lnTo>
                    <a:pt x="0" y="0"/>
                  </a:lnTo>
                  <a:lnTo>
                    <a:pt x="0" y="473963"/>
                  </a:lnTo>
                  <a:lnTo>
                    <a:pt x="422148" y="473963"/>
                  </a:lnTo>
                  <a:lnTo>
                    <a:pt x="422148" y="0"/>
                  </a:lnTo>
                  <a:close/>
                </a:path>
              </a:pathLst>
            </a:custGeom>
            <a:solidFill>
              <a:srgbClr val="FFCF00"/>
            </a:solidFill>
          </p:spPr>
          <p:txBody>
            <a:bodyPr wrap="square" lIns="0" tIns="0" rIns="0" bIns="0" rtlCol="0"/>
            <a:lstStyle/>
            <a:p>
              <a:endParaRPr/>
            </a:p>
          </p:txBody>
        </p:sp>
        <p:sp>
          <p:nvSpPr>
            <p:cNvPr id="5" name="object 5"/>
            <p:cNvSpPr/>
            <p:nvPr/>
          </p:nvSpPr>
          <p:spPr>
            <a:xfrm>
              <a:off x="787908" y="2968751"/>
              <a:ext cx="368808" cy="47396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2895600"/>
              <a:ext cx="560832" cy="42214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5508" y="2438400"/>
              <a:ext cx="32384" cy="1053465"/>
            </a:xfrm>
            <a:custGeom>
              <a:avLst/>
              <a:gdLst/>
              <a:ahLst/>
              <a:cxnLst/>
              <a:rect l="l" t="t" r="r" b="b"/>
              <a:pathLst>
                <a:path w="32384" h="1053464">
                  <a:moveTo>
                    <a:pt x="32004" y="0"/>
                  </a:moveTo>
                  <a:lnTo>
                    <a:pt x="0" y="0"/>
                  </a:lnTo>
                  <a:lnTo>
                    <a:pt x="0" y="1053084"/>
                  </a:lnTo>
                  <a:lnTo>
                    <a:pt x="32004" y="1053084"/>
                  </a:lnTo>
                  <a:lnTo>
                    <a:pt x="32004" y="0"/>
                  </a:lnTo>
                  <a:close/>
                </a:path>
              </a:pathLst>
            </a:custGeom>
            <a:solidFill>
              <a:srgbClr val="1C1C1C"/>
            </a:solidFill>
          </p:spPr>
          <p:txBody>
            <a:bodyPr wrap="square" lIns="0" tIns="0" rIns="0" bIns="0" rtlCol="0"/>
            <a:lstStyle/>
            <a:p>
              <a:endParaRPr/>
            </a:p>
          </p:txBody>
        </p:sp>
        <p:sp>
          <p:nvSpPr>
            <p:cNvPr id="8" name="object 8"/>
            <p:cNvSpPr/>
            <p:nvPr/>
          </p:nvSpPr>
          <p:spPr>
            <a:xfrm>
              <a:off x="315468" y="3261360"/>
              <a:ext cx="8692896" cy="54863"/>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1069644" y="2406853"/>
            <a:ext cx="1737360" cy="697230"/>
          </a:xfrm>
          <a:prstGeom prst="rect">
            <a:avLst/>
          </a:prstGeom>
        </p:spPr>
        <p:txBody>
          <a:bodyPr vert="horz" wrap="square" lIns="0" tIns="13335" rIns="0" bIns="0" rtlCol="0">
            <a:spAutoFit/>
          </a:bodyPr>
          <a:lstStyle/>
          <a:p>
            <a:pPr marL="12700">
              <a:lnSpc>
                <a:spcPct val="100000"/>
              </a:lnSpc>
              <a:spcBef>
                <a:spcPts val="105"/>
              </a:spcBef>
            </a:pPr>
            <a:r>
              <a:rPr sz="4400" dirty="0">
                <a:latin typeface="Times New Roman" panose="02020603050405020304" pitchFamily="18" charset="0"/>
                <a:cs typeface="Times New Roman" panose="02020603050405020304" pitchFamily="18" charset="0"/>
              </a:rPr>
              <a:t>Bài tập</a:t>
            </a:r>
          </a:p>
        </p:txBody>
      </p:sp>
      <p:sp>
        <p:nvSpPr>
          <p:cNvPr id="10" name="object 10"/>
          <p:cNvSpPr txBox="1"/>
          <p:nvPr/>
        </p:nvSpPr>
        <p:spPr>
          <a:xfrm>
            <a:off x="8438388" y="6433732"/>
            <a:ext cx="455930" cy="240665"/>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Arial"/>
                <a:cs typeface="Arial"/>
              </a:rPr>
              <a:t>57</a:t>
            </a:fld>
            <a:endParaRPr sz="14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a:spLocks noGrp="1"/>
          </p:cNvSpPr>
          <p:nvPr>
            <p:ph type="title"/>
          </p:nvPr>
        </p:nvSpPr>
        <p:spPr>
          <a:xfrm>
            <a:off x="1229969" y="430521"/>
            <a:ext cx="1821180" cy="474489"/>
          </a:xfrm>
          <a:prstGeom prst="rect">
            <a:avLst/>
          </a:prstGeom>
        </p:spPr>
        <p:txBody>
          <a:bodyPr vert="horz" wrap="square" lIns="0" tIns="12700" rIns="0" bIns="0" rtlCol="0">
            <a:spAutoFit/>
          </a:bodyPr>
          <a:lstStyle/>
          <a:p>
            <a:pPr marL="12700">
              <a:lnSpc>
                <a:spcPct val="100000"/>
              </a:lnSpc>
              <a:spcBef>
                <a:spcPts val="100"/>
              </a:spcBef>
            </a:pPr>
            <a:r>
              <a:rPr dirty="0"/>
              <a:t>Bài tập 1</a:t>
            </a:r>
          </a:p>
        </p:txBody>
      </p:sp>
      <p:sp>
        <p:nvSpPr>
          <p:cNvPr id="8" name="object 8"/>
          <p:cNvSpPr txBox="1"/>
          <p:nvPr/>
        </p:nvSpPr>
        <p:spPr>
          <a:xfrm>
            <a:off x="307340" y="1405536"/>
            <a:ext cx="3870325" cy="2343785"/>
          </a:xfrm>
          <a:prstGeom prst="rect">
            <a:avLst/>
          </a:prstGeom>
        </p:spPr>
        <p:txBody>
          <a:bodyPr vert="horz" wrap="square" lIns="0" tIns="86360" rIns="0" bIns="0" rtlCol="0">
            <a:spAutoFit/>
          </a:bodyPr>
          <a:lstStyle/>
          <a:p>
            <a:pPr marL="355600" indent="-342900" algn="just">
              <a:lnSpc>
                <a:spcPct val="100000"/>
              </a:lnSpc>
              <a:spcBef>
                <a:spcPts val="680"/>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Sửa lại lớp NhanVien:</a:t>
            </a:r>
          </a:p>
          <a:p>
            <a:pPr marL="756285" marR="24130" indent="-287020" algn="just">
              <a:lnSpc>
                <a:spcPct val="100000"/>
              </a:lnSpc>
              <a:spcBef>
                <a:spcPts val="530"/>
              </a:spcBef>
            </a:pPr>
            <a:r>
              <a:rPr sz="1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3 thuộc tính không hằng  của NhanVien kế thừa lại  cho lớp TruongPhong</a:t>
            </a:r>
          </a:p>
          <a:p>
            <a:pPr marL="355600" marR="5080" indent="-342900" algn="just">
              <a:lnSpc>
                <a:spcPct val="100000"/>
              </a:lnSpc>
              <a:spcBef>
                <a:spcPts val="580"/>
              </a:spcBef>
              <a:buClr>
                <a:srgbClr val="3333CC"/>
              </a:buClr>
              <a:buSzPct val="60416"/>
              <a:buFont typeface="Wingdings"/>
              <a:buChar char="◼"/>
              <a:tabLst>
                <a:tab pos="355600" algn="l"/>
              </a:tabLst>
            </a:pPr>
            <a:r>
              <a:rPr sz="2400" dirty="0">
                <a:latin typeface="Times New Roman" panose="02020603050405020304" pitchFamily="18" charset="0"/>
                <a:cs typeface="Times New Roman" panose="02020603050405020304" pitchFamily="18" charset="0"/>
              </a:rPr>
              <a:t>Viết mã nguồn của lớp  TruongPhong như hình vẽ</a:t>
            </a:r>
          </a:p>
        </p:txBody>
      </p:sp>
      <p:sp>
        <p:nvSpPr>
          <p:cNvPr id="9" name="object 9"/>
          <p:cNvSpPr txBox="1"/>
          <p:nvPr/>
        </p:nvSpPr>
        <p:spPr>
          <a:xfrm>
            <a:off x="764540" y="3790263"/>
            <a:ext cx="3460115" cy="1027845"/>
          </a:xfrm>
          <a:prstGeom prst="rect">
            <a:avLst/>
          </a:prstGeom>
        </p:spPr>
        <p:txBody>
          <a:bodyPr vert="horz" wrap="square" lIns="0" tIns="12065" rIns="0" bIns="0" rtlCol="0">
            <a:spAutoFit/>
          </a:bodyPr>
          <a:lstStyle/>
          <a:p>
            <a:pPr marL="299085" marR="5080" indent="-287020">
              <a:lnSpc>
                <a:spcPct val="100000"/>
              </a:lnSpc>
              <a:spcBef>
                <a:spcPts val="95"/>
              </a:spcBef>
              <a:tabLst>
                <a:tab pos="299085" algn="l"/>
              </a:tabLst>
            </a:pPr>
            <a:r>
              <a:rPr sz="1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Viết các phương thức  khởi tạo cần thiết để khởi  tạo các thuộc tính của</a:t>
            </a:r>
          </a:p>
        </p:txBody>
      </p:sp>
      <p:sp>
        <p:nvSpPr>
          <p:cNvPr id="10" name="object 10"/>
          <p:cNvSpPr txBox="1"/>
          <p:nvPr/>
        </p:nvSpPr>
        <p:spPr>
          <a:xfrm>
            <a:off x="764540" y="4729502"/>
            <a:ext cx="3469004" cy="1500505"/>
          </a:xfrm>
          <a:prstGeom prst="rect">
            <a:avLst/>
          </a:prstGeom>
        </p:spPr>
        <p:txBody>
          <a:bodyPr vert="horz" wrap="square" lIns="0" tIns="79375" rIns="0" bIns="0" rtlCol="0">
            <a:spAutoFit/>
          </a:bodyPr>
          <a:lstStyle/>
          <a:p>
            <a:pPr marL="299085">
              <a:lnSpc>
                <a:spcPct val="100000"/>
              </a:lnSpc>
              <a:spcBef>
                <a:spcPts val="625"/>
              </a:spcBef>
            </a:pPr>
            <a:r>
              <a:rPr sz="2200" dirty="0">
                <a:latin typeface="Times New Roman" panose="02020603050405020304" pitchFamily="18" charset="0"/>
                <a:cs typeface="Times New Roman" panose="02020603050405020304" pitchFamily="18" charset="0"/>
              </a:rPr>
              <a:t>lớp TruongPhong</a:t>
            </a:r>
            <a:endParaRPr sz="2200">
              <a:latin typeface="Times New Roman" panose="02020603050405020304" pitchFamily="18" charset="0"/>
              <a:cs typeface="Times New Roman" panose="02020603050405020304" pitchFamily="18" charset="0"/>
            </a:endParaRPr>
          </a:p>
          <a:p>
            <a:pPr marL="12700">
              <a:lnSpc>
                <a:spcPct val="100000"/>
              </a:lnSpc>
              <a:spcBef>
                <a:spcPts val="525"/>
              </a:spcBef>
              <a:tabLst>
                <a:tab pos="299085" algn="l"/>
                <a:tab pos="1250950" algn="l"/>
              </a:tabLst>
            </a:pPr>
            <a:r>
              <a:rPr sz="1200" dirty="0">
                <a:solidFill>
                  <a:srgbClr val="FF0000"/>
                </a:solidFill>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Lương	của trưởng phòng</a:t>
            </a:r>
            <a:endParaRPr sz="2200">
              <a:latin typeface="Times New Roman" panose="02020603050405020304" pitchFamily="18" charset="0"/>
              <a:cs typeface="Times New Roman" panose="02020603050405020304" pitchFamily="18" charset="0"/>
            </a:endParaRPr>
          </a:p>
          <a:p>
            <a:pPr marL="299085" marR="144145">
              <a:lnSpc>
                <a:spcPct val="100000"/>
              </a:lnSpc>
              <a:spcBef>
                <a:spcPts val="5"/>
              </a:spcBef>
            </a:pPr>
            <a:r>
              <a:rPr sz="2200" dirty="0">
                <a:latin typeface="Times New Roman" panose="02020603050405020304" pitchFamily="18" charset="0"/>
                <a:cs typeface="Times New Roman" panose="02020603050405020304" pitchFamily="18" charset="0"/>
              </a:rPr>
              <a:t>= Lương Cơ bản * hệ số  lương + phụ cấp</a:t>
            </a:r>
            <a:endParaRPr sz="2200">
              <a:latin typeface="Times New Roman" panose="02020603050405020304" pitchFamily="18" charset="0"/>
              <a:cs typeface="Times New Roman" panose="02020603050405020304" pitchFamily="18" charset="0"/>
            </a:endParaRPr>
          </a:p>
        </p:txBody>
      </p:sp>
      <p:grpSp>
        <p:nvGrpSpPr>
          <p:cNvPr id="11" name="object 11"/>
          <p:cNvGrpSpPr/>
          <p:nvPr/>
        </p:nvGrpSpPr>
        <p:grpSpPr>
          <a:xfrm>
            <a:off x="4795837" y="613981"/>
            <a:ext cx="3938904" cy="3120390"/>
            <a:chOff x="4795837" y="613981"/>
            <a:chExt cx="3938904" cy="3120390"/>
          </a:xfrm>
        </p:grpSpPr>
        <p:sp>
          <p:nvSpPr>
            <p:cNvPr id="12" name="object 12"/>
            <p:cNvSpPr/>
            <p:nvPr/>
          </p:nvSpPr>
          <p:spPr>
            <a:xfrm>
              <a:off x="4800600" y="618744"/>
              <a:ext cx="3929379" cy="3110865"/>
            </a:xfrm>
            <a:custGeom>
              <a:avLst/>
              <a:gdLst/>
              <a:ahLst/>
              <a:cxnLst/>
              <a:rect l="l" t="t" r="r" b="b"/>
              <a:pathLst>
                <a:path w="3929379" h="3110865">
                  <a:moveTo>
                    <a:pt x="3928872" y="0"/>
                  </a:moveTo>
                  <a:lnTo>
                    <a:pt x="0" y="0"/>
                  </a:lnTo>
                  <a:lnTo>
                    <a:pt x="0" y="3110483"/>
                  </a:lnTo>
                  <a:lnTo>
                    <a:pt x="3928872" y="3110483"/>
                  </a:lnTo>
                  <a:lnTo>
                    <a:pt x="3928872"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13"/>
            <p:cNvSpPr/>
            <p:nvPr/>
          </p:nvSpPr>
          <p:spPr>
            <a:xfrm>
              <a:off x="4800600" y="618744"/>
              <a:ext cx="3929379" cy="3110865"/>
            </a:xfrm>
            <a:custGeom>
              <a:avLst/>
              <a:gdLst/>
              <a:ahLst/>
              <a:cxnLst/>
              <a:rect l="l" t="t" r="r" b="b"/>
              <a:pathLst>
                <a:path w="3929379" h="3110865">
                  <a:moveTo>
                    <a:pt x="0" y="3110483"/>
                  </a:moveTo>
                  <a:lnTo>
                    <a:pt x="3928872" y="3110483"/>
                  </a:lnTo>
                  <a:lnTo>
                    <a:pt x="3928872" y="0"/>
                  </a:lnTo>
                  <a:lnTo>
                    <a:pt x="0" y="0"/>
                  </a:lnTo>
                  <a:lnTo>
                    <a:pt x="0" y="3110483"/>
                  </a:lnTo>
                  <a:close/>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4" name="object 14"/>
          <p:cNvSpPr txBox="1"/>
          <p:nvPr/>
        </p:nvSpPr>
        <p:spPr>
          <a:xfrm>
            <a:off x="6022975" y="588009"/>
            <a:ext cx="148971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pitchFamily="18" charset="0"/>
                <a:cs typeface="Times New Roman" panose="02020603050405020304" pitchFamily="18" charset="0"/>
              </a:rPr>
              <a:t>NhanVien</a:t>
            </a:r>
            <a:endParaRPr sz="2400">
              <a:latin typeface="Times New Roman" panose="02020603050405020304" pitchFamily="18" charset="0"/>
              <a:cs typeface="Times New Roman" panose="02020603050405020304" pitchFamily="18" charset="0"/>
            </a:endParaRPr>
          </a:p>
        </p:txBody>
      </p:sp>
      <p:sp>
        <p:nvSpPr>
          <p:cNvPr id="15" name="object 15"/>
          <p:cNvSpPr txBox="1"/>
          <p:nvPr/>
        </p:nvSpPr>
        <p:spPr>
          <a:xfrm>
            <a:off x="4806822" y="962533"/>
            <a:ext cx="3848100" cy="1428750"/>
          </a:xfrm>
          <a:prstGeom prst="rect">
            <a:avLst/>
          </a:prstGeom>
        </p:spPr>
        <p:txBody>
          <a:bodyPr vert="horz" wrap="square" lIns="0" tIns="12700" rIns="0" bIns="0" rtlCol="0">
            <a:spAutoFit/>
          </a:bodyPr>
          <a:lstStyle/>
          <a:p>
            <a:pPr marL="12700" marR="1231900">
              <a:lnSpc>
                <a:spcPct val="127899"/>
              </a:lnSpc>
              <a:spcBef>
                <a:spcPts val="100"/>
              </a:spcBef>
            </a:pPr>
            <a:r>
              <a:rPr sz="1800" b="1" dirty="0">
                <a:latin typeface="Times New Roman" panose="02020603050405020304" pitchFamily="18" charset="0"/>
                <a:cs typeface="Times New Roman" panose="02020603050405020304" pitchFamily="18" charset="0"/>
              </a:rPr>
              <a:t>#tenNhanVien:String  #heSoLuong:double</a:t>
            </a:r>
            <a:endParaRPr sz="1800">
              <a:latin typeface="Times New Roman" panose="02020603050405020304" pitchFamily="18" charset="0"/>
              <a:cs typeface="Times New Roman" panose="02020603050405020304" pitchFamily="18" charset="0"/>
            </a:endParaRPr>
          </a:p>
          <a:p>
            <a:pPr marL="12700">
              <a:lnSpc>
                <a:spcPct val="100000"/>
              </a:lnSpc>
              <a:spcBef>
                <a:spcPts val="600"/>
              </a:spcBef>
            </a:pPr>
            <a:r>
              <a:rPr sz="1800" b="1" i="1" u="heavy" dirty="0">
                <a:uFill>
                  <a:solidFill>
                    <a:srgbClr val="000000"/>
                  </a:solidFill>
                </a:uFill>
                <a:latin typeface="Times New Roman" panose="02020603050405020304" pitchFamily="18" charset="0"/>
                <a:cs typeface="Times New Roman" panose="02020603050405020304" pitchFamily="18" charset="0"/>
              </a:rPr>
              <a:t>+LUONG_CO_BAN:double=750.000</a:t>
            </a:r>
            <a:endParaRPr sz="1800">
              <a:latin typeface="Times New Roman" panose="02020603050405020304" pitchFamily="18" charset="0"/>
              <a:cs typeface="Times New Roman" panose="02020603050405020304" pitchFamily="18" charset="0"/>
            </a:endParaRPr>
          </a:p>
          <a:p>
            <a:pPr marL="12700">
              <a:lnSpc>
                <a:spcPct val="100000"/>
              </a:lnSpc>
              <a:spcBef>
                <a:spcPts val="600"/>
              </a:spcBef>
            </a:pPr>
            <a:r>
              <a:rPr sz="1800" b="1" i="1" u="heavy" dirty="0">
                <a:uFill>
                  <a:solidFill>
                    <a:srgbClr val="000000"/>
                  </a:solidFill>
                </a:uFill>
                <a:latin typeface="Times New Roman" panose="02020603050405020304" pitchFamily="18" charset="0"/>
                <a:cs typeface="Times New Roman" panose="02020603050405020304" pitchFamily="18" charset="0"/>
              </a:rPr>
              <a:t>+LUONG_MAX:double=20.000.000</a:t>
            </a:r>
            <a:endParaRPr sz="1800">
              <a:latin typeface="Times New Roman" panose="02020603050405020304" pitchFamily="18" charset="0"/>
              <a:cs typeface="Times New Roman" panose="02020603050405020304" pitchFamily="18" charset="0"/>
            </a:endParaRPr>
          </a:p>
        </p:txBody>
      </p:sp>
      <p:sp>
        <p:nvSpPr>
          <p:cNvPr id="16" name="object 16"/>
          <p:cNvSpPr txBox="1"/>
          <p:nvPr/>
        </p:nvSpPr>
        <p:spPr>
          <a:xfrm>
            <a:off x="4806822" y="2556128"/>
            <a:ext cx="3574415" cy="1076960"/>
          </a:xfrm>
          <a:prstGeom prst="rect">
            <a:avLst/>
          </a:prstGeom>
        </p:spPr>
        <p:txBody>
          <a:bodyPr vert="horz" wrap="square" lIns="0" tIns="88900" rIns="0" bIns="0" rtlCol="0">
            <a:spAutoFit/>
          </a:bodyPr>
          <a:lstStyle/>
          <a:p>
            <a:pPr marL="12700">
              <a:lnSpc>
                <a:spcPct val="100000"/>
              </a:lnSpc>
              <a:spcBef>
                <a:spcPts val="700"/>
              </a:spcBef>
            </a:pPr>
            <a:r>
              <a:rPr sz="1800" b="1" dirty="0">
                <a:latin typeface="Times New Roman" panose="02020603050405020304" pitchFamily="18" charset="0"/>
                <a:cs typeface="Times New Roman" panose="02020603050405020304" pitchFamily="18" charset="0"/>
              </a:rPr>
              <a:t>+tangLuong(double):boolean</a:t>
            </a:r>
            <a:endParaRPr sz="1800">
              <a:latin typeface="Times New Roman" panose="02020603050405020304" pitchFamily="18" charset="0"/>
              <a:cs typeface="Times New Roman" panose="02020603050405020304" pitchFamily="18" charset="0"/>
            </a:endParaRPr>
          </a:p>
          <a:p>
            <a:pPr marL="12700">
              <a:lnSpc>
                <a:spcPct val="100000"/>
              </a:lnSpc>
              <a:spcBef>
                <a:spcPts val="600"/>
              </a:spcBef>
            </a:pPr>
            <a:r>
              <a:rPr sz="1800" b="1" dirty="0">
                <a:latin typeface="Times New Roman" panose="02020603050405020304" pitchFamily="18" charset="0"/>
                <a:cs typeface="Times New Roman" panose="02020603050405020304" pitchFamily="18" charset="0"/>
              </a:rPr>
              <a:t>+tinhLuong():double</a:t>
            </a:r>
            <a:endParaRPr sz="1800">
              <a:latin typeface="Times New Roman" panose="02020603050405020304" pitchFamily="18" charset="0"/>
              <a:cs typeface="Times New Roman" panose="02020603050405020304" pitchFamily="18" charset="0"/>
            </a:endParaRPr>
          </a:p>
          <a:p>
            <a:pPr marL="12700">
              <a:lnSpc>
                <a:spcPct val="100000"/>
              </a:lnSpc>
              <a:spcBef>
                <a:spcPts val="600"/>
              </a:spcBef>
            </a:pPr>
            <a:r>
              <a:rPr sz="1800" b="1" dirty="0">
                <a:latin typeface="Times New Roman" panose="02020603050405020304" pitchFamily="18" charset="0"/>
                <a:cs typeface="Times New Roman" panose="02020603050405020304" pitchFamily="18" charset="0"/>
              </a:rPr>
              <a:t>+inTTin()</a:t>
            </a:r>
            <a:endParaRPr sz="1800">
              <a:latin typeface="Times New Roman" panose="02020603050405020304" pitchFamily="18" charset="0"/>
              <a:cs typeface="Times New Roman" panose="02020603050405020304" pitchFamily="18" charset="0"/>
            </a:endParaRPr>
          </a:p>
        </p:txBody>
      </p:sp>
      <p:grpSp>
        <p:nvGrpSpPr>
          <p:cNvPr id="17" name="object 17"/>
          <p:cNvGrpSpPr/>
          <p:nvPr/>
        </p:nvGrpSpPr>
        <p:grpSpPr>
          <a:xfrm>
            <a:off x="4795837" y="994981"/>
            <a:ext cx="3938904" cy="5558790"/>
            <a:chOff x="4795837" y="994981"/>
            <a:chExt cx="3938904" cy="5558790"/>
          </a:xfrm>
        </p:grpSpPr>
        <p:sp>
          <p:nvSpPr>
            <p:cNvPr id="18" name="object 18"/>
            <p:cNvSpPr/>
            <p:nvPr/>
          </p:nvSpPr>
          <p:spPr>
            <a:xfrm>
              <a:off x="4800600" y="999744"/>
              <a:ext cx="3929379" cy="1548765"/>
            </a:xfrm>
            <a:custGeom>
              <a:avLst/>
              <a:gdLst/>
              <a:ahLst/>
              <a:cxnLst/>
              <a:rect l="l" t="t" r="r" b="b"/>
              <a:pathLst>
                <a:path w="3929379" h="1548764">
                  <a:moveTo>
                    <a:pt x="0" y="0"/>
                  </a:moveTo>
                  <a:lnTo>
                    <a:pt x="3928872" y="0"/>
                  </a:lnTo>
                </a:path>
                <a:path w="3929379" h="1548764">
                  <a:moveTo>
                    <a:pt x="0" y="1548383"/>
                  </a:moveTo>
                  <a:lnTo>
                    <a:pt x="3928872" y="1548383"/>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9"/>
            <p:cNvSpPr/>
            <p:nvPr/>
          </p:nvSpPr>
          <p:spPr>
            <a:xfrm>
              <a:off x="4928615" y="4547615"/>
              <a:ext cx="3657600" cy="2001520"/>
            </a:xfrm>
            <a:custGeom>
              <a:avLst/>
              <a:gdLst/>
              <a:ahLst/>
              <a:cxnLst/>
              <a:rect l="l" t="t" r="r" b="b"/>
              <a:pathLst>
                <a:path w="3657600" h="2001520">
                  <a:moveTo>
                    <a:pt x="0" y="2001012"/>
                  </a:moveTo>
                  <a:lnTo>
                    <a:pt x="3657599" y="2001012"/>
                  </a:lnTo>
                  <a:lnTo>
                    <a:pt x="3657599" y="0"/>
                  </a:lnTo>
                  <a:lnTo>
                    <a:pt x="0" y="0"/>
                  </a:lnTo>
                  <a:lnTo>
                    <a:pt x="0" y="2001012"/>
                  </a:lnTo>
                  <a:close/>
                </a:path>
              </a:pathLst>
            </a:custGeom>
            <a:ln w="9143">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0" name="object 20"/>
          <p:cNvSpPr txBox="1"/>
          <p:nvPr/>
        </p:nvSpPr>
        <p:spPr>
          <a:xfrm>
            <a:off x="5741670" y="4518152"/>
            <a:ext cx="2034539"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pitchFamily="18" charset="0"/>
                <a:cs typeface="Times New Roman" panose="02020603050405020304" pitchFamily="18" charset="0"/>
              </a:rPr>
              <a:t>TruongPhong</a:t>
            </a:r>
            <a:endParaRPr sz="2400">
              <a:latin typeface="Times New Roman" panose="02020603050405020304" pitchFamily="18" charset="0"/>
              <a:cs typeface="Times New Roman" panose="02020603050405020304" pitchFamily="18" charset="0"/>
            </a:endParaRPr>
          </a:p>
        </p:txBody>
      </p:sp>
      <p:sp>
        <p:nvSpPr>
          <p:cNvPr id="21" name="object 21"/>
          <p:cNvSpPr txBox="1"/>
          <p:nvPr/>
        </p:nvSpPr>
        <p:spPr>
          <a:xfrm>
            <a:off x="4935473" y="4893496"/>
            <a:ext cx="3030220" cy="777875"/>
          </a:xfrm>
          <a:prstGeom prst="rect">
            <a:avLst/>
          </a:prstGeom>
        </p:spPr>
        <p:txBody>
          <a:bodyPr vert="horz" wrap="square" lIns="0" tIns="114300" rIns="0" bIns="0" rtlCol="0">
            <a:spAutoFit/>
          </a:bodyPr>
          <a:lstStyle/>
          <a:p>
            <a:pPr marL="12700">
              <a:lnSpc>
                <a:spcPct val="100000"/>
              </a:lnSpc>
              <a:spcBef>
                <a:spcPts val="900"/>
              </a:spcBef>
            </a:pPr>
            <a:r>
              <a:rPr sz="1800" b="1" dirty="0">
                <a:latin typeface="Times New Roman" panose="02020603050405020304" pitchFamily="18" charset="0"/>
                <a:cs typeface="Times New Roman" panose="02020603050405020304" pitchFamily="18" charset="0"/>
              </a:rPr>
              <a:t>-phuCap:double</a:t>
            </a:r>
            <a:endParaRPr sz="1800">
              <a:latin typeface="Times New Roman" panose="02020603050405020304" pitchFamily="18" charset="0"/>
              <a:cs typeface="Times New Roman" panose="02020603050405020304" pitchFamily="18" charset="0"/>
            </a:endParaRPr>
          </a:p>
          <a:p>
            <a:pPr marL="12700">
              <a:lnSpc>
                <a:spcPct val="100000"/>
              </a:lnSpc>
              <a:spcBef>
                <a:spcPts val="805"/>
              </a:spcBef>
            </a:pPr>
            <a:r>
              <a:rPr sz="1800" b="1" dirty="0">
                <a:latin typeface="Times New Roman" panose="02020603050405020304" pitchFamily="18" charset="0"/>
                <a:cs typeface="Times New Roman" panose="02020603050405020304" pitchFamily="18" charset="0"/>
              </a:rPr>
              <a:t>-soNamDuongChuc:double</a:t>
            </a:r>
            <a:endParaRPr sz="1800">
              <a:latin typeface="Times New Roman" panose="02020603050405020304" pitchFamily="18" charset="0"/>
              <a:cs typeface="Times New Roman" panose="02020603050405020304" pitchFamily="18" charset="0"/>
            </a:endParaRPr>
          </a:p>
        </p:txBody>
      </p:sp>
      <p:sp>
        <p:nvSpPr>
          <p:cNvPr id="22" name="object 22"/>
          <p:cNvSpPr txBox="1"/>
          <p:nvPr/>
        </p:nvSpPr>
        <p:spPr>
          <a:xfrm>
            <a:off x="4935473" y="5644692"/>
            <a:ext cx="2620645" cy="778510"/>
          </a:xfrm>
          <a:prstGeom prst="rect">
            <a:avLst/>
          </a:prstGeom>
        </p:spPr>
        <p:txBody>
          <a:bodyPr vert="horz" wrap="square" lIns="0" tIns="114935" rIns="0" bIns="0" rtlCol="0">
            <a:spAutoFit/>
          </a:bodyPr>
          <a:lstStyle/>
          <a:p>
            <a:pPr marL="12700">
              <a:lnSpc>
                <a:spcPct val="100000"/>
              </a:lnSpc>
              <a:spcBef>
                <a:spcPts val="905"/>
              </a:spcBef>
            </a:pPr>
            <a:r>
              <a:rPr sz="1800" b="1" dirty="0">
                <a:latin typeface="Times New Roman" panose="02020603050405020304" pitchFamily="18" charset="0"/>
                <a:cs typeface="Times New Roman" panose="02020603050405020304" pitchFamily="18" charset="0"/>
              </a:rPr>
              <a:t>+tinhLuong():double</a:t>
            </a:r>
            <a:endParaRPr sz="1800">
              <a:latin typeface="Times New Roman" panose="02020603050405020304" pitchFamily="18" charset="0"/>
              <a:cs typeface="Times New Roman" panose="02020603050405020304" pitchFamily="18" charset="0"/>
            </a:endParaRPr>
          </a:p>
          <a:p>
            <a:pPr marL="12700">
              <a:lnSpc>
                <a:spcPct val="100000"/>
              </a:lnSpc>
              <a:spcBef>
                <a:spcPts val="800"/>
              </a:spcBef>
            </a:pPr>
            <a:r>
              <a:rPr sz="1800" b="1" dirty="0">
                <a:latin typeface="Times New Roman" panose="02020603050405020304" pitchFamily="18" charset="0"/>
                <a:cs typeface="Times New Roman" panose="02020603050405020304" pitchFamily="18" charset="0"/>
              </a:rPr>
              <a:t>+inTTin()</a:t>
            </a:r>
            <a:endParaRPr sz="1800">
              <a:latin typeface="Times New Roman" panose="02020603050405020304" pitchFamily="18" charset="0"/>
              <a:cs typeface="Times New Roman" panose="02020603050405020304" pitchFamily="18" charset="0"/>
            </a:endParaRPr>
          </a:p>
        </p:txBody>
      </p:sp>
      <p:grpSp>
        <p:nvGrpSpPr>
          <p:cNvPr id="23" name="object 23"/>
          <p:cNvGrpSpPr/>
          <p:nvPr/>
        </p:nvGrpSpPr>
        <p:grpSpPr>
          <a:xfrm>
            <a:off x="4928615" y="3709415"/>
            <a:ext cx="3657600" cy="2002789"/>
            <a:chOff x="4928615" y="3709415"/>
            <a:chExt cx="3657600" cy="2002789"/>
          </a:xfrm>
        </p:grpSpPr>
        <p:sp>
          <p:nvSpPr>
            <p:cNvPr id="24" name="object 24"/>
            <p:cNvSpPr/>
            <p:nvPr/>
          </p:nvSpPr>
          <p:spPr>
            <a:xfrm>
              <a:off x="4928615" y="4928615"/>
              <a:ext cx="3657600" cy="779145"/>
            </a:xfrm>
            <a:custGeom>
              <a:avLst/>
              <a:gdLst/>
              <a:ahLst/>
              <a:cxnLst/>
              <a:rect l="l" t="t" r="r" b="b"/>
              <a:pathLst>
                <a:path w="3657600" h="779145">
                  <a:moveTo>
                    <a:pt x="0" y="0"/>
                  </a:moveTo>
                  <a:lnTo>
                    <a:pt x="3657600" y="0"/>
                  </a:lnTo>
                </a:path>
                <a:path w="3657600" h="779145">
                  <a:moveTo>
                    <a:pt x="0" y="778763"/>
                  </a:moveTo>
                  <a:lnTo>
                    <a:pt x="3657600" y="778763"/>
                  </a:lnTo>
                </a:path>
              </a:pathLst>
            </a:custGeom>
            <a:ln w="9144">
              <a:solidFill>
                <a:srgbClr val="00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5" name="object 25"/>
            <p:cNvSpPr/>
            <p:nvPr/>
          </p:nvSpPr>
          <p:spPr>
            <a:xfrm>
              <a:off x="6757415" y="3729227"/>
              <a:ext cx="8255" cy="819150"/>
            </a:xfrm>
            <a:custGeom>
              <a:avLst/>
              <a:gdLst/>
              <a:ahLst/>
              <a:cxnLst/>
              <a:rect l="l" t="t" r="r" b="b"/>
              <a:pathLst>
                <a:path w="8254" h="819150">
                  <a:moveTo>
                    <a:pt x="0" y="819150"/>
                  </a:moveTo>
                  <a:lnTo>
                    <a:pt x="7874" y="0"/>
                  </a:lnTo>
                </a:path>
              </a:pathLst>
            </a:custGeom>
            <a:ln w="9144">
              <a:solidFill>
                <a:srgbClr val="00E3A7"/>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6" name="object 26"/>
            <p:cNvSpPr/>
            <p:nvPr/>
          </p:nvSpPr>
          <p:spPr>
            <a:xfrm>
              <a:off x="6602729" y="3722369"/>
              <a:ext cx="358140" cy="356870"/>
            </a:xfrm>
            <a:custGeom>
              <a:avLst/>
              <a:gdLst/>
              <a:ahLst/>
              <a:cxnLst/>
              <a:rect l="l" t="t" r="r" b="b"/>
              <a:pathLst>
                <a:path w="358140" h="356870">
                  <a:moveTo>
                    <a:pt x="179070" y="0"/>
                  </a:moveTo>
                  <a:lnTo>
                    <a:pt x="0" y="356615"/>
                  </a:lnTo>
                  <a:lnTo>
                    <a:pt x="358140" y="356615"/>
                  </a:lnTo>
                  <a:lnTo>
                    <a:pt x="179070"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7" name="object 27"/>
            <p:cNvSpPr/>
            <p:nvPr/>
          </p:nvSpPr>
          <p:spPr>
            <a:xfrm>
              <a:off x="6602729" y="3722369"/>
              <a:ext cx="358140" cy="356870"/>
            </a:xfrm>
            <a:custGeom>
              <a:avLst/>
              <a:gdLst/>
              <a:ahLst/>
              <a:cxnLst/>
              <a:rect l="l" t="t" r="r" b="b"/>
              <a:pathLst>
                <a:path w="358140" h="356870">
                  <a:moveTo>
                    <a:pt x="0" y="356615"/>
                  </a:moveTo>
                  <a:lnTo>
                    <a:pt x="179070" y="0"/>
                  </a:lnTo>
                  <a:lnTo>
                    <a:pt x="358140" y="356615"/>
                  </a:lnTo>
                  <a:lnTo>
                    <a:pt x="0" y="356615"/>
                  </a:lnTo>
                  <a:close/>
                </a:path>
              </a:pathLst>
            </a:custGeom>
            <a:ln w="25908">
              <a:solidFill>
                <a:srgbClr val="00A779"/>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28" name="object 28"/>
          <p:cNvSpPr txBox="1"/>
          <p:nvPr/>
        </p:nvSpPr>
        <p:spPr>
          <a:xfrm>
            <a:off x="8438388" y="6433732"/>
            <a:ext cx="455930" cy="219291"/>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Times New Roman" panose="02020603050405020304" pitchFamily="18" charset="0"/>
                <a:cs typeface="Times New Roman" panose="02020603050405020304" pitchFamily="18" charset="0"/>
              </a:rPr>
              <a:t>58</a:t>
            </a:fld>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9969" y="380746"/>
            <a:ext cx="182118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333399"/>
                </a:solidFill>
                <a:latin typeface="Times New Roman" panose="02020603050405020304" pitchFamily="18" charset="0"/>
                <a:cs typeface="Times New Roman" panose="02020603050405020304" pitchFamily="18" charset="0"/>
              </a:rPr>
              <a:t>Bài </a:t>
            </a:r>
            <a:r>
              <a:rPr sz="3600" dirty="0" err="1">
                <a:solidFill>
                  <a:srgbClr val="333399"/>
                </a:solidFill>
                <a:latin typeface="Times New Roman" panose="02020603050405020304" pitchFamily="18" charset="0"/>
                <a:cs typeface="Times New Roman" panose="02020603050405020304" pitchFamily="18" charset="0"/>
              </a:rPr>
              <a:t>tập</a:t>
            </a:r>
            <a:r>
              <a:rPr sz="3600" dirty="0">
                <a:solidFill>
                  <a:srgbClr val="333399"/>
                </a:solidFill>
                <a:latin typeface="Times New Roman" panose="02020603050405020304" pitchFamily="18" charset="0"/>
                <a:cs typeface="Times New Roman" panose="02020603050405020304" pitchFamily="18" charset="0"/>
              </a:rPr>
              <a:t> </a:t>
            </a:r>
            <a:r>
              <a:rPr lang="en-US" sz="3600" dirty="0">
                <a:solidFill>
                  <a:srgbClr val="333399"/>
                </a:solidFill>
                <a:latin typeface="Times New Roman" panose="02020603050405020304" pitchFamily="18" charset="0"/>
                <a:cs typeface="Times New Roman" panose="02020603050405020304" pitchFamily="18" charset="0"/>
              </a:rPr>
              <a:t>2</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7340" y="1393977"/>
            <a:ext cx="1937385" cy="1562100"/>
          </a:xfrm>
          <a:prstGeom prst="rect">
            <a:avLst/>
          </a:prstGeom>
        </p:spPr>
        <p:txBody>
          <a:bodyPr vert="horz" wrap="square" lIns="0" tIns="12700" rIns="0" bIns="0" rtlCol="0">
            <a:spAutoFit/>
          </a:bodyPr>
          <a:lstStyle/>
          <a:p>
            <a:pPr marL="12700" marR="5080" algn="just">
              <a:lnSpc>
                <a:spcPct val="120000"/>
              </a:lnSpc>
              <a:spcBef>
                <a:spcPts val="100"/>
              </a:spcBef>
            </a:pPr>
            <a:r>
              <a:rPr sz="1650" dirty="0">
                <a:solidFill>
                  <a:srgbClr val="3333C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Xây dựng  các lớp theo  sơ đồ lớp</a:t>
            </a:r>
          </a:p>
        </p:txBody>
      </p:sp>
      <p:sp>
        <p:nvSpPr>
          <p:cNvPr id="4" name="object 4"/>
          <p:cNvSpPr/>
          <p:nvPr/>
        </p:nvSpPr>
        <p:spPr>
          <a:xfrm>
            <a:off x="3276600" y="6094"/>
            <a:ext cx="5858256" cy="685190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8438388" y="6433732"/>
            <a:ext cx="455930" cy="240665"/>
          </a:xfrm>
          <a:prstGeom prst="rect">
            <a:avLst/>
          </a:prstGeom>
        </p:spPr>
        <p:txBody>
          <a:bodyPr vert="horz" wrap="square" lIns="0" tIns="3810" rIns="0" bIns="0" rtlCol="0">
            <a:spAutoFit/>
          </a:bodyPr>
          <a:lstStyle/>
          <a:p>
            <a:pPr marL="219075">
              <a:lnSpc>
                <a:spcPct val="100000"/>
              </a:lnSpc>
              <a:spcBef>
                <a:spcPts val="30"/>
              </a:spcBef>
            </a:pPr>
            <a:fld id="{81D60167-4931-47E6-BA6A-407CBD079E47}" type="slidenum">
              <a:rPr sz="1400" dirty="0">
                <a:latin typeface="Arial"/>
                <a:cs typeface="Arial"/>
              </a:rPr>
              <a:t>59</a:t>
            </a:fld>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113232" y="239074"/>
            <a:ext cx="7925993" cy="474489"/>
          </a:xfrm>
          <a:prstGeom prst="rect">
            <a:avLst/>
          </a:prstGeom>
        </p:spPr>
        <p:txBody>
          <a:bodyPr vert="horz" wrap="square" lIns="0" tIns="12700" rIns="0" bIns="0" rtlCol="0">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1007189" y="1358011"/>
            <a:ext cx="8009255" cy="1817370"/>
          </a:xfrm>
          <a:prstGeom prst="rect">
            <a:avLst/>
          </a:prstGeom>
        </p:spPr>
        <p:txBody>
          <a:bodyPr vert="horz" wrap="square" lIns="0" tIns="12065" rIns="0" bIns="0" rtlCol="0">
            <a:spAutoFit/>
          </a:bodyPr>
          <a:lstStyle/>
          <a:p>
            <a:pPr marL="355600" marR="5080" indent="-342900">
              <a:lnSpc>
                <a:spcPct val="100000"/>
              </a:lnSpc>
              <a:spcBef>
                <a:spcPts val="95"/>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Phương thức ghi đè sẽ thay thế hoặc làm rõ hơn  cho phương thức cùng tên trong lớp cha</a:t>
            </a:r>
          </a:p>
          <a:p>
            <a:pPr marL="355600" marR="111125" indent="-342900">
              <a:lnSpc>
                <a:spcPct val="100000"/>
              </a:lnSpc>
              <a:spcBef>
                <a:spcPts val="670"/>
              </a:spcBef>
              <a:buClr>
                <a:srgbClr val="3333CC"/>
              </a:buClr>
              <a:buSzPct val="58928"/>
              <a:buFont typeface="Wingdings"/>
              <a:buChar char="◼"/>
              <a:tabLst>
                <a:tab pos="354965" algn="l"/>
                <a:tab pos="355600" algn="l"/>
              </a:tabLst>
            </a:pPr>
            <a:r>
              <a:rPr sz="2800" dirty="0">
                <a:latin typeface="Times New Roman" panose="02020603050405020304" pitchFamily="18" charset="0"/>
                <a:cs typeface="Times New Roman" panose="02020603050405020304" pitchFamily="18" charset="0"/>
              </a:rPr>
              <a:t>Đối tượng của lớp con sẽ hoạt động với phương  thức mới phù hợp với nó</a:t>
            </a:r>
          </a:p>
        </p:txBody>
      </p:sp>
      <p:sp>
        <p:nvSpPr>
          <p:cNvPr id="9" name="object 9"/>
          <p:cNvSpPr txBox="1"/>
          <p:nvPr/>
        </p:nvSpPr>
        <p:spPr>
          <a:xfrm>
            <a:off x="7200010" y="5636767"/>
            <a:ext cx="1694180" cy="1123315"/>
          </a:xfrm>
          <a:prstGeom prst="rect">
            <a:avLst/>
          </a:prstGeom>
        </p:spPr>
        <p:txBody>
          <a:bodyPr vert="horz" wrap="square" lIns="0" tIns="12700" rIns="0" bIns="0" rtlCol="0">
            <a:spAutoFit/>
          </a:bodyPr>
          <a:lstStyle/>
          <a:p>
            <a:pPr marL="38100">
              <a:lnSpc>
                <a:spcPct val="100000"/>
              </a:lnSpc>
              <a:spcBef>
                <a:spcPts val="100"/>
              </a:spcBef>
            </a:pPr>
            <a:r>
              <a:rPr sz="1800" b="1" spc="-5" dirty="0">
                <a:latin typeface="Tahoma"/>
                <a:cs typeface="Tahoma"/>
              </a:rPr>
              <a:t>name</a:t>
            </a:r>
            <a:endParaRPr sz="1800">
              <a:latin typeface="Tahoma"/>
              <a:cs typeface="Tahoma"/>
            </a:endParaRPr>
          </a:p>
          <a:p>
            <a:pPr marL="38100">
              <a:lnSpc>
                <a:spcPct val="100000"/>
              </a:lnSpc>
            </a:pPr>
            <a:r>
              <a:rPr sz="1800" spc="-5" dirty="0">
                <a:latin typeface="Tahoma"/>
                <a:cs typeface="Tahoma"/>
              </a:rPr>
              <a:t>side</a:t>
            </a:r>
            <a:endParaRPr sz="1800">
              <a:latin typeface="Tahoma"/>
              <a:cs typeface="Tahoma"/>
            </a:endParaRPr>
          </a:p>
          <a:p>
            <a:pPr marL="38100">
              <a:lnSpc>
                <a:spcPct val="100000"/>
              </a:lnSpc>
            </a:pPr>
            <a:r>
              <a:rPr sz="1800" b="1" spc="-5" dirty="0">
                <a:latin typeface="Tahoma"/>
                <a:cs typeface="Tahoma"/>
              </a:rPr>
              <a:t>getName()</a:t>
            </a:r>
            <a:endParaRPr sz="1800">
              <a:latin typeface="Tahoma"/>
              <a:cs typeface="Tahoma"/>
            </a:endParaRPr>
          </a:p>
          <a:p>
            <a:pPr marL="38100">
              <a:lnSpc>
                <a:spcPct val="100000"/>
              </a:lnSpc>
            </a:pPr>
            <a:r>
              <a:rPr sz="1800" dirty="0">
                <a:latin typeface="Tahoma"/>
                <a:cs typeface="Tahoma"/>
              </a:rPr>
              <a:t>calculateArea()</a:t>
            </a:r>
            <a:r>
              <a:rPr sz="2100" baseline="25793" dirty="0">
                <a:latin typeface="Arial"/>
                <a:cs typeface="Arial"/>
              </a:rPr>
              <a:t>6</a:t>
            </a:r>
            <a:endParaRPr sz="2100" baseline="25793">
              <a:latin typeface="Arial"/>
              <a:cs typeface="Arial"/>
            </a:endParaRPr>
          </a:p>
        </p:txBody>
      </p:sp>
      <p:sp>
        <p:nvSpPr>
          <p:cNvPr id="10" name="object 10"/>
          <p:cNvSpPr/>
          <p:nvPr/>
        </p:nvSpPr>
        <p:spPr>
          <a:xfrm>
            <a:off x="2187381" y="3385059"/>
            <a:ext cx="4915629" cy="3376585"/>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532891" y="5620918"/>
            <a:ext cx="1539875" cy="1123315"/>
          </a:xfrm>
          <a:prstGeom prst="rect">
            <a:avLst/>
          </a:prstGeom>
        </p:spPr>
        <p:txBody>
          <a:bodyPr vert="horz" wrap="square" lIns="0" tIns="12700" rIns="0" bIns="0" rtlCol="0">
            <a:spAutoFit/>
          </a:bodyPr>
          <a:lstStyle/>
          <a:p>
            <a:pPr marR="5715" algn="r">
              <a:lnSpc>
                <a:spcPct val="100000"/>
              </a:lnSpc>
              <a:spcBef>
                <a:spcPts val="100"/>
              </a:spcBef>
            </a:pPr>
            <a:r>
              <a:rPr sz="1800" b="1" spc="-5" dirty="0">
                <a:latin typeface="Tahoma"/>
                <a:cs typeface="Tahoma"/>
              </a:rPr>
              <a:t>name</a:t>
            </a:r>
            <a:endParaRPr sz="1800">
              <a:latin typeface="Tahoma"/>
              <a:cs typeface="Tahoma"/>
            </a:endParaRPr>
          </a:p>
          <a:p>
            <a:pPr marL="12700" marR="5080" indent="901700" algn="r">
              <a:lnSpc>
                <a:spcPct val="100000"/>
              </a:lnSpc>
            </a:pPr>
            <a:r>
              <a:rPr sz="1800" spc="-10" dirty="0">
                <a:latin typeface="Tahoma"/>
                <a:cs typeface="Tahoma"/>
              </a:rPr>
              <a:t>radius  </a:t>
            </a:r>
            <a:r>
              <a:rPr sz="1800" b="1" spc="-5" dirty="0">
                <a:latin typeface="Tahoma"/>
                <a:cs typeface="Tahoma"/>
              </a:rPr>
              <a:t>g</a:t>
            </a:r>
            <a:r>
              <a:rPr sz="1800" b="1" spc="-10" dirty="0">
                <a:latin typeface="Tahoma"/>
                <a:cs typeface="Tahoma"/>
              </a:rPr>
              <a:t>e</a:t>
            </a:r>
            <a:r>
              <a:rPr sz="1800" b="1" dirty="0">
                <a:latin typeface="Tahoma"/>
                <a:cs typeface="Tahoma"/>
              </a:rPr>
              <a:t>tName()  </a:t>
            </a:r>
            <a:r>
              <a:rPr sz="1800" spc="-10" dirty="0">
                <a:latin typeface="Tahoma"/>
                <a:cs typeface="Tahoma"/>
              </a:rPr>
              <a:t>calcu</a:t>
            </a:r>
            <a:r>
              <a:rPr sz="1800" spc="-15" dirty="0">
                <a:latin typeface="Tahoma"/>
                <a:cs typeface="Tahoma"/>
              </a:rPr>
              <a:t>l</a:t>
            </a:r>
            <a:r>
              <a:rPr sz="1800" dirty="0">
                <a:latin typeface="Tahoma"/>
                <a:cs typeface="Tahoma"/>
              </a:rPr>
              <a:t>ateAre</a:t>
            </a:r>
            <a:r>
              <a:rPr sz="1800" spc="5" dirty="0">
                <a:latin typeface="Tahoma"/>
                <a:cs typeface="Tahoma"/>
              </a:rPr>
              <a:t>a</a:t>
            </a:r>
            <a:r>
              <a:rPr sz="1800" dirty="0">
                <a:latin typeface="Tahoma"/>
                <a:cs typeface="Tahoma"/>
              </a:rPr>
              <a:t>()</a:t>
            </a:r>
            <a:endParaRPr sz="1800">
              <a:latin typeface="Tahoma"/>
              <a:cs typeface="Tahoma"/>
            </a:endParaRPr>
          </a:p>
        </p:txBody>
      </p:sp>
      <p:grpSp>
        <p:nvGrpSpPr>
          <p:cNvPr id="12" name="object 12"/>
          <p:cNvGrpSpPr/>
          <p:nvPr/>
        </p:nvGrpSpPr>
        <p:grpSpPr>
          <a:xfrm>
            <a:off x="402272" y="4770056"/>
            <a:ext cx="2507615" cy="508000"/>
            <a:chOff x="402272" y="4770056"/>
            <a:chExt cx="2507615" cy="508000"/>
          </a:xfrm>
        </p:grpSpPr>
        <p:sp>
          <p:nvSpPr>
            <p:cNvPr id="13" name="object 13"/>
            <p:cNvSpPr/>
            <p:nvPr/>
          </p:nvSpPr>
          <p:spPr>
            <a:xfrm>
              <a:off x="415289" y="4783074"/>
              <a:ext cx="2481580" cy="481965"/>
            </a:xfrm>
            <a:custGeom>
              <a:avLst/>
              <a:gdLst/>
              <a:ahLst/>
              <a:cxnLst/>
              <a:rect l="l" t="t" r="r" b="b"/>
              <a:pathLst>
                <a:path w="2481580" h="481964">
                  <a:moveTo>
                    <a:pt x="2400808" y="0"/>
                  </a:moveTo>
                  <a:lnTo>
                    <a:pt x="80264" y="0"/>
                  </a:lnTo>
                  <a:lnTo>
                    <a:pt x="49023" y="6308"/>
                  </a:lnTo>
                  <a:lnTo>
                    <a:pt x="23510" y="23510"/>
                  </a:lnTo>
                  <a:lnTo>
                    <a:pt x="6308" y="49023"/>
                  </a:lnTo>
                  <a:lnTo>
                    <a:pt x="0" y="80263"/>
                  </a:lnTo>
                  <a:lnTo>
                    <a:pt x="0" y="401319"/>
                  </a:lnTo>
                  <a:lnTo>
                    <a:pt x="6308" y="432560"/>
                  </a:lnTo>
                  <a:lnTo>
                    <a:pt x="23510" y="458073"/>
                  </a:lnTo>
                  <a:lnTo>
                    <a:pt x="49023" y="475275"/>
                  </a:lnTo>
                  <a:lnTo>
                    <a:pt x="80264" y="481584"/>
                  </a:lnTo>
                  <a:lnTo>
                    <a:pt x="2400808" y="481584"/>
                  </a:lnTo>
                  <a:lnTo>
                    <a:pt x="2432048" y="475275"/>
                  </a:lnTo>
                  <a:lnTo>
                    <a:pt x="2457561" y="458073"/>
                  </a:lnTo>
                  <a:lnTo>
                    <a:pt x="2474763" y="432560"/>
                  </a:lnTo>
                  <a:lnTo>
                    <a:pt x="2481072" y="401319"/>
                  </a:lnTo>
                  <a:lnTo>
                    <a:pt x="2481072" y="80263"/>
                  </a:lnTo>
                  <a:lnTo>
                    <a:pt x="2474763" y="49023"/>
                  </a:lnTo>
                  <a:lnTo>
                    <a:pt x="2457561" y="23510"/>
                  </a:lnTo>
                  <a:lnTo>
                    <a:pt x="2432048" y="6308"/>
                  </a:lnTo>
                  <a:lnTo>
                    <a:pt x="2400808" y="0"/>
                  </a:lnTo>
                  <a:close/>
                </a:path>
              </a:pathLst>
            </a:custGeom>
            <a:solidFill>
              <a:srgbClr val="FFFFFF"/>
            </a:solidFill>
          </p:spPr>
          <p:txBody>
            <a:bodyPr wrap="square" lIns="0" tIns="0" rIns="0" bIns="0" rtlCol="0"/>
            <a:lstStyle/>
            <a:p>
              <a:endParaRPr/>
            </a:p>
          </p:txBody>
        </p:sp>
        <p:sp>
          <p:nvSpPr>
            <p:cNvPr id="14" name="object 14"/>
            <p:cNvSpPr/>
            <p:nvPr/>
          </p:nvSpPr>
          <p:spPr>
            <a:xfrm>
              <a:off x="415289" y="4783074"/>
              <a:ext cx="2481580" cy="481965"/>
            </a:xfrm>
            <a:custGeom>
              <a:avLst/>
              <a:gdLst/>
              <a:ahLst/>
              <a:cxnLst/>
              <a:rect l="l" t="t" r="r" b="b"/>
              <a:pathLst>
                <a:path w="2481580" h="481964">
                  <a:moveTo>
                    <a:pt x="0" y="80263"/>
                  </a:moveTo>
                  <a:lnTo>
                    <a:pt x="6308" y="49023"/>
                  </a:lnTo>
                  <a:lnTo>
                    <a:pt x="23510" y="23510"/>
                  </a:lnTo>
                  <a:lnTo>
                    <a:pt x="49023" y="6308"/>
                  </a:lnTo>
                  <a:lnTo>
                    <a:pt x="80264" y="0"/>
                  </a:lnTo>
                  <a:lnTo>
                    <a:pt x="2400808" y="0"/>
                  </a:lnTo>
                  <a:lnTo>
                    <a:pt x="2432048" y="6308"/>
                  </a:lnTo>
                  <a:lnTo>
                    <a:pt x="2457561" y="23510"/>
                  </a:lnTo>
                  <a:lnTo>
                    <a:pt x="2474763" y="49023"/>
                  </a:lnTo>
                  <a:lnTo>
                    <a:pt x="2481072" y="80263"/>
                  </a:lnTo>
                  <a:lnTo>
                    <a:pt x="2481072" y="401319"/>
                  </a:lnTo>
                  <a:lnTo>
                    <a:pt x="2474763" y="432560"/>
                  </a:lnTo>
                  <a:lnTo>
                    <a:pt x="2457561" y="458073"/>
                  </a:lnTo>
                  <a:lnTo>
                    <a:pt x="2432048" y="475275"/>
                  </a:lnTo>
                  <a:lnTo>
                    <a:pt x="2400808" y="481584"/>
                  </a:lnTo>
                  <a:lnTo>
                    <a:pt x="80264" y="481584"/>
                  </a:lnTo>
                  <a:lnTo>
                    <a:pt x="49023" y="475275"/>
                  </a:lnTo>
                  <a:lnTo>
                    <a:pt x="23510" y="458073"/>
                  </a:lnTo>
                  <a:lnTo>
                    <a:pt x="6308" y="432560"/>
                  </a:lnTo>
                  <a:lnTo>
                    <a:pt x="0" y="401319"/>
                  </a:lnTo>
                  <a:lnTo>
                    <a:pt x="0" y="80263"/>
                  </a:lnTo>
                  <a:close/>
                </a:path>
              </a:pathLst>
            </a:custGeom>
            <a:ln w="25908">
              <a:solidFill>
                <a:srgbClr val="FFCF00"/>
              </a:solidFill>
            </a:ln>
          </p:spPr>
          <p:txBody>
            <a:bodyPr wrap="square" lIns="0" tIns="0" rIns="0" bIns="0" rtlCol="0"/>
            <a:lstStyle/>
            <a:p>
              <a:endParaRPr/>
            </a:p>
          </p:txBody>
        </p:sp>
      </p:grpSp>
      <p:sp>
        <p:nvSpPr>
          <p:cNvPr id="15" name="object 15"/>
          <p:cNvSpPr txBox="1"/>
          <p:nvPr/>
        </p:nvSpPr>
        <p:spPr>
          <a:xfrm>
            <a:off x="516737" y="4837938"/>
            <a:ext cx="22307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ahoma"/>
                <a:cs typeface="Tahoma"/>
              </a:rPr>
              <a:t>3.14 </a:t>
            </a:r>
            <a:r>
              <a:rPr sz="1800" dirty="0">
                <a:latin typeface="Tahoma"/>
                <a:cs typeface="Tahoma"/>
              </a:rPr>
              <a:t>* </a:t>
            </a:r>
            <a:r>
              <a:rPr sz="1800" spc="-5" dirty="0">
                <a:latin typeface="Tahoma"/>
                <a:cs typeface="Tahoma"/>
              </a:rPr>
              <a:t>radius </a:t>
            </a:r>
            <a:r>
              <a:rPr sz="1800" dirty="0">
                <a:latin typeface="Tahoma"/>
                <a:cs typeface="Tahoma"/>
              </a:rPr>
              <a:t>*</a:t>
            </a:r>
            <a:r>
              <a:rPr sz="1800" spc="-10" dirty="0">
                <a:latin typeface="Tahoma"/>
                <a:cs typeface="Tahoma"/>
              </a:rPr>
              <a:t> </a:t>
            </a:r>
            <a:r>
              <a:rPr sz="1800" spc="-5" dirty="0">
                <a:latin typeface="Tahoma"/>
                <a:cs typeface="Tahoma"/>
              </a:rPr>
              <a:t>radius</a:t>
            </a:r>
            <a:endParaRPr sz="1800">
              <a:latin typeface="Tahoma"/>
              <a:cs typeface="Tahoma"/>
            </a:endParaRPr>
          </a:p>
        </p:txBody>
      </p:sp>
      <p:sp>
        <p:nvSpPr>
          <p:cNvPr id="16" name="object 16"/>
          <p:cNvSpPr/>
          <p:nvPr/>
        </p:nvSpPr>
        <p:spPr>
          <a:xfrm>
            <a:off x="7306818" y="4783073"/>
            <a:ext cx="1431290" cy="481965"/>
          </a:xfrm>
          <a:custGeom>
            <a:avLst/>
            <a:gdLst/>
            <a:ahLst/>
            <a:cxnLst/>
            <a:rect l="l" t="t" r="r" b="b"/>
            <a:pathLst>
              <a:path w="1431290" h="481964">
                <a:moveTo>
                  <a:pt x="0" y="80263"/>
                </a:moveTo>
                <a:lnTo>
                  <a:pt x="6308" y="49023"/>
                </a:lnTo>
                <a:lnTo>
                  <a:pt x="23510" y="23510"/>
                </a:lnTo>
                <a:lnTo>
                  <a:pt x="49023" y="6308"/>
                </a:lnTo>
                <a:lnTo>
                  <a:pt x="80263" y="0"/>
                </a:lnTo>
                <a:lnTo>
                  <a:pt x="1350772" y="0"/>
                </a:lnTo>
                <a:lnTo>
                  <a:pt x="1382012" y="6308"/>
                </a:lnTo>
                <a:lnTo>
                  <a:pt x="1407525" y="23510"/>
                </a:lnTo>
                <a:lnTo>
                  <a:pt x="1424727" y="49023"/>
                </a:lnTo>
                <a:lnTo>
                  <a:pt x="1431035" y="80263"/>
                </a:lnTo>
                <a:lnTo>
                  <a:pt x="1431035" y="401319"/>
                </a:lnTo>
                <a:lnTo>
                  <a:pt x="1424727" y="432560"/>
                </a:lnTo>
                <a:lnTo>
                  <a:pt x="1407525" y="458073"/>
                </a:lnTo>
                <a:lnTo>
                  <a:pt x="1382012" y="475275"/>
                </a:lnTo>
                <a:lnTo>
                  <a:pt x="1350772" y="481584"/>
                </a:lnTo>
                <a:lnTo>
                  <a:pt x="80263" y="481584"/>
                </a:lnTo>
                <a:lnTo>
                  <a:pt x="49023" y="475275"/>
                </a:lnTo>
                <a:lnTo>
                  <a:pt x="23510" y="458073"/>
                </a:lnTo>
                <a:lnTo>
                  <a:pt x="6308" y="432560"/>
                </a:lnTo>
                <a:lnTo>
                  <a:pt x="0" y="401319"/>
                </a:lnTo>
                <a:lnTo>
                  <a:pt x="0" y="80263"/>
                </a:lnTo>
                <a:close/>
              </a:path>
            </a:pathLst>
          </a:custGeom>
          <a:ln w="25907">
            <a:solidFill>
              <a:srgbClr val="FFCF00"/>
            </a:solidFill>
          </a:ln>
        </p:spPr>
        <p:txBody>
          <a:bodyPr wrap="square" lIns="0" tIns="0" rIns="0" bIns="0" rtlCol="0"/>
          <a:lstStyle/>
          <a:p>
            <a:endParaRPr/>
          </a:p>
        </p:txBody>
      </p:sp>
      <p:sp>
        <p:nvSpPr>
          <p:cNvPr id="17" name="object 17"/>
          <p:cNvSpPr txBox="1"/>
          <p:nvPr/>
        </p:nvSpPr>
        <p:spPr>
          <a:xfrm>
            <a:off x="7409180" y="4837938"/>
            <a:ext cx="10960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ahoma"/>
                <a:cs typeface="Tahoma"/>
              </a:rPr>
              <a:t>side </a:t>
            </a:r>
            <a:r>
              <a:rPr sz="1800" dirty="0">
                <a:latin typeface="Tahoma"/>
                <a:cs typeface="Tahoma"/>
              </a:rPr>
              <a:t>*</a:t>
            </a:r>
            <a:r>
              <a:rPr sz="1800" spc="-70" dirty="0">
                <a:latin typeface="Tahoma"/>
                <a:cs typeface="Tahoma"/>
              </a:rPr>
              <a:t> </a:t>
            </a:r>
            <a:r>
              <a:rPr sz="1800" spc="-5" dirty="0">
                <a:latin typeface="Tahoma"/>
                <a:cs typeface="Tahoma"/>
              </a:rPr>
              <a:t>side</a:t>
            </a:r>
            <a:endParaRPr sz="1800">
              <a:latin typeface="Tahoma"/>
              <a:cs typeface="Tahoma"/>
            </a:endParaRPr>
          </a:p>
        </p:txBody>
      </p:sp>
      <p:sp>
        <p:nvSpPr>
          <p:cNvPr id="18" name="object 18"/>
          <p:cNvSpPr/>
          <p:nvPr/>
        </p:nvSpPr>
        <p:spPr>
          <a:xfrm>
            <a:off x="179959" y="5015610"/>
            <a:ext cx="360045" cy="1574800"/>
          </a:xfrm>
          <a:custGeom>
            <a:avLst/>
            <a:gdLst/>
            <a:ahLst/>
            <a:cxnLst/>
            <a:rect l="l" t="t" r="r" b="b"/>
            <a:pathLst>
              <a:path w="360045" h="1574800">
                <a:moveTo>
                  <a:pt x="219876" y="925042"/>
                </a:moveTo>
                <a:lnTo>
                  <a:pt x="200418" y="925042"/>
                </a:lnTo>
                <a:lnTo>
                  <a:pt x="201206" y="925588"/>
                </a:lnTo>
                <a:lnTo>
                  <a:pt x="230644" y="958976"/>
                </a:lnTo>
                <a:lnTo>
                  <a:pt x="252920" y="1001052"/>
                </a:lnTo>
                <a:lnTo>
                  <a:pt x="273964" y="1055382"/>
                </a:lnTo>
                <a:lnTo>
                  <a:pt x="287020" y="1097584"/>
                </a:lnTo>
                <a:lnTo>
                  <a:pt x="299148" y="1143927"/>
                </a:lnTo>
                <a:lnTo>
                  <a:pt x="310248" y="1193901"/>
                </a:lnTo>
                <a:lnTo>
                  <a:pt x="320116" y="1247139"/>
                </a:lnTo>
                <a:lnTo>
                  <a:pt x="328663" y="1302943"/>
                </a:lnTo>
                <a:lnTo>
                  <a:pt x="338721" y="1390624"/>
                </a:lnTo>
                <a:lnTo>
                  <a:pt x="343382" y="1451025"/>
                </a:lnTo>
                <a:lnTo>
                  <a:pt x="346328" y="1512442"/>
                </a:lnTo>
                <a:lnTo>
                  <a:pt x="347281" y="1574457"/>
                </a:lnTo>
                <a:lnTo>
                  <a:pt x="359981" y="1574253"/>
                </a:lnTo>
                <a:lnTo>
                  <a:pt x="359028" y="1512252"/>
                </a:lnTo>
                <a:lnTo>
                  <a:pt x="356069" y="1450416"/>
                </a:lnTo>
                <a:lnTo>
                  <a:pt x="351396" y="1389659"/>
                </a:lnTo>
                <a:lnTo>
                  <a:pt x="344995" y="1330312"/>
                </a:lnTo>
                <a:lnTo>
                  <a:pt x="337146" y="1272933"/>
                </a:lnTo>
                <a:lnTo>
                  <a:pt x="327875" y="1217968"/>
                </a:lnTo>
                <a:lnTo>
                  <a:pt x="317271" y="1165847"/>
                </a:lnTo>
                <a:lnTo>
                  <a:pt x="305498" y="1117130"/>
                </a:lnTo>
                <a:lnTo>
                  <a:pt x="292760" y="1072299"/>
                </a:lnTo>
                <a:lnTo>
                  <a:pt x="279133" y="1031798"/>
                </a:lnTo>
                <a:lnTo>
                  <a:pt x="264604" y="996086"/>
                </a:lnTo>
                <a:lnTo>
                  <a:pt x="241541" y="952436"/>
                </a:lnTo>
                <a:lnTo>
                  <a:pt x="225323" y="930579"/>
                </a:lnTo>
                <a:lnTo>
                  <a:pt x="219876" y="925042"/>
                </a:lnTo>
                <a:close/>
              </a:path>
              <a:path w="360045" h="1574800">
                <a:moveTo>
                  <a:pt x="200846" y="925381"/>
                </a:moveTo>
                <a:lnTo>
                  <a:pt x="201108" y="925588"/>
                </a:lnTo>
                <a:lnTo>
                  <a:pt x="200846" y="925381"/>
                </a:lnTo>
                <a:close/>
              </a:path>
              <a:path w="360045" h="1574800">
                <a:moveTo>
                  <a:pt x="200418" y="925042"/>
                </a:moveTo>
                <a:lnTo>
                  <a:pt x="200846" y="925381"/>
                </a:lnTo>
                <a:lnTo>
                  <a:pt x="201206" y="925588"/>
                </a:lnTo>
                <a:lnTo>
                  <a:pt x="200418" y="925042"/>
                </a:lnTo>
                <a:close/>
              </a:path>
              <a:path w="360045" h="1574800">
                <a:moveTo>
                  <a:pt x="193624" y="921215"/>
                </a:moveTo>
                <a:lnTo>
                  <a:pt x="200846" y="925381"/>
                </a:lnTo>
                <a:lnTo>
                  <a:pt x="200418" y="925042"/>
                </a:lnTo>
                <a:lnTo>
                  <a:pt x="219876" y="925042"/>
                </a:lnTo>
                <a:lnTo>
                  <a:pt x="216890" y="922007"/>
                </a:lnTo>
                <a:lnTo>
                  <a:pt x="216149" y="921410"/>
                </a:lnTo>
                <a:lnTo>
                  <a:pt x="194183" y="921410"/>
                </a:lnTo>
                <a:lnTo>
                  <a:pt x="193624" y="921215"/>
                </a:lnTo>
                <a:close/>
              </a:path>
              <a:path w="360045" h="1574800">
                <a:moveTo>
                  <a:pt x="193103" y="920915"/>
                </a:moveTo>
                <a:lnTo>
                  <a:pt x="193624" y="921215"/>
                </a:lnTo>
                <a:lnTo>
                  <a:pt x="194183" y="921410"/>
                </a:lnTo>
                <a:lnTo>
                  <a:pt x="193103" y="920915"/>
                </a:lnTo>
                <a:close/>
              </a:path>
              <a:path w="360045" h="1574800">
                <a:moveTo>
                  <a:pt x="215534" y="920915"/>
                </a:moveTo>
                <a:lnTo>
                  <a:pt x="193103" y="920915"/>
                </a:lnTo>
                <a:lnTo>
                  <a:pt x="194183" y="921410"/>
                </a:lnTo>
                <a:lnTo>
                  <a:pt x="216149" y="921410"/>
                </a:lnTo>
                <a:lnTo>
                  <a:pt x="215534" y="920915"/>
                </a:lnTo>
                <a:close/>
              </a:path>
              <a:path w="360045" h="1574800">
                <a:moveTo>
                  <a:pt x="186673" y="918790"/>
                </a:moveTo>
                <a:lnTo>
                  <a:pt x="193624" y="921215"/>
                </a:lnTo>
                <a:lnTo>
                  <a:pt x="193103" y="920915"/>
                </a:lnTo>
                <a:lnTo>
                  <a:pt x="215534" y="920915"/>
                </a:lnTo>
                <a:lnTo>
                  <a:pt x="212994" y="918870"/>
                </a:lnTo>
                <a:lnTo>
                  <a:pt x="187350" y="918870"/>
                </a:lnTo>
                <a:lnTo>
                  <a:pt x="186673" y="918790"/>
                </a:lnTo>
                <a:close/>
              </a:path>
              <a:path w="360045" h="1574800">
                <a:moveTo>
                  <a:pt x="185991" y="918552"/>
                </a:moveTo>
                <a:lnTo>
                  <a:pt x="186673" y="918790"/>
                </a:lnTo>
                <a:lnTo>
                  <a:pt x="187350" y="918870"/>
                </a:lnTo>
                <a:lnTo>
                  <a:pt x="185991" y="918552"/>
                </a:lnTo>
                <a:close/>
              </a:path>
              <a:path w="360045" h="1574800">
                <a:moveTo>
                  <a:pt x="212600" y="918552"/>
                </a:moveTo>
                <a:lnTo>
                  <a:pt x="185991" y="918552"/>
                </a:lnTo>
                <a:lnTo>
                  <a:pt x="187350" y="918870"/>
                </a:lnTo>
                <a:lnTo>
                  <a:pt x="212994" y="918870"/>
                </a:lnTo>
                <a:lnTo>
                  <a:pt x="212600" y="918552"/>
                </a:lnTo>
                <a:close/>
              </a:path>
              <a:path w="360045" h="1574800">
                <a:moveTo>
                  <a:pt x="161636" y="30256"/>
                </a:moveTo>
                <a:lnTo>
                  <a:pt x="126123" y="62864"/>
                </a:lnTo>
                <a:lnTo>
                  <a:pt x="97726" y="100964"/>
                </a:lnTo>
                <a:lnTo>
                  <a:pt x="71983" y="145922"/>
                </a:lnTo>
                <a:lnTo>
                  <a:pt x="49276" y="196976"/>
                </a:lnTo>
                <a:lnTo>
                  <a:pt x="30124" y="252983"/>
                </a:lnTo>
                <a:lnTo>
                  <a:pt x="19748" y="292226"/>
                </a:lnTo>
                <a:lnTo>
                  <a:pt x="11315" y="332866"/>
                </a:lnTo>
                <a:lnTo>
                  <a:pt x="5181" y="374650"/>
                </a:lnTo>
                <a:lnTo>
                  <a:pt x="1346" y="416941"/>
                </a:lnTo>
                <a:lnTo>
                  <a:pt x="0" y="459739"/>
                </a:lnTo>
                <a:lnTo>
                  <a:pt x="965" y="502284"/>
                </a:lnTo>
                <a:lnTo>
                  <a:pt x="3949" y="544576"/>
                </a:lnTo>
                <a:lnTo>
                  <a:pt x="8648" y="586181"/>
                </a:lnTo>
                <a:lnTo>
                  <a:pt x="15074" y="626821"/>
                </a:lnTo>
                <a:lnTo>
                  <a:pt x="22948" y="666064"/>
                </a:lnTo>
                <a:lnTo>
                  <a:pt x="32334" y="703579"/>
                </a:lnTo>
                <a:lnTo>
                  <a:pt x="48691" y="756361"/>
                </a:lnTo>
                <a:lnTo>
                  <a:pt x="67576" y="803452"/>
                </a:lnTo>
                <a:lnTo>
                  <a:pt x="88595" y="844003"/>
                </a:lnTo>
                <a:lnTo>
                  <a:pt x="111573" y="877011"/>
                </a:lnTo>
                <a:lnTo>
                  <a:pt x="144589" y="906995"/>
                </a:lnTo>
                <a:lnTo>
                  <a:pt x="179247" y="917917"/>
                </a:lnTo>
                <a:lnTo>
                  <a:pt x="186673" y="918790"/>
                </a:lnTo>
                <a:lnTo>
                  <a:pt x="185991" y="918552"/>
                </a:lnTo>
                <a:lnTo>
                  <a:pt x="212600" y="918552"/>
                </a:lnTo>
                <a:lnTo>
                  <a:pt x="208089" y="914920"/>
                </a:lnTo>
                <a:lnTo>
                  <a:pt x="174263" y="904760"/>
                </a:lnTo>
                <a:lnTo>
                  <a:pt x="173329" y="904760"/>
                </a:lnTo>
                <a:lnTo>
                  <a:pt x="172415" y="904608"/>
                </a:lnTo>
                <a:lnTo>
                  <a:pt x="172674" y="904608"/>
                </a:lnTo>
                <a:lnTo>
                  <a:pt x="166394" y="903147"/>
                </a:lnTo>
                <a:lnTo>
                  <a:pt x="166090" y="903147"/>
                </a:lnTo>
                <a:lnTo>
                  <a:pt x="165138" y="902855"/>
                </a:lnTo>
                <a:lnTo>
                  <a:pt x="165368" y="902855"/>
                </a:lnTo>
                <a:lnTo>
                  <a:pt x="158089" y="899909"/>
                </a:lnTo>
                <a:lnTo>
                  <a:pt x="150622" y="895832"/>
                </a:lnTo>
                <a:lnTo>
                  <a:pt x="121030" y="868552"/>
                </a:lnTo>
                <a:lnTo>
                  <a:pt x="92455" y="825042"/>
                </a:lnTo>
                <a:lnTo>
                  <a:pt x="72656" y="783335"/>
                </a:lnTo>
                <a:lnTo>
                  <a:pt x="54940" y="735266"/>
                </a:lnTo>
                <a:lnTo>
                  <a:pt x="35280" y="662990"/>
                </a:lnTo>
                <a:lnTo>
                  <a:pt x="27533" y="624319"/>
                </a:lnTo>
                <a:lnTo>
                  <a:pt x="21196" y="584200"/>
                </a:lnTo>
                <a:lnTo>
                  <a:pt x="16560" y="543179"/>
                </a:lnTo>
                <a:lnTo>
                  <a:pt x="13639" y="501395"/>
                </a:lnTo>
                <a:lnTo>
                  <a:pt x="12700" y="459358"/>
                </a:lnTo>
                <a:lnTo>
                  <a:pt x="12992" y="438276"/>
                </a:lnTo>
                <a:lnTo>
                  <a:pt x="15633" y="396747"/>
                </a:lnTo>
                <a:lnTo>
                  <a:pt x="20548" y="355345"/>
                </a:lnTo>
                <a:lnTo>
                  <a:pt x="32194" y="294766"/>
                </a:lnTo>
                <a:lnTo>
                  <a:pt x="42392" y="256158"/>
                </a:lnTo>
                <a:lnTo>
                  <a:pt x="54483" y="219075"/>
                </a:lnTo>
                <a:lnTo>
                  <a:pt x="75603" y="167512"/>
                </a:lnTo>
                <a:lnTo>
                  <a:pt x="99872" y="121538"/>
                </a:lnTo>
                <a:lnTo>
                  <a:pt x="126593" y="82295"/>
                </a:lnTo>
                <a:lnTo>
                  <a:pt x="155194" y="50926"/>
                </a:lnTo>
                <a:lnTo>
                  <a:pt x="163985" y="43306"/>
                </a:lnTo>
                <a:lnTo>
                  <a:pt x="163525" y="43306"/>
                </a:lnTo>
                <a:lnTo>
                  <a:pt x="165011" y="42418"/>
                </a:lnTo>
                <a:lnTo>
                  <a:pt x="165459" y="42418"/>
                </a:lnTo>
                <a:lnTo>
                  <a:pt x="166282" y="42039"/>
                </a:lnTo>
                <a:lnTo>
                  <a:pt x="161636" y="30256"/>
                </a:lnTo>
                <a:close/>
              </a:path>
              <a:path w="360045" h="1574800">
                <a:moveTo>
                  <a:pt x="172415" y="904608"/>
                </a:moveTo>
                <a:lnTo>
                  <a:pt x="173329" y="904760"/>
                </a:lnTo>
                <a:lnTo>
                  <a:pt x="172816" y="904641"/>
                </a:lnTo>
                <a:lnTo>
                  <a:pt x="172415" y="904608"/>
                </a:lnTo>
                <a:close/>
              </a:path>
              <a:path w="360045" h="1574800">
                <a:moveTo>
                  <a:pt x="172816" y="904641"/>
                </a:moveTo>
                <a:lnTo>
                  <a:pt x="173329" y="904760"/>
                </a:lnTo>
                <a:lnTo>
                  <a:pt x="174263" y="904760"/>
                </a:lnTo>
                <a:lnTo>
                  <a:pt x="172816" y="904641"/>
                </a:lnTo>
                <a:close/>
              </a:path>
              <a:path w="360045" h="1574800">
                <a:moveTo>
                  <a:pt x="172674" y="904608"/>
                </a:moveTo>
                <a:lnTo>
                  <a:pt x="172415" y="904608"/>
                </a:lnTo>
                <a:lnTo>
                  <a:pt x="172816" y="904641"/>
                </a:lnTo>
                <a:lnTo>
                  <a:pt x="172674" y="904608"/>
                </a:lnTo>
                <a:close/>
              </a:path>
              <a:path w="360045" h="1574800">
                <a:moveTo>
                  <a:pt x="165138" y="902855"/>
                </a:moveTo>
                <a:lnTo>
                  <a:pt x="166090" y="903147"/>
                </a:lnTo>
                <a:lnTo>
                  <a:pt x="165680" y="902981"/>
                </a:lnTo>
                <a:lnTo>
                  <a:pt x="165138" y="902855"/>
                </a:lnTo>
                <a:close/>
              </a:path>
              <a:path w="360045" h="1574800">
                <a:moveTo>
                  <a:pt x="165680" y="902981"/>
                </a:moveTo>
                <a:lnTo>
                  <a:pt x="166090" y="903147"/>
                </a:lnTo>
                <a:lnTo>
                  <a:pt x="166394" y="903147"/>
                </a:lnTo>
                <a:lnTo>
                  <a:pt x="165680" y="902981"/>
                </a:lnTo>
                <a:close/>
              </a:path>
              <a:path w="360045" h="1574800">
                <a:moveTo>
                  <a:pt x="165368" y="902855"/>
                </a:moveTo>
                <a:lnTo>
                  <a:pt x="165138" y="902855"/>
                </a:lnTo>
                <a:lnTo>
                  <a:pt x="165680" y="902981"/>
                </a:lnTo>
                <a:lnTo>
                  <a:pt x="165368" y="902855"/>
                </a:lnTo>
                <a:close/>
              </a:path>
              <a:path w="360045" h="1574800">
                <a:moveTo>
                  <a:pt x="218827" y="25018"/>
                </a:moveTo>
                <a:lnTo>
                  <a:pt x="172821" y="25018"/>
                </a:lnTo>
                <a:lnTo>
                  <a:pt x="178168" y="36575"/>
                </a:lnTo>
                <a:lnTo>
                  <a:pt x="166282" y="42039"/>
                </a:lnTo>
                <a:lnTo>
                  <a:pt x="177647" y="70865"/>
                </a:lnTo>
                <a:lnTo>
                  <a:pt x="218827" y="25018"/>
                </a:lnTo>
                <a:close/>
              </a:path>
              <a:path w="360045" h="1574800">
                <a:moveTo>
                  <a:pt x="165011" y="42418"/>
                </a:moveTo>
                <a:lnTo>
                  <a:pt x="163525" y="43306"/>
                </a:lnTo>
                <a:lnTo>
                  <a:pt x="164505" y="42856"/>
                </a:lnTo>
                <a:lnTo>
                  <a:pt x="165011" y="42418"/>
                </a:lnTo>
                <a:close/>
              </a:path>
              <a:path w="360045" h="1574800">
                <a:moveTo>
                  <a:pt x="164505" y="42856"/>
                </a:moveTo>
                <a:lnTo>
                  <a:pt x="163525" y="43306"/>
                </a:lnTo>
                <a:lnTo>
                  <a:pt x="163985" y="43306"/>
                </a:lnTo>
                <a:lnTo>
                  <a:pt x="164505" y="42856"/>
                </a:lnTo>
                <a:close/>
              </a:path>
              <a:path w="360045" h="1574800">
                <a:moveTo>
                  <a:pt x="165459" y="42418"/>
                </a:moveTo>
                <a:lnTo>
                  <a:pt x="165011" y="42418"/>
                </a:lnTo>
                <a:lnTo>
                  <a:pt x="164505" y="42856"/>
                </a:lnTo>
                <a:lnTo>
                  <a:pt x="165459" y="42418"/>
                </a:lnTo>
                <a:close/>
              </a:path>
              <a:path w="360045" h="1574800">
                <a:moveTo>
                  <a:pt x="172821" y="25018"/>
                </a:moveTo>
                <a:lnTo>
                  <a:pt x="161636" y="30256"/>
                </a:lnTo>
                <a:lnTo>
                  <a:pt x="166282" y="42039"/>
                </a:lnTo>
                <a:lnTo>
                  <a:pt x="178168" y="36575"/>
                </a:lnTo>
                <a:lnTo>
                  <a:pt x="172821" y="25018"/>
                </a:lnTo>
                <a:close/>
              </a:path>
              <a:path w="360045" h="1574800">
                <a:moveTo>
                  <a:pt x="149707" y="0"/>
                </a:moveTo>
                <a:lnTo>
                  <a:pt x="161636" y="30256"/>
                </a:lnTo>
                <a:lnTo>
                  <a:pt x="172821" y="25018"/>
                </a:lnTo>
                <a:lnTo>
                  <a:pt x="218827" y="25018"/>
                </a:lnTo>
                <a:lnTo>
                  <a:pt x="234569" y="7493"/>
                </a:lnTo>
                <a:lnTo>
                  <a:pt x="149707" y="0"/>
                </a:lnTo>
                <a:close/>
              </a:path>
            </a:pathLst>
          </a:custGeom>
          <a:solidFill>
            <a:srgbClr val="000000"/>
          </a:solidFill>
        </p:spPr>
        <p:txBody>
          <a:bodyPr wrap="square" lIns="0" tIns="0" rIns="0" bIns="0" rtlCol="0"/>
          <a:lstStyle/>
          <a:p>
            <a:endParaRPr/>
          </a:p>
        </p:txBody>
      </p:sp>
      <p:sp>
        <p:nvSpPr>
          <p:cNvPr id="19" name="object 19"/>
          <p:cNvSpPr/>
          <p:nvPr/>
        </p:nvSpPr>
        <p:spPr>
          <a:xfrm>
            <a:off x="8604250" y="5014086"/>
            <a:ext cx="367665" cy="1458595"/>
          </a:xfrm>
          <a:custGeom>
            <a:avLst/>
            <a:gdLst/>
            <a:ahLst/>
            <a:cxnLst/>
            <a:rect l="l" t="t" r="r" b="b"/>
            <a:pathLst>
              <a:path w="367665" h="1458595">
                <a:moveTo>
                  <a:pt x="190940" y="847489"/>
                </a:moveTo>
                <a:lnTo>
                  <a:pt x="182879" y="848042"/>
                </a:lnTo>
                <a:lnTo>
                  <a:pt x="174625" y="848906"/>
                </a:lnTo>
                <a:lnTo>
                  <a:pt x="174117" y="848944"/>
                </a:lnTo>
                <a:lnTo>
                  <a:pt x="173735" y="849033"/>
                </a:lnTo>
                <a:lnTo>
                  <a:pt x="165100" y="851725"/>
                </a:lnTo>
                <a:lnTo>
                  <a:pt x="164338" y="851979"/>
                </a:lnTo>
                <a:lnTo>
                  <a:pt x="164083" y="852144"/>
                </a:lnTo>
                <a:lnTo>
                  <a:pt x="154940" y="856894"/>
                </a:lnTo>
                <a:lnTo>
                  <a:pt x="121030" y="891032"/>
                </a:lnTo>
                <a:lnTo>
                  <a:pt x="97535" y="930871"/>
                </a:lnTo>
                <a:lnTo>
                  <a:pt x="75565" y="981443"/>
                </a:lnTo>
                <a:lnTo>
                  <a:pt x="61975" y="1020521"/>
                </a:lnTo>
                <a:lnTo>
                  <a:pt x="49402" y="1063180"/>
                </a:lnTo>
                <a:lnTo>
                  <a:pt x="38100" y="1109230"/>
                </a:lnTo>
                <a:lnTo>
                  <a:pt x="27940" y="1158125"/>
                </a:lnTo>
                <a:lnTo>
                  <a:pt x="15240" y="1235837"/>
                </a:lnTo>
                <a:lnTo>
                  <a:pt x="8763" y="1289964"/>
                </a:lnTo>
                <a:lnTo>
                  <a:pt x="4064" y="1345425"/>
                </a:lnTo>
                <a:lnTo>
                  <a:pt x="1011" y="1401978"/>
                </a:lnTo>
                <a:lnTo>
                  <a:pt x="0" y="1458315"/>
                </a:lnTo>
                <a:lnTo>
                  <a:pt x="12700" y="1458556"/>
                </a:lnTo>
                <a:lnTo>
                  <a:pt x="13728" y="1401737"/>
                </a:lnTo>
                <a:lnTo>
                  <a:pt x="16636" y="1346085"/>
                </a:lnTo>
                <a:lnTo>
                  <a:pt x="21463" y="1291056"/>
                </a:lnTo>
                <a:lnTo>
                  <a:pt x="27940" y="1237361"/>
                </a:lnTo>
                <a:lnTo>
                  <a:pt x="35814" y="1185456"/>
                </a:lnTo>
                <a:lnTo>
                  <a:pt x="45211" y="1135811"/>
                </a:lnTo>
                <a:lnTo>
                  <a:pt x="56006" y="1088809"/>
                </a:lnTo>
                <a:lnTo>
                  <a:pt x="67818" y="1044867"/>
                </a:lnTo>
                <a:lnTo>
                  <a:pt x="80645" y="1004468"/>
                </a:lnTo>
                <a:lnTo>
                  <a:pt x="94488" y="968247"/>
                </a:lnTo>
                <a:lnTo>
                  <a:pt x="116331" y="922286"/>
                </a:lnTo>
                <a:lnTo>
                  <a:pt x="139319" y="888174"/>
                </a:lnTo>
                <a:lnTo>
                  <a:pt x="168977" y="863854"/>
                </a:lnTo>
                <a:lnTo>
                  <a:pt x="168782" y="863854"/>
                </a:lnTo>
                <a:lnTo>
                  <a:pt x="169799" y="863434"/>
                </a:lnTo>
                <a:lnTo>
                  <a:pt x="170152" y="863434"/>
                </a:lnTo>
                <a:lnTo>
                  <a:pt x="176376" y="861529"/>
                </a:lnTo>
                <a:lnTo>
                  <a:pt x="175895" y="861529"/>
                </a:lnTo>
                <a:lnTo>
                  <a:pt x="177165" y="861288"/>
                </a:lnTo>
                <a:lnTo>
                  <a:pt x="178235" y="861288"/>
                </a:lnTo>
                <a:lnTo>
                  <a:pt x="184150" y="860679"/>
                </a:lnTo>
                <a:lnTo>
                  <a:pt x="224095" y="847585"/>
                </a:lnTo>
                <a:lnTo>
                  <a:pt x="190500" y="847585"/>
                </a:lnTo>
                <a:lnTo>
                  <a:pt x="190940" y="847489"/>
                </a:lnTo>
                <a:close/>
              </a:path>
              <a:path w="367665" h="1458595">
                <a:moveTo>
                  <a:pt x="169799" y="863434"/>
                </a:moveTo>
                <a:lnTo>
                  <a:pt x="168782" y="863854"/>
                </a:lnTo>
                <a:lnTo>
                  <a:pt x="169269" y="863705"/>
                </a:lnTo>
                <a:lnTo>
                  <a:pt x="169799" y="863434"/>
                </a:lnTo>
                <a:close/>
              </a:path>
              <a:path w="367665" h="1458595">
                <a:moveTo>
                  <a:pt x="169269" y="863705"/>
                </a:moveTo>
                <a:lnTo>
                  <a:pt x="168782" y="863854"/>
                </a:lnTo>
                <a:lnTo>
                  <a:pt x="168977" y="863854"/>
                </a:lnTo>
                <a:lnTo>
                  <a:pt x="169269" y="863705"/>
                </a:lnTo>
                <a:close/>
              </a:path>
              <a:path w="367665" h="1458595">
                <a:moveTo>
                  <a:pt x="170152" y="863434"/>
                </a:moveTo>
                <a:lnTo>
                  <a:pt x="169799" y="863434"/>
                </a:lnTo>
                <a:lnTo>
                  <a:pt x="169269" y="863705"/>
                </a:lnTo>
                <a:lnTo>
                  <a:pt x="170152" y="863434"/>
                </a:lnTo>
                <a:close/>
              </a:path>
              <a:path w="367665" h="1458595">
                <a:moveTo>
                  <a:pt x="177165" y="861288"/>
                </a:moveTo>
                <a:lnTo>
                  <a:pt x="175895" y="861529"/>
                </a:lnTo>
                <a:lnTo>
                  <a:pt x="176621" y="861455"/>
                </a:lnTo>
                <a:lnTo>
                  <a:pt x="177165" y="861288"/>
                </a:lnTo>
                <a:close/>
              </a:path>
              <a:path w="367665" h="1458595">
                <a:moveTo>
                  <a:pt x="176621" y="861455"/>
                </a:moveTo>
                <a:lnTo>
                  <a:pt x="175895" y="861529"/>
                </a:lnTo>
                <a:lnTo>
                  <a:pt x="176376" y="861529"/>
                </a:lnTo>
                <a:lnTo>
                  <a:pt x="176621" y="861455"/>
                </a:lnTo>
                <a:close/>
              </a:path>
              <a:path w="367665" h="1458595">
                <a:moveTo>
                  <a:pt x="178235" y="861288"/>
                </a:moveTo>
                <a:lnTo>
                  <a:pt x="177165" y="861288"/>
                </a:lnTo>
                <a:lnTo>
                  <a:pt x="176621" y="861455"/>
                </a:lnTo>
                <a:lnTo>
                  <a:pt x="178235" y="861288"/>
                </a:lnTo>
                <a:close/>
              </a:path>
              <a:path w="367665" h="1458595">
                <a:moveTo>
                  <a:pt x="191389" y="847458"/>
                </a:moveTo>
                <a:lnTo>
                  <a:pt x="190940" y="847489"/>
                </a:lnTo>
                <a:lnTo>
                  <a:pt x="190500" y="847585"/>
                </a:lnTo>
                <a:lnTo>
                  <a:pt x="191389" y="847458"/>
                </a:lnTo>
                <a:close/>
              </a:path>
              <a:path w="367665" h="1458595">
                <a:moveTo>
                  <a:pt x="224296" y="847458"/>
                </a:moveTo>
                <a:lnTo>
                  <a:pt x="191389" y="847458"/>
                </a:lnTo>
                <a:lnTo>
                  <a:pt x="190500" y="847585"/>
                </a:lnTo>
                <a:lnTo>
                  <a:pt x="224095" y="847585"/>
                </a:lnTo>
                <a:lnTo>
                  <a:pt x="224296" y="847458"/>
                </a:lnTo>
                <a:close/>
              </a:path>
              <a:path w="367665" h="1458595">
                <a:moveTo>
                  <a:pt x="203219" y="42456"/>
                </a:moveTo>
                <a:lnTo>
                  <a:pt x="231648" y="68580"/>
                </a:lnTo>
                <a:lnTo>
                  <a:pt x="258952" y="102996"/>
                </a:lnTo>
                <a:lnTo>
                  <a:pt x="284099" y="144018"/>
                </a:lnTo>
                <a:lnTo>
                  <a:pt x="312800" y="207263"/>
                </a:lnTo>
                <a:lnTo>
                  <a:pt x="335025" y="277875"/>
                </a:lnTo>
                <a:lnTo>
                  <a:pt x="343280" y="315341"/>
                </a:lnTo>
                <a:lnTo>
                  <a:pt x="349376" y="353568"/>
                </a:lnTo>
                <a:lnTo>
                  <a:pt x="353059" y="392429"/>
                </a:lnTo>
                <a:lnTo>
                  <a:pt x="354456" y="431546"/>
                </a:lnTo>
                <a:lnTo>
                  <a:pt x="353441" y="470788"/>
                </a:lnTo>
                <a:lnTo>
                  <a:pt x="350520" y="509778"/>
                </a:lnTo>
                <a:lnTo>
                  <a:pt x="345694" y="548132"/>
                </a:lnTo>
                <a:lnTo>
                  <a:pt x="331470" y="621715"/>
                </a:lnTo>
                <a:lnTo>
                  <a:pt x="311276" y="689190"/>
                </a:lnTo>
                <a:lnTo>
                  <a:pt x="293243" y="734110"/>
                </a:lnTo>
                <a:lnTo>
                  <a:pt x="273176" y="773010"/>
                </a:lnTo>
                <a:lnTo>
                  <a:pt x="251459" y="804837"/>
                </a:lnTo>
                <a:lnTo>
                  <a:pt x="221233" y="834339"/>
                </a:lnTo>
                <a:lnTo>
                  <a:pt x="190940" y="847489"/>
                </a:lnTo>
                <a:lnTo>
                  <a:pt x="191389" y="847458"/>
                </a:lnTo>
                <a:lnTo>
                  <a:pt x="224296" y="847458"/>
                </a:lnTo>
                <a:lnTo>
                  <a:pt x="228092" y="845057"/>
                </a:lnTo>
                <a:lnTo>
                  <a:pt x="261111" y="813028"/>
                </a:lnTo>
                <a:lnTo>
                  <a:pt x="283972" y="779691"/>
                </a:lnTo>
                <a:lnTo>
                  <a:pt x="304673" y="739533"/>
                </a:lnTo>
                <a:lnTo>
                  <a:pt x="323215" y="693585"/>
                </a:lnTo>
                <a:lnTo>
                  <a:pt x="343661" y="625055"/>
                </a:lnTo>
                <a:lnTo>
                  <a:pt x="358267" y="550291"/>
                </a:lnTo>
                <a:lnTo>
                  <a:pt x="363093" y="511428"/>
                </a:lnTo>
                <a:lnTo>
                  <a:pt x="366014" y="471678"/>
                </a:lnTo>
                <a:lnTo>
                  <a:pt x="367156" y="431926"/>
                </a:lnTo>
                <a:lnTo>
                  <a:pt x="366775" y="411860"/>
                </a:lnTo>
                <a:lnTo>
                  <a:pt x="364235" y="371982"/>
                </a:lnTo>
                <a:lnTo>
                  <a:pt x="359155" y="332485"/>
                </a:lnTo>
                <a:lnTo>
                  <a:pt x="347472" y="275081"/>
                </a:lnTo>
                <a:lnTo>
                  <a:pt x="337057" y="238251"/>
                </a:lnTo>
                <a:lnTo>
                  <a:pt x="310769" y="169544"/>
                </a:lnTo>
                <a:lnTo>
                  <a:pt x="287020" y="123443"/>
                </a:lnTo>
                <a:lnTo>
                  <a:pt x="260350" y="83312"/>
                </a:lnTo>
                <a:lnTo>
                  <a:pt x="231267" y="50037"/>
                </a:lnTo>
                <a:lnTo>
                  <a:pt x="223578" y="42925"/>
                </a:lnTo>
                <a:lnTo>
                  <a:pt x="204343" y="42925"/>
                </a:lnTo>
                <a:lnTo>
                  <a:pt x="203219" y="42456"/>
                </a:lnTo>
                <a:close/>
              </a:path>
              <a:path w="367665" h="1458595">
                <a:moveTo>
                  <a:pt x="218185" y="0"/>
                </a:moveTo>
                <a:lnTo>
                  <a:pt x="133350" y="9017"/>
                </a:lnTo>
                <a:lnTo>
                  <a:pt x="191389" y="71374"/>
                </a:lnTo>
                <a:lnTo>
                  <a:pt x="202378" y="42104"/>
                </a:lnTo>
                <a:lnTo>
                  <a:pt x="190373" y="37083"/>
                </a:lnTo>
                <a:lnTo>
                  <a:pt x="195325" y="25400"/>
                </a:lnTo>
                <a:lnTo>
                  <a:pt x="208649" y="25400"/>
                </a:lnTo>
                <a:lnTo>
                  <a:pt x="218185" y="0"/>
                </a:lnTo>
                <a:close/>
              </a:path>
              <a:path w="367665" h="1458595">
                <a:moveTo>
                  <a:pt x="202692" y="42037"/>
                </a:moveTo>
                <a:lnTo>
                  <a:pt x="203219" y="42456"/>
                </a:lnTo>
                <a:lnTo>
                  <a:pt x="204343" y="42925"/>
                </a:lnTo>
                <a:lnTo>
                  <a:pt x="202692" y="42037"/>
                </a:lnTo>
                <a:close/>
              </a:path>
              <a:path w="367665" h="1458595">
                <a:moveTo>
                  <a:pt x="222617" y="42037"/>
                </a:moveTo>
                <a:lnTo>
                  <a:pt x="202692" y="42037"/>
                </a:lnTo>
                <a:lnTo>
                  <a:pt x="204343" y="42925"/>
                </a:lnTo>
                <a:lnTo>
                  <a:pt x="223578" y="42925"/>
                </a:lnTo>
                <a:lnTo>
                  <a:pt x="222617" y="42037"/>
                </a:lnTo>
                <a:close/>
              </a:path>
              <a:path w="367665" h="1458595">
                <a:moveTo>
                  <a:pt x="206830" y="30244"/>
                </a:moveTo>
                <a:lnTo>
                  <a:pt x="202378" y="42104"/>
                </a:lnTo>
                <a:lnTo>
                  <a:pt x="203219" y="42456"/>
                </a:lnTo>
                <a:lnTo>
                  <a:pt x="202692" y="42037"/>
                </a:lnTo>
                <a:lnTo>
                  <a:pt x="222617" y="42037"/>
                </a:lnTo>
                <a:lnTo>
                  <a:pt x="221106" y="40639"/>
                </a:lnTo>
                <a:lnTo>
                  <a:pt x="210693" y="32131"/>
                </a:lnTo>
                <a:lnTo>
                  <a:pt x="210311" y="31750"/>
                </a:lnTo>
                <a:lnTo>
                  <a:pt x="209803" y="31495"/>
                </a:lnTo>
                <a:lnTo>
                  <a:pt x="206830" y="30244"/>
                </a:lnTo>
                <a:close/>
              </a:path>
              <a:path w="367665" h="1458595">
                <a:moveTo>
                  <a:pt x="195325" y="25400"/>
                </a:moveTo>
                <a:lnTo>
                  <a:pt x="190373" y="37083"/>
                </a:lnTo>
                <a:lnTo>
                  <a:pt x="202378" y="42104"/>
                </a:lnTo>
                <a:lnTo>
                  <a:pt x="206830" y="30244"/>
                </a:lnTo>
                <a:lnTo>
                  <a:pt x="195325" y="25400"/>
                </a:lnTo>
                <a:close/>
              </a:path>
              <a:path w="367665" h="1458595">
                <a:moveTo>
                  <a:pt x="208649" y="25400"/>
                </a:moveTo>
                <a:lnTo>
                  <a:pt x="195325" y="25400"/>
                </a:lnTo>
                <a:lnTo>
                  <a:pt x="206830" y="30244"/>
                </a:lnTo>
                <a:lnTo>
                  <a:pt x="208649" y="25400"/>
                </a:lnTo>
                <a:close/>
              </a:path>
            </a:pathLst>
          </a:custGeom>
          <a:solidFill>
            <a:srgbClr val="000000"/>
          </a:solidFill>
        </p:spPr>
        <p:txBody>
          <a:bodyPr wrap="square" lIns="0" tIns="0" rIns="0" bIns="0" rtlCol="0"/>
          <a:lstStyle/>
          <a:p>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05100" y="1295400"/>
            <a:ext cx="3733800" cy="4251960"/>
            <a:chOff x="2705100" y="1295400"/>
            <a:chExt cx="3733800" cy="4251960"/>
          </a:xfrm>
        </p:grpSpPr>
        <p:sp>
          <p:nvSpPr>
            <p:cNvPr id="3" name="object 3"/>
            <p:cNvSpPr/>
            <p:nvPr/>
          </p:nvSpPr>
          <p:spPr>
            <a:xfrm>
              <a:off x="2705100" y="1720595"/>
              <a:ext cx="3733800" cy="2990215"/>
            </a:xfrm>
            <a:custGeom>
              <a:avLst/>
              <a:gdLst/>
              <a:ahLst/>
              <a:cxnLst/>
              <a:rect l="l" t="t" r="r" b="b"/>
              <a:pathLst>
                <a:path w="3733800" h="2990215">
                  <a:moveTo>
                    <a:pt x="0" y="0"/>
                  </a:moveTo>
                  <a:lnTo>
                    <a:pt x="666750" y="2990087"/>
                  </a:lnTo>
                  <a:lnTo>
                    <a:pt x="3295650" y="2486660"/>
                  </a:lnTo>
                  <a:lnTo>
                    <a:pt x="3733800" y="30225"/>
                  </a:lnTo>
                  <a:lnTo>
                    <a:pt x="0" y="0"/>
                  </a:lnTo>
                  <a:close/>
                </a:path>
              </a:pathLst>
            </a:custGeom>
            <a:solidFill>
              <a:srgbClr val="5E855B"/>
            </a:solidFill>
          </p:spPr>
          <p:txBody>
            <a:bodyPr wrap="square" lIns="0" tIns="0" rIns="0" bIns="0" rtlCol="0"/>
            <a:lstStyle/>
            <a:p>
              <a:endParaRPr/>
            </a:p>
          </p:txBody>
        </p:sp>
        <p:sp>
          <p:nvSpPr>
            <p:cNvPr id="4" name="object 4"/>
            <p:cNvSpPr/>
            <p:nvPr/>
          </p:nvSpPr>
          <p:spPr>
            <a:xfrm>
              <a:off x="3148583" y="1295400"/>
              <a:ext cx="2872740" cy="4251960"/>
            </a:xfrm>
            <a:custGeom>
              <a:avLst/>
              <a:gdLst/>
              <a:ahLst/>
              <a:cxnLst/>
              <a:rect l="l" t="t" r="r" b="b"/>
              <a:pathLst>
                <a:path w="2872740" h="4251960">
                  <a:moveTo>
                    <a:pt x="1425320" y="0"/>
                  </a:moveTo>
                  <a:lnTo>
                    <a:pt x="1358645" y="0"/>
                  </a:lnTo>
                  <a:lnTo>
                    <a:pt x="1196720" y="4825"/>
                  </a:lnTo>
                  <a:lnTo>
                    <a:pt x="1045971" y="25400"/>
                  </a:lnTo>
                  <a:lnTo>
                    <a:pt x="904620" y="49275"/>
                  </a:lnTo>
                  <a:lnTo>
                    <a:pt x="771398" y="87375"/>
                  </a:lnTo>
                  <a:lnTo>
                    <a:pt x="650748" y="136525"/>
                  </a:lnTo>
                  <a:lnTo>
                    <a:pt x="538099" y="185800"/>
                  </a:lnTo>
                  <a:lnTo>
                    <a:pt x="436499" y="247650"/>
                  </a:lnTo>
                  <a:lnTo>
                    <a:pt x="345948" y="314325"/>
                  </a:lnTo>
                  <a:lnTo>
                    <a:pt x="266700" y="381000"/>
                  </a:lnTo>
                  <a:lnTo>
                    <a:pt x="195199" y="455675"/>
                  </a:lnTo>
                  <a:lnTo>
                    <a:pt x="136525" y="533526"/>
                  </a:lnTo>
                  <a:lnTo>
                    <a:pt x="87249" y="608076"/>
                  </a:lnTo>
                  <a:lnTo>
                    <a:pt x="49149" y="685926"/>
                  </a:lnTo>
                  <a:lnTo>
                    <a:pt x="20574" y="765301"/>
                  </a:lnTo>
                  <a:lnTo>
                    <a:pt x="3175" y="839851"/>
                  </a:lnTo>
                  <a:lnTo>
                    <a:pt x="0" y="914526"/>
                  </a:lnTo>
                  <a:lnTo>
                    <a:pt x="3175" y="963802"/>
                  </a:lnTo>
                  <a:lnTo>
                    <a:pt x="7874" y="1012951"/>
                  </a:lnTo>
                  <a:lnTo>
                    <a:pt x="20574" y="1059052"/>
                  </a:lnTo>
                  <a:lnTo>
                    <a:pt x="33274" y="1103502"/>
                  </a:lnTo>
                  <a:lnTo>
                    <a:pt x="53975" y="1144777"/>
                  </a:lnTo>
                  <a:lnTo>
                    <a:pt x="74549" y="1187577"/>
                  </a:lnTo>
                  <a:lnTo>
                    <a:pt x="103124" y="1224152"/>
                  </a:lnTo>
                  <a:lnTo>
                    <a:pt x="133350" y="1257427"/>
                  </a:lnTo>
                  <a:lnTo>
                    <a:pt x="169799" y="1290827"/>
                  </a:lnTo>
                  <a:lnTo>
                    <a:pt x="212725" y="1319402"/>
                  </a:lnTo>
                  <a:lnTo>
                    <a:pt x="261874" y="1344802"/>
                  </a:lnTo>
                  <a:lnTo>
                    <a:pt x="312674" y="1368678"/>
                  </a:lnTo>
                  <a:lnTo>
                    <a:pt x="366649" y="1386077"/>
                  </a:lnTo>
                  <a:lnTo>
                    <a:pt x="420624" y="1397253"/>
                  </a:lnTo>
                  <a:lnTo>
                    <a:pt x="545973" y="1406778"/>
                  </a:lnTo>
                  <a:lnTo>
                    <a:pt x="625348" y="1401952"/>
                  </a:lnTo>
                  <a:lnTo>
                    <a:pt x="699896" y="1389252"/>
                  </a:lnTo>
                  <a:lnTo>
                    <a:pt x="761873" y="1373377"/>
                  </a:lnTo>
                  <a:lnTo>
                    <a:pt x="820546" y="1340103"/>
                  </a:lnTo>
                  <a:lnTo>
                    <a:pt x="879220" y="1302003"/>
                  </a:lnTo>
                  <a:lnTo>
                    <a:pt x="933195" y="1249552"/>
                  </a:lnTo>
                  <a:lnTo>
                    <a:pt x="987170" y="1182877"/>
                  </a:lnTo>
                  <a:lnTo>
                    <a:pt x="1042796" y="1103502"/>
                  </a:lnTo>
                  <a:lnTo>
                    <a:pt x="1076070" y="1062227"/>
                  </a:lnTo>
                  <a:lnTo>
                    <a:pt x="1109471" y="1025651"/>
                  </a:lnTo>
                  <a:lnTo>
                    <a:pt x="1142745" y="997076"/>
                  </a:lnTo>
                  <a:lnTo>
                    <a:pt x="1179195" y="971676"/>
                  </a:lnTo>
                  <a:lnTo>
                    <a:pt x="1222120" y="951102"/>
                  </a:lnTo>
                  <a:lnTo>
                    <a:pt x="1263395" y="938402"/>
                  </a:lnTo>
                  <a:lnTo>
                    <a:pt x="1309370" y="930401"/>
                  </a:lnTo>
                  <a:lnTo>
                    <a:pt x="1355470" y="925702"/>
                  </a:lnTo>
                  <a:lnTo>
                    <a:pt x="1384045" y="925702"/>
                  </a:lnTo>
                  <a:lnTo>
                    <a:pt x="1434719" y="935227"/>
                  </a:lnTo>
                  <a:lnTo>
                    <a:pt x="1458595" y="938402"/>
                  </a:lnTo>
                  <a:lnTo>
                    <a:pt x="1475994" y="943101"/>
                  </a:lnTo>
                  <a:lnTo>
                    <a:pt x="1491869" y="951102"/>
                  </a:lnTo>
                  <a:lnTo>
                    <a:pt x="1509395" y="963802"/>
                  </a:lnTo>
                  <a:lnTo>
                    <a:pt x="1522095" y="971676"/>
                  </a:lnTo>
                  <a:lnTo>
                    <a:pt x="1529969" y="979677"/>
                  </a:lnTo>
                  <a:lnTo>
                    <a:pt x="1537970" y="992377"/>
                  </a:lnTo>
                  <a:lnTo>
                    <a:pt x="1542669" y="1017777"/>
                  </a:lnTo>
                  <a:lnTo>
                    <a:pt x="1547495" y="1054227"/>
                  </a:lnTo>
                  <a:lnTo>
                    <a:pt x="1547495" y="1087627"/>
                  </a:lnTo>
                  <a:lnTo>
                    <a:pt x="1529969" y="1149477"/>
                  </a:lnTo>
                  <a:lnTo>
                    <a:pt x="1475994" y="1208277"/>
                  </a:lnTo>
                  <a:lnTo>
                    <a:pt x="1422145" y="1244727"/>
                  </a:lnTo>
                  <a:lnTo>
                    <a:pt x="1350645" y="1286128"/>
                  </a:lnTo>
                  <a:lnTo>
                    <a:pt x="1255395" y="1335277"/>
                  </a:lnTo>
                  <a:lnTo>
                    <a:pt x="1176020" y="1381378"/>
                  </a:lnTo>
                  <a:lnTo>
                    <a:pt x="1087246" y="1430527"/>
                  </a:lnTo>
                  <a:lnTo>
                    <a:pt x="1009395" y="1492503"/>
                  </a:lnTo>
                  <a:lnTo>
                    <a:pt x="930020" y="1567052"/>
                  </a:lnTo>
                  <a:lnTo>
                    <a:pt x="863345" y="1649602"/>
                  </a:lnTo>
                  <a:lnTo>
                    <a:pt x="807846" y="1749678"/>
                  </a:lnTo>
                  <a:lnTo>
                    <a:pt x="774573" y="1860803"/>
                  </a:lnTo>
                  <a:lnTo>
                    <a:pt x="761873" y="1989454"/>
                  </a:lnTo>
                  <a:lnTo>
                    <a:pt x="771398" y="2097404"/>
                  </a:lnTo>
                  <a:lnTo>
                    <a:pt x="784098" y="2141854"/>
                  </a:lnTo>
                  <a:lnTo>
                    <a:pt x="795146" y="2191130"/>
                  </a:lnTo>
                  <a:lnTo>
                    <a:pt x="812673" y="2233929"/>
                  </a:lnTo>
                  <a:lnTo>
                    <a:pt x="838073" y="2275204"/>
                  </a:lnTo>
                  <a:lnTo>
                    <a:pt x="863345" y="2311781"/>
                  </a:lnTo>
                  <a:lnTo>
                    <a:pt x="891920" y="2345055"/>
                  </a:lnTo>
                  <a:lnTo>
                    <a:pt x="920495" y="2368931"/>
                  </a:lnTo>
                  <a:lnTo>
                    <a:pt x="938021" y="2381631"/>
                  </a:lnTo>
                  <a:lnTo>
                    <a:pt x="953896" y="2394331"/>
                  </a:lnTo>
                  <a:lnTo>
                    <a:pt x="971295" y="2407031"/>
                  </a:lnTo>
                  <a:lnTo>
                    <a:pt x="991996" y="2414905"/>
                  </a:lnTo>
                  <a:lnTo>
                    <a:pt x="1030096" y="2432431"/>
                  </a:lnTo>
                  <a:lnTo>
                    <a:pt x="953896" y="2476881"/>
                  </a:lnTo>
                  <a:lnTo>
                    <a:pt x="887221" y="2530856"/>
                  </a:lnTo>
                  <a:lnTo>
                    <a:pt x="825373" y="2592832"/>
                  </a:lnTo>
                  <a:lnTo>
                    <a:pt x="774573" y="2659507"/>
                  </a:lnTo>
                  <a:lnTo>
                    <a:pt x="733298" y="2737231"/>
                  </a:lnTo>
                  <a:lnTo>
                    <a:pt x="699896" y="2819781"/>
                  </a:lnTo>
                  <a:lnTo>
                    <a:pt x="684021" y="2907157"/>
                  </a:lnTo>
                  <a:lnTo>
                    <a:pt x="674496" y="2997708"/>
                  </a:lnTo>
                  <a:lnTo>
                    <a:pt x="679323" y="3072257"/>
                  </a:lnTo>
                  <a:lnTo>
                    <a:pt x="692023" y="3146933"/>
                  </a:lnTo>
                  <a:lnTo>
                    <a:pt x="717423" y="3216783"/>
                  </a:lnTo>
                  <a:lnTo>
                    <a:pt x="745998" y="3288156"/>
                  </a:lnTo>
                  <a:lnTo>
                    <a:pt x="249174" y="4040759"/>
                  </a:lnTo>
                  <a:lnTo>
                    <a:pt x="958595" y="4247134"/>
                  </a:lnTo>
                  <a:lnTo>
                    <a:pt x="983995" y="4251960"/>
                  </a:lnTo>
                  <a:lnTo>
                    <a:pt x="1009395" y="4251960"/>
                  </a:lnTo>
                  <a:lnTo>
                    <a:pt x="1053845" y="4239260"/>
                  </a:lnTo>
                  <a:lnTo>
                    <a:pt x="1087246" y="4210685"/>
                  </a:lnTo>
                  <a:lnTo>
                    <a:pt x="1112646" y="4167759"/>
                  </a:lnTo>
                  <a:lnTo>
                    <a:pt x="1117345" y="4118610"/>
                  </a:lnTo>
                  <a:lnTo>
                    <a:pt x="1104645" y="4074160"/>
                  </a:lnTo>
                  <a:lnTo>
                    <a:pt x="1071371" y="4040759"/>
                  </a:lnTo>
                  <a:lnTo>
                    <a:pt x="1030096" y="4015359"/>
                  </a:lnTo>
                  <a:lnTo>
                    <a:pt x="638048" y="3899535"/>
                  </a:lnTo>
                  <a:lnTo>
                    <a:pt x="907795" y="3486657"/>
                  </a:lnTo>
                  <a:lnTo>
                    <a:pt x="950721" y="3520058"/>
                  </a:lnTo>
                  <a:lnTo>
                    <a:pt x="996695" y="3548633"/>
                  </a:lnTo>
                  <a:lnTo>
                    <a:pt x="1045971" y="3572382"/>
                  </a:lnTo>
                  <a:lnTo>
                    <a:pt x="1096771" y="3593083"/>
                  </a:lnTo>
                  <a:lnTo>
                    <a:pt x="1150620" y="3610482"/>
                  </a:lnTo>
                  <a:lnTo>
                    <a:pt x="1199895" y="3623182"/>
                  </a:lnTo>
                  <a:lnTo>
                    <a:pt x="1258570" y="3626357"/>
                  </a:lnTo>
                  <a:lnTo>
                    <a:pt x="1312545" y="3631183"/>
                  </a:lnTo>
                  <a:lnTo>
                    <a:pt x="1368170" y="3626357"/>
                  </a:lnTo>
                  <a:lnTo>
                    <a:pt x="1417320" y="3623182"/>
                  </a:lnTo>
                  <a:lnTo>
                    <a:pt x="1468120" y="3610482"/>
                  </a:lnTo>
                  <a:lnTo>
                    <a:pt x="1517269" y="3593083"/>
                  </a:lnTo>
                  <a:lnTo>
                    <a:pt x="1568069" y="3577208"/>
                  </a:lnTo>
                  <a:lnTo>
                    <a:pt x="1614170" y="3551808"/>
                  </a:lnTo>
                  <a:lnTo>
                    <a:pt x="1658620" y="3527932"/>
                  </a:lnTo>
                  <a:lnTo>
                    <a:pt x="1701419" y="3499357"/>
                  </a:lnTo>
                  <a:lnTo>
                    <a:pt x="1963293" y="4251960"/>
                  </a:lnTo>
                  <a:lnTo>
                    <a:pt x="2601341" y="3920108"/>
                  </a:lnTo>
                  <a:lnTo>
                    <a:pt x="2639441" y="3891533"/>
                  </a:lnTo>
                  <a:lnTo>
                    <a:pt x="2660015" y="3850258"/>
                  </a:lnTo>
                  <a:lnTo>
                    <a:pt x="2668016" y="3804157"/>
                  </a:lnTo>
                  <a:lnTo>
                    <a:pt x="2656840" y="3759707"/>
                  </a:lnTo>
                  <a:lnTo>
                    <a:pt x="2644140" y="3739133"/>
                  </a:lnTo>
                  <a:lnTo>
                    <a:pt x="2623566" y="3721607"/>
                  </a:lnTo>
                  <a:lnTo>
                    <a:pt x="2606040" y="3705732"/>
                  </a:lnTo>
                  <a:lnTo>
                    <a:pt x="2580767" y="3697858"/>
                  </a:lnTo>
                  <a:lnTo>
                    <a:pt x="2560066" y="3693032"/>
                  </a:lnTo>
                  <a:lnTo>
                    <a:pt x="2534666" y="3693032"/>
                  </a:lnTo>
                  <a:lnTo>
                    <a:pt x="2510917" y="3697858"/>
                  </a:lnTo>
                  <a:lnTo>
                    <a:pt x="2488692" y="3705732"/>
                  </a:lnTo>
                  <a:lnTo>
                    <a:pt x="2101342" y="3904233"/>
                  </a:lnTo>
                  <a:lnTo>
                    <a:pt x="1883918" y="3278631"/>
                  </a:lnTo>
                  <a:lnTo>
                    <a:pt x="1914144" y="3213608"/>
                  </a:lnTo>
                  <a:lnTo>
                    <a:pt x="1934718" y="3143758"/>
                  </a:lnTo>
                  <a:lnTo>
                    <a:pt x="1947418" y="3072257"/>
                  </a:lnTo>
                  <a:lnTo>
                    <a:pt x="1950593" y="2997708"/>
                  </a:lnTo>
                  <a:lnTo>
                    <a:pt x="1947418" y="2935732"/>
                  </a:lnTo>
                  <a:lnTo>
                    <a:pt x="1939544" y="2873756"/>
                  </a:lnTo>
                  <a:lnTo>
                    <a:pt x="1922018" y="2811907"/>
                  </a:lnTo>
                  <a:lnTo>
                    <a:pt x="1901444" y="2754757"/>
                  </a:lnTo>
                  <a:lnTo>
                    <a:pt x="1876044" y="2700782"/>
                  </a:lnTo>
                  <a:lnTo>
                    <a:pt x="1842643" y="2646807"/>
                  </a:lnTo>
                  <a:lnTo>
                    <a:pt x="1804543" y="2597531"/>
                  </a:lnTo>
                  <a:lnTo>
                    <a:pt x="1763268" y="2551430"/>
                  </a:lnTo>
                  <a:lnTo>
                    <a:pt x="1717294" y="2510155"/>
                  </a:lnTo>
                  <a:lnTo>
                    <a:pt x="1693545" y="2494280"/>
                  </a:lnTo>
                  <a:lnTo>
                    <a:pt x="1671320" y="2473706"/>
                  </a:lnTo>
                  <a:lnTo>
                    <a:pt x="1642745" y="2456180"/>
                  </a:lnTo>
                  <a:lnTo>
                    <a:pt x="1617345" y="2443480"/>
                  </a:lnTo>
                  <a:lnTo>
                    <a:pt x="1591945" y="2427605"/>
                  </a:lnTo>
                  <a:lnTo>
                    <a:pt x="1563370" y="2414905"/>
                  </a:lnTo>
                  <a:lnTo>
                    <a:pt x="1596644" y="2399030"/>
                  </a:lnTo>
                  <a:lnTo>
                    <a:pt x="1630045" y="2378456"/>
                  </a:lnTo>
                  <a:lnTo>
                    <a:pt x="1658620" y="2353056"/>
                  </a:lnTo>
                  <a:lnTo>
                    <a:pt x="1688719" y="2324481"/>
                  </a:lnTo>
                  <a:lnTo>
                    <a:pt x="1714119" y="2295905"/>
                  </a:lnTo>
                  <a:lnTo>
                    <a:pt x="1737868" y="2257805"/>
                  </a:lnTo>
                  <a:lnTo>
                    <a:pt x="1763268" y="2221229"/>
                  </a:lnTo>
                  <a:lnTo>
                    <a:pt x="1783969" y="2175255"/>
                  </a:lnTo>
                  <a:lnTo>
                    <a:pt x="1826768" y="2121154"/>
                  </a:lnTo>
                  <a:lnTo>
                    <a:pt x="1893443" y="2072004"/>
                  </a:lnTo>
                  <a:lnTo>
                    <a:pt x="1934718" y="2046604"/>
                  </a:lnTo>
                  <a:lnTo>
                    <a:pt x="1975993" y="2022728"/>
                  </a:lnTo>
                  <a:lnTo>
                    <a:pt x="2021967" y="1997328"/>
                  </a:lnTo>
                  <a:lnTo>
                    <a:pt x="2129917" y="1943353"/>
                  </a:lnTo>
                  <a:lnTo>
                    <a:pt x="2188718" y="1910079"/>
                  </a:lnTo>
                  <a:lnTo>
                    <a:pt x="2247392" y="1878329"/>
                  </a:lnTo>
                  <a:lnTo>
                    <a:pt x="2306066" y="1844928"/>
                  </a:lnTo>
                  <a:lnTo>
                    <a:pt x="2364867" y="1803653"/>
                  </a:lnTo>
                  <a:lnTo>
                    <a:pt x="2422017" y="1762378"/>
                  </a:lnTo>
                  <a:lnTo>
                    <a:pt x="2477516" y="1716404"/>
                  </a:lnTo>
                  <a:lnTo>
                    <a:pt x="2531491" y="1662302"/>
                  </a:lnTo>
                  <a:lnTo>
                    <a:pt x="2580767" y="1608327"/>
                  </a:lnTo>
                  <a:lnTo>
                    <a:pt x="2626741" y="1546478"/>
                  </a:lnTo>
                  <a:lnTo>
                    <a:pt x="2668016" y="1479803"/>
                  </a:lnTo>
                  <a:lnTo>
                    <a:pt x="2701290" y="1406778"/>
                  </a:lnTo>
                  <a:lnTo>
                    <a:pt x="2731516" y="1327403"/>
                  </a:lnTo>
                  <a:lnTo>
                    <a:pt x="2752090" y="1240027"/>
                  </a:lnTo>
                  <a:lnTo>
                    <a:pt x="2764790" y="1144777"/>
                  </a:lnTo>
                  <a:lnTo>
                    <a:pt x="2769616" y="1041526"/>
                  </a:lnTo>
                  <a:lnTo>
                    <a:pt x="2764790" y="976502"/>
                  </a:lnTo>
                  <a:lnTo>
                    <a:pt x="2760091" y="905001"/>
                  </a:lnTo>
                  <a:lnTo>
                    <a:pt x="2747391" y="839851"/>
                  </a:lnTo>
                  <a:lnTo>
                    <a:pt x="2731516" y="778001"/>
                  </a:lnTo>
                  <a:lnTo>
                    <a:pt x="2739390" y="768476"/>
                  </a:lnTo>
                  <a:lnTo>
                    <a:pt x="2752090" y="760476"/>
                  </a:lnTo>
                  <a:lnTo>
                    <a:pt x="2760091" y="752601"/>
                  </a:lnTo>
                  <a:lnTo>
                    <a:pt x="2769616" y="744601"/>
                  </a:lnTo>
                  <a:lnTo>
                    <a:pt x="2814066" y="690626"/>
                  </a:lnTo>
                  <a:lnTo>
                    <a:pt x="2847340" y="628776"/>
                  </a:lnTo>
                  <a:lnTo>
                    <a:pt x="2864866" y="562101"/>
                  </a:lnTo>
                  <a:lnTo>
                    <a:pt x="2872740" y="492251"/>
                  </a:lnTo>
                  <a:lnTo>
                    <a:pt x="2864866" y="425450"/>
                  </a:lnTo>
                  <a:lnTo>
                    <a:pt x="2847340" y="360425"/>
                  </a:lnTo>
                  <a:lnTo>
                    <a:pt x="2814066" y="298450"/>
                  </a:lnTo>
                  <a:lnTo>
                    <a:pt x="2769616" y="244475"/>
                  </a:lnTo>
                  <a:lnTo>
                    <a:pt x="2739390" y="219075"/>
                  </a:lnTo>
                  <a:lnTo>
                    <a:pt x="2680716" y="177800"/>
                  </a:lnTo>
                  <a:lnTo>
                    <a:pt x="2614041" y="152400"/>
                  </a:lnTo>
                  <a:lnTo>
                    <a:pt x="2539492" y="136525"/>
                  </a:lnTo>
                  <a:lnTo>
                    <a:pt x="2467991" y="136525"/>
                  </a:lnTo>
                  <a:lnTo>
                    <a:pt x="2406142" y="149225"/>
                  </a:lnTo>
                  <a:lnTo>
                    <a:pt x="2347341" y="169925"/>
                  </a:lnTo>
                  <a:lnTo>
                    <a:pt x="2298192" y="198500"/>
                  </a:lnTo>
                  <a:lnTo>
                    <a:pt x="2272792" y="214375"/>
                  </a:lnTo>
                  <a:lnTo>
                    <a:pt x="2226818" y="190500"/>
                  </a:lnTo>
                  <a:lnTo>
                    <a:pt x="2176018" y="165100"/>
                  </a:lnTo>
                  <a:lnTo>
                    <a:pt x="2129917" y="144525"/>
                  </a:lnTo>
                  <a:lnTo>
                    <a:pt x="2075942" y="123825"/>
                  </a:lnTo>
                  <a:lnTo>
                    <a:pt x="2026793" y="103250"/>
                  </a:lnTo>
                  <a:lnTo>
                    <a:pt x="1972818" y="87375"/>
                  </a:lnTo>
                  <a:lnTo>
                    <a:pt x="1917319" y="69850"/>
                  </a:lnTo>
                  <a:lnTo>
                    <a:pt x="1860169" y="53975"/>
                  </a:lnTo>
                  <a:lnTo>
                    <a:pt x="1742694" y="28575"/>
                  </a:lnTo>
                  <a:lnTo>
                    <a:pt x="1617345" y="12700"/>
                  </a:lnTo>
                  <a:lnTo>
                    <a:pt x="1555369" y="8000"/>
                  </a:lnTo>
                  <a:lnTo>
                    <a:pt x="1491869" y="4825"/>
                  </a:lnTo>
                  <a:lnTo>
                    <a:pt x="1425320" y="0"/>
                  </a:lnTo>
                  <a:close/>
                </a:path>
              </a:pathLst>
            </a:custGeom>
            <a:solidFill>
              <a:srgbClr val="000000"/>
            </a:solidFill>
          </p:spPr>
          <p:txBody>
            <a:bodyPr wrap="square" lIns="0" tIns="0" rIns="0" bIns="0" rtlCol="0"/>
            <a:lstStyle/>
            <a:p>
              <a:endParaRPr/>
            </a:p>
          </p:txBody>
        </p:sp>
        <p:sp>
          <p:nvSpPr>
            <p:cNvPr id="5" name="object 5"/>
            <p:cNvSpPr/>
            <p:nvPr/>
          </p:nvSpPr>
          <p:spPr>
            <a:xfrm>
              <a:off x="5437632" y="1584959"/>
              <a:ext cx="429895" cy="408940"/>
            </a:xfrm>
            <a:custGeom>
              <a:avLst/>
              <a:gdLst/>
              <a:ahLst/>
              <a:cxnLst/>
              <a:rect l="l" t="t" r="r" b="b"/>
              <a:pathLst>
                <a:path w="429895" h="408939">
                  <a:moveTo>
                    <a:pt x="237870" y="0"/>
                  </a:moveTo>
                  <a:lnTo>
                    <a:pt x="191896" y="0"/>
                  </a:lnTo>
                  <a:lnTo>
                    <a:pt x="150621" y="9525"/>
                  </a:lnTo>
                  <a:lnTo>
                    <a:pt x="109473" y="25273"/>
                  </a:lnTo>
                  <a:lnTo>
                    <a:pt x="76072" y="45847"/>
                  </a:lnTo>
                  <a:lnTo>
                    <a:pt x="33273" y="91820"/>
                  </a:lnTo>
                  <a:lnTo>
                    <a:pt x="17398" y="128269"/>
                  </a:lnTo>
                  <a:lnTo>
                    <a:pt x="4698" y="166242"/>
                  </a:lnTo>
                  <a:lnTo>
                    <a:pt x="0" y="202691"/>
                  </a:lnTo>
                  <a:lnTo>
                    <a:pt x="4698" y="243839"/>
                  </a:lnTo>
                  <a:lnTo>
                    <a:pt x="17398" y="280162"/>
                  </a:lnTo>
                  <a:lnTo>
                    <a:pt x="33273" y="313436"/>
                  </a:lnTo>
                  <a:lnTo>
                    <a:pt x="58673" y="346710"/>
                  </a:lnTo>
                  <a:lnTo>
                    <a:pt x="76072" y="359410"/>
                  </a:lnTo>
                  <a:lnTo>
                    <a:pt x="91947" y="371982"/>
                  </a:lnTo>
                  <a:lnTo>
                    <a:pt x="109473" y="384682"/>
                  </a:lnTo>
                  <a:lnTo>
                    <a:pt x="150621" y="400557"/>
                  </a:lnTo>
                  <a:lnTo>
                    <a:pt x="171322" y="405256"/>
                  </a:lnTo>
                  <a:lnTo>
                    <a:pt x="191896" y="408431"/>
                  </a:lnTo>
                  <a:lnTo>
                    <a:pt x="212470" y="408431"/>
                  </a:lnTo>
                  <a:lnTo>
                    <a:pt x="258444" y="405256"/>
                  </a:lnTo>
                  <a:lnTo>
                    <a:pt x="296544" y="392556"/>
                  </a:lnTo>
                  <a:lnTo>
                    <a:pt x="334644" y="375157"/>
                  </a:lnTo>
                  <a:lnTo>
                    <a:pt x="367918" y="346710"/>
                  </a:lnTo>
                  <a:lnTo>
                    <a:pt x="412368" y="284988"/>
                  </a:lnTo>
                  <a:lnTo>
                    <a:pt x="425068" y="243839"/>
                  </a:lnTo>
                  <a:lnTo>
                    <a:pt x="429767" y="202691"/>
                  </a:lnTo>
                  <a:lnTo>
                    <a:pt x="425068" y="166242"/>
                  </a:lnTo>
                  <a:lnTo>
                    <a:pt x="412368" y="128269"/>
                  </a:lnTo>
                  <a:lnTo>
                    <a:pt x="396493" y="91820"/>
                  </a:lnTo>
                  <a:lnTo>
                    <a:pt x="371093" y="61722"/>
                  </a:lnTo>
                  <a:lnTo>
                    <a:pt x="337819" y="33274"/>
                  </a:lnTo>
                  <a:lnTo>
                    <a:pt x="301370" y="17399"/>
                  </a:lnTo>
                  <a:lnTo>
                    <a:pt x="279145" y="9525"/>
                  </a:lnTo>
                  <a:close/>
                </a:path>
              </a:pathLst>
            </a:custGeom>
            <a:solidFill>
              <a:srgbClr val="FFFFFF"/>
            </a:solidFill>
          </p:spPr>
          <p:txBody>
            <a:bodyPr wrap="square" lIns="0" tIns="0" rIns="0" bIns="0" rtlCol="0"/>
            <a:lstStyle/>
            <a:p>
              <a:endParaRPr/>
            </a:p>
          </p:txBody>
        </p:sp>
        <p:sp>
          <p:nvSpPr>
            <p:cNvPr id="6" name="object 6"/>
            <p:cNvSpPr/>
            <p:nvPr/>
          </p:nvSpPr>
          <p:spPr>
            <a:xfrm>
              <a:off x="3393948" y="1539239"/>
              <a:ext cx="2277110" cy="3142615"/>
            </a:xfrm>
            <a:custGeom>
              <a:avLst/>
              <a:gdLst/>
              <a:ahLst/>
              <a:cxnLst/>
              <a:rect l="l" t="t" r="r" b="b"/>
              <a:pathLst>
                <a:path w="2277110" h="3142615">
                  <a:moveTo>
                    <a:pt x="1458468" y="2753868"/>
                  </a:moveTo>
                  <a:lnTo>
                    <a:pt x="1450594" y="2679319"/>
                  </a:lnTo>
                  <a:lnTo>
                    <a:pt x="1429893" y="2606294"/>
                  </a:lnTo>
                  <a:lnTo>
                    <a:pt x="1391920" y="2539619"/>
                  </a:lnTo>
                  <a:lnTo>
                    <a:pt x="1342771" y="2477770"/>
                  </a:lnTo>
                  <a:lnTo>
                    <a:pt x="1284097" y="2428621"/>
                  </a:lnTo>
                  <a:lnTo>
                    <a:pt x="1217422" y="2395347"/>
                  </a:lnTo>
                  <a:lnTo>
                    <a:pt x="1179322" y="2382647"/>
                  </a:lnTo>
                  <a:lnTo>
                    <a:pt x="1104900" y="2366772"/>
                  </a:lnTo>
                  <a:lnTo>
                    <a:pt x="1030351" y="2366772"/>
                  </a:lnTo>
                  <a:lnTo>
                    <a:pt x="954278" y="2382647"/>
                  </a:lnTo>
                  <a:lnTo>
                    <a:pt x="917702" y="2395347"/>
                  </a:lnTo>
                  <a:lnTo>
                    <a:pt x="851154" y="2428621"/>
                  </a:lnTo>
                  <a:lnTo>
                    <a:pt x="817880" y="2452370"/>
                  </a:lnTo>
                  <a:lnTo>
                    <a:pt x="787654" y="2477770"/>
                  </a:lnTo>
                  <a:lnTo>
                    <a:pt x="741680" y="2539619"/>
                  </a:lnTo>
                  <a:lnTo>
                    <a:pt x="705231" y="2606294"/>
                  </a:lnTo>
                  <a:lnTo>
                    <a:pt x="684657" y="2679319"/>
                  </a:lnTo>
                  <a:lnTo>
                    <a:pt x="675132" y="2753868"/>
                  </a:lnTo>
                  <a:lnTo>
                    <a:pt x="684657" y="2828417"/>
                  </a:lnTo>
                  <a:lnTo>
                    <a:pt x="705231" y="2902966"/>
                  </a:lnTo>
                  <a:lnTo>
                    <a:pt x="741680" y="2969514"/>
                  </a:lnTo>
                  <a:lnTo>
                    <a:pt x="787654" y="3026664"/>
                  </a:lnTo>
                  <a:lnTo>
                    <a:pt x="817880" y="3052064"/>
                  </a:lnTo>
                  <a:lnTo>
                    <a:pt x="851154" y="3077464"/>
                  </a:lnTo>
                  <a:lnTo>
                    <a:pt x="884428" y="3098038"/>
                  </a:lnTo>
                  <a:lnTo>
                    <a:pt x="954278" y="3126613"/>
                  </a:lnTo>
                  <a:lnTo>
                    <a:pt x="1030351" y="3142488"/>
                  </a:lnTo>
                  <a:lnTo>
                    <a:pt x="1066800" y="3142488"/>
                  </a:lnTo>
                  <a:lnTo>
                    <a:pt x="1117600" y="3139313"/>
                  </a:lnTo>
                  <a:lnTo>
                    <a:pt x="1163574" y="3129788"/>
                  </a:lnTo>
                  <a:lnTo>
                    <a:pt x="1209548" y="3118739"/>
                  </a:lnTo>
                  <a:lnTo>
                    <a:pt x="1250696" y="3098038"/>
                  </a:lnTo>
                  <a:lnTo>
                    <a:pt x="1291971" y="3072638"/>
                  </a:lnTo>
                  <a:lnTo>
                    <a:pt x="1325245" y="3044190"/>
                  </a:lnTo>
                  <a:lnTo>
                    <a:pt x="1358519" y="3010789"/>
                  </a:lnTo>
                  <a:lnTo>
                    <a:pt x="1388745" y="2972689"/>
                  </a:lnTo>
                  <a:lnTo>
                    <a:pt x="1391920" y="2964815"/>
                  </a:lnTo>
                  <a:lnTo>
                    <a:pt x="1401445" y="2956941"/>
                  </a:lnTo>
                  <a:lnTo>
                    <a:pt x="1409319" y="2944241"/>
                  </a:lnTo>
                  <a:lnTo>
                    <a:pt x="1429893" y="2899791"/>
                  </a:lnTo>
                  <a:lnTo>
                    <a:pt x="1447419" y="2853817"/>
                  </a:lnTo>
                  <a:lnTo>
                    <a:pt x="1455293" y="2804541"/>
                  </a:lnTo>
                  <a:lnTo>
                    <a:pt x="1458468" y="2753868"/>
                  </a:lnTo>
                  <a:close/>
                </a:path>
                <a:path w="2277110" h="3142615">
                  <a:moveTo>
                    <a:pt x="2276856" y="748284"/>
                  </a:moveTo>
                  <a:lnTo>
                    <a:pt x="2273681" y="699008"/>
                  </a:lnTo>
                  <a:lnTo>
                    <a:pt x="2265680" y="652907"/>
                  </a:lnTo>
                  <a:lnTo>
                    <a:pt x="2252980" y="608457"/>
                  </a:lnTo>
                  <a:lnTo>
                    <a:pt x="2176780" y="598932"/>
                  </a:lnTo>
                  <a:lnTo>
                    <a:pt x="2143506" y="590931"/>
                  </a:lnTo>
                  <a:lnTo>
                    <a:pt x="2076831" y="562356"/>
                  </a:lnTo>
                  <a:lnTo>
                    <a:pt x="2019681" y="524256"/>
                  </a:lnTo>
                  <a:lnTo>
                    <a:pt x="1948180" y="446405"/>
                  </a:lnTo>
                  <a:lnTo>
                    <a:pt x="1918081" y="384429"/>
                  </a:lnTo>
                  <a:lnTo>
                    <a:pt x="1897380" y="317754"/>
                  </a:lnTo>
                  <a:lnTo>
                    <a:pt x="1889379" y="247777"/>
                  </a:lnTo>
                  <a:lnTo>
                    <a:pt x="1889379" y="211328"/>
                  </a:lnTo>
                  <a:lnTo>
                    <a:pt x="1894205" y="193802"/>
                  </a:lnTo>
                  <a:lnTo>
                    <a:pt x="1897380" y="177927"/>
                  </a:lnTo>
                  <a:lnTo>
                    <a:pt x="1860804" y="157226"/>
                  </a:lnTo>
                  <a:lnTo>
                    <a:pt x="1818005" y="136652"/>
                  </a:lnTo>
                  <a:lnTo>
                    <a:pt x="1776730" y="119126"/>
                  </a:lnTo>
                  <a:lnTo>
                    <a:pt x="1735455" y="98552"/>
                  </a:lnTo>
                  <a:lnTo>
                    <a:pt x="1689354" y="85725"/>
                  </a:lnTo>
                  <a:lnTo>
                    <a:pt x="1643380" y="69850"/>
                  </a:lnTo>
                  <a:lnTo>
                    <a:pt x="1592580" y="57150"/>
                  </a:lnTo>
                  <a:lnTo>
                    <a:pt x="1548130" y="44450"/>
                  </a:lnTo>
                  <a:lnTo>
                    <a:pt x="1497203" y="33401"/>
                  </a:lnTo>
                  <a:lnTo>
                    <a:pt x="1448054" y="23876"/>
                  </a:lnTo>
                  <a:lnTo>
                    <a:pt x="1392428" y="15875"/>
                  </a:lnTo>
                  <a:lnTo>
                    <a:pt x="1338453" y="11176"/>
                  </a:lnTo>
                  <a:lnTo>
                    <a:pt x="1284478" y="8001"/>
                  </a:lnTo>
                  <a:lnTo>
                    <a:pt x="1230503" y="3175"/>
                  </a:lnTo>
                  <a:lnTo>
                    <a:pt x="1171829" y="0"/>
                  </a:lnTo>
                  <a:lnTo>
                    <a:pt x="1113028" y="0"/>
                  </a:lnTo>
                  <a:lnTo>
                    <a:pt x="1017778" y="3175"/>
                  </a:lnTo>
                  <a:lnTo>
                    <a:pt x="925703" y="8001"/>
                  </a:lnTo>
                  <a:lnTo>
                    <a:pt x="841502" y="20701"/>
                  </a:lnTo>
                  <a:lnTo>
                    <a:pt x="763778" y="33401"/>
                  </a:lnTo>
                  <a:lnTo>
                    <a:pt x="687451" y="49276"/>
                  </a:lnTo>
                  <a:lnTo>
                    <a:pt x="617601" y="69850"/>
                  </a:lnTo>
                  <a:lnTo>
                    <a:pt x="554101" y="90551"/>
                  </a:lnTo>
                  <a:lnTo>
                    <a:pt x="492252" y="115951"/>
                  </a:lnTo>
                  <a:lnTo>
                    <a:pt x="438277" y="139827"/>
                  </a:lnTo>
                  <a:lnTo>
                    <a:pt x="387477" y="168402"/>
                  </a:lnTo>
                  <a:lnTo>
                    <a:pt x="341376" y="193802"/>
                  </a:lnTo>
                  <a:lnTo>
                    <a:pt x="300101" y="222377"/>
                  </a:lnTo>
                  <a:lnTo>
                    <a:pt x="233426" y="273304"/>
                  </a:lnTo>
                  <a:lnTo>
                    <a:pt x="203200" y="297053"/>
                  </a:lnTo>
                  <a:lnTo>
                    <a:pt x="133350" y="371729"/>
                  </a:lnTo>
                  <a:lnTo>
                    <a:pt x="95250" y="421005"/>
                  </a:lnTo>
                  <a:lnTo>
                    <a:pt x="61976" y="467106"/>
                  </a:lnTo>
                  <a:lnTo>
                    <a:pt x="41275" y="513080"/>
                  </a:lnTo>
                  <a:lnTo>
                    <a:pt x="20701" y="557657"/>
                  </a:lnTo>
                  <a:lnTo>
                    <a:pt x="8001" y="598932"/>
                  </a:lnTo>
                  <a:lnTo>
                    <a:pt x="3175" y="637032"/>
                  </a:lnTo>
                  <a:lnTo>
                    <a:pt x="0" y="670433"/>
                  </a:lnTo>
                  <a:lnTo>
                    <a:pt x="3175" y="722884"/>
                  </a:lnTo>
                  <a:lnTo>
                    <a:pt x="15875" y="765683"/>
                  </a:lnTo>
                  <a:lnTo>
                    <a:pt x="33401" y="806958"/>
                  </a:lnTo>
                  <a:lnTo>
                    <a:pt x="57150" y="838835"/>
                  </a:lnTo>
                  <a:lnTo>
                    <a:pt x="103251" y="872109"/>
                  </a:lnTo>
                  <a:lnTo>
                    <a:pt x="157226" y="897509"/>
                  </a:lnTo>
                  <a:lnTo>
                    <a:pt x="225425" y="913511"/>
                  </a:lnTo>
                  <a:lnTo>
                    <a:pt x="262001" y="918210"/>
                  </a:lnTo>
                  <a:lnTo>
                    <a:pt x="341376" y="918210"/>
                  </a:lnTo>
                  <a:lnTo>
                    <a:pt x="379476" y="913511"/>
                  </a:lnTo>
                  <a:lnTo>
                    <a:pt x="412877" y="910336"/>
                  </a:lnTo>
                  <a:lnTo>
                    <a:pt x="474726" y="872109"/>
                  </a:lnTo>
                  <a:lnTo>
                    <a:pt x="508127" y="835660"/>
                  </a:lnTo>
                  <a:lnTo>
                    <a:pt x="546227" y="789559"/>
                  </a:lnTo>
                  <a:lnTo>
                    <a:pt x="592201" y="722884"/>
                  </a:lnTo>
                  <a:lnTo>
                    <a:pt x="654177" y="645033"/>
                  </a:lnTo>
                  <a:lnTo>
                    <a:pt x="720852" y="578231"/>
                  </a:lnTo>
                  <a:lnTo>
                    <a:pt x="787527" y="528955"/>
                  </a:lnTo>
                  <a:lnTo>
                    <a:pt x="859028" y="492506"/>
                  </a:lnTo>
                  <a:lnTo>
                    <a:pt x="925703" y="467106"/>
                  </a:lnTo>
                  <a:lnTo>
                    <a:pt x="987552" y="451104"/>
                  </a:lnTo>
                  <a:lnTo>
                    <a:pt x="1051052" y="441579"/>
                  </a:lnTo>
                  <a:lnTo>
                    <a:pt x="1109853" y="438404"/>
                  </a:lnTo>
                  <a:lnTo>
                    <a:pt x="1163828" y="438404"/>
                  </a:lnTo>
                  <a:lnTo>
                    <a:pt x="1213104" y="446405"/>
                  </a:lnTo>
                  <a:lnTo>
                    <a:pt x="1259078" y="454406"/>
                  </a:lnTo>
                  <a:lnTo>
                    <a:pt x="1305179" y="467106"/>
                  </a:lnTo>
                  <a:lnTo>
                    <a:pt x="1346454" y="482981"/>
                  </a:lnTo>
                  <a:lnTo>
                    <a:pt x="1384554" y="503555"/>
                  </a:lnTo>
                  <a:lnTo>
                    <a:pt x="1451229" y="554482"/>
                  </a:lnTo>
                  <a:lnTo>
                    <a:pt x="1484503" y="595757"/>
                  </a:lnTo>
                  <a:lnTo>
                    <a:pt x="1514729" y="649732"/>
                  </a:lnTo>
                  <a:lnTo>
                    <a:pt x="1538605" y="719582"/>
                  </a:lnTo>
                  <a:lnTo>
                    <a:pt x="1548130" y="810133"/>
                  </a:lnTo>
                  <a:lnTo>
                    <a:pt x="1543304" y="897509"/>
                  </a:lnTo>
                  <a:lnTo>
                    <a:pt x="1522730" y="972185"/>
                  </a:lnTo>
                  <a:lnTo>
                    <a:pt x="1492504" y="1037336"/>
                  </a:lnTo>
                  <a:lnTo>
                    <a:pt x="1448054" y="1096137"/>
                  </a:lnTo>
                  <a:lnTo>
                    <a:pt x="1389253" y="1150112"/>
                  </a:lnTo>
                  <a:lnTo>
                    <a:pt x="1317879" y="1199388"/>
                  </a:lnTo>
                  <a:lnTo>
                    <a:pt x="1225804" y="1253363"/>
                  </a:lnTo>
                  <a:lnTo>
                    <a:pt x="1122553" y="1307465"/>
                  </a:lnTo>
                  <a:lnTo>
                    <a:pt x="1033653" y="1356741"/>
                  </a:lnTo>
                  <a:lnTo>
                    <a:pt x="958977" y="1405890"/>
                  </a:lnTo>
                  <a:lnTo>
                    <a:pt x="897128" y="1456817"/>
                  </a:lnTo>
                  <a:lnTo>
                    <a:pt x="851027" y="1505966"/>
                  </a:lnTo>
                  <a:lnTo>
                    <a:pt x="808228" y="1563243"/>
                  </a:lnTo>
                  <a:lnTo>
                    <a:pt x="784352" y="1621917"/>
                  </a:lnTo>
                  <a:lnTo>
                    <a:pt x="766953" y="1679194"/>
                  </a:lnTo>
                  <a:lnTo>
                    <a:pt x="763778" y="1745869"/>
                  </a:lnTo>
                  <a:lnTo>
                    <a:pt x="766953" y="1790319"/>
                  </a:lnTo>
                  <a:lnTo>
                    <a:pt x="774827" y="1841246"/>
                  </a:lnTo>
                  <a:lnTo>
                    <a:pt x="792353" y="1885696"/>
                  </a:lnTo>
                  <a:lnTo>
                    <a:pt x="820928" y="1926971"/>
                  </a:lnTo>
                  <a:lnTo>
                    <a:pt x="838327" y="1939671"/>
                  </a:lnTo>
                  <a:lnTo>
                    <a:pt x="854202" y="1952371"/>
                  </a:lnTo>
                  <a:lnTo>
                    <a:pt x="871728" y="1960372"/>
                  </a:lnTo>
                  <a:lnTo>
                    <a:pt x="917702" y="1977771"/>
                  </a:lnTo>
                  <a:lnTo>
                    <a:pt x="943102" y="1980946"/>
                  </a:lnTo>
                  <a:lnTo>
                    <a:pt x="971677" y="1985772"/>
                  </a:lnTo>
                  <a:lnTo>
                    <a:pt x="1071753" y="1985772"/>
                  </a:lnTo>
                  <a:lnTo>
                    <a:pt x="1130427" y="1977771"/>
                  </a:lnTo>
                  <a:lnTo>
                    <a:pt x="1179703" y="1965071"/>
                  </a:lnTo>
                  <a:lnTo>
                    <a:pt x="1217803" y="1952371"/>
                  </a:lnTo>
                  <a:lnTo>
                    <a:pt x="1271778" y="1903222"/>
                  </a:lnTo>
                  <a:lnTo>
                    <a:pt x="1292479" y="1869821"/>
                  </a:lnTo>
                  <a:lnTo>
                    <a:pt x="1343279" y="1779270"/>
                  </a:lnTo>
                  <a:lnTo>
                    <a:pt x="1379728" y="1733169"/>
                  </a:lnTo>
                  <a:lnTo>
                    <a:pt x="1425829" y="1687068"/>
                  </a:lnTo>
                  <a:lnTo>
                    <a:pt x="1476629" y="1650619"/>
                  </a:lnTo>
                  <a:lnTo>
                    <a:pt x="1530604" y="1612392"/>
                  </a:lnTo>
                  <a:lnTo>
                    <a:pt x="1589405" y="1575943"/>
                  </a:lnTo>
                  <a:lnTo>
                    <a:pt x="1651254" y="1542542"/>
                  </a:lnTo>
                  <a:lnTo>
                    <a:pt x="1714754" y="1509141"/>
                  </a:lnTo>
                  <a:lnTo>
                    <a:pt x="1794129" y="1467866"/>
                  </a:lnTo>
                  <a:lnTo>
                    <a:pt x="1868805" y="1426591"/>
                  </a:lnTo>
                  <a:lnTo>
                    <a:pt x="1943481" y="1382141"/>
                  </a:lnTo>
                  <a:lnTo>
                    <a:pt x="2014855" y="1331214"/>
                  </a:lnTo>
                  <a:lnTo>
                    <a:pt x="2081530" y="1278890"/>
                  </a:lnTo>
                  <a:lnTo>
                    <a:pt x="2140331" y="1215263"/>
                  </a:lnTo>
                  <a:lnTo>
                    <a:pt x="2186305" y="1145413"/>
                  </a:lnTo>
                  <a:lnTo>
                    <a:pt x="2227580" y="1067562"/>
                  </a:lnTo>
                  <a:lnTo>
                    <a:pt x="2202180" y="1067562"/>
                  </a:lnTo>
                  <a:lnTo>
                    <a:pt x="2194306" y="1070737"/>
                  </a:lnTo>
                  <a:lnTo>
                    <a:pt x="2127631" y="1070737"/>
                  </a:lnTo>
                  <a:lnTo>
                    <a:pt x="2064131" y="1067562"/>
                  </a:lnTo>
                  <a:lnTo>
                    <a:pt x="2002155" y="1062736"/>
                  </a:lnTo>
                  <a:lnTo>
                    <a:pt x="1940306" y="1054862"/>
                  </a:lnTo>
                  <a:lnTo>
                    <a:pt x="1881505" y="1042162"/>
                  </a:lnTo>
                  <a:lnTo>
                    <a:pt x="1822704" y="1034161"/>
                  </a:lnTo>
                  <a:lnTo>
                    <a:pt x="1768729" y="1021461"/>
                  </a:lnTo>
                  <a:lnTo>
                    <a:pt x="1714754" y="1005586"/>
                  </a:lnTo>
                  <a:lnTo>
                    <a:pt x="1710055" y="1000887"/>
                  </a:lnTo>
                  <a:lnTo>
                    <a:pt x="1671955" y="984885"/>
                  </a:lnTo>
                  <a:lnTo>
                    <a:pt x="1643380" y="954786"/>
                  </a:lnTo>
                  <a:lnTo>
                    <a:pt x="1622679" y="918210"/>
                  </a:lnTo>
                  <a:lnTo>
                    <a:pt x="1614805" y="876935"/>
                  </a:lnTo>
                  <a:lnTo>
                    <a:pt x="1617980" y="848360"/>
                  </a:lnTo>
                  <a:lnTo>
                    <a:pt x="1635379" y="802259"/>
                  </a:lnTo>
                  <a:lnTo>
                    <a:pt x="1671955" y="765683"/>
                  </a:lnTo>
                  <a:lnTo>
                    <a:pt x="1717929" y="745109"/>
                  </a:lnTo>
                  <a:lnTo>
                    <a:pt x="1748155" y="740283"/>
                  </a:lnTo>
                  <a:lnTo>
                    <a:pt x="1781429" y="740283"/>
                  </a:lnTo>
                  <a:lnTo>
                    <a:pt x="1789430" y="745109"/>
                  </a:lnTo>
                  <a:lnTo>
                    <a:pt x="1835404" y="760984"/>
                  </a:lnTo>
                  <a:lnTo>
                    <a:pt x="1884680" y="773684"/>
                  </a:lnTo>
                  <a:lnTo>
                    <a:pt x="1935480" y="781558"/>
                  </a:lnTo>
                  <a:lnTo>
                    <a:pt x="2043430" y="797433"/>
                  </a:lnTo>
                  <a:lnTo>
                    <a:pt x="2102231" y="802259"/>
                  </a:lnTo>
                  <a:lnTo>
                    <a:pt x="2260981" y="802259"/>
                  </a:lnTo>
                  <a:lnTo>
                    <a:pt x="2276856" y="797433"/>
                  </a:lnTo>
                  <a:lnTo>
                    <a:pt x="2276856" y="748284"/>
                  </a:lnTo>
                  <a:close/>
                </a:path>
              </a:pathLst>
            </a:custGeom>
            <a:solidFill>
              <a:srgbClr val="EDC75E"/>
            </a:solidFill>
          </p:spPr>
          <p:txBody>
            <a:bodyPr wrap="square" lIns="0" tIns="0" rIns="0" bIns="0" rtlCol="0"/>
            <a:lstStyle/>
            <a:p>
              <a:endParaRPr/>
            </a:p>
          </p:txBody>
        </p:sp>
        <p:sp>
          <p:nvSpPr>
            <p:cNvPr id="7" name="object 7"/>
            <p:cNvSpPr/>
            <p:nvPr/>
          </p:nvSpPr>
          <p:spPr>
            <a:xfrm>
              <a:off x="5570220" y="1708404"/>
              <a:ext cx="164591" cy="1615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899660" y="1708404"/>
              <a:ext cx="158495" cy="161544"/>
            </a:xfrm>
            <a:prstGeom prst="rect">
              <a:avLst/>
            </a:prstGeom>
            <a:blipFill>
              <a:blip r:embed="rId3" cstate="print"/>
              <a:stretch>
                <a:fillRect/>
              </a:stretch>
            </a:blipFill>
          </p:spPr>
          <p:txBody>
            <a:bodyPr wrap="square" lIns="0" tIns="0" rIns="0" bIns="0" rtlCol="0"/>
            <a:lstStyle/>
            <a:p>
              <a:endParaRPr/>
            </a:p>
          </p:txBody>
        </p:sp>
      </p:grpSp>
      <p:sp>
        <p:nvSpPr>
          <p:cNvPr id="9" name="object 9"/>
          <p:cNvSpPr txBox="1"/>
          <p:nvPr/>
        </p:nvSpPr>
        <p:spPr>
          <a:xfrm>
            <a:off x="8463788" y="6433732"/>
            <a:ext cx="220979" cy="24066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1C1C1C"/>
                </a:solidFill>
                <a:latin typeface="Tahoma"/>
                <a:cs typeface="Tahoma"/>
              </a:rPr>
              <a:t>61</a:t>
            </a:r>
            <a:endParaRPr sz="1400">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113232" y="239074"/>
            <a:ext cx="7925993" cy="474489"/>
          </a:xfrm>
          <a:prstGeom prst="rect">
            <a:avLst/>
          </a:prstGeom>
        </p:spPr>
        <p:txBody>
          <a:bodyPr vert="horz" wrap="square" lIns="0" tIns="12700" rIns="0" bIns="0" rtlCol="0">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948273" y="1361122"/>
            <a:ext cx="7920772" cy="3099435"/>
          </a:xfrm>
          <a:prstGeom prst="rect">
            <a:avLst/>
          </a:prstGeom>
        </p:spPr>
        <p:txBody>
          <a:bodyPr vert="horz" wrap="square" lIns="0" tIns="13335" rIns="0" bIns="0" rtlCol="0">
            <a:spAutoFit/>
          </a:bodyPr>
          <a:lstStyle/>
          <a:p>
            <a:pPr marL="355600" marR="404495" indent="-342900">
              <a:lnSpc>
                <a:spcPct val="100000"/>
              </a:lnSpc>
              <a:spcBef>
                <a:spcPts val="10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Cú pháp: Phương thức ở lớp con hoàn toàn  giống về chữ ký với phương thức ở lớp cha</a:t>
            </a:r>
          </a:p>
          <a:p>
            <a:pPr marL="756285" lvl="1" indent="-287020">
              <a:lnSpc>
                <a:spcPct val="100000"/>
              </a:lnSpc>
              <a:spcBef>
                <a:spcPts val="675"/>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Trùng tên &amp; danh sách tham số</a:t>
            </a:r>
          </a:p>
          <a:p>
            <a:pPr marL="756285" lvl="1" indent="-287020">
              <a:lnSpc>
                <a:spcPct val="100000"/>
              </a:lnSpc>
              <a:spcBef>
                <a:spcPts val="670"/>
              </a:spcBef>
              <a:buClr>
                <a:srgbClr val="FF0000"/>
              </a:buClr>
              <a:buSzPct val="53571"/>
              <a:buFont typeface="Wingdings"/>
              <a:buChar char="◼"/>
              <a:tabLst>
                <a:tab pos="756285" algn="l"/>
                <a:tab pos="756920" algn="l"/>
              </a:tabLst>
            </a:pPr>
            <a:r>
              <a:rPr sz="2800" dirty="0">
                <a:latin typeface="Times New Roman" panose="02020603050405020304" pitchFamily="18" charset="0"/>
                <a:cs typeface="Times New Roman" panose="02020603050405020304" pitchFamily="18" charset="0"/>
              </a:rPr>
              <a:t>Mục đích: Để thể hiện cùng bản chất công việc</a:t>
            </a:r>
          </a:p>
          <a:p>
            <a:pPr marL="355600" marR="5080" indent="-342900">
              <a:lnSpc>
                <a:spcPct val="100000"/>
              </a:lnSpc>
              <a:spcBef>
                <a:spcPts val="765"/>
              </a:spcBef>
              <a:buClr>
                <a:srgbClr val="3333CC"/>
              </a:buClr>
              <a:buSzPct val="59375"/>
              <a:buFont typeface="Wingdings"/>
              <a:buChar char="◼"/>
              <a:tabLst>
                <a:tab pos="354965" algn="l"/>
                <a:tab pos="355600" algn="l"/>
              </a:tabLst>
            </a:pPr>
            <a:r>
              <a:rPr sz="3200" dirty="0">
                <a:latin typeface="Times New Roman" panose="02020603050405020304" pitchFamily="18" charset="0"/>
                <a:cs typeface="Times New Roman" panose="02020603050405020304" pitchFamily="18" charset="0"/>
              </a:rPr>
              <a:t>Lớp con có thể định nghĩa phương thức trùng  tên với phương thức trong lớp cha:</a:t>
            </a:r>
          </a:p>
        </p:txBody>
      </p:sp>
      <p:sp>
        <p:nvSpPr>
          <p:cNvPr id="9" name="object 9"/>
          <p:cNvSpPr txBox="1"/>
          <p:nvPr/>
        </p:nvSpPr>
        <p:spPr>
          <a:xfrm>
            <a:off x="8743950" y="6424676"/>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7</a:t>
            </a:r>
            <a:endParaRPr sz="1400">
              <a:latin typeface="Arial"/>
              <a:cs typeface="Arial"/>
            </a:endParaRPr>
          </a:p>
        </p:txBody>
      </p:sp>
      <p:sp>
        <p:nvSpPr>
          <p:cNvPr id="10" name="object 10"/>
          <p:cNvSpPr txBox="1"/>
          <p:nvPr/>
        </p:nvSpPr>
        <p:spPr>
          <a:xfrm>
            <a:off x="1280159" y="4716112"/>
            <a:ext cx="3753755" cy="1699953"/>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Times New Roman" panose="02020603050405020304" pitchFamily="18" charset="0"/>
                <a:cs typeface="Times New Roman" panose="02020603050405020304" pitchFamily="18" charset="0"/>
              </a:rPr>
              <a:t>Nếu phương thức mới chỉ trùng  tên và khác chữ ký (số lượng hay  kiểu dữ liệu của đối số)</a:t>
            </a:r>
          </a:p>
          <a:p>
            <a:pPr marL="12700" marR="203835">
              <a:lnSpc>
                <a:spcPts val="2680"/>
              </a:lnSpc>
              <a:spcBef>
                <a:spcPts val="20"/>
              </a:spcBef>
            </a:pPr>
            <a:r>
              <a:rPr sz="2200" dirty="0">
                <a:latin typeface="Times New Roman" panose="02020603050405020304" pitchFamily="18" charset="0"/>
                <a:cs typeface="Times New Roman" panose="02020603050405020304" pitchFamily="18" charset="0"/>
              </a:rPr>
              <a:t>→ Chồng phương thức (Method  Overloading)</a:t>
            </a:r>
          </a:p>
        </p:txBody>
      </p:sp>
      <p:sp>
        <p:nvSpPr>
          <p:cNvPr id="11" name="object 11"/>
          <p:cNvSpPr txBox="1"/>
          <p:nvPr/>
        </p:nvSpPr>
        <p:spPr>
          <a:xfrm>
            <a:off x="5359206" y="4716112"/>
            <a:ext cx="3757299" cy="1701800"/>
          </a:xfrm>
          <a:prstGeom prst="rect">
            <a:avLst/>
          </a:prstGeom>
        </p:spPr>
        <p:txBody>
          <a:bodyPr vert="horz" wrap="square" lIns="0" tIns="12065" rIns="0" bIns="0" rtlCol="0">
            <a:spAutoFit/>
          </a:bodyPr>
          <a:lstStyle/>
          <a:p>
            <a:pPr marL="12700" marR="393700">
              <a:lnSpc>
                <a:spcPct val="100000"/>
              </a:lnSpc>
              <a:spcBef>
                <a:spcPts val="95"/>
              </a:spcBef>
            </a:pPr>
            <a:r>
              <a:rPr sz="2200" dirty="0">
                <a:latin typeface="Times New Roman" panose="02020603050405020304" pitchFamily="18" charset="0"/>
                <a:cs typeface="Times New Roman" panose="02020603050405020304" pitchFamily="18" charset="0"/>
              </a:rPr>
              <a:t>Nếu phương thức mới hoàn  toàn giống về giao diện (chữ  ký)</a:t>
            </a:r>
          </a:p>
          <a:p>
            <a:pPr marL="12700" marR="5080">
              <a:lnSpc>
                <a:spcPts val="2680"/>
              </a:lnSpc>
              <a:spcBef>
                <a:spcPts val="20"/>
              </a:spcBef>
            </a:pPr>
            <a:r>
              <a:rPr sz="2200" dirty="0">
                <a:latin typeface="Times New Roman" panose="02020603050405020304" pitchFamily="18" charset="0"/>
                <a:cs typeface="Times New Roman" panose="02020603050405020304" pitchFamily="18" charset="0"/>
              </a:rPr>
              <a:t>→Định nghĩa lại hoặc ghi đè  phương thức (Method Override)</a:t>
            </a:r>
          </a:p>
        </p:txBody>
      </p:sp>
      <p:sp>
        <p:nvSpPr>
          <p:cNvPr id="12" name="object 12"/>
          <p:cNvSpPr/>
          <p:nvPr/>
        </p:nvSpPr>
        <p:spPr>
          <a:xfrm>
            <a:off x="5188035" y="4682524"/>
            <a:ext cx="26034" cy="1784350"/>
          </a:xfrm>
          <a:custGeom>
            <a:avLst/>
            <a:gdLst/>
            <a:ahLst/>
            <a:cxnLst/>
            <a:rect l="l" t="t" r="r" b="b"/>
            <a:pathLst>
              <a:path w="26035" h="1784350">
                <a:moveTo>
                  <a:pt x="25908" y="0"/>
                </a:moveTo>
                <a:lnTo>
                  <a:pt x="0" y="0"/>
                </a:lnTo>
                <a:lnTo>
                  <a:pt x="0" y="1784337"/>
                </a:lnTo>
                <a:lnTo>
                  <a:pt x="25908" y="1784337"/>
                </a:lnTo>
                <a:lnTo>
                  <a:pt x="25908" y="0"/>
                </a:lnTo>
                <a:close/>
              </a:path>
            </a:pathLst>
          </a:custGeom>
          <a:solidFill>
            <a:srgbClr val="FFCF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xfrm>
            <a:off x="1113232" y="239074"/>
            <a:ext cx="7925993" cy="474489"/>
          </a:xfrm>
          <a:prstGeom prst="rect">
            <a:avLst/>
          </a:prstGeom>
        </p:spPr>
        <p:txBody>
          <a:bodyPr vert="horz" wrap="square" lIns="0" tIns="12700" rIns="0" bIns="0" rtlCol="0">
            <a:spAutoFit/>
          </a:bodyPr>
          <a:lstStyle/>
          <a:p>
            <a:pPr marL="680720">
              <a:lnSpc>
                <a:spcPct val="100000"/>
              </a:lnSpc>
              <a:spcBef>
                <a:spcPts val="100"/>
              </a:spcBef>
            </a:pPr>
            <a:r>
              <a:rPr dirty="0"/>
              <a:t>1. Định nghĩa lại/ghi đè (Overriding)</a:t>
            </a:r>
          </a:p>
        </p:txBody>
      </p:sp>
      <p:sp>
        <p:nvSpPr>
          <p:cNvPr id="8" name="object 8"/>
          <p:cNvSpPr txBox="1"/>
          <p:nvPr/>
        </p:nvSpPr>
        <p:spPr>
          <a:xfrm>
            <a:off x="1070617" y="1341184"/>
            <a:ext cx="7491730" cy="5044440"/>
          </a:xfrm>
          <a:prstGeom prst="rect">
            <a:avLst/>
          </a:prstGeom>
        </p:spPr>
        <p:txBody>
          <a:bodyPr vert="horz" wrap="square" lIns="0" tIns="12700" rIns="0" bIns="0" rtlCol="0">
            <a:spAutoFit/>
          </a:bodyPr>
          <a:lstStyle/>
          <a:p>
            <a:pPr marL="12700">
              <a:lnSpc>
                <a:spcPts val="2835"/>
              </a:lnSpc>
              <a:spcBef>
                <a:spcPts val="100"/>
              </a:spcBef>
              <a:tabLst>
                <a:tab pos="354965" algn="l"/>
              </a:tabLst>
            </a:pPr>
            <a:r>
              <a:rPr sz="1450" spc="1495" dirty="0">
                <a:solidFill>
                  <a:srgbClr val="3333CC"/>
                </a:solidFill>
                <a:latin typeface="Wingdings"/>
                <a:cs typeface="Wingdings"/>
              </a:rPr>
              <a:t>◼</a:t>
            </a:r>
            <a:r>
              <a:rPr sz="1450" spc="1495" dirty="0">
                <a:solidFill>
                  <a:srgbClr val="3333CC"/>
                </a:solidFill>
                <a:latin typeface="Times New Roman"/>
                <a:cs typeface="Times New Roman"/>
              </a:rPr>
              <a:t>	</a:t>
            </a:r>
            <a:r>
              <a:rPr sz="2400" dirty="0">
                <a:latin typeface="Times New Roman" panose="02020603050405020304" pitchFamily="18" charset="0"/>
                <a:cs typeface="Times New Roman" panose="02020603050405020304" pitchFamily="18" charset="0"/>
              </a:rPr>
              <a:t>Ví dụ:</a:t>
            </a:r>
          </a:p>
          <a:p>
            <a:pPr marL="12700">
              <a:lnSpc>
                <a:spcPts val="2115"/>
              </a:lnSpc>
            </a:pPr>
            <a:r>
              <a:rPr sz="1800" b="1" spc="-10" dirty="0">
                <a:solidFill>
                  <a:srgbClr val="333399"/>
                </a:solidFill>
                <a:latin typeface="Courier New"/>
                <a:cs typeface="Courier New"/>
              </a:rPr>
              <a:t>class </a:t>
            </a:r>
            <a:r>
              <a:rPr sz="1800" b="1" spc="-10" dirty="0">
                <a:latin typeface="Courier New"/>
                <a:cs typeface="Courier New"/>
              </a:rPr>
              <a:t>Shape</a:t>
            </a:r>
            <a:r>
              <a:rPr sz="1800" b="1" spc="-20" dirty="0">
                <a:latin typeface="Courier New"/>
                <a:cs typeface="Courier New"/>
              </a:rPr>
              <a:t> </a:t>
            </a:r>
            <a:r>
              <a:rPr sz="1800" b="1" dirty="0">
                <a:latin typeface="Courier New"/>
                <a:cs typeface="Courier New"/>
              </a:rPr>
              <a:t>{</a:t>
            </a:r>
            <a:endParaRPr sz="1800" dirty="0">
              <a:latin typeface="Courier New"/>
              <a:cs typeface="Courier New"/>
            </a:endParaRPr>
          </a:p>
          <a:p>
            <a:pPr marL="355600" marR="3169285">
              <a:lnSpc>
                <a:spcPct val="100000"/>
              </a:lnSpc>
            </a:pPr>
            <a:r>
              <a:rPr sz="1800" b="1" spc="-10" dirty="0">
                <a:solidFill>
                  <a:srgbClr val="333399"/>
                </a:solidFill>
                <a:latin typeface="Courier New"/>
                <a:cs typeface="Courier New"/>
              </a:rPr>
              <a:t>protected String </a:t>
            </a:r>
            <a:r>
              <a:rPr sz="1800" b="1" spc="-10" dirty="0">
                <a:latin typeface="Courier New"/>
                <a:cs typeface="Courier New"/>
              </a:rPr>
              <a:t>name;  Shape(</a:t>
            </a:r>
            <a:r>
              <a:rPr sz="1800" b="1" spc="-10" dirty="0">
                <a:solidFill>
                  <a:srgbClr val="333399"/>
                </a:solidFill>
                <a:latin typeface="Courier New"/>
                <a:cs typeface="Courier New"/>
              </a:rPr>
              <a:t>String </a:t>
            </a:r>
            <a:r>
              <a:rPr sz="1800" b="1" spc="-10" dirty="0">
                <a:latin typeface="Courier New"/>
                <a:cs typeface="Courier New"/>
              </a:rPr>
              <a:t>n) </a:t>
            </a:r>
            <a:r>
              <a:rPr sz="1800" b="1" dirty="0">
                <a:latin typeface="Courier New"/>
                <a:cs typeface="Courier New"/>
              </a:rPr>
              <a:t>{ </a:t>
            </a:r>
            <a:r>
              <a:rPr sz="1800" b="1" spc="-10" dirty="0">
                <a:latin typeface="Courier New"/>
                <a:cs typeface="Courier New"/>
              </a:rPr>
              <a:t>name </a:t>
            </a:r>
            <a:r>
              <a:rPr sz="1800" b="1" dirty="0">
                <a:latin typeface="Courier New"/>
                <a:cs typeface="Courier New"/>
              </a:rPr>
              <a:t>= </a:t>
            </a:r>
            <a:r>
              <a:rPr sz="1800" b="1" spc="-5" dirty="0">
                <a:latin typeface="Courier New"/>
                <a:cs typeface="Courier New"/>
              </a:rPr>
              <a:t>n;</a:t>
            </a:r>
            <a:r>
              <a:rPr sz="1800" b="1" spc="-100" dirty="0">
                <a:latin typeface="Courier New"/>
                <a:cs typeface="Courier New"/>
              </a:rPr>
              <a:t> </a:t>
            </a:r>
            <a:r>
              <a:rPr sz="1800" b="1" dirty="0">
                <a:latin typeface="Courier New"/>
                <a:cs typeface="Courier New"/>
              </a:rPr>
              <a:t>}</a:t>
            </a:r>
            <a:endParaRPr sz="1800" dirty="0">
              <a:latin typeface="Courier New"/>
              <a:cs typeface="Courier New"/>
            </a:endParaRPr>
          </a:p>
          <a:p>
            <a:pPr marL="355600" marR="984885">
              <a:lnSpc>
                <a:spcPct val="100000"/>
              </a:lnSpc>
            </a:pPr>
            <a:r>
              <a:rPr sz="1800" b="1" spc="-10" dirty="0">
                <a:solidFill>
                  <a:srgbClr val="333399"/>
                </a:solidFill>
                <a:latin typeface="Courier New"/>
                <a:cs typeface="Courier New"/>
              </a:rPr>
              <a:t>public String </a:t>
            </a:r>
            <a:r>
              <a:rPr sz="1800" b="1" spc="-10" dirty="0">
                <a:latin typeface="Courier New"/>
                <a:cs typeface="Courier New"/>
              </a:rPr>
              <a:t>getName() </a:t>
            </a:r>
            <a:r>
              <a:rPr sz="1800" b="1" dirty="0">
                <a:latin typeface="Courier New"/>
                <a:cs typeface="Courier New"/>
              </a:rPr>
              <a:t>{ </a:t>
            </a:r>
            <a:r>
              <a:rPr sz="1800" b="1" spc="-10" dirty="0">
                <a:solidFill>
                  <a:srgbClr val="333399"/>
                </a:solidFill>
                <a:latin typeface="Courier New"/>
                <a:cs typeface="Courier New"/>
              </a:rPr>
              <a:t>return </a:t>
            </a:r>
            <a:r>
              <a:rPr sz="1800" b="1" spc="-10" dirty="0">
                <a:latin typeface="Courier New"/>
                <a:cs typeface="Courier New"/>
              </a:rPr>
              <a:t>name; </a:t>
            </a:r>
            <a:r>
              <a:rPr sz="1800" b="1" dirty="0">
                <a:latin typeface="Courier New"/>
                <a:cs typeface="Courier New"/>
              </a:rPr>
              <a:t>}  </a:t>
            </a:r>
            <a:r>
              <a:rPr sz="1800" b="1" spc="-10" dirty="0">
                <a:solidFill>
                  <a:srgbClr val="333399"/>
                </a:solidFill>
                <a:latin typeface="Courier New"/>
                <a:cs typeface="Courier New"/>
              </a:rPr>
              <a:t>public double </a:t>
            </a:r>
            <a:r>
              <a:rPr sz="1800" b="1" spc="-10" dirty="0">
                <a:latin typeface="Courier New"/>
                <a:cs typeface="Courier New"/>
              </a:rPr>
              <a:t>calculateArea() </a:t>
            </a:r>
            <a:r>
              <a:rPr sz="1800" b="1" dirty="0">
                <a:latin typeface="Courier New"/>
                <a:cs typeface="Courier New"/>
              </a:rPr>
              <a:t>{ </a:t>
            </a:r>
            <a:r>
              <a:rPr sz="1800" b="1" spc="-10" dirty="0">
                <a:solidFill>
                  <a:srgbClr val="333399"/>
                </a:solidFill>
                <a:latin typeface="Courier New"/>
                <a:cs typeface="Courier New"/>
              </a:rPr>
              <a:t>return </a:t>
            </a:r>
            <a:r>
              <a:rPr sz="1800" b="1" spc="-5" dirty="0">
                <a:latin typeface="Courier New"/>
                <a:cs typeface="Courier New"/>
              </a:rPr>
              <a:t>0.0;</a:t>
            </a:r>
            <a:r>
              <a:rPr sz="1800" b="1" spc="-85" dirty="0">
                <a:latin typeface="Courier New"/>
                <a:cs typeface="Courier New"/>
              </a:rPr>
              <a:t> </a:t>
            </a:r>
            <a:r>
              <a:rPr sz="1800" b="1" dirty="0">
                <a:latin typeface="Courier New"/>
                <a:cs typeface="Courier New"/>
              </a:rPr>
              <a:t>}</a:t>
            </a:r>
            <a:endParaRPr sz="1800" dirty="0">
              <a:latin typeface="Courier New"/>
              <a:cs typeface="Courier New"/>
            </a:endParaRPr>
          </a:p>
          <a:p>
            <a:pPr marL="12700">
              <a:lnSpc>
                <a:spcPct val="100000"/>
              </a:lnSpc>
              <a:spcBef>
                <a:spcPts val="5"/>
              </a:spcBef>
            </a:pPr>
            <a:r>
              <a:rPr sz="1800" b="1" dirty="0">
                <a:latin typeface="Courier New"/>
                <a:cs typeface="Courier New"/>
              </a:rPr>
              <a:t>}</a:t>
            </a:r>
            <a:endParaRPr sz="1800" dirty="0">
              <a:latin typeface="Courier New"/>
              <a:cs typeface="Courier New"/>
            </a:endParaRPr>
          </a:p>
          <a:p>
            <a:pPr marL="355600" marR="3440429" indent="-342900">
              <a:lnSpc>
                <a:spcPct val="100000"/>
              </a:lnSpc>
            </a:pPr>
            <a:r>
              <a:rPr sz="1800" b="1" spc="-10" dirty="0">
                <a:solidFill>
                  <a:srgbClr val="333399"/>
                </a:solidFill>
                <a:latin typeface="Courier New"/>
                <a:cs typeface="Courier New"/>
              </a:rPr>
              <a:t>class </a:t>
            </a:r>
            <a:r>
              <a:rPr sz="1800" b="1" spc="-10" dirty="0">
                <a:latin typeface="Courier New"/>
                <a:cs typeface="Courier New"/>
              </a:rPr>
              <a:t>Circle </a:t>
            </a:r>
            <a:r>
              <a:rPr sz="1800" b="1" spc="-10" dirty="0">
                <a:solidFill>
                  <a:srgbClr val="333399"/>
                </a:solidFill>
                <a:latin typeface="Courier New"/>
                <a:cs typeface="Courier New"/>
              </a:rPr>
              <a:t>extends </a:t>
            </a:r>
            <a:r>
              <a:rPr sz="1800" b="1" spc="-10" dirty="0">
                <a:latin typeface="Courier New"/>
                <a:cs typeface="Courier New"/>
              </a:rPr>
              <a:t>Shape </a:t>
            </a:r>
            <a:r>
              <a:rPr sz="1800" b="1" dirty="0">
                <a:latin typeface="Courier New"/>
                <a:cs typeface="Courier New"/>
              </a:rPr>
              <a:t>{  </a:t>
            </a:r>
            <a:r>
              <a:rPr sz="1800" b="1" spc="-10" dirty="0">
                <a:solidFill>
                  <a:srgbClr val="333399"/>
                </a:solidFill>
                <a:latin typeface="Courier New"/>
                <a:cs typeface="Courier New"/>
              </a:rPr>
              <a:t>private double </a:t>
            </a:r>
            <a:r>
              <a:rPr sz="1800" b="1" spc="-10" dirty="0">
                <a:latin typeface="Courier New"/>
                <a:cs typeface="Courier New"/>
              </a:rPr>
              <a:t>radius;  Circle(</a:t>
            </a:r>
            <a:r>
              <a:rPr sz="1800" b="1" spc="-10" dirty="0">
                <a:solidFill>
                  <a:srgbClr val="333399"/>
                </a:solidFill>
                <a:latin typeface="Courier New"/>
                <a:cs typeface="Courier New"/>
              </a:rPr>
              <a:t>String </a:t>
            </a:r>
            <a:r>
              <a:rPr sz="1800" b="1" spc="-5" dirty="0">
                <a:latin typeface="Courier New"/>
                <a:cs typeface="Courier New"/>
              </a:rPr>
              <a:t>n, </a:t>
            </a:r>
            <a:r>
              <a:rPr sz="1800" b="1" spc="-10" dirty="0">
                <a:solidFill>
                  <a:srgbClr val="333399"/>
                </a:solidFill>
                <a:latin typeface="Courier New"/>
                <a:cs typeface="Courier New"/>
              </a:rPr>
              <a:t>double</a:t>
            </a:r>
            <a:r>
              <a:rPr sz="1800" b="1" spc="-60" dirty="0">
                <a:solidFill>
                  <a:srgbClr val="333399"/>
                </a:solidFill>
                <a:latin typeface="Courier New"/>
                <a:cs typeface="Courier New"/>
              </a:rPr>
              <a:t> </a:t>
            </a:r>
            <a:r>
              <a:rPr sz="1800" b="1" spc="-10" dirty="0">
                <a:latin typeface="Courier New"/>
                <a:cs typeface="Courier New"/>
              </a:rPr>
              <a:t>r){</a:t>
            </a:r>
            <a:endParaRPr sz="1800" dirty="0">
              <a:latin typeface="Courier New"/>
              <a:cs typeface="Courier New"/>
            </a:endParaRPr>
          </a:p>
          <a:p>
            <a:pPr marL="927100" marR="5053965">
              <a:lnSpc>
                <a:spcPct val="100000"/>
              </a:lnSpc>
            </a:pPr>
            <a:r>
              <a:rPr sz="1800" b="1" spc="-10" dirty="0">
                <a:solidFill>
                  <a:srgbClr val="333399"/>
                </a:solidFill>
                <a:latin typeface="Courier New"/>
                <a:cs typeface="Courier New"/>
              </a:rPr>
              <a:t>super</a:t>
            </a:r>
            <a:r>
              <a:rPr sz="1800" b="1" spc="-10" dirty="0">
                <a:latin typeface="Courier New"/>
                <a:cs typeface="Courier New"/>
              </a:rPr>
              <a:t>(n);  radius </a:t>
            </a:r>
            <a:r>
              <a:rPr sz="1800" b="1" dirty="0">
                <a:latin typeface="Courier New"/>
                <a:cs typeface="Courier New"/>
              </a:rPr>
              <a:t>=</a:t>
            </a:r>
            <a:r>
              <a:rPr sz="1800" b="1" spc="-90" dirty="0">
                <a:latin typeface="Courier New"/>
                <a:cs typeface="Courier New"/>
              </a:rPr>
              <a:t> </a:t>
            </a:r>
            <a:r>
              <a:rPr sz="1800" b="1" spc="-10" dirty="0">
                <a:latin typeface="Courier New"/>
                <a:cs typeface="Courier New"/>
              </a:rPr>
              <a:t>r;</a:t>
            </a:r>
            <a:endParaRPr sz="1800" dirty="0">
              <a:latin typeface="Courier New"/>
              <a:cs typeface="Courier New"/>
            </a:endParaRPr>
          </a:p>
          <a:p>
            <a:pPr marL="355600">
              <a:lnSpc>
                <a:spcPct val="100000"/>
              </a:lnSpc>
            </a:pPr>
            <a:r>
              <a:rPr sz="1800" b="1" dirty="0">
                <a:latin typeface="Courier New"/>
                <a:cs typeface="Courier New"/>
              </a:rPr>
              <a:t>}</a:t>
            </a:r>
            <a:endParaRPr sz="1800" dirty="0">
              <a:latin typeface="Courier New"/>
              <a:cs typeface="Courier New"/>
            </a:endParaRPr>
          </a:p>
          <a:p>
            <a:pPr>
              <a:lnSpc>
                <a:spcPct val="100000"/>
              </a:lnSpc>
              <a:spcBef>
                <a:spcPts val="10"/>
              </a:spcBef>
            </a:pPr>
            <a:endParaRPr sz="1900" dirty="0">
              <a:latin typeface="Courier New"/>
              <a:cs typeface="Courier New"/>
            </a:endParaRPr>
          </a:p>
          <a:p>
            <a:pPr marL="355600">
              <a:lnSpc>
                <a:spcPct val="100000"/>
              </a:lnSpc>
            </a:pPr>
            <a:r>
              <a:rPr sz="1800" b="1" spc="-10" dirty="0">
                <a:solidFill>
                  <a:srgbClr val="333399"/>
                </a:solidFill>
                <a:latin typeface="Courier New"/>
                <a:cs typeface="Courier New"/>
              </a:rPr>
              <a:t>public double </a:t>
            </a:r>
            <a:r>
              <a:rPr sz="1800" b="1" spc="-10" dirty="0">
                <a:latin typeface="Courier New"/>
                <a:cs typeface="Courier New"/>
              </a:rPr>
              <a:t>calculateArea()</a:t>
            </a:r>
            <a:r>
              <a:rPr sz="1800" b="1" spc="-5" dirty="0">
                <a:latin typeface="Courier New"/>
                <a:cs typeface="Courier New"/>
              </a:rPr>
              <a:t> </a:t>
            </a:r>
            <a:r>
              <a:rPr sz="1800" b="1" dirty="0">
                <a:latin typeface="Courier New"/>
                <a:cs typeface="Courier New"/>
              </a:rPr>
              <a:t>{</a:t>
            </a:r>
            <a:endParaRPr sz="1800" dirty="0">
              <a:latin typeface="Courier New"/>
              <a:cs typeface="Courier New"/>
            </a:endParaRPr>
          </a:p>
          <a:p>
            <a:pPr marL="927100" marR="5080">
              <a:lnSpc>
                <a:spcPct val="100000"/>
              </a:lnSpc>
            </a:pPr>
            <a:r>
              <a:rPr sz="1800" b="1" spc="-10" dirty="0">
                <a:solidFill>
                  <a:srgbClr val="333399"/>
                </a:solidFill>
                <a:latin typeface="Courier New"/>
                <a:cs typeface="Courier New"/>
              </a:rPr>
              <a:t>double </a:t>
            </a:r>
            <a:r>
              <a:rPr sz="1800" b="1" spc="-10" dirty="0">
                <a:latin typeface="Courier New"/>
                <a:cs typeface="Courier New"/>
              </a:rPr>
              <a:t>area </a:t>
            </a:r>
            <a:r>
              <a:rPr sz="1800" b="1" dirty="0">
                <a:latin typeface="Courier New"/>
                <a:cs typeface="Courier New"/>
              </a:rPr>
              <a:t>= </a:t>
            </a:r>
            <a:r>
              <a:rPr sz="1800" b="1" spc="-10" dirty="0">
                <a:latin typeface="Courier New"/>
                <a:cs typeface="Courier New"/>
              </a:rPr>
              <a:t>(</a:t>
            </a:r>
            <a:r>
              <a:rPr sz="1800" b="1" spc="-10" dirty="0">
                <a:solidFill>
                  <a:srgbClr val="333399"/>
                </a:solidFill>
                <a:latin typeface="Courier New"/>
                <a:cs typeface="Courier New"/>
              </a:rPr>
              <a:t>double</a:t>
            </a:r>
            <a:r>
              <a:rPr sz="1800" b="1" spc="-10" dirty="0">
                <a:latin typeface="Courier New"/>
                <a:cs typeface="Courier New"/>
              </a:rPr>
              <a:t>) (3.14 </a:t>
            </a:r>
            <a:r>
              <a:rPr sz="1800" b="1" dirty="0">
                <a:latin typeface="Courier New"/>
                <a:cs typeface="Courier New"/>
              </a:rPr>
              <a:t>* </a:t>
            </a:r>
            <a:r>
              <a:rPr sz="1800" b="1" spc="-10" dirty="0">
                <a:latin typeface="Courier New"/>
                <a:cs typeface="Courier New"/>
              </a:rPr>
              <a:t>radius </a:t>
            </a:r>
            <a:r>
              <a:rPr sz="1800" b="1" dirty="0">
                <a:latin typeface="Courier New"/>
                <a:cs typeface="Courier New"/>
              </a:rPr>
              <a:t>* </a:t>
            </a:r>
            <a:r>
              <a:rPr sz="1800" b="1" spc="-10" dirty="0">
                <a:latin typeface="Courier New"/>
                <a:cs typeface="Courier New"/>
              </a:rPr>
              <a:t>radius);  </a:t>
            </a:r>
            <a:r>
              <a:rPr sz="1800" b="1" spc="-10" dirty="0">
                <a:solidFill>
                  <a:srgbClr val="333399"/>
                </a:solidFill>
                <a:latin typeface="Courier New"/>
                <a:cs typeface="Courier New"/>
              </a:rPr>
              <a:t>return</a:t>
            </a:r>
            <a:r>
              <a:rPr sz="1800" b="1" spc="-5" dirty="0">
                <a:solidFill>
                  <a:srgbClr val="333399"/>
                </a:solidFill>
                <a:latin typeface="Courier New"/>
                <a:cs typeface="Courier New"/>
              </a:rPr>
              <a:t> </a:t>
            </a:r>
            <a:r>
              <a:rPr sz="1800" b="1" spc="-10" dirty="0">
                <a:latin typeface="Courier New"/>
                <a:cs typeface="Courier New"/>
              </a:rPr>
              <a:t>area;</a:t>
            </a:r>
            <a:endParaRPr sz="1800" dirty="0">
              <a:latin typeface="Courier New"/>
              <a:cs typeface="Courier New"/>
            </a:endParaRPr>
          </a:p>
          <a:p>
            <a:pPr marL="355600">
              <a:lnSpc>
                <a:spcPct val="100000"/>
              </a:lnSpc>
            </a:pPr>
            <a:r>
              <a:rPr sz="1800" b="1" dirty="0">
                <a:latin typeface="Courier New"/>
                <a:cs typeface="Courier New"/>
              </a:rPr>
              <a:t>}</a:t>
            </a:r>
            <a:endParaRPr sz="1800" dirty="0">
              <a:latin typeface="Courier New"/>
              <a:cs typeface="Courier New"/>
            </a:endParaRPr>
          </a:p>
        </p:txBody>
      </p:sp>
      <p:sp>
        <p:nvSpPr>
          <p:cNvPr id="9" name="object 9"/>
          <p:cNvSpPr txBox="1"/>
          <p:nvPr/>
        </p:nvSpPr>
        <p:spPr>
          <a:xfrm>
            <a:off x="1600200" y="6124321"/>
            <a:ext cx="16319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a:t>
            </a:r>
            <a:endParaRPr sz="1800" dirty="0">
              <a:latin typeface="Courier New"/>
              <a:cs typeface="Courier New"/>
            </a:endParaRPr>
          </a:p>
        </p:txBody>
      </p:sp>
      <p:sp>
        <p:nvSpPr>
          <p:cNvPr id="10" name="object 10"/>
          <p:cNvSpPr txBox="1"/>
          <p:nvPr/>
        </p:nvSpPr>
        <p:spPr>
          <a:xfrm>
            <a:off x="8743950" y="6424676"/>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8</a:t>
            </a:r>
            <a:endParaRPr sz="1400">
              <a:latin typeface="Arial"/>
              <a:cs typeface="Arial"/>
            </a:endParaRPr>
          </a:p>
        </p:txBody>
      </p:sp>
      <p:sp>
        <p:nvSpPr>
          <p:cNvPr id="11" name="object 11"/>
          <p:cNvSpPr/>
          <p:nvPr/>
        </p:nvSpPr>
        <p:spPr>
          <a:xfrm>
            <a:off x="5029200" y="3403091"/>
            <a:ext cx="4114799" cy="185470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92" y="318515"/>
            <a:ext cx="8543925" cy="1053465"/>
            <a:chOff x="126492" y="318515"/>
            <a:chExt cx="8543925" cy="1053465"/>
          </a:xfrm>
        </p:grpSpPr>
        <p:sp>
          <p:nvSpPr>
            <p:cNvPr id="3" name="object 3"/>
            <p:cNvSpPr/>
            <p:nvPr/>
          </p:nvSpPr>
          <p:spPr>
            <a:xfrm>
              <a:off x="911351" y="848867"/>
              <a:ext cx="368808" cy="4754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492" y="775715"/>
              <a:ext cx="560832" cy="42214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318515"/>
              <a:ext cx="32384" cy="1053465"/>
            </a:xfrm>
            <a:custGeom>
              <a:avLst/>
              <a:gdLst/>
              <a:ahLst/>
              <a:cxnLst/>
              <a:rect l="l" t="t" r="r" b="b"/>
              <a:pathLst>
                <a:path w="32384" h="1053465">
                  <a:moveTo>
                    <a:pt x="32004" y="0"/>
                  </a:moveTo>
                  <a:lnTo>
                    <a:pt x="0" y="0"/>
                  </a:lnTo>
                  <a:lnTo>
                    <a:pt x="0" y="1053083"/>
                  </a:lnTo>
                  <a:lnTo>
                    <a:pt x="32004" y="1053083"/>
                  </a:lnTo>
                  <a:lnTo>
                    <a:pt x="32004" y="0"/>
                  </a:lnTo>
                  <a:close/>
                </a:path>
              </a:pathLst>
            </a:custGeom>
            <a:solidFill>
              <a:srgbClr val="1C1C1C"/>
            </a:solidFill>
          </p:spPr>
          <p:txBody>
            <a:bodyPr wrap="square" lIns="0" tIns="0" rIns="0" bIns="0" rtlCol="0"/>
            <a:lstStyle/>
            <a:p>
              <a:endParaRPr/>
            </a:p>
          </p:txBody>
        </p:sp>
        <p:sp>
          <p:nvSpPr>
            <p:cNvPr id="6" name="object 6"/>
            <p:cNvSpPr/>
            <p:nvPr/>
          </p:nvSpPr>
          <p:spPr>
            <a:xfrm>
              <a:off x="443483" y="1109471"/>
              <a:ext cx="8226552" cy="32003"/>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680720">
              <a:lnSpc>
                <a:spcPct val="100000"/>
              </a:lnSpc>
              <a:spcBef>
                <a:spcPts val="100"/>
              </a:spcBef>
            </a:pPr>
            <a:r>
              <a:rPr spc="-5" dirty="0"/>
              <a:t>1. </a:t>
            </a:r>
            <a:r>
              <a:rPr spc="-685" dirty="0"/>
              <a:t>Định </a:t>
            </a:r>
            <a:r>
              <a:rPr spc="-5" dirty="0"/>
              <a:t>nghĩa </a:t>
            </a:r>
            <a:r>
              <a:rPr spc="-245" dirty="0"/>
              <a:t>lại/ghi </a:t>
            </a:r>
            <a:r>
              <a:rPr spc="30" dirty="0"/>
              <a:t>đè</a:t>
            </a:r>
            <a:r>
              <a:rPr spc="50" dirty="0"/>
              <a:t> </a:t>
            </a:r>
            <a:r>
              <a:rPr spc="-5" dirty="0"/>
              <a:t>(Overriding)</a:t>
            </a:r>
          </a:p>
        </p:txBody>
      </p:sp>
      <p:sp>
        <p:nvSpPr>
          <p:cNvPr id="8" name="object 8"/>
          <p:cNvSpPr txBox="1"/>
          <p:nvPr/>
        </p:nvSpPr>
        <p:spPr>
          <a:xfrm>
            <a:off x="1255150" y="1324355"/>
            <a:ext cx="7126849" cy="3715376"/>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450" dirty="0">
                <a:solidFill>
                  <a:srgbClr val="33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Ví dụ (tiếp theo):</a:t>
            </a:r>
          </a:p>
          <a:p>
            <a:pPr marL="12700">
              <a:lnSpc>
                <a:spcPct val="100000"/>
              </a:lnSpc>
              <a:spcBef>
                <a:spcPts val="75"/>
              </a:spcBef>
            </a:pPr>
            <a:r>
              <a:rPr sz="1800" b="1" dirty="0">
                <a:solidFill>
                  <a:srgbClr val="333399"/>
                </a:solidFill>
                <a:latin typeface="Times New Roman" panose="02020603050405020304" pitchFamily="18" charset="0"/>
                <a:cs typeface="Times New Roman" panose="02020603050405020304" pitchFamily="18" charset="0"/>
              </a:rPr>
              <a:t>class </a:t>
            </a:r>
            <a:r>
              <a:rPr sz="1800" b="1" dirty="0">
                <a:latin typeface="Times New Roman" panose="02020603050405020304" pitchFamily="18" charset="0"/>
                <a:cs typeface="Times New Roman" panose="02020603050405020304" pitchFamily="18" charset="0"/>
              </a:rPr>
              <a:t>Square </a:t>
            </a:r>
            <a:r>
              <a:rPr sz="1800" b="1" dirty="0">
                <a:solidFill>
                  <a:srgbClr val="333399"/>
                </a:solidFill>
                <a:latin typeface="Times New Roman" panose="02020603050405020304" pitchFamily="18" charset="0"/>
                <a:cs typeface="Times New Roman" panose="02020603050405020304" pitchFamily="18" charset="0"/>
              </a:rPr>
              <a:t>extends </a:t>
            </a:r>
            <a:r>
              <a:rPr sz="1800" b="1" dirty="0">
                <a:latin typeface="Times New Roman" panose="02020603050405020304" pitchFamily="18" charset="0"/>
                <a:cs typeface="Times New Roman" panose="02020603050405020304" pitchFamily="18" charset="0"/>
              </a:rPr>
              <a:t>Shape {</a:t>
            </a:r>
            <a:endParaRPr sz="1800" dirty="0">
              <a:latin typeface="Times New Roman" panose="02020603050405020304" pitchFamily="18" charset="0"/>
              <a:cs typeface="Times New Roman" panose="02020603050405020304" pitchFamily="18" charset="0"/>
            </a:endParaRPr>
          </a:p>
          <a:p>
            <a:pPr marL="355600" marR="1534795">
              <a:lnSpc>
                <a:spcPct val="110000"/>
              </a:lnSpc>
            </a:pPr>
            <a:r>
              <a:rPr sz="1800" b="1" dirty="0">
                <a:solidFill>
                  <a:srgbClr val="333399"/>
                </a:solidFill>
                <a:latin typeface="Times New Roman" panose="02020603050405020304" pitchFamily="18" charset="0"/>
                <a:cs typeface="Times New Roman" panose="02020603050405020304" pitchFamily="18" charset="0"/>
              </a:rPr>
              <a:t>private double </a:t>
            </a:r>
            <a:r>
              <a:rPr sz="1800" b="1" dirty="0">
                <a:latin typeface="Times New Roman" panose="02020603050405020304" pitchFamily="18" charset="0"/>
                <a:cs typeface="Times New Roman" panose="02020603050405020304" pitchFamily="18" charset="0"/>
              </a:rPr>
              <a:t>side;  </a:t>
            </a:r>
            <a:endParaRPr lang="en-US" sz="1800" b="1" dirty="0">
              <a:latin typeface="Times New Roman" panose="02020603050405020304" pitchFamily="18" charset="0"/>
              <a:cs typeface="Times New Roman" panose="02020603050405020304" pitchFamily="18" charset="0"/>
            </a:endParaRPr>
          </a:p>
          <a:p>
            <a:pPr marL="355600" marR="1534795">
              <a:lnSpc>
                <a:spcPct val="110000"/>
              </a:lnSpc>
            </a:pPr>
            <a:r>
              <a:rPr sz="1800" b="1" dirty="0">
                <a:latin typeface="Times New Roman" panose="02020603050405020304" pitchFamily="18" charset="0"/>
                <a:cs typeface="Times New Roman" panose="02020603050405020304" pitchFamily="18" charset="0"/>
              </a:rPr>
              <a:t>Square(</a:t>
            </a:r>
            <a:r>
              <a:rPr sz="1800" b="1" dirty="0">
                <a:solidFill>
                  <a:srgbClr val="333399"/>
                </a:solidFill>
                <a:latin typeface="Times New Roman" panose="02020603050405020304" pitchFamily="18" charset="0"/>
                <a:cs typeface="Times New Roman" panose="02020603050405020304" pitchFamily="18" charset="0"/>
              </a:rPr>
              <a:t>String </a:t>
            </a:r>
            <a:r>
              <a:rPr sz="1800" b="1" dirty="0">
                <a:latin typeface="Times New Roman" panose="02020603050405020304" pitchFamily="18" charset="0"/>
                <a:cs typeface="Times New Roman" panose="02020603050405020304" pitchFamily="18" charset="0"/>
              </a:rPr>
              <a:t>n, </a:t>
            </a: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s) {</a:t>
            </a:r>
            <a:endParaRPr sz="1800" dirty="0">
              <a:latin typeface="Times New Roman" panose="02020603050405020304" pitchFamily="18" charset="0"/>
              <a:cs typeface="Times New Roman" panose="02020603050405020304" pitchFamily="18" charset="0"/>
            </a:endParaRPr>
          </a:p>
          <a:p>
            <a:pPr marL="9271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super</a:t>
            </a:r>
            <a:r>
              <a:rPr sz="1800" b="1" dirty="0">
                <a:latin typeface="Times New Roman" panose="02020603050405020304" pitchFamily="18" charset="0"/>
                <a:cs typeface="Times New Roman" panose="02020603050405020304" pitchFamily="18" charset="0"/>
              </a:rPr>
              <a:t>(n);</a:t>
            </a:r>
            <a:endParaRPr sz="1800" dirty="0">
              <a:latin typeface="Times New Roman" panose="02020603050405020304" pitchFamily="18" charset="0"/>
              <a:cs typeface="Times New Roman" panose="02020603050405020304" pitchFamily="18" charset="0"/>
            </a:endParaRPr>
          </a:p>
          <a:p>
            <a:pPr marL="927100">
              <a:lnSpc>
                <a:spcPct val="100000"/>
              </a:lnSpc>
              <a:spcBef>
                <a:spcPts val="220"/>
              </a:spcBef>
            </a:pPr>
            <a:r>
              <a:rPr sz="1800" b="1" dirty="0">
                <a:latin typeface="Times New Roman" panose="02020603050405020304" pitchFamily="18" charset="0"/>
                <a:cs typeface="Times New Roman" panose="02020603050405020304" pitchFamily="18" charset="0"/>
              </a:rPr>
              <a:t>side = s;</a:t>
            </a:r>
            <a:endParaRPr sz="1800" dirty="0">
              <a:latin typeface="Times New Roman" panose="02020603050405020304" pitchFamily="18" charset="0"/>
              <a:cs typeface="Times New Roman" panose="02020603050405020304" pitchFamily="18" charset="0"/>
            </a:endParaRPr>
          </a:p>
          <a:p>
            <a:pPr marL="355600">
              <a:lnSpc>
                <a:spcPct val="100000"/>
              </a:lnSpc>
              <a:spcBef>
                <a:spcPts val="215"/>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3556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public double </a:t>
            </a:r>
            <a:r>
              <a:rPr sz="1800" b="1" dirty="0">
                <a:latin typeface="Times New Roman" panose="02020603050405020304" pitchFamily="18" charset="0"/>
                <a:cs typeface="Times New Roman" panose="02020603050405020304" pitchFamily="18" charset="0"/>
              </a:rPr>
              <a:t>calculateArea() {</a:t>
            </a:r>
            <a:endParaRPr sz="1800" dirty="0">
              <a:latin typeface="Times New Roman" panose="02020603050405020304" pitchFamily="18" charset="0"/>
              <a:cs typeface="Times New Roman" panose="02020603050405020304" pitchFamily="18" charset="0"/>
            </a:endParaRPr>
          </a:p>
          <a:p>
            <a:pPr marL="927100">
              <a:lnSpc>
                <a:spcPct val="100000"/>
              </a:lnSpc>
              <a:spcBef>
                <a:spcPts val="219"/>
              </a:spcBef>
            </a:pPr>
            <a:r>
              <a:rPr sz="1800" b="1" dirty="0">
                <a:solidFill>
                  <a:srgbClr val="333399"/>
                </a:solidFill>
                <a:latin typeface="Times New Roman" panose="02020603050405020304" pitchFamily="18" charset="0"/>
                <a:cs typeface="Times New Roman" panose="02020603050405020304" pitchFamily="18" charset="0"/>
              </a:rPr>
              <a:t>double </a:t>
            </a:r>
            <a:r>
              <a:rPr sz="1800" b="1" dirty="0">
                <a:latin typeface="Times New Roman" panose="02020603050405020304" pitchFamily="18" charset="0"/>
                <a:cs typeface="Times New Roman" panose="02020603050405020304" pitchFamily="18" charset="0"/>
              </a:rPr>
              <a:t>area = (</a:t>
            </a:r>
            <a:r>
              <a:rPr sz="1800" b="1" dirty="0">
                <a:solidFill>
                  <a:srgbClr val="333399"/>
                </a:solidFill>
                <a:latin typeface="Times New Roman" panose="02020603050405020304" pitchFamily="18" charset="0"/>
                <a:cs typeface="Times New Roman" panose="02020603050405020304" pitchFamily="18" charset="0"/>
              </a:rPr>
              <a:t>double</a:t>
            </a:r>
            <a:r>
              <a:rPr sz="1800" b="1" dirty="0">
                <a:latin typeface="Times New Roman" panose="02020603050405020304" pitchFamily="18" charset="0"/>
                <a:cs typeface="Times New Roman" panose="02020603050405020304" pitchFamily="18" charset="0"/>
              </a:rPr>
              <a:t>) side * side;</a:t>
            </a:r>
            <a:endParaRPr sz="1800" dirty="0">
              <a:latin typeface="Times New Roman" panose="02020603050405020304" pitchFamily="18" charset="0"/>
              <a:cs typeface="Times New Roman" panose="02020603050405020304" pitchFamily="18" charset="0"/>
            </a:endParaRPr>
          </a:p>
          <a:p>
            <a:pPr marL="927100">
              <a:lnSpc>
                <a:spcPct val="100000"/>
              </a:lnSpc>
              <a:spcBef>
                <a:spcPts val="215"/>
              </a:spcBef>
            </a:pPr>
            <a:r>
              <a:rPr sz="1800" b="1" dirty="0">
                <a:solidFill>
                  <a:srgbClr val="333399"/>
                </a:solidFill>
                <a:latin typeface="Times New Roman" panose="02020603050405020304" pitchFamily="18" charset="0"/>
                <a:cs typeface="Times New Roman" panose="02020603050405020304" pitchFamily="18" charset="0"/>
              </a:rPr>
              <a:t>return </a:t>
            </a:r>
            <a:r>
              <a:rPr sz="1800" b="1" dirty="0">
                <a:latin typeface="Times New Roman" panose="02020603050405020304" pitchFamily="18" charset="0"/>
                <a:cs typeface="Times New Roman" panose="02020603050405020304" pitchFamily="18" charset="0"/>
              </a:rPr>
              <a:t>area;</a:t>
            </a:r>
            <a:endParaRPr sz="1800" dirty="0">
              <a:latin typeface="Times New Roman" panose="02020603050405020304" pitchFamily="18" charset="0"/>
              <a:cs typeface="Times New Roman" panose="02020603050405020304" pitchFamily="18" charset="0"/>
            </a:endParaRPr>
          </a:p>
          <a:p>
            <a:pPr marL="355600">
              <a:lnSpc>
                <a:spcPct val="100000"/>
              </a:lnSpc>
              <a:spcBef>
                <a:spcPts val="219"/>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12700">
              <a:lnSpc>
                <a:spcPct val="100000"/>
              </a:lnSpc>
              <a:spcBef>
                <a:spcPts val="250"/>
              </a:spcBef>
            </a:pPr>
            <a:r>
              <a:rPr sz="1800" b="1"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8743950" y="6424676"/>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9</a:t>
            </a:r>
            <a:endParaRPr sz="1400">
              <a:latin typeface="Arial"/>
              <a:cs typeface="Arial"/>
            </a:endParaRPr>
          </a:p>
        </p:txBody>
      </p:sp>
      <p:sp>
        <p:nvSpPr>
          <p:cNvPr id="10" name="object 10"/>
          <p:cNvSpPr/>
          <p:nvPr/>
        </p:nvSpPr>
        <p:spPr>
          <a:xfrm>
            <a:off x="3748740" y="4688095"/>
            <a:ext cx="5120305" cy="185470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TotalTime>
  <Words>4644</Words>
  <Application>Microsoft Office PowerPoint</Application>
  <PresentationFormat>On-screen Show (4:3)</PresentationFormat>
  <Paragraphs>647</Paragraphs>
  <Slides>60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Corbel</vt:lpstr>
      <vt:lpstr>Courier New</vt:lpstr>
      <vt:lpstr>Georgia</vt:lpstr>
      <vt:lpstr>Tahoma</vt:lpstr>
      <vt:lpstr>Times New Roman</vt:lpstr>
      <vt:lpstr>Verdana</vt:lpstr>
      <vt:lpstr>Wingdings</vt:lpstr>
      <vt:lpstr>Parallax</vt:lpstr>
      <vt:lpstr>Môn: Lập trình Hướng đối tượng (Object Oriented Programming)</vt:lpstr>
      <vt:lpstr>Mục tiêu</vt:lpstr>
      <vt:lpstr>Nội dung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1. Định nghĩa lại/ghi đè (Overriding)</vt:lpstr>
      <vt:lpstr>Sử dụng từ khóa super</vt:lpstr>
      <vt:lpstr>Sử dụng từ khóa super</vt:lpstr>
      <vt:lpstr>Quy định trong ghi đè</vt:lpstr>
      <vt:lpstr>Quy định trong ghi đè</vt:lpstr>
      <vt:lpstr>Quy định trong ghi đè</vt:lpstr>
      <vt:lpstr>Hạn chế ghi đè – Từ khoá final</vt:lpstr>
      <vt:lpstr>Hạn chế ghi đè – Từ khoá final</vt:lpstr>
      <vt:lpstr>Hạn chế ghi đè – Từ khoá final</vt:lpstr>
      <vt:lpstr>Câu hỏi</vt:lpstr>
      <vt:lpstr>Câu hỏi</vt:lpstr>
      <vt:lpstr>2. Lớp trừu tượng  (Abstract class)</vt:lpstr>
      <vt:lpstr>2. Lớp trừu tượng</vt:lpstr>
      <vt:lpstr>2. Lớp trừu tượng</vt:lpstr>
      <vt:lpstr>2. Lớp trừu tượng</vt:lpstr>
      <vt:lpstr>Từ khoá abstract</vt:lpstr>
      <vt:lpstr>2. Lớp trừu tượng</vt:lpstr>
      <vt:lpstr>2. Lớp trừu tượng</vt:lpstr>
      <vt:lpstr>2. Lớp trừu tượng</vt:lpstr>
      <vt:lpstr>2. Lớp trừu tượng</vt:lpstr>
      <vt:lpstr>2. Lớp trừu tượng</vt:lpstr>
      <vt:lpstr>Câu hỏi</vt:lpstr>
      <vt:lpstr>3. Đơn kế thừa &amp; Đa kế thừa</vt:lpstr>
      <vt:lpstr>3. Đơn kế thừa &amp; Đa kế thừa</vt:lpstr>
      <vt:lpstr>3. Đơn kế thừa &amp; Đa kế thừa</vt:lpstr>
      <vt:lpstr>3. Đơn kế thừa &amp; Đa kế thừa</vt:lpstr>
      <vt:lpstr>4. Giao diện  (Interface)</vt:lpstr>
      <vt:lpstr>4. Giao diện</vt:lpstr>
      <vt:lpstr>4. Giao diện</vt:lpstr>
      <vt:lpstr>4. Giao diện</vt:lpstr>
      <vt:lpstr>Action</vt:lpstr>
      <vt:lpstr>4. Giao diện</vt:lpstr>
      <vt:lpstr>PowerPoint Presentation</vt:lpstr>
      <vt:lpstr>4. Giao diện</vt:lpstr>
      <vt:lpstr>4. Giao diện</vt:lpstr>
      <vt:lpstr>4. Giao diện</vt:lpstr>
      <vt:lpstr>4. Giao diện</vt:lpstr>
      <vt:lpstr>4. Giao diện</vt:lpstr>
      <vt:lpstr>Câu hỏi</vt:lpstr>
      <vt:lpstr>5. Vai trò của lớp trừu tượng  và giao diện</vt:lpstr>
      <vt:lpstr>5. Lớp trừu tượng &amp; Giao diện</vt:lpstr>
      <vt:lpstr>5. Lớp trừu tượng &amp; Giao diện</vt:lpstr>
      <vt:lpstr>Mở rộng</vt:lpstr>
      <vt:lpstr>Tổng kết</vt:lpstr>
      <vt:lpstr>Tổng kết</vt:lpstr>
      <vt:lpstr>Bài tập</vt:lpstr>
      <vt:lpstr>Bài tập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vinh tran</cp:lastModifiedBy>
  <cp:revision>58</cp:revision>
  <dcterms:created xsi:type="dcterms:W3CDTF">2021-10-20T00:46:39Z</dcterms:created>
  <dcterms:modified xsi:type="dcterms:W3CDTF">2021-10-21T03:48:31Z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2019-09-07T00:00:00Z</vt:filetime>
  </property>
  <property fmtid="{D5CDD505-2E9C-101B-9397-08002B2CF9AE}" pid="3" name="Creator">
    <vt:lpwstr>Microsoft® PowerPoint® for Office 365</vt:lpwstr>
  </property>
  <property fmtid="{D5CDD505-2E9C-101B-9397-08002B2CF9AE}" pid="4" name="LastSaved">
    <vt:filetime>2021-10-20T00:00:00Z</vt:filetime>
  </property>
</Properties>
</file>