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3"/>
  </p:notesMasterIdLst>
  <p:sldIdLst>
    <p:sldId id="256" r:id="rId2"/>
    <p:sldId id="258" r:id="rId3"/>
    <p:sldId id="259" r:id="rId4"/>
    <p:sldId id="265" r:id="rId5"/>
    <p:sldId id="267" r:id="rId6"/>
    <p:sldId id="268" r:id="rId7"/>
    <p:sldId id="264" r:id="rId8"/>
    <p:sldId id="272" r:id="rId9"/>
    <p:sldId id="270" r:id="rId10"/>
    <p:sldId id="273" r:id="rId11"/>
    <p:sldId id="274" r:id="rId12"/>
    <p:sldId id="275" r:id="rId13"/>
    <p:sldId id="269" r:id="rId14"/>
    <p:sldId id="276" r:id="rId15"/>
    <p:sldId id="271" r:id="rId16"/>
    <p:sldId id="277" r:id="rId17"/>
    <p:sldId id="278" r:id="rId18"/>
    <p:sldId id="279" r:id="rId19"/>
    <p:sldId id="280" r:id="rId20"/>
    <p:sldId id="281"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p:scale>
          <a:sx n="66" d="100"/>
          <a:sy n="66" d="100"/>
        </p:scale>
        <p:origin x="-72" y="-22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4095" units="cm"/>
          <inkml:channel name="Y" type="integer" max="4095" units="cm"/>
        </inkml:traceFormat>
        <inkml:channelProperties>
          <inkml:channelProperty channel="X" name="resolution" value="213.3924" units="1/cm"/>
          <inkml:channelProperty channel="Y" name="resolution" value="284.375" units="1/cm"/>
        </inkml:channelProperties>
      </inkml:inkSource>
      <inkml:timestamp xml:id="ts0" timeString="2020-08-31T00:01:29.650"/>
    </inkml:context>
    <inkml:brush xml:id="br0">
      <inkml:brushProperty name="width" value="0.05292" units="cm"/>
      <inkml:brushProperty name="height" value="0.05292" units="cm"/>
      <inkml:brushProperty name="color" value="#FF0000"/>
    </inkml:brush>
  </inkml:definitions>
  <inkml:trace contextRef="#ctx0" brushRef="#br0">20676 8548,'0'0,"0"0,0 0,0 0,0 6,0-6,0 0,0 6,0-6,74 56,17 25,-8 6,16 0,-8-1,-17-5,9 0,-17-1,0-5,1-13,-18-6,9-19,-17 0,-16-12,8-7,-24 1,15-6,-15-1,15 0,-24-5,25 11,-25-18,0 0,0 0,0 0,0 0</inkml:trace>
  <inkml:trace contextRef="#ctx0" brushRef="#br0" timeOffset="263.3843">22106 8312,'0'0,"0"0,-140 75,-50 49,-1 0,59-12,0 5,-1 7,1 1,25 5,16-37,16-19,-24-6,33-12,8-6,-25-7,50-18,0-6,16 18,9 0,8-12,157-25,75 0,-232 0,0 0,0 0,0 0,0 0</inkml:trace>
  <inkml:trace contextRef="#ctx0" brushRef="#br0" timeOffset="652.9585">23165 9181,'0'-6,"0"-1,0 7,0 0,0 0,0 0,0 0,17 0,-17 0,0 0,8 0,58-12,33 0,0-13,-8 0,-8 6,0 1,-42-7,1 12,-9 7,24-6,-57 12,0 0,0 0,0 0,0 0</inkml:trace>
  <inkml:trace contextRef="#ctx0" brushRef="#br0" timeOffset="868.2748">22958 10024,'8'0,"9"0,-17-6,0 6,0 0,8 0,83-37,9 24,15-5,1-1,16 13,1-6,7-26,1-30,8-31,82-106,-98 125,164-94,-297 174,0 0,0 0,0 0,0 0</inkml:trace>
  <inkml:trace contextRef="#ctx0" brushRef="#br0" timeOffset="1432.1045">25596 8511,'9'-6,"-9"6,0 0,8 0,8 0,-16 0,0 0,83-19,16 7,1-1,-9-5,-17 11,-16 1,-17 6,-16 0,0 0,-17-6,0 6,9 0,-17 0,0 25,-25 12,-8 13,-8 12,-17 6,0 13,8-1,-8 7,1 6,7 0,-8-6,0-6,9-7,15-6,-15-6,41 0,-17 0,25 0,25-12,-1-13,18 0,16-12,24-12,34-7,25-25,132-37,-273 56,0 0,0 0,0 0,0 0</inkml:trace>
  <inkml:trace contextRef="#ctx0" brushRef="#br0" timeOffset="3301.8557">21089 11780,'17'0,"-9"0,-8 0,0-7,0 7,0 0,0 0,0 0,0 0,0 0,0 0,0 7,0-7,0 6,0 0,0 44,-8 6,8-1,-17 14,17-1,-8-6,0-19,8 1,0-20,0 7,0-12,-17 0,17-7,0 1,0-1,0-6,17 0,-1 1,9-1,8-6,8 0,-8 0,1-6,-1-1,-9 1,1 0,-16-6,15 5,-15 1,-1 6,8-6,-16 0,9 6,-1-6,-8-1,0 7,16 0,-16-6,0 6,0 0,0 0,0 0,9 19,-1 6,-8 12,17 0,-1 13,1-1,-9-12,0 19,9-6,-9 12,0 0,-8 0,0-19,0 1,0-7,0 0,0-12,-8 25,8-1,-8 7,-9-6,9-1,8 1,0 0,-8-1,-9 7,1 0,-1 0,-16-7,16 1,-40-13,-1 13,-9-7,1 7,0-1,0-5,16-1,1-12,7 0,9 0,-33 7,66-38,0 0,0 0,0 0,0 0</inkml:trace>
  <inkml:trace contextRef="#ctx0" brushRef="#br0" timeOffset="3683.4177">23231 11687,'17'0,"-17"-7,8 7,149-37,25 0,0-6,-17 24,-16-12,0-37,-33 49,-50 32,-41-7,49-81,26-30,-100 105,0 0,0 0,0 0,0 0</inkml:trace>
  <inkml:trace contextRef="#ctx0" brushRef="#br0" timeOffset="3921.7674">23330 12561,'0'-6,"0"0,0 6,0 0,17 0,-17 0,8 0,67-13,40 1,18-7,-1 1,0-13,-16-19,0-12,-9 6,18-6,-18-6,92-56,-199 124,0 0,0 0,0 0,0 0</inkml:trace>
  <inkml:trace contextRef="#ctx0" brushRef="#br0" timeOffset="4462.5637">25836 11190,'0'-6,"0"-6,0 12,0 0,0 0,0-6,0 6,0-7,9 1,57-31,25-25,33-12,-17-1,1 13,8-6,-17 6,-17 6,9 0,-33 19,-8 0,-25 37,-17 31,-25 18,-16 20,0 5,-16 7,-1 6,-8-13,0 0,17 1,0-13,-9-13,33 1,-16-7,9-11,32-8,17 1,16-6,9-13,-1-6,9 0,0 0,-17-6,1 6,-17 12,-25 19,0 19,-25 6,-8 12,-9 6,1-6,-9 13,1 12,-17 0,8 6,-9 7,-73 105,140-211,0 0,0 0,0 0,0 0</inkml:trace>
  <inkml:trace contextRef="#ctx0" brushRef="#br0" timeOffset="8312.2282">20816 15421,'0'0,"0"0,0 0,0 0,-8 6,8-6,0 0,0 6,0-6,0 0,0 12,0-12,0 0,41 0,34-12,7 6,-15-13,-1-6,0 7,-25-7,-8 13,0-1,-8 1,-8 6,-1-1,-7 7,15 0,-24 13,-24 12,-9 12,-25 12,-17 13,1 13,-17-1,0 7,8 0,-8 5,0-5,8 0,-16-13,33 0,-17-6,34-12,-9-1,0-11,25-1,0-12,0-7,33 1,33-13,0-6,25-6,0-6,8-1,8 7,1 0,24-7,0-5,-8 5,8-5,1 5,7 7,-8-6,1 5,-9 20,99 30,-190-43,0 0,0 0,0 0,0 0</inkml:trace>
  <inkml:trace contextRef="#ctx0" brushRef="#br0" timeOffset="8656.7371">23893 15625,'0'-6,"16"0,-16 6,0 0,0 0,0 0,9 0,-9 0,74-12,42-13,-17-6,0-31,-16-7,41-11,99-69,-223 149,0 0,0 0,0 0,0 0</inkml:trace>
  <inkml:trace contextRef="#ctx0" brushRef="#br0" timeOffset="8865.0417">23884 16153,'0'0,"0"0,0 0,0 0,0 0,0 0,0 0,0 0,0-13,75-5,24-20,50-24,-17-12,9-13,115-74,-256 161,0 0,0 0,0 0,0 0</inkml:trace>
  <inkml:trace contextRef="#ctx0" brushRef="#br0" timeOffset="9762.362">26432 15129,'8'0,"-8"0,0 0,0 0,17 0,-17 0,8 6,0 1,116 104,17 7,-26-13,-7-24,-17-25,-25 0,17 18,-34-12,1 0,-17-37,17 12,16-31,8 1,-74-7,0 0,0 0,0 0,0 0</inkml:trace>
  <inkml:trace contextRef="#ctx0" brushRef="#br0" timeOffset="10011.728">27085 15160,'0'0,"0"0,0 0,-124 124,0 25,16-6,9 6,-25-7,17-24,7 25,1-38,41-12,25-43,33 6,0-19,33-37,-8-44,8-18,-33 62,0 0,0 0,0 0,0 0</inkml:trace>
  <inkml:trace contextRef="#ctx0" brushRef="#br0" timeOffset="10462.3921">29128 14527,'0'0,"8"0,-8 0,-8 7,-50 117,0 31,8 18,-7-24,23-49,10 30,40 6,-16-30,0-13,8-19,17 1,-16-51,-1-17,-16-1,8 12,-25-67,-8-63,33 112,0 0,0 0,0 0,0 0</inkml:trace>
  <inkml:trace contextRef="#ctx0" brushRef="#br0" timeOffset="10663.6883">28400 15433,'8'-6,"1"0,-9 6,0 0,0 0,132 37,50-74,-8-19,-84-87,-7-55,-83 198,0 0,0 0,0 0,0 0</inkml:trace>
  <inkml:trace contextRef="#ctx0" brushRef="#br0" timeOffset="11464.8672">30484 15086,'0'-6,"8"6,-8 0,0 0,0 0,0 0,0 0,0 0,0 0,-8 6,8 0,0 0,0 50,0 6,8 6,1-18,7-7,-16-18,8-6,-8-7,9 7,16 5,8 1,-9 0,10-12,-1-1,-17-6,17-18,17-7,-17-12,8 0,1-19,-9 13,0-6,0 6,-8-1,0 14,-17 5,0-6,9 7,-9 5,0 1,-8-1,17-5,-17 12,0 24,0 13,0 19,0 6,-17 18,17 7,0 5,-8 8,0-8,8 7,-25 7,25-14,0 1,-8 0,8-6,0-7,0-6,0 7,0-1,0-5,0-7,0-13,0 1,-17-7,17-12,0 0,-8 0,-17 0,-8 19,0-13,-9 13,9-13,8 0,9-12,-9-6,17 5,-9-11,9-19,16-32,17-17,0-14,16-36,34-13,7-37,26-25,124-173,-232 353,0 0,0 0,0 0,0 0</inkml:trace>
  <inkml:trace contextRef="#ctx0" brushRef="#br0" timeOffset="15240.4227">17806 9454,'0'0,"0"0,0 0,0 0,0 0,0 6,0-6,0 6,0 0,0-6,-8 6,8-6,0 7,0-1,-17-6,17 6,0 0,0 38,0 18,0 18,0 13,0 13,0 12,0 0,0 12,0 0,-8 13,8 18,-9 6,9 13,-16 6,8 13,8 6,-9 24,9 13,9 0,-1 25,17-7,8 7,0 24,8 7,17-13,0 7,8-7,-82-18,-17 130,33-397,0 0,0 0,0 0,0 0</inkml:trace>
  <inkml:trace contextRef="#ctx0" brushRef="#br0" timeOffset="15863.3388">16896 14422,'17'-6,"-17"-7,0 7,0 6,0-6,0 6,0 0,0 0,0 0,0 0,8 0,-8 0,0 0,58 31,0 19,16 12,-8-7,9 1,-9 0,17 12,-17 7,-17-1,9-6,-16-6,-9-18,-8-1,-1-18,-7 0,8 0,-17-13,17-6,16-18,25-25,17-25,24-31,18-50,15-74,166-242,-306 459,0 0,0 0,0 0,0 0</inkml:trace>
  <inkml:trace contextRef="#ctx0" brushRef="#br0" timeOffset="27547.1265">17872 9224,'0'-6,"0"0,0 6,0 0,0 0,0 0,0 0,0 0,0 0,0 0,0 0,0 37,0 19,8 12,-8 6,17 20,-9 11,-8 19,25 12,-25 20,8 23,-8 14,0 24,0 6,-8 13,8-1,-17 7,9 25,-17 18,17 13,-17 12,25 7,-16 42,-1-42,17-44,0-7,17 32,-17-31,-17-19,9-68,0-50,24-25,-24-30,8-50,-8 0,8-19,0-12,-25-38,0-49,-8-25,25 25,-17-93,50 81,-25-69,-25-56,25 230,0 0,0 0,0 0,0 0</inkml:trace>
  <inkml:trace contextRef="#ctx0" brushRef="#br0" timeOffset="27976.7535">18302 9100,'0'-6,"0"0,0 6,-8 0,8 0,-17 6,1 75,-9 18,17-12,8 24,-17 7,34 19,-17 5,8 20,0 11,-8 26,0 30,-8 38,0 49,-9-6,1-18,-18-32,10-18,-1-12,17-13,-17-19,16 7,-15-13,15-18,1-13,-8-18,-1-25,1-25,7-13,9-17,-8-14,8-5,-17-13,9-31,8-38,0-55,0 93,0 0,0 0,0 0,0 0</inkml:trace>
  <inkml:trace contextRef="#ctx0" brushRef="#br0" timeOffset="28312.2476">18277 9584,'0'0,"0"-6,0 6,0 0,0 0,0 0,-8 68,8 31,0 25,-8 13,8-1,0 13,8 19,0 11,9 7,-1 32,9 23,0 26,-17 25,-8 24,-25-18,9-7,-34-5,17-32,-16 19,-9-19,25-31,-1-12,10-25,24-18,0-32,33-30,16 67,-49-173,0 0,0 0,0 0,0 0</inkml:trace>
  <inkml:trace contextRef="#ctx0" brushRef="#br0" timeOffset="29094.3985">17152 13895,'0'-6,"0"-1,0 7,0 0,-8 0,8 7,0-7,0 6,0 0,0 0,-8 0,8 1,0-1,0 0,0 6,8 26,0 17,17-5,0 12,8 6,0-6,9 7,-1-14,-8 14,17-1,-17 6,8 7,-8 0,0-7,9-12,-9 0,-8-12,8 6,-25-19,17 0,-1-6,-15 0,16-12,-25-1,8-5,0 5,-8-12,17 7,-1-13,17-13,17-5,-9-7,17-12,8-19,0-18,9-26,-1-24,9-12,0-26,33-11,16-19,33-26,174-197,-339 415,0 0,0 0,0 0,0 0</inkml:trace>
  <inkml:trace contextRef="#ctx0" brushRef="#br0" timeOffset="55205.5058">4309 8436,'16'0,"-7"0,-9-6,0 6,0 0,0-6,0-6,8 12,-8-7,16 1,1-37,0-25,-9 6,0 0,-16 18,8 7,-8 12,-9 6,17-5,-33 5,-8-12,-1 0,1 19,-34 18,26 6,-9 19,0 0,8 13,-8-1,-8 13,-8 6,8 0,8 0,0 0,17 6,-26 0,10 1,7-7,17-6,8-1,0-5,17-13,-17 0,25 7,0 5,25-5,8-1,8-5,17 5,-16-6,24 13,-17-1,1-5,8 5,0-11,-17 5,1 0,7 13,-16 6,-16 7,-17 5,16-12,-32 12,-1 1,-16-1,-16 1,7-7,1 0,-17-6,-17-12,18-1,-10 1,1-13,8 1,17-14,8 1,-33-12,8 5,8-12,-8 1,0-1,17-6,0 0,-50 6,91-6,0 0,0 0,0 0,0 0</inkml:trace>
  <inkml:trace contextRef="#ctx0" brushRef="#br0" timeOffset="55990.6602">4772 9652,'0'0,"0"0,0 0,0 0,0 0,0 0,16 0,-16 6,0 1,67 17,32 1,0-12,9-7,-9-19,-8 1,-25-7,17-5,-1 11,-7 13,-9 31,-16 0,24 44,-74-75,0 0,0 0,0 0,0 0</inkml:trace>
  <inkml:trace contextRef="#ctx0" brushRef="#br0" timeOffset="56243.032">4176 11352,'0'-7,"0"1,17 6,-9 0,83-62,9-18,-1 18,8 0,17-7,9 20,-1-7,0-6,-16 0,16-13,26 32,7-38,0 63,100 24,-265-6,0 0,0 0,0 0,0 0</inkml:trace>
  <inkml:trace contextRef="#ctx0" brushRef="#br0" timeOffset="68566.7438">27184 13665,'9'0,"-1"0,-8 0,0 0,0 0,0 0,16 6,-16-6,0 0,0 0,9 7,-9-1,8 0,17 56,8 6,8-12,-8-12,0 5,-8-12,-17 1,17-14,-17 32,-8 6,17-12,-17 0,-17 5,17-11,0-7,-8-6,8-6,0 0,0-7,0-5,0-1,0 0,0 7,-8-7,8-5,0 18,0 12,-17-6,17 18,0-5,-8 12,-33 55,41-111,0 0,0 0,0 0,0 0</inkml:trace>
  <inkml:trace contextRef="#ctx0" brushRef="#br0" timeOffset="69055.4639">27590 15942,'0'-7,"0"1,0 6,0 0,0 0,0 0,0 0,0 0,0-6,0 6,0 0,0 0,0 0,0 0,0 0,0 0,0 0,0 0,0 0,0 0,0 0</inkml:trace>
  <inkml:trace contextRef="#ctx0" brushRef="#br0" timeOffset="69916.7308">31907 13740,'8'0,"-8"0,0 0,0 0,0 6,0-6,0 6,0 0,8 56,17 7,8 11,-8 1,-17-7,17-18,-25 12,0 13,0 12,16-12,1-7,-17-18,0 18,0 7,0-7,0 1,0-7,0-12,0-13,0-5,8 5,1 19,-9 43,0-105,0 0,0 0,0 0,0 0</inkml:trace>
  <inkml:trace contextRef="#ctx0" brushRef="#br0" timeOffset="70174.1099">31874 16829,'0'0,"8"-7,-8 7,8 0,-8 0,0-6,0 6,0 0,17-6,-9 6,-8 0,0 0,0 0,0 0,0 0</inkml:trace>
  <inkml:trace contextRef="#ctx0" brushRef="#br0" timeOffset="71421.9465">31749 16574,'0'0,"9"0,-9-6,0 6,0 0,0-6,0 6,0 0,0 0,0 0,16 0,-16 0,0 0,0 0,9 0,-9 0,0 0,0-6,0 6,0 0,0-6,0 6,0-13,8 13,-8-6,0 6,0-6,0 6,16-6,-16 6,0-7,0 7,0 0,0-6,0 6,0 0,0-6,9 6,-9 0,0 0,0-6,0 6,0 0,0 0,0 0,0 0,0 0,0 0,0 0,0-6,8 6,-8 0,0 0,0 0,0 0,0-7,0 7,0 0,0 0,0-6,0 6,0 0,0 0,0 0,0 0,0 0,0 0,0 0,0 0,0 0,0 0,-8 6,8-6,0 0,0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5FBAF-A654-4740-9614-4DDEDD971BF6}" type="datetimeFigureOut">
              <a:rPr lang="en-US" smtClean="0"/>
              <a:t>8/31/2020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4BD98-DC88-4403-A9D3-CB5202450553}" type="slidenum">
              <a:rPr lang="en-US" smtClean="0"/>
              <a:t>‹#›</a:t>
            </a:fld>
            <a:endParaRPr lang="en-US" dirty="0"/>
          </a:p>
        </p:txBody>
      </p:sp>
    </p:spTree>
    <p:extLst>
      <p:ext uri="{BB962C8B-B14F-4D97-AF65-F5344CB8AC3E}">
        <p14:creationId xmlns:p14="http://schemas.microsoft.com/office/powerpoint/2010/main" val="1652877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1</a:t>
            </a:fld>
            <a:endParaRPr lang="en-US"/>
          </a:p>
        </p:txBody>
      </p:sp>
    </p:spTree>
    <p:extLst>
      <p:ext uri="{BB962C8B-B14F-4D97-AF65-F5344CB8AC3E}">
        <p14:creationId xmlns:p14="http://schemas.microsoft.com/office/powerpoint/2010/main" val="1714752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17448"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501900" y="1539244"/>
            <a:ext cx="9507268" cy="2616199"/>
          </a:xfrm>
        </p:spPr>
        <p:txBody>
          <a:bodyPr anchor="b">
            <a:normAutofit/>
          </a:bodyPr>
          <a:lstStyle>
            <a:lvl1pPr algn="r">
              <a:defRPr sz="4800" b="1">
                <a:solidFill>
                  <a:srgbClr val="0070C0"/>
                </a:solidFill>
                <a:effectLst/>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576535" y="4260218"/>
            <a:ext cx="9432633" cy="1388534"/>
          </a:xfrm>
        </p:spPr>
        <p:txBody>
          <a:bodyPr anchor="t">
            <a:normAutofit/>
          </a:bodyPr>
          <a:lstStyle>
            <a:lvl1pPr marL="0" indent="0" algn="r">
              <a:buNone/>
              <a:defRPr sz="3600" b="1">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B7B27B6E-E55D-4325-8AB3-9358735E38CB}" type="datetime1">
              <a:rPr lang="en-US" smtClean="0"/>
              <a:t>8/31/2020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BE1596-B40E-43C6-B408-C52F9B543E75}" type="datetime1">
              <a:rPr lang="en-US" smtClean="0"/>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0455F-9ACE-4404-A226-35A788810990}" type="datetime1">
              <a:rPr lang="en-US" smtClean="0"/>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D5E8ED-5C72-4E85-864C-25F70A5EB673}" type="datetime1">
              <a:rPr lang="en-US" smtClean="0"/>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3AB72D-C352-4381-B5BE-1C1DD139BCF5}" type="datetime1">
              <a:rPr lang="en-US" smtClean="0"/>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7C64A-BEA3-4AB1-88D1-113696D24299}" type="datetime1">
              <a:rPr lang="en-US" smtClean="0"/>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FCFE17-D041-4487-BD88-9B313DE02062}" type="datetime1">
              <a:rPr lang="en-US" smtClean="0"/>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1ABE5E-D0C2-408D-95E6-624C29106FB3}" type="datetime1">
              <a:rPr lang="en-US" smtClean="0"/>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3FDE63-899C-4483-91B4-0DB25AA94326}" type="datetime1">
              <a:rPr lang="en-US" smtClean="0"/>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0" y="135"/>
            <a:ext cx="10567990" cy="952365"/>
          </a:xfrm>
        </p:spPr>
        <p:txBody>
          <a:bodyPr>
            <a:normAutofit/>
          </a:bodyPr>
          <a:lstStyle>
            <a:lvl1pPr algn="l">
              <a:defRPr sz="4000" b="1">
                <a:solidFill>
                  <a:srgbClr val="0070C0"/>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484310" y="1104901"/>
            <a:ext cx="10567990" cy="5387974"/>
          </a:xfrm>
        </p:spPr>
        <p:txBody>
          <a:bodyPr anchor="t">
            <a:normAutofit/>
          </a:bodyPr>
          <a:lstStyle>
            <a:lvl1pPr marL="285750" indent="-285750">
              <a:lnSpc>
                <a:spcPct val="100000"/>
              </a:lnSpc>
              <a:spcBef>
                <a:spcPts val="0"/>
              </a:spcBef>
              <a:spcAft>
                <a:spcPts val="0"/>
              </a:spcAft>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742950" indent="-285750">
              <a:lnSpc>
                <a:spcPct val="100000"/>
              </a:lnSpc>
              <a:spcBef>
                <a:spcPts val="0"/>
              </a:spcBef>
              <a:spcAft>
                <a:spcPts val="0"/>
              </a:spcAft>
              <a:buFont typeface="Arial" panose="020B0604020202020204" pitchFamily="34" charset="0"/>
              <a:buChar char="•"/>
              <a:defRPr sz="2800">
                <a:latin typeface="Times New Roman" panose="02020603050405020304" pitchFamily="18" charset="0"/>
                <a:cs typeface="Times New Roman" panose="02020603050405020304" pitchFamily="18" charset="0"/>
              </a:defRPr>
            </a:lvl2pPr>
            <a:lvl3pPr marL="1200150" indent="-285750">
              <a:lnSpc>
                <a:spcPct val="100000"/>
              </a:lnSpc>
              <a:spcBef>
                <a:spcPts val="0"/>
              </a:spcBef>
              <a:spcAft>
                <a:spcPts val="0"/>
              </a:spcAft>
              <a:buFont typeface="Arial" panose="020B0604020202020204" pitchFamily="34" charset="0"/>
              <a:buChar char="•"/>
              <a:defRPr sz="2800">
                <a:latin typeface="Times New Roman" panose="02020603050405020304" pitchFamily="18" charset="0"/>
                <a:cs typeface="Times New Roman" panose="02020603050405020304" pitchFamily="18" charset="0"/>
              </a:defRPr>
            </a:lvl3pPr>
            <a:lvl4pPr marL="1543050" indent="-171450">
              <a:lnSpc>
                <a:spcPct val="100000"/>
              </a:lnSpc>
              <a:spcBef>
                <a:spcPts val="0"/>
              </a:spcBef>
              <a:spcAft>
                <a:spcPts val="0"/>
              </a:spcAft>
              <a:buFont typeface="Arial" panose="020B0604020202020204" pitchFamily="34" charset="0"/>
              <a:buChar char="•"/>
              <a:defRPr sz="2800">
                <a:latin typeface="Times New Roman" panose="02020603050405020304" pitchFamily="18" charset="0"/>
                <a:cs typeface="Times New Roman" panose="02020603050405020304" pitchFamily="18" charset="0"/>
              </a:defRPr>
            </a:lvl4pPr>
            <a:lvl5pPr marL="2000250" indent="-171450">
              <a:lnSpc>
                <a:spcPct val="100000"/>
              </a:lnSpc>
              <a:spcBef>
                <a:spcPts val="0"/>
              </a:spcBef>
              <a:spcAft>
                <a:spcPts val="0"/>
              </a:spcAft>
              <a:buFont typeface="Arial" panose="020B0604020202020204" pitchFamily="34" charset="0"/>
              <a:buChar char="•"/>
              <a:defRPr sz="2800">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11401425" y="6492875"/>
            <a:ext cx="668031" cy="365125"/>
          </a:xfrm>
        </p:spPr>
        <p:txBody>
          <a:bodyPr/>
          <a:lstStyle>
            <a:lvl1pPr>
              <a:defRPr sz="1800" b="1">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endParaRPr lang="en-US" dirty="0"/>
          </a:p>
        </p:txBody>
      </p:sp>
      <p:cxnSp>
        <p:nvCxnSpPr>
          <p:cNvPr id="5" name="Straight Connector 4"/>
          <p:cNvCxnSpPr/>
          <p:nvPr userDrawn="1"/>
        </p:nvCxnSpPr>
        <p:spPr>
          <a:xfrm>
            <a:off x="1371600" y="952500"/>
            <a:ext cx="10820400"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
        <p:nvSpPr>
          <p:cNvPr id="7" name="5-Point Star 6"/>
          <p:cNvSpPr/>
          <p:nvPr userDrawn="1"/>
        </p:nvSpPr>
        <p:spPr>
          <a:xfrm>
            <a:off x="1155700" y="749300"/>
            <a:ext cx="328610" cy="317501"/>
          </a:xfrm>
          <a:prstGeom prst="star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523156-FF57-4402-881B-CB11F70E6F88}" type="datetime1">
              <a:rPr lang="en-US" smtClean="0"/>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5B82D4-132B-412F-AAA8-66A49DB52A62}" type="datetime1">
              <a:rPr lang="en-US" smtClean="0"/>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6CB15E-EAB0-4B43-8090-B6024CDDBE96}" type="datetime1">
              <a:rPr lang="en-US" smtClean="0"/>
              <a:t>8/31/2020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51C72B-567F-4ABB-9984-40814FBCE3E6}" type="datetime1">
              <a:rPr lang="en-US" smtClean="0"/>
              <a:t>8/31/2020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E5F753-D1D7-4125-B785-D37666019608}" type="datetime1">
              <a:rPr lang="en-US" smtClean="0"/>
              <a:t>8/31/2020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0CEA69-BCA9-48D1-B857-F6666CAEB373}" type="datetime1">
              <a:rPr lang="en-US" smtClean="0"/>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B52DAA-E68B-4643-8E44-42CE3B8D1B60}" type="datetime1">
              <a:rPr lang="en-US" smtClean="0"/>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6D7460-C38B-41E6-847B-B0D62E4C31BB}" type="datetime1">
              <a:rPr lang="en-US" smtClean="0"/>
              <a:t>8/31/2020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Môn</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r>
              <a:rPr lang="en-US" dirty="0" smtClean="0"/>
              <a:t/>
            </a:r>
            <a:br>
              <a:rPr lang="en-US" dirty="0" smtClean="0"/>
            </a:br>
            <a:r>
              <a:rPr lang="en-US" dirty="0" smtClean="0"/>
              <a:t>(Object Oriented Programming)</a:t>
            </a:r>
            <a:endParaRPr lang="en-US" dirty="0"/>
          </a:p>
        </p:txBody>
      </p:sp>
      <p:sp>
        <p:nvSpPr>
          <p:cNvPr id="3" name="Subtitle 2"/>
          <p:cNvSpPr>
            <a:spLocks noGrp="1"/>
          </p:cNvSpPr>
          <p:nvPr>
            <p:ph type="subTitle" idx="1"/>
          </p:nvPr>
        </p:nvSpPr>
        <p:spPr/>
        <p:txBody>
          <a:bodyPr>
            <a:normAutofit fontScale="77500" lnSpcReduction="20000"/>
          </a:bodyPr>
          <a:lstStyle/>
          <a:p>
            <a:r>
              <a:rPr lang="en-US" dirty="0" err="1" smtClean="0"/>
              <a:t>Chương</a:t>
            </a:r>
            <a:r>
              <a:rPr lang="en-US" dirty="0" smtClean="0"/>
              <a:t> </a:t>
            </a:r>
            <a:r>
              <a:rPr lang="en-US" b="1" dirty="0" smtClean="0"/>
              <a:t>1</a:t>
            </a:r>
            <a:r>
              <a:rPr lang="en-US" b="1" dirty="0"/>
              <a:t>. </a:t>
            </a:r>
            <a:r>
              <a:rPr lang="en-US" b="1" dirty="0" err="1"/>
              <a:t>Tổng</a:t>
            </a:r>
            <a:r>
              <a:rPr lang="en-US" b="1" dirty="0"/>
              <a:t> </a:t>
            </a:r>
            <a:r>
              <a:rPr lang="en-US" b="1" dirty="0" err="1"/>
              <a:t>quan</a:t>
            </a:r>
            <a:r>
              <a:rPr lang="en-US" b="1" dirty="0"/>
              <a:t> </a:t>
            </a:r>
            <a:r>
              <a:rPr lang="en-US" b="1" dirty="0" err="1"/>
              <a:t>về</a:t>
            </a:r>
            <a:r>
              <a:rPr lang="en-US" b="1" dirty="0"/>
              <a:t> </a:t>
            </a:r>
            <a:r>
              <a:rPr lang="en-US" b="1" dirty="0" err="1"/>
              <a:t>cách</a:t>
            </a:r>
            <a:r>
              <a:rPr lang="en-US" b="1" dirty="0"/>
              <a:t> </a:t>
            </a:r>
            <a:r>
              <a:rPr lang="en-US" b="1" dirty="0" err="1"/>
              <a:t>tiếp</a:t>
            </a:r>
            <a:r>
              <a:rPr lang="en-US" b="1" dirty="0"/>
              <a:t> </a:t>
            </a:r>
            <a:r>
              <a:rPr lang="en-US" b="1" dirty="0" err="1"/>
              <a:t>cận</a:t>
            </a:r>
            <a:r>
              <a:rPr lang="en-US" b="1" dirty="0"/>
              <a:t> </a:t>
            </a:r>
            <a:r>
              <a:rPr lang="en-US" b="1" dirty="0" err="1"/>
              <a:t>hướng</a:t>
            </a:r>
            <a:r>
              <a:rPr lang="en-US" b="1" dirty="0"/>
              <a:t> </a:t>
            </a:r>
            <a:r>
              <a:rPr lang="en-US" b="1" dirty="0" err="1"/>
              <a:t>đối</a:t>
            </a:r>
            <a:r>
              <a:rPr lang="en-US" b="1" dirty="0"/>
              <a:t> </a:t>
            </a:r>
            <a:r>
              <a:rPr lang="en-US" b="1" dirty="0" err="1"/>
              <a:t>tượng</a:t>
            </a:r>
            <a:r>
              <a:rPr lang="en-US" b="1" dirty="0"/>
              <a:t> </a:t>
            </a:r>
            <a:endParaRPr lang="en-US" dirty="0"/>
          </a:p>
          <a:p>
            <a:r>
              <a:rPr lang="en-US" dirty="0" smtClean="0"/>
              <a:t> </a:t>
            </a:r>
            <a:endParaRPr lang="en-US" dirty="0"/>
          </a:p>
        </p:txBody>
      </p:sp>
    </p:spTree>
    <p:extLst>
      <p:ext uri="{BB962C8B-B14F-4D97-AF65-F5344CB8AC3E}">
        <p14:creationId xmlns:p14="http://schemas.microsoft.com/office/powerpoint/2010/main" val="881316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err="1"/>
              <a:t>Phương</a:t>
            </a:r>
            <a:r>
              <a:rPr lang="en-US" dirty="0"/>
              <a:t> </a:t>
            </a:r>
            <a:r>
              <a:rPr lang="en-US" dirty="0" err="1"/>
              <a:t>pháp</a:t>
            </a:r>
            <a:r>
              <a:rPr lang="en-US" dirty="0"/>
              <a:t> </a:t>
            </a:r>
            <a:r>
              <a:rPr lang="en-US" dirty="0" err="1"/>
              <a:t>tiếp</a:t>
            </a:r>
            <a:r>
              <a:rPr lang="en-US" dirty="0"/>
              <a:t> </a:t>
            </a:r>
            <a:r>
              <a:rPr lang="en-US" dirty="0" err="1"/>
              <a:t>cận</a:t>
            </a:r>
            <a:r>
              <a:rPr lang="en-US" dirty="0"/>
              <a:t> </a:t>
            </a:r>
            <a:r>
              <a:rPr lang="en-US" dirty="0" err="1"/>
              <a:t>hướng</a:t>
            </a:r>
            <a:r>
              <a:rPr lang="en-US" dirty="0"/>
              <a:t> </a:t>
            </a:r>
            <a:r>
              <a:rPr lang="en-US" dirty="0" err="1"/>
              <a:t>đối</a:t>
            </a:r>
            <a:r>
              <a:rPr lang="en-US" dirty="0"/>
              <a:t> </a:t>
            </a:r>
            <a:r>
              <a:rPr lang="en-US" dirty="0" err="1" smtClean="0"/>
              <a:t>tượng</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vi-VN" dirty="0"/>
              <a:t>Phương pháp phân tích và thiết kế theo </a:t>
            </a:r>
            <a:r>
              <a:rPr lang="vi-VN" dirty="0" smtClean="0"/>
              <a:t>hướng </a:t>
            </a:r>
            <a:r>
              <a:rPr lang="vi-VN" dirty="0"/>
              <a:t>đối </a:t>
            </a:r>
            <a:r>
              <a:rPr lang="vi-VN" dirty="0" smtClean="0"/>
              <a:t>tượng</a:t>
            </a:r>
            <a:endParaRPr lang="en-US" dirty="0" smtClean="0"/>
          </a:p>
          <a:p>
            <a:r>
              <a:rPr lang="vi-VN" dirty="0"/>
              <a:t>Phân tích: ngôn ngữ đặc tả mô </a:t>
            </a:r>
            <a:r>
              <a:rPr lang="vi-VN" dirty="0" smtClean="0"/>
              <a:t>hình</a:t>
            </a:r>
            <a:r>
              <a:rPr lang="en-US" dirty="0" smtClean="0"/>
              <a:t> UML(</a:t>
            </a:r>
            <a:r>
              <a:rPr lang="en-US" dirty="0"/>
              <a:t>Unified Modeling Language</a:t>
            </a:r>
            <a:r>
              <a:rPr lang="en-US" dirty="0" smtClean="0"/>
              <a:t>)</a:t>
            </a:r>
            <a:endParaRPr lang="vi-VN" dirty="0"/>
          </a:p>
          <a:p>
            <a:r>
              <a:rPr lang="vi-VN" dirty="0"/>
              <a:t>Thiết </a:t>
            </a:r>
            <a:r>
              <a:rPr lang="vi-VN" dirty="0" smtClean="0"/>
              <a:t>kế: </a:t>
            </a:r>
            <a:r>
              <a:rPr lang="en-US" dirty="0" err="1" smtClean="0"/>
              <a:t>dựa</a:t>
            </a:r>
            <a:r>
              <a:rPr lang="en-US" dirty="0" smtClean="0"/>
              <a:t> </a:t>
            </a:r>
            <a:r>
              <a:rPr lang="en-US" dirty="0" err="1" smtClean="0"/>
              <a:t>trên</a:t>
            </a:r>
            <a:r>
              <a:rPr lang="en-US" dirty="0" smtClean="0"/>
              <a:t> </a:t>
            </a:r>
            <a:r>
              <a:rPr lang="en-US" dirty="0" err="1" smtClean="0"/>
              <a:t>các</a:t>
            </a:r>
            <a:r>
              <a:rPr lang="en-US" dirty="0" smtClean="0"/>
              <a:t> </a:t>
            </a:r>
            <a:r>
              <a:rPr lang="en-US" dirty="0" err="1" smtClean="0"/>
              <a:t>mô</a:t>
            </a:r>
            <a:r>
              <a:rPr lang="en-US" dirty="0" smtClean="0"/>
              <a:t> </a:t>
            </a:r>
            <a:r>
              <a:rPr lang="vi-VN" dirty="0" smtClean="0"/>
              <a:t>hình </a:t>
            </a:r>
            <a:r>
              <a:rPr lang="en-US" dirty="0" err="1" smtClean="0"/>
              <a:t>phân</a:t>
            </a:r>
            <a:r>
              <a:rPr lang="en-US" dirty="0" smtClean="0"/>
              <a:t> </a:t>
            </a:r>
            <a:r>
              <a:rPr lang="en-US" dirty="0" err="1" smtClean="0"/>
              <a:t>tích</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ứng</a:t>
            </a:r>
            <a:r>
              <a:rPr lang="en-US" dirty="0" smtClean="0"/>
              <a:t> </a:t>
            </a:r>
            <a:r>
              <a:rPr lang="en-US" dirty="0" err="1" smtClean="0"/>
              <a:t>dụng</a:t>
            </a:r>
            <a:r>
              <a:rPr lang="en-US" dirty="0" smtClean="0"/>
              <a:t>/</a:t>
            </a:r>
            <a:r>
              <a:rPr lang="en-US" dirty="0" err="1" smtClean="0"/>
              <a:t>chương</a:t>
            </a:r>
            <a:r>
              <a:rPr lang="en-US" dirty="0" smtClean="0"/>
              <a:t> </a:t>
            </a:r>
            <a:r>
              <a:rPr lang="en-US" dirty="0" err="1" smtClean="0"/>
              <a:t>trình</a:t>
            </a:r>
            <a:r>
              <a:rPr lang="en-US" dirty="0" smtClean="0"/>
              <a:t> </a:t>
            </a:r>
            <a:r>
              <a:rPr lang="en-US" dirty="0" err="1" smtClean="0"/>
              <a:t>theo</a:t>
            </a:r>
            <a:r>
              <a:rPr lang="en-US" dirty="0" smtClean="0"/>
              <a:t> </a:t>
            </a:r>
            <a:r>
              <a:rPr lang="en-US" dirty="0" err="1" smtClean="0"/>
              <a:t>một</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r>
              <a:rPr lang="en-US" dirty="0" smtClean="0"/>
              <a:t>.</a:t>
            </a:r>
          </a:p>
          <a:p>
            <a:r>
              <a:rPr lang="en-US" dirty="0" err="1" smtClean="0"/>
              <a:t>Các</a:t>
            </a:r>
            <a:r>
              <a:rPr lang="en-US" dirty="0" smtClean="0"/>
              <a:t> </a:t>
            </a:r>
            <a:r>
              <a:rPr lang="en-US" dirty="0" err="1" smtClean="0"/>
              <a:t>bước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endParaRPr lang="en-US" dirty="0"/>
          </a:p>
          <a:p>
            <a:pPr lvl="1"/>
            <a:r>
              <a:rPr lang="vi-VN" dirty="0"/>
              <a:t>Mô tả bài toán</a:t>
            </a:r>
          </a:p>
          <a:p>
            <a:pPr lvl="1"/>
            <a:r>
              <a:rPr lang="vi-VN" dirty="0" smtClean="0"/>
              <a:t>Đặc </a:t>
            </a:r>
            <a:r>
              <a:rPr lang="vi-VN" dirty="0"/>
              <a:t>tả yêu cầu</a:t>
            </a:r>
          </a:p>
          <a:p>
            <a:pPr lvl="1"/>
            <a:r>
              <a:rPr lang="vi-VN" dirty="0" smtClean="0"/>
              <a:t>Trích </a:t>
            </a:r>
            <a:r>
              <a:rPr lang="vi-VN" dirty="0"/>
              <a:t>chọn đối tượng</a:t>
            </a:r>
          </a:p>
          <a:p>
            <a:pPr lvl="1"/>
            <a:r>
              <a:rPr lang="vi-VN" dirty="0" smtClean="0"/>
              <a:t>Mô </a:t>
            </a:r>
            <a:r>
              <a:rPr lang="vi-VN" dirty="0"/>
              <a:t>hình hóa lớp đối tượng</a:t>
            </a:r>
          </a:p>
          <a:p>
            <a:pPr lvl="1"/>
            <a:r>
              <a:rPr lang="vi-VN" dirty="0" smtClean="0"/>
              <a:t>Thiết </a:t>
            </a:r>
            <a:r>
              <a:rPr lang="vi-VN" dirty="0"/>
              <a:t>kế tổng quan</a:t>
            </a:r>
          </a:p>
          <a:p>
            <a:pPr lvl="1"/>
            <a:r>
              <a:rPr lang="vi-VN" dirty="0" smtClean="0"/>
              <a:t>Thiết </a:t>
            </a:r>
            <a:r>
              <a:rPr lang="vi-VN" dirty="0"/>
              <a:t>kế chi tiết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69938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err="1"/>
              <a:t>Phương</a:t>
            </a:r>
            <a:r>
              <a:rPr lang="en-US" dirty="0"/>
              <a:t> </a:t>
            </a:r>
            <a:r>
              <a:rPr lang="en-US" dirty="0" err="1"/>
              <a:t>pháp</a:t>
            </a:r>
            <a:r>
              <a:rPr lang="en-US" dirty="0"/>
              <a:t> </a:t>
            </a:r>
            <a:r>
              <a:rPr lang="en-US" dirty="0" err="1"/>
              <a:t>tiếp</a:t>
            </a:r>
            <a:r>
              <a:rPr lang="en-US" dirty="0"/>
              <a:t> </a:t>
            </a:r>
            <a:r>
              <a:rPr lang="en-US" dirty="0" err="1"/>
              <a:t>cận</a:t>
            </a:r>
            <a:r>
              <a:rPr lang="en-US" dirty="0"/>
              <a:t> </a:t>
            </a:r>
            <a:r>
              <a:rPr lang="en-US" dirty="0" err="1"/>
              <a:t>hướng</a:t>
            </a:r>
            <a:r>
              <a:rPr lang="en-US" dirty="0"/>
              <a:t> </a:t>
            </a:r>
            <a:r>
              <a:rPr lang="en-US" dirty="0" err="1"/>
              <a:t>đối</a:t>
            </a:r>
            <a:r>
              <a:rPr lang="en-US" dirty="0"/>
              <a:t> </a:t>
            </a:r>
            <a:r>
              <a:rPr lang="en-US" dirty="0" err="1" smtClean="0"/>
              <a:t>tượng</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err="1"/>
              <a:t>Ngôn</a:t>
            </a:r>
            <a:r>
              <a:rPr lang="en-US" dirty="0"/>
              <a:t> </a:t>
            </a:r>
            <a:r>
              <a:rPr lang="en-US" dirty="0" err="1"/>
              <a:t>ngữ</a:t>
            </a:r>
            <a:r>
              <a:rPr lang="en-US" dirty="0"/>
              <a:t> </a:t>
            </a:r>
            <a:r>
              <a:rPr lang="en-US" dirty="0" err="1" smtClean="0"/>
              <a:t>lập</a:t>
            </a:r>
            <a:r>
              <a:rPr lang="en-US" dirty="0" smtClean="0"/>
              <a:t> </a:t>
            </a:r>
            <a:r>
              <a:rPr lang="en-US" dirty="0" err="1" smtClean="0"/>
              <a:t>trình</a:t>
            </a:r>
            <a:r>
              <a:rPr lang="en-US" dirty="0" smtClean="0"/>
              <a:t> OOP</a:t>
            </a:r>
          </a:p>
          <a:p>
            <a:r>
              <a:rPr lang="en-US" dirty="0" smtClean="0"/>
              <a:t>C</a:t>
            </a:r>
            <a:r>
              <a:rPr lang="en-US" dirty="0"/>
              <a:t>++ ( Borland C++, Visual C++)</a:t>
            </a:r>
          </a:p>
          <a:p>
            <a:r>
              <a:rPr lang="en-US" dirty="0"/>
              <a:t>Java</a:t>
            </a:r>
          </a:p>
          <a:p>
            <a:r>
              <a:rPr lang="en-US" dirty="0"/>
              <a:t>C# ( C sharp)</a:t>
            </a:r>
          </a:p>
          <a:p>
            <a:r>
              <a:rPr lang="en-US" dirty="0"/>
              <a:t>Visual Basic.</a:t>
            </a:r>
          </a:p>
          <a:p>
            <a:r>
              <a:rPr lang="en-US" dirty="0" smtClean="0"/>
              <a:t>.....</a:t>
            </a:r>
          </a:p>
          <a:p>
            <a:r>
              <a:rPr lang="en-US" dirty="0"/>
              <a:t>C++, MS VC++: </a:t>
            </a:r>
            <a:r>
              <a:rPr lang="en-US" dirty="0" err="1"/>
              <a:t>hỗ</a:t>
            </a:r>
            <a:r>
              <a:rPr lang="en-US" dirty="0"/>
              <a:t> </a:t>
            </a:r>
            <a:r>
              <a:rPr lang="en-US" dirty="0" err="1"/>
              <a:t>trợ</a:t>
            </a:r>
            <a:r>
              <a:rPr lang="en-US" dirty="0"/>
              <a:t> </a:t>
            </a:r>
            <a:r>
              <a:rPr lang="en-US" dirty="0" err="1"/>
              <a:t>cả</a:t>
            </a:r>
            <a:r>
              <a:rPr lang="en-US" dirty="0"/>
              <a:t> </a:t>
            </a:r>
            <a:r>
              <a:rPr lang="en-US" dirty="0" smtClean="0"/>
              <a:t>POP (</a:t>
            </a:r>
            <a:r>
              <a:rPr lang="en-US" dirty="0" err="1" smtClean="0"/>
              <a:t>lập</a:t>
            </a:r>
            <a:r>
              <a:rPr lang="en-US" dirty="0" smtClean="0"/>
              <a:t> </a:t>
            </a:r>
            <a:r>
              <a:rPr lang="en-US" dirty="0" err="1" smtClean="0"/>
              <a:t>trình</a:t>
            </a:r>
            <a:r>
              <a:rPr lang="en-US" dirty="0" smtClean="0"/>
              <a:t> </a:t>
            </a:r>
            <a:r>
              <a:rPr lang="en-US" dirty="0" err="1" smtClean="0"/>
              <a:t>cấu</a:t>
            </a:r>
            <a:r>
              <a:rPr lang="en-US" dirty="0" smtClean="0"/>
              <a:t> </a:t>
            </a:r>
            <a:r>
              <a:rPr lang="en-US" dirty="0" err="1" smtClean="0"/>
              <a:t>trúc</a:t>
            </a:r>
            <a:r>
              <a:rPr lang="en-US" dirty="0" smtClean="0"/>
              <a:t> </a:t>
            </a:r>
            <a:r>
              <a:rPr lang="en-US" dirty="0"/>
              <a:t>Procedure Oriented </a:t>
            </a:r>
            <a:r>
              <a:rPr lang="en-US" dirty="0" smtClean="0"/>
              <a:t>Programming) </a:t>
            </a:r>
            <a:r>
              <a:rPr lang="en-US" dirty="0" err="1"/>
              <a:t>lẫn</a:t>
            </a:r>
            <a:r>
              <a:rPr lang="en-US" dirty="0"/>
              <a:t> OOP </a:t>
            </a:r>
            <a:r>
              <a:rPr lang="en-US" dirty="0">
                <a:sym typeface="Wingdings" pitchFamily="2" charset="2"/>
              </a:rPr>
              <a:t> Lai OOP. </a:t>
            </a:r>
            <a:r>
              <a:rPr lang="en-US" dirty="0" err="1">
                <a:sym typeface="Wingdings" pitchFamily="2" charset="2"/>
              </a:rPr>
              <a:t>Hỗ</a:t>
            </a:r>
            <a:r>
              <a:rPr lang="en-US" dirty="0">
                <a:sym typeface="Wingdings" pitchFamily="2" charset="2"/>
              </a:rPr>
              <a:t> </a:t>
            </a:r>
            <a:r>
              <a:rPr lang="en-US" dirty="0" err="1">
                <a:sym typeface="Wingdings" pitchFamily="2" charset="2"/>
              </a:rPr>
              <a:t>trợ</a:t>
            </a:r>
            <a:r>
              <a:rPr lang="en-US" dirty="0">
                <a:sym typeface="Wingdings" pitchFamily="2" charset="2"/>
              </a:rPr>
              <a:t> </a:t>
            </a:r>
            <a:r>
              <a:rPr lang="en-US" dirty="0" err="1">
                <a:sym typeface="Wingdings" pitchFamily="2" charset="2"/>
              </a:rPr>
              <a:t>đa</a:t>
            </a:r>
            <a:r>
              <a:rPr lang="en-US" dirty="0">
                <a:sym typeface="Wingdings" pitchFamily="2" charset="2"/>
              </a:rPr>
              <a:t> </a:t>
            </a:r>
            <a:r>
              <a:rPr lang="en-US" dirty="0" err="1">
                <a:sym typeface="Wingdings" pitchFamily="2" charset="2"/>
              </a:rPr>
              <a:t>thừa</a:t>
            </a:r>
            <a:r>
              <a:rPr lang="en-US" dirty="0">
                <a:sym typeface="Wingdings" pitchFamily="2" charset="2"/>
              </a:rPr>
              <a:t> </a:t>
            </a:r>
            <a:r>
              <a:rPr lang="en-US" dirty="0" err="1">
                <a:sym typeface="Wingdings" pitchFamily="2" charset="2"/>
              </a:rPr>
              <a:t>kế</a:t>
            </a:r>
            <a:r>
              <a:rPr lang="en-US" dirty="0">
                <a:sym typeface="Wingdings" pitchFamily="2" charset="2"/>
              </a:rPr>
              <a:t>. </a:t>
            </a:r>
            <a:r>
              <a:rPr lang="en-US" dirty="0" err="1">
                <a:sym typeface="Wingdings" pitchFamily="2" charset="2"/>
              </a:rPr>
              <a:t>Đối</a:t>
            </a:r>
            <a:r>
              <a:rPr lang="en-US" dirty="0">
                <a:sym typeface="Wingdings" pitchFamily="2" charset="2"/>
              </a:rPr>
              <a:t> </a:t>
            </a:r>
            <a:r>
              <a:rPr lang="en-US" dirty="0" err="1">
                <a:sym typeface="Wingdings" pitchFamily="2" charset="2"/>
              </a:rPr>
              <a:t>tượng</a:t>
            </a:r>
            <a:r>
              <a:rPr lang="en-US" dirty="0">
                <a:sym typeface="Wingdings" pitchFamily="2" charset="2"/>
              </a:rPr>
              <a:t> </a:t>
            </a:r>
            <a:r>
              <a:rPr lang="en-US" dirty="0" err="1">
                <a:sym typeface="Wingdings" pitchFamily="2" charset="2"/>
              </a:rPr>
              <a:t>là</a:t>
            </a:r>
            <a:r>
              <a:rPr lang="en-US" dirty="0">
                <a:sym typeface="Wingdings" pitchFamily="2" charset="2"/>
              </a:rPr>
              <a:t> </a:t>
            </a:r>
            <a:r>
              <a:rPr lang="en-US" dirty="0" err="1">
                <a:sym typeface="Wingdings" pitchFamily="2" charset="2"/>
              </a:rPr>
              <a:t>biến</a:t>
            </a:r>
            <a:r>
              <a:rPr lang="en-US" dirty="0">
                <a:sym typeface="Wingdings" pitchFamily="2" charset="2"/>
              </a:rPr>
              <a:t> </a:t>
            </a:r>
            <a:r>
              <a:rPr lang="en-US" dirty="0" err="1">
                <a:sym typeface="Wingdings" pitchFamily="2" charset="2"/>
              </a:rPr>
              <a:t>của</a:t>
            </a:r>
            <a:r>
              <a:rPr lang="en-US" dirty="0">
                <a:sym typeface="Wingdings" pitchFamily="2" charset="2"/>
              </a:rPr>
              <a:t> </a:t>
            </a:r>
            <a:r>
              <a:rPr lang="en-US" dirty="0" err="1">
                <a:sym typeface="Wingdings" pitchFamily="2" charset="2"/>
              </a:rPr>
              <a:t>chương</a:t>
            </a:r>
            <a:r>
              <a:rPr lang="en-US" dirty="0">
                <a:sym typeface="Wingdings" pitchFamily="2" charset="2"/>
              </a:rPr>
              <a:t> </a:t>
            </a:r>
            <a:r>
              <a:rPr lang="en-US" dirty="0" err="1">
                <a:sym typeface="Wingdings" pitchFamily="2" charset="2"/>
              </a:rPr>
              <a:t>trình</a:t>
            </a:r>
            <a:r>
              <a:rPr lang="en-US" dirty="0">
                <a:sym typeface="Wingdings" pitchFamily="2" charset="2"/>
              </a:rPr>
              <a:t>. </a:t>
            </a:r>
            <a:r>
              <a:rPr lang="en-US" dirty="0" err="1">
                <a:sym typeface="Wingdings" pitchFamily="2" charset="2"/>
              </a:rPr>
              <a:t>Hàm</a:t>
            </a:r>
            <a:r>
              <a:rPr lang="en-US" dirty="0">
                <a:sym typeface="Wingdings" pitchFamily="2" charset="2"/>
              </a:rPr>
              <a:t> main() </a:t>
            </a:r>
            <a:r>
              <a:rPr lang="en-US" dirty="0" err="1">
                <a:sym typeface="Wingdings" pitchFamily="2" charset="2"/>
              </a:rPr>
              <a:t>là</a:t>
            </a:r>
            <a:r>
              <a:rPr lang="en-US" dirty="0">
                <a:sym typeface="Wingdings" pitchFamily="2" charset="2"/>
              </a:rPr>
              <a:t> POP.</a:t>
            </a:r>
          </a:p>
          <a:p>
            <a:endParaRPr lang="en-US" dirty="0">
              <a:sym typeface="Wingdings" pitchFamily="2" charset="2"/>
            </a:endParaRPr>
          </a:p>
          <a:p>
            <a:r>
              <a:rPr lang="en-US" dirty="0">
                <a:sym typeface="Wingdings" pitchFamily="2" charset="2"/>
              </a:rPr>
              <a:t>Java (Sun), C# (Microsoft): </a:t>
            </a:r>
            <a:r>
              <a:rPr lang="en-US" dirty="0" err="1">
                <a:sym typeface="Wingdings" pitchFamily="2" charset="2"/>
              </a:rPr>
              <a:t>chỉ</a:t>
            </a:r>
            <a:r>
              <a:rPr lang="en-US" dirty="0">
                <a:sym typeface="Wingdings" pitchFamily="2" charset="2"/>
              </a:rPr>
              <a:t> </a:t>
            </a:r>
            <a:r>
              <a:rPr lang="en-US" dirty="0" err="1">
                <a:sym typeface="Wingdings" pitchFamily="2" charset="2"/>
              </a:rPr>
              <a:t>hỗ</a:t>
            </a:r>
            <a:r>
              <a:rPr lang="en-US" dirty="0">
                <a:sym typeface="Wingdings" pitchFamily="2" charset="2"/>
              </a:rPr>
              <a:t> </a:t>
            </a:r>
            <a:r>
              <a:rPr lang="en-US" dirty="0" err="1">
                <a:sym typeface="Wingdings" pitchFamily="2" charset="2"/>
              </a:rPr>
              <a:t>trợ</a:t>
            </a:r>
            <a:r>
              <a:rPr lang="en-US" dirty="0">
                <a:sym typeface="Wingdings" pitchFamily="2" charset="2"/>
              </a:rPr>
              <a:t> OOP, </a:t>
            </a:r>
            <a:r>
              <a:rPr lang="en-US" dirty="0" err="1">
                <a:sym typeface="Wingdings" pitchFamily="2" charset="2"/>
              </a:rPr>
              <a:t>hàm</a:t>
            </a:r>
            <a:r>
              <a:rPr lang="en-US" dirty="0">
                <a:sym typeface="Wingdings" pitchFamily="2" charset="2"/>
              </a:rPr>
              <a:t> main </a:t>
            </a:r>
            <a:r>
              <a:rPr lang="en-US" dirty="0" err="1">
                <a:sym typeface="Wingdings" pitchFamily="2" charset="2"/>
              </a:rPr>
              <a:t>phải</a:t>
            </a:r>
            <a:r>
              <a:rPr lang="en-US" dirty="0">
                <a:sym typeface="Wingdings" pitchFamily="2" charset="2"/>
              </a:rPr>
              <a:t> </a:t>
            </a:r>
            <a:r>
              <a:rPr lang="en-US" dirty="0" err="1">
                <a:sym typeface="Wingdings" pitchFamily="2" charset="2"/>
              </a:rPr>
              <a:t>nằm</a:t>
            </a:r>
            <a:r>
              <a:rPr lang="en-US" dirty="0">
                <a:sym typeface="Wingdings" pitchFamily="2" charset="2"/>
              </a:rPr>
              <a:t> </a:t>
            </a:r>
            <a:r>
              <a:rPr lang="en-US" dirty="0" err="1">
                <a:sym typeface="Wingdings" pitchFamily="2" charset="2"/>
              </a:rPr>
              <a:t>trong</a:t>
            </a:r>
            <a:r>
              <a:rPr lang="en-US" dirty="0">
                <a:sym typeface="Wingdings" pitchFamily="2" charset="2"/>
              </a:rPr>
              <a:t> </a:t>
            </a:r>
            <a:r>
              <a:rPr lang="en-US" dirty="0" err="1">
                <a:sym typeface="Wingdings" pitchFamily="2" charset="2"/>
              </a:rPr>
              <a:t>một</a:t>
            </a:r>
            <a:r>
              <a:rPr lang="en-US" dirty="0">
                <a:sym typeface="Wingdings" pitchFamily="2" charset="2"/>
              </a:rPr>
              <a:t> </a:t>
            </a:r>
            <a:r>
              <a:rPr lang="en-US" dirty="0" err="1">
                <a:sym typeface="Wingdings" pitchFamily="2" charset="2"/>
              </a:rPr>
              <a:t>lớp</a:t>
            </a:r>
            <a:r>
              <a:rPr lang="en-US" dirty="0">
                <a:sym typeface="Wingdings" pitchFamily="2" charset="2"/>
              </a:rPr>
              <a:t>. </a:t>
            </a:r>
            <a:r>
              <a:rPr lang="en-US" dirty="0" err="1">
                <a:sym typeface="Wingdings" pitchFamily="2" charset="2"/>
              </a:rPr>
              <a:t>Chỉ</a:t>
            </a:r>
            <a:r>
              <a:rPr lang="en-US" dirty="0">
                <a:sym typeface="Wingdings" pitchFamily="2" charset="2"/>
              </a:rPr>
              <a:t> </a:t>
            </a:r>
            <a:r>
              <a:rPr lang="en-US" dirty="0" err="1">
                <a:sym typeface="Wingdings" pitchFamily="2" charset="2"/>
              </a:rPr>
              <a:t>hỗ</a:t>
            </a:r>
            <a:r>
              <a:rPr lang="en-US" dirty="0">
                <a:sym typeface="Wingdings" pitchFamily="2" charset="2"/>
              </a:rPr>
              <a:t> </a:t>
            </a:r>
            <a:r>
              <a:rPr lang="en-US" dirty="0" err="1">
                <a:sym typeface="Wingdings" pitchFamily="2" charset="2"/>
              </a:rPr>
              <a:t>trợ</a:t>
            </a:r>
            <a:r>
              <a:rPr lang="en-US" dirty="0">
                <a:sym typeface="Wingdings" pitchFamily="2" charset="2"/>
              </a:rPr>
              <a:t> </a:t>
            </a:r>
            <a:r>
              <a:rPr lang="en-US" dirty="0" err="1">
                <a:sym typeface="Wingdings" pitchFamily="2" charset="2"/>
              </a:rPr>
              <a:t>đơn</a:t>
            </a:r>
            <a:r>
              <a:rPr lang="en-US" dirty="0">
                <a:sym typeface="Wingdings" pitchFamily="2" charset="2"/>
              </a:rPr>
              <a:t> </a:t>
            </a:r>
            <a:r>
              <a:rPr lang="en-US" dirty="0" err="1">
                <a:sym typeface="Wingdings" pitchFamily="2" charset="2"/>
              </a:rPr>
              <a:t>thừa</a:t>
            </a:r>
            <a:r>
              <a:rPr lang="en-US" dirty="0">
                <a:sym typeface="Wingdings" pitchFamily="2" charset="2"/>
              </a:rPr>
              <a:t> </a:t>
            </a:r>
            <a:r>
              <a:rPr lang="en-US" dirty="0" err="1">
                <a:sym typeface="Wingdings" pitchFamily="2" charset="2"/>
              </a:rPr>
              <a:t>kế</a:t>
            </a:r>
            <a:r>
              <a:rPr lang="en-US" dirty="0">
                <a:sym typeface="Wingdings" pitchFamily="2" charset="2"/>
              </a:rPr>
              <a:t>.</a:t>
            </a: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561148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err="1"/>
              <a:t>Phương</a:t>
            </a:r>
            <a:r>
              <a:rPr lang="en-US" dirty="0"/>
              <a:t> </a:t>
            </a:r>
            <a:r>
              <a:rPr lang="en-US" dirty="0" err="1"/>
              <a:t>pháp</a:t>
            </a:r>
            <a:r>
              <a:rPr lang="en-US" dirty="0"/>
              <a:t> </a:t>
            </a:r>
            <a:r>
              <a:rPr lang="en-US" dirty="0" err="1"/>
              <a:t>tiếp</a:t>
            </a:r>
            <a:r>
              <a:rPr lang="en-US" dirty="0"/>
              <a:t> </a:t>
            </a:r>
            <a:r>
              <a:rPr lang="en-US" dirty="0" err="1"/>
              <a:t>cận</a:t>
            </a:r>
            <a:r>
              <a:rPr lang="en-US" dirty="0"/>
              <a:t> </a:t>
            </a:r>
            <a:r>
              <a:rPr lang="en-US" dirty="0" err="1"/>
              <a:t>hướng</a:t>
            </a:r>
            <a:r>
              <a:rPr lang="en-US" dirty="0"/>
              <a:t> </a:t>
            </a:r>
            <a:r>
              <a:rPr lang="en-US" dirty="0" err="1"/>
              <a:t>đối</a:t>
            </a:r>
            <a:r>
              <a:rPr lang="en-US" dirty="0"/>
              <a:t> </a:t>
            </a:r>
            <a:r>
              <a:rPr lang="en-US" dirty="0" err="1" smtClean="0"/>
              <a:t>tượng</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err="1"/>
              <a:t>Giải</a:t>
            </a:r>
            <a:r>
              <a:rPr lang="en-US" dirty="0"/>
              <a:t> </a:t>
            </a:r>
            <a:r>
              <a:rPr lang="en-US" dirty="0" err="1"/>
              <a:t>bài</a:t>
            </a:r>
            <a:r>
              <a:rPr lang="en-US" dirty="0"/>
              <a:t> </a:t>
            </a:r>
            <a:r>
              <a:rPr lang="en-US" dirty="0" err="1"/>
              <a:t>toán</a:t>
            </a:r>
            <a:r>
              <a:rPr lang="en-US" dirty="0"/>
              <a:t> </a:t>
            </a:r>
            <a:r>
              <a:rPr lang="en-US" dirty="0" err="1"/>
              <a:t>theo</a:t>
            </a:r>
            <a:r>
              <a:rPr lang="en-US" dirty="0"/>
              <a:t> OOP</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Rectangle 5"/>
          <p:cNvSpPr>
            <a:spLocks noChangeArrowheads="1"/>
          </p:cNvSpPr>
          <p:nvPr/>
        </p:nvSpPr>
        <p:spPr bwMode="auto">
          <a:xfrm>
            <a:off x="2278740" y="3352800"/>
            <a:ext cx="1143000" cy="533400"/>
          </a:xfrm>
          <a:prstGeom prst="rect">
            <a:avLst/>
          </a:prstGeom>
          <a:solidFill>
            <a:srgbClr val="660033"/>
          </a:solidFill>
          <a:ln w="9525">
            <a:solidFill>
              <a:schemeClr val="tx1"/>
            </a:solidFill>
            <a:miter lim="800000"/>
            <a:headEnd/>
            <a:tailEnd/>
          </a:ln>
        </p:spPr>
        <p:txBody>
          <a:bodyPr wrap="none" anchor="ctr"/>
          <a:lstStyle/>
          <a:p>
            <a:pPr algn="ctr"/>
            <a:r>
              <a:rPr lang="en-US" b="1">
                <a:solidFill>
                  <a:schemeClr val="bg1"/>
                </a:solidFill>
              </a:rPr>
              <a:t>Problem</a:t>
            </a:r>
          </a:p>
        </p:txBody>
      </p:sp>
      <p:sp>
        <p:nvSpPr>
          <p:cNvPr id="6" name="Rectangle 6"/>
          <p:cNvSpPr>
            <a:spLocks noChangeArrowheads="1"/>
          </p:cNvSpPr>
          <p:nvPr/>
        </p:nvSpPr>
        <p:spPr bwMode="auto">
          <a:xfrm>
            <a:off x="5402940" y="2209800"/>
            <a:ext cx="1143000" cy="685800"/>
          </a:xfrm>
          <a:prstGeom prst="rect">
            <a:avLst/>
          </a:prstGeom>
          <a:solidFill>
            <a:srgbClr val="FFFF99"/>
          </a:solidFill>
          <a:ln w="9525">
            <a:solidFill>
              <a:schemeClr val="tx1"/>
            </a:solidFill>
            <a:miter lim="800000"/>
            <a:headEnd/>
            <a:tailEnd/>
          </a:ln>
        </p:spPr>
        <p:txBody>
          <a:bodyPr wrap="none" anchor="ctr"/>
          <a:lstStyle/>
          <a:p>
            <a:pPr algn="ctr"/>
            <a:r>
              <a:rPr lang="en-US" b="1"/>
              <a:t>properties</a:t>
            </a:r>
          </a:p>
        </p:txBody>
      </p:sp>
      <p:sp>
        <p:nvSpPr>
          <p:cNvPr id="7" name="Rectangle 7"/>
          <p:cNvSpPr>
            <a:spLocks noChangeArrowheads="1"/>
          </p:cNvSpPr>
          <p:nvPr/>
        </p:nvSpPr>
        <p:spPr bwMode="auto">
          <a:xfrm>
            <a:off x="5402940" y="4648200"/>
            <a:ext cx="1295400" cy="1371600"/>
          </a:xfrm>
          <a:prstGeom prst="rect">
            <a:avLst/>
          </a:prstGeom>
          <a:solidFill>
            <a:srgbClr val="99FF66"/>
          </a:solidFill>
          <a:ln w="9525">
            <a:solidFill>
              <a:schemeClr val="tx1"/>
            </a:solidFill>
            <a:miter lim="800000"/>
            <a:headEnd/>
            <a:tailEnd/>
          </a:ln>
        </p:spPr>
        <p:txBody>
          <a:bodyPr wrap="none" anchor="ctr"/>
          <a:lstStyle/>
          <a:p>
            <a:pPr algn="ctr"/>
            <a:r>
              <a:rPr lang="en-US" b="1"/>
              <a:t>Operation</a:t>
            </a:r>
          </a:p>
          <a:p>
            <a:pPr algn="ctr"/>
            <a:r>
              <a:rPr lang="en-US" b="1"/>
              <a:t>(function,</a:t>
            </a:r>
          </a:p>
          <a:p>
            <a:pPr algn="ctr"/>
            <a:r>
              <a:rPr lang="en-US" b="1"/>
              <a:t>method,</a:t>
            </a:r>
          </a:p>
          <a:p>
            <a:pPr algn="ctr"/>
            <a:r>
              <a:rPr lang="en-US" b="1"/>
              <a:t>behavior)</a:t>
            </a:r>
          </a:p>
        </p:txBody>
      </p:sp>
      <p:sp>
        <p:nvSpPr>
          <p:cNvPr id="8" name="Rectangle 8"/>
          <p:cNvSpPr>
            <a:spLocks noChangeArrowheads="1"/>
          </p:cNvSpPr>
          <p:nvPr/>
        </p:nvSpPr>
        <p:spPr bwMode="auto">
          <a:xfrm>
            <a:off x="7460340" y="1295400"/>
            <a:ext cx="2057400" cy="381000"/>
          </a:xfrm>
          <a:prstGeom prst="rect">
            <a:avLst/>
          </a:prstGeom>
          <a:solidFill>
            <a:srgbClr val="660033"/>
          </a:solidFill>
          <a:ln w="9525">
            <a:solidFill>
              <a:srgbClr val="FFFFFF"/>
            </a:solidFill>
            <a:miter lim="800000"/>
            <a:headEnd/>
            <a:tailEnd/>
          </a:ln>
        </p:spPr>
        <p:txBody>
          <a:bodyPr wrap="none" anchor="ctr"/>
          <a:lstStyle/>
          <a:p>
            <a:pPr algn="ctr"/>
            <a:r>
              <a:rPr lang="en-US" b="1">
                <a:solidFill>
                  <a:schemeClr val="bg1"/>
                </a:solidFill>
              </a:rPr>
              <a:t>Program</a:t>
            </a:r>
          </a:p>
        </p:txBody>
      </p:sp>
      <p:sp>
        <p:nvSpPr>
          <p:cNvPr id="9" name="Rectangle 9"/>
          <p:cNvSpPr>
            <a:spLocks noChangeArrowheads="1"/>
          </p:cNvSpPr>
          <p:nvPr/>
        </p:nvSpPr>
        <p:spPr bwMode="auto">
          <a:xfrm>
            <a:off x="7231740" y="1752600"/>
            <a:ext cx="2590800" cy="441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 name="Rectangle 10"/>
          <p:cNvSpPr>
            <a:spLocks noChangeArrowheads="1"/>
          </p:cNvSpPr>
          <p:nvPr/>
        </p:nvSpPr>
        <p:spPr bwMode="auto">
          <a:xfrm>
            <a:off x="7307940" y="1828800"/>
            <a:ext cx="2438400" cy="2895600"/>
          </a:xfrm>
          <a:prstGeom prst="rect">
            <a:avLst/>
          </a:prstGeom>
          <a:solidFill>
            <a:srgbClr val="FFFF99"/>
          </a:solidFill>
          <a:ln w="9525">
            <a:solidFill>
              <a:schemeClr val="tx1"/>
            </a:solidFill>
            <a:miter lim="800000"/>
            <a:headEnd/>
            <a:tailEnd/>
          </a:ln>
        </p:spPr>
        <p:txBody>
          <a:bodyPr wrap="none" anchor="ctr"/>
          <a:lstStyle/>
          <a:p>
            <a:r>
              <a:rPr lang="en-US" b="1"/>
              <a:t>class XX</a:t>
            </a:r>
          </a:p>
          <a:p>
            <a:r>
              <a:rPr lang="en-US" b="1"/>
              <a:t>{ type1 prop1;</a:t>
            </a:r>
          </a:p>
          <a:p>
            <a:r>
              <a:rPr lang="en-US" b="1"/>
              <a:t>  type2  prop2;</a:t>
            </a:r>
          </a:p>
          <a:p>
            <a:r>
              <a:rPr lang="en-US" b="1"/>
              <a:t>  .......</a:t>
            </a:r>
          </a:p>
          <a:p>
            <a:r>
              <a:rPr lang="en-US" b="1"/>
              <a:t>  type Method1(...)</a:t>
            </a:r>
          </a:p>
          <a:p>
            <a:r>
              <a:rPr lang="en-US" b="1"/>
              <a:t>  {</a:t>
            </a:r>
          </a:p>
          <a:p>
            <a:r>
              <a:rPr lang="en-US" b="1"/>
              <a:t>   }</a:t>
            </a:r>
          </a:p>
          <a:p>
            <a:r>
              <a:rPr lang="en-US" b="1"/>
              <a:t>   .....</a:t>
            </a:r>
          </a:p>
          <a:p>
            <a:r>
              <a:rPr lang="en-US" b="1"/>
              <a:t>};</a:t>
            </a:r>
          </a:p>
        </p:txBody>
      </p:sp>
      <p:sp>
        <p:nvSpPr>
          <p:cNvPr id="11" name="Rectangle 12"/>
          <p:cNvSpPr>
            <a:spLocks noChangeArrowheads="1"/>
          </p:cNvSpPr>
          <p:nvPr/>
        </p:nvSpPr>
        <p:spPr bwMode="auto">
          <a:xfrm>
            <a:off x="7307940" y="4876800"/>
            <a:ext cx="2438400" cy="1143000"/>
          </a:xfrm>
          <a:prstGeom prst="rect">
            <a:avLst/>
          </a:prstGeom>
          <a:solidFill>
            <a:srgbClr val="66FF99"/>
          </a:solidFill>
          <a:ln w="9525">
            <a:solidFill>
              <a:schemeClr val="tx1"/>
            </a:solidFill>
            <a:miter lim="800000"/>
            <a:headEnd/>
            <a:tailEnd/>
          </a:ln>
        </p:spPr>
        <p:txBody>
          <a:bodyPr wrap="none" anchor="ctr"/>
          <a:lstStyle/>
          <a:p>
            <a:r>
              <a:rPr lang="en-US" b="1"/>
              <a:t>void main()</a:t>
            </a:r>
          </a:p>
          <a:p>
            <a:r>
              <a:rPr lang="en-US" b="1"/>
              <a:t>{ X x;  </a:t>
            </a:r>
            <a:r>
              <a:rPr lang="en-US" sz="1400" b="1">
                <a:solidFill>
                  <a:srgbClr val="FF0000"/>
                </a:solidFill>
              </a:rPr>
              <a:t>// object variable</a:t>
            </a:r>
          </a:p>
          <a:p>
            <a:r>
              <a:rPr lang="en-US" b="1"/>
              <a:t>   x.Method(...);</a:t>
            </a:r>
          </a:p>
          <a:p>
            <a:r>
              <a:rPr lang="en-US" b="1"/>
              <a:t>};</a:t>
            </a:r>
          </a:p>
        </p:txBody>
      </p:sp>
      <p:sp>
        <p:nvSpPr>
          <p:cNvPr id="12" name="Oval 13"/>
          <p:cNvSpPr>
            <a:spLocks noChangeArrowheads="1"/>
          </p:cNvSpPr>
          <p:nvPr/>
        </p:nvSpPr>
        <p:spPr bwMode="auto">
          <a:xfrm>
            <a:off x="3878940" y="2209800"/>
            <a:ext cx="990600" cy="838200"/>
          </a:xfrm>
          <a:prstGeom prst="ellipse">
            <a:avLst/>
          </a:prstGeom>
          <a:solidFill>
            <a:srgbClr val="FFFF99"/>
          </a:solidFill>
          <a:ln w="9525">
            <a:solidFill>
              <a:schemeClr val="tx1"/>
            </a:solidFill>
            <a:round/>
            <a:headEnd/>
            <a:tailEnd/>
          </a:ln>
        </p:spPr>
        <p:txBody>
          <a:bodyPr wrap="none" anchor="ctr"/>
          <a:lstStyle/>
          <a:p>
            <a:pPr algn="ctr"/>
            <a:r>
              <a:rPr lang="en-US"/>
              <a:t>pick</a:t>
            </a:r>
          </a:p>
          <a:p>
            <a:pPr algn="ctr"/>
            <a:r>
              <a:rPr lang="en-US"/>
              <a:t>nouns</a:t>
            </a:r>
          </a:p>
        </p:txBody>
      </p:sp>
      <p:sp>
        <p:nvSpPr>
          <p:cNvPr id="13" name="Oval 14"/>
          <p:cNvSpPr>
            <a:spLocks noChangeArrowheads="1"/>
          </p:cNvSpPr>
          <p:nvPr/>
        </p:nvSpPr>
        <p:spPr bwMode="auto">
          <a:xfrm>
            <a:off x="3878940" y="4495800"/>
            <a:ext cx="990600" cy="838200"/>
          </a:xfrm>
          <a:prstGeom prst="ellipse">
            <a:avLst/>
          </a:prstGeom>
          <a:solidFill>
            <a:srgbClr val="99FF66"/>
          </a:solidFill>
          <a:ln w="9525">
            <a:solidFill>
              <a:schemeClr val="tx1"/>
            </a:solidFill>
            <a:round/>
            <a:headEnd/>
            <a:tailEnd/>
          </a:ln>
        </p:spPr>
        <p:txBody>
          <a:bodyPr wrap="none" anchor="ctr"/>
          <a:lstStyle/>
          <a:p>
            <a:pPr algn="ctr"/>
            <a:r>
              <a:rPr lang="en-US" b="1"/>
              <a:t>pick</a:t>
            </a:r>
          </a:p>
          <a:p>
            <a:pPr algn="ctr"/>
            <a:r>
              <a:rPr lang="en-US" b="1"/>
              <a:t>verbs</a:t>
            </a:r>
          </a:p>
        </p:txBody>
      </p:sp>
      <p:sp>
        <p:nvSpPr>
          <p:cNvPr id="14" name="Line 15"/>
          <p:cNvSpPr>
            <a:spLocks noChangeShapeType="1"/>
          </p:cNvSpPr>
          <p:nvPr/>
        </p:nvSpPr>
        <p:spPr bwMode="auto">
          <a:xfrm flipV="1">
            <a:off x="3421740" y="28194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16"/>
          <p:cNvSpPr>
            <a:spLocks noChangeShapeType="1"/>
          </p:cNvSpPr>
          <p:nvPr/>
        </p:nvSpPr>
        <p:spPr bwMode="auto">
          <a:xfrm>
            <a:off x="4869540" y="25908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Line 17"/>
          <p:cNvSpPr>
            <a:spLocks noChangeShapeType="1"/>
          </p:cNvSpPr>
          <p:nvPr/>
        </p:nvSpPr>
        <p:spPr bwMode="auto">
          <a:xfrm>
            <a:off x="6545940" y="2590800"/>
            <a:ext cx="914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18"/>
          <p:cNvSpPr>
            <a:spLocks noChangeShapeType="1"/>
          </p:cNvSpPr>
          <p:nvPr/>
        </p:nvSpPr>
        <p:spPr bwMode="auto">
          <a:xfrm>
            <a:off x="3421740" y="3886200"/>
            <a:ext cx="533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19"/>
          <p:cNvSpPr>
            <a:spLocks noChangeShapeType="1"/>
          </p:cNvSpPr>
          <p:nvPr/>
        </p:nvSpPr>
        <p:spPr bwMode="auto">
          <a:xfrm>
            <a:off x="4869540" y="49530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20"/>
          <p:cNvSpPr>
            <a:spLocks noChangeShapeType="1"/>
          </p:cNvSpPr>
          <p:nvPr/>
        </p:nvSpPr>
        <p:spPr bwMode="auto">
          <a:xfrm flipV="1">
            <a:off x="6545940" y="3276600"/>
            <a:ext cx="9144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Line 21"/>
          <p:cNvSpPr>
            <a:spLocks noChangeShapeType="1"/>
          </p:cNvSpPr>
          <p:nvPr/>
        </p:nvSpPr>
        <p:spPr bwMode="auto">
          <a:xfrm flipH="1">
            <a:off x="9289140" y="56388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Line 22"/>
          <p:cNvSpPr>
            <a:spLocks noChangeShapeType="1"/>
          </p:cNvSpPr>
          <p:nvPr/>
        </p:nvSpPr>
        <p:spPr bwMode="auto">
          <a:xfrm>
            <a:off x="9517740" y="3352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3"/>
          <p:cNvSpPr>
            <a:spLocks noChangeShapeType="1"/>
          </p:cNvSpPr>
          <p:nvPr/>
        </p:nvSpPr>
        <p:spPr bwMode="auto">
          <a:xfrm>
            <a:off x="10127340" y="33528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Oval 24"/>
          <p:cNvSpPr>
            <a:spLocks noChangeArrowheads="1"/>
          </p:cNvSpPr>
          <p:nvPr/>
        </p:nvSpPr>
        <p:spPr bwMode="auto">
          <a:xfrm>
            <a:off x="3878940" y="3124200"/>
            <a:ext cx="2895600" cy="1295400"/>
          </a:xfrm>
          <a:prstGeom prst="ellipse">
            <a:avLst/>
          </a:prstGeom>
          <a:solidFill>
            <a:schemeClr val="accent1"/>
          </a:solidFill>
          <a:ln w="9525">
            <a:solidFill>
              <a:schemeClr val="tx1"/>
            </a:solidFill>
            <a:round/>
            <a:headEnd/>
            <a:tailEnd/>
          </a:ln>
        </p:spPr>
        <p:txBody>
          <a:bodyPr wrap="none" anchor="ctr"/>
          <a:lstStyle/>
          <a:p>
            <a:pPr algn="ctr"/>
            <a:r>
              <a:rPr lang="en-US" b="1" dirty="0" err="1"/>
              <a:t>Bao</a:t>
            </a:r>
            <a:r>
              <a:rPr lang="en-US" b="1" dirty="0"/>
              <a:t> </a:t>
            </a:r>
            <a:r>
              <a:rPr lang="en-US" b="1" dirty="0" err="1"/>
              <a:t>gói</a:t>
            </a:r>
            <a:r>
              <a:rPr lang="en-US" b="1" dirty="0"/>
              <a:t> </a:t>
            </a:r>
            <a:r>
              <a:rPr lang="en-US" b="1" dirty="0" err="1"/>
              <a:t>dữ</a:t>
            </a:r>
            <a:r>
              <a:rPr lang="en-US" b="1" dirty="0"/>
              <a:t> </a:t>
            </a:r>
            <a:r>
              <a:rPr lang="en-US" b="1" dirty="0" err="1"/>
              <a:t>liệu</a:t>
            </a:r>
            <a:r>
              <a:rPr lang="en-US" b="1" dirty="0"/>
              <a:t> </a:t>
            </a:r>
            <a:r>
              <a:rPr lang="en-US" b="1" dirty="0" err="1"/>
              <a:t>và</a:t>
            </a:r>
            <a:r>
              <a:rPr lang="en-US" b="1" dirty="0"/>
              <a:t> </a:t>
            </a:r>
          </a:p>
          <a:p>
            <a:pPr algn="ctr"/>
            <a:r>
              <a:rPr lang="en-US" b="1" dirty="0" err="1"/>
              <a:t>hành</a:t>
            </a:r>
            <a:r>
              <a:rPr lang="en-US" b="1" dirty="0"/>
              <a:t> vi </a:t>
            </a:r>
            <a:r>
              <a:rPr lang="en-US" b="1" dirty="0" err="1"/>
              <a:t>thành</a:t>
            </a:r>
            <a:r>
              <a:rPr lang="en-US" b="1" dirty="0"/>
              <a:t> class</a:t>
            </a:r>
          </a:p>
        </p:txBody>
      </p:sp>
    </p:spTree>
    <p:extLst>
      <p:ext uri="{BB962C8B-B14F-4D97-AF65-F5344CB8AC3E}">
        <p14:creationId xmlns:p14="http://schemas.microsoft.com/office/powerpoint/2010/main" val="457265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So </a:t>
            </a:r>
            <a:r>
              <a:rPr lang="en-US" dirty="0" err="1"/>
              <a:t>sánh</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giữa</a:t>
            </a:r>
            <a:r>
              <a:rPr lang="en-US" dirty="0"/>
              <a:t> </a:t>
            </a:r>
            <a:r>
              <a:rPr lang="en-US" dirty="0" smtClean="0"/>
              <a:t>2 </a:t>
            </a:r>
            <a:r>
              <a:rPr lang="en-US" dirty="0" err="1"/>
              <a:t>cách</a:t>
            </a:r>
            <a:r>
              <a:rPr lang="en-US" dirty="0"/>
              <a:t> </a:t>
            </a:r>
            <a:r>
              <a:rPr lang="en-US" dirty="0" err="1"/>
              <a:t>tiếp</a:t>
            </a:r>
            <a:r>
              <a:rPr lang="en-US" dirty="0"/>
              <a:t> </a:t>
            </a:r>
            <a:r>
              <a:rPr lang="en-US" dirty="0" err="1"/>
              <a:t>cận</a:t>
            </a:r>
            <a:endParaRPr lang="en-US" dirty="0"/>
          </a:p>
        </p:txBody>
      </p:sp>
      <p:sp>
        <p:nvSpPr>
          <p:cNvPr id="3" name="Content Placeholder 2"/>
          <p:cNvSpPr>
            <a:spLocks noGrp="1"/>
          </p:cNvSpPr>
          <p:nvPr>
            <p:ph idx="1"/>
          </p:nvPr>
        </p:nvSpPr>
        <p:spPr/>
        <p:txBody>
          <a:bodyPr/>
          <a:lstStyle/>
          <a:p>
            <a:pPr marL="0" indent="0">
              <a:buNone/>
            </a:pPr>
            <a:r>
              <a:rPr lang="vi-VN" dirty="0"/>
              <a:t>Phương pháp</a:t>
            </a:r>
            <a:endParaRPr lang="en-US" dirty="0" smtClean="0"/>
          </a:p>
          <a:p>
            <a:r>
              <a:rPr lang="vi-VN" dirty="0" smtClean="0"/>
              <a:t>Phương </a:t>
            </a:r>
            <a:r>
              <a:rPr lang="vi-VN" dirty="0"/>
              <a:t>pháp hướng đối tượng đi từ chi tiết đến trừu tượng hóa ở </a:t>
            </a:r>
            <a:r>
              <a:rPr lang="vi-VN" dirty="0" smtClean="0"/>
              <a:t>mức </a:t>
            </a:r>
            <a:r>
              <a:rPr lang="vi-VN" dirty="0"/>
              <a:t>cao</a:t>
            </a:r>
          </a:p>
          <a:p>
            <a:r>
              <a:rPr lang="vi-VN" dirty="0" smtClean="0"/>
              <a:t>Phương </a:t>
            </a:r>
            <a:r>
              <a:rPr lang="vi-VN" dirty="0"/>
              <a:t>pháp cấu trúc đi từ tổng quan rồi chia nhỏ thành các bài </a:t>
            </a:r>
            <a:r>
              <a:rPr lang="vi-VN" dirty="0" smtClean="0"/>
              <a:t>toán </a:t>
            </a:r>
            <a:r>
              <a:rPr lang="vi-VN" dirty="0"/>
              <a:t>con, </a:t>
            </a:r>
            <a:r>
              <a:rPr lang="vi-VN" dirty="0" smtClean="0"/>
              <a:t>cụ </a:t>
            </a:r>
            <a:r>
              <a:rPr lang="vi-VN" dirty="0"/>
              <a:t>thể hơn</a:t>
            </a:r>
            <a:r>
              <a:rPr lang="vi-VN" dirty="0" smtClean="0"/>
              <a:t>.</a:t>
            </a:r>
            <a:endParaRPr lang="en-US" dirty="0" smtClean="0"/>
          </a:p>
          <a:p>
            <a:pPr marL="0" indent="0">
              <a:buNone/>
            </a:pPr>
            <a:r>
              <a:rPr lang="en-US" dirty="0" err="1" smtClean="0"/>
              <a:t>Về</a:t>
            </a:r>
            <a:r>
              <a:rPr lang="vi-VN" dirty="0" smtClean="0"/>
              <a:t> </a:t>
            </a:r>
            <a:r>
              <a:rPr lang="en-US" dirty="0" err="1" smtClean="0"/>
              <a:t>hạn</a:t>
            </a:r>
            <a:r>
              <a:rPr lang="en-US" dirty="0" smtClean="0"/>
              <a:t> </a:t>
            </a:r>
            <a:r>
              <a:rPr lang="en-US" dirty="0" err="1" smtClean="0"/>
              <a:t>chế</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đóng</a:t>
            </a:r>
            <a:r>
              <a:rPr lang="en-US" dirty="0" smtClean="0"/>
              <a:t> </a:t>
            </a:r>
            <a:r>
              <a:rPr lang="en-US" dirty="0" err="1" smtClean="0"/>
              <a:t>gói</a:t>
            </a:r>
            <a:r>
              <a:rPr lang="en-US" dirty="0" smtClean="0"/>
              <a:t>)</a:t>
            </a:r>
          </a:p>
          <a:p>
            <a:r>
              <a:rPr lang="vi-VN" dirty="0"/>
              <a:t>Phương pháp hướng đối tượng cho phép ẩn dữ liệu và hạn chế truy </a:t>
            </a:r>
            <a:r>
              <a:rPr lang="vi-VN" dirty="0" smtClean="0"/>
              <a:t>cập </a:t>
            </a:r>
            <a:r>
              <a:rPr lang="vi-VN" dirty="0"/>
              <a:t>dữ liệu. Cho phép sử dụng lại mã nguồn để tiết kiệm tài </a:t>
            </a:r>
            <a:r>
              <a:rPr lang="vi-VN" dirty="0" smtClean="0"/>
              <a:t>nguyên.</a:t>
            </a:r>
            <a:endParaRPr lang="en-US" dirty="0" smtClean="0"/>
          </a:p>
          <a:p>
            <a:r>
              <a:rPr lang="vi-VN" dirty="0" smtClean="0"/>
              <a:t>Phương </a:t>
            </a:r>
            <a:r>
              <a:rPr lang="vi-VN" dirty="0"/>
              <a:t>pháp cấu trúc có ràng buộc giữa cấu trúc dữ liệu và các thủ </a:t>
            </a:r>
            <a:r>
              <a:rPr lang="vi-VN" dirty="0" smtClean="0"/>
              <a:t>tục </a:t>
            </a:r>
            <a:r>
              <a:rPr lang="vi-VN" dirty="0"/>
              <a:t>hoặc hàm đi kèm.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920570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So </a:t>
            </a:r>
            <a:r>
              <a:rPr lang="en-US" dirty="0" err="1"/>
              <a:t>sánh</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vi-VN" dirty="0"/>
              <a:t>Ưu nhược điểm</a:t>
            </a:r>
            <a:endParaRPr lang="en-US" dirty="0" smtClean="0"/>
          </a:p>
          <a:p>
            <a:r>
              <a:rPr lang="vi-VN" dirty="0"/>
              <a:t>Phương pháp hướng đối tượng:</a:t>
            </a:r>
          </a:p>
          <a:p>
            <a:pPr lvl="1"/>
            <a:r>
              <a:rPr lang="vi-VN" dirty="0" smtClean="0"/>
              <a:t>Hạn </a:t>
            </a:r>
            <a:r>
              <a:rPr lang="vi-VN" dirty="0"/>
              <a:t>chế truy cập từ bên ngoài</a:t>
            </a:r>
          </a:p>
          <a:p>
            <a:pPr lvl="1"/>
            <a:r>
              <a:rPr lang="vi-VN" dirty="0" smtClean="0"/>
              <a:t>Tiết </a:t>
            </a:r>
            <a:r>
              <a:rPr lang="vi-VN" dirty="0"/>
              <a:t>kiệm tài nguyên</a:t>
            </a:r>
          </a:p>
          <a:p>
            <a:pPr lvl="1"/>
            <a:r>
              <a:rPr lang="vi-VN" dirty="0" smtClean="0"/>
              <a:t>Khó </a:t>
            </a:r>
            <a:r>
              <a:rPr lang="vi-VN" dirty="0"/>
              <a:t>theo dõi luồng dữ liệu</a:t>
            </a:r>
          </a:p>
          <a:p>
            <a:pPr lvl="1"/>
            <a:r>
              <a:rPr lang="vi-VN" dirty="0" smtClean="0"/>
              <a:t>Không </a:t>
            </a:r>
            <a:r>
              <a:rPr lang="vi-VN" dirty="0"/>
              <a:t>thiên hướng về giải thuật</a:t>
            </a:r>
          </a:p>
          <a:p>
            <a:r>
              <a:rPr lang="vi-VN" dirty="0" smtClean="0"/>
              <a:t>Phương </a:t>
            </a:r>
            <a:r>
              <a:rPr lang="vi-VN" dirty="0"/>
              <a:t>pháp cấu trúc:</a:t>
            </a:r>
          </a:p>
          <a:p>
            <a:pPr lvl="1"/>
            <a:r>
              <a:rPr lang="vi-VN" dirty="0" smtClean="0"/>
              <a:t>Thiên </a:t>
            </a:r>
            <a:r>
              <a:rPr lang="vi-VN" dirty="0"/>
              <a:t>hướng về giải thuật</a:t>
            </a:r>
          </a:p>
          <a:p>
            <a:pPr lvl="1"/>
            <a:r>
              <a:rPr lang="vi-VN" dirty="0" smtClean="0"/>
              <a:t>Dễ </a:t>
            </a:r>
            <a:r>
              <a:rPr lang="vi-VN" dirty="0"/>
              <a:t>theo dõi luồng giải thuật</a:t>
            </a:r>
          </a:p>
          <a:p>
            <a:pPr lvl="1"/>
            <a:r>
              <a:rPr lang="vi-VN" dirty="0" smtClean="0"/>
              <a:t>Khi </a:t>
            </a:r>
            <a:r>
              <a:rPr lang="vi-VN" dirty="0"/>
              <a:t>thay đổi cấu trúc thường phải viết lại giải thuật</a:t>
            </a:r>
          </a:p>
          <a:p>
            <a:pPr lvl="1"/>
            <a:r>
              <a:rPr lang="vi-VN" dirty="0" smtClean="0"/>
              <a:t>Chương </a:t>
            </a:r>
            <a:r>
              <a:rPr lang="vi-VN" dirty="0"/>
              <a:t>trình đơn giản dễ hiểu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560154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1.4. Xu </a:t>
            </a:r>
            <a:r>
              <a:rPr lang="en-US" dirty="0" err="1"/>
              <a:t>hướng</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lập</a:t>
            </a:r>
            <a:r>
              <a:rPr lang="en-US" dirty="0"/>
              <a:t> </a:t>
            </a:r>
            <a:r>
              <a:rPr lang="en-US" dirty="0" err="1"/>
              <a:t>trình</a:t>
            </a:r>
            <a:r>
              <a:rPr lang="en-US" dirty="0"/>
              <a:t> </a:t>
            </a:r>
            <a:r>
              <a:rPr lang="en-US" dirty="0" smtClean="0"/>
              <a:t>HĐT</a:t>
            </a:r>
            <a:endParaRPr lang="en-US" dirty="0"/>
          </a:p>
        </p:txBody>
      </p:sp>
      <p:sp>
        <p:nvSpPr>
          <p:cNvPr id="3" name="Content Placeholder 2"/>
          <p:cNvSpPr>
            <a:spLocks noGrp="1"/>
          </p:cNvSpPr>
          <p:nvPr>
            <p:ph idx="1"/>
          </p:nvPr>
        </p:nvSpPr>
        <p:spPr/>
        <p:txBody>
          <a:bodyPr/>
          <a:lstStyle/>
          <a:p>
            <a:r>
              <a:rPr lang="vi-VN" dirty="0"/>
              <a:t>Hướng thành phần</a:t>
            </a:r>
          </a:p>
          <a:p>
            <a:r>
              <a:rPr lang="vi-VN" dirty="0" smtClean="0"/>
              <a:t>Hướng </a:t>
            </a:r>
            <a:r>
              <a:rPr lang="vi-VN" dirty="0"/>
              <a:t>Agent</a:t>
            </a:r>
          </a:p>
          <a:p>
            <a:r>
              <a:rPr lang="vi-VN" dirty="0" smtClean="0"/>
              <a:t>Hướng </a:t>
            </a:r>
            <a:r>
              <a:rPr lang="vi-VN" dirty="0"/>
              <a:t>Aspect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27454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1.4. Xu </a:t>
            </a:r>
            <a:r>
              <a:rPr lang="en-US" dirty="0" err="1"/>
              <a:t>hướng</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smtClean="0"/>
              <a:t>LT HĐT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vi-VN" dirty="0"/>
              <a:t>Hướng thành </a:t>
            </a:r>
            <a:r>
              <a:rPr lang="vi-VN" dirty="0" smtClean="0"/>
              <a:t>phần</a:t>
            </a:r>
            <a:endParaRPr lang="en-US" dirty="0" smtClean="0"/>
          </a:p>
          <a:p>
            <a:pPr lvl="1"/>
            <a:r>
              <a:rPr lang="vi-VN" dirty="0"/>
              <a:t>Xuất phát từ lập trình hướng đối tượng</a:t>
            </a:r>
          </a:p>
          <a:p>
            <a:pPr lvl="1"/>
            <a:r>
              <a:rPr lang="vi-VN" dirty="0" smtClean="0"/>
              <a:t>Giải </a:t>
            </a:r>
            <a:r>
              <a:rPr lang="vi-VN" dirty="0"/>
              <a:t>quyết bài toán từ các thành phần có tính độc lập với nhau, mỗi </a:t>
            </a:r>
            <a:r>
              <a:rPr lang="vi-VN" dirty="0" smtClean="0"/>
              <a:t>thành </a:t>
            </a:r>
            <a:r>
              <a:rPr lang="vi-VN" dirty="0"/>
              <a:t>phần đảm nhiệm một công việc nhất định</a:t>
            </a:r>
          </a:p>
          <a:p>
            <a:pPr lvl="1"/>
            <a:r>
              <a:rPr lang="vi-VN" dirty="0" smtClean="0"/>
              <a:t>Các </a:t>
            </a:r>
            <a:r>
              <a:rPr lang="vi-VN" dirty="0"/>
              <a:t>thành phần được lắp ghép với nhau để thỏa các yêu cầu phần </a:t>
            </a:r>
            <a:r>
              <a:rPr lang="vi-VN" dirty="0" smtClean="0"/>
              <a:t>mềm</a:t>
            </a:r>
            <a:endParaRPr lang="vi-VN" dirty="0"/>
          </a:p>
          <a:p>
            <a:r>
              <a:rPr lang="vi-VN" dirty="0" smtClean="0"/>
              <a:t>Ưu </a:t>
            </a:r>
            <a:r>
              <a:rPr lang="vi-VN" dirty="0"/>
              <a:t>điểm của lập trình theo hướng thành phần</a:t>
            </a:r>
          </a:p>
          <a:p>
            <a:pPr lvl="1"/>
            <a:r>
              <a:rPr lang="vi-VN" dirty="0" smtClean="0"/>
              <a:t>Các </a:t>
            </a:r>
            <a:r>
              <a:rPr lang="vi-VN" dirty="0"/>
              <a:t>lập trình viên chia sẽ các thành phần</a:t>
            </a:r>
          </a:p>
          <a:p>
            <a:pPr lvl="1"/>
            <a:r>
              <a:rPr lang="vi-VN" dirty="0" smtClean="0"/>
              <a:t>Tiết </a:t>
            </a:r>
            <a:r>
              <a:rPr lang="vi-VN" dirty="0"/>
              <a:t>kiệm công sức lập trình dựa trên các thành phần có sẵn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2316998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Xu </a:t>
            </a:r>
            <a:r>
              <a:rPr lang="en-US" dirty="0" err="1"/>
              <a:t>hướng</a:t>
            </a:r>
            <a:r>
              <a:rPr lang="en-US" dirty="0"/>
              <a:t> </a:t>
            </a:r>
            <a:r>
              <a:rPr lang="en-US" dirty="0" err="1"/>
              <a:t>phát</a:t>
            </a:r>
            <a:r>
              <a:rPr lang="en-US" dirty="0"/>
              <a:t> </a:t>
            </a:r>
            <a:r>
              <a:rPr lang="en-US" dirty="0" err="1"/>
              <a:t>triển</a:t>
            </a:r>
            <a:r>
              <a:rPr lang="en-US" dirty="0"/>
              <a:t> </a:t>
            </a:r>
            <a:r>
              <a:rPr lang="en-US" dirty="0" err="1"/>
              <a:t>của</a:t>
            </a:r>
            <a:r>
              <a:rPr lang="en-US" dirty="0"/>
              <a:t> LT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vi-VN" dirty="0"/>
              <a:t>Hướng </a:t>
            </a:r>
            <a:r>
              <a:rPr lang="vi-VN" dirty="0" smtClean="0"/>
              <a:t>Agent</a:t>
            </a:r>
            <a:endParaRPr lang="en-US" dirty="0" smtClean="0"/>
          </a:p>
          <a:p>
            <a:r>
              <a:rPr lang="en-US" dirty="0" smtClean="0"/>
              <a:t>Agent </a:t>
            </a:r>
            <a:r>
              <a:rPr lang="en-US" dirty="0" err="1" smtClean="0"/>
              <a:t>là</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hoàn</a:t>
            </a:r>
            <a:r>
              <a:rPr lang="en-US" dirty="0" smtClean="0"/>
              <a:t> </a:t>
            </a:r>
            <a:r>
              <a:rPr lang="en-US" dirty="0" err="1" smtClean="0"/>
              <a:t>chỉnh</a:t>
            </a:r>
            <a:r>
              <a:rPr lang="en-US" dirty="0" smtClean="0"/>
              <a:t> hay </a:t>
            </a:r>
            <a:r>
              <a:rPr lang="en-US" dirty="0" err="1" smtClean="0"/>
              <a:t>chương</a:t>
            </a:r>
            <a:r>
              <a:rPr lang="en-US" dirty="0" smtClean="0"/>
              <a:t> </a:t>
            </a:r>
            <a:r>
              <a:rPr lang="en-US" dirty="0" err="1" smtClean="0"/>
              <a:t>trình</a:t>
            </a:r>
            <a:r>
              <a:rPr lang="en-US" dirty="0" smtClean="0"/>
              <a:t> </a:t>
            </a:r>
            <a:r>
              <a:rPr lang="en-US" dirty="0" err="1" smtClean="0"/>
              <a:t>được</a:t>
            </a:r>
            <a:r>
              <a:rPr lang="en-US" dirty="0" smtClean="0"/>
              <a:t> </a:t>
            </a:r>
            <a:r>
              <a:rPr lang="en-US" dirty="0" err="1" smtClean="0"/>
              <a:t>đặt</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nhất</a:t>
            </a:r>
            <a:r>
              <a:rPr lang="en-US" dirty="0" smtClean="0"/>
              <a:t> </a:t>
            </a:r>
            <a:r>
              <a:rPr lang="en-US" dirty="0" err="1" smtClean="0"/>
              <a:t>định</a:t>
            </a:r>
            <a:r>
              <a:rPr lang="en-US" dirty="0" smtClean="0"/>
              <a:t>, </a:t>
            </a:r>
            <a:r>
              <a:rPr lang="en-US" dirty="0" err="1" smtClean="0"/>
              <a:t>có</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tự</a:t>
            </a:r>
            <a:r>
              <a:rPr lang="en-US" dirty="0" smtClean="0"/>
              <a:t> </a:t>
            </a:r>
            <a:r>
              <a:rPr lang="en-US" dirty="0" err="1" smtClean="0"/>
              <a:t>chủ</a:t>
            </a:r>
            <a:r>
              <a:rPr lang="en-US" dirty="0"/>
              <a:t> </a:t>
            </a:r>
            <a:r>
              <a:rPr lang="en-US" dirty="0" err="1" smtClean="0"/>
              <a:t>và</a:t>
            </a:r>
            <a:r>
              <a:rPr lang="en-US" dirty="0" smtClean="0"/>
              <a:t> </a:t>
            </a:r>
            <a:r>
              <a:rPr lang="en-US" dirty="0" err="1" smtClean="0"/>
              <a:t>mềm</a:t>
            </a:r>
            <a:r>
              <a:rPr lang="en-US" dirty="0" smtClean="0"/>
              <a:t> </a:t>
            </a:r>
            <a:r>
              <a:rPr lang="en-US" dirty="0" err="1" smtClean="0"/>
              <a:t>dẻo</a:t>
            </a:r>
            <a:r>
              <a:rPr lang="en-US" dirty="0" smtClean="0"/>
              <a:t> </a:t>
            </a:r>
            <a:r>
              <a:rPr lang="en-US" dirty="0" err="1" smtClean="0"/>
              <a:t>trong</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đó</a:t>
            </a:r>
            <a:r>
              <a:rPr lang="en-US" dirty="0" smtClean="0"/>
              <a:t> </a:t>
            </a:r>
            <a:r>
              <a:rPr lang="en-US" dirty="0" err="1" smtClean="0"/>
              <a:t>nhằm</a:t>
            </a:r>
            <a:r>
              <a:rPr lang="en-US" dirty="0" smtClean="0"/>
              <a:t> </a:t>
            </a:r>
            <a:r>
              <a:rPr lang="en-US" dirty="0" err="1" smtClean="0"/>
              <a:t>đạt</a:t>
            </a:r>
            <a:r>
              <a:rPr lang="en-US" dirty="0" smtClean="0"/>
              <a:t> </a:t>
            </a:r>
            <a:r>
              <a:rPr lang="en-US" dirty="0" err="1" smtClean="0"/>
              <a:t>được</a:t>
            </a:r>
            <a:r>
              <a:rPr lang="en-US" dirty="0" smtClean="0"/>
              <a:t> </a:t>
            </a:r>
            <a:r>
              <a:rPr lang="en-US" dirty="0" err="1" smtClean="0"/>
              <a:t>mục</a:t>
            </a:r>
            <a:r>
              <a:rPr lang="en-US" dirty="0" smtClean="0"/>
              <a:t> </a:t>
            </a:r>
            <a:r>
              <a:rPr lang="en-US" dirty="0" err="1" smtClean="0"/>
              <a:t>đích</a:t>
            </a:r>
            <a:r>
              <a:rPr lang="en-US" dirty="0" smtClean="0"/>
              <a:t> </a:t>
            </a:r>
            <a:r>
              <a:rPr lang="en-US" dirty="0" err="1" smtClean="0"/>
              <a:t>đã</a:t>
            </a:r>
            <a:r>
              <a:rPr lang="en-US" dirty="0" smtClean="0"/>
              <a:t> </a:t>
            </a:r>
            <a:r>
              <a:rPr lang="en-US" dirty="0" err="1" smtClean="0"/>
              <a:t>thiết</a:t>
            </a:r>
            <a:r>
              <a:rPr lang="en-US" dirty="0" smtClean="0"/>
              <a:t> </a:t>
            </a:r>
            <a:r>
              <a:rPr lang="en-US" dirty="0" err="1" smtClean="0"/>
              <a:t>kế</a:t>
            </a:r>
            <a:r>
              <a:rPr lang="en-US" dirty="0" smtClean="0"/>
              <a:t>.</a:t>
            </a:r>
            <a:endParaRPr lang="vi-VN" dirty="0"/>
          </a:p>
          <a:p>
            <a:r>
              <a:rPr lang="vi-VN" dirty="0"/>
              <a:t>Lập trình hướng agent giống như hướng thành phần nhưng có mức </a:t>
            </a:r>
            <a:r>
              <a:rPr lang="vi-VN" dirty="0" smtClean="0"/>
              <a:t>trừu </a:t>
            </a:r>
            <a:r>
              <a:rPr lang="vi-VN" dirty="0"/>
              <a:t>tượng cao hơn.</a:t>
            </a:r>
          </a:p>
          <a:p>
            <a:r>
              <a:rPr lang="vi-VN" dirty="0" smtClean="0"/>
              <a:t>Các </a:t>
            </a:r>
            <a:r>
              <a:rPr lang="vi-VN" dirty="0"/>
              <a:t>agent là các thành phần có khả năng hoạt động độc lập</a:t>
            </a:r>
          </a:p>
          <a:p>
            <a:r>
              <a:rPr lang="vi-VN" dirty="0" smtClean="0"/>
              <a:t>Các </a:t>
            </a:r>
            <a:r>
              <a:rPr lang="vi-VN" dirty="0"/>
              <a:t>agent có thể chủ động liên lạc với các agent khác khi cần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270511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Xu </a:t>
            </a:r>
            <a:r>
              <a:rPr lang="en-US" dirty="0" err="1"/>
              <a:t>hướng</a:t>
            </a:r>
            <a:r>
              <a:rPr lang="en-US" dirty="0"/>
              <a:t> </a:t>
            </a:r>
            <a:r>
              <a:rPr lang="en-US" dirty="0" err="1"/>
              <a:t>phát</a:t>
            </a:r>
            <a:r>
              <a:rPr lang="en-US" dirty="0"/>
              <a:t> </a:t>
            </a:r>
            <a:r>
              <a:rPr lang="en-US" dirty="0" err="1"/>
              <a:t>triển</a:t>
            </a:r>
            <a:r>
              <a:rPr lang="en-US" dirty="0"/>
              <a:t> </a:t>
            </a:r>
            <a:r>
              <a:rPr lang="en-US" dirty="0" err="1"/>
              <a:t>của</a:t>
            </a:r>
            <a:r>
              <a:rPr lang="en-US" dirty="0"/>
              <a:t> LT HĐT (</a:t>
            </a:r>
            <a:r>
              <a:rPr lang="en-US" dirty="0" err="1"/>
              <a:t>tt</a:t>
            </a:r>
            <a:r>
              <a:rPr lang="en-US" dirty="0"/>
              <a:t>)</a:t>
            </a:r>
          </a:p>
        </p:txBody>
      </p:sp>
      <p:sp>
        <p:nvSpPr>
          <p:cNvPr id="3" name="Content Placeholder 2"/>
          <p:cNvSpPr>
            <a:spLocks noGrp="1"/>
          </p:cNvSpPr>
          <p:nvPr>
            <p:ph idx="1"/>
          </p:nvPr>
        </p:nvSpPr>
        <p:spPr/>
        <p:txBody>
          <a:bodyPr/>
          <a:lstStyle/>
          <a:p>
            <a:pPr marL="0" indent="0">
              <a:buNone/>
            </a:pPr>
            <a:r>
              <a:rPr lang="en-US" dirty="0" err="1" smtClean="0"/>
              <a:t>Hướng</a:t>
            </a:r>
            <a:r>
              <a:rPr lang="en-US" dirty="0" smtClean="0"/>
              <a:t> Aspect</a:t>
            </a:r>
          </a:p>
          <a:p>
            <a:r>
              <a:rPr lang="vi-VN" dirty="0"/>
              <a:t>Aspect Oriented Programming (AOP) – lập trình hướng khía cạnh: là một kỹ thuật lập trình (kiểu như lập trình hướng đối tượng) nhằm phân tách chương trình thành cách moudule riêng rẽ, phân biệt, không phụ thuộc nhau.</a:t>
            </a:r>
          </a:p>
          <a:p>
            <a:r>
              <a:rPr lang="vi-VN" dirty="0"/>
              <a:t>Khi hoạt động, chương trình sẽ kết hợp các module lại để thực hiện các chức năng nhưng khi sửa đổi 1 chức năng thì chỉ cần sửa 1 module.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8536197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a:t>
            </a:r>
            <a:r>
              <a:rPr lang="en-US" dirty="0" err="1"/>
              <a:t>Xu</a:t>
            </a:r>
            <a:r>
              <a:rPr lang="en-US" dirty="0"/>
              <a:t> </a:t>
            </a:r>
            <a:r>
              <a:rPr lang="en-US" dirty="0" err="1"/>
              <a:t>hướng</a:t>
            </a:r>
            <a:r>
              <a:rPr lang="en-US" dirty="0"/>
              <a:t> </a:t>
            </a:r>
            <a:r>
              <a:rPr lang="en-US" dirty="0" err="1"/>
              <a:t>phát</a:t>
            </a:r>
            <a:r>
              <a:rPr lang="en-US" dirty="0"/>
              <a:t> </a:t>
            </a:r>
            <a:r>
              <a:rPr lang="en-US" dirty="0" err="1"/>
              <a:t>triển</a:t>
            </a:r>
            <a:r>
              <a:rPr lang="en-US" dirty="0"/>
              <a:t> </a:t>
            </a:r>
            <a:r>
              <a:rPr lang="en-US" dirty="0" err="1"/>
              <a:t>của</a:t>
            </a:r>
            <a:r>
              <a:rPr lang="en-US" dirty="0"/>
              <a:t> LT HĐT (</a:t>
            </a:r>
            <a:r>
              <a:rPr lang="en-US" dirty="0" err="1"/>
              <a:t>tt</a:t>
            </a:r>
            <a:r>
              <a:rPr lang="en-US" dirty="0"/>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5" name="Picture 2" descr="C:\Users\Ngoannt\Desktop\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7763" y="1451429"/>
            <a:ext cx="9471704"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136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pPr marL="0" indent="0">
              <a:buNone/>
            </a:pPr>
            <a:r>
              <a:rPr lang="en-US" dirty="0" smtClean="0"/>
              <a:t>1.1. </a:t>
            </a:r>
            <a:r>
              <a:rPr lang="en-US" dirty="0" err="1" smtClean="0"/>
              <a:t>Phương</a:t>
            </a:r>
            <a:r>
              <a:rPr lang="en-US" dirty="0" smtClean="0"/>
              <a:t> </a:t>
            </a:r>
            <a:r>
              <a:rPr lang="en-US" dirty="0" err="1"/>
              <a:t>pháp</a:t>
            </a:r>
            <a:r>
              <a:rPr lang="en-US" dirty="0"/>
              <a:t> </a:t>
            </a:r>
            <a:r>
              <a:rPr lang="en-US" dirty="0" err="1"/>
              <a:t>tiếp</a:t>
            </a:r>
            <a:r>
              <a:rPr lang="en-US" dirty="0"/>
              <a:t> </a:t>
            </a:r>
            <a:r>
              <a:rPr lang="en-US" dirty="0" err="1"/>
              <a:t>cận</a:t>
            </a:r>
            <a:r>
              <a:rPr lang="en-US" dirty="0"/>
              <a:t> </a:t>
            </a:r>
            <a:r>
              <a:rPr lang="en-US" dirty="0" err="1"/>
              <a:t>của</a:t>
            </a:r>
            <a:r>
              <a:rPr lang="en-US" dirty="0"/>
              <a:t> </a:t>
            </a:r>
            <a:r>
              <a:rPr lang="en-US" dirty="0" err="1"/>
              <a:t>lập</a:t>
            </a:r>
            <a:r>
              <a:rPr lang="en-US" dirty="0"/>
              <a:t> </a:t>
            </a:r>
            <a:r>
              <a:rPr lang="en-US" dirty="0" err="1"/>
              <a:t>trình</a:t>
            </a:r>
            <a:r>
              <a:rPr lang="en-US" dirty="0"/>
              <a:t> </a:t>
            </a:r>
            <a:r>
              <a:rPr lang="en-US" dirty="0" err="1"/>
              <a:t>truyền</a:t>
            </a:r>
            <a:r>
              <a:rPr lang="en-US" dirty="0"/>
              <a:t> </a:t>
            </a:r>
            <a:r>
              <a:rPr lang="en-US" dirty="0" err="1"/>
              <a:t>thống</a:t>
            </a:r>
            <a:r>
              <a:rPr lang="en-US" dirty="0"/>
              <a:t> </a:t>
            </a:r>
          </a:p>
          <a:p>
            <a:pPr marL="0" indent="0">
              <a:buNone/>
            </a:pPr>
            <a:r>
              <a:rPr lang="en-US" dirty="0" smtClean="0"/>
              <a:t>1.2. </a:t>
            </a:r>
            <a:r>
              <a:rPr lang="en-US" dirty="0" err="1"/>
              <a:t>Phương</a:t>
            </a:r>
            <a:r>
              <a:rPr lang="en-US" dirty="0"/>
              <a:t> </a:t>
            </a:r>
            <a:r>
              <a:rPr lang="en-US" dirty="0" err="1"/>
              <a:t>pháp</a:t>
            </a:r>
            <a:r>
              <a:rPr lang="en-US" dirty="0"/>
              <a:t> </a:t>
            </a:r>
            <a:r>
              <a:rPr lang="en-US" dirty="0" err="1"/>
              <a:t>tiếp</a:t>
            </a:r>
            <a:r>
              <a:rPr lang="en-US" dirty="0"/>
              <a:t> </a:t>
            </a:r>
            <a:r>
              <a:rPr lang="en-US" dirty="0" err="1"/>
              <a:t>cận</a:t>
            </a:r>
            <a:r>
              <a:rPr lang="en-US" dirty="0"/>
              <a:t> </a:t>
            </a:r>
            <a:r>
              <a:rPr lang="en-US" dirty="0" err="1"/>
              <a:t>hướng</a:t>
            </a:r>
            <a:r>
              <a:rPr lang="en-US" dirty="0"/>
              <a:t> </a:t>
            </a:r>
            <a:r>
              <a:rPr lang="en-US" dirty="0" err="1"/>
              <a:t>đối</a:t>
            </a:r>
            <a:r>
              <a:rPr lang="en-US" dirty="0"/>
              <a:t> </a:t>
            </a:r>
            <a:r>
              <a:rPr lang="en-US" dirty="0" err="1"/>
              <a:t>tượng</a:t>
            </a:r>
            <a:r>
              <a:rPr lang="en-US" dirty="0"/>
              <a:t> </a:t>
            </a:r>
          </a:p>
          <a:p>
            <a:pPr marL="0" indent="0">
              <a:buNone/>
            </a:pPr>
            <a:r>
              <a:rPr lang="en-US" dirty="0" smtClean="0"/>
              <a:t>1.3. </a:t>
            </a:r>
            <a:r>
              <a:rPr lang="en-US" dirty="0"/>
              <a:t>So </a:t>
            </a:r>
            <a:r>
              <a:rPr lang="en-US" dirty="0" err="1"/>
              <a:t>sánh</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giữa</a:t>
            </a:r>
            <a:r>
              <a:rPr lang="en-US" dirty="0"/>
              <a:t> </a:t>
            </a:r>
            <a:r>
              <a:rPr lang="en-US" dirty="0" err="1"/>
              <a:t>hai</a:t>
            </a:r>
            <a:r>
              <a:rPr lang="en-US" dirty="0"/>
              <a:t> </a:t>
            </a:r>
            <a:r>
              <a:rPr lang="en-US" dirty="0" err="1"/>
              <a:t>cách</a:t>
            </a:r>
            <a:r>
              <a:rPr lang="en-US" dirty="0"/>
              <a:t> </a:t>
            </a:r>
            <a:r>
              <a:rPr lang="en-US" dirty="0" err="1"/>
              <a:t>tiếp</a:t>
            </a:r>
            <a:r>
              <a:rPr lang="en-US" dirty="0"/>
              <a:t> </a:t>
            </a:r>
            <a:r>
              <a:rPr lang="en-US" dirty="0" err="1"/>
              <a:t>cận</a:t>
            </a:r>
            <a:r>
              <a:rPr lang="en-US" dirty="0"/>
              <a:t> </a:t>
            </a:r>
          </a:p>
          <a:p>
            <a:pPr marL="0" indent="0">
              <a:buNone/>
            </a:pPr>
            <a:r>
              <a:rPr lang="en-US" dirty="0" smtClean="0"/>
              <a:t>1.4. </a:t>
            </a:r>
            <a:r>
              <a:rPr lang="en-US" dirty="0"/>
              <a:t>Xu </a:t>
            </a:r>
            <a:r>
              <a:rPr lang="en-US" dirty="0" err="1"/>
              <a:t>hướng</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lập</a:t>
            </a:r>
            <a:r>
              <a:rPr lang="en-US" dirty="0"/>
              <a:t> </a:t>
            </a:r>
            <a:r>
              <a:rPr lang="en-US" dirty="0" err="1"/>
              <a:t>trình</a:t>
            </a:r>
            <a:r>
              <a:rPr lang="en-US" dirty="0"/>
              <a:t> </a:t>
            </a:r>
            <a:r>
              <a:rPr lang="en-US" dirty="0" err="1"/>
              <a:t>hướng</a:t>
            </a:r>
            <a:r>
              <a:rPr lang="en-US" dirty="0"/>
              <a:t> </a:t>
            </a:r>
            <a:r>
              <a:rPr lang="en-US" dirty="0" err="1"/>
              <a:t>đối</a:t>
            </a:r>
            <a:r>
              <a:rPr lang="en-US" dirty="0"/>
              <a:t> </a:t>
            </a:r>
            <a:r>
              <a:rPr lang="en-US" dirty="0" err="1"/>
              <a:t>tượng</a:t>
            </a:r>
            <a:r>
              <a:rPr lang="en-US" dirty="0"/>
              <a:t> </a:t>
            </a: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897682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a:t>
            </a:r>
            <a:r>
              <a:rPr lang="en-US" dirty="0" err="1"/>
              <a:t>Xu</a:t>
            </a:r>
            <a:r>
              <a:rPr lang="en-US" dirty="0"/>
              <a:t> </a:t>
            </a:r>
            <a:r>
              <a:rPr lang="en-US" dirty="0" err="1"/>
              <a:t>hướng</a:t>
            </a:r>
            <a:r>
              <a:rPr lang="en-US" dirty="0"/>
              <a:t> </a:t>
            </a:r>
            <a:r>
              <a:rPr lang="en-US" dirty="0" err="1"/>
              <a:t>phát</a:t>
            </a:r>
            <a:r>
              <a:rPr lang="en-US" dirty="0"/>
              <a:t> </a:t>
            </a:r>
            <a:r>
              <a:rPr lang="en-US" dirty="0" err="1"/>
              <a:t>triển</a:t>
            </a:r>
            <a:r>
              <a:rPr lang="en-US" dirty="0"/>
              <a:t> </a:t>
            </a:r>
            <a:r>
              <a:rPr lang="en-US" dirty="0" err="1"/>
              <a:t>của</a:t>
            </a:r>
            <a:r>
              <a:rPr lang="en-US" dirty="0"/>
              <a:t> LT HĐT (</a:t>
            </a:r>
            <a:r>
              <a:rPr lang="en-US" dirty="0" err="1"/>
              <a:t>tt</a:t>
            </a:r>
            <a:r>
              <a:rPr lang="en-US" dirty="0"/>
              <a:t>)</a:t>
            </a:r>
          </a:p>
        </p:txBody>
      </p:sp>
      <p:sp>
        <p:nvSpPr>
          <p:cNvPr id="3" name="Content Placeholder 2"/>
          <p:cNvSpPr>
            <a:spLocks noGrp="1"/>
          </p:cNvSpPr>
          <p:nvPr>
            <p:ph idx="1"/>
          </p:nvPr>
        </p:nvSpPr>
        <p:spPr/>
        <p:txBody>
          <a:bodyPr/>
          <a:lstStyle/>
          <a:p>
            <a:r>
              <a:rPr lang="vi-VN" b="1" dirty="0"/>
              <a:t>Ưu điểm:</a:t>
            </a:r>
          </a:p>
          <a:p>
            <a:pPr lvl="1"/>
            <a:r>
              <a:rPr lang="vi-VN" dirty="0"/>
              <a:t>Thiết kế đơn giản: “You aren’t gonna need it (YAGNI)” – chúng ta chỉ cài đặt những thứ chúng ta thực sự cần mà không bao giờ cài đặt trước.</a:t>
            </a:r>
          </a:p>
          <a:p>
            <a:pPr lvl="1"/>
            <a:r>
              <a:rPr lang="vi-VN" dirty="0"/>
              <a:t>Cài đặt chương trình một cách trong sáng: mỗi một module chỉ làm cái mà nó cần phải </a:t>
            </a:r>
            <a:r>
              <a:rPr lang="vi-VN" dirty="0" smtClean="0"/>
              <a:t>làm</a:t>
            </a:r>
            <a:r>
              <a:rPr lang="en-US" dirty="0" smtClean="0"/>
              <a:t>.</a:t>
            </a:r>
            <a:endParaRPr lang="vi-VN" dirty="0"/>
          </a:p>
          <a:p>
            <a:pPr lvl="1"/>
            <a:r>
              <a:rPr lang="vi-VN" dirty="0"/>
              <a:t>Tái sử dụng dễ dàng.</a:t>
            </a:r>
          </a:p>
          <a:p>
            <a:r>
              <a:rPr lang="vi-VN" b="1" dirty="0"/>
              <a:t>Nhược điểm:</a:t>
            </a:r>
          </a:p>
          <a:p>
            <a:pPr lvl="1"/>
            <a:r>
              <a:rPr lang="vi-VN" dirty="0"/>
              <a:t>Khái </a:t>
            </a:r>
            <a:r>
              <a:rPr lang="vi-VN" dirty="0" smtClean="0"/>
              <a:t>niệm </a:t>
            </a:r>
            <a:r>
              <a:rPr lang="vi-VN" dirty="0"/>
              <a:t>khá trừu tượng, độ trừu tượng của chương trình cao</a:t>
            </a:r>
          </a:p>
          <a:p>
            <a:pPr lvl="1"/>
            <a:r>
              <a:rPr lang="vi-VN" dirty="0"/>
              <a:t>Luồng chương trình phức tạp</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725552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959" y="952500"/>
            <a:ext cx="6847683" cy="5135762"/>
          </a:xfrm>
          <a:prstGeom prst="rect">
            <a:avLst/>
          </a:prstGeom>
        </p:spPr>
      </p:pic>
      <p:sp>
        <p:nvSpPr>
          <p:cNvPr id="6" name="Slide Number Placeholder 5"/>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2628721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1.1. </a:t>
            </a:r>
            <a:r>
              <a:rPr lang="en-US" dirty="0" err="1"/>
              <a:t>Phương</a:t>
            </a:r>
            <a:r>
              <a:rPr lang="en-US" dirty="0"/>
              <a:t> </a:t>
            </a:r>
            <a:r>
              <a:rPr lang="en-US" dirty="0" err="1"/>
              <a:t>pháp</a:t>
            </a:r>
            <a:r>
              <a:rPr lang="en-US" dirty="0"/>
              <a:t> </a:t>
            </a:r>
            <a:r>
              <a:rPr lang="en-US" dirty="0" err="1"/>
              <a:t>tiếp</a:t>
            </a:r>
            <a:r>
              <a:rPr lang="en-US" dirty="0"/>
              <a:t> </a:t>
            </a:r>
            <a:r>
              <a:rPr lang="en-US" dirty="0" err="1"/>
              <a:t>cận</a:t>
            </a:r>
            <a:r>
              <a:rPr lang="en-US" dirty="0"/>
              <a:t> </a:t>
            </a:r>
            <a:r>
              <a:rPr lang="en-US" dirty="0" err="1"/>
              <a:t>của</a:t>
            </a:r>
            <a:r>
              <a:rPr lang="en-US" dirty="0"/>
              <a:t> </a:t>
            </a:r>
            <a:r>
              <a:rPr lang="en-US" dirty="0" smtClean="0"/>
              <a:t>LT </a:t>
            </a:r>
            <a:r>
              <a:rPr lang="en-US" dirty="0" err="1" smtClean="0"/>
              <a:t>truyền</a:t>
            </a:r>
            <a:r>
              <a:rPr lang="en-US" dirty="0" smtClean="0"/>
              <a:t> </a:t>
            </a:r>
            <a:r>
              <a:rPr lang="en-US" dirty="0" err="1"/>
              <a:t>thống</a:t>
            </a:r>
            <a:endParaRPr lang="en-US" dirty="0"/>
          </a:p>
        </p:txBody>
      </p:sp>
      <p:sp>
        <p:nvSpPr>
          <p:cNvPr id="3" name="Content Placeholder 2"/>
          <p:cNvSpPr>
            <a:spLocks noGrp="1"/>
          </p:cNvSpPr>
          <p:nvPr>
            <p:ph idx="1"/>
          </p:nvPr>
        </p:nvSpPr>
        <p:spPr/>
        <p:txBody>
          <a:bodyPr/>
          <a:lstStyle/>
          <a:p>
            <a:r>
              <a:rPr lang="en-US" dirty="0" err="1" smtClean="0"/>
              <a:t>Lập</a:t>
            </a:r>
            <a:r>
              <a:rPr lang="en-US" dirty="0" smtClean="0"/>
              <a:t> </a:t>
            </a:r>
            <a:r>
              <a:rPr lang="en-US" dirty="0" err="1" smtClean="0"/>
              <a:t>trình</a:t>
            </a:r>
            <a:r>
              <a:rPr lang="en-US" dirty="0" smtClean="0"/>
              <a:t> </a:t>
            </a:r>
            <a:r>
              <a:rPr lang="en-US" dirty="0" err="1" smtClean="0"/>
              <a:t>tuyến</a:t>
            </a:r>
            <a:r>
              <a:rPr lang="en-US" dirty="0" smtClean="0"/>
              <a:t> </a:t>
            </a:r>
            <a:r>
              <a:rPr lang="en-US" dirty="0" err="1" smtClean="0"/>
              <a:t>tính</a:t>
            </a:r>
            <a:endParaRPr lang="en-US" dirty="0" smtClean="0"/>
          </a:p>
          <a:p>
            <a:pPr lvl="1"/>
            <a:r>
              <a:rPr lang="vi-VN" dirty="0" smtClean="0"/>
              <a:t>Đơn </a:t>
            </a:r>
            <a:r>
              <a:rPr lang="vi-VN" dirty="0"/>
              <a:t>giản: tuần </a:t>
            </a:r>
            <a:r>
              <a:rPr lang="vi-VN" dirty="0" smtClean="0"/>
              <a:t>tự</a:t>
            </a:r>
            <a:r>
              <a:rPr lang="en-US" dirty="0" smtClean="0"/>
              <a:t> </a:t>
            </a:r>
            <a:r>
              <a:rPr lang="en-US" dirty="0" err="1" smtClean="0"/>
              <a:t>từ</a:t>
            </a:r>
            <a:endParaRPr lang="vi-VN" dirty="0"/>
          </a:p>
          <a:p>
            <a:pPr lvl="1"/>
            <a:r>
              <a:rPr lang="vi-VN" dirty="0" smtClean="0"/>
              <a:t>Đơn </a:t>
            </a:r>
            <a:r>
              <a:rPr lang="vi-VN" dirty="0"/>
              <a:t>luồng: chỉ một luồng </a:t>
            </a:r>
            <a:r>
              <a:rPr lang="en-US" dirty="0" err="1" smtClean="0"/>
              <a:t>xử</a:t>
            </a:r>
            <a:r>
              <a:rPr lang="en-US" dirty="0" smtClean="0"/>
              <a:t> </a:t>
            </a:r>
            <a:r>
              <a:rPr lang="en-US" dirty="0" err="1" smtClean="0"/>
              <a:t>lý</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1000440" y="2851920"/>
              <a:ext cx="10551960" cy="3340800"/>
            </p14:xfrm>
          </p:contentPart>
        </mc:Choice>
        <mc:Fallback>
          <p:pic>
            <p:nvPicPr>
              <p:cNvPr id="5" name="Ink 4"/>
              <p:cNvPicPr/>
              <p:nvPr/>
            </p:nvPicPr>
            <p:blipFill>
              <a:blip r:embed="rId3"/>
              <a:stretch>
                <a:fillRect/>
              </a:stretch>
            </p:blipFill>
            <p:spPr>
              <a:xfrm>
                <a:off x="991080" y="2842560"/>
                <a:ext cx="10570680" cy="3359520"/>
              </a:xfrm>
              <a:prstGeom prst="rect">
                <a:avLst/>
              </a:prstGeom>
            </p:spPr>
          </p:pic>
        </mc:Fallback>
      </mc:AlternateContent>
    </p:spTree>
    <p:extLst>
      <p:ext uri="{BB962C8B-B14F-4D97-AF65-F5344CB8AC3E}">
        <p14:creationId xmlns:p14="http://schemas.microsoft.com/office/powerpoint/2010/main" val="1326533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1.1. </a:t>
            </a:r>
            <a:r>
              <a:rPr lang="en-US" dirty="0" smtClean="0"/>
              <a:t>PP </a:t>
            </a:r>
            <a:r>
              <a:rPr lang="en-US" dirty="0" err="1" smtClean="0"/>
              <a:t>tiếp</a:t>
            </a:r>
            <a:r>
              <a:rPr lang="en-US" dirty="0" smtClean="0"/>
              <a:t> </a:t>
            </a:r>
            <a:r>
              <a:rPr lang="en-US" dirty="0" err="1"/>
              <a:t>cận</a:t>
            </a:r>
            <a:r>
              <a:rPr lang="en-US" dirty="0"/>
              <a:t> </a:t>
            </a:r>
            <a:r>
              <a:rPr lang="en-US" dirty="0" err="1"/>
              <a:t>của</a:t>
            </a:r>
            <a:r>
              <a:rPr lang="en-US" dirty="0"/>
              <a:t> LT </a:t>
            </a:r>
            <a:r>
              <a:rPr lang="en-US" dirty="0" err="1"/>
              <a:t>truyền</a:t>
            </a:r>
            <a:r>
              <a:rPr lang="en-US" dirty="0"/>
              <a:t> </a:t>
            </a:r>
            <a:r>
              <a:rPr lang="en-US" dirty="0" err="1" smtClean="0"/>
              <a:t>thống</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marL="0" indent="0">
              <a:lnSpc>
                <a:spcPct val="120000"/>
              </a:lnSpc>
              <a:buNone/>
            </a:pPr>
            <a:r>
              <a:rPr lang="en-US" sz="2800" dirty="0" err="1"/>
              <a:t>Lập</a:t>
            </a:r>
            <a:r>
              <a:rPr lang="en-US" sz="2800" dirty="0"/>
              <a:t> </a:t>
            </a:r>
            <a:r>
              <a:rPr lang="en-US" sz="2800" dirty="0" err="1"/>
              <a:t>trình</a:t>
            </a:r>
            <a:r>
              <a:rPr lang="en-US" sz="2800" dirty="0"/>
              <a:t> </a:t>
            </a:r>
            <a:r>
              <a:rPr lang="en-US" sz="2800" dirty="0" err="1"/>
              <a:t>có</a:t>
            </a:r>
            <a:r>
              <a:rPr lang="en-US" sz="2800" dirty="0"/>
              <a:t> </a:t>
            </a:r>
            <a:r>
              <a:rPr lang="en-US" sz="2800" dirty="0" err="1"/>
              <a:t>cấu</a:t>
            </a:r>
            <a:r>
              <a:rPr lang="en-US" sz="2800" dirty="0"/>
              <a:t> </a:t>
            </a:r>
            <a:r>
              <a:rPr lang="en-US" sz="2800" dirty="0" err="1" smtClean="0"/>
              <a:t>trúc</a:t>
            </a:r>
            <a:endParaRPr lang="en-US" sz="2800" dirty="0" smtClean="0"/>
          </a:p>
          <a:p>
            <a:pPr>
              <a:lnSpc>
                <a:spcPct val="120000"/>
              </a:lnSpc>
            </a:pPr>
            <a:r>
              <a:rPr lang="vi-VN" sz="2800" dirty="0" smtClean="0"/>
              <a:t>Chia </a:t>
            </a:r>
            <a:r>
              <a:rPr lang="vi-VN" sz="2800" dirty="0"/>
              <a:t>nhỏ thành chương trình con</a:t>
            </a:r>
          </a:p>
          <a:p>
            <a:pPr lvl="1">
              <a:lnSpc>
                <a:spcPct val="120000"/>
              </a:lnSpc>
            </a:pPr>
            <a:r>
              <a:rPr lang="vi-VN" sz="2800" dirty="0" smtClean="0"/>
              <a:t>Chương </a:t>
            </a:r>
            <a:r>
              <a:rPr lang="vi-VN" sz="2800" dirty="0"/>
              <a:t>trình sẽ gọi chương trình con theo kịch bản định </a:t>
            </a:r>
            <a:r>
              <a:rPr lang="vi-VN" sz="2800" dirty="0" smtClean="0"/>
              <a:t>trước</a:t>
            </a:r>
            <a:endParaRPr lang="en-US" sz="2800" dirty="0" smtClean="0"/>
          </a:p>
          <a:p>
            <a:pPr lvl="1">
              <a:lnSpc>
                <a:spcPct val="120000"/>
              </a:lnSpc>
            </a:pPr>
            <a:r>
              <a:rPr lang="vi-VN" sz="2800" dirty="0" smtClean="0"/>
              <a:t>Mỗi </a:t>
            </a:r>
            <a:r>
              <a:rPr lang="vi-VN" sz="2800" dirty="0"/>
              <a:t>chương trình con sẽ được triệu gọi nhiều lần</a:t>
            </a:r>
          </a:p>
          <a:p>
            <a:pPr lvl="1">
              <a:lnSpc>
                <a:spcPct val="120000"/>
              </a:lnSpc>
            </a:pPr>
            <a:r>
              <a:rPr lang="vi-VN" sz="2800" dirty="0"/>
              <a:t>Chương trình con được triệu gọi bất kỳ, không theo thứ tự khai báo</a:t>
            </a:r>
          </a:p>
          <a:p>
            <a:pPr>
              <a:lnSpc>
                <a:spcPct val="120000"/>
              </a:lnSpc>
            </a:pPr>
            <a:r>
              <a:rPr lang="vi-VN" dirty="0">
                <a:solidFill>
                  <a:srgbClr val="FF0000"/>
                </a:solidFill>
              </a:rPr>
              <a:t>Chương trình = cấu trúc </a:t>
            </a:r>
            <a:r>
              <a:rPr lang="en-US" dirty="0" err="1">
                <a:solidFill>
                  <a:srgbClr val="FF0000"/>
                </a:solidFill>
              </a:rPr>
              <a:t>dữ</a:t>
            </a:r>
            <a:r>
              <a:rPr lang="en-US" dirty="0">
                <a:solidFill>
                  <a:srgbClr val="FF0000"/>
                </a:solidFill>
              </a:rPr>
              <a:t> </a:t>
            </a:r>
            <a:r>
              <a:rPr lang="en-US" dirty="0" err="1">
                <a:solidFill>
                  <a:srgbClr val="FF0000"/>
                </a:solidFill>
              </a:rPr>
              <a:t>liệu</a:t>
            </a:r>
            <a:r>
              <a:rPr lang="en-US" dirty="0">
                <a:solidFill>
                  <a:srgbClr val="FF0000"/>
                </a:solidFill>
              </a:rPr>
              <a:t> </a:t>
            </a:r>
            <a:r>
              <a:rPr lang="vi-VN" dirty="0">
                <a:solidFill>
                  <a:srgbClr val="FF0000"/>
                </a:solidFill>
              </a:rPr>
              <a:t>+ giải </a:t>
            </a:r>
            <a:r>
              <a:rPr lang="vi-VN" dirty="0" smtClean="0">
                <a:solidFill>
                  <a:srgbClr val="FF0000"/>
                </a:solidFill>
              </a:rPr>
              <a:t>thuật</a:t>
            </a:r>
            <a:endParaRPr lang="en-US" sz="2800" dirty="0" smtClean="0">
              <a:solidFill>
                <a:srgbClr val="FF0000"/>
              </a:solidFill>
            </a:endParaRPr>
          </a:p>
          <a:p>
            <a:pPr>
              <a:lnSpc>
                <a:spcPct val="120000"/>
              </a:lnSpc>
            </a:pPr>
            <a:r>
              <a:rPr lang="vi-VN" sz="2800" dirty="0" smtClean="0"/>
              <a:t>Chương </a:t>
            </a:r>
            <a:r>
              <a:rPr lang="vi-VN" sz="2800" dirty="0"/>
              <a:t>trình dễ đọc dễ hiểu</a:t>
            </a:r>
          </a:p>
          <a:p>
            <a:pPr>
              <a:lnSpc>
                <a:spcPct val="120000"/>
              </a:lnSpc>
            </a:pPr>
            <a:r>
              <a:rPr lang="vi-VN" sz="2800" dirty="0" smtClean="0"/>
              <a:t>Tư </a:t>
            </a:r>
            <a:r>
              <a:rPr lang="vi-VN" sz="2800" dirty="0"/>
              <a:t>duy giải thuật rõ ràng</a:t>
            </a:r>
          </a:p>
          <a:p>
            <a:pPr>
              <a:lnSpc>
                <a:spcPct val="120000"/>
              </a:lnSpc>
            </a:pPr>
            <a:r>
              <a:rPr lang="vi-VN" sz="2800" dirty="0" smtClean="0"/>
              <a:t>Khi </a:t>
            </a:r>
            <a:r>
              <a:rPr lang="vi-VN" sz="2800" dirty="0"/>
              <a:t>thay đổi cấu trúc thì giải thuật cũng thay đổi theo</a:t>
            </a:r>
          </a:p>
          <a:p>
            <a:pPr>
              <a:lnSpc>
                <a:spcPct val="120000"/>
              </a:lnSpc>
            </a:pPr>
            <a:r>
              <a:rPr lang="vi-VN" sz="2800" dirty="0" smtClean="0"/>
              <a:t>Phù </a:t>
            </a:r>
            <a:r>
              <a:rPr lang="vi-VN" sz="2800" dirty="0"/>
              <a:t>hợp với phạm vi trong mỗi </a:t>
            </a:r>
            <a:r>
              <a:rPr lang="vi-VN" sz="2800" dirty="0" smtClean="0"/>
              <a:t>modul</a:t>
            </a:r>
            <a:r>
              <a:rPr lang="en-US" sz="2800" dirty="0" smtClean="0"/>
              <a:t>e</a:t>
            </a:r>
            <a:r>
              <a:rPr lang="vi-VN" sz="2800" dirty="0" smtClean="0"/>
              <a:t>, </a:t>
            </a:r>
            <a:r>
              <a:rPr lang="vi-VN" sz="2800" dirty="0"/>
              <a:t>không phù hợp với chương </a:t>
            </a:r>
            <a:r>
              <a:rPr lang="vi-VN" sz="2800" dirty="0" smtClean="0"/>
              <a:t>trình </a:t>
            </a:r>
            <a:r>
              <a:rPr lang="vi-VN" sz="2800" dirty="0"/>
              <a:t>có nhiều </a:t>
            </a:r>
            <a:r>
              <a:rPr lang="vi-VN" sz="2800" dirty="0" smtClean="0"/>
              <a:t>modul</a:t>
            </a:r>
            <a:r>
              <a:rPr lang="en-US" sz="2800" dirty="0" smtClean="0"/>
              <a:t>e</a:t>
            </a:r>
            <a:r>
              <a:rPr lang="vi-VN" sz="2800" dirty="0" smtClean="0"/>
              <a:t>, </a:t>
            </a:r>
            <a:r>
              <a:rPr lang="vi-VN" sz="2800" dirty="0"/>
              <a:t>gọi </a:t>
            </a:r>
            <a:r>
              <a:rPr lang="vi-VN" sz="2800" dirty="0" smtClean="0"/>
              <a:t>modul</a:t>
            </a:r>
            <a:r>
              <a:rPr lang="en-US" sz="2800" dirty="0" smtClean="0"/>
              <a:t>e</a:t>
            </a:r>
            <a:r>
              <a:rPr lang="vi-VN" sz="2800" dirty="0" smtClean="0"/>
              <a:t> </a:t>
            </a:r>
            <a:r>
              <a:rPr lang="vi-VN" sz="2800" dirty="0"/>
              <a:t>sẽ khó quản lý</a:t>
            </a:r>
            <a:endParaRPr lang="en-US" sz="28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724204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1.1. </a:t>
            </a:r>
            <a:r>
              <a:rPr lang="en-US" dirty="0" smtClean="0"/>
              <a:t>PP </a:t>
            </a:r>
            <a:r>
              <a:rPr lang="en-US" dirty="0" err="1" smtClean="0"/>
              <a:t>tiếp</a:t>
            </a:r>
            <a:r>
              <a:rPr lang="en-US" dirty="0" smtClean="0"/>
              <a:t> </a:t>
            </a:r>
            <a:r>
              <a:rPr lang="en-US" dirty="0" err="1"/>
              <a:t>cận</a:t>
            </a:r>
            <a:r>
              <a:rPr lang="en-US" dirty="0"/>
              <a:t> </a:t>
            </a:r>
            <a:r>
              <a:rPr lang="en-US" dirty="0" err="1"/>
              <a:t>của</a:t>
            </a:r>
            <a:r>
              <a:rPr lang="en-US" dirty="0"/>
              <a:t> LT </a:t>
            </a:r>
            <a:r>
              <a:rPr lang="en-US" dirty="0" err="1"/>
              <a:t>truyền</a:t>
            </a:r>
            <a:r>
              <a:rPr lang="en-US" dirty="0"/>
              <a:t> </a:t>
            </a:r>
            <a:r>
              <a:rPr lang="en-US" dirty="0" err="1" smtClean="0"/>
              <a:t>thống</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normAutofit/>
          </a:bodyPr>
          <a:lstStyle/>
          <a:p>
            <a:pPr marL="0" indent="0">
              <a:lnSpc>
                <a:spcPct val="120000"/>
              </a:lnSpc>
              <a:buNone/>
            </a:pPr>
            <a:r>
              <a:rPr lang="en-US" sz="2800" dirty="0" err="1"/>
              <a:t>Lập</a:t>
            </a:r>
            <a:r>
              <a:rPr lang="en-US" sz="2800" dirty="0"/>
              <a:t> </a:t>
            </a:r>
            <a:r>
              <a:rPr lang="en-US" sz="2800" dirty="0" err="1"/>
              <a:t>trình</a:t>
            </a:r>
            <a:r>
              <a:rPr lang="en-US" sz="2800" dirty="0"/>
              <a:t> </a:t>
            </a:r>
            <a:r>
              <a:rPr lang="en-US" sz="2800" dirty="0" err="1"/>
              <a:t>có</a:t>
            </a:r>
            <a:r>
              <a:rPr lang="en-US" sz="2800" dirty="0"/>
              <a:t> </a:t>
            </a:r>
            <a:r>
              <a:rPr lang="en-US" sz="2800" dirty="0" err="1"/>
              <a:t>cấu</a:t>
            </a:r>
            <a:r>
              <a:rPr lang="en-US" sz="2800" dirty="0"/>
              <a:t> </a:t>
            </a:r>
            <a:r>
              <a:rPr lang="en-US" sz="2800" dirty="0" err="1" smtClean="0"/>
              <a:t>trúc</a:t>
            </a:r>
            <a:endParaRPr lang="en-US" sz="2800" dirty="0" smtClean="0"/>
          </a:p>
          <a:p>
            <a:pPr marL="0" indent="0">
              <a:lnSpc>
                <a:spcPct val="120000"/>
              </a:lnSpc>
              <a:buNone/>
            </a:pPr>
            <a:endParaRPr lang="en-US" sz="2800" b="1"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Rectangle 4"/>
          <p:cNvSpPr>
            <a:spLocks noChangeArrowheads="1"/>
          </p:cNvSpPr>
          <p:nvPr/>
        </p:nvSpPr>
        <p:spPr bwMode="auto">
          <a:xfrm>
            <a:off x="2056327" y="3188589"/>
            <a:ext cx="1143000" cy="533400"/>
          </a:xfrm>
          <a:prstGeom prst="rect">
            <a:avLst/>
          </a:prstGeom>
          <a:solidFill>
            <a:srgbClr val="660033"/>
          </a:solidFill>
          <a:ln w="9525">
            <a:solidFill>
              <a:schemeClr val="tx1"/>
            </a:solidFill>
            <a:miter lim="800000"/>
            <a:headEnd/>
            <a:tailEnd/>
          </a:ln>
        </p:spPr>
        <p:txBody>
          <a:bodyPr wrap="none" anchor="ctr"/>
          <a:lstStyle/>
          <a:p>
            <a:pPr algn="ctr"/>
            <a:r>
              <a:rPr lang="en-US" b="1" dirty="0">
                <a:solidFill>
                  <a:schemeClr val="bg1"/>
                </a:solidFill>
              </a:rPr>
              <a:t>Problem</a:t>
            </a:r>
          </a:p>
        </p:txBody>
      </p:sp>
      <p:sp>
        <p:nvSpPr>
          <p:cNvPr id="6" name="Rectangle 5"/>
          <p:cNvSpPr>
            <a:spLocks noChangeArrowheads="1"/>
          </p:cNvSpPr>
          <p:nvPr/>
        </p:nvSpPr>
        <p:spPr bwMode="auto">
          <a:xfrm>
            <a:off x="5180527" y="2350389"/>
            <a:ext cx="1143000" cy="685800"/>
          </a:xfrm>
          <a:prstGeom prst="rect">
            <a:avLst/>
          </a:prstGeom>
          <a:solidFill>
            <a:srgbClr val="FFFF99"/>
          </a:solidFill>
          <a:ln w="9525">
            <a:solidFill>
              <a:schemeClr val="tx1"/>
            </a:solidFill>
            <a:miter lim="800000"/>
            <a:headEnd/>
            <a:tailEnd/>
          </a:ln>
        </p:spPr>
        <p:txBody>
          <a:bodyPr wrap="none" anchor="ctr"/>
          <a:lstStyle/>
          <a:p>
            <a:pPr algn="ctr"/>
            <a:r>
              <a:rPr lang="en-US" b="1"/>
              <a:t>Data</a:t>
            </a:r>
          </a:p>
          <a:p>
            <a:pPr algn="ctr"/>
            <a:r>
              <a:rPr lang="en-US" b="1"/>
              <a:t>structure</a:t>
            </a:r>
          </a:p>
        </p:txBody>
      </p:sp>
      <p:sp>
        <p:nvSpPr>
          <p:cNvPr id="7" name="Rectangle 6"/>
          <p:cNvSpPr>
            <a:spLocks noChangeArrowheads="1"/>
          </p:cNvSpPr>
          <p:nvPr/>
        </p:nvSpPr>
        <p:spPr bwMode="auto">
          <a:xfrm>
            <a:off x="5180527" y="3798189"/>
            <a:ext cx="1143000" cy="685800"/>
          </a:xfrm>
          <a:prstGeom prst="rect">
            <a:avLst/>
          </a:prstGeom>
          <a:solidFill>
            <a:srgbClr val="99FF66"/>
          </a:solidFill>
          <a:ln w="9525">
            <a:solidFill>
              <a:schemeClr val="tx1"/>
            </a:solidFill>
            <a:miter lim="800000"/>
            <a:headEnd/>
            <a:tailEnd/>
          </a:ln>
        </p:spPr>
        <p:txBody>
          <a:bodyPr wrap="none" anchor="ctr"/>
          <a:lstStyle/>
          <a:p>
            <a:pPr algn="ctr"/>
            <a:r>
              <a:rPr lang="en-US" b="1"/>
              <a:t>Operation</a:t>
            </a:r>
          </a:p>
          <a:p>
            <a:pPr algn="ctr"/>
            <a:r>
              <a:rPr lang="en-US" b="1"/>
              <a:t>(function)</a:t>
            </a:r>
          </a:p>
        </p:txBody>
      </p:sp>
      <p:sp>
        <p:nvSpPr>
          <p:cNvPr id="8" name="Rectangle 7"/>
          <p:cNvSpPr>
            <a:spLocks noChangeArrowheads="1"/>
          </p:cNvSpPr>
          <p:nvPr/>
        </p:nvSpPr>
        <p:spPr bwMode="auto">
          <a:xfrm>
            <a:off x="7314127" y="1283589"/>
            <a:ext cx="2057400" cy="381000"/>
          </a:xfrm>
          <a:prstGeom prst="rect">
            <a:avLst/>
          </a:prstGeom>
          <a:solidFill>
            <a:srgbClr val="660033"/>
          </a:solidFill>
          <a:ln w="9525">
            <a:solidFill>
              <a:srgbClr val="FFFFFF"/>
            </a:solidFill>
            <a:miter lim="800000"/>
            <a:headEnd/>
            <a:tailEnd/>
          </a:ln>
        </p:spPr>
        <p:txBody>
          <a:bodyPr wrap="none" anchor="ctr"/>
          <a:lstStyle/>
          <a:p>
            <a:pPr algn="ctr"/>
            <a:r>
              <a:rPr lang="en-US" b="1">
                <a:solidFill>
                  <a:schemeClr val="bg1"/>
                </a:solidFill>
              </a:rPr>
              <a:t>Program</a:t>
            </a:r>
          </a:p>
        </p:txBody>
      </p:sp>
      <p:sp>
        <p:nvSpPr>
          <p:cNvPr id="9" name="Rectangle 8"/>
          <p:cNvSpPr>
            <a:spLocks noChangeArrowheads="1"/>
          </p:cNvSpPr>
          <p:nvPr/>
        </p:nvSpPr>
        <p:spPr bwMode="auto">
          <a:xfrm>
            <a:off x="7009327" y="1816989"/>
            <a:ext cx="2590800" cy="3505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 name="Rectangle 9"/>
          <p:cNvSpPr>
            <a:spLocks noChangeArrowheads="1"/>
          </p:cNvSpPr>
          <p:nvPr/>
        </p:nvSpPr>
        <p:spPr bwMode="auto">
          <a:xfrm>
            <a:off x="7237927" y="1893189"/>
            <a:ext cx="1600200" cy="838200"/>
          </a:xfrm>
          <a:prstGeom prst="rect">
            <a:avLst/>
          </a:prstGeom>
          <a:solidFill>
            <a:srgbClr val="FFFF99"/>
          </a:solidFill>
          <a:ln w="9525">
            <a:solidFill>
              <a:schemeClr val="tx1"/>
            </a:solidFill>
            <a:miter lim="800000"/>
            <a:headEnd/>
            <a:tailEnd/>
          </a:ln>
        </p:spPr>
        <p:txBody>
          <a:bodyPr wrap="none" anchor="ctr"/>
          <a:lstStyle/>
          <a:p>
            <a:r>
              <a:rPr lang="en-US" b="1"/>
              <a:t>struct XX</a:t>
            </a:r>
          </a:p>
          <a:p>
            <a:r>
              <a:rPr lang="en-US" b="1"/>
              <a:t>{.....</a:t>
            </a:r>
          </a:p>
          <a:p>
            <a:r>
              <a:rPr lang="en-US" b="1"/>
              <a:t>};</a:t>
            </a:r>
          </a:p>
        </p:txBody>
      </p:sp>
      <p:sp>
        <p:nvSpPr>
          <p:cNvPr id="11" name="Rectangle 10"/>
          <p:cNvSpPr>
            <a:spLocks noChangeArrowheads="1"/>
          </p:cNvSpPr>
          <p:nvPr/>
        </p:nvSpPr>
        <p:spPr bwMode="auto">
          <a:xfrm>
            <a:off x="7237927" y="2883789"/>
            <a:ext cx="2057400" cy="990600"/>
          </a:xfrm>
          <a:prstGeom prst="rect">
            <a:avLst/>
          </a:prstGeom>
          <a:solidFill>
            <a:srgbClr val="99FF66"/>
          </a:solidFill>
          <a:ln w="9525">
            <a:solidFill>
              <a:schemeClr val="tx1"/>
            </a:solidFill>
            <a:miter lim="800000"/>
            <a:headEnd/>
            <a:tailEnd/>
          </a:ln>
        </p:spPr>
        <p:txBody>
          <a:bodyPr wrap="none" anchor="ctr"/>
          <a:lstStyle/>
          <a:p>
            <a:r>
              <a:rPr lang="en-US" b="1"/>
              <a:t>type Fun (XX x)</a:t>
            </a:r>
          </a:p>
          <a:p>
            <a:r>
              <a:rPr lang="en-US" b="1"/>
              <a:t>{.....</a:t>
            </a:r>
          </a:p>
          <a:p>
            <a:r>
              <a:rPr lang="en-US" b="1"/>
              <a:t>};</a:t>
            </a:r>
          </a:p>
        </p:txBody>
      </p:sp>
      <p:sp>
        <p:nvSpPr>
          <p:cNvPr id="12" name="Rectangle 11"/>
          <p:cNvSpPr>
            <a:spLocks noChangeArrowheads="1"/>
          </p:cNvSpPr>
          <p:nvPr/>
        </p:nvSpPr>
        <p:spPr bwMode="auto">
          <a:xfrm>
            <a:off x="7237927" y="4026789"/>
            <a:ext cx="2133600" cy="1143000"/>
          </a:xfrm>
          <a:prstGeom prst="rect">
            <a:avLst/>
          </a:prstGeom>
          <a:solidFill>
            <a:srgbClr val="FF99FF"/>
          </a:solidFill>
          <a:ln w="9525">
            <a:solidFill>
              <a:schemeClr val="tx1"/>
            </a:solidFill>
            <a:miter lim="800000"/>
            <a:headEnd/>
            <a:tailEnd/>
          </a:ln>
        </p:spPr>
        <p:txBody>
          <a:bodyPr wrap="none" anchor="ctr"/>
          <a:lstStyle/>
          <a:p>
            <a:r>
              <a:rPr lang="en-US" b="1"/>
              <a:t>void main()</a:t>
            </a:r>
          </a:p>
          <a:p>
            <a:r>
              <a:rPr lang="en-US" b="1"/>
              <a:t>{ X x;</a:t>
            </a:r>
          </a:p>
          <a:p>
            <a:r>
              <a:rPr lang="en-US" b="1"/>
              <a:t>   Fun(x);</a:t>
            </a:r>
          </a:p>
          <a:p>
            <a:r>
              <a:rPr lang="en-US" b="1"/>
              <a:t>};</a:t>
            </a:r>
          </a:p>
        </p:txBody>
      </p:sp>
      <p:sp>
        <p:nvSpPr>
          <p:cNvPr id="13" name="Oval 12"/>
          <p:cNvSpPr>
            <a:spLocks noChangeArrowheads="1"/>
          </p:cNvSpPr>
          <p:nvPr/>
        </p:nvSpPr>
        <p:spPr bwMode="auto">
          <a:xfrm>
            <a:off x="3656527" y="2350389"/>
            <a:ext cx="990600" cy="838200"/>
          </a:xfrm>
          <a:prstGeom prst="ellipse">
            <a:avLst/>
          </a:prstGeom>
          <a:solidFill>
            <a:srgbClr val="FFFF99"/>
          </a:solidFill>
          <a:ln w="9525">
            <a:solidFill>
              <a:schemeClr val="tx1"/>
            </a:solidFill>
            <a:round/>
            <a:headEnd/>
            <a:tailEnd/>
          </a:ln>
        </p:spPr>
        <p:txBody>
          <a:bodyPr wrap="none" anchor="ctr"/>
          <a:lstStyle/>
          <a:p>
            <a:pPr algn="ctr"/>
            <a:r>
              <a:rPr lang="en-US"/>
              <a:t>pick</a:t>
            </a:r>
          </a:p>
          <a:p>
            <a:pPr algn="ctr"/>
            <a:r>
              <a:rPr lang="en-US"/>
              <a:t>nouns</a:t>
            </a:r>
          </a:p>
        </p:txBody>
      </p:sp>
      <p:sp>
        <p:nvSpPr>
          <p:cNvPr id="14" name="Oval 13"/>
          <p:cNvSpPr>
            <a:spLocks noChangeArrowheads="1"/>
          </p:cNvSpPr>
          <p:nvPr/>
        </p:nvSpPr>
        <p:spPr bwMode="auto">
          <a:xfrm>
            <a:off x="3656527" y="3645789"/>
            <a:ext cx="990600" cy="838200"/>
          </a:xfrm>
          <a:prstGeom prst="ellipse">
            <a:avLst/>
          </a:prstGeom>
          <a:solidFill>
            <a:srgbClr val="99FF66"/>
          </a:solidFill>
          <a:ln w="9525">
            <a:solidFill>
              <a:schemeClr val="tx1"/>
            </a:solidFill>
            <a:round/>
            <a:headEnd/>
            <a:tailEnd/>
          </a:ln>
        </p:spPr>
        <p:txBody>
          <a:bodyPr wrap="none" anchor="ctr"/>
          <a:lstStyle/>
          <a:p>
            <a:pPr algn="ctr"/>
            <a:r>
              <a:rPr lang="en-US" b="1"/>
              <a:t>pick</a:t>
            </a:r>
          </a:p>
          <a:p>
            <a:pPr algn="ctr"/>
            <a:r>
              <a:rPr lang="en-US" b="1"/>
              <a:t>verbs</a:t>
            </a:r>
          </a:p>
        </p:txBody>
      </p:sp>
      <p:sp>
        <p:nvSpPr>
          <p:cNvPr id="15" name="Line 14"/>
          <p:cNvSpPr>
            <a:spLocks noChangeShapeType="1"/>
          </p:cNvSpPr>
          <p:nvPr/>
        </p:nvSpPr>
        <p:spPr bwMode="auto">
          <a:xfrm flipV="1">
            <a:off x="3199327" y="2959989"/>
            <a:ext cx="457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Line 15"/>
          <p:cNvSpPr>
            <a:spLocks noChangeShapeType="1"/>
          </p:cNvSpPr>
          <p:nvPr/>
        </p:nvSpPr>
        <p:spPr bwMode="auto">
          <a:xfrm>
            <a:off x="4647127" y="2731389"/>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16"/>
          <p:cNvSpPr>
            <a:spLocks noChangeShapeType="1"/>
          </p:cNvSpPr>
          <p:nvPr/>
        </p:nvSpPr>
        <p:spPr bwMode="auto">
          <a:xfrm flipV="1">
            <a:off x="6323527" y="2426589"/>
            <a:ext cx="914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17"/>
          <p:cNvSpPr>
            <a:spLocks noChangeShapeType="1"/>
          </p:cNvSpPr>
          <p:nvPr/>
        </p:nvSpPr>
        <p:spPr bwMode="auto">
          <a:xfrm>
            <a:off x="3199327" y="3721989"/>
            <a:ext cx="457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18"/>
          <p:cNvSpPr>
            <a:spLocks noChangeShapeType="1"/>
          </p:cNvSpPr>
          <p:nvPr/>
        </p:nvSpPr>
        <p:spPr bwMode="auto">
          <a:xfrm>
            <a:off x="4647127" y="4102989"/>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Line 19"/>
          <p:cNvSpPr>
            <a:spLocks noChangeShapeType="1"/>
          </p:cNvSpPr>
          <p:nvPr/>
        </p:nvSpPr>
        <p:spPr bwMode="auto">
          <a:xfrm flipV="1">
            <a:off x="6323527" y="3417189"/>
            <a:ext cx="914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Line 20"/>
          <p:cNvSpPr>
            <a:spLocks noChangeShapeType="1"/>
          </p:cNvSpPr>
          <p:nvPr/>
        </p:nvSpPr>
        <p:spPr bwMode="auto">
          <a:xfrm flipH="1">
            <a:off x="8380927" y="4788789"/>
            <a:ext cx="1524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21"/>
          <p:cNvSpPr>
            <a:spLocks noChangeShapeType="1"/>
          </p:cNvSpPr>
          <p:nvPr/>
        </p:nvSpPr>
        <p:spPr bwMode="auto">
          <a:xfrm>
            <a:off x="9295327" y="3340989"/>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2"/>
          <p:cNvSpPr>
            <a:spLocks noChangeShapeType="1"/>
          </p:cNvSpPr>
          <p:nvPr/>
        </p:nvSpPr>
        <p:spPr bwMode="auto">
          <a:xfrm>
            <a:off x="9904927" y="3340989"/>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095588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1.1. </a:t>
            </a:r>
            <a:r>
              <a:rPr lang="en-US" dirty="0" smtClean="0"/>
              <a:t>PP </a:t>
            </a:r>
            <a:r>
              <a:rPr lang="en-US" dirty="0" err="1" smtClean="0"/>
              <a:t>tiếp</a:t>
            </a:r>
            <a:r>
              <a:rPr lang="en-US" dirty="0" smtClean="0"/>
              <a:t> </a:t>
            </a:r>
            <a:r>
              <a:rPr lang="en-US" dirty="0" err="1"/>
              <a:t>cận</a:t>
            </a:r>
            <a:r>
              <a:rPr lang="en-US" dirty="0"/>
              <a:t> </a:t>
            </a:r>
            <a:r>
              <a:rPr lang="en-US" dirty="0" err="1"/>
              <a:t>của</a:t>
            </a:r>
            <a:r>
              <a:rPr lang="en-US" dirty="0"/>
              <a:t> LT </a:t>
            </a:r>
            <a:r>
              <a:rPr lang="en-US" dirty="0" err="1"/>
              <a:t>truyền</a:t>
            </a:r>
            <a:r>
              <a:rPr lang="en-US" dirty="0"/>
              <a:t> </a:t>
            </a:r>
            <a:r>
              <a:rPr lang="en-US" dirty="0" err="1" smtClean="0"/>
              <a:t>thống</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normAutofit/>
          </a:bodyPr>
          <a:lstStyle/>
          <a:p>
            <a:pPr marL="0" indent="0">
              <a:lnSpc>
                <a:spcPct val="120000"/>
              </a:lnSpc>
              <a:buNone/>
            </a:pPr>
            <a:r>
              <a:rPr lang="en-US" dirty="0" err="1"/>
              <a:t>Hạn</a:t>
            </a:r>
            <a:r>
              <a:rPr lang="en-US" dirty="0"/>
              <a:t> </a:t>
            </a:r>
            <a:r>
              <a:rPr lang="en-US" dirty="0" err="1"/>
              <a:t>chế</a:t>
            </a:r>
            <a:r>
              <a:rPr lang="en-US" dirty="0"/>
              <a:t> </a:t>
            </a:r>
            <a:r>
              <a:rPr lang="en-US" dirty="0" err="1"/>
              <a:t>của</a:t>
            </a:r>
            <a:r>
              <a:rPr lang="en-US" dirty="0"/>
              <a:t> </a:t>
            </a:r>
            <a:r>
              <a:rPr lang="en-US" dirty="0" err="1"/>
              <a:t>lập</a:t>
            </a:r>
            <a:r>
              <a:rPr lang="en-US" dirty="0"/>
              <a:t> </a:t>
            </a:r>
            <a:r>
              <a:rPr lang="en-US" dirty="0" err="1"/>
              <a:t>trình</a:t>
            </a:r>
            <a:r>
              <a:rPr lang="en-US" dirty="0"/>
              <a:t> </a:t>
            </a:r>
            <a:r>
              <a:rPr lang="en-US" dirty="0" err="1"/>
              <a:t>truyền</a:t>
            </a:r>
            <a:r>
              <a:rPr lang="en-US" dirty="0"/>
              <a:t> </a:t>
            </a:r>
            <a:r>
              <a:rPr lang="en-US" dirty="0" err="1" smtClean="0"/>
              <a:t>thống</a:t>
            </a:r>
            <a:endParaRPr lang="en-US" dirty="0" smtClean="0"/>
          </a:p>
          <a:p>
            <a:r>
              <a:rPr lang="vi-VN" dirty="0"/>
              <a:t>Lập trình hướng cấu trúc đã </a:t>
            </a:r>
            <a:r>
              <a:rPr lang="vi-VN" dirty="0" smtClean="0"/>
              <a:t>rất </a:t>
            </a:r>
            <a:r>
              <a:rPr lang="vi-VN" dirty="0"/>
              <a:t>phổ biến trong những năm 80 và đầu những năm 90, nhưng do những hạn chế và những nhược điểm rõ ràng khi lập trình hệ thống lớn, lập trình hướng cấu trúc đã dần bị thay thế cho phương pháp lập trình hướng đối tượng.</a:t>
            </a:r>
          </a:p>
          <a:p>
            <a:r>
              <a:rPr lang="en-US" dirty="0" err="1" smtClean="0"/>
              <a:t>Hiện</a:t>
            </a:r>
            <a:r>
              <a:rPr lang="en-US" dirty="0" smtClean="0"/>
              <a:t> nay</a:t>
            </a:r>
            <a:r>
              <a:rPr lang="vi-VN" dirty="0" smtClean="0"/>
              <a:t>, </a:t>
            </a:r>
            <a:r>
              <a:rPr lang="vi-VN" dirty="0"/>
              <a:t>những ngôn ngữ lập trình hướng cấu trúc chỉ còn được sử dụng để dạy học và lập trình những chương trình nhỏ mang tính chất cá nhân. </a:t>
            </a:r>
            <a:endParaRPr lang="en-US" dirty="0" smtClean="0"/>
          </a:p>
          <a:p>
            <a:r>
              <a:rPr lang="vi-VN" dirty="0" smtClean="0"/>
              <a:t>Trong </a:t>
            </a:r>
            <a:r>
              <a:rPr lang="vi-VN" dirty="0"/>
              <a:t>thương mại, </a:t>
            </a:r>
            <a:r>
              <a:rPr lang="en-US" dirty="0" err="1" smtClean="0"/>
              <a:t>phương</a:t>
            </a:r>
            <a:r>
              <a:rPr lang="en-US" dirty="0" smtClean="0"/>
              <a:t> </a:t>
            </a:r>
            <a:r>
              <a:rPr lang="en-US" dirty="0" err="1" smtClean="0"/>
              <a:t>pháp</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truyền</a:t>
            </a:r>
            <a:r>
              <a:rPr lang="en-US" dirty="0" smtClean="0"/>
              <a:t> </a:t>
            </a:r>
            <a:r>
              <a:rPr lang="en-US" dirty="0" err="1" smtClean="0"/>
              <a:t>thống</a:t>
            </a:r>
            <a:r>
              <a:rPr lang="en-US" dirty="0" smtClean="0"/>
              <a:t> </a:t>
            </a:r>
            <a:r>
              <a:rPr lang="vi-VN" dirty="0" smtClean="0"/>
              <a:t>đã </a:t>
            </a:r>
            <a:r>
              <a:rPr lang="vi-VN" dirty="0"/>
              <a:t>không còn được dùng đến nhiều</a:t>
            </a:r>
            <a:r>
              <a:rPr lang="vi-VN" dirty="0" smtClean="0"/>
              <a:t>.</a:t>
            </a:r>
            <a:endParaRPr lang="vi-V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517772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1.2. </a:t>
            </a:r>
            <a:r>
              <a:rPr lang="en-US" dirty="0" err="1"/>
              <a:t>Phương</a:t>
            </a:r>
            <a:r>
              <a:rPr lang="en-US" dirty="0"/>
              <a:t> </a:t>
            </a:r>
            <a:r>
              <a:rPr lang="en-US" dirty="0" err="1"/>
              <a:t>pháp</a:t>
            </a:r>
            <a:r>
              <a:rPr lang="en-US" dirty="0"/>
              <a:t> </a:t>
            </a:r>
            <a:r>
              <a:rPr lang="en-US" dirty="0" err="1"/>
              <a:t>tiếp</a:t>
            </a:r>
            <a:r>
              <a:rPr lang="en-US" dirty="0"/>
              <a:t> </a:t>
            </a:r>
            <a:r>
              <a:rPr lang="en-US" dirty="0" err="1"/>
              <a:t>cận</a:t>
            </a:r>
            <a:r>
              <a:rPr lang="en-US" dirty="0"/>
              <a:t> </a:t>
            </a:r>
            <a:r>
              <a:rPr lang="en-US" dirty="0" err="1"/>
              <a:t>hướng</a:t>
            </a:r>
            <a:r>
              <a:rPr lang="en-US" dirty="0"/>
              <a:t> </a:t>
            </a:r>
            <a:r>
              <a:rPr lang="en-US" dirty="0" err="1"/>
              <a:t>đối</a:t>
            </a:r>
            <a:r>
              <a:rPr lang="en-US" dirty="0"/>
              <a:t> </a:t>
            </a:r>
            <a:r>
              <a:rPr lang="en-US" dirty="0" err="1"/>
              <a:t>tượng</a:t>
            </a:r>
            <a:r>
              <a:rPr lang="en-US" dirty="0"/>
              <a:t> </a:t>
            </a:r>
          </a:p>
        </p:txBody>
      </p:sp>
      <p:sp>
        <p:nvSpPr>
          <p:cNvPr id="3" name="Content Placeholder 2"/>
          <p:cNvSpPr>
            <a:spLocks noGrp="1"/>
          </p:cNvSpPr>
          <p:nvPr>
            <p:ph idx="1"/>
          </p:nvPr>
        </p:nvSpPr>
        <p:spPr/>
        <p:txBody>
          <a:bodyPr/>
          <a:lstStyle/>
          <a:p>
            <a:r>
              <a:rPr lang="en-US" dirty="0">
                <a:solidFill>
                  <a:srgbClr val="0000CC"/>
                </a:solidFill>
              </a:rPr>
              <a:t>OOP – Object Oriented Programming.</a:t>
            </a:r>
          </a:p>
          <a:p>
            <a:r>
              <a:rPr lang="en-US" dirty="0" err="1">
                <a:solidFill>
                  <a:srgbClr val="FF0000"/>
                </a:solidFill>
              </a:rPr>
              <a:t>Chương</a:t>
            </a:r>
            <a:r>
              <a:rPr lang="en-US" dirty="0">
                <a:solidFill>
                  <a:srgbClr val="FF0000"/>
                </a:solidFill>
              </a:rPr>
              <a:t> </a:t>
            </a:r>
            <a:r>
              <a:rPr lang="en-US" dirty="0" err="1">
                <a:solidFill>
                  <a:srgbClr val="FF0000"/>
                </a:solidFill>
              </a:rPr>
              <a:t>trình</a:t>
            </a:r>
            <a:r>
              <a:rPr lang="en-US" dirty="0">
                <a:solidFill>
                  <a:srgbClr val="FF0000"/>
                </a:solidFill>
              </a:rPr>
              <a:t> </a:t>
            </a:r>
            <a:r>
              <a:rPr lang="en-US" dirty="0" err="1">
                <a:solidFill>
                  <a:srgbClr val="FF0000"/>
                </a:solidFill>
              </a:rPr>
              <a:t>là</a:t>
            </a:r>
            <a:r>
              <a:rPr lang="en-US" dirty="0">
                <a:solidFill>
                  <a:srgbClr val="FF0000"/>
                </a:solidFill>
              </a:rPr>
              <a:t> </a:t>
            </a:r>
            <a:r>
              <a:rPr lang="en-US" dirty="0" err="1">
                <a:solidFill>
                  <a:srgbClr val="FF0000"/>
                </a:solidFill>
              </a:rPr>
              <a:t>sự</a:t>
            </a:r>
            <a:r>
              <a:rPr lang="en-US" dirty="0">
                <a:solidFill>
                  <a:srgbClr val="FF0000"/>
                </a:solidFill>
              </a:rPr>
              <a:t> </a:t>
            </a:r>
            <a:r>
              <a:rPr lang="en-US" dirty="0" err="1">
                <a:solidFill>
                  <a:srgbClr val="FF0000"/>
                </a:solidFill>
              </a:rPr>
              <a:t>hoạt</a:t>
            </a:r>
            <a:r>
              <a:rPr lang="en-US" dirty="0">
                <a:solidFill>
                  <a:srgbClr val="FF0000"/>
                </a:solidFill>
              </a:rPr>
              <a:t> </a:t>
            </a:r>
            <a:r>
              <a:rPr lang="en-US" dirty="0" err="1">
                <a:solidFill>
                  <a:srgbClr val="FF0000"/>
                </a:solidFill>
              </a:rPr>
              <a:t>động</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đối</a:t>
            </a:r>
            <a:r>
              <a:rPr lang="en-US" dirty="0">
                <a:solidFill>
                  <a:srgbClr val="FF0000"/>
                </a:solidFill>
              </a:rPr>
              <a:t> </a:t>
            </a:r>
            <a:r>
              <a:rPr lang="en-US" dirty="0" err="1">
                <a:solidFill>
                  <a:srgbClr val="FF0000"/>
                </a:solidFill>
              </a:rPr>
              <a:t>tượng</a:t>
            </a:r>
            <a:r>
              <a:rPr lang="en-US" dirty="0"/>
              <a:t> </a:t>
            </a:r>
            <a:r>
              <a:rPr lang="en-US" dirty="0">
                <a:sym typeface="Wingdings" pitchFamily="2" charset="2"/>
              </a:rPr>
              <a:t> </a:t>
            </a:r>
            <a:r>
              <a:rPr lang="en-US" dirty="0" err="1">
                <a:sym typeface="Wingdings" pitchFamily="2" charset="2"/>
              </a:rPr>
              <a:t>Giống</a:t>
            </a:r>
            <a:r>
              <a:rPr lang="en-US" dirty="0">
                <a:sym typeface="Wingdings" pitchFamily="2" charset="2"/>
              </a:rPr>
              <a:t> </a:t>
            </a:r>
            <a:r>
              <a:rPr lang="en-US" dirty="0" err="1">
                <a:sym typeface="Wingdings" pitchFamily="2" charset="2"/>
              </a:rPr>
              <a:t>tự</a:t>
            </a:r>
            <a:r>
              <a:rPr lang="en-US" dirty="0">
                <a:sym typeface="Wingdings" pitchFamily="2" charset="2"/>
              </a:rPr>
              <a:t> </a:t>
            </a:r>
            <a:r>
              <a:rPr lang="en-US" dirty="0" err="1">
                <a:sym typeface="Wingdings" pitchFamily="2" charset="2"/>
              </a:rPr>
              <a:t>nhiên</a:t>
            </a:r>
            <a:r>
              <a:rPr lang="en-US" dirty="0">
                <a:sym typeface="Wingdings" pitchFamily="2" charset="2"/>
              </a:rPr>
              <a:t>.</a:t>
            </a:r>
          </a:p>
          <a:p>
            <a:r>
              <a:rPr lang="en-US" dirty="0" err="1">
                <a:solidFill>
                  <a:srgbClr val="660066"/>
                </a:solidFill>
                <a:sym typeface="Wingdings" pitchFamily="2" charset="2"/>
              </a:rPr>
              <a:t>Đối</a:t>
            </a:r>
            <a:r>
              <a:rPr lang="en-US" dirty="0">
                <a:solidFill>
                  <a:srgbClr val="660066"/>
                </a:solidFill>
                <a:sym typeface="Wingdings" pitchFamily="2" charset="2"/>
              </a:rPr>
              <a:t> </a:t>
            </a:r>
            <a:r>
              <a:rPr lang="en-US" dirty="0" err="1">
                <a:solidFill>
                  <a:srgbClr val="660066"/>
                </a:solidFill>
                <a:sym typeface="Wingdings" pitchFamily="2" charset="2"/>
              </a:rPr>
              <a:t>tượng</a:t>
            </a:r>
            <a:r>
              <a:rPr lang="en-US" dirty="0">
                <a:solidFill>
                  <a:srgbClr val="660066"/>
                </a:solidFill>
                <a:sym typeface="Wingdings" pitchFamily="2" charset="2"/>
              </a:rPr>
              <a:t> </a:t>
            </a:r>
            <a:r>
              <a:rPr lang="en-US" dirty="0" err="1">
                <a:solidFill>
                  <a:srgbClr val="660066"/>
                </a:solidFill>
                <a:sym typeface="Wingdings" pitchFamily="2" charset="2"/>
              </a:rPr>
              <a:t>thực</a:t>
            </a:r>
            <a:r>
              <a:rPr lang="en-US" dirty="0">
                <a:solidFill>
                  <a:srgbClr val="660066"/>
                </a:solidFill>
                <a:sym typeface="Wingdings" pitchFamily="2" charset="2"/>
              </a:rPr>
              <a:t> </a:t>
            </a:r>
            <a:r>
              <a:rPr lang="en-US" dirty="0" err="1">
                <a:solidFill>
                  <a:srgbClr val="660066"/>
                </a:solidFill>
                <a:sym typeface="Wingdings" pitchFamily="2" charset="2"/>
              </a:rPr>
              <a:t>thi</a:t>
            </a:r>
            <a:r>
              <a:rPr lang="en-US" dirty="0">
                <a:solidFill>
                  <a:srgbClr val="660066"/>
                </a:solidFill>
                <a:sym typeface="Wingdings" pitchFamily="2" charset="2"/>
              </a:rPr>
              <a:t> </a:t>
            </a:r>
            <a:r>
              <a:rPr lang="en-US" dirty="0" err="1">
                <a:solidFill>
                  <a:srgbClr val="660066"/>
                </a:solidFill>
                <a:sym typeface="Wingdings" pitchFamily="2" charset="2"/>
              </a:rPr>
              <a:t>một</a:t>
            </a:r>
            <a:r>
              <a:rPr lang="en-US" dirty="0">
                <a:solidFill>
                  <a:srgbClr val="660066"/>
                </a:solidFill>
                <a:sym typeface="Wingdings" pitchFamily="2" charset="2"/>
              </a:rPr>
              <a:t> </a:t>
            </a:r>
            <a:r>
              <a:rPr lang="en-US" dirty="0" err="1">
                <a:solidFill>
                  <a:srgbClr val="660066"/>
                </a:solidFill>
                <a:sym typeface="Wingdings" pitchFamily="2" charset="2"/>
              </a:rPr>
              <a:t>hoạt</a:t>
            </a:r>
            <a:r>
              <a:rPr lang="en-US" dirty="0">
                <a:solidFill>
                  <a:srgbClr val="660066"/>
                </a:solidFill>
                <a:sym typeface="Wingdings" pitchFamily="2" charset="2"/>
              </a:rPr>
              <a:t> </a:t>
            </a:r>
            <a:r>
              <a:rPr lang="en-US" dirty="0" err="1">
                <a:solidFill>
                  <a:srgbClr val="660066"/>
                </a:solidFill>
                <a:sym typeface="Wingdings" pitchFamily="2" charset="2"/>
              </a:rPr>
              <a:t>động</a:t>
            </a:r>
            <a:r>
              <a:rPr lang="en-US" dirty="0">
                <a:solidFill>
                  <a:srgbClr val="660066"/>
                </a:solidFill>
                <a:sym typeface="Wingdings" pitchFamily="2" charset="2"/>
              </a:rPr>
              <a:t> </a:t>
            </a:r>
            <a:r>
              <a:rPr lang="en-US" dirty="0" err="1">
                <a:solidFill>
                  <a:srgbClr val="660066"/>
                </a:solidFill>
                <a:sym typeface="Wingdings" pitchFamily="2" charset="2"/>
              </a:rPr>
              <a:t>tức</a:t>
            </a:r>
            <a:r>
              <a:rPr lang="en-US" dirty="0">
                <a:solidFill>
                  <a:srgbClr val="660066"/>
                </a:solidFill>
                <a:sym typeface="Wingdings" pitchFamily="2" charset="2"/>
              </a:rPr>
              <a:t> </a:t>
            </a:r>
            <a:r>
              <a:rPr lang="en-US" dirty="0" err="1">
                <a:solidFill>
                  <a:srgbClr val="660066"/>
                </a:solidFill>
                <a:sym typeface="Wingdings" pitchFamily="2" charset="2"/>
              </a:rPr>
              <a:t>là</a:t>
            </a:r>
            <a:r>
              <a:rPr lang="en-US" dirty="0">
                <a:solidFill>
                  <a:srgbClr val="660066"/>
                </a:solidFill>
                <a:sym typeface="Wingdings" pitchFamily="2" charset="2"/>
              </a:rPr>
              <a:t> </a:t>
            </a:r>
            <a:r>
              <a:rPr lang="en-US" dirty="0" err="1">
                <a:solidFill>
                  <a:srgbClr val="660066"/>
                </a:solidFill>
                <a:sym typeface="Wingdings" pitchFamily="2" charset="2"/>
              </a:rPr>
              <a:t>đối</a:t>
            </a:r>
            <a:r>
              <a:rPr lang="en-US" dirty="0">
                <a:solidFill>
                  <a:srgbClr val="660066"/>
                </a:solidFill>
                <a:sym typeface="Wingdings" pitchFamily="2" charset="2"/>
              </a:rPr>
              <a:t> </a:t>
            </a:r>
            <a:r>
              <a:rPr lang="en-US" dirty="0" err="1">
                <a:solidFill>
                  <a:srgbClr val="660066"/>
                </a:solidFill>
                <a:sym typeface="Wingdings" pitchFamily="2" charset="2"/>
              </a:rPr>
              <a:t>tượng</a:t>
            </a:r>
            <a:r>
              <a:rPr lang="en-US" dirty="0">
                <a:solidFill>
                  <a:srgbClr val="660066"/>
                </a:solidFill>
                <a:sym typeface="Wingdings" pitchFamily="2" charset="2"/>
              </a:rPr>
              <a:t> </a:t>
            </a:r>
            <a:r>
              <a:rPr lang="en-US" dirty="0" err="1">
                <a:solidFill>
                  <a:srgbClr val="660066"/>
                </a:solidFill>
                <a:sym typeface="Wingdings" pitchFamily="2" charset="2"/>
              </a:rPr>
              <a:t>thực</a:t>
            </a:r>
            <a:r>
              <a:rPr lang="en-US" dirty="0">
                <a:solidFill>
                  <a:srgbClr val="660066"/>
                </a:solidFill>
                <a:sym typeface="Wingdings" pitchFamily="2" charset="2"/>
              </a:rPr>
              <a:t> </a:t>
            </a:r>
            <a:r>
              <a:rPr lang="en-US" dirty="0" err="1">
                <a:solidFill>
                  <a:srgbClr val="660066"/>
                </a:solidFill>
                <a:sym typeface="Wingdings" pitchFamily="2" charset="2"/>
              </a:rPr>
              <a:t>hiện</a:t>
            </a:r>
            <a:r>
              <a:rPr lang="en-US" dirty="0">
                <a:solidFill>
                  <a:srgbClr val="660066"/>
                </a:solidFill>
                <a:sym typeface="Wingdings" pitchFamily="2" charset="2"/>
              </a:rPr>
              <a:t> </a:t>
            </a:r>
            <a:r>
              <a:rPr lang="en-US" dirty="0" err="1">
                <a:solidFill>
                  <a:srgbClr val="660066"/>
                </a:solidFill>
                <a:sym typeface="Wingdings" pitchFamily="2" charset="2"/>
              </a:rPr>
              <a:t>một</a:t>
            </a:r>
            <a:r>
              <a:rPr lang="en-US" dirty="0">
                <a:solidFill>
                  <a:srgbClr val="660066"/>
                </a:solidFill>
                <a:sym typeface="Wingdings" pitchFamily="2" charset="2"/>
              </a:rPr>
              <a:t> </a:t>
            </a:r>
            <a:r>
              <a:rPr lang="en-US" i="1" dirty="0" err="1">
                <a:solidFill>
                  <a:srgbClr val="660066"/>
                </a:solidFill>
                <a:sym typeface="Wingdings" pitchFamily="2" charset="2"/>
              </a:rPr>
              <a:t>hành</a:t>
            </a:r>
            <a:r>
              <a:rPr lang="en-US" i="1" dirty="0">
                <a:solidFill>
                  <a:srgbClr val="660066"/>
                </a:solidFill>
                <a:sym typeface="Wingdings" pitchFamily="2" charset="2"/>
              </a:rPr>
              <a:t> vi</a:t>
            </a:r>
            <a:r>
              <a:rPr lang="en-US" dirty="0">
                <a:solidFill>
                  <a:srgbClr val="660066"/>
                </a:solidFill>
                <a:sym typeface="Wingdings" pitchFamily="2" charset="2"/>
              </a:rPr>
              <a:t> </a:t>
            </a:r>
            <a:r>
              <a:rPr lang="en-US" dirty="0" err="1">
                <a:solidFill>
                  <a:srgbClr val="660066"/>
                </a:solidFill>
                <a:sym typeface="Wingdings" pitchFamily="2" charset="2"/>
              </a:rPr>
              <a:t>mà</a:t>
            </a:r>
            <a:r>
              <a:rPr lang="en-US" dirty="0">
                <a:solidFill>
                  <a:srgbClr val="660066"/>
                </a:solidFill>
                <a:sym typeface="Wingdings" pitchFamily="2" charset="2"/>
              </a:rPr>
              <a:t> </a:t>
            </a:r>
            <a:r>
              <a:rPr lang="en-US" dirty="0" err="1">
                <a:solidFill>
                  <a:srgbClr val="660066"/>
                </a:solidFill>
                <a:sym typeface="Wingdings" pitchFamily="2" charset="2"/>
              </a:rPr>
              <a:t>đối</a:t>
            </a:r>
            <a:r>
              <a:rPr lang="en-US" dirty="0">
                <a:solidFill>
                  <a:srgbClr val="660066"/>
                </a:solidFill>
                <a:sym typeface="Wingdings" pitchFamily="2" charset="2"/>
              </a:rPr>
              <a:t> </a:t>
            </a:r>
            <a:r>
              <a:rPr lang="en-US" dirty="0" err="1">
                <a:solidFill>
                  <a:srgbClr val="660066"/>
                </a:solidFill>
                <a:sym typeface="Wingdings" pitchFamily="2" charset="2"/>
              </a:rPr>
              <a:t>tượng</a:t>
            </a:r>
            <a:r>
              <a:rPr lang="en-US" dirty="0">
                <a:solidFill>
                  <a:srgbClr val="660066"/>
                </a:solidFill>
                <a:sym typeface="Wingdings" pitchFamily="2" charset="2"/>
              </a:rPr>
              <a:t> </a:t>
            </a:r>
            <a:r>
              <a:rPr lang="en-US" dirty="0" err="1">
                <a:solidFill>
                  <a:srgbClr val="660066"/>
                </a:solidFill>
                <a:sym typeface="Wingdings" pitchFamily="2" charset="2"/>
              </a:rPr>
              <a:t>này</a:t>
            </a:r>
            <a:r>
              <a:rPr lang="en-US" dirty="0">
                <a:solidFill>
                  <a:srgbClr val="660066"/>
                </a:solidFill>
                <a:sym typeface="Wingdings" pitchFamily="2" charset="2"/>
              </a:rPr>
              <a:t> </a:t>
            </a:r>
            <a:r>
              <a:rPr lang="en-US" dirty="0" err="1">
                <a:solidFill>
                  <a:srgbClr val="660066"/>
                </a:solidFill>
                <a:sym typeface="Wingdings" pitchFamily="2" charset="2"/>
              </a:rPr>
              <a:t>có</a:t>
            </a:r>
            <a:r>
              <a:rPr lang="en-US" dirty="0">
                <a:solidFill>
                  <a:srgbClr val="660066"/>
                </a:solidFill>
                <a:sym typeface="Wingdings" pitchFamily="2" charset="2"/>
              </a:rPr>
              <a:t> </a:t>
            </a:r>
            <a:r>
              <a:rPr lang="en-US" dirty="0" err="1">
                <a:solidFill>
                  <a:srgbClr val="660066"/>
                </a:solidFill>
                <a:sym typeface="Wingdings" pitchFamily="2" charset="2"/>
              </a:rPr>
              <a:t>khả</a:t>
            </a:r>
            <a:r>
              <a:rPr lang="en-US" dirty="0">
                <a:solidFill>
                  <a:srgbClr val="660066"/>
                </a:solidFill>
                <a:sym typeface="Wingdings" pitchFamily="2" charset="2"/>
              </a:rPr>
              <a:t> </a:t>
            </a:r>
            <a:r>
              <a:rPr lang="en-US" dirty="0" err="1">
                <a:solidFill>
                  <a:srgbClr val="660066"/>
                </a:solidFill>
                <a:sym typeface="Wingdings" pitchFamily="2" charset="2"/>
              </a:rPr>
              <a:t>năng</a:t>
            </a:r>
            <a:r>
              <a:rPr lang="en-US" dirty="0">
                <a:solidFill>
                  <a:srgbClr val="660066"/>
                </a:solidFill>
                <a:sym typeface="Wingdings" pitchFamily="2" charset="2"/>
              </a:rPr>
              <a:t>.</a:t>
            </a:r>
          </a:p>
          <a:p>
            <a:r>
              <a:rPr lang="en-US" dirty="0" err="1">
                <a:solidFill>
                  <a:srgbClr val="006600"/>
                </a:solidFill>
                <a:sym typeface="Wingdings" pitchFamily="2" charset="2"/>
              </a:rPr>
              <a:t>Một</a:t>
            </a:r>
            <a:r>
              <a:rPr lang="en-US" dirty="0">
                <a:solidFill>
                  <a:srgbClr val="006600"/>
                </a:solidFill>
                <a:sym typeface="Wingdings" pitchFamily="2" charset="2"/>
              </a:rPr>
              <a:t> </a:t>
            </a:r>
            <a:r>
              <a:rPr lang="en-US" dirty="0" err="1">
                <a:solidFill>
                  <a:srgbClr val="006600"/>
                </a:solidFill>
                <a:sym typeface="Wingdings" pitchFamily="2" charset="2"/>
              </a:rPr>
              <a:t>chương</a:t>
            </a:r>
            <a:r>
              <a:rPr lang="en-US" dirty="0">
                <a:solidFill>
                  <a:srgbClr val="006600"/>
                </a:solidFill>
                <a:sym typeface="Wingdings" pitchFamily="2" charset="2"/>
              </a:rPr>
              <a:t> </a:t>
            </a:r>
            <a:r>
              <a:rPr lang="en-US" dirty="0" err="1">
                <a:solidFill>
                  <a:srgbClr val="006600"/>
                </a:solidFill>
                <a:sym typeface="Wingdings" pitchFamily="2" charset="2"/>
              </a:rPr>
              <a:t>trình</a:t>
            </a:r>
            <a:r>
              <a:rPr lang="en-US" dirty="0">
                <a:solidFill>
                  <a:srgbClr val="006600"/>
                </a:solidFill>
                <a:sym typeface="Wingdings" pitchFamily="2" charset="2"/>
              </a:rPr>
              <a:t> </a:t>
            </a:r>
            <a:r>
              <a:rPr lang="en-US" dirty="0" err="1">
                <a:solidFill>
                  <a:srgbClr val="006600"/>
                </a:solidFill>
                <a:sym typeface="Wingdings" pitchFamily="2" charset="2"/>
              </a:rPr>
              <a:t>là</a:t>
            </a:r>
            <a:r>
              <a:rPr lang="en-US" dirty="0">
                <a:solidFill>
                  <a:srgbClr val="006600"/>
                </a:solidFill>
                <a:sym typeface="Wingdings" pitchFamily="2" charset="2"/>
              </a:rPr>
              <a:t> </a:t>
            </a:r>
            <a:r>
              <a:rPr lang="en-US" dirty="0" err="1">
                <a:solidFill>
                  <a:srgbClr val="006600"/>
                </a:solidFill>
                <a:sym typeface="Wingdings" pitchFamily="2" charset="2"/>
              </a:rPr>
              <a:t>một</a:t>
            </a:r>
            <a:r>
              <a:rPr lang="en-US" dirty="0">
                <a:solidFill>
                  <a:srgbClr val="006600"/>
                </a:solidFill>
                <a:sym typeface="Wingdings" pitchFamily="2" charset="2"/>
              </a:rPr>
              <a:t> </a:t>
            </a:r>
            <a:r>
              <a:rPr lang="en-US" dirty="0" err="1">
                <a:solidFill>
                  <a:srgbClr val="006600"/>
                </a:solidFill>
                <a:sym typeface="Wingdings" pitchFamily="2" charset="2"/>
              </a:rPr>
              <a:t>trật</a:t>
            </a:r>
            <a:r>
              <a:rPr lang="en-US" dirty="0">
                <a:solidFill>
                  <a:srgbClr val="006600"/>
                </a:solidFill>
                <a:sym typeface="Wingdings" pitchFamily="2" charset="2"/>
              </a:rPr>
              <a:t> </a:t>
            </a:r>
            <a:r>
              <a:rPr lang="en-US" dirty="0" err="1">
                <a:solidFill>
                  <a:srgbClr val="006600"/>
                </a:solidFill>
                <a:sym typeface="Wingdings" pitchFamily="2" charset="2"/>
              </a:rPr>
              <a:t>tự</a:t>
            </a:r>
            <a:r>
              <a:rPr lang="en-US" dirty="0">
                <a:solidFill>
                  <a:srgbClr val="006600"/>
                </a:solidFill>
                <a:sym typeface="Wingdings" pitchFamily="2" charset="2"/>
              </a:rPr>
              <a:t> </a:t>
            </a:r>
            <a:r>
              <a:rPr lang="en-US" dirty="0" err="1">
                <a:solidFill>
                  <a:srgbClr val="006600"/>
                </a:solidFill>
                <a:sym typeface="Wingdings" pitchFamily="2" charset="2"/>
              </a:rPr>
              <a:t>các</a:t>
            </a:r>
            <a:r>
              <a:rPr lang="en-US" dirty="0">
                <a:solidFill>
                  <a:srgbClr val="006600"/>
                </a:solidFill>
                <a:sym typeface="Wingdings" pitchFamily="2" charset="2"/>
              </a:rPr>
              <a:t> </a:t>
            </a:r>
            <a:r>
              <a:rPr lang="en-US" dirty="0" err="1">
                <a:solidFill>
                  <a:srgbClr val="006600"/>
                </a:solidFill>
                <a:sym typeface="Wingdings" pitchFamily="2" charset="2"/>
              </a:rPr>
              <a:t>lời</a:t>
            </a:r>
            <a:r>
              <a:rPr lang="en-US" dirty="0">
                <a:solidFill>
                  <a:srgbClr val="006600"/>
                </a:solidFill>
                <a:sym typeface="Wingdings" pitchFamily="2" charset="2"/>
              </a:rPr>
              <a:t> </a:t>
            </a:r>
            <a:r>
              <a:rPr lang="en-US" dirty="0" err="1">
                <a:solidFill>
                  <a:srgbClr val="006600"/>
                </a:solidFill>
                <a:sym typeface="Wingdings" pitchFamily="2" charset="2"/>
              </a:rPr>
              <a:t>yêu</a:t>
            </a:r>
            <a:r>
              <a:rPr lang="en-US" dirty="0">
                <a:solidFill>
                  <a:srgbClr val="006600"/>
                </a:solidFill>
                <a:sym typeface="Wingdings" pitchFamily="2" charset="2"/>
              </a:rPr>
              <a:t> </a:t>
            </a:r>
            <a:r>
              <a:rPr lang="en-US" dirty="0" err="1">
                <a:solidFill>
                  <a:srgbClr val="006600"/>
                </a:solidFill>
                <a:sym typeface="Wingdings" pitchFamily="2" charset="2"/>
              </a:rPr>
              <a:t>cầu</a:t>
            </a:r>
            <a:r>
              <a:rPr lang="en-US" dirty="0">
                <a:solidFill>
                  <a:srgbClr val="006600"/>
                </a:solidFill>
                <a:sym typeface="Wingdings" pitchFamily="2" charset="2"/>
              </a:rPr>
              <a:t>  </a:t>
            </a:r>
            <a:r>
              <a:rPr lang="en-US" dirty="0" err="1">
                <a:solidFill>
                  <a:srgbClr val="006600"/>
                </a:solidFill>
                <a:sym typeface="Wingdings" pitchFamily="2" charset="2"/>
              </a:rPr>
              <a:t>đối</a:t>
            </a:r>
            <a:r>
              <a:rPr lang="en-US" dirty="0">
                <a:solidFill>
                  <a:srgbClr val="006600"/>
                </a:solidFill>
                <a:sym typeface="Wingdings" pitchFamily="2" charset="2"/>
              </a:rPr>
              <a:t> </a:t>
            </a:r>
            <a:r>
              <a:rPr lang="en-US" dirty="0" err="1">
                <a:solidFill>
                  <a:srgbClr val="006600"/>
                </a:solidFill>
                <a:sym typeface="Wingdings" pitchFamily="2" charset="2"/>
              </a:rPr>
              <a:t>tượng</a:t>
            </a:r>
            <a:r>
              <a:rPr lang="en-US" dirty="0">
                <a:solidFill>
                  <a:srgbClr val="006600"/>
                </a:solidFill>
                <a:sym typeface="Wingdings" pitchFamily="2" charset="2"/>
              </a:rPr>
              <a:t> </a:t>
            </a:r>
            <a:r>
              <a:rPr lang="en-US" dirty="0" err="1">
                <a:solidFill>
                  <a:srgbClr val="006600"/>
                </a:solidFill>
                <a:sym typeface="Wingdings" pitchFamily="2" charset="2"/>
              </a:rPr>
              <a:t>thực</a:t>
            </a:r>
            <a:r>
              <a:rPr lang="en-US" dirty="0">
                <a:solidFill>
                  <a:srgbClr val="006600"/>
                </a:solidFill>
                <a:sym typeface="Wingdings" pitchFamily="2" charset="2"/>
              </a:rPr>
              <a:t> </a:t>
            </a:r>
            <a:r>
              <a:rPr lang="en-US" dirty="0" err="1">
                <a:solidFill>
                  <a:srgbClr val="006600"/>
                </a:solidFill>
                <a:sym typeface="Wingdings" pitchFamily="2" charset="2"/>
              </a:rPr>
              <a:t>hiện</a:t>
            </a:r>
            <a:r>
              <a:rPr lang="en-US" dirty="0">
                <a:solidFill>
                  <a:srgbClr val="006600"/>
                </a:solidFill>
                <a:sym typeface="Wingdings" pitchFamily="2" charset="2"/>
              </a:rPr>
              <a:t> </a:t>
            </a:r>
            <a:r>
              <a:rPr lang="en-US" dirty="0" err="1">
                <a:solidFill>
                  <a:srgbClr val="006600"/>
                </a:solidFill>
                <a:sym typeface="Wingdings" pitchFamily="2" charset="2"/>
              </a:rPr>
              <a:t>hành</a:t>
            </a:r>
            <a:r>
              <a:rPr lang="en-US" dirty="0">
                <a:solidFill>
                  <a:srgbClr val="006600"/>
                </a:solidFill>
                <a:sym typeface="Wingdings" pitchFamily="2" charset="2"/>
              </a:rPr>
              <a:t> vi </a:t>
            </a:r>
            <a:r>
              <a:rPr lang="en-US" dirty="0" err="1">
                <a:solidFill>
                  <a:srgbClr val="006600"/>
                </a:solidFill>
                <a:sym typeface="Wingdings" pitchFamily="2" charset="2"/>
              </a:rPr>
              <a:t>của</a:t>
            </a:r>
            <a:r>
              <a:rPr lang="en-US" dirty="0">
                <a:solidFill>
                  <a:srgbClr val="006600"/>
                </a:solidFill>
                <a:sym typeface="Wingdings" pitchFamily="2" charset="2"/>
              </a:rPr>
              <a:t> </a:t>
            </a:r>
            <a:r>
              <a:rPr lang="en-US" dirty="0" err="1">
                <a:solidFill>
                  <a:srgbClr val="006600"/>
                </a:solidFill>
                <a:sym typeface="Wingdings" pitchFamily="2" charset="2"/>
              </a:rPr>
              <a:t>mình</a:t>
            </a:r>
            <a:r>
              <a:rPr lang="en-US" dirty="0">
                <a:sym typeface="Wingdings" pitchFamily="2" charset="2"/>
              </a:rPr>
              <a:t>.</a:t>
            </a:r>
          </a:p>
          <a:p>
            <a:r>
              <a:rPr lang="vi-VN" dirty="0"/>
              <a:t>Đóng gói dữ liệu nên hạn chế việc truy cập tự do </a:t>
            </a:r>
            <a:r>
              <a:rPr lang="en-US" dirty="0" smtClean="0"/>
              <a:t>(</a:t>
            </a:r>
            <a:r>
              <a:rPr lang="vi-VN" dirty="0" smtClean="0"/>
              <a:t>private </a:t>
            </a:r>
            <a:r>
              <a:rPr lang="vi-VN" dirty="0"/>
              <a:t>trong hướng đối tượng, chỉ các phương thức </a:t>
            </a:r>
            <a:r>
              <a:rPr lang="vi-VN" dirty="0" smtClean="0"/>
              <a:t>thuộc </a:t>
            </a:r>
            <a:r>
              <a:rPr lang="vi-VN" dirty="0"/>
              <a:t>lớp mới truy cập được</a:t>
            </a:r>
            <a:r>
              <a:rPr lang="en-US" dirty="0" smtClean="0"/>
              <a:t>) </a:t>
            </a:r>
            <a:r>
              <a:rPr lang="vi-VN" dirty="0" smtClean="0"/>
              <a:t>làm </a:t>
            </a:r>
            <a:r>
              <a:rPr lang="vi-VN" dirty="0"/>
              <a:t>không kiểm soát </a:t>
            </a:r>
            <a:r>
              <a:rPr lang="vi-VN" dirty="0" smtClean="0"/>
              <a:t>được </a:t>
            </a:r>
            <a:r>
              <a:rPr lang="vi-VN" dirty="0"/>
              <a:t>việc cập nhật dữ liệu</a:t>
            </a:r>
          </a:p>
          <a:p>
            <a:r>
              <a:rPr lang="vi-VN" dirty="0" smtClean="0"/>
              <a:t>Sử </a:t>
            </a:r>
            <a:r>
              <a:rPr lang="vi-VN" dirty="0"/>
              <a:t>dụng lại mã nguồn, hạn chế việc viết lại mã nguồn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813747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err="1"/>
              <a:t>Phương</a:t>
            </a:r>
            <a:r>
              <a:rPr lang="en-US" dirty="0"/>
              <a:t> </a:t>
            </a:r>
            <a:r>
              <a:rPr lang="en-US" dirty="0" err="1"/>
              <a:t>pháp</a:t>
            </a:r>
            <a:r>
              <a:rPr lang="en-US" dirty="0"/>
              <a:t> </a:t>
            </a:r>
            <a:r>
              <a:rPr lang="en-US" dirty="0" err="1"/>
              <a:t>tiếp</a:t>
            </a:r>
            <a:r>
              <a:rPr lang="en-US" dirty="0"/>
              <a:t> </a:t>
            </a:r>
            <a:r>
              <a:rPr lang="en-US" dirty="0" err="1"/>
              <a:t>cận</a:t>
            </a:r>
            <a:r>
              <a:rPr lang="en-US" dirty="0"/>
              <a:t> </a:t>
            </a:r>
            <a:r>
              <a:rPr lang="en-US" dirty="0" err="1"/>
              <a:t>hướng</a:t>
            </a:r>
            <a:r>
              <a:rPr lang="en-US" dirty="0"/>
              <a:t> </a:t>
            </a:r>
            <a:r>
              <a:rPr lang="en-US" dirty="0" err="1"/>
              <a:t>đối</a:t>
            </a:r>
            <a:r>
              <a:rPr lang="en-US" dirty="0"/>
              <a:t> </a:t>
            </a:r>
            <a:r>
              <a:rPr lang="en-US" dirty="0" err="1" smtClean="0"/>
              <a:t>tượng</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err="1"/>
              <a:t>Sơ</a:t>
            </a:r>
            <a:r>
              <a:rPr lang="en-US" dirty="0"/>
              <a:t> </a:t>
            </a:r>
            <a:r>
              <a:rPr lang="en-US" dirty="0" err="1"/>
              <a:t>lược</a:t>
            </a:r>
            <a:r>
              <a:rPr lang="en-US" dirty="0"/>
              <a:t> </a:t>
            </a:r>
            <a:r>
              <a:rPr lang="en-US" dirty="0" err="1"/>
              <a:t>về</a:t>
            </a:r>
            <a:r>
              <a:rPr lang="en-US" dirty="0"/>
              <a:t> </a:t>
            </a:r>
            <a:r>
              <a:rPr lang="en-US" dirty="0" smtClean="0"/>
              <a:t>OOP</a:t>
            </a:r>
          </a:p>
          <a:p>
            <a:r>
              <a:rPr lang="en-US" dirty="0" err="1"/>
              <a:t>Đối</a:t>
            </a:r>
            <a:r>
              <a:rPr lang="en-US" dirty="0"/>
              <a:t> </a:t>
            </a:r>
            <a:r>
              <a:rPr lang="en-US" dirty="0" err="1"/>
              <a:t>tượng</a:t>
            </a:r>
            <a:r>
              <a:rPr lang="en-US" dirty="0"/>
              <a:t> (object): </a:t>
            </a:r>
            <a:r>
              <a:rPr lang="en-US" dirty="0" err="1"/>
              <a:t>dữ</a:t>
            </a:r>
            <a:r>
              <a:rPr lang="en-US" dirty="0"/>
              <a:t> </a:t>
            </a:r>
            <a:r>
              <a:rPr lang="en-US" dirty="0" err="1"/>
              <a:t>liệu</a:t>
            </a:r>
            <a:r>
              <a:rPr lang="en-US" dirty="0"/>
              <a:t> + </a:t>
            </a:r>
            <a:r>
              <a:rPr lang="en-US" dirty="0" err="1"/>
              <a:t>hành</a:t>
            </a:r>
            <a:r>
              <a:rPr lang="en-US" dirty="0"/>
              <a:t> vi.</a:t>
            </a:r>
          </a:p>
          <a:p>
            <a:r>
              <a:rPr lang="en-US" dirty="0" err="1"/>
              <a:t>Đối</a:t>
            </a:r>
            <a:r>
              <a:rPr lang="en-US" dirty="0"/>
              <a:t> </a:t>
            </a:r>
            <a:r>
              <a:rPr lang="en-US" dirty="0" err="1"/>
              <a:t>tượng</a:t>
            </a:r>
            <a:r>
              <a:rPr lang="en-US" dirty="0"/>
              <a:t> </a:t>
            </a:r>
            <a:r>
              <a:rPr lang="en-US" dirty="0" err="1"/>
              <a:t>phải</a:t>
            </a:r>
            <a:r>
              <a:rPr lang="en-US" dirty="0"/>
              <a:t> </a:t>
            </a:r>
            <a:r>
              <a:rPr lang="en-US" dirty="0" err="1"/>
              <a:t>thuộc</a:t>
            </a:r>
            <a:r>
              <a:rPr lang="en-US" dirty="0"/>
              <a:t> </a:t>
            </a:r>
            <a:r>
              <a:rPr lang="en-US" dirty="0" err="1"/>
              <a:t>một</a:t>
            </a:r>
            <a:r>
              <a:rPr lang="en-US" dirty="0"/>
              <a:t> </a:t>
            </a:r>
            <a:r>
              <a:rPr lang="en-US" dirty="0" err="1"/>
              <a:t>lớp</a:t>
            </a:r>
            <a:r>
              <a:rPr lang="en-US" dirty="0"/>
              <a:t> (class).</a:t>
            </a:r>
          </a:p>
          <a:p>
            <a:r>
              <a:rPr lang="en-US" dirty="0" err="1"/>
              <a:t>Một</a:t>
            </a:r>
            <a:r>
              <a:rPr lang="en-US" dirty="0"/>
              <a:t> </a:t>
            </a:r>
            <a:r>
              <a:rPr lang="en-US" dirty="0" err="1"/>
              <a:t>nhóm</a:t>
            </a:r>
            <a:r>
              <a:rPr lang="en-US" dirty="0"/>
              <a:t> </a:t>
            </a:r>
            <a:r>
              <a:rPr lang="en-US" dirty="0" err="1"/>
              <a:t>đối</a:t>
            </a:r>
            <a:r>
              <a:rPr lang="en-US" dirty="0"/>
              <a:t> </a:t>
            </a:r>
            <a:r>
              <a:rPr lang="en-US" dirty="0" err="1"/>
              <a:t>tượng</a:t>
            </a:r>
            <a:r>
              <a:rPr lang="en-US" dirty="0"/>
              <a:t> </a:t>
            </a:r>
            <a:r>
              <a:rPr lang="en-US" dirty="0" err="1"/>
              <a:t>được</a:t>
            </a:r>
            <a:r>
              <a:rPr lang="en-US" dirty="0"/>
              <a:t> </a:t>
            </a:r>
            <a:r>
              <a:rPr lang="en-US" dirty="0" err="1"/>
              <a:t>biễu</a:t>
            </a:r>
            <a:r>
              <a:rPr lang="en-US" dirty="0"/>
              <a:t> </a:t>
            </a:r>
            <a:r>
              <a:rPr lang="en-US" dirty="0" err="1"/>
              <a:t>diễn</a:t>
            </a:r>
            <a:r>
              <a:rPr lang="en-US" dirty="0"/>
              <a:t> </a:t>
            </a:r>
            <a:r>
              <a:rPr lang="en-US" dirty="0" err="1"/>
              <a:t>bởi</a:t>
            </a:r>
            <a:r>
              <a:rPr lang="en-US" dirty="0"/>
              <a:t> </a:t>
            </a:r>
            <a:r>
              <a:rPr lang="en-US" dirty="0" err="1"/>
              <a:t>Lớp</a:t>
            </a:r>
            <a:r>
              <a:rPr lang="en-US" dirty="0"/>
              <a:t>(</a:t>
            </a:r>
            <a:r>
              <a:rPr lang="en-US" dirty="0">
                <a:sym typeface="Wingdings" pitchFamily="2" charset="2"/>
              </a:rPr>
              <a:t>Class)</a:t>
            </a:r>
          </a:p>
          <a:p>
            <a:r>
              <a:rPr lang="en-US" b="1" dirty="0" err="1">
                <a:sym typeface="Wingdings" pitchFamily="2" charset="2"/>
              </a:rPr>
              <a:t>Lớp</a:t>
            </a:r>
            <a:r>
              <a:rPr lang="en-US" b="1" dirty="0">
                <a:sym typeface="Wingdings" pitchFamily="2" charset="2"/>
              </a:rPr>
              <a:t>=  </a:t>
            </a:r>
            <a:r>
              <a:rPr lang="en-US" b="1" dirty="0">
                <a:solidFill>
                  <a:srgbClr val="C00000"/>
                </a:solidFill>
                <a:sym typeface="Wingdings" pitchFamily="2" charset="2"/>
              </a:rPr>
              <a:t>data (</a:t>
            </a:r>
            <a:r>
              <a:rPr lang="en-US" b="1" dirty="0" err="1">
                <a:solidFill>
                  <a:srgbClr val="C00000"/>
                </a:solidFill>
                <a:sym typeface="Wingdings" pitchFamily="2" charset="2"/>
              </a:rPr>
              <a:t>biến</a:t>
            </a:r>
            <a:r>
              <a:rPr lang="en-US" b="1" dirty="0">
                <a:solidFill>
                  <a:srgbClr val="C00000"/>
                </a:solidFill>
                <a:sym typeface="Wingdings" pitchFamily="2" charset="2"/>
              </a:rPr>
              <a:t>, </a:t>
            </a:r>
            <a:r>
              <a:rPr lang="en-US" b="1" dirty="0" err="1">
                <a:solidFill>
                  <a:srgbClr val="C00000"/>
                </a:solidFill>
                <a:sym typeface="Wingdings" pitchFamily="2" charset="2"/>
              </a:rPr>
              <a:t>thuộc</a:t>
            </a:r>
            <a:r>
              <a:rPr lang="en-US" b="1" dirty="0">
                <a:solidFill>
                  <a:srgbClr val="C00000"/>
                </a:solidFill>
                <a:sym typeface="Wingdings" pitchFamily="2" charset="2"/>
              </a:rPr>
              <a:t> </a:t>
            </a:r>
            <a:r>
              <a:rPr lang="en-US" b="1" dirty="0" err="1">
                <a:solidFill>
                  <a:srgbClr val="C00000"/>
                </a:solidFill>
                <a:sym typeface="Wingdings" pitchFamily="2" charset="2"/>
              </a:rPr>
              <a:t>tính</a:t>
            </a:r>
            <a:r>
              <a:rPr lang="en-US" b="1" dirty="0">
                <a:solidFill>
                  <a:srgbClr val="C00000"/>
                </a:solidFill>
                <a:sym typeface="Wingdings" pitchFamily="2" charset="2"/>
              </a:rPr>
              <a:t>) + methods (code)</a:t>
            </a:r>
            <a:r>
              <a:rPr lang="en-US" dirty="0">
                <a:sym typeface="Wingdings" pitchFamily="2" charset="2"/>
              </a:rPr>
              <a:t>.</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1026" name="Picture 2" descr="https://gurumatrix.files.wordpress.com/2010/1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7657" y="3327856"/>
            <a:ext cx="4891314" cy="337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683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err="1"/>
              <a:t>Phương</a:t>
            </a:r>
            <a:r>
              <a:rPr lang="en-US" dirty="0"/>
              <a:t> </a:t>
            </a:r>
            <a:r>
              <a:rPr lang="en-US" dirty="0" err="1"/>
              <a:t>pháp</a:t>
            </a:r>
            <a:r>
              <a:rPr lang="en-US" dirty="0"/>
              <a:t> </a:t>
            </a:r>
            <a:r>
              <a:rPr lang="en-US" dirty="0" err="1"/>
              <a:t>tiếp</a:t>
            </a:r>
            <a:r>
              <a:rPr lang="en-US" dirty="0"/>
              <a:t> </a:t>
            </a:r>
            <a:r>
              <a:rPr lang="en-US" dirty="0" err="1"/>
              <a:t>cận</a:t>
            </a:r>
            <a:r>
              <a:rPr lang="en-US" dirty="0"/>
              <a:t> </a:t>
            </a:r>
            <a:r>
              <a:rPr lang="en-US" dirty="0" err="1"/>
              <a:t>hướng</a:t>
            </a:r>
            <a:r>
              <a:rPr lang="en-US" dirty="0"/>
              <a:t> </a:t>
            </a:r>
            <a:r>
              <a:rPr lang="en-US" dirty="0" err="1"/>
              <a:t>đối</a:t>
            </a:r>
            <a:r>
              <a:rPr lang="en-US" dirty="0"/>
              <a:t> </a:t>
            </a:r>
            <a:r>
              <a:rPr lang="en-US" dirty="0" err="1" smtClean="0"/>
              <a:t>tượng</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vi-VN" dirty="0"/>
              <a:t>Đặc trưng (tính chất)</a:t>
            </a:r>
          </a:p>
          <a:p>
            <a:r>
              <a:rPr lang="vi-VN" dirty="0" smtClean="0"/>
              <a:t>Trừu </a:t>
            </a:r>
            <a:r>
              <a:rPr lang="vi-VN" dirty="0"/>
              <a:t>tượng (Abtraction)</a:t>
            </a:r>
          </a:p>
          <a:p>
            <a:r>
              <a:rPr lang="vi-VN" dirty="0" smtClean="0"/>
              <a:t>Đóng gói</a:t>
            </a:r>
            <a:r>
              <a:rPr lang="en-US" dirty="0" smtClean="0"/>
              <a:t>/</a:t>
            </a:r>
            <a:r>
              <a:rPr lang="en-US" dirty="0" err="1" smtClean="0"/>
              <a:t>Che</a:t>
            </a:r>
            <a:r>
              <a:rPr lang="en-US" dirty="0" smtClean="0"/>
              <a:t> </a:t>
            </a:r>
            <a:r>
              <a:rPr lang="en-US" dirty="0" err="1" smtClean="0"/>
              <a:t>dấu</a:t>
            </a:r>
            <a:r>
              <a:rPr lang="en-US" dirty="0" smtClean="0"/>
              <a:t> </a:t>
            </a:r>
            <a:r>
              <a:rPr lang="en-US" dirty="0" err="1" smtClean="0"/>
              <a:t>thông</a:t>
            </a:r>
            <a:r>
              <a:rPr lang="en-US" dirty="0" smtClean="0"/>
              <a:t> tin </a:t>
            </a:r>
            <a:r>
              <a:rPr lang="vi-VN" dirty="0" smtClean="0"/>
              <a:t>(Encapsulation</a:t>
            </a:r>
            <a:r>
              <a:rPr lang="en-US" dirty="0" smtClean="0"/>
              <a:t> - </a:t>
            </a:r>
            <a:r>
              <a:rPr lang="vi-VN" dirty="0" smtClean="0"/>
              <a:t>Information </a:t>
            </a:r>
            <a:r>
              <a:rPr lang="vi-VN" dirty="0"/>
              <a:t>hiding)</a:t>
            </a:r>
          </a:p>
          <a:p>
            <a:r>
              <a:rPr lang="vi-VN" dirty="0" smtClean="0"/>
              <a:t>Thừa </a:t>
            </a:r>
            <a:r>
              <a:rPr lang="vi-VN" dirty="0"/>
              <a:t>kế (Inheritance)</a:t>
            </a:r>
          </a:p>
          <a:p>
            <a:r>
              <a:rPr lang="vi-VN" dirty="0" smtClean="0"/>
              <a:t>Đa </a:t>
            </a:r>
            <a:r>
              <a:rPr lang="vi-VN" dirty="0"/>
              <a:t>hình (Polymophism</a:t>
            </a:r>
            <a:r>
              <a:rPr lang="vi-VN" dirty="0" smtClean="0"/>
              <a:t>)</a:t>
            </a:r>
            <a:endParaRPr lang="en-US" dirty="0" smtClean="0"/>
          </a:p>
          <a:p>
            <a:endParaRPr lang="en-US" dirty="0"/>
          </a:p>
          <a:p>
            <a:pPr marL="0" indent="0">
              <a:buNone/>
            </a:pPr>
            <a:r>
              <a:rPr lang="vi-VN" dirty="0"/>
              <a:t>Ưu điểm</a:t>
            </a:r>
          </a:p>
          <a:p>
            <a:r>
              <a:rPr lang="vi-VN" dirty="0" smtClean="0"/>
              <a:t>Khi </a:t>
            </a:r>
            <a:r>
              <a:rPr lang="vi-VN" dirty="0"/>
              <a:t>thay đổi cấu trúc dữ liệu thì không cần thay đổi mã nguồn của đối </a:t>
            </a:r>
            <a:r>
              <a:rPr lang="vi-VN" dirty="0" smtClean="0"/>
              <a:t>tượng khác</a:t>
            </a:r>
            <a:endParaRPr lang="en-US" dirty="0" smtClean="0"/>
          </a:p>
          <a:p>
            <a:r>
              <a:rPr lang="vi-VN" dirty="0" smtClean="0"/>
              <a:t>Có </a:t>
            </a:r>
            <a:r>
              <a:rPr lang="vi-VN" dirty="0"/>
              <a:t>thể sử dụng </a:t>
            </a:r>
            <a:r>
              <a:rPr lang="en-US" dirty="0" err="1" smtClean="0"/>
              <a:t>lại</a:t>
            </a:r>
            <a:r>
              <a:rPr lang="en-US" dirty="0" smtClean="0"/>
              <a:t> </a:t>
            </a:r>
            <a:r>
              <a:rPr lang="vi-VN" dirty="0" smtClean="0"/>
              <a:t>mã </a:t>
            </a:r>
            <a:r>
              <a:rPr lang="vi-VN" dirty="0"/>
              <a:t>nguồn, tiết kiệm tài </a:t>
            </a:r>
            <a:r>
              <a:rPr lang="vi-VN" dirty="0" smtClean="0"/>
              <a:t>nguyên</a:t>
            </a:r>
            <a:endParaRPr lang="en-US" dirty="0" smtClean="0"/>
          </a:p>
          <a:p>
            <a:r>
              <a:rPr lang="en-US" dirty="0" smtClean="0"/>
              <a:t>PP </a:t>
            </a:r>
            <a:r>
              <a:rPr lang="en-US" dirty="0" err="1" smtClean="0"/>
              <a:t>tiếp</a:t>
            </a:r>
            <a:r>
              <a:rPr lang="en-US" dirty="0" smtClean="0"/>
              <a:t> </a:t>
            </a:r>
            <a:r>
              <a:rPr lang="en-US" dirty="0" err="1" smtClean="0"/>
              <a:t>cận</a:t>
            </a:r>
            <a:r>
              <a:rPr lang="en-US" dirty="0" smtClean="0"/>
              <a:t> HĐT p</a:t>
            </a:r>
            <a:r>
              <a:rPr lang="vi-VN" dirty="0" smtClean="0"/>
              <a:t>hù </a:t>
            </a:r>
            <a:r>
              <a:rPr lang="vi-VN" dirty="0"/>
              <a:t>hợp với các dự án phần mềm lớn, phức tạp</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9748896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TC103457496[[fn=Parallax]]</Template>
  <TotalTime>1076</TotalTime>
  <Words>1587</Words>
  <Application>Microsoft Office PowerPoint</Application>
  <PresentationFormat>Custom</PresentationFormat>
  <Paragraphs>194</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Parallax</vt:lpstr>
      <vt:lpstr>Môn: Lập trình Hướng đối tượng (Object Oriented Programming)</vt:lpstr>
      <vt:lpstr>Nội dung</vt:lpstr>
      <vt:lpstr>1.1. Phương pháp tiếp cận của LT truyền thống</vt:lpstr>
      <vt:lpstr>1.1. PP tiếp cận của LT truyền thống (tt)</vt:lpstr>
      <vt:lpstr>1.1. PP tiếp cận của LT truyền thống (tt)</vt:lpstr>
      <vt:lpstr>1.1. PP tiếp cận của LT truyền thống (tt)</vt:lpstr>
      <vt:lpstr>1.2. Phương pháp tiếp cận hướng đối tượng </vt:lpstr>
      <vt:lpstr>1.2. Phương pháp tiếp cận hướng đối tượng (tt)</vt:lpstr>
      <vt:lpstr>1.2. Phương pháp tiếp cận hướng đối tượng (tt)</vt:lpstr>
      <vt:lpstr>1.2. Phương pháp tiếp cận hướng đối tượng (tt)</vt:lpstr>
      <vt:lpstr>1.2. Phương pháp tiếp cận hướng đối tượng (tt)</vt:lpstr>
      <vt:lpstr>1.2. Phương pháp tiếp cận hướng đối tượng (tt)</vt:lpstr>
      <vt:lpstr>1.3. So sánh sự khác biệt giữa 2 cách tiếp cận</vt:lpstr>
      <vt:lpstr>1.3. So sánh sự khác biệt … (tt)</vt:lpstr>
      <vt:lpstr>1.4. Xu hướng phát triển của lập trình HĐT</vt:lpstr>
      <vt:lpstr>1.4. Xu hướng phát triển của LT HĐT (tt)</vt:lpstr>
      <vt:lpstr>1.4. Xu hướng phát triển của LT HĐT (tt)</vt:lpstr>
      <vt:lpstr>1.4. Xu hướng phát triển của LT HĐT (tt)</vt:lpstr>
      <vt:lpstr>1.4. Xu hướng phát triển của LT HĐT (tt)</vt:lpstr>
      <vt:lpstr>1.4. Xu hướng phát triển của LT HĐT (tt)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Lập trình Hướng đối tượng</dc:title>
  <dc:creator>Thanh Van</dc:creator>
  <cp:lastModifiedBy>vinh tran</cp:lastModifiedBy>
  <cp:revision>40</cp:revision>
  <dcterms:created xsi:type="dcterms:W3CDTF">2014-08-22T11:10:10Z</dcterms:created>
  <dcterms:modified xsi:type="dcterms:W3CDTF">2020-08-31T01:32:00Z</dcterms:modified>
</cp:coreProperties>
</file>