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4" r:id="rId4"/>
    <p:sldId id="265" r:id="rId5"/>
    <p:sldId id="266" r:id="rId6"/>
    <p:sldId id="267" r:id="rId7"/>
    <p:sldId id="271" r:id="rId8"/>
    <p:sldId id="268" r:id="rId9"/>
    <p:sldId id="270" r:id="rId10"/>
    <p:sldId id="291" r:id="rId11"/>
    <p:sldId id="292" r:id="rId12"/>
    <p:sldId id="269" r:id="rId13"/>
    <p:sldId id="273" r:id="rId14"/>
    <p:sldId id="290" r:id="rId15"/>
    <p:sldId id="293" r:id="rId16"/>
    <p:sldId id="294" r:id="rId17"/>
    <p:sldId id="295" r:id="rId18"/>
    <p:sldId id="297" r:id="rId19"/>
    <p:sldId id="296" r:id="rId20"/>
    <p:sldId id="299" r:id="rId21"/>
    <p:sldId id="298" r:id="rId22"/>
    <p:sldId id="272" r:id="rId23"/>
    <p:sldId id="277" r:id="rId24"/>
    <p:sldId id="274" r:id="rId25"/>
    <p:sldId id="278" r:id="rId26"/>
    <p:sldId id="276" r:id="rId27"/>
    <p:sldId id="275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9" r:id="rId36"/>
    <p:sldId id="285" r:id="rId37"/>
    <p:sldId id="287" r:id="rId38"/>
    <p:sldId id="288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FBAF-A654-4740-9614-4DDEDD971BF6}" type="datetimeFigureOut">
              <a:rPr lang="en-US" smtClean="0"/>
              <a:t>8/31/2014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BD98-DC88-4403-A9D3-CB5202450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48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900" y="1539244"/>
            <a:ext cx="9507268" cy="261619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535" y="4260218"/>
            <a:ext cx="9432633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6E-E55D-4325-8AB3-9358735E38CB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596-B40E-43C6-B408-C52F9B543E75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455F-9ACE-4404-A226-35A788810990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E8ED-5C72-4E85-864C-25F70A5EB673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B72D-C352-4381-B5BE-1C1DD139BCF5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C64A-BEA3-4AB1-88D1-113696D24299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E17-D041-4487-BD88-9B313DE02062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BE5E-D0C2-408D-95E6-624C29106FB3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E63-899C-4483-91B4-0DB25AA94326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567990" cy="95236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10567990" cy="5387974"/>
          </a:xfrm>
        </p:spPr>
        <p:txBody>
          <a:bodyPr anchor="t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5430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002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1425" y="6492875"/>
            <a:ext cx="668031" cy="365125"/>
          </a:xfrm>
        </p:spPr>
        <p:txBody>
          <a:bodyPr/>
          <a:lstStyle>
            <a:lvl1pPr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371600" y="952500"/>
            <a:ext cx="1082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 userDrawn="1"/>
        </p:nvSpPr>
        <p:spPr>
          <a:xfrm>
            <a:off x="1155700" y="749300"/>
            <a:ext cx="328610" cy="317501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156-FF57-4402-881B-CB11F70E6F88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82D4-132B-412F-AAA8-66A49DB52A62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B15E-EAB0-4B43-8090-B6024CDDBE96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72B-567F-4ABB-9984-40814FBCE3E6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753-D1D7-4125-B785-D37666019608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EA69-BCA9-48D1-B857-F6666CAEB373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2DAA-E68B-4643-8E44-42CE3B8D1B60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D7460-C38B-41E6-847B-B0D62E4C31BB}" type="datetime1">
              <a:rPr lang="en-US" smtClean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(Object Oriented Programming)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Chương 2. Những khái niệm cơ bản của Lập trình </a:t>
            </a:r>
            <a:r>
              <a:rPr lang="en-US" smtClean="0"/>
              <a:t>HĐT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2.7.3.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5972558" cy="5387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(Class Variables) -  (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- Static Variables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keyword.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copy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lvl="1">
              <a:defRPr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941" y="1104901"/>
            <a:ext cx="3557547" cy="261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940" y="3695145"/>
            <a:ext cx="3557547" cy="298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79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2.7.3.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89" y="1665288"/>
            <a:ext cx="358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89" y="2016125"/>
            <a:ext cx="48322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056" y="2949575"/>
            <a:ext cx="205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Có hai loại phương thức trong ngôn ngữ Java:</a:t>
            </a:r>
          </a:p>
          <a:p>
            <a:pPr lvl="1"/>
            <a:r>
              <a:rPr lang="vi-VN" dirty="0"/>
              <a:t>Hàm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vi-VN" dirty="0" smtClean="0"/>
              <a:t>tạo</a:t>
            </a:r>
            <a:r>
              <a:rPr lang="en-US" dirty="0" smtClean="0"/>
              <a:t> (Constructor)</a:t>
            </a:r>
          </a:p>
          <a:p>
            <a:pPr lvl="1"/>
            <a:endParaRPr lang="vi-VN" dirty="0"/>
          </a:p>
          <a:p>
            <a:pPr lvl="1"/>
            <a:r>
              <a:rPr lang="vi-VN" dirty="0"/>
              <a:t>Các phương thức</a:t>
            </a:r>
            <a:r>
              <a:rPr lang="en-US" dirty="0"/>
              <a:t>/</a:t>
            </a:r>
            <a:r>
              <a:rPr lang="en-US" dirty="0" err="1"/>
              <a:t>hàm</a:t>
            </a:r>
            <a:r>
              <a:rPr lang="vi-VN" dirty="0"/>
              <a:t> </a:t>
            </a:r>
            <a:r>
              <a:rPr lang="vi-VN" dirty="0" smtClean="0"/>
              <a:t>khác</a:t>
            </a:r>
            <a:endParaRPr lang="en-US" dirty="0" smtClean="0"/>
          </a:p>
          <a:p>
            <a:pPr lvl="2">
              <a:defRPr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(Instance Method</a:t>
            </a:r>
            <a:r>
              <a:rPr lang="en-US" dirty="0" smtClean="0"/>
              <a:t>)</a:t>
            </a:r>
            <a:endParaRPr lang="en-US" dirty="0"/>
          </a:p>
          <a:p>
            <a:pPr lvl="2">
              <a:defRPr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(Passing Arguments by Value</a:t>
            </a:r>
            <a:r>
              <a:rPr lang="en-US" dirty="0" smtClean="0"/>
              <a:t>).</a:t>
            </a:r>
            <a:endParaRPr lang="en-US" dirty="0"/>
          </a:p>
          <a:p>
            <a:pPr lvl="2">
              <a:defRPr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(Passing Arguments by Reference</a:t>
            </a:r>
            <a:r>
              <a:rPr lang="en-US" dirty="0" smtClean="0"/>
              <a:t>).</a:t>
            </a:r>
            <a:endParaRPr lang="en-US" dirty="0"/>
          </a:p>
          <a:p>
            <a:pPr lvl="2"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(Static Methods</a:t>
            </a:r>
            <a:r>
              <a:rPr lang="en-US" dirty="0" smtClean="0"/>
              <a:t>)</a:t>
            </a:r>
            <a:endParaRPr lang="en-US" dirty="0"/>
          </a:p>
          <a:p>
            <a:pPr lvl="2"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(Variable Argument Methods)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Hàm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vi-VN" dirty="0" smtClean="0"/>
              <a:t>tạo</a:t>
            </a:r>
            <a:r>
              <a:rPr lang="en-US" dirty="0" smtClean="0"/>
              <a:t> (Constructor)</a:t>
            </a:r>
            <a:endParaRPr lang="vi-VN" dirty="0"/>
          </a:p>
          <a:p>
            <a:pPr>
              <a:lnSpc>
                <a:spcPct val="90000"/>
              </a:lnSpc>
            </a:pPr>
            <a:r>
              <a:rPr lang="en-US" dirty="0" smtClean="0"/>
              <a:t>Constructor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/>
              <a:t>Mục</a:t>
            </a:r>
            <a:r>
              <a:rPr lang="en-US" i="1" dirty="0"/>
              <a:t> </a:t>
            </a:r>
            <a:r>
              <a:rPr lang="en-US" i="1" dirty="0" err="1"/>
              <a:t>đích</a:t>
            </a:r>
            <a:r>
              <a:rPr lang="en-US" i="1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constructor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class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smtClean="0"/>
              <a:t>Constructors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smtClean="0"/>
              <a:t>Constructor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/>
              <a:t>default constructor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Default </a:t>
            </a:r>
            <a:r>
              <a:rPr lang="en-US" dirty="0" smtClean="0"/>
              <a:t>constructor 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0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5830890" cy="5387974"/>
          </a:xfrm>
        </p:spPr>
        <p:txBody>
          <a:bodyPr/>
          <a:lstStyle/>
          <a:p>
            <a:pPr marL="0" indent="0">
              <a:buNone/>
            </a:pPr>
            <a:r>
              <a:rPr lang="en-US" altLang="en-US" u="sng" dirty="0" err="1"/>
              <a:t>Phương</a:t>
            </a:r>
            <a:r>
              <a:rPr lang="en-US" altLang="en-US" u="sng" dirty="0"/>
              <a:t> </a:t>
            </a:r>
            <a:r>
              <a:rPr lang="en-US" altLang="en-US" u="sng" dirty="0" err="1"/>
              <a:t>thức</a:t>
            </a:r>
            <a:r>
              <a:rPr lang="en-US" altLang="en-US" u="sng" dirty="0"/>
              <a:t> </a:t>
            </a:r>
            <a:r>
              <a:rPr lang="en-US" altLang="en-US" u="sng" dirty="0" err="1"/>
              <a:t>thể</a:t>
            </a:r>
            <a:r>
              <a:rPr lang="en-US" altLang="en-US" u="sng" dirty="0"/>
              <a:t> </a:t>
            </a:r>
            <a:r>
              <a:rPr lang="en-US" altLang="en-US" u="sng" dirty="0" err="1"/>
              <a:t>hiện</a:t>
            </a:r>
            <a:r>
              <a:rPr lang="en-US" altLang="en-US" u="sng" dirty="0"/>
              <a:t> (Instance Method)</a:t>
            </a:r>
            <a:endParaRPr lang="en-US" u="sng" dirty="0" smtClean="0"/>
          </a:p>
          <a:p>
            <a:pPr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>
              <a:defRPr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 lvl="1"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riêng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>
              <a:defRPr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90" y="1379112"/>
            <a:ext cx="4268398" cy="49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49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u="sng" dirty="0" err="1"/>
              <a:t>Gọi</a:t>
            </a:r>
            <a:r>
              <a:rPr lang="en-US" altLang="en-US" u="sng" dirty="0"/>
              <a:t> </a:t>
            </a:r>
            <a:r>
              <a:rPr lang="en-US" altLang="en-US" u="sng" dirty="0" err="1"/>
              <a:t>phương</a:t>
            </a:r>
            <a:r>
              <a:rPr lang="en-US" altLang="en-US" u="sng" dirty="0"/>
              <a:t> </a:t>
            </a:r>
            <a:r>
              <a:rPr lang="en-US" altLang="en-US" u="sng" dirty="0" err="1"/>
              <a:t>thức</a:t>
            </a:r>
            <a:r>
              <a:rPr lang="en-US" altLang="en-US" u="sng" dirty="0"/>
              <a:t> </a:t>
            </a:r>
            <a:r>
              <a:rPr lang="en-US" altLang="en-US" u="sng" dirty="0" err="1"/>
              <a:t>và</a:t>
            </a:r>
            <a:r>
              <a:rPr lang="en-US" altLang="en-US" u="sng" dirty="0"/>
              <a:t> </a:t>
            </a:r>
            <a:r>
              <a:rPr lang="en-US" altLang="en-US" u="sng" dirty="0" err="1"/>
              <a:t>truyền</a:t>
            </a:r>
            <a:r>
              <a:rPr lang="en-US" altLang="en-US" u="sng" dirty="0"/>
              <a:t> </a:t>
            </a:r>
            <a:r>
              <a:rPr lang="en-US" altLang="en-US" u="sng" dirty="0" err="1"/>
              <a:t>tham</a:t>
            </a:r>
            <a:r>
              <a:rPr lang="en-US" altLang="en-US" u="sng" dirty="0"/>
              <a:t> </a:t>
            </a:r>
            <a:r>
              <a:rPr lang="en-US" altLang="en-US" u="sng" dirty="0" err="1"/>
              <a:t>số</a:t>
            </a:r>
            <a:r>
              <a:rPr lang="en-US" altLang="en-US" u="sng" dirty="0"/>
              <a:t> </a:t>
            </a:r>
            <a:r>
              <a:rPr lang="en-US" altLang="en-US" u="sng" dirty="0" err="1"/>
              <a:t>kiểu</a:t>
            </a:r>
            <a:r>
              <a:rPr lang="en-US" altLang="en-US" u="sng" dirty="0"/>
              <a:t> </a:t>
            </a:r>
            <a:r>
              <a:rPr lang="en-US" altLang="en-US" u="sng" dirty="0" err="1" smtClean="0"/>
              <a:t>trị</a:t>
            </a:r>
            <a:endParaRPr lang="en-US" altLang="en-US" u="sng" dirty="0" smtClean="0"/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(calling method)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(called method</a:t>
            </a:r>
            <a:r>
              <a:rPr lang="en-US" altLang="en-US" dirty="0" smtClean="0"/>
              <a:t>).</a:t>
            </a:r>
          </a:p>
          <a:p>
            <a:endParaRPr lang="en-US" altLang="en-US" dirty="0"/>
          </a:p>
          <a:p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truyển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thủy</a:t>
            </a:r>
            <a:r>
              <a:rPr lang="en-US" altLang="en-US" dirty="0"/>
              <a:t> (primitive types </a:t>
            </a:r>
            <a:r>
              <a:rPr lang="en-US" altLang="en-US" dirty="0" err="1"/>
              <a:t>int</a:t>
            </a:r>
            <a:r>
              <a:rPr lang="en-US" altLang="en-US" dirty="0"/>
              <a:t>, float …)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05" y="1387475"/>
            <a:ext cx="4079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80" y="3902075"/>
            <a:ext cx="5791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980" y="1539875"/>
            <a:ext cx="3575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2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Gọi</a:t>
            </a:r>
            <a:r>
              <a:rPr lang="en-US" u="sng" dirty="0"/>
              <a:t> </a:t>
            </a:r>
            <a:r>
              <a:rPr lang="en-US" u="sng" dirty="0" err="1"/>
              <a:t>phương</a:t>
            </a:r>
            <a:r>
              <a:rPr lang="en-US" u="sng" dirty="0"/>
              <a:t> </a:t>
            </a:r>
            <a:r>
              <a:rPr lang="en-US" u="sng" dirty="0" err="1"/>
              <a:t>thức</a:t>
            </a:r>
            <a:r>
              <a:rPr lang="en-US" u="sng" dirty="0"/>
              <a:t> </a:t>
            </a:r>
            <a:r>
              <a:rPr lang="en-US" u="sng" dirty="0" err="1"/>
              <a:t>và</a:t>
            </a:r>
            <a:r>
              <a:rPr lang="en-US" u="sng" dirty="0"/>
              <a:t> </a:t>
            </a:r>
            <a:r>
              <a:rPr lang="en-US" u="sng" dirty="0" err="1"/>
              <a:t>truyền</a:t>
            </a:r>
            <a:r>
              <a:rPr lang="en-US" u="sng" dirty="0"/>
              <a:t> </a:t>
            </a:r>
            <a:r>
              <a:rPr lang="en-US" u="sng" dirty="0" err="1"/>
              <a:t>tham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r>
              <a:rPr lang="en-US" u="sng" dirty="0"/>
              <a:t> </a:t>
            </a:r>
            <a:r>
              <a:rPr lang="en-US" u="sng" dirty="0" err="1"/>
              <a:t>kiểu</a:t>
            </a:r>
            <a:r>
              <a:rPr lang="en-US" u="sng" dirty="0"/>
              <a:t> </a:t>
            </a:r>
            <a:r>
              <a:rPr lang="en-US" u="sng" dirty="0" err="1"/>
              <a:t>tham</a:t>
            </a:r>
            <a:r>
              <a:rPr lang="en-US" u="sng" dirty="0"/>
              <a:t> </a:t>
            </a:r>
            <a:r>
              <a:rPr lang="en-US" u="sng" dirty="0" err="1" smtClean="0"/>
              <a:t>biến</a:t>
            </a:r>
            <a:endParaRPr lang="en-US" u="sng" dirty="0" smtClean="0"/>
          </a:p>
          <a:p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1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05" y="1157826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46" y="1157826"/>
            <a:ext cx="3214352" cy="328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05" y="2986627"/>
            <a:ext cx="4800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996" y="5499783"/>
            <a:ext cx="2627444" cy="119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Phương</a:t>
            </a:r>
            <a:r>
              <a:rPr lang="en-US" u="sng" dirty="0"/>
              <a:t> </a:t>
            </a:r>
            <a:r>
              <a:rPr lang="en-US" u="sng" dirty="0" err="1"/>
              <a:t>thức</a:t>
            </a:r>
            <a:r>
              <a:rPr lang="en-US" u="sng" dirty="0"/>
              <a:t> </a:t>
            </a:r>
            <a:r>
              <a:rPr lang="en-US" u="sng" dirty="0" err="1"/>
              <a:t>tĩnh</a:t>
            </a:r>
            <a:r>
              <a:rPr lang="en-US" u="sng" dirty="0"/>
              <a:t> (Static Methods</a:t>
            </a:r>
            <a:r>
              <a:rPr lang="en-US" u="sng" dirty="0" smtClean="0"/>
              <a:t>)</a:t>
            </a:r>
          </a:p>
          <a:p>
            <a:pPr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).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(static)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(non-static).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9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2.2. So </a:t>
            </a:r>
            <a:r>
              <a:rPr lang="en-US" dirty="0" err="1"/>
              <a:t>sánh</a:t>
            </a:r>
            <a:r>
              <a:rPr lang="en-US" dirty="0"/>
              <a:t> classes </a:t>
            </a:r>
            <a:r>
              <a:rPr lang="en-US" dirty="0" err="1"/>
              <a:t>và</a:t>
            </a:r>
            <a:r>
              <a:rPr lang="en-US" dirty="0"/>
              <a:t> structures </a:t>
            </a:r>
          </a:p>
          <a:p>
            <a:pPr marL="0" indent="0">
              <a:buNone/>
            </a:pPr>
            <a:r>
              <a:rPr lang="en-US" dirty="0"/>
              <a:t>2.3.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Private </a:t>
            </a:r>
            <a:r>
              <a:rPr lang="en-US" dirty="0" err="1"/>
              <a:t>và</a:t>
            </a:r>
            <a:r>
              <a:rPr lang="en-US" dirty="0"/>
              <a:t> Public </a:t>
            </a:r>
            <a:r>
              <a:rPr lang="en-US" dirty="0" err="1"/>
              <a:t>của</a:t>
            </a:r>
            <a:r>
              <a:rPr lang="en-US" dirty="0"/>
              <a:t> classes </a:t>
            </a:r>
          </a:p>
          <a:p>
            <a:pPr marL="0" indent="0">
              <a:buNone/>
            </a:pPr>
            <a:r>
              <a:rPr lang="en-US" dirty="0"/>
              <a:t>2.4.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classes </a:t>
            </a:r>
          </a:p>
          <a:p>
            <a:pPr marL="0" indent="0">
              <a:buNone/>
            </a:pPr>
            <a:r>
              <a:rPr lang="en-US" dirty="0"/>
              <a:t>2.5.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classes </a:t>
            </a:r>
          </a:p>
          <a:p>
            <a:pPr marL="0" indent="0">
              <a:buNone/>
            </a:pPr>
            <a:r>
              <a:rPr lang="en-US" dirty="0"/>
              <a:t>2.6.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2.7.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viết</a:t>
            </a:r>
            <a:r>
              <a:rPr lang="en-US" dirty="0">
                <a:solidFill>
                  <a:srgbClr val="FF0000"/>
                </a:solidFill>
              </a:rPr>
              <a:t> class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Java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tĩnh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Khi</a:t>
            </a:r>
            <a:r>
              <a:rPr lang="en-US" altLang="en-US" dirty="0" smtClean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 smtClean="0"/>
              <a:t>Khi</a:t>
            </a:r>
            <a:r>
              <a:rPr lang="en-US" altLang="en-US" dirty="0" smtClean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tĩnh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57" y="2779711"/>
            <a:ext cx="4162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03" y="2793999"/>
            <a:ext cx="54768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305" y="5413375"/>
            <a:ext cx="39338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của 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 smtClean="0"/>
              <a:t>biến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Phương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này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06" y="2101851"/>
            <a:ext cx="4419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06" y="5122862"/>
            <a:ext cx="649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41" y="3721100"/>
            <a:ext cx="360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26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2.7.5. </a:t>
            </a:r>
            <a:r>
              <a:rPr lang="vi-VN" dirty="0"/>
              <a:t>Tạo đối tượng của </a:t>
            </a:r>
            <a:r>
              <a:rPr lang="vi-VN" dirty="0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(object)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/>
              <a:t>// </a:t>
            </a:r>
            <a:r>
              <a:rPr lang="en-US" i="1" dirty="0" err="1"/>
              <a:t>gọi</a:t>
            </a:r>
            <a:r>
              <a:rPr lang="en-US" i="1" dirty="0"/>
              <a:t> </a:t>
            </a:r>
            <a:r>
              <a:rPr lang="en-US" i="1" dirty="0" err="1"/>
              <a:t>tới</a:t>
            </a:r>
            <a:r>
              <a:rPr lang="en-US" i="1" dirty="0"/>
              <a:t> </a:t>
            </a:r>
            <a:r>
              <a:rPr lang="en-US" i="1" dirty="0" err="1"/>
              <a:t>contructor</a:t>
            </a:r>
            <a:r>
              <a:rPr lang="en-US" i="1" dirty="0"/>
              <a:t> </a:t>
            </a:r>
            <a:r>
              <a:rPr lang="en-US" i="1" dirty="0" err="1"/>
              <a:t>mặc</a:t>
            </a:r>
            <a:r>
              <a:rPr lang="en-US" i="1" dirty="0"/>
              <a:t> </a:t>
            </a:r>
            <a:r>
              <a:rPr lang="en-US" i="1" dirty="0" err="1" smtClean="0"/>
              <a:t>định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vi-VN" i="1" dirty="0" smtClean="0"/>
              <a:t>ClassName </a:t>
            </a:r>
            <a:r>
              <a:rPr lang="vi-VN" i="1" dirty="0"/>
              <a:t>objectName = </a:t>
            </a:r>
            <a:r>
              <a:rPr lang="vi-VN" i="1" dirty="0">
                <a:solidFill>
                  <a:srgbClr val="FF0000"/>
                </a:solidFill>
              </a:rPr>
              <a:t>new</a:t>
            </a:r>
            <a:r>
              <a:rPr lang="vi-VN" i="1" dirty="0"/>
              <a:t> ClassName</a:t>
            </a:r>
            <a:r>
              <a:rPr lang="vi-VN" i="1" dirty="0" smtClean="0"/>
              <a:t>();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// </a:t>
            </a:r>
            <a:r>
              <a:rPr lang="en-US" i="1" dirty="0" err="1" smtClean="0"/>
              <a:t>gọi</a:t>
            </a:r>
            <a:r>
              <a:rPr lang="en-US" i="1" dirty="0" smtClean="0"/>
              <a:t> </a:t>
            </a:r>
            <a:r>
              <a:rPr lang="en-US" i="1" dirty="0" err="1" smtClean="0"/>
              <a:t>tới</a:t>
            </a:r>
            <a:r>
              <a:rPr lang="en-US" i="1" dirty="0" smtClean="0"/>
              <a:t> constructor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tham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vi-VN" i="1" dirty="0" smtClean="0"/>
              <a:t>ClassName objectName</a:t>
            </a:r>
            <a:r>
              <a:rPr lang="en-US" i="1" dirty="0" smtClean="0"/>
              <a:t>1</a:t>
            </a:r>
            <a:r>
              <a:rPr lang="vi-VN" i="1" dirty="0" smtClean="0"/>
              <a:t> </a:t>
            </a:r>
            <a:r>
              <a:rPr lang="vi-VN" i="1" dirty="0"/>
              <a:t>= </a:t>
            </a:r>
            <a:r>
              <a:rPr lang="vi-VN" i="1" dirty="0">
                <a:solidFill>
                  <a:srgbClr val="FF0000"/>
                </a:solidFill>
              </a:rPr>
              <a:t>new</a:t>
            </a:r>
            <a:r>
              <a:rPr lang="vi-VN" i="1" dirty="0"/>
              <a:t> </a:t>
            </a:r>
            <a:r>
              <a:rPr lang="vi-VN" i="1" dirty="0" smtClean="0"/>
              <a:t>ClassName(</a:t>
            </a:r>
            <a:r>
              <a:rPr lang="en-US" i="1" dirty="0" smtClean="0"/>
              <a:t>ts1, ts2, …</a:t>
            </a:r>
            <a:r>
              <a:rPr lang="vi-VN" i="1" dirty="0" smtClean="0"/>
              <a:t>);</a:t>
            </a:r>
            <a:endParaRPr lang="en-US" i="1" dirty="0" smtClean="0"/>
          </a:p>
          <a:p>
            <a:pPr marL="0" indent="0">
              <a:buNone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object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,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class.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</a:t>
            </a:r>
            <a:r>
              <a:rPr lang="en-US" i="1" dirty="0">
                <a:solidFill>
                  <a:srgbClr val="FF0000"/>
                </a:solidFill>
                <a:latin typeface="Courier New" pitchFamily="49" charset="0"/>
              </a:rPr>
              <a:t>dot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2.7.5. </a:t>
            </a:r>
            <a:r>
              <a:rPr lang="vi-VN" dirty="0"/>
              <a:t>Tạo đối tượng của </a:t>
            </a:r>
            <a:r>
              <a:rPr lang="vi-VN" dirty="0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constructor,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constructor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constructor,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constructor </a:t>
            </a:r>
            <a:r>
              <a:rPr lang="en-US" dirty="0" err="1"/>
              <a:t>nữa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118190"/>
            <a:ext cx="6309861" cy="4861696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93017" y="2533931"/>
            <a:ext cx="6698983" cy="1015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HinhChuNhat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tượng</a:t>
            </a:r>
            <a:endParaRPr kumimoji="1" lang="en-US" sz="20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cấp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vùng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nhớ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bằng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1"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HinhChuNhat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(3,6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Ví</a:t>
            </a:r>
            <a:r>
              <a:rPr lang="en-US" sz="4400" dirty="0"/>
              <a:t> </a:t>
            </a:r>
            <a:r>
              <a:rPr lang="en-US" sz="4400" dirty="0" err="1"/>
              <a:t>dụ</a:t>
            </a:r>
            <a:r>
              <a:rPr lang="en-US" sz="4400" dirty="0"/>
              <a:t> </a:t>
            </a:r>
            <a:r>
              <a:rPr lang="en-US" sz="4400" dirty="0" err="1"/>
              <a:t>lớp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chữ</a:t>
            </a:r>
            <a:r>
              <a:rPr lang="en-US" sz="4400" dirty="0"/>
              <a:t> </a:t>
            </a:r>
            <a:r>
              <a:rPr lang="en-US" sz="4400" dirty="0" err="1" smtClean="0"/>
              <a:t>nhật</a:t>
            </a:r>
            <a:r>
              <a:rPr lang="en-US" sz="4400" dirty="0" smtClean="0"/>
              <a:t> (No default Constructor)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104901"/>
            <a:ext cx="7429494" cy="4845956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31543" y="2912327"/>
            <a:ext cx="6631752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tượng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HCN_NoDefaultConstructor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n2; </a:t>
            </a: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cấp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vùng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nhớ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bằng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dung Constructor 2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1"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HCN_NoDefaultConstructor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(3,6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 constructor default</a:t>
            </a: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 = </a:t>
            </a:r>
            <a:r>
              <a:rPr kumimoji="1"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HCN_NoDefaultConstructor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2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019660"/>
            <a:ext cx="5846459" cy="5558456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93017" y="2072267"/>
            <a:ext cx="6698983" cy="19389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HinhTron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n1, n2; 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khai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tượng</a:t>
            </a:r>
            <a:endParaRPr kumimoji="1" lang="en-US" sz="20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cấp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vùng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nhớ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bằng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 constructor 1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1"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HinhTron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 constructor </a:t>
            </a:r>
            <a:r>
              <a:rPr kumimoji="1" 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 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1"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HinhTron</a:t>
            </a:r>
            <a:r>
              <a:rPr kumimoji="1"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952500"/>
            <a:ext cx="7635649" cy="61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2.7.6.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object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code,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constructor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constructor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class.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  <a:r>
              <a:rPr lang="en-US" i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constructor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class.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constructor </a:t>
            </a:r>
            <a:r>
              <a:rPr lang="en-US" dirty="0" err="1"/>
              <a:t>gọi</a:t>
            </a:r>
            <a:r>
              <a:rPr lang="en-US" dirty="0"/>
              <a:t> constructor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  <a:r>
              <a:rPr lang="en-US" i="1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</a:t>
            </a:r>
            <a:r>
              <a:rPr lang="en-US" i="1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constructor </a:t>
            </a:r>
            <a:r>
              <a:rPr lang="en-US" dirty="0" err="1"/>
              <a:t>đó</a:t>
            </a:r>
            <a:r>
              <a:rPr lang="en-US" dirty="0"/>
              <a:t>.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2.7.6. </a:t>
            </a:r>
            <a:r>
              <a:rPr lang="en-US" dirty="0" smtClean="0"/>
              <a:t>this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this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contructor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11" y="1553764"/>
            <a:ext cx="6103146" cy="53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2.7. Cách viết class trong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2.7.1.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marL="0" indent="0">
              <a:buNone/>
            </a:pPr>
            <a:r>
              <a:rPr lang="en-US" dirty="0" smtClean="0"/>
              <a:t>2.7.2.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2.7.3.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2.7.4.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2.7.5. </a:t>
            </a:r>
            <a:r>
              <a:rPr lang="vi-VN" dirty="0" smtClean="0"/>
              <a:t>Tạo </a:t>
            </a:r>
            <a:r>
              <a:rPr lang="vi-VN" dirty="0"/>
              <a:t>đối tượng của </a:t>
            </a:r>
            <a:r>
              <a:rPr lang="vi-VN" dirty="0" smtClean="0"/>
              <a:t>lớp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2.7.6. this</a:t>
            </a:r>
          </a:p>
          <a:p>
            <a:pPr marL="0" indent="0">
              <a:buNone/>
            </a:pPr>
            <a:r>
              <a:rPr lang="en-US" dirty="0" smtClean="0"/>
              <a:t>2.7.7.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overloading</a:t>
            </a:r>
          </a:p>
          <a:p>
            <a:pPr marL="0" indent="0">
              <a:buNone/>
            </a:pPr>
            <a:r>
              <a:rPr lang="en-US" dirty="0" smtClean="0"/>
              <a:t>2.7.8. Encapsulation (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30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2.7.6. </a:t>
            </a:r>
            <a:r>
              <a:rPr lang="en-US" dirty="0" smtClean="0"/>
              <a:t>this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this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>
                <a:cs typeface="Arial" pitchFamily="34" charset="0"/>
              </a:rPr>
              <a:t>Đại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diện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cho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đối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tượng</a:t>
            </a:r>
            <a:r>
              <a:rPr lang="en-US" dirty="0">
                <a:cs typeface="Arial" pitchFamily="34" charset="0"/>
              </a:rPr>
              <a:t>, </a:t>
            </a:r>
            <a:r>
              <a:rPr lang="en-US" dirty="0" err="1">
                <a:cs typeface="Arial" pitchFamily="34" charset="0"/>
              </a:rPr>
              <a:t>dùng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để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truy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xuất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một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thành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phần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của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đối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tượng</a:t>
            </a:r>
            <a:r>
              <a:rPr lang="en-US" dirty="0">
                <a:cs typeface="Arial" pitchFamily="34" charset="0"/>
              </a:rPr>
              <a:t>  </a:t>
            </a:r>
            <a:r>
              <a:rPr lang="en-US" i="1" dirty="0" err="1">
                <a:cs typeface="Arial" pitchFamily="34" charset="0"/>
              </a:rPr>
              <a:t>this.tênThànhPhần</a:t>
            </a:r>
            <a:r>
              <a:rPr lang="en-US" dirty="0"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cs typeface="Arial" pitchFamily="34" charset="0"/>
              </a:rPr>
              <a:t>Khi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tham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số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trùng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với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tên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thuộc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tính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thì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nhờ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từ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khóa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i="1" dirty="0">
                <a:cs typeface="Arial" pitchFamily="34" charset="0"/>
              </a:rPr>
              <a:t>this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để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phân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biệt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rõ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thuộc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tính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với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tham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số</a:t>
            </a:r>
            <a:r>
              <a:rPr lang="en-US" dirty="0"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2.7.6. </a:t>
            </a:r>
            <a:r>
              <a:rPr lang="en-US" dirty="0" smtClean="0"/>
              <a:t>this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14" y="1104901"/>
            <a:ext cx="69342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97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2.7.6. </a:t>
            </a:r>
            <a:r>
              <a:rPr lang="en-US" dirty="0" smtClean="0"/>
              <a:t>this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57" y="1273628"/>
            <a:ext cx="81534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01457" y="5236028"/>
            <a:ext cx="2743200" cy="838200"/>
          </a:xfrm>
          <a:prstGeom prst="wedgeRectCallout">
            <a:avLst>
              <a:gd name="adj1" fmla="val -6306"/>
              <a:gd name="adj2" fmla="val -9981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800" b="0">
                <a:latin typeface="Arial" pitchFamily="34" charset="0"/>
              </a:rPr>
              <a:t>Truy cập thành phần qua từ khóa this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2857" y="5236028"/>
            <a:ext cx="2743200" cy="838200"/>
          </a:xfrm>
          <a:prstGeom prst="wedgeRectCallout">
            <a:avLst>
              <a:gd name="adj1" fmla="val 21412"/>
              <a:gd name="adj2" fmla="val -17386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800" b="0">
                <a:latin typeface="Arial" pitchFamily="34" charset="0"/>
              </a:rPr>
              <a:t>Truy cập thành phần không qua từ khóa this</a:t>
            </a:r>
          </a:p>
        </p:txBody>
      </p:sp>
    </p:spTree>
    <p:extLst>
      <p:ext uri="{BB962C8B-B14F-4D97-AF65-F5344CB8AC3E}">
        <p14:creationId xmlns:p14="http://schemas.microsoft.com/office/powerpoint/2010/main" val="648090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2.7.7.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Phương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thức</a:t>
            </a:r>
            <a:r>
              <a:rPr lang="en-US" dirty="0" smtClean="0">
                <a:latin typeface="Courier New" pitchFamily="49" charset="0"/>
              </a:rPr>
              <a:t> Overloading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(includes the number, type, and order of the parameters)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overloading </a:t>
            </a:r>
            <a:r>
              <a:rPr lang="en-US" dirty="0" smtClean="0"/>
              <a:t>method</a:t>
            </a:r>
          </a:p>
          <a:p>
            <a:r>
              <a:rPr lang="en-US" dirty="0" err="1"/>
              <a:t>Các</a:t>
            </a:r>
            <a:r>
              <a:rPr lang="en-US" dirty="0"/>
              <a:t> constructors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smtClean="0"/>
              <a:t>overloaded. Một</a:t>
            </a:r>
            <a:r>
              <a:rPr lang="en-US" dirty="0" smtClean="0"/>
              <a:t> </a:t>
            </a:r>
            <a:r>
              <a:rPr lang="en-US" dirty="0"/>
              <a:t>overloaded constructor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spcBef>
                <a:spcPct val="6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2.7.7.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smtClean="0"/>
              <a:t>overloading(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523822" y="1163638"/>
            <a:ext cx="3079750" cy="1922463"/>
            <a:chOff x="624" y="959"/>
            <a:chExt cx="1940" cy="1211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24" y="1344"/>
              <a:ext cx="1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9pPr>
            </a:lstStyle>
            <a:p>
              <a:r>
                <a:rPr lang="en-US" sz="2000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 </a:t>
              </a:r>
              <a:r>
                <a:rPr lang="en-US" sz="2000" dirty="0" err="1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tryMe</a:t>
              </a:r>
              <a:r>
                <a:rPr lang="en-US" sz="2000" dirty="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 err="1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 x)</a:t>
              </a:r>
            </a:p>
            <a:p>
              <a:r>
                <a:rPr lang="en-US" sz="2000" dirty="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 dirty="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   return x + .375;</a:t>
              </a:r>
            </a:p>
            <a:p>
              <a:r>
                <a:rPr lang="en-US" sz="2000" dirty="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50" y="959"/>
              <a:ext cx="989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Version 1</a:t>
              </a:r>
              <a:endParaRPr 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5181422" y="1163638"/>
            <a:ext cx="4451350" cy="1906588"/>
            <a:chOff x="2880" y="959"/>
            <a:chExt cx="2804" cy="1201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880" y="1334"/>
              <a:ext cx="280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float tryMe (int x, float y)</a:t>
              </a:r>
            </a:p>
            <a:p>
              <a:r>
                <a:rPr lang="en-US" sz="200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200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   return x*y;</a:t>
              </a:r>
            </a:p>
            <a:p>
              <a:r>
                <a:rPr lang="en-US" sz="2000">
                  <a:solidFill>
                    <a:srgbClr val="002060"/>
                  </a:solidFill>
                  <a:latin typeface="Courier New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538" y="959"/>
              <a:ext cx="989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Version 2</a:t>
              </a:r>
              <a:endParaRPr lang="en-US" sz="2400" b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1711795" y="3260797"/>
            <a:ext cx="3994150" cy="1008063"/>
            <a:chOff x="1584" y="2783"/>
            <a:chExt cx="2516" cy="635"/>
          </a:xfrm>
        </p:grpSpPr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584" y="3168"/>
              <a:ext cx="2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pitchFamily="34" charset="0"/>
                  <a:cs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result = tryMe (25, 4.32)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147" y="2783"/>
              <a:ext cx="1086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Invocation</a:t>
              </a:r>
              <a:endParaRPr lang="en-US" sz="24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329583" y="2957585"/>
            <a:ext cx="1113568" cy="455316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9760" y="4377945"/>
            <a:ext cx="6432550" cy="2419157"/>
            <a:chOff x="8921393" y="3439444"/>
            <a:chExt cx="6432550" cy="2419157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8921393" y="3439444"/>
              <a:ext cx="3079750" cy="1922463"/>
              <a:chOff x="624" y="959"/>
              <a:chExt cx="1940" cy="1211"/>
            </a:xfrm>
          </p:grpSpPr>
          <p:sp>
            <p:nvSpPr>
              <p:cNvPr id="26" name="Text Box 4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40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Courier New" pitchFamily="49" charset="0"/>
                  </a:rPr>
                  <a:t>float </a:t>
                </a:r>
                <a:r>
                  <a:rPr lang="en-US" sz="2000" dirty="0" err="1">
                    <a:solidFill>
                      <a:srgbClr val="FF0000"/>
                    </a:solidFill>
                    <a:latin typeface="Courier New" pitchFamily="49" charset="0"/>
                  </a:rPr>
                  <a:t>tryMe</a:t>
                </a:r>
                <a:r>
                  <a:rPr lang="en-US" sz="2000" dirty="0">
                    <a:solidFill>
                      <a:srgbClr val="FF0000"/>
                    </a:solidFill>
                    <a:latin typeface="Courier New" pitchFamily="49" charset="0"/>
                  </a:rPr>
                  <a:t> (</a:t>
                </a:r>
                <a:r>
                  <a:rPr lang="en-US" sz="2000" dirty="0" err="1">
                    <a:solidFill>
                      <a:srgbClr val="FF0000"/>
                    </a:solidFill>
                    <a:latin typeface="Courier New" pitchFamily="49" charset="0"/>
                  </a:rPr>
                  <a:t>int</a:t>
                </a:r>
                <a:r>
                  <a:rPr lang="en-US" sz="2000" dirty="0">
                    <a:solidFill>
                      <a:srgbClr val="FF0000"/>
                    </a:solidFill>
                    <a:latin typeface="Courier New" pitchFamily="49" charset="0"/>
                  </a:rPr>
                  <a:t> x)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Courier New" pitchFamily="49" charset="0"/>
                  </a:rPr>
                  <a:t>{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Courier New" pitchFamily="49" charset="0"/>
                  </a:rPr>
                  <a:t>   return x + .375;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979" y="959"/>
                <a:ext cx="731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Version 1</a:t>
                </a:r>
                <a:endParaRPr lang="en-US" sz="2400" b="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12578993" y="3439444"/>
              <a:ext cx="2774950" cy="1906588"/>
              <a:chOff x="2880" y="959"/>
              <a:chExt cx="1748" cy="1201"/>
            </a:xfrm>
          </p:grpSpPr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auto">
              <a:xfrm>
                <a:off x="2880" y="1334"/>
                <a:ext cx="1748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pitchFamily="34" charset="0"/>
                    <a:cs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solidFill>
                      <a:srgbClr val="FF0000"/>
                    </a:solidFill>
                    <a:latin typeface="Courier New" pitchFamily="49" charset="0"/>
                  </a:rPr>
                  <a:t>int tryMe (int k)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2000">
                    <a:solidFill>
                      <a:srgbClr val="FF0000"/>
                    </a:solidFill>
                    <a:latin typeface="Courier New" pitchFamily="49" charset="0"/>
                  </a:rPr>
                  <a:t>{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2000">
                    <a:solidFill>
                      <a:srgbClr val="FF0000"/>
                    </a:solidFill>
                    <a:latin typeface="Courier New" pitchFamily="49" charset="0"/>
                  </a:rPr>
                  <a:t>   return k*k;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2000">
                    <a:solidFill>
                      <a:srgbClr val="FF0000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3667" y="959"/>
                <a:ext cx="731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sz="2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Version 2</a:t>
                </a:r>
                <a:endParaRPr lang="en-US" sz="2400" b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11162771" y="5458491"/>
              <a:ext cx="2832442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1" 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Not Overloading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2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2.7.7.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smtClean="0"/>
              <a:t>overloading(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method is overloaded: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</a:rPr>
              <a:t> (String s)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</a:rPr>
              <a:t> (double d</a:t>
            </a:r>
            <a:r>
              <a:rPr lang="en-US" dirty="0" smtClean="0">
                <a:latin typeface="Courier New" pitchFamily="49" charset="0"/>
              </a:rPr>
              <a:t>) …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versions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println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800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 ("The total is:");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 (total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2.7.8. Encapsulation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/>
              <a:t>Encapsulation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field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thành</a:t>
            </a:r>
            <a:r>
              <a:rPr lang="en-US" dirty="0"/>
              <a:t> private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field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public method.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dirty="0"/>
              <a:t>Encapsulation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i="1" dirty="0"/>
          </a:p>
          <a:p>
            <a:pPr>
              <a:spcBef>
                <a:spcPct val="60000"/>
              </a:spcBef>
            </a:pPr>
            <a:r>
              <a:rPr lang="en-US" dirty="0"/>
              <a:t>Encapsulation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OOP.</a:t>
            </a:r>
          </a:p>
          <a:p>
            <a:pPr>
              <a:spcBef>
                <a:spcPct val="60000"/>
              </a:spcBef>
            </a:pPr>
            <a:r>
              <a:rPr lang="en-US" dirty="0"/>
              <a:t>In Java,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encapsulation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visibility modifiers)</a:t>
            </a:r>
            <a:endParaRPr lang="en-US" sz="3600" dirty="0">
              <a:latin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dirty="0"/>
              <a:t>Java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(visibility modifiers): 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protected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2.7.8. </a:t>
            </a:r>
            <a:r>
              <a:rPr lang="en-US" dirty="0" smtClean="0"/>
              <a:t>Encapsulation (</a:t>
            </a:r>
            <a:r>
              <a:rPr lang="en-US" dirty="0" err="1" smtClean="0"/>
              <a:t>tt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 smtClean="0"/>
              <a:t>Visibility </a:t>
            </a:r>
            <a:r>
              <a:rPr lang="en-US" dirty="0"/>
              <a:t>Modifiers</a:t>
            </a: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visibility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.</a:t>
            </a:r>
            <a:endParaRPr lang="en-US" sz="3600" dirty="0"/>
          </a:p>
          <a:p>
            <a:pPr>
              <a:spcBef>
                <a:spcPct val="60000"/>
              </a:spcBef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visibility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class,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sz="3600" dirty="0"/>
          </a:p>
          <a:p>
            <a:pPr>
              <a:spcBef>
                <a:spcPct val="60000"/>
              </a:spcBef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visibility modifier)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class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(package).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66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2.7.8. </a:t>
            </a:r>
            <a:r>
              <a:rPr lang="en-US" dirty="0" smtClean="0"/>
              <a:t>Encapsulation (</a:t>
            </a:r>
            <a:r>
              <a:rPr lang="en-US" dirty="0" err="1" smtClean="0"/>
              <a:t>tt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0"/>
            <a:ext cx="10567990" cy="5753099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5000"/>
              </a:lnSpc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private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private </a:t>
            </a:r>
            <a:endParaRPr lang="en-US" dirty="0" smtClean="0"/>
          </a:p>
          <a:p>
            <a:pPr lvl="1">
              <a:lnSpc>
                <a:spcPct val="105000"/>
              </a:lnSpc>
            </a:pP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</a:t>
            </a:r>
            <a:r>
              <a:rPr lang="en-US" dirty="0"/>
              <a:t>method: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i="1" dirty="0" smtClean="0"/>
              <a:t>service methods</a:t>
            </a:r>
          </a:p>
          <a:p>
            <a:pPr lvl="1">
              <a:lnSpc>
                <a:spcPct val="105000"/>
              </a:lnSpc>
            </a:pPr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</a:t>
            </a:r>
            <a:r>
              <a:rPr lang="en-US" dirty="0"/>
              <a:t>method: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class.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private method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err="1" smtClean="0">
                <a:sym typeface="Wingdings" pitchFamily="2" charset="2"/>
              </a:rPr>
              <a:t>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phương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gọi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trợ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i="1" dirty="0"/>
              <a:t>support methods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6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59" y="952500"/>
            <a:ext cx="6847683" cy="5135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2.7.1.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ó </a:t>
            </a:r>
            <a:r>
              <a:rPr lang="vi-VN" dirty="0"/>
              <a:t>thể xem lớp </a:t>
            </a:r>
            <a:r>
              <a:rPr lang="en-US" dirty="0" smtClean="0"/>
              <a:t>(class) </a:t>
            </a:r>
            <a:r>
              <a:rPr lang="vi-VN" dirty="0" smtClean="0"/>
              <a:t>như </a:t>
            </a:r>
            <a:r>
              <a:rPr lang="vi-VN" dirty="0"/>
              <a:t>một khuôn mẫu (template) của đối tượng </a:t>
            </a:r>
            <a:r>
              <a:rPr lang="vi-VN" dirty="0" smtClean="0"/>
              <a:t>(</a:t>
            </a:r>
            <a:r>
              <a:rPr lang="en-US" dirty="0" smtClean="0"/>
              <a:t>o</a:t>
            </a:r>
            <a:r>
              <a:rPr lang="vi-VN" dirty="0" smtClean="0"/>
              <a:t>bject</a:t>
            </a:r>
            <a:r>
              <a:rPr lang="vi-VN" dirty="0"/>
              <a:t>). </a:t>
            </a:r>
            <a:endParaRPr lang="en-US" dirty="0" smtClean="0"/>
          </a:p>
          <a:p>
            <a:r>
              <a:rPr lang="vi-VN" dirty="0" smtClean="0"/>
              <a:t>Trong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vi-VN" dirty="0" smtClean="0"/>
              <a:t>bao </a:t>
            </a:r>
            <a:r>
              <a:rPr lang="vi-VN" dirty="0"/>
              <a:t>gồm dữ liệu của đối tượng (fields hay properties) và các phương thức (methods) tác động lên thành phần dữ liệu đó gọi là các phương thức của lớp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Các đối tượng được xây dựng bởi các lớp nên được gọi là các thể hiện của lớp (class instance</a:t>
            </a:r>
            <a:r>
              <a:rPr lang="vi-VN" dirty="0" smtClean="0"/>
              <a:t>).</a:t>
            </a:r>
            <a:endParaRPr lang="en-US" dirty="0" smtClean="0"/>
          </a:p>
          <a:p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lớp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gom</a:t>
            </a:r>
            <a:r>
              <a:rPr lang="en-US" i="1" dirty="0" smtClean="0"/>
              <a:t> </a:t>
            </a:r>
            <a:r>
              <a:rPr lang="en-US" i="1" dirty="0" err="1" smtClean="0"/>
              <a:t>nhóm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package.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6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2.7.2.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0"/>
            <a:ext cx="10567990" cy="57530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 &lt;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endParaRPr lang="en-US" sz="2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&lt;field_1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//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thuộc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tính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lớp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 &lt;field_2&gt;;</a:t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 //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hàm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method_1 //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lớp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method_2</a:t>
            </a:r>
          </a:p>
          <a:p>
            <a:pPr marL="0" indent="0">
              <a:buNone/>
            </a:pPr>
            <a:r>
              <a:rPr lang="en-US" sz="2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vi-VN" sz="3000" dirty="0" smtClean="0">
                <a:solidFill>
                  <a:srgbClr val="FF0000"/>
                </a:solidFill>
              </a:rPr>
              <a:t>class</a:t>
            </a:r>
            <a:r>
              <a:rPr lang="vi-VN" sz="3000" dirty="0"/>
              <a:t>: là từ khóa của </a:t>
            </a:r>
            <a:r>
              <a:rPr lang="en-US" sz="3000" dirty="0" smtClean="0"/>
              <a:t>J</a:t>
            </a:r>
            <a:r>
              <a:rPr lang="vi-VN" sz="3000" dirty="0" smtClean="0"/>
              <a:t>ava</a:t>
            </a:r>
            <a:endParaRPr lang="en-US" sz="3000" dirty="0" smtClean="0"/>
          </a:p>
          <a:p>
            <a:r>
              <a:rPr lang="vi-VN" sz="3000" dirty="0" smtClean="0">
                <a:solidFill>
                  <a:srgbClr val="FF0000"/>
                </a:solidFill>
              </a:rPr>
              <a:t>ClassName</a:t>
            </a:r>
            <a:r>
              <a:rPr lang="vi-VN" sz="3000" dirty="0"/>
              <a:t>: là </a:t>
            </a:r>
            <a:r>
              <a:rPr lang="en-US" sz="3000" dirty="0" err="1" smtClean="0"/>
              <a:t>tên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vi-VN" sz="3000" dirty="0" smtClean="0"/>
              <a:t>lớp</a:t>
            </a:r>
            <a:endParaRPr lang="en-US" sz="3000" dirty="0" smtClean="0"/>
          </a:p>
          <a:p>
            <a:r>
              <a:rPr lang="vi-VN" sz="3000" dirty="0" smtClean="0">
                <a:solidFill>
                  <a:srgbClr val="FF0000"/>
                </a:solidFill>
              </a:rPr>
              <a:t>field_1</a:t>
            </a:r>
            <a:r>
              <a:rPr lang="vi-VN" sz="3000" dirty="0">
                <a:solidFill>
                  <a:srgbClr val="FF0000"/>
                </a:solidFill>
              </a:rPr>
              <a:t>, field_2</a:t>
            </a:r>
            <a:r>
              <a:rPr lang="vi-VN" sz="3000" dirty="0"/>
              <a:t>: các thuộc tính, các biến, hay các thành phần dữ liệu của </a:t>
            </a:r>
            <a:r>
              <a:rPr lang="vi-VN" sz="3000" dirty="0" smtClean="0"/>
              <a:t>lớp.</a:t>
            </a:r>
            <a:endParaRPr lang="en-US" sz="3000" dirty="0" smtClean="0"/>
          </a:p>
          <a:p>
            <a:r>
              <a:rPr lang="vi-VN" sz="3000" dirty="0" smtClean="0">
                <a:solidFill>
                  <a:srgbClr val="FF0000"/>
                </a:solidFill>
              </a:rPr>
              <a:t>constructor</a:t>
            </a:r>
            <a:r>
              <a:rPr lang="vi-VN" sz="3000" dirty="0"/>
              <a:t>: là </a:t>
            </a:r>
            <a:r>
              <a:rPr lang="en-US" sz="3000" dirty="0" err="1" smtClean="0"/>
              <a:t>hàm</a:t>
            </a:r>
            <a:r>
              <a:rPr lang="vi-VN" sz="3000" dirty="0" smtClean="0"/>
              <a:t> </a:t>
            </a:r>
            <a:r>
              <a:rPr lang="vi-VN" sz="3000" dirty="0"/>
              <a:t>xây dựng, khởi tạo đối tượng </a:t>
            </a:r>
            <a:r>
              <a:rPr lang="vi-VN" sz="3000" dirty="0" smtClean="0"/>
              <a:t>lớp.</a:t>
            </a:r>
            <a:endParaRPr lang="en-US" sz="3000" dirty="0" smtClean="0"/>
          </a:p>
          <a:p>
            <a:r>
              <a:rPr lang="vi-VN" sz="3000" dirty="0" smtClean="0">
                <a:solidFill>
                  <a:srgbClr val="FF0000"/>
                </a:solidFill>
              </a:rPr>
              <a:t>method_1</a:t>
            </a:r>
            <a:r>
              <a:rPr lang="vi-VN" sz="3000" dirty="0">
                <a:solidFill>
                  <a:srgbClr val="FF0000"/>
                </a:solidFill>
              </a:rPr>
              <a:t>, method_2</a:t>
            </a:r>
            <a:r>
              <a:rPr lang="vi-VN" sz="3000" dirty="0"/>
              <a:t>: là các phương thức/hàm thể hiện các thao tác xử lý, tác động lên các thành phần dữ liệu của lớp</a:t>
            </a:r>
            <a:r>
              <a:rPr lang="vi-VN" sz="3000" dirty="0" smtClean="0"/>
              <a:t>.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3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2.7.2.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0"/>
            <a:ext cx="10567990" cy="5753099"/>
          </a:xfrm>
        </p:spPr>
        <p:txBody>
          <a:bodyPr>
            <a:normAutofit/>
          </a:bodyPr>
          <a:lstStyle/>
          <a:p>
            <a:r>
              <a:rPr lang="en-US" altLang="en-US" dirty="0"/>
              <a:t>UML (Unified Model Language)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(OOAD – Object Oriented </a:t>
            </a:r>
            <a:r>
              <a:rPr lang="en-US" altLang="en-US" dirty="0" smtClean="0"/>
              <a:t>Analysis </a:t>
            </a:r>
            <a:r>
              <a:rPr lang="en-US" altLang="en-US" dirty="0"/>
              <a:t>and Design</a:t>
            </a:r>
            <a:r>
              <a:rPr lang="en-US" altLang="en-US" dirty="0" smtClean="0"/>
              <a:t>)</a:t>
            </a:r>
          </a:p>
          <a:p>
            <a:r>
              <a:rPr lang="en-US" altLang="en-US" dirty="0"/>
              <a:t>UML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LT.</a:t>
            </a:r>
          </a:p>
          <a:p>
            <a:r>
              <a:rPr lang="en-US" altLang="en-US" dirty="0" err="1" smtClean="0"/>
              <a:t>Dùng</a:t>
            </a:r>
            <a:r>
              <a:rPr lang="en-US" altLang="en-US" dirty="0" smtClean="0"/>
              <a:t> UML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diễn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lớp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Java</a:t>
            </a:r>
          </a:p>
          <a:p>
            <a:pPr lvl="1"/>
            <a:r>
              <a:rPr lang="en-US" altLang="en-US" dirty="0" err="1" smtClean="0"/>
              <a:t>Biểu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diễn</a:t>
            </a:r>
            <a:r>
              <a:rPr lang="en-US" altLang="en-US" dirty="0" smtClean="0"/>
              <a:t> ở </a:t>
            </a:r>
            <a:r>
              <a:rPr lang="en-US" altLang="en-US" dirty="0" err="1" smtClean="0"/>
              <a:t>mức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tích</a:t>
            </a:r>
            <a:r>
              <a:rPr lang="en-US" altLang="en-US" dirty="0" smtClean="0"/>
              <a:t> (analysis)</a:t>
            </a:r>
          </a:p>
          <a:p>
            <a:pPr lvl="1"/>
            <a:r>
              <a:rPr lang="en-US" altLang="en-US" dirty="0" err="1" smtClean="0"/>
              <a:t>Biểu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diễn</a:t>
            </a:r>
            <a:r>
              <a:rPr lang="en-US" altLang="en-US" dirty="0" smtClean="0"/>
              <a:t> ở </a:t>
            </a:r>
            <a:r>
              <a:rPr lang="en-US" altLang="en-US" dirty="0" err="1" smtClean="0"/>
              <a:t>mức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chi </a:t>
            </a:r>
            <a:r>
              <a:rPr lang="en-US" altLang="en-US" dirty="0" err="1" smtClean="0"/>
              <a:t>tiết</a:t>
            </a:r>
            <a:r>
              <a:rPr lang="en-US" altLang="en-US" dirty="0" smtClean="0"/>
              <a:t> (design)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2.7.2.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0"/>
            <a:ext cx="10567990" cy="5753099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UML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diễn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lớp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Java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54" y="1714724"/>
            <a:ext cx="8077200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21782" y="5113563"/>
            <a:ext cx="2286000" cy="838200"/>
          </a:xfrm>
          <a:prstGeom prst="wedgeRectCallout">
            <a:avLst>
              <a:gd name="adj1" fmla="val -13472"/>
              <a:gd name="adj2" fmla="val -15246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68965" y="5768742"/>
            <a:ext cx="4675389" cy="526144"/>
          </a:xfrm>
          <a:prstGeom prst="wedgeRectCallout">
            <a:avLst>
              <a:gd name="adj1" fmla="val -13472"/>
              <a:gd name="adj2" fmla="val -15246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Phải đầy đủ &amp; chi tiết các thành phần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Line Callout 1 (No Border) 9"/>
          <p:cNvSpPr/>
          <p:nvPr/>
        </p:nvSpPr>
        <p:spPr>
          <a:xfrm>
            <a:off x="9966205" y="2017485"/>
            <a:ext cx="2103251" cy="391885"/>
          </a:xfrm>
          <a:prstGeom prst="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Callout 1 (No Border) 10"/>
          <p:cNvSpPr/>
          <p:nvPr/>
        </p:nvSpPr>
        <p:spPr>
          <a:xfrm>
            <a:off x="9966205" y="3082470"/>
            <a:ext cx="2103251" cy="391885"/>
          </a:xfrm>
          <a:prstGeom prst="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9949049" y="4147455"/>
            <a:ext cx="2103251" cy="391885"/>
          </a:xfrm>
          <a:prstGeom prst="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2.7.3.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i="1" dirty="0" smtClean="0"/>
              <a:t>	class</a:t>
            </a:r>
            <a:r>
              <a:rPr lang="en-US" sz="2400" i="1" dirty="0"/>
              <a:t> &lt;</a:t>
            </a:r>
            <a:r>
              <a:rPr lang="en-US" sz="2400" i="1" dirty="0" err="1"/>
              <a:t>ClassName</a:t>
            </a:r>
            <a:r>
              <a:rPr lang="en-US" sz="2400" i="1" dirty="0" smtClean="0"/>
              <a:t>&gt;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{</a:t>
            </a:r>
            <a:r>
              <a:rPr lang="en-US" sz="2400" i="1" dirty="0"/>
              <a:t>	</a:t>
            </a:r>
            <a:r>
              <a:rPr lang="en-US" sz="2400" i="1" dirty="0" smtClean="0"/>
              <a:t>//</a:t>
            </a:r>
            <a:r>
              <a:rPr lang="en-US" sz="2400" i="1" dirty="0"/>
              <a:t> </a:t>
            </a:r>
            <a:r>
              <a:rPr lang="en-US" sz="2400" i="1" dirty="0" err="1"/>
              <a:t>khai</a:t>
            </a:r>
            <a:r>
              <a:rPr lang="en-US" sz="2400" i="1" dirty="0"/>
              <a:t> </a:t>
            </a:r>
            <a:r>
              <a:rPr lang="en-US" sz="2400" i="1" dirty="0" err="1"/>
              <a:t>báo</a:t>
            </a:r>
            <a:r>
              <a:rPr lang="en-US" sz="2400" i="1" dirty="0"/>
              <a:t> </a:t>
            </a:r>
            <a:r>
              <a:rPr lang="en-US" sz="2400" i="1" dirty="0" err="1"/>
              <a:t>những</a:t>
            </a:r>
            <a:r>
              <a:rPr lang="en-US" sz="2400" i="1" dirty="0"/>
              <a:t> </a:t>
            </a:r>
            <a:r>
              <a:rPr lang="en-US" sz="2400" i="1" dirty="0" err="1"/>
              <a:t>thuộc</a:t>
            </a:r>
            <a:r>
              <a:rPr lang="en-US" sz="2400" i="1" dirty="0"/>
              <a:t> </a:t>
            </a:r>
            <a:r>
              <a:rPr lang="en-US" sz="2400" i="1" dirty="0" err="1"/>
              <a:t>tính</a:t>
            </a:r>
            <a:r>
              <a:rPr lang="en-US" sz="2400" i="1" dirty="0"/>
              <a:t> </a:t>
            </a:r>
            <a:r>
              <a:rPr lang="en-US" sz="2400" i="1" dirty="0" err="1"/>
              <a:t>của</a:t>
            </a:r>
            <a:r>
              <a:rPr lang="en-US" sz="2400" i="1" dirty="0"/>
              <a:t> </a:t>
            </a:r>
            <a:r>
              <a:rPr lang="en-US" sz="2400" i="1" dirty="0" err="1" smtClean="0"/>
              <a:t>lớp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//&lt;</a:t>
            </a:r>
            <a:r>
              <a:rPr lang="en-US" sz="2400" i="1" dirty="0" err="1" smtClean="0"/>
              <a:t>quyền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truy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xuất</a:t>
            </a:r>
            <a:r>
              <a:rPr lang="en-US" sz="2400" i="1" dirty="0" smtClean="0"/>
              <a:t>&gt;</a:t>
            </a:r>
            <a:r>
              <a:rPr lang="en-US" sz="2400" i="1" dirty="0"/>
              <a:t> &lt;</a:t>
            </a:r>
            <a:r>
              <a:rPr lang="en-US" sz="2400" i="1" dirty="0" err="1"/>
              <a:t>kiểu</a:t>
            </a:r>
            <a:r>
              <a:rPr lang="en-US" sz="2400" i="1" dirty="0"/>
              <a:t> </a:t>
            </a:r>
            <a:r>
              <a:rPr lang="en-US" sz="2400" i="1" dirty="0" err="1"/>
              <a:t>dữ</a:t>
            </a:r>
            <a:r>
              <a:rPr lang="en-US" sz="2400" i="1" dirty="0"/>
              <a:t> </a:t>
            </a:r>
            <a:r>
              <a:rPr lang="en-US" sz="2400" i="1" dirty="0" err="1"/>
              <a:t>liệu</a:t>
            </a:r>
            <a:r>
              <a:rPr lang="en-US" sz="2400" i="1" dirty="0"/>
              <a:t>&gt; field1</a:t>
            </a:r>
            <a:r>
              <a:rPr lang="en-US" sz="2400" i="1" dirty="0" smtClean="0"/>
              <a:t>;</a:t>
            </a:r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//</a:t>
            </a:r>
            <a:r>
              <a:rPr lang="en-US" sz="2400" i="1" dirty="0"/>
              <a:t> </a:t>
            </a:r>
            <a:r>
              <a:rPr lang="en-US" sz="2400" i="1" dirty="0" smtClean="0"/>
              <a:t>…</a:t>
            </a:r>
          </a:p>
          <a:p>
            <a:pPr marL="0" indent="0">
              <a:buNone/>
            </a:pPr>
            <a:r>
              <a:rPr lang="en-US" sz="2400" i="1" dirty="0" smtClean="0"/>
              <a:t>	}</a:t>
            </a:r>
          </a:p>
          <a:p>
            <a:r>
              <a:rPr lang="en-US" dirty="0" smtClean="0"/>
              <a:t>Q</a:t>
            </a:r>
            <a:r>
              <a:rPr lang="vi-VN" dirty="0" smtClean="0"/>
              <a:t>uyền </a:t>
            </a:r>
            <a:r>
              <a:rPr lang="vi-VN" dirty="0"/>
              <a:t>truy xuất của các đối tượng khác đối với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vi-VN" dirty="0" smtClean="0"/>
              <a:t> </a:t>
            </a:r>
            <a:r>
              <a:rPr lang="vi-VN" dirty="0"/>
              <a:t>của </a:t>
            </a:r>
            <a:r>
              <a:rPr lang="vi-VN" dirty="0" smtClean="0"/>
              <a:t>lớp</a:t>
            </a:r>
            <a:r>
              <a:rPr lang="en-US" dirty="0" smtClean="0"/>
              <a:t>:</a:t>
            </a:r>
          </a:p>
          <a:p>
            <a:pPr lvl="1"/>
            <a:r>
              <a:rPr lang="vi-VN" b="1" dirty="0" smtClean="0"/>
              <a:t>public</a:t>
            </a:r>
            <a:r>
              <a:rPr lang="vi-VN" b="1" dirty="0"/>
              <a:t>:</a:t>
            </a:r>
            <a:r>
              <a:rPr lang="vi-VN" dirty="0"/>
              <a:t> có thể truy xuất từ tất cả các đối tượng </a:t>
            </a:r>
            <a:r>
              <a:rPr lang="vi-VN" dirty="0" smtClean="0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vi-VN" b="1" dirty="0" smtClean="0"/>
              <a:t>private</a:t>
            </a:r>
            <a:r>
              <a:rPr lang="vi-VN" b="1" dirty="0"/>
              <a:t>:</a:t>
            </a:r>
            <a:r>
              <a:rPr lang="vi-VN" dirty="0"/>
              <a:t> một lớp không thể truy xuất vùng private của 1 lớp khác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vi-VN" b="1" dirty="0" smtClean="0"/>
              <a:t>protected</a:t>
            </a:r>
            <a:r>
              <a:rPr lang="vi-VN" b="1" dirty="0"/>
              <a:t>:</a:t>
            </a:r>
            <a:r>
              <a:rPr lang="vi-VN" dirty="0"/>
              <a:t> vùng protected của 1 lớp chỉ cho phép bản thân lớp đó và những lớp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vi-VN" dirty="0" smtClean="0"/>
              <a:t>từ </a:t>
            </a:r>
            <a:r>
              <a:rPr lang="vi-VN" dirty="0"/>
              <a:t>lớp đó truy cập đến.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2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2.7.3.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SinhVien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namSinh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protected 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lopHoc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tenTruong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“DHCN”;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46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1555</TotalTime>
  <Words>2062</Words>
  <Application>Microsoft Office PowerPoint</Application>
  <PresentationFormat>Widescreen</PresentationFormat>
  <Paragraphs>281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Môn: Lập trình Hướng đối tượng (Object Oriented Programming)</vt:lpstr>
      <vt:lpstr>Nội dung</vt:lpstr>
      <vt:lpstr>2.7. Cách viết class trong Java</vt:lpstr>
      <vt:lpstr>2.7.1. Lớp trong Java</vt:lpstr>
      <vt:lpstr>2.7.2. Khai báo định nghĩa lớp</vt:lpstr>
      <vt:lpstr>2.7.2. Khai báo định nghĩa lớp (tt)</vt:lpstr>
      <vt:lpstr>2.7.2. Khai báo định nghĩa lớp (tt)</vt:lpstr>
      <vt:lpstr>2.7.3. Thuộc tính của lớp</vt:lpstr>
      <vt:lpstr>2.7.3. Thuộc tính của lớp (tt)</vt:lpstr>
      <vt:lpstr>2.7.3. Thuộc tính của lớp (tt)</vt:lpstr>
      <vt:lpstr>2.7.3. Thuộc tính của lớp (tt)</vt:lpstr>
      <vt:lpstr>2.7.4. Phương thức của lớp</vt:lpstr>
      <vt:lpstr>2.7.4. Phương thức của lớp (tt)</vt:lpstr>
      <vt:lpstr>2.7.4. Phương thức của lớp (tt)</vt:lpstr>
      <vt:lpstr>2.7.4. Phương thức của lớp (tt)</vt:lpstr>
      <vt:lpstr>2.7.4. Phương thức của lớp (tt)</vt:lpstr>
      <vt:lpstr>2.7.4. Phương thức của lớp (tt)</vt:lpstr>
      <vt:lpstr>2.7.4. Phương thức của lớp (tt)</vt:lpstr>
      <vt:lpstr>2.7.4. Phương thức của lớp (tt)</vt:lpstr>
      <vt:lpstr>2.7.4. Phương thức của lớp (tt)</vt:lpstr>
      <vt:lpstr>2.7.4. Phương thức của lớp (tt)</vt:lpstr>
      <vt:lpstr>2.7.5. Tạo đối tượng của lớp</vt:lpstr>
      <vt:lpstr>2.7.5. Tạo đối tượng của lớp (tt)</vt:lpstr>
      <vt:lpstr>Ví dụ lớp Hình chữ nhật</vt:lpstr>
      <vt:lpstr>Ví dụ lớp Hình chữ nhật (No default Constructor)</vt:lpstr>
      <vt:lpstr>Ví dụ lớp Hình tròn</vt:lpstr>
      <vt:lpstr>Ví dụ lớp Sinh Viên</vt:lpstr>
      <vt:lpstr>2.7.6. this</vt:lpstr>
      <vt:lpstr>2.7.6. this (tt)</vt:lpstr>
      <vt:lpstr>2.7.6. this (tt)</vt:lpstr>
      <vt:lpstr>2.7.6. this (tt)</vt:lpstr>
      <vt:lpstr>2.7.6. this (tt)</vt:lpstr>
      <vt:lpstr>2.7.7. Phương thức chồng overloading</vt:lpstr>
      <vt:lpstr>2.7.7. Phương thức chồng overloading(tt)</vt:lpstr>
      <vt:lpstr>2.7.7. Phương thức chồng overloading(tt)</vt:lpstr>
      <vt:lpstr>2.7.8. Encapsulation </vt:lpstr>
      <vt:lpstr>2.7.8. Encapsulation (tt) </vt:lpstr>
      <vt:lpstr>2.7.8. Encapsulation (tt)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Lập trình Hướng đối tượng</dc:title>
  <dc:creator>Thanh Van</dc:creator>
  <cp:lastModifiedBy>Thanh Van</cp:lastModifiedBy>
  <cp:revision>107</cp:revision>
  <dcterms:created xsi:type="dcterms:W3CDTF">2014-08-22T11:10:10Z</dcterms:created>
  <dcterms:modified xsi:type="dcterms:W3CDTF">2014-08-31T08:09:40Z</dcterms:modified>
</cp:coreProperties>
</file>