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4" r:id="rId4"/>
    <p:sldId id="266" r:id="rId5"/>
    <p:sldId id="273" r:id="rId6"/>
    <p:sldId id="267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70" r:id="rId15"/>
    <p:sldId id="294" r:id="rId16"/>
    <p:sldId id="288" r:id="rId17"/>
    <p:sldId id="289" r:id="rId18"/>
    <p:sldId id="282" r:id="rId19"/>
    <p:sldId id="283" r:id="rId20"/>
    <p:sldId id="284" r:id="rId21"/>
    <p:sldId id="285" r:id="rId22"/>
    <p:sldId id="287" r:id="rId23"/>
    <p:sldId id="305" r:id="rId24"/>
    <p:sldId id="297" r:id="rId25"/>
    <p:sldId id="306" r:id="rId26"/>
    <p:sldId id="298" r:id="rId27"/>
    <p:sldId id="290" r:id="rId28"/>
    <p:sldId id="291" r:id="rId29"/>
    <p:sldId id="292" r:id="rId30"/>
    <p:sldId id="293" r:id="rId31"/>
    <p:sldId id="307" r:id="rId32"/>
    <p:sldId id="308" r:id="rId33"/>
    <p:sldId id="309" r:id="rId34"/>
    <p:sldId id="310" r:id="rId35"/>
    <p:sldId id="26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5FBAF-A654-4740-9614-4DDEDD971BF6}" type="datetimeFigureOut">
              <a:rPr lang="en-US" smtClean="0"/>
              <a:t>09/09/2014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4BD98-DC88-4403-A9D3-CB5202450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4BD98-DC88-4403-A9D3-CB52024505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48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900" y="1539244"/>
            <a:ext cx="9507268" cy="2616199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535" y="4260218"/>
            <a:ext cx="9432633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6E-E55D-4325-8AB3-9358735E38CB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596-B40E-43C6-B408-C52F9B543E75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455F-9ACE-4404-A226-35A788810990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E8ED-5C72-4E85-864C-25F70A5EB673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B72D-C352-4381-B5BE-1C1DD139BCF5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C64A-BEA3-4AB1-88D1-113696D24299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E17-D041-4487-BD88-9B313DE02062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BE5E-D0C2-408D-95E6-624C29106FB3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E63-899C-4483-91B4-0DB25AA94326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567990" cy="95236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10567990" cy="5387974"/>
          </a:xfrm>
        </p:spPr>
        <p:txBody>
          <a:bodyPr anchor="t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5430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002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1425" y="6492875"/>
            <a:ext cx="668031" cy="365125"/>
          </a:xfrm>
        </p:spPr>
        <p:txBody>
          <a:bodyPr/>
          <a:lstStyle>
            <a:lvl1pPr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371600" y="952500"/>
            <a:ext cx="1082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5-Point Star 6"/>
          <p:cNvSpPr/>
          <p:nvPr userDrawn="1"/>
        </p:nvSpPr>
        <p:spPr>
          <a:xfrm>
            <a:off x="1155700" y="749300"/>
            <a:ext cx="328610" cy="317501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3156-FF57-4402-881B-CB11F70E6F88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82D4-132B-412F-AAA8-66A49DB52A62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B15E-EAB0-4B43-8090-B6024CDDBE96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72B-567F-4ABB-9984-40814FBCE3E6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753-D1D7-4125-B785-D37666019608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EA69-BCA9-48D1-B857-F6666CAEB373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52DAA-E68B-4643-8E44-42CE3B8D1B60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D7460-C38B-41E6-847B-B0D62E4C31BB}" type="datetime1">
              <a:rPr lang="en-US" smtClean="0"/>
              <a:t>09/09/2014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(Object Oriented Programming)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b="1" dirty="0" smtClean="0"/>
              <a:t>3. </a:t>
            </a:r>
            <a:r>
              <a:rPr lang="en-US" sz="2800" b="1" dirty="0" err="1" smtClean="0"/>
              <a:t>Giới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thiệu</a:t>
            </a:r>
            <a:r>
              <a:rPr lang="en-US" sz="2800" b="1" dirty="0" smtClean="0"/>
              <a:t> Java </a:t>
            </a:r>
            <a:endParaRPr lang="en-US" sz="2800" dirty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3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Bảo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mật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chương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 – </a:t>
            </a:r>
            <a:r>
              <a:rPr lang="en-US" dirty="0" err="1" smtClean="0">
                <a:solidFill>
                  <a:srgbClr val="002060"/>
                </a:solidFill>
              </a:rPr>
              <a:t>chống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sao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chép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940" y="1693769"/>
            <a:ext cx="6828025" cy="44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JDK</a:t>
            </a:r>
            <a:r>
              <a:rPr lang="en-US" dirty="0" smtClean="0"/>
              <a:t> Java Development Kit</a:t>
            </a:r>
            <a:endParaRPr lang="vi-VN" dirty="0"/>
          </a:p>
          <a:p>
            <a:r>
              <a:rPr lang="vi-VN" dirty="0"/>
              <a:t>Môi trường phát triểnvàthực thi do Sun Microsystems cung cấp (http://</a:t>
            </a:r>
            <a:r>
              <a:rPr lang="en-US" dirty="0"/>
              <a:t>oracle.com/</a:t>
            </a:r>
            <a:r>
              <a:rPr lang="vi-VN" dirty="0"/>
              <a:t>java)</a:t>
            </a:r>
          </a:p>
          <a:p>
            <a:r>
              <a:rPr lang="vi-VN" dirty="0"/>
              <a:t>Phiên bản hiện tại J2SDK </a:t>
            </a:r>
            <a:r>
              <a:rPr lang="en-US" dirty="0"/>
              <a:t>8</a:t>
            </a:r>
            <a:r>
              <a:rPr lang="vi-VN" dirty="0"/>
              <a:t>.0 (1.</a:t>
            </a:r>
            <a:r>
              <a:rPr lang="en-US" dirty="0"/>
              <a:t>8</a:t>
            </a:r>
            <a:r>
              <a:rPr lang="vi-VN" dirty="0"/>
              <a:t>)</a:t>
            </a:r>
          </a:p>
          <a:p>
            <a:r>
              <a:rPr lang="vi-VN" dirty="0"/>
              <a:t>Bao gồm</a:t>
            </a:r>
          </a:p>
          <a:p>
            <a:pPr lvl="1"/>
            <a:r>
              <a:rPr lang="vi-VN" dirty="0"/>
              <a:t>javac Chương trình dịch chuyển mã nguồn sang bytecode</a:t>
            </a:r>
          </a:p>
          <a:p>
            <a:pPr lvl="1"/>
            <a:r>
              <a:rPr lang="vi-VN" dirty="0"/>
              <a:t>java Bộthông dịch: Thực thi java application</a:t>
            </a:r>
            <a:r>
              <a:rPr lang="en-US" dirty="0"/>
              <a:t> </a:t>
            </a:r>
          </a:p>
          <a:p>
            <a:pPr lvl="1"/>
            <a:r>
              <a:rPr lang="vi-VN" dirty="0"/>
              <a:t>appletviewer Bộthông dịch: Thực thi java applet mà không cần sử</a:t>
            </a:r>
            <a:r>
              <a:rPr lang="en-US" dirty="0"/>
              <a:t> </a:t>
            </a:r>
            <a:r>
              <a:rPr lang="vi-VN" dirty="0"/>
              <a:t>dụng trình duyệt như Nestcape, hay IE, v.v.</a:t>
            </a:r>
          </a:p>
          <a:p>
            <a:pPr lvl="1"/>
            <a:r>
              <a:rPr lang="vi-VN" dirty="0"/>
              <a:t>javadoc Bộ</a:t>
            </a:r>
            <a:r>
              <a:rPr lang="en-US" dirty="0"/>
              <a:t> </a:t>
            </a:r>
            <a:r>
              <a:rPr lang="vi-VN" dirty="0"/>
              <a:t>tạo tài liệu dạng HTML từ</a:t>
            </a:r>
            <a:r>
              <a:rPr lang="en-US" dirty="0"/>
              <a:t> </a:t>
            </a:r>
            <a:r>
              <a:rPr lang="vi-VN" dirty="0"/>
              <a:t>mã nguồn và chú</a:t>
            </a:r>
            <a:r>
              <a:rPr lang="en-US" dirty="0"/>
              <a:t> </a:t>
            </a:r>
            <a:r>
              <a:rPr lang="vi-VN" dirty="0"/>
              <a:t>thích</a:t>
            </a:r>
          </a:p>
          <a:p>
            <a:pPr lvl="1"/>
            <a:r>
              <a:rPr lang="vi-VN" dirty="0"/>
              <a:t>jdb Bộ</a:t>
            </a:r>
            <a:r>
              <a:rPr lang="en-US" dirty="0"/>
              <a:t> </a:t>
            </a:r>
            <a:r>
              <a:rPr lang="vi-VN" dirty="0"/>
              <a:t>gỡ</a:t>
            </a:r>
            <a:r>
              <a:rPr lang="en-US" dirty="0"/>
              <a:t> </a:t>
            </a:r>
            <a:r>
              <a:rPr lang="vi-VN" dirty="0"/>
              <a:t>lỗi (java debuger) </a:t>
            </a:r>
          </a:p>
          <a:p>
            <a:pPr lvl="1"/>
            <a:r>
              <a:rPr lang="vi-VN" dirty="0"/>
              <a:t>javap Trình dịch ngược bytecode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nghệJIT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Just-In-Time Code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79" y="2073276"/>
            <a:ext cx="6972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10567990" cy="58472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</a:t>
            </a:r>
            <a:r>
              <a:rPr lang="vi-VN" dirty="0" smtClean="0"/>
              <a:t>ava </a:t>
            </a:r>
            <a:r>
              <a:rPr lang="vi-VN" dirty="0"/>
              <a:t>Applications</a:t>
            </a:r>
          </a:p>
          <a:p>
            <a:pPr lvl="1"/>
            <a:r>
              <a:rPr lang="vi-VN" dirty="0" smtClean="0"/>
              <a:t>Chương trình</a:t>
            </a:r>
            <a:r>
              <a:rPr lang="en-US" dirty="0" smtClean="0"/>
              <a:t> </a:t>
            </a:r>
            <a:r>
              <a:rPr lang="vi-VN" dirty="0" smtClean="0"/>
              <a:t>ứng </a:t>
            </a:r>
            <a:r>
              <a:rPr lang="vi-VN" dirty="0"/>
              <a:t>dụng hoàn chỉnh</a:t>
            </a:r>
          </a:p>
          <a:p>
            <a:pPr lvl="1"/>
            <a:r>
              <a:rPr lang="vi-VN" dirty="0" smtClean="0"/>
              <a:t>Giao </a:t>
            </a:r>
            <a:r>
              <a:rPr lang="vi-VN" dirty="0"/>
              <a:t>diện dòng lệnh </a:t>
            </a:r>
            <a:r>
              <a:rPr lang="vi-VN" dirty="0" smtClean="0"/>
              <a:t>hoặc</a:t>
            </a:r>
            <a:r>
              <a:rPr lang="en-US" dirty="0" smtClean="0"/>
              <a:t> </a:t>
            </a:r>
            <a:r>
              <a:rPr lang="vi-VN" dirty="0" smtClean="0"/>
              <a:t>đồ</a:t>
            </a:r>
            <a:r>
              <a:rPr lang="en-US" dirty="0" smtClean="0"/>
              <a:t> </a:t>
            </a:r>
            <a:r>
              <a:rPr lang="vi-VN" dirty="0" smtClean="0"/>
              <a:t>họa</a:t>
            </a:r>
            <a:endParaRPr lang="vi-VN" dirty="0"/>
          </a:p>
          <a:p>
            <a:pPr lvl="1"/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bắt</a:t>
            </a:r>
            <a:r>
              <a:rPr lang="en-US" dirty="0" smtClean="0"/>
              <a:t> </a:t>
            </a:r>
            <a:r>
              <a:rPr lang="vi-VN" dirty="0" smtClean="0"/>
              <a:t>đầu</a:t>
            </a:r>
            <a:r>
              <a:rPr lang="en-US" dirty="0" smtClean="0"/>
              <a:t> </a:t>
            </a:r>
            <a:r>
              <a:rPr lang="vi-VN" dirty="0" smtClean="0"/>
              <a:t>bởi</a:t>
            </a:r>
            <a:r>
              <a:rPr lang="en-US" dirty="0" smtClean="0"/>
              <a:t> </a:t>
            </a:r>
            <a:r>
              <a:rPr lang="vi-VN" dirty="0" smtClean="0"/>
              <a:t>phương </a:t>
            </a:r>
            <a:r>
              <a:rPr lang="vi-VN" dirty="0"/>
              <a:t>thức (hàm) </a:t>
            </a:r>
            <a:r>
              <a:rPr lang="vi-VN" dirty="0" smtClean="0">
                <a:solidFill>
                  <a:srgbClr val="002060"/>
                </a:solidFill>
              </a:rPr>
              <a:t>main()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vi-VN" dirty="0" smtClean="0"/>
              <a:t>là </a:t>
            </a:r>
            <a:r>
              <a:rPr lang="vi-VN" dirty="0"/>
              <a:t>phương </a:t>
            </a:r>
            <a:r>
              <a:rPr lang="vi-VN" dirty="0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public static</a:t>
            </a:r>
            <a:endParaRPr lang="en-US" dirty="0" smtClean="0"/>
          </a:p>
          <a:p>
            <a:r>
              <a:rPr lang="vi-VN" dirty="0"/>
              <a:t>Java Applets</a:t>
            </a:r>
          </a:p>
          <a:p>
            <a:pPr lvl="1"/>
            <a:r>
              <a:rPr lang="vi-VN" dirty="0" smtClean="0"/>
              <a:t>Được </a:t>
            </a:r>
            <a:r>
              <a:rPr lang="vi-VN" dirty="0"/>
              <a:t>nhúng trong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ứng </a:t>
            </a:r>
            <a:r>
              <a:rPr lang="vi-VN" dirty="0"/>
              <a:t>dụng </a:t>
            </a:r>
            <a:r>
              <a:rPr lang="vi-VN" dirty="0" smtClean="0"/>
              <a:t>khác</a:t>
            </a:r>
            <a:r>
              <a:rPr lang="en-US" dirty="0" smtClean="0"/>
              <a:t> </a:t>
            </a:r>
            <a:r>
              <a:rPr lang="vi-VN" dirty="0" smtClean="0"/>
              <a:t>(web </a:t>
            </a:r>
            <a:r>
              <a:rPr lang="vi-VN" dirty="0"/>
              <a:t>browser)</a:t>
            </a:r>
          </a:p>
          <a:p>
            <a:pPr lvl="1"/>
            <a:r>
              <a:rPr lang="vi-VN" dirty="0" smtClean="0"/>
              <a:t>Có </a:t>
            </a:r>
            <a:r>
              <a:rPr lang="vi-VN" dirty="0"/>
              <a:t>giao </a:t>
            </a:r>
            <a:r>
              <a:rPr lang="vi-VN" dirty="0" smtClean="0"/>
              <a:t>diện</a:t>
            </a:r>
            <a:r>
              <a:rPr lang="en-US" dirty="0" smtClean="0"/>
              <a:t> </a:t>
            </a:r>
            <a:r>
              <a:rPr lang="vi-VN" dirty="0" smtClean="0"/>
              <a:t>hạn</a:t>
            </a:r>
            <a:r>
              <a:rPr lang="en-US" dirty="0" smtClean="0"/>
              <a:t> </a:t>
            </a:r>
            <a:r>
              <a:rPr lang="vi-VN" dirty="0" smtClean="0"/>
              <a:t>chế</a:t>
            </a:r>
            <a:r>
              <a:rPr lang="en-US" dirty="0" smtClean="0"/>
              <a:t> </a:t>
            </a:r>
            <a:r>
              <a:rPr lang="vi-VN" dirty="0" smtClean="0"/>
              <a:t>(đồ</a:t>
            </a:r>
            <a:r>
              <a:rPr lang="en-US" dirty="0" smtClean="0"/>
              <a:t> </a:t>
            </a:r>
            <a:r>
              <a:rPr lang="vi-VN" dirty="0" smtClean="0"/>
              <a:t>họa</a:t>
            </a:r>
            <a:r>
              <a:rPr lang="vi-VN" dirty="0"/>
              <a:t>)</a:t>
            </a:r>
          </a:p>
          <a:p>
            <a:pPr lvl="1"/>
            <a:r>
              <a:rPr lang="vi-VN" dirty="0" smtClean="0"/>
              <a:t>Không </a:t>
            </a:r>
            <a:r>
              <a:rPr lang="vi-VN" dirty="0"/>
              <a:t>truy </a:t>
            </a:r>
            <a:r>
              <a:rPr lang="vi-VN" dirty="0" smtClean="0"/>
              <a:t>cập</a:t>
            </a:r>
            <a:r>
              <a:rPr lang="en-US" dirty="0" smtClean="0"/>
              <a:t> </a:t>
            </a:r>
            <a:r>
              <a:rPr lang="vi-VN" dirty="0" smtClean="0"/>
              <a:t>được </a:t>
            </a:r>
            <a:r>
              <a:rPr lang="vi-VN" dirty="0"/>
              <a:t>tài nguyên của client </a:t>
            </a:r>
            <a:endParaRPr lang="en-US" dirty="0" smtClean="0"/>
          </a:p>
          <a:p>
            <a:pPr lvl="1"/>
            <a:r>
              <a:rPr lang="en-US" dirty="0" smtClean="0"/>
              <a:t>Code n</a:t>
            </a:r>
            <a:r>
              <a:rPr lang="vi-VN" dirty="0" smtClean="0"/>
              <a:t>húng </a:t>
            </a:r>
            <a:r>
              <a:rPr lang="vi-VN" dirty="0"/>
              <a:t>vào trang </a:t>
            </a:r>
            <a:r>
              <a:rPr lang="vi-VN" dirty="0" smtClean="0"/>
              <a:t>Web</a:t>
            </a:r>
            <a:r>
              <a:rPr lang="en-US" dirty="0" smtClean="0"/>
              <a:t>: </a:t>
            </a:r>
            <a:r>
              <a:rPr lang="vi-VN" dirty="0" smtClean="0"/>
              <a:t>Welcome.html</a:t>
            </a:r>
            <a:r>
              <a:rPr lang="vi-VN" dirty="0"/>
              <a:t>:</a:t>
            </a:r>
          </a:p>
          <a:p>
            <a:pPr marL="457200" lvl="1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&lt;applet code = ”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Welcome.class”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= ”300” height = ”45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”&gt;&lt;/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applet&gt;</a:t>
            </a:r>
          </a:p>
          <a:p>
            <a:pPr marL="457200" lvl="1" indent="0"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9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3.3</a:t>
            </a:r>
            <a:r>
              <a:rPr lang="en-US" dirty="0"/>
              <a:t>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3.3.1.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3.3.2. </a:t>
            </a:r>
            <a:r>
              <a:rPr lang="en-US" dirty="0" err="1" smtClean="0"/>
              <a:t>Hằng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3.3.3.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3.3.4.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,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3.3.1.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Có</a:t>
            </a:r>
            <a:r>
              <a:rPr lang="en-US" dirty="0" smtClean="0"/>
              <a:t> 8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Java.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4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ourier New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long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2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double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biễu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ourier New" pitchFamily="49" charset="0"/>
              </a:rPr>
              <a:t>char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i="1" dirty="0" smtClean="0"/>
              <a:t>(true, false)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Courier New" pitchFamily="49" charset="0"/>
              </a:rPr>
              <a:t>boolean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3.3.2. </a:t>
            </a:r>
            <a:r>
              <a:rPr lang="en-US" dirty="0" err="1"/>
              <a:t>Hằng</a:t>
            </a:r>
            <a:r>
              <a:rPr lang="en-US" dirty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byte, short,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, long, float, double, char, </a:t>
            </a:r>
            <a:r>
              <a:rPr lang="en-US" dirty="0" err="1">
                <a:solidFill>
                  <a:srgbClr val="C00000"/>
                </a:solidFill>
              </a:rPr>
              <a:t>boolean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>
                <a:solidFill>
                  <a:srgbClr val="C00000"/>
                </a:solidFill>
              </a:rPr>
              <a:t>: do, while, for, break, continue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if, else, switch, case, default, break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method: </a:t>
            </a:r>
            <a:r>
              <a:rPr lang="en-US" dirty="0">
                <a:solidFill>
                  <a:srgbClr val="C00000"/>
                </a:solidFill>
              </a:rPr>
              <a:t>private, public, protected, final, static, abstract, synchronized, volatile..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Literal value: </a:t>
            </a:r>
            <a:r>
              <a:rPr lang="en-US" dirty="0">
                <a:solidFill>
                  <a:srgbClr val="C00000"/>
                </a:solidFill>
              </a:rPr>
              <a:t>true, false, null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method: </a:t>
            </a:r>
            <a:r>
              <a:rPr lang="en-US" dirty="0">
                <a:solidFill>
                  <a:srgbClr val="C00000"/>
                </a:solidFill>
              </a:rPr>
              <a:t>return, void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package: </a:t>
            </a:r>
            <a:r>
              <a:rPr lang="en-US" dirty="0">
                <a:solidFill>
                  <a:srgbClr val="C00000"/>
                </a:solidFill>
              </a:rPr>
              <a:t>package, import</a:t>
            </a:r>
          </a:p>
          <a:p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lỗi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C00000"/>
                </a:solidFill>
              </a:rPr>
              <a:t>try, catch. finally, throw, throws</a:t>
            </a:r>
          </a:p>
          <a:p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>
                <a:solidFill>
                  <a:srgbClr val="C00000"/>
                </a:solidFill>
              </a:rPr>
              <a:t>: new, extends, implements, class, </a:t>
            </a:r>
            <a:r>
              <a:rPr lang="en-US" altLang="en-US" dirty="0" err="1">
                <a:solidFill>
                  <a:srgbClr val="C00000"/>
                </a:solidFill>
              </a:rPr>
              <a:t>instanceof</a:t>
            </a:r>
            <a:r>
              <a:rPr lang="en-US" altLang="en-US" dirty="0">
                <a:solidFill>
                  <a:srgbClr val="C00000"/>
                </a:solidFill>
              </a:rPr>
              <a:t>, this, super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3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3.3.2. </a:t>
            </a:r>
            <a:r>
              <a:rPr lang="en-US" dirty="0" err="1"/>
              <a:t>Hằng</a:t>
            </a:r>
            <a:r>
              <a:rPr lang="en-US" dirty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r>
              <a:rPr lang="en-US" altLang="en-US" dirty="0" err="1"/>
              <a:t>Bắt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,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gạch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(underscore  ‘_’ ) hay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smtClean="0"/>
              <a:t>‘$’</a:t>
            </a:r>
          </a:p>
          <a:p>
            <a:endParaRPr lang="en-US" altLang="en-US" dirty="0"/>
          </a:p>
          <a:p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hay ‘_’, ‘$’ 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: </a:t>
            </a:r>
            <a:r>
              <a:rPr lang="en-US" altLang="en-US" dirty="0" err="1"/>
              <a:t>khoảng</a:t>
            </a:r>
            <a:r>
              <a:rPr lang="en-US" altLang="en-US" dirty="0"/>
              <a:t> </a:t>
            </a:r>
            <a:r>
              <a:rPr lang="en-US" altLang="en-US" dirty="0" err="1"/>
              <a:t>trống</a:t>
            </a:r>
            <a:r>
              <a:rPr lang="en-US" altLang="en-US" dirty="0"/>
              <a:t>,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endParaRPr lang="en-US" altLang="en-US" dirty="0"/>
          </a:p>
          <a:p>
            <a:endParaRPr lang="en-US" altLang="en-US" dirty="0" smtClean="0">
              <a:solidFill>
                <a:srgbClr val="C00000"/>
              </a:solidFill>
            </a:endParaRPr>
          </a:p>
          <a:p>
            <a:r>
              <a:rPr lang="en-US" altLang="en-US" dirty="0" err="1" smtClean="0">
                <a:solidFill>
                  <a:srgbClr val="C00000"/>
                </a:solidFill>
              </a:rPr>
              <a:t>Tên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có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>
                <a:solidFill>
                  <a:srgbClr val="C00000"/>
                </a:solidFill>
              </a:rPr>
              <a:t>tính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</a:rPr>
              <a:t>chất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</a:rPr>
              <a:t>phân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</a:rPr>
              <a:t>biệt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</a:rPr>
              <a:t>chữ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</a:rPr>
              <a:t>thường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</a:rPr>
              <a:t>chữ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err="1" smtClean="0">
                <a:solidFill>
                  <a:srgbClr val="C00000"/>
                </a:solidFill>
              </a:rPr>
              <a:t>hoa</a:t>
            </a:r>
            <a:r>
              <a:rPr lang="en-US" altLang="en-US" dirty="0" smtClean="0">
                <a:solidFill>
                  <a:srgbClr val="C00000"/>
                </a:solidFill>
              </a:rPr>
              <a:t> (case-sensitive)</a:t>
            </a:r>
            <a:endParaRPr lang="en-US" alt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3.3.2. </a:t>
            </a:r>
            <a:r>
              <a:rPr lang="en-US" dirty="0" err="1"/>
              <a:t>Hằng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vi-VN" dirty="0"/>
              <a:t>Biến là một giá trị có thể thay đổi khi chương trình thực thi. </a:t>
            </a:r>
            <a:endParaRPr lang="en-US" dirty="0"/>
          </a:p>
          <a:p>
            <a:r>
              <a:rPr lang="vi-VN" dirty="0"/>
              <a:t>Khi biến được tạo sẽ xuất hiện một vùng nhớ để lưu trữ giá trị của biến. </a:t>
            </a:r>
            <a:endParaRPr lang="en-US" dirty="0" smtClean="0"/>
          </a:p>
          <a:p>
            <a:r>
              <a:rPr lang="en-US" altLang="en-US" dirty="0" smtClean="0">
                <a:solidFill>
                  <a:srgbClr val="002060"/>
                </a:solidFill>
              </a:rPr>
              <a:t>3 </a:t>
            </a:r>
            <a:r>
              <a:rPr lang="en-US" altLang="en-US" dirty="0" err="1">
                <a:solidFill>
                  <a:srgbClr val="002060"/>
                </a:solidFill>
              </a:rPr>
              <a:t>đặc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điểm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của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biến</a:t>
            </a:r>
            <a:r>
              <a:rPr lang="en-US" altLang="en-US" dirty="0" smtClean="0">
                <a:solidFill>
                  <a:srgbClr val="002060"/>
                </a:solidFill>
              </a:rPr>
              <a:t>: </a:t>
            </a:r>
            <a:r>
              <a:rPr lang="en-US" altLang="en-US" i="1" dirty="0" err="1">
                <a:solidFill>
                  <a:srgbClr val="002060"/>
                </a:solidFill>
              </a:rPr>
              <a:t>t</a:t>
            </a:r>
            <a:r>
              <a:rPr lang="en-US" altLang="en-US" i="1" dirty="0" err="1" smtClean="0">
                <a:solidFill>
                  <a:srgbClr val="002060"/>
                </a:solidFill>
              </a:rPr>
              <a:t>ên</a:t>
            </a:r>
            <a:r>
              <a:rPr lang="en-US" altLang="en-US" i="1" dirty="0" smtClean="0">
                <a:solidFill>
                  <a:srgbClr val="002060"/>
                </a:solidFill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</a:rPr>
              <a:t>biến</a:t>
            </a:r>
            <a:r>
              <a:rPr lang="en-US" altLang="en-US" i="1" dirty="0">
                <a:solidFill>
                  <a:srgbClr val="002060"/>
                </a:solidFill>
              </a:rPr>
              <a:t>, </a:t>
            </a:r>
            <a:r>
              <a:rPr lang="en-US" altLang="en-US" i="1" dirty="0" err="1" smtClean="0">
                <a:solidFill>
                  <a:srgbClr val="002060"/>
                </a:solidFill>
              </a:rPr>
              <a:t>giá</a:t>
            </a:r>
            <a:r>
              <a:rPr lang="en-US" altLang="en-US" i="1" dirty="0" smtClean="0">
                <a:solidFill>
                  <a:srgbClr val="002060"/>
                </a:solidFill>
              </a:rPr>
              <a:t> </a:t>
            </a:r>
            <a:r>
              <a:rPr lang="en-US" altLang="en-US" i="1" dirty="0" err="1" smtClean="0">
                <a:solidFill>
                  <a:srgbClr val="002060"/>
                </a:solidFill>
              </a:rPr>
              <a:t>trị</a:t>
            </a:r>
            <a:r>
              <a:rPr lang="en-US" altLang="en-US" i="1" dirty="0" smtClean="0">
                <a:solidFill>
                  <a:srgbClr val="002060"/>
                </a:solidFill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</a:rPr>
              <a:t>khởi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</a:rPr>
              <a:t>tạo</a:t>
            </a:r>
            <a:r>
              <a:rPr lang="en-US" altLang="en-US" i="1" dirty="0">
                <a:solidFill>
                  <a:srgbClr val="002060"/>
                </a:solidFill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</a:rPr>
              <a:t>tầm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</a:rPr>
              <a:t>vực</a:t>
            </a:r>
            <a:r>
              <a:rPr lang="en-US" altLang="en-US" i="1" dirty="0">
                <a:solidFill>
                  <a:srgbClr val="002060"/>
                </a:solidFill>
              </a:rPr>
              <a:t> (scope)</a:t>
            </a:r>
          </a:p>
          <a:p>
            <a:r>
              <a:rPr lang="en-US" altLang="en-US" dirty="0"/>
              <a:t>Scope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: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ý </a:t>
            </a:r>
            <a:r>
              <a:rPr lang="en-US" altLang="en-US" dirty="0" err="1"/>
              <a:t>nghĩa</a:t>
            </a:r>
            <a:r>
              <a:rPr lang="en-US" altLang="en-US" dirty="0"/>
              <a:t> (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khảo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)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).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95553" y="5023827"/>
            <a:ext cx="5162546" cy="1827212"/>
            <a:chOff x="6555812" y="3448522"/>
            <a:chExt cx="5162546" cy="1827212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7876608" y="4404197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algn="ctr"/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total;</a:t>
              </a: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7876608" y="4878859"/>
              <a:ext cx="3841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algn="ctr"/>
              <a:r>
                <a:rPr lang="en-US" sz="2000" b="1">
                  <a:latin typeface="Courier New" pitchFamily="49" charset="0"/>
                </a:rPr>
                <a:t>int count, temp, result;</a:t>
              </a:r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6555812" y="3491384"/>
              <a:ext cx="1549404" cy="836613"/>
              <a:chOff x="752" y="1777"/>
              <a:chExt cx="976" cy="527"/>
            </a:xfrm>
          </p:grpSpPr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752" y="1777"/>
                <a:ext cx="9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9pPr>
              </a:lstStyle>
              <a:p>
                <a:pPr algn="ctr"/>
                <a:r>
                  <a:rPr lang="en-US" sz="2000" b="1" dirty="0" err="1" smtClean="0">
                    <a:solidFill>
                      <a:schemeClr val="hlink"/>
                    </a:solidFill>
                    <a:latin typeface="Arial Unicode MS" pitchFamily="34" charset="-128"/>
                  </a:rPr>
                  <a:t>Kiểu</a:t>
                </a:r>
                <a:r>
                  <a:rPr lang="en-US" sz="2000" b="1" dirty="0" smtClean="0">
                    <a:solidFill>
                      <a:schemeClr val="hlink"/>
                    </a:solidFill>
                    <a:latin typeface="Arial Unicode MS" pitchFamily="34" charset="-128"/>
                  </a:rPr>
                  <a:t> </a:t>
                </a:r>
                <a:r>
                  <a:rPr lang="en-US" sz="2000" b="1" dirty="0" err="1" smtClean="0">
                    <a:solidFill>
                      <a:schemeClr val="hlink"/>
                    </a:solidFill>
                    <a:latin typeface="Arial Unicode MS" pitchFamily="34" charset="-128"/>
                  </a:rPr>
                  <a:t>dữ</a:t>
                </a:r>
                <a:r>
                  <a:rPr lang="en-US" sz="2000" b="1" dirty="0" smtClean="0">
                    <a:solidFill>
                      <a:schemeClr val="hlink"/>
                    </a:solidFill>
                    <a:latin typeface="Arial Unicode MS" pitchFamily="34" charset="-128"/>
                  </a:rPr>
                  <a:t> </a:t>
                </a:r>
                <a:r>
                  <a:rPr lang="en-US" sz="2000" b="1" dirty="0" err="1" smtClean="0">
                    <a:solidFill>
                      <a:schemeClr val="hlink"/>
                    </a:solidFill>
                    <a:latin typeface="Arial Unicode MS" pitchFamily="34" charset="-128"/>
                  </a:rPr>
                  <a:t>liệu</a:t>
                </a:r>
                <a:endParaRPr lang="en-US" dirty="0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144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9076766" y="3448522"/>
              <a:ext cx="1531941" cy="836612"/>
              <a:chOff x="2352" y="1777"/>
              <a:chExt cx="965" cy="527"/>
            </a:xfrm>
          </p:grpSpPr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2571" y="1777"/>
                <a:ext cx="7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/>
                  </a:defRPr>
                </a:lvl9pPr>
              </a:lstStyle>
              <a:p>
                <a:pPr algn="ctr"/>
                <a:r>
                  <a:rPr lang="en-US" sz="2000" b="1" smtClean="0">
                    <a:solidFill>
                      <a:schemeClr val="hlink"/>
                    </a:solidFill>
                    <a:latin typeface="Arial Unicode MS" pitchFamily="34" charset="-128"/>
                  </a:rPr>
                  <a:t>Tên biến</a:t>
                </a:r>
                <a:endParaRPr lang="en-US">
                  <a:solidFill>
                    <a:schemeClr val="hlink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96" cy="28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768305" y="5528601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sum = 0;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base = 32, max = 149;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3.3.2. </a:t>
            </a:r>
            <a:r>
              <a:rPr lang="en-US" dirty="0" err="1"/>
              <a:t>Hằng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(constant)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Trong</a:t>
            </a:r>
            <a:r>
              <a:rPr lang="en-US" dirty="0"/>
              <a:t> Java,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final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 smtClean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</a:rPr>
              <a:t>final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MIN_HEIGHT = 69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smtClean="0"/>
              <a:t>(=).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/>
              <a:t>+=, -=, *=, /=, %=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29586" y="5067486"/>
            <a:ext cx="1877437" cy="762000"/>
            <a:chOff x="5135778" y="1676400"/>
            <a:chExt cx="1877437" cy="76200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5135778" y="1676400"/>
              <a:ext cx="18774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pPr algn="ctr"/>
              <a:r>
                <a:rPr lang="en-US" sz="2000" b="1" dirty="0">
                  <a:latin typeface="Courier New" pitchFamily="49" charset="0"/>
                </a:rPr>
                <a:t>total = 55;</a:t>
              </a:r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601421" y="2133600"/>
              <a:ext cx="1174750" cy="304800"/>
              <a:chOff x="2304" y="1968"/>
              <a:chExt cx="624" cy="240"/>
            </a:xfrm>
          </p:grpSpPr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2928" y="1968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H="1">
                <a:off x="2304" y="2208"/>
                <a:ext cx="624" cy="0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2304" y="1968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33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87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3.2.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3.3.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3.3.1.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3.3.2. </a:t>
            </a:r>
            <a:r>
              <a:rPr lang="en-US" dirty="0" err="1"/>
              <a:t>Hằng</a:t>
            </a:r>
            <a:r>
              <a:rPr lang="en-US" dirty="0"/>
              <a:t>,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3.3.3.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3.3.4.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,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vi-VN" dirty="0" smtClean="0"/>
              <a:t>3.</a:t>
            </a:r>
            <a:r>
              <a:rPr lang="en-US" dirty="0" smtClean="0"/>
              <a:t>4</a:t>
            </a:r>
            <a:r>
              <a:rPr lang="vi-VN" dirty="0" smtClean="0"/>
              <a:t>. </a:t>
            </a:r>
            <a:r>
              <a:rPr lang="vi-VN" dirty="0"/>
              <a:t>Kiến trúc chương trình xây dựng trên Java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3.4. </a:t>
            </a:r>
            <a:r>
              <a:rPr lang="en-US" dirty="0"/>
              <a:t>Case Study I ( simple programs &amp; language)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i="1" dirty="0" err="1" smtClean="0"/>
              <a:t>Các</a:t>
            </a:r>
            <a:r>
              <a:rPr lang="en-US" sz="3000" i="1" dirty="0" smtClean="0"/>
              <a:t> </a:t>
            </a:r>
            <a:r>
              <a:rPr lang="en-US" sz="3000" i="1" dirty="0" err="1"/>
              <a:t>toán</a:t>
            </a:r>
            <a:r>
              <a:rPr lang="en-US" sz="3000" i="1" dirty="0"/>
              <a:t> </a:t>
            </a:r>
            <a:r>
              <a:rPr lang="en-US" sz="3000" i="1" dirty="0" err="1"/>
              <a:t>tử</a:t>
            </a:r>
            <a:r>
              <a:rPr lang="en-US" sz="3000" i="1" dirty="0"/>
              <a:t> </a:t>
            </a:r>
            <a:r>
              <a:rPr lang="en-US" sz="3000" i="1" dirty="0" err="1"/>
              <a:t>số</a:t>
            </a:r>
            <a:r>
              <a:rPr lang="en-US" sz="3000" i="1" dirty="0"/>
              <a:t> </a:t>
            </a:r>
            <a:r>
              <a:rPr lang="en-US" sz="3000" i="1" dirty="0" err="1"/>
              <a:t>học</a:t>
            </a:r>
            <a:r>
              <a:rPr lang="en-US" sz="3000" i="1" dirty="0" smtClean="0"/>
              <a:t>:</a:t>
            </a:r>
            <a:endParaRPr lang="en-US" sz="3000" dirty="0" smtClean="0"/>
          </a:p>
          <a:p>
            <a:pPr>
              <a:lnSpc>
                <a:spcPct val="120000"/>
              </a:lnSpc>
            </a:pPr>
            <a:endParaRPr lang="en-US" sz="3000" dirty="0"/>
          </a:p>
          <a:p>
            <a:pPr>
              <a:lnSpc>
                <a:spcPct val="120000"/>
              </a:lnSpc>
            </a:pPr>
            <a:endParaRPr lang="en-US" sz="3000" dirty="0" smtClean="0"/>
          </a:p>
          <a:p>
            <a:pPr>
              <a:lnSpc>
                <a:spcPct val="120000"/>
              </a:lnSpc>
            </a:pP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tăng</a:t>
            </a:r>
            <a:r>
              <a:rPr lang="en-US" i="1" dirty="0"/>
              <a:t> / </a:t>
            </a:r>
            <a:r>
              <a:rPr lang="en-US" i="1" dirty="0" err="1"/>
              <a:t>giảm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(++)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(--)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	</a:t>
            </a:r>
            <a:r>
              <a:rPr lang="en-US" b="1" dirty="0"/>
              <a:t>count</a:t>
            </a:r>
            <a:r>
              <a:rPr lang="en-US" b="1" dirty="0" smtClean="0"/>
              <a:t>++;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/>
              <a:t>count = count + 1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484533" y="1360907"/>
            <a:ext cx="2406651" cy="1938535"/>
            <a:chOff x="2458" y="1910"/>
            <a:chExt cx="1516" cy="115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458" y="1910"/>
              <a:ext cx="123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r>
                <a:rPr lang="en-US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Cộng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Trừ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Chia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Chia </a:t>
              </a:r>
              <a:r>
                <a:rPr lang="en-US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lấy</a:t>
              </a:r>
              <a:r>
                <a:rPr lang="en-US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696" y="1910"/>
              <a:ext cx="27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/>
                </a:defRPr>
              </a:lvl9pPr>
            </a:lstStyle>
            <a:p>
              <a:r>
                <a:rPr 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r>
                <a:rPr 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  <a:p>
              <a:r>
                <a:rPr 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  <a:p>
              <a:r>
                <a:rPr 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</a:p>
            <a:p>
              <a:r>
                <a:rPr 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3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(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)</a:t>
            </a:r>
          </a:p>
          <a:p>
            <a:pPr lvl="3">
              <a:buNone/>
            </a:pPr>
            <a:r>
              <a:rPr lang="en-US" dirty="0"/>
              <a:t>==		</a:t>
            </a:r>
            <a:r>
              <a:rPr lang="en-US" dirty="0" err="1"/>
              <a:t>bằng</a:t>
            </a:r>
            <a:endParaRPr lang="en-US" dirty="0"/>
          </a:p>
          <a:p>
            <a:pPr lvl="3">
              <a:buNone/>
            </a:pPr>
            <a:r>
              <a:rPr lang="en-US" dirty="0"/>
              <a:t>!=		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 lvl="3">
              <a:buNone/>
            </a:pPr>
            <a:r>
              <a:rPr lang="en-US" dirty="0"/>
              <a:t>&lt;		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3">
              <a:buNone/>
            </a:pPr>
            <a:r>
              <a:rPr lang="en-US" dirty="0"/>
              <a:t>&gt;		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3">
              <a:buNone/>
            </a:pPr>
            <a:r>
              <a:rPr lang="en-US" dirty="0"/>
              <a:t>&lt;=		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 lvl="3">
              <a:buNone/>
            </a:pPr>
            <a:r>
              <a:rPr lang="en-US" dirty="0"/>
              <a:t>&gt;=		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sz="2400" dirty="0"/>
          </a:p>
          <a:p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</a:t>
            </a:r>
            <a:r>
              <a:rPr lang="en-US" i="1" dirty="0" err="1" smtClean="0"/>
              <a:t>luận</a:t>
            </a:r>
            <a:r>
              <a:rPr lang="en-US" i="1" dirty="0" smtClean="0"/>
              <a:t> </a:t>
            </a:r>
            <a:r>
              <a:rPr lang="en-US" i="1" dirty="0" err="1" smtClean="0"/>
              <a:t>lý</a:t>
            </a:r>
            <a:endParaRPr lang="en-US" i="1" dirty="0" smtClean="0"/>
          </a:p>
          <a:p>
            <a:pPr lvl="1">
              <a:spcBef>
                <a:spcPct val="60000"/>
              </a:spcBef>
              <a:buNone/>
            </a:pPr>
            <a:r>
              <a:rPr lang="en-US" dirty="0" smtClean="0">
                <a:latin typeface="Courier New" pitchFamily="49" charset="0"/>
              </a:rPr>
              <a:t>			!</a:t>
            </a:r>
            <a:r>
              <a:rPr lang="en-US" dirty="0"/>
              <a:t>	:	</a:t>
            </a:r>
            <a:r>
              <a:rPr lang="en-US" dirty="0" smtClean="0"/>
              <a:t>not</a:t>
            </a:r>
            <a:endParaRPr lang="en-US" dirty="0"/>
          </a:p>
          <a:p>
            <a:pPr lvl="1">
              <a:buNone/>
            </a:pPr>
            <a:r>
              <a:rPr lang="en-US" dirty="0"/>
              <a:t>			</a:t>
            </a:r>
            <a:r>
              <a:rPr lang="en-US" dirty="0">
                <a:latin typeface="Courier New" pitchFamily="49" charset="0"/>
              </a:rPr>
              <a:t>&amp;&amp;</a:t>
            </a:r>
            <a:r>
              <a:rPr lang="en-US" dirty="0"/>
              <a:t>	:	</a:t>
            </a:r>
            <a:r>
              <a:rPr lang="en-US" dirty="0" smtClean="0"/>
              <a:t>and</a:t>
            </a:r>
            <a:endParaRPr lang="en-US" dirty="0"/>
          </a:p>
          <a:p>
            <a:pPr lvl="1">
              <a:buNone/>
            </a:pPr>
            <a:r>
              <a:rPr lang="en-US" dirty="0"/>
              <a:t>			</a:t>
            </a:r>
            <a:r>
              <a:rPr lang="en-US" dirty="0">
                <a:latin typeface="Courier New" pitchFamily="49" charset="0"/>
              </a:rPr>
              <a:t>||</a:t>
            </a:r>
            <a:r>
              <a:rPr lang="en-US" dirty="0"/>
              <a:t>	: 	</a:t>
            </a:r>
            <a:r>
              <a:rPr lang="en-US" dirty="0" smtClean="0"/>
              <a:t>or</a:t>
            </a:r>
            <a:endParaRPr lang="en-US" dirty="0"/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b="1" i="1" dirty="0" err="1" smtClean="0">
                <a:solidFill>
                  <a:schemeClr val="hlink"/>
                </a:solidFill>
              </a:rPr>
              <a:t>điều_kiện</a:t>
            </a:r>
            <a:r>
              <a:rPr lang="en-US" b="1" i="1" dirty="0">
                <a:solidFill>
                  <a:schemeClr val="hlink"/>
                </a:solidFill>
              </a:rPr>
              <a:t>? biểu_thức1:biểu_thức2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hlink"/>
                </a:solidFill>
              </a:rPr>
              <a:t>điều_kiện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dirty="0" err="1"/>
              <a:t>là</a:t>
            </a:r>
            <a:r>
              <a:rPr lang="en-US" dirty="0"/>
              <a:t> true, </a:t>
            </a:r>
            <a:r>
              <a:rPr lang="en-US" b="1" i="1" dirty="0">
                <a:solidFill>
                  <a:schemeClr val="hlink"/>
                </a:solidFill>
              </a:rPr>
              <a:t>biểu_thức1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; 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false, </a:t>
            </a:r>
            <a:r>
              <a:rPr lang="en-US" b="1" i="1" dirty="0">
                <a:solidFill>
                  <a:schemeClr val="hlink"/>
                </a:solidFill>
              </a:rPr>
              <a:t>biểu_thức2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instanceof</a:t>
            </a:r>
            <a:r>
              <a:rPr lang="en-US" altLang="en-US" dirty="0"/>
              <a:t> :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1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1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true | </a:t>
            </a:r>
            <a:r>
              <a:rPr lang="en-US" altLang="en-US" dirty="0" smtClean="0">
                <a:sym typeface="Wingdings" panose="05000000000000000000" pitchFamily="2" charset="2"/>
              </a:rPr>
              <a:t>false</a:t>
            </a:r>
          </a:p>
          <a:p>
            <a:endParaRPr lang="en-US" altLang="en-US" b="1" dirty="0"/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InstanceOfDemo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 (String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InstanceOfDemo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new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InstanceofDemo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 (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8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InstanceOfDemo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 Yes”);</a:t>
            </a: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 NO”);</a:t>
            </a: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3.3.4.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13647" y="1609163"/>
            <a:ext cx="4235819" cy="4630272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Cấu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trúc</a:t>
            </a:r>
            <a:r>
              <a:rPr lang="en-US" altLang="en-US" dirty="0" smtClean="0"/>
              <a:t> if  </a:t>
            </a:r>
          </a:p>
          <a:p>
            <a:pPr>
              <a:buFontTx/>
              <a:buNone/>
            </a:pPr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Statements;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Statement;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43600" y="1609163"/>
            <a:ext cx="5876365" cy="46302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en-US" sz="2800" dirty="0" err="1" smtClean="0"/>
              <a:t>Cấu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trúc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switch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(Expression)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case Cons1: Statements; </a:t>
            </a:r>
            <a:r>
              <a:rPr lang="en-US" altLang="en-US" sz="2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Cons2: Statements; </a:t>
            </a:r>
            <a:r>
              <a:rPr lang="en-US" altLang="en-US" sz="2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Statements;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2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</a:p>
          <a:p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break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ở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switch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case </a:t>
            </a:r>
            <a:r>
              <a:rPr lang="en-US" i="1" dirty="0" smtClean="0"/>
              <a:t>default</a:t>
            </a:r>
          </a:p>
          <a:p>
            <a:pPr>
              <a:spcBef>
                <a:spcPct val="75000"/>
              </a:spcBef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hlink"/>
                </a:solidFill>
                <a:latin typeface="Courier New" pitchFamily="49" charset="0"/>
              </a:rPr>
              <a:t>biểu_thức</a:t>
            </a:r>
            <a:r>
              <a:rPr lang="en-US" b="1" i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dirty="0" err="1"/>
              <a:t>trong</a:t>
            </a:r>
            <a:r>
              <a:rPr lang="en-US" b="1" i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switch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</a:rPr>
              <a:t>byte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long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char.</a:t>
            </a:r>
          </a:p>
          <a:p>
            <a:pPr>
              <a:spcBef>
                <a:spcPct val="75000"/>
              </a:spcBef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boolean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double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3.3.4.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9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3.3.4.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18008" y="1613645"/>
            <a:ext cx="3590368" cy="1905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2001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5430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002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  <a:defRPr sz="2800" kern="1200" cap="none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(condition)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Statements;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28008" y="1613645"/>
            <a:ext cx="4673417" cy="17912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Statements;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</a:t>
            </a:r>
            <a:r>
              <a:rPr lang="en-US" alt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(condition);</a:t>
            </a:r>
            <a:endParaRPr lang="en-US" altLang="en-US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18007" y="3798888"/>
            <a:ext cx="8483417" cy="179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varInit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Condition ; Statements)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Statements1;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7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4901"/>
            <a:ext cx="5010619" cy="5387974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Arial" pitchFamily="34" charset="0"/>
              <a:buAutoNum type="arabicPeriod"/>
              <a:defRPr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(source code)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Java</a:t>
            </a:r>
          </a:p>
          <a:p>
            <a:pPr marL="457200" indent="-457200">
              <a:buSzPct val="100000"/>
              <a:buFont typeface="Arial" pitchFamily="34" charset="0"/>
              <a:buAutoNum type="arabicPeriod"/>
              <a:defRPr/>
            </a:pPr>
            <a:endParaRPr lang="en-US" dirty="0"/>
          </a:p>
          <a:p>
            <a:pPr marL="457200" indent="-457200">
              <a:buSzPct val="100000"/>
              <a:buFont typeface="Arial" pitchFamily="34" charset="0"/>
              <a:buAutoNum type="arabicPeriod"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(*. class)</a:t>
            </a:r>
          </a:p>
          <a:p>
            <a:pPr marL="457200" indent="-457200">
              <a:buSzPct val="100000"/>
              <a:buFont typeface="Arial" pitchFamily="34" charset="0"/>
              <a:buAutoNum type="arabicPeriod"/>
              <a:defRPr/>
            </a:pPr>
            <a:endParaRPr lang="en-US" dirty="0"/>
          </a:p>
          <a:p>
            <a:pPr marL="457200" indent="-457200">
              <a:buSzPct val="100000"/>
              <a:buFont typeface="Arial" pitchFamily="34" charset="0"/>
              <a:buAutoNum type="arabicPeriod"/>
              <a:defRPr/>
            </a:pPr>
            <a:r>
              <a:rPr lang="en-US" dirty="0" err="1"/>
              <a:t>Các</a:t>
            </a:r>
            <a:r>
              <a:rPr lang="en-US" dirty="0"/>
              <a:t> file .class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Java (JVM)</a:t>
            </a:r>
          </a:p>
          <a:p>
            <a:pPr>
              <a:buSzPct val="100000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003674" y="5428129"/>
            <a:ext cx="1479550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Hello.java</a:t>
            </a:r>
            <a:endParaRPr lang="en-US" altLang="en-US" sz="160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959224" y="4170829"/>
            <a:ext cx="1524000" cy="647700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600" b="1">
                <a:cs typeface="Arial" panose="020B0604020202020204" pitchFamily="34" charset="0"/>
              </a:rPr>
              <a:t>Java Compiler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89374" y="3184992"/>
            <a:ext cx="1524000" cy="3143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Hello.class</a:t>
            </a:r>
            <a:endParaRPr lang="en-US" altLang="en-US" sz="14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022974" y="4666129"/>
            <a:ext cx="2355850" cy="584200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/>
              <a:t>Run-Time Environment</a:t>
            </a:r>
            <a:endParaRPr lang="en-US" altLang="en-US" sz="160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9245224" y="3007192"/>
            <a:ext cx="1731963" cy="1319212"/>
          </a:xfrm>
          <a:prstGeom prst="plaque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Java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Virtual</a:t>
            </a:r>
          </a:p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Machine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7606924" y="4924892"/>
            <a:ext cx="333375" cy="427037"/>
          </a:xfrm>
          <a:prstGeom prst="upArrow">
            <a:avLst>
              <a:gd name="adj1" fmla="val 50000"/>
              <a:gd name="adj2" fmla="val 30061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7583112" y="3629492"/>
            <a:ext cx="333375" cy="427037"/>
          </a:xfrm>
          <a:prstGeom prst="upArrow">
            <a:avLst>
              <a:gd name="adj1" fmla="val 50000"/>
              <a:gd name="adj2" fmla="val 30061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8413374" y="1389529"/>
            <a:ext cx="3048000" cy="984250"/>
            <a:chOff x="4953000" y="1459468"/>
            <a:chExt cx="3962400" cy="983995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953000" y="1916550"/>
              <a:ext cx="1981200" cy="314243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Object.class</a:t>
              </a:r>
              <a:endParaRPr lang="en-US" altLang="en-US" sz="1400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7010559" y="1916549"/>
              <a:ext cx="1904841" cy="52691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String.class</a:t>
              </a:r>
              <a:endParaRPr lang="en-US" altLang="en-US" sz="1400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5547360" y="1459468"/>
              <a:ext cx="2987040" cy="3385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CC66FF"/>
                  </a:solidFill>
                </a:rPr>
                <a:t>Java API class files</a:t>
              </a:r>
              <a:endParaRPr lang="en-US" altLang="en-US" sz="1600">
                <a:solidFill>
                  <a:srgbClr val="CC66FF"/>
                </a:solidFill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8551487" y="3218329"/>
            <a:ext cx="554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861174" y="2337267"/>
            <a:ext cx="442913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…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JVM  </a:t>
            </a:r>
            <a:r>
              <a:rPr lang="en-US" altLang="en-US" dirty="0" err="1"/>
              <a:t>và</a:t>
            </a:r>
            <a:r>
              <a:rPr lang="en-US" altLang="en-US" dirty="0"/>
              <a:t> Java “</a:t>
            </a:r>
            <a:r>
              <a:rPr lang="en-US" altLang="en-US" dirty="0" err="1"/>
              <a:t>bytecode</a:t>
            </a:r>
            <a:r>
              <a:rPr lang="en-US" altLang="en-US" dirty="0" smtClean="0"/>
              <a:t>”</a:t>
            </a:r>
          </a:p>
          <a:p>
            <a:pPr>
              <a:spcBef>
                <a:spcPct val="50000"/>
              </a:spcBef>
              <a:defRPr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file </a:t>
            </a:r>
            <a:r>
              <a:rPr lang="en-US" dirty="0" err="1"/>
              <a:t>dạng</a:t>
            </a:r>
            <a:r>
              <a:rPr lang="en-US" dirty="0"/>
              <a:t> “</a:t>
            </a:r>
            <a:r>
              <a:rPr lang="en-US" dirty="0" err="1"/>
              <a:t>bytecode</a:t>
            </a:r>
            <a:r>
              <a:rPr lang="en-US" dirty="0"/>
              <a:t>” – file *.class</a:t>
            </a:r>
          </a:p>
          <a:p>
            <a:pPr>
              <a:defRPr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/>
              <a:t>HĐH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Java – </a:t>
            </a:r>
            <a:r>
              <a:rPr lang="en-US" dirty="0" smtClean="0"/>
              <a:t>JVM</a:t>
            </a:r>
            <a:endParaRPr lang="en-US" dirty="0"/>
          </a:p>
          <a:p>
            <a:pPr>
              <a:defRPr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bytecode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JVM </a:t>
            </a:r>
            <a:r>
              <a:rPr lang="en-US" dirty="0" err="1"/>
              <a:t>và</a:t>
            </a:r>
            <a:r>
              <a:rPr lang="en-US" dirty="0"/>
              <a:t> JVM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HĐH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3" descr="jvm-diag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02075"/>
            <a:ext cx="7254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221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…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Gói</a:t>
            </a:r>
            <a:r>
              <a:rPr lang="en-US" dirty="0" smtClean="0"/>
              <a:t> – Package,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– Library, </a:t>
            </a:r>
            <a:r>
              <a:rPr lang="en-US" dirty="0" err="1" smtClean="0"/>
              <a:t>Lớp</a:t>
            </a:r>
            <a:r>
              <a:rPr lang="en-US" dirty="0" smtClean="0"/>
              <a:t> – Class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Package</a:t>
            </a:r>
          </a:p>
          <a:p>
            <a:r>
              <a:rPr lang="vi-VN" dirty="0"/>
              <a:t>Các class được lưu trong một khối thống nhất gọi là package</a:t>
            </a:r>
          </a:p>
          <a:p>
            <a:r>
              <a:rPr lang="vi-VN" dirty="0" smtClean="0"/>
              <a:t>Cú </a:t>
            </a:r>
            <a:r>
              <a:rPr lang="vi-VN" dirty="0"/>
              <a:t>pháp: package &lt;tên gói&gt;;</a:t>
            </a:r>
          </a:p>
          <a:p>
            <a:r>
              <a:rPr lang="vi-VN" dirty="0" smtClean="0"/>
              <a:t>Các </a:t>
            </a:r>
            <a:r>
              <a:rPr lang="vi-VN" dirty="0"/>
              <a:t>gói có thể được lồng vào nhau như cấu trúc thư mục</a:t>
            </a:r>
          </a:p>
          <a:p>
            <a:r>
              <a:rPr lang="vi-VN" dirty="0" smtClean="0"/>
              <a:t>Ưu </a:t>
            </a:r>
            <a:r>
              <a:rPr lang="vi-VN" dirty="0"/>
              <a:t>điểm:</a:t>
            </a:r>
          </a:p>
          <a:p>
            <a:pPr lvl="1"/>
            <a:r>
              <a:rPr lang="vi-VN" dirty="0" smtClean="0"/>
              <a:t>Các </a:t>
            </a:r>
            <a:r>
              <a:rPr lang="vi-VN" dirty="0"/>
              <a:t>lớp được tổ chức riêng trong các gói riêng</a:t>
            </a:r>
          </a:p>
          <a:p>
            <a:pPr lvl="1"/>
            <a:r>
              <a:rPr lang="vi-VN" dirty="0" smtClean="0"/>
              <a:t>Trong </a:t>
            </a:r>
            <a:r>
              <a:rPr lang="vi-VN" dirty="0"/>
              <a:t>một gói không các lớp không trùng tên, trong một dự án lớn việc trùng </a:t>
            </a:r>
            <a:r>
              <a:rPr lang="vi-VN" dirty="0" smtClean="0"/>
              <a:t>tên </a:t>
            </a:r>
            <a:r>
              <a:rPr lang="vi-VN" dirty="0"/>
              <a:t>các gói khác nhau.</a:t>
            </a:r>
          </a:p>
          <a:p>
            <a:pPr lvl="1"/>
            <a:r>
              <a:rPr lang="vi-VN" dirty="0" smtClean="0"/>
              <a:t>Dễ </a:t>
            </a:r>
            <a:r>
              <a:rPr lang="vi-VN" dirty="0"/>
              <a:t>quản lý trong các dự án lớn</a:t>
            </a:r>
          </a:p>
          <a:p>
            <a:pPr lvl="1"/>
            <a:r>
              <a:rPr lang="vi-VN" dirty="0" smtClean="0"/>
              <a:t>Tên </a:t>
            </a:r>
            <a:r>
              <a:rPr lang="vi-VN" dirty="0"/>
              <a:t>lớp có thể dùng định danh đối 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1991: được Sun Microsystems phát </a:t>
            </a:r>
            <a:r>
              <a:rPr lang="vi-VN" dirty="0" smtClean="0"/>
              <a:t>triển</a:t>
            </a:r>
            <a:r>
              <a:rPr lang="en-US" dirty="0" smtClean="0"/>
              <a:t> </a:t>
            </a:r>
            <a:r>
              <a:rPr lang="vi-VN" dirty="0" smtClean="0"/>
              <a:t>nhằm</a:t>
            </a:r>
            <a:r>
              <a:rPr lang="en-US" dirty="0" smtClean="0"/>
              <a:t> </a:t>
            </a:r>
            <a:r>
              <a:rPr lang="vi-VN" dirty="0" smtClean="0"/>
              <a:t>mục</a:t>
            </a:r>
            <a:r>
              <a:rPr lang="en-US" dirty="0" smtClean="0"/>
              <a:t> </a:t>
            </a:r>
            <a:r>
              <a:rPr lang="vi-VN" dirty="0" smtClean="0"/>
              <a:t>đích</a:t>
            </a:r>
            <a:r>
              <a:rPr lang="en-US" dirty="0" smtClean="0"/>
              <a:t> </a:t>
            </a:r>
            <a:r>
              <a:rPr lang="vi-VN" dirty="0" smtClean="0"/>
              <a:t>viết </a:t>
            </a:r>
            <a:r>
              <a:rPr lang="vi-VN" dirty="0"/>
              <a:t>phần mềm điều khiển (phần mềm nhúng) cho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sản</a:t>
            </a:r>
            <a:r>
              <a:rPr lang="en-US" dirty="0" smtClean="0"/>
              <a:t> </a:t>
            </a:r>
            <a:r>
              <a:rPr lang="vi-VN" dirty="0" smtClean="0"/>
              <a:t>phẩm</a:t>
            </a:r>
            <a:r>
              <a:rPr lang="en-US" dirty="0" smtClean="0"/>
              <a:t> </a:t>
            </a:r>
            <a:r>
              <a:rPr lang="vi-VN" dirty="0" smtClean="0"/>
              <a:t>gia </a:t>
            </a:r>
            <a:r>
              <a:rPr lang="vi-VN" dirty="0"/>
              <a:t>dụng</a:t>
            </a:r>
          </a:p>
          <a:p>
            <a:pPr lvl="1"/>
            <a:r>
              <a:rPr lang="vi-VN" dirty="0" smtClean="0"/>
              <a:t>lúc </a:t>
            </a:r>
            <a:r>
              <a:rPr lang="vi-VN" dirty="0"/>
              <a:t>đầu được đặt tên là Oak</a:t>
            </a:r>
          </a:p>
          <a:p>
            <a:r>
              <a:rPr lang="vi-VN" dirty="0" smtClean="0"/>
              <a:t>1995</a:t>
            </a:r>
            <a:r>
              <a:rPr lang="vi-VN" dirty="0"/>
              <a:t>: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phổ</a:t>
            </a:r>
            <a:r>
              <a:rPr lang="en-US" dirty="0" smtClean="0"/>
              <a:t> </a:t>
            </a:r>
            <a:r>
              <a:rPr lang="vi-VN" dirty="0" smtClean="0"/>
              <a:t>cập</a:t>
            </a:r>
            <a:r>
              <a:rPr lang="en-US" dirty="0" smtClean="0"/>
              <a:t>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sự</a:t>
            </a:r>
            <a:r>
              <a:rPr lang="en-US" dirty="0" smtClean="0"/>
              <a:t> </a:t>
            </a:r>
            <a:r>
              <a:rPr lang="vi-VN" dirty="0" smtClean="0"/>
              <a:t>phát triển</a:t>
            </a:r>
            <a:r>
              <a:rPr lang="en-US" dirty="0" smtClean="0"/>
              <a:t> </a:t>
            </a:r>
            <a:r>
              <a:rPr lang="vi-VN" dirty="0" smtClean="0"/>
              <a:t>mạnh mẽ</a:t>
            </a:r>
            <a:r>
              <a:rPr lang="en-US" dirty="0" smtClean="0"/>
              <a:t>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Internet</a:t>
            </a:r>
            <a:r>
              <a:rPr lang="en-US" dirty="0" smtClean="0"/>
              <a:t> </a:t>
            </a:r>
            <a:r>
              <a:rPr lang="vi-VN" dirty="0" smtClean="0"/>
              <a:t>thị</a:t>
            </a:r>
            <a:r>
              <a:rPr lang="en-US" dirty="0" smtClean="0"/>
              <a:t> </a:t>
            </a:r>
            <a:r>
              <a:rPr lang="vi-VN" dirty="0" smtClean="0"/>
              <a:t>trường </a:t>
            </a:r>
            <a:r>
              <a:rPr lang="vi-VN" dirty="0"/>
              <a:t>phần mềm nhúng không phát triển mạnh</a:t>
            </a:r>
          </a:p>
          <a:p>
            <a:pPr lvl="1"/>
            <a:r>
              <a:rPr lang="vi-VN" dirty="0" smtClean="0"/>
              <a:t>WWW </a:t>
            </a:r>
            <a:r>
              <a:rPr lang="vi-VN" dirty="0"/>
              <a:t>bùng </a:t>
            </a:r>
            <a:r>
              <a:rPr lang="vi-VN" dirty="0" smtClean="0"/>
              <a:t>nổ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/>
              <a:t>1993~)</a:t>
            </a:r>
          </a:p>
          <a:p>
            <a:r>
              <a:rPr lang="vi-VN" dirty="0" smtClean="0"/>
              <a:t>Hiện</a:t>
            </a:r>
            <a:r>
              <a:rPr lang="en-US" dirty="0" smtClean="0"/>
              <a:t> </a:t>
            </a:r>
            <a:r>
              <a:rPr lang="vi-VN" dirty="0" smtClean="0"/>
              <a:t>nay</a:t>
            </a:r>
            <a:r>
              <a:rPr lang="vi-VN" dirty="0"/>
              <a:t>,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chấp nhận</a:t>
            </a:r>
            <a:r>
              <a:rPr lang="en-US" dirty="0" smtClean="0"/>
              <a:t> </a:t>
            </a:r>
            <a:r>
              <a:rPr lang="vi-VN" dirty="0" smtClean="0"/>
              <a:t>rộng </a:t>
            </a:r>
            <a:r>
              <a:rPr lang="vi-VN" dirty="0"/>
              <a:t>rãi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tư</a:t>
            </a:r>
            <a:r>
              <a:rPr lang="en-US" dirty="0" smtClean="0"/>
              <a:t> </a:t>
            </a:r>
            <a:r>
              <a:rPr lang="vi-VN" dirty="0" smtClean="0"/>
              <a:t>cách </a:t>
            </a:r>
            <a:r>
              <a:rPr lang="vi-VN" dirty="0"/>
              <a:t>là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ngôn ngữ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/>
              <a:t>công nghệ) đa dụng</a:t>
            </a:r>
          </a:p>
          <a:p>
            <a:pPr lvl="1"/>
            <a:r>
              <a:rPr lang="vi-VN" dirty="0" smtClean="0"/>
              <a:t>khả</a:t>
            </a:r>
            <a:r>
              <a:rPr lang="en-US" dirty="0" smtClean="0"/>
              <a:t> </a:t>
            </a:r>
            <a:r>
              <a:rPr lang="vi-VN" dirty="0" smtClean="0"/>
              <a:t>chuyển</a:t>
            </a:r>
            <a:r>
              <a:rPr lang="vi-VN" dirty="0"/>
              <a:t>, an toàn</a:t>
            </a:r>
          </a:p>
          <a:p>
            <a:pPr lvl="1"/>
            <a:r>
              <a:rPr lang="vi-VN" smtClean="0"/>
              <a:t>Hướng</a:t>
            </a:r>
            <a:r>
              <a:rPr lang="en-US" smtClean="0"/>
              <a:t> </a:t>
            </a:r>
            <a:r>
              <a:rPr lang="vi-VN" smtClean="0"/>
              <a:t>đối</a:t>
            </a:r>
            <a:r>
              <a:rPr lang="en-US" smtClean="0"/>
              <a:t> </a:t>
            </a:r>
            <a:r>
              <a:rPr lang="vi-VN" smtClean="0"/>
              <a:t>tượng</a:t>
            </a:r>
            <a:r>
              <a:rPr lang="vi-VN" dirty="0"/>
              <a:t>, hướng thành phần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8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…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Library</a:t>
            </a:r>
          </a:p>
          <a:p>
            <a:r>
              <a:rPr lang="vi-VN" dirty="0" smtClean="0"/>
              <a:t>Dùng </a:t>
            </a:r>
            <a:r>
              <a:rPr lang="vi-VN" dirty="0"/>
              <a:t>thư viện có sẵn</a:t>
            </a:r>
          </a:p>
          <a:p>
            <a:r>
              <a:rPr lang="vi-VN" dirty="0" smtClean="0"/>
              <a:t>Cú </a:t>
            </a:r>
            <a:r>
              <a:rPr lang="vi-VN" dirty="0"/>
              <a:t>pháp: import &lt;ten goi&gt;;</a:t>
            </a:r>
          </a:p>
          <a:p>
            <a:r>
              <a:rPr lang="vi-VN" dirty="0" smtClean="0"/>
              <a:t>Ví </a:t>
            </a:r>
            <a:r>
              <a:rPr lang="vi-VN" dirty="0"/>
              <a:t>dụ: import java.util.*; </a:t>
            </a:r>
            <a:r>
              <a:rPr lang="en-US" dirty="0" smtClean="0"/>
              <a:t>import </a:t>
            </a:r>
            <a:r>
              <a:rPr lang="en-US" dirty="0" err="1" smtClean="0"/>
              <a:t>java.io.File</a:t>
            </a:r>
            <a:r>
              <a:rPr lang="en-US" dirty="0" smtClean="0"/>
              <a:t>, 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Class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class </a:t>
            </a:r>
            <a:r>
              <a:rPr lang="en-US" i="1" dirty="0" err="1" smtClean="0"/>
              <a:t>ClassName</a:t>
            </a:r>
            <a:r>
              <a:rPr lang="en-US" i="1" dirty="0" smtClean="0"/>
              <a:t> </a:t>
            </a:r>
          </a:p>
          <a:p>
            <a:pPr marL="457200" lvl="1" indent="0">
              <a:buNone/>
            </a:pPr>
            <a:r>
              <a:rPr lang="en-US" i="1" dirty="0" smtClean="0"/>
              <a:t>{</a:t>
            </a:r>
          </a:p>
          <a:p>
            <a:pPr marL="914400" lvl="2" indent="0">
              <a:buNone/>
            </a:pPr>
            <a:r>
              <a:rPr lang="en-US" i="1" dirty="0" smtClean="0"/>
              <a:t>//fields, constructors</a:t>
            </a:r>
          </a:p>
          <a:p>
            <a:pPr marL="914400" lvl="2" indent="0">
              <a:buNone/>
            </a:pPr>
            <a:r>
              <a:rPr lang="en-US" i="1" dirty="0" smtClean="0"/>
              <a:t>// method declaration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50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…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19" y="1371600"/>
            <a:ext cx="533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893200" y="338515"/>
            <a:ext cx="8197850" cy="1676400"/>
            <a:chOff x="2016" y="-55"/>
            <a:chExt cx="5164" cy="1056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4883" y="-55"/>
              <a:ext cx="2297" cy="1056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 err="1"/>
                <a:t>Tên</a:t>
              </a:r>
              <a:r>
                <a:rPr lang="en-US" altLang="en-US" sz="2000" b="1" dirty="0"/>
                <a:t> </a:t>
              </a:r>
              <a:r>
                <a:rPr lang="en-US" altLang="en-US" sz="2000" b="1" dirty="0" err="1"/>
                <a:t>của</a:t>
              </a:r>
              <a:r>
                <a:rPr lang="en-US" altLang="en-US" sz="2000" b="1" dirty="0"/>
                <a:t> </a:t>
              </a:r>
              <a:r>
                <a:rPr lang="en-US" altLang="en-US" sz="2000" b="1" dirty="0" err="1"/>
                <a:t>lớp</a:t>
              </a:r>
              <a:endParaRPr lang="en-US" altLang="en-US" sz="2000" b="1" dirty="0"/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en-US" sz="2000" dirty="0" err="1"/>
                <a:t>Sử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dụng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quy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tắc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đặt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tên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en-US" sz="2000" dirty="0" err="1"/>
                <a:t>Luôn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viết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hoa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chữ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cái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đầu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tiên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en-US" altLang="en-US" sz="2000" dirty="0" err="1"/>
                <a:t>Dùng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danh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từ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để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đặt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tên</a:t>
              </a:r>
              <a:endParaRPr lang="en-US" altLang="en-US" sz="2000" dirty="0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016" y="528"/>
              <a:ext cx="960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9" name="AutoShape 18"/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 flipV="1">
              <a:off x="2976" y="473"/>
              <a:ext cx="190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2216007" y="1727201"/>
            <a:ext cx="7196394" cy="881063"/>
            <a:chOff x="385" y="944"/>
            <a:chExt cx="4611" cy="555"/>
          </a:xfrm>
        </p:grpSpPr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385" y="1007"/>
              <a:ext cx="2113" cy="38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712" y="944"/>
              <a:ext cx="2284" cy="55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 err="1"/>
                <a:t>Dữ</a:t>
              </a:r>
              <a:r>
                <a:rPr lang="en-US" altLang="en-US" sz="2000" b="1" dirty="0"/>
                <a:t> </a:t>
              </a:r>
              <a:r>
                <a:rPr lang="en-US" altLang="en-US" sz="2000" b="1" dirty="0" err="1"/>
                <a:t>liệu</a:t>
              </a:r>
              <a:r>
                <a:rPr lang="en-US" altLang="en-US" sz="2000" b="1" dirty="0"/>
                <a:t> </a:t>
              </a:r>
              <a:r>
                <a:rPr lang="en-US" altLang="en-US" sz="2000" b="1" dirty="0" err="1"/>
                <a:t>thành</a:t>
              </a:r>
              <a:r>
                <a:rPr lang="en-US" altLang="en-US" sz="2000" b="1" dirty="0"/>
                <a:t> </a:t>
              </a:r>
              <a:r>
                <a:rPr lang="en-US" altLang="en-US" sz="2000" b="1" dirty="0" err="1"/>
                <a:t>phần</a:t>
              </a:r>
              <a:endParaRPr lang="en-US" altLang="en-US" sz="2000" b="1" dirty="0"/>
            </a:p>
            <a:p>
              <a:pPr eaLnBrk="1" hangingPunct="1">
                <a:buFontTx/>
                <a:buChar char="•"/>
              </a:pPr>
              <a:r>
                <a:rPr lang="en-US" altLang="en-US" sz="2000" dirty="0" err="1"/>
                <a:t>Là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những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dữ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liệu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cần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phải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có</a:t>
              </a:r>
              <a:endParaRPr lang="en-US" altLang="en-US" sz="2000" dirty="0"/>
            </a:p>
          </p:txBody>
        </p:sp>
        <p:cxnSp>
          <p:nvCxnSpPr>
            <p:cNvPr id="13" name="AutoShape 28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2498" y="1200"/>
              <a:ext cx="214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2214419" y="2557837"/>
            <a:ext cx="9837738" cy="2667000"/>
            <a:chOff x="384" y="1488"/>
            <a:chExt cx="6197" cy="1680"/>
          </a:xfrm>
        </p:grpSpPr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384" y="1488"/>
              <a:ext cx="3264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384" y="2352"/>
              <a:ext cx="3264" cy="81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3916" y="1560"/>
              <a:ext cx="2665" cy="132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normAutofit/>
            </a:bodyPr>
            <a:lstStyle/>
            <a:p>
              <a:pPr marL="342900" indent="-342900">
                <a:defRPr/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Khởi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•"/>
                <a:defRPr/>
              </a:pPr>
              <a:r>
                <a:rPr lang="en-U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nghĩa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cách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•"/>
                <a:defRPr/>
              </a:pP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giống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lớp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•"/>
                <a:defRPr/>
              </a:pP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Giống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như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nhưng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kiểu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trả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endPara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AutoShape 35"/>
            <p:cNvCxnSpPr>
              <a:cxnSpLocks noChangeShapeType="1"/>
              <a:stCxn id="15" idx="3"/>
              <a:endCxn id="20" idx="1"/>
            </p:cNvCxnSpPr>
            <p:nvPr/>
          </p:nvCxnSpPr>
          <p:spPr bwMode="auto">
            <a:xfrm>
              <a:off x="3648" y="1872"/>
              <a:ext cx="268" cy="3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6"/>
            <p:cNvCxnSpPr>
              <a:cxnSpLocks noChangeShapeType="1"/>
              <a:stCxn id="16" idx="3"/>
              <a:endCxn id="20" idx="1"/>
            </p:cNvCxnSpPr>
            <p:nvPr/>
          </p:nvCxnSpPr>
          <p:spPr bwMode="auto">
            <a:xfrm flipV="1">
              <a:off x="3648" y="2222"/>
              <a:ext cx="268" cy="5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46"/>
          <p:cNvGrpSpPr>
            <a:grpSpLocks/>
          </p:cNvGrpSpPr>
          <p:nvPr/>
        </p:nvGrpSpPr>
        <p:grpSpPr bwMode="auto">
          <a:xfrm>
            <a:off x="2214419" y="4872039"/>
            <a:ext cx="9837738" cy="1985963"/>
            <a:chOff x="432" y="2925"/>
            <a:chExt cx="6197" cy="1251"/>
          </a:xfrm>
        </p:grpSpPr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432" y="3264"/>
              <a:ext cx="2352" cy="6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3552" y="2925"/>
              <a:ext cx="3077" cy="1251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marL="342900" indent="-342900">
                <a:defRPr/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phương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(method)</a:t>
              </a:r>
            </a:p>
            <a:p>
              <a:pPr marL="342900" indent="-342900">
                <a:buFontTx/>
                <a:buChar char="•"/>
                <a:defRPr/>
              </a:pPr>
              <a:r>
                <a:rPr lang="en-US" sz="2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hành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30000"/>
                </a:lnSpc>
                <a:buFontTx/>
                <a:buAutoNum type="arabicPeriod"/>
                <a:defRPr/>
              </a:pP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Như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</a:t>
              </a:r>
            </a:p>
            <a:p>
              <a:pPr marL="342900" indent="-342900">
                <a:lnSpc>
                  <a:spcPct val="130000"/>
                </a:lnSpc>
                <a:buFontTx/>
                <a:buAutoNum type="arabicPeriod"/>
                <a:defRPr/>
              </a:pP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30000"/>
                </a:lnSpc>
                <a:buFontTx/>
                <a:buAutoNum type="arabicPeriod"/>
                <a:defRPr/>
              </a:pP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Luôn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thường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chữ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tiên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AutoShape 45"/>
            <p:cNvCxnSpPr>
              <a:cxnSpLocks noChangeShapeType="1"/>
              <a:stCxn id="23" idx="3"/>
              <a:endCxn id="26" idx="1"/>
            </p:cNvCxnSpPr>
            <p:nvPr/>
          </p:nvCxnSpPr>
          <p:spPr bwMode="auto">
            <a:xfrm flipV="1">
              <a:off x="2784" y="3551"/>
              <a:ext cx="768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95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…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 (Java application)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main.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main()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public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JVM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75" y="3525837"/>
            <a:ext cx="619909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92754" y="3957917"/>
            <a:ext cx="5943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401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…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defRPr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725488" lvl="1" indent="-381000">
              <a:buSzPct val="100000"/>
              <a:buFont typeface="Wingdings" panose="05000000000000000000" pitchFamily="2" charset="2"/>
              <a:buAutoNum type="arabicPeriod"/>
              <a:defRPr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/>
              <a:t>báo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)</a:t>
            </a:r>
          </a:p>
          <a:p>
            <a:pPr marL="725488" lvl="1" indent="-381000">
              <a:buSzPct val="100000"/>
              <a:buFont typeface="Wingdings" panose="05000000000000000000" pitchFamily="2" charset="2"/>
              <a:buAutoNum type="arabicPeriod"/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 (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–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75" y="3525837"/>
            <a:ext cx="619909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25999" y="4564157"/>
            <a:ext cx="21336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64399" y="4526057"/>
            <a:ext cx="2895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1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3.4.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…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err="1" smtClean="0"/>
              <a:t>Gọi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phương</a:t>
            </a:r>
            <a:r>
              <a:rPr lang="en-US" altLang="en-US" dirty="0" smtClean="0"/>
              <a:t> </a:t>
            </a:r>
            <a:r>
              <a:rPr lang="en-US" altLang="en-US" dirty="0" err="1"/>
              <a:t>thức</a:t>
            </a:r>
            <a:endParaRPr lang="en-US" dirty="0"/>
          </a:p>
          <a:p>
            <a:pPr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(the '.' operator)</a:t>
            </a:r>
          </a:p>
          <a:p>
            <a:pPr>
              <a:defRPr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(Syntax):</a:t>
            </a:r>
          </a:p>
          <a:p>
            <a:pPr lvl="1">
              <a:defRPr/>
            </a:pPr>
            <a:r>
              <a:rPr lang="en-US" dirty="0"/>
              <a:t>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&gt;‘.’&lt;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75" y="3525837"/>
            <a:ext cx="619909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20648" y="5077384"/>
            <a:ext cx="1718987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2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59" y="952500"/>
            <a:ext cx="6847683" cy="51357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Java là một công nghệ</a:t>
            </a:r>
          </a:p>
          <a:p>
            <a:r>
              <a:rPr lang="vi-VN" dirty="0"/>
              <a:t>Java bao gồm </a:t>
            </a:r>
          </a:p>
          <a:p>
            <a:pPr lvl="1"/>
            <a:r>
              <a:rPr lang="vi-VN" dirty="0" smtClean="0"/>
              <a:t>Ngôn ngữ</a:t>
            </a:r>
            <a:r>
              <a:rPr lang="en-US" dirty="0" smtClean="0"/>
              <a:t> </a:t>
            </a:r>
            <a:r>
              <a:rPr lang="vi-VN" dirty="0" smtClean="0"/>
              <a:t>lập</a:t>
            </a:r>
            <a:r>
              <a:rPr lang="en-US" dirty="0" smtClean="0"/>
              <a:t> </a:t>
            </a:r>
            <a:r>
              <a:rPr lang="vi-VN" dirty="0" smtClean="0"/>
              <a:t>trình</a:t>
            </a:r>
            <a:endParaRPr lang="vi-VN" dirty="0"/>
          </a:p>
          <a:p>
            <a:pPr lvl="1"/>
            <a:r>
              <a:rPr lang="vi-VN" dirty="0" smtClean="0"/>
              <a:t>Môi </a:t>
            </a:r>
            <a:r>
              <a:rPr lang="vi-VN" dirty="0"/>
              <a:t>trường phát triển</a:t>
            </a:r>
          </a:p>
          <a:p>
            <a:pPr lvl="1"/>
            <a:r>
              <a:rPr lang="vi-VN" dirty="0" smtClean="0"/>
              <a:t>Môi </a:t>
            </a:r>
            <a:r>
              <a:rPr lang="vi-VN" dirty="0"/>
              <a:t>trường thực thi và </a:t>
            </a:r>
            <a:r>
              <a:rPr lang="vi-VN" dirty="0" smtClean="0"/>
              <a:t>triển</a:t>
            </a:r>
            <a:r>
              <a:rPr lang="en-US" dirty="0" smtClean="0"/>
              <a:t> </a:t>
            </a:r>
            <a:r>
              <a:rPr lang="vi-VN" dirty="0" smtClean="0"/>
              <a:t>khai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6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dirty="0" smtClean="0"/>
              <a:t>Mục </a:t>
            </a:r>
            <a:r>
              <a:rPr lang="vi-VN" dirty="0"/>
              <a:t>tiêu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Java</a:t>
            </a:r>
            <a:endParaRPr lang="vi-VN" dirty="0"/>
          </a:p>
          <a:p>
            <a:r>
              <a:rPr lang="vi-VN" dirty="0" smtClean="0"/>
              <a:t>Ngôn ngữ</a:t>
            </a:r>
            <a:r>
              <a:rPr lang="en-US" dirty="0" smtClean="0"/>
              <a:t> </a:t>
            </a:r>
            <a:r>
              <a:rPr lang="vi-VN" dirty="0" smtClean="0"/>
              <a:t>dễ</a:t>
            </a:r>
            <a:r>
              <a:rPr lang="en-US" dirty="0" smtClean="0"/>
              <a:t> </a:t>
            </a:r>
            <a:r>
              <a:rPr lang="vi-VN" dirty="0" smtClean="0"/>
              <a:t>dùng</a:t>
            </a:r>
            <a:endParaRPr lang="vi-VN" dirty="0"/>
          </a:p>
          <a:p>
            <a:pPr lvl="1"/>
            <a:r>
              <a:rPr lang="vi-VN" dirty="0" smtClean="0"/>
              <a:t>Khắc </a:t>
            </a:r>
            <a:r>
              <a:rPr lang="vi-VN" dirty="0"/>
              <a:t>phục nhiều nhược điểm  điểm của các ngôn </a:t>
            </a:r>
            <a:r>
              <a:rPr lang="vi-VN" dirty="0" smtClean="0"/>
              <a:t>ngữ</a:t>
            </a:r>
            <a:r>
              <a:rPr lang="en-US" dirty="0" smtClean="0"/>
              <a:t> </a:t>
            </a:r>
            <a:r>
              <a:rPr lang="vi-VN" dirty="0" smtClean="0"/>
              <a:t>trước </a:t>
            </a:r>
            <a:r>
              <a:rPr lang="vi-VN" dirty="0"/>
              <a:t>đó</a:t>
            </a:r>
          </a:p>
          <a:p>
            <a:pPr lvl="1"/>
            <a:r>
              <a:rPr lang="vi-VN" dirty="0" smtClean="0"/>
              <a:t>Hướng </a:t>
            </a:r>
            <a:r>
              <a:rPr lang="vi-VN" dirty="0"/>
              <a:t>đối tượng</a:t>
            </a:r>
          </a:p>
          <a:p>
            <a:pPr lvl="1"/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vi-VN" dirty="0"/>
          </a:p>
          <a:p>
            <a:r>
              <a:rPr lang="vi-VN" dirty="0" smtClean="0"/>
              <a:t>Môi </a:t>
            </a:r>
            <a:r>
              <a:rPr lang="vi-VN" dirty="0"/>
              <a:t>trường thông dịch</a:t>
            </a:r>
          </a:p>
          <a:p>
            <a:pPr lvl="1"/>
            <a:r>
              <a:rPr lang="vi-VN" dirty="0" smtClean="0"/>
              <a:t>Tăng </a:t>
            </a:r>
            <a:r>
              <a:rPr lang="vi-VN" dirty="0"/>
              <a:t>tính </a:t>
            </a:r>
            <a:r>
              <a:rPr lang="vi-VN" dirty="0" smtClean="0"/>
              <a:t>khả</a:t>
            </a:r>
            <a:r>
              <a:rPr lang="en-US" dirty="0" smtClean="0"/>
              <a:t> </a:t>
            </a:r>
            <a:r>
              <a:rPr lang="vi-VN" dirty="0" smtClean="0"/>
              <a:t>chuyển</a:t>
            </a:r>
            <a:endParaRPr lang="vi-VN" dirty="0"/>
          </a:p>
          <a:p>
            <a:pPr lvl="1"/>
            <a:r>
              <a:rPr lang="vi-VN" dirty="0" smtClean="0"/>
              <a:t>An toàn</a:t>
            </a:r>
            <a:endParaRPr lang="en-US" dirty="0" smtClean="0"/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err="1"/>
              <a:t>chạy</a:t>
            </a:r>
            <a:r>
              <a:rPr lang="en-US"/>
              <a:t> </a:t>
            </a:r>
            <a:r>
              <a:rPr lang="en-US" smtClean="0"/>
              <a:t>nhiều tiến </a:t>
            </a:r>
            <a:r>
              <a:rPr lang="en-US" dirty="0" err="1"/>
              <a:t>trình</a:t>
            </a:r>
            <a:r>
              <a:rPr lang="en-US" dirty="0"/>
              <a:t> (threads)</a:t>
            </a:r>
          </a:p>
          <a:p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/>
              <a:t>(classes)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1"/>
            <a:r>
              <a:rPr lang="en-US" dirty="0" smtClean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an </a:t>
            </a:r>
            <a:r>
              <a:rPr lang="en-US" dirty="0" err="1"/>
              <a:t>toàn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Biên dịch và thông dịch</a:t>
            </a:r>
          </a:p>
          <a:p>
            <a:r>
              <a:rPr lang="vi-VN" dirty="0" smtClean="0"/>
              <a:t>Chương </a:t>
            </a:r>
            <a:r>
              <a:rPr lang="vi-VN" dirty="0"/>
              <a:t>trình </a:t>
            </a:r>
            <a:r>
              <a:rPr lang="vi-VN" dirty="0" smtClean="0"/>
              <a:t>nguồn</a:t>
            </a:r>
            <a:r>
              <a:rPr lang="en-US" dirty="0" smtClean="0"/>
              <a:t> </a:t>
            </a:r>
            <a:r>
              <a:rPr lang="vi-VN" dirty="0" smtClean="0"/>
              <a:t>được </a:t>
            </a:r>
            <a:r>
              <a:rPr lang="vi-VN" dirty="0"/>
              <a:t>biên dịch sang </a:t>
            </a:r>
            <a:r>
              <a:rPr lang="vi-VN" dirty="0" smtClean="0"/>
              <a:t>mã</a:t>
            </a:r>
            <a:r>
              <a:rPr lang="en-US" dirty="0" smtClean="0"/>
              <a:t> </a:t>
            </a:r>
            <a:r>
              <a:rPr lang="vi-VN" dirty="0" smtClean="0"/>
              <a:t>đích </a:t>
            </a:r>
            <a:r>
              <a:rPr lang="vi-VN" dirty="0"/>
              <a:t>(bytecode)</a:t>
            </a:r>
          </a:p>
          <a:p>
            <a:r>
              <a:rPr lang="vi-VN" dirty="0" smtClean="0"/>
              <a:t>Mã</a:t>
            </a:r>
            <a:r>
              <a:rPr lang="en-US" dirty="0" smtClean="0"/>
              <a:t> </a:t>
            </a:r>
            <a:r>
              <a:rPr lang="vi-VN" dirty="0" smtClean="0"/>
              <a:t>đích </a:t>
            </a:r>
            <a:r>
              <a:rPr lang="vi-VN" dirty="0"/>
              <a:t>(bytecode)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thực </a:t>
            </a:r>
            <a:r>
              <a:rPr lang="vi-VN" dirty="0"/>
              <a:t>thi trong </a:t>
            </a:r>
            <a:r>
              <a:rPr lang="vi-VN" dirty="0" smtClean="0"/>
              <a:t>môi </a:t>
            </a:r>
            <a:r>
              <a:rPr lang="vi-VN" dirty="0"/>
              <a:t>trường thông dịch (máy ảo</a:t>
            </a:r>
            <a:r>
              <a:rPr lang="vi-VN" dirty="0" smtClean="0"/>
              <a:t>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vi-VN" dirty="0"/>
              <a:t>Các </a:t>
            </a:r>
            <a:r>
              <a:rPr lang="vi-VN" dirty="0" smtClean="0"/>
              <a:t>dạng</a:t>
            </a:r>
            <a:r>
              <a:rPr lang="en-US" dirty="0" smtClean="0"/>
              <a:t> </a:t>
            </a:r>
            <a:r>
              <a:rPr lang="vi-VN" dirty="0" smtClean="0"/>
              <a:t>ứng </a:t>
            </a:r>
            <a:r>
              <a:rPr lang="vi-VN" dirty="0"/>
              <a:t>dụng củaJava</a:t>
            </a:r>
          </a:p>
          <a:p>
            <a:r>
              <a:rPr lang="vi-VN" dirty="0"/>
              <a:t>Desktop applications - J2SE</a:t>
            </a:r>
          </a:p>
          <a:p>
            <a:pPr lvl="1"/>
            <a:r>
              <a:rPr lang="vi-VN" dirty="0" smtClean="0"/>
              <a:t>Java </a:t>
            </a:r>
            <a:r>
              <a:rPr lang="vi-VN" dirty="0"/>
              <a:t>Applications: ứng dụng Java thông </a:t>
            </a:r>
            <a:r>
              <a:rPr lang="vi-VN" dirty="0" smtClean="0"/>
              <a:t>thường </a:t>
            </a:r>
            <a:r>
              <a:rPr lang="vi-VN" dirty="0"/>
              <a:t>trên desktop</a:t>
            </a:r>
          </a:p>
          <a:p>
            <a:pPr lvl="1"/>
            <a:r>
              <a:rPr lang="vi-VN" dirty="0" smtClean="0"/>
              <a:t>Java </a:t>
            </a:r>
            <a:r>
              <a:rPr lang="vi-VN" dirty="0"/>
              <a:t>Applets: ứng dụng nhúng hoạt </a:t>
            </a:r>
            <a:r>
              <a:rPr lang="vi-VN" dirty="0" smtClean="0"/>
              <a:t>động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trình duyệtweb</a:t>
            </a:r>
          </a:p>
          <a:p>
            <a:r>
              <a:rPr lang="vi-VN" dirty="0" smtClean="0"/>
              <a:t>Server </a:t>
            </a:r>
            <a:r>
              <a:rPr lang="vi-VN" dirty="0"/>
              <a:t>applications - J2EE</a:t>
            </a:r>
          </a:p>
          <a:p>
            <a:pPr lvl="1"/>
            <a:r>
              <a:rPr lang="vi-VN" dirty="0" smtClean="0"/>
              <a:t>JSP </a:t>
            </a:r>
            <a:r>
              <a:rPr lang="vi-VN" dirty="0"/>
              <a:t>và Servlets</a:t>
            </a:r>
          </a:p>
          <a:p>
            <a:r>
              <a:rPr lang="vi-VN" dirty="0" smtClean="0"/>
              <a:t>Mobile </a:t>
            </a:r>
            <a:r>
              <a:rPr lang="vi-VN" dirty="0"/>
              <a:t>(embedded) applications – J2ME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5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JVM</a:t>
            </a:r>
            <a:r>
              <a:rPr lang="en-US" dirty="0"/>
              <a:t> </a:t>
            </a:r>
            <a:r>
              <a:rPr lang="en-US" dirty="0" smtClean="0"/>
              <a:t>(Java Virtual Machine)</a:t>
            </a:r>
            <a:r>
              <a:rPr lang="vi-VN" dirty="0" smtClean="0"/>
              <a:t> </a:t>
            </a:r>
            <a:r>
              <a:rPr lang="vi-VN" dirty="0"/>
              <a:t>– máy ảo Java</a:t>
            </a:r>
          </a:p>
          <a:p>
            <a:r>
              <a:rPr lang="vi-VN" dirty="0" smtClean="0"/>
              <a:t>Cơ</a:t>
            </a:r>
            <a:r>
              <a:rPr lang="en-US" dirty="0" smtClean="0"/>
              <a:t> </a:t>
            </a:r>
            <a:r>
              <a:rPr lang="vi-VN" dirty="0" smtClean="0"/>
              <a:t>chế</a:t>
            </a:r>
            <a:r>
              <a:rPr lang="en-US" dirty="0" smtClean="0"/>
              <a:t> </a:t>
            </a:r>
            <a:r>
              <a:rPr lang="vi-VN" dirty="0" smtClean="0"/>
              <a:t>giải </a:t>
            </a:r>
            <a:r>
              <a:rPr lang="vi-VN" dirty="0"/>
              <a:t>phóng </a:t>
            </a:r>
            <a:r>
              <a:rPr lang="vi-VN" dirty="0" smtClean="0"/>
              <a:t>bộ</a:t>
            </a:r>
            <a:r>
              <a:rPr lang="en-US" dirty="0" smtClean="0"/>
              <a:t> </a:t>
            </a:r>
            <a:r>
              <a:rPr lang="vi-VN" dirty="0" smtClean="0"/>
              <a:t>nhớ</a:t>
            </a:r>
            <a:r>
              <a:rPr lang="en-US" dirty="0" smtClean="0"/>
              <a:t> </a:t>
            </a:r>
            <a:r>
              <a:rPr lang="vi-VN" dirty="0" smtClean="0"/>
              <a:t>tự </a:t>
            </a:r>
            <a:r>
              <a:rPr lang="vi-VN" dirty="0"/>
              <a:t>động</a:t>
            </a:r>
          </a:p>
          <a:p>
            <a:r>
              <a:rPr lang="vi-VN" dirty="0" smtClean="0"/>
              <a:t>Bảo mật</a:t>
            </a:r>
            <a:r>
              <a:rPr lang="en-US" dirty="0" smtClean="0"/>
              <a:t> </a:t>
            </a:r>
            <a:r>
              <a:rPr lang="vi-VN" dirty="0" smtClean="0"/>
              <a:t>chương </a:t>
            </a:r>
            <a:r>
              <a:rPr lang="vi-VN" dirty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3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>
                <a:solidFill>
                  <a:srgbClr val="002060"/>
                </a:solidFill>
              </a:rPr>
              <a:t>JVM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(Java Virtual Machine)</a:t>
            </a:r>
            <a:r>
              <a:rPr lang="vi-VN" dirty="0" smtClean="0">
                <a:solidFill>
                  <a:srgbClr val="002060"/>
                </a:solidFill>
              </a:rPr>
              <a:t> </a:t>
            </a:r>
            <a:r>
              <a:rPr lang="vi-VN" dirty="0">
                <a:solidFill>
                  <a:srgbClr val="002060"/>
                </a:solidFill>
              </a:rPr>
              <a:t>– máy ảo </a:t>
            </a:r>
            <a:r>
              <a:rPr lang="vi-VN" dirty="0" smtClean="0">
                <a:solidFill>
                  <a:srgbClr val="002060"/>
                </a:solidFill>
              </a:rPr>
              <a:t>Java</a:t>
            </a:r>
            <a:endParaRPr lang="vi-VN" dirty="0">
              <a:solidFill>
                <a:srgbClr val="002060"/>
              </a:solidFill>
            </a:endParaRPr>
          </a:p>
          <a:p>
            <a:r>
              <a:rPr lang="vi-VN" dirty="0" smtClean="0"/>
              <a:t>Máy </a:t>
            </a:r>
            <a:r>
              <a:rPr lang="vi-VN" dirty="0"/>
              <a:t>ảo </a:t>
            </a:r>
            <a:r>
              <a:rPr lang="vi-VN" dirty="0" smtClean="0"/>
              <a:t>phụ</a:t>
            </a:r>
            <a:r>
              <a:rPr lang="en-US" dirty="0" smtClean="0"/>
              <a:t> </a:t>
            </a:r>
            <a:r>
              <a:rPr lang="vi-VN" dirty="0" smtClean="0"/>
              <a:t>thuộc </a:t>
            </a:r>
            <a:r>
              <a:rPr lang="vi-VN" dirty="0"/>
              <a:t>vào platform (phần cứng, OS)</a:t>
            </a:r>
          </a:p>
          <a:p>
            <a:r>
              <a:rPr lang="vi-VN" dirty="0" smtClean="0"/>
              <a:t>Cung </a:t>
            </a:r>
            <a:r>
              <a:rPr lang="vi-VN" dirty="0"/>
              <a:t>cấp môi trường thực thi cho chương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vi-VN" dirty="0" smtClean="0"/>
              <a:t>Java </a:t>
            </a:r>
            <a:r>
              <a:rPr lang="vi-VN" dirty="0"/>
              <a:t>(độc lập với platform)</a:t>
            </a:r>
          </a:p>
          <a:p>
            <a:r>
              <a:rPr lang="vi-VN" dirty="0" smtClean="0"/>
              <a:t>Máy </a:t>
            </a:r>
            <a:r>
              <a:rPr lang="vi-VN" dirty="0"/>
              <a:t>ảo đảm bảo an toàn cho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</a:t>
            </a:r>
            <a:endParaRPr lang="vi-VN" dirty="0"/>
          </a:p>
          <a:p>
            <a:r>
              <a:rPr lang="vi-VN" dirty="0" smtClean="0"/>
              <a:t>Máy </a:t>
            </a:r>
            <a:r>
              <a:rPr lang="vi-VN" dirty="0"/>
              <a:t>ảo thông thường được cung </a:t>
            </a:r>
            <a:r>
              <a:rPr lang="vi-VN" dirty="0" smtClean="0"/>
              <a:t>cấp</a:t>
            </a:r>
            <a:r>
              <a:rPr lang="en-US" dirty="0" smtClean="0"/>
              <a:t> </a:t>
            </a:r>
            <a:r>
              <a:rPr lang="vi-VN" dirty="0" smtClean="0"/>
              <a:t>dưới</a:t>
            </a:r>
            <a:r>
              <a:rPr lang="en-US" dirty="0" smtClean="0"/>
              <a:t> </a:t>
            </a:r>
            <a:r>
              <a:rPr lang="vi-VN" dirty="0" smtClean="0"/>
              <a:t>dạng</a:t>
            </a:r>
            <a:r>
              <a:rPr lang="en-US" dirty="0" smtClean="0"/>
              <a:t> </a:t>
            </a:r>
            <a:r>
              <a:rPr lang="vi-VN" dirty="0" smtClean="0"/>
              <a:t>phần</a:t>
            </a:r>
            <a:r>
              <a:rPr lang="en-US" dirty="0" smtClean="0"/>
              <a:t> </a:t>
            </a:r>
            <a:r>
              <a:rPr lang="vi-VN" dirty="0" smtClean="0"/>
              <a:t>mềm</a:t>
            </a:r>
            <a:endParaRPr lang="vi-VN" dirty="0"/>
          </a:p>
          <a:p>
            <a:pPr lvl="1"/>
            <a:r>
              <a:rPr lang="vi-VN" dirty="0" smtClean="0"/>
              <a:t>JRE </a:t>
            </a:r>
            <a:r>
              <a:rPr lang="vi-VN" dirty="0"/>
              <a:t>- Java Runtime </a:t>
            </a:r>
            <a:r>
              <a:rPr lang="vi-VN" dirty="0" smtClean="0"/>
              <a:t>Environment</a:t>
            </a:r>
            <a:r>
              <a:rPr lang="en-US" dirty="0" smtClean="0"/>
              <a:t> </a:t>
            </a:r>
          </a:p>
          <a:p>
            <a:r>
              <a:rPr lang="vi-VN" dirty="0" smtClean="0"/>
              <a:t>Java </a:t>
            </a:r>
            <a:r>
              <a:rPr lang="vi-VN" dirty="0"/>
              <a:t>platform: JVM +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0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Java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solidFill>
                  <a:srgbClr val="002060"/>
                </a:solidFill>
              </a:rPr>
              <a:t>Cơ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vi-VN" dirty="0">
                <a:solidFill>
                  <a:srgbClr val="002060"/>
                </a:solidFill>
              </a:rPr>
              <a:t>chế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vi-VN" dirty="0">
                <a:solidFill>
                  <a:srgbClr val="002060"/>
                </a:solidFill>
              </a:rPr>
              <a:t>giải phóng 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vi-VN" dirty="0">
                <a:solidFill>
                  <a:srgbClr val="002060"/>
                </a:solidFill>
              </a:rPr>
              <a:t>nhớ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vi-VN" dirty="0">
                <a:solidFill>
                  <a:srgbClr val="002060"/>
                </a:solidFill>
              </a:rPr>
              <a:t>tự </a:t>
            </a:r>
            <a:r>
              <a:rPr lang="vi-VN" dirty="0" smtClean="0">
                <a:solidFill>
                  <a:srgbClr val="002060"/>
                </a:solidFill>
              </a:rPr>
              <a:t>động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vi-VN" dirty="0"/>
              <a:t>Java cung cấp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tiến</a:t>
            </a:r>
            <a:r>
              <a:rPr lang="en-US" dirty="0" smtClean="0"/>
              <a:t>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vi-VN" dirty="0" smtClean="0"/>
              <a:t>mức</a:t>
            </a:r>
            <a:r>
              <a:rPr lang="en-US" dirty="0" smtClean="0"/>
              <a:t> </a:t>
            </a:r>
            <a:r>
              <a:rPr lang="vi-VN" dirty="0" smtClean="0"/>
              <a:t>hệ</a:t>
            </a:r>
            <a:r>
              <a:rPr lang="en-US" dirty="0" smtClean="0"/>
              <a:t> </a:t>
            </a:r>
            <a:r>
              <a:rPr lang="vi-VN" dirty="0" smtClean="0"/>
              <a:t>thống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theo </a:t>
            </a:r>
            <a:r>
              <a:rPr lang="vi-VN" dirty="0"/>
              <a:t>dõi </a:t>
            </a:r>
            <a:r>
              <a:rPr lang="vi-VN" dirty="0" smtClean="0"/>
              <a:t>việc</a:t>
            </a:r>
            <a:r>
              <a:rPr lang="en-US" dirty="0" smtClean="0"/>
              <a:t> </a:t>
            </a:r>
            <a:r>
              <a:rPr lang="vi-VN" dirty="0" smtClean="0"/>
              <a:t>cấp </a:t>
            </a:r>
            <a:r>
              <a:rPr lang="vi-VN" dirty="0"/>
              <a:t>phát </a:t>
            </a:r>
            <a:r>
              <a:rPr lang="vi-VN" dirty="0" smtClean="0"/>
              <a:t>bộ</a:t>
            </a:r>
            <a:r>
              <a:rPr lang="en-US" dirty="0" smtClean="0"/>
              <a:t> </a:t>
            </a:r>
            <a:r>
              <a:rPr lang="vi-VN" dirty="0" smtClean="0"/>
              <a:t>nhớ</a:t>
            </a:r>
            <a:endParaRPr lang="vi-VN" dirty="0"/>
          </a:p>
          <a:p>
            <a:r>
              <a:rPr lang="vi-VN" dirty="0" smtClean="0"/>
              <a:t>Garbage </a:t>
            </a:r>
            <a:r>
              <a:rPr lang="vi-VN" dirty="0"/>
              <a:t>Collection</a:t>
            </a:r>
          </a:p>
          <a:p>
            <a:pPr lvl="1"/>
            <a:r>
              <a:rPr lang="vi-VN" dirty="0" smtClean="0"/>
              <a:t>Đánh dấu</a:t>
            </a:r>
            <a:r>
              <a:rPr lang="en-US" dirty="0" smtClean="0"/>
              <a:t> </a:t>
            </a:r>
            <a:r>
              <a:rPr lang="vi-VN" dirty="0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giải </a:t>
            </a:r>
            <a:r>
              <a:rPr lang="vi-VN" dirty="0"/>
              <a:t>phóng các vùng </a:t>
            </a:r>
            <a:r>
              <a:rPr lang="vi-VN" dirty="0" smtClean="0"/>
              <a:t>nhớ</a:t>
            </a:r>
            <a:r>
              <a:rPr lang="en-US" dirty="0" smtClean="0"/>
              <a:t> </a:t>
            </a:r>
            <a:r>
              <a:rPr lang="vi-VN" dirty="0" smtClean="0"/>
              <a:t>không còn</a:t>
            </a:r>
            <a:r>
              <a:rPr lang="en-US" dirty="0" smtClean="0"/>
              <a:t>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endParaRPr lang="vi-VN" dirty="0"/>
          </a:p>
          <a:p>
            <a:pPr lvl="1"/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vi-VN" dirty="0" smtClean="0"/>
              <a:t>tiến </a:t>
            </a:r>
            <a:r>
              <a:rPr lang="vi-VN" dirty="0"/>
              <a:t>hành </a:t>
            </a:r>
            <a:r>
              <a:rPr lang="vi-VN" dirty="0" smtClean="0"/>
              <a:t>tự</a:t>
            </a:r>
            <a:r>
              <a:rPr lang="en-US" dirty="0" smtClean="0"/>
              <a:t> </a:t>
            </a:r>
            <a:r>
              <a:rPr lang="vi-VN" dirty="0" smtClean="0"/>
              <a:t>động</a:t>
            </a:r>
            <a:endParaRPr lang="vi-VN" dirty="0"/>
          </a:p>
          <a:p>
            <a:pPr lvl="1"/>
            <a:r>
              <a:rPr lang="vi-VN" dirty="0" smtClean="0"/>
              <a:t>Cơ</a:t>
            </a:r>
            <a:r>
              <a:rPr lang="en-US" dirty="0" smtClean="0"/>
              <a:t> </a:t>
            </a:r>
            <a:r>
              <a:rPr lang="vi-VN" dirty="0" smtClean="0"/>
              <a:t>chế</a:t>
            </a:r>
            <a:r>
              <a:rPr lang="en-US" dirty="0" smtClean="0"/>
              <a:t> </a:t>
            </a:r>
            <a:r>
              <a:rPr lang="vi-VN" dirty="0" smtClean="0"/>
              <a:t>hoạt</a:t>
            </a:r>
            <a:r>
              <a:rPr lang="en-US" dirty="0" smtClean="0"/>
              <a:t> </a:t>
            </a:r>
            <a:r>
              <a:rPr lang="vi-VN" dirty="0" smtClean="0"/>
              <a:t>động phụ</a:t>
            </a:r>
            <a:r>
              <a:rPr lang="en-US" dirty="0" smtClean="0"/>
              <a:t> </a:t>
            </a:r>
            <a:r>
              <a:rPr lang="vi-VN" dirty="0" smtClean="0"/>
              <a:t>thuộc </a:t>
            </a:r>
            <a:r>
              <a:rPr lang="vi-VN" dirty="0"/>
              <a:t>vào các phiên </a:t>
            </a:r>
            <a:r>
              <a:rPr lang="vi-VN" dirty="0" smtClean="0"/>
              <a:t>bản máy</a:t>
            </a:r>
            <a:r>
              <a:rPr lang="en-US" dirty="0" smtClean="0"/>
              <a:t> </a:t>
            </a:r>
            <a:r>
              <a:rPr lang="vi-VN" dirty="0" smtClean="0"/>
              <a:t>ảo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24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3201</TotalTime>
  <Words>2252</Words>
  <Application>Microsoft Office PowerPoint</Application>
  <PresentationFormat>Custom</PresentationFormat>
  <Paragraphs>367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Parallax</vt:lpstr>
      <vt:lpstr>Môn: Lập trình Hướng đối tượng (Object Oriented Programming)</vt:lpstr>
      <vt:lpstr>Nội dung</vt:lpstr>
      <vt:lpstr>3.1. Lịch sử phát triển của Java</vt:lpstr>
      <vt:lpstr>3.1. Lịch sử phát triển của Java (tt)</vt:lpstr>
      <vt:lpstr>3.1. Lịch sử phát triển của Java (tt)</vt:lpstr>
      <vt:lpstr>3.1. Lịch sử phát triển của Java (tt)</vt:lpstr>
      <vt:lpstr>3.2. Đặc trưng của Java</vt:lpstr>
      <vt:lpstr>3.2. Đặc trưng của Java (tt)</vt:lpstr>
      <vt:lpstr>3.2. Đặc trưng của Java (tt)</vt:lpstr>
      <vt:lpstr>3.2. Đặc trưng của Java (tt)</vt:lpstr>
      <vt:lpstr>3.2. Đặc trưng của Java (tt)</vt:lpstr>
      <vt:lpstr>3.2. Đặc trưng của Java (tt)</vt:lpstr>
      <vt:lpstr>3.2. Đặc trưng của Java (tt)</vt:lpstr>
      <vt:lpstr>3.3. Tổng quan lập trình Java </vt:lpstr>
      <vt:lpstr>3.3.1. Kiểu dữ liệu cơ bản </vt:lpstr>
      <vt:lpstr>3.3.2. Hằng, biến </vt:lpstr>
      <vt:lpstr>3.3.2. Hằng, biến (tt)</vt:lpstr>
      <vt:lpstr>3.3.2. Hằng, biến (tt) </vt:lpstr>
      <vt:lpstr>3.3.2. Hằng, biến (tt) </vt:lpstr>
      <vt:lpstr>3.3.3. Toán tử, biểu thức (tt)</vt:lpstr>
      <vt:lpstr>3.3.3. Toán tử, biểu thức (tt) </vt:lpstr>
      <vt:lpstr>3.3.3. Toán tử, biểu thức (tt) </vt:lpstr>
      <vt:lpstr>3.3.3. Toán tử, biểu thức (tt) </vt:lpstr>
      <vt:lpstr>3.3.4. Các cấu trúc lệnh trên Java</vt:lpstr>
      <vt:lpstr>3.3.4. Các cấu trúc lệnh trên Java</vt:lpstr>
      <vt:lpstr>3.3.4. Các cấu trúc lệnh trên Java (tt)</vt:lpstr>
      <vt:lpstr>3.4. Kiến trúc chương trình xây dựng trên Java </vt:lpstr>
      <vt:lpstr>3.4. Kiến trúc chương trình … (tt)</vt:lpstr>
      <vt:lpstr>3.4. Kiến trúc chương trình … (tt)</vt:lpstr>
      <vt:lpstr>3.4. Kiến trúc chương trình … (tt)</vt:lpstr>
      <vt:lpstr>3.4. Kiến trúc chương trình … (tt)</vt:lpstr>
      <vt:lpstr>3.4. Kiến trúc chương trình … (tt)</vt:lpstr>
      <vt:lpstr>3.4. Kiến trúc chương trình … (tt)</vt:lpstr>
      <vt:lpstr>3.4. Kiến trúc chương trình … (tt)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 Lập trình Hướng đối tượng</dc:title>
  <cp:lastModifiedBy>HoangKhanh</cp:lastModifiedBy>
  <cp:revision>121</cp:revision>
  <dcterms:created xsi:type="dcterms:W3CDTF">2014-08-22T11:10:10Z</dcterms:created>
  <dcterms:modified xsi:type="dcterms:W3CDTF">2014-09-09T05:00:50Z</dcterms:modified>
</cp:coreProperties>
</file>