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7" r:id="rId56"/>
    <p:sldId id="318" r:id="rId57"/>
    <p:sldId id="319"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40" r:id="rId77"/>
    <p:sldId id="341" r:id="rId78"/>
    <p:sldId id="342" r:id="rId79"/>
    <p:sldId id="343" r:id="rId80"/>
    <p:sldId id="344" r:id="rId81"/>
    <p:sldId id="345" r:id="rId82"/>
    <p:sldId id="346" r:id="rId83"/>
    <p:sldId id="347" r:id="rId84"/>
    <p:sldId id="348" r:id="rId85"/>
    <p:sldId id="349" r:id="rId86"/>
    <p:sldId id="351" r:id="rId87"/>
    <p:sldId id="352" r:id="rId88"/>
    <p:sldId id="353"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8" r:id="rId102"/>
    <p:sldId id="369" r:id="rId103"/>
    <p:sldId id="370" r:id="rId104"/>
    <p:sldId id="371" r:id="rId105"/>
    <p:sldId id="311" r:id="rId106"/>
    <p:sldId id="313" r:id="rId107"/>
    <p:sldId id="315" r:id="rId108"/>
    <p:sldId id="372" r:id="rId109"/>
    <p:sldId id="373" r:id="rId110"/>
    <p:sldId id="374" r:id="rId111"/>
    <p:sldId id="376" r:id="rId112"/>
    <p:sldId id="377" r:id="rId113"/>
    <p:sldId id="378" r:id="rId114"/>
    <p:sldId id="379" r:id="rId115"/>
    <p:sldId id="380" r:id="rId116"/>
    <p:sldId id="381" r:id="rId117"/>
    <p:sldId id="382" r:id="rId118"/>
    <p:sldId id="383" r:id="rId119"/>
    <p:sldId id="384" r:id="rId120"/>
    <p:sldId id="386" r:id="rId121"/>
    <p:sldId id="387" r:id="rId122"/>
    <p:sldId id="388" r:id="rId123"/>
    <p:sldId id="389" r:id="rId124"/>
    <p:sldId id="390" r:id="rId125"/>
    <p:sldId id="391" r:id="rId126"/>
    <p:sldId id="392" r:id="rId127"/>
    <p:sldId id="394" r:id="rId128"/>
    <p:sldId id="395" r:id="rId129"/>
    <p:sldId id="396" r:id="rId130"/>
    <p:sldId id="397" r:id="rId131"/>
    <p:sldId id="398" r:id="rId132"/>
    <p:sldId id="399" r:id="rId133"/>
    <p:sldId id="400" r:id="rId134"/>
    <p:sldId id="401" r:id="rId135"/>
    <p:sldId id="402" r:id="rId136"/>
    <p:sldId id="403" r:id="rId137"/>
    <p:sldId id="405" r:id="rId138"/>
    <p:sldId id="407" r:id="rId139"/>
    <p:sldId id="408" r:id="rId140"/>
    <p:sldId id="409" r:id="rId141"/>
    <p:sldId id="410" r:id="rId142"/>
    <p:sldId id="411" r:id="rId143"/>
    <p:sldId id="412" r:id="rId144"/>
    <p:sldId id="413" r:id="rId145"/>
    <p:sldId id="415" r:id="rId146"/>
    <p:sldId id="416" r:id="rId147"/>
    <p:sldId id="417" r:id="rId148"/>
    <p:sldId id="418" r:id="rId149"/>
    <p:sldId id="419" r:id="rId150"/>
    <p:sldId id="421" r:id="rId151"/>
    <p:sldId id="422" r:id="rId152"/>
    <p:sldId id="423" r:id="rId153"/>
    <p:sldId id="424" r:id="rId154"/>
    <p:sldId id="425" r:id="rId155"/>
    <p:sldId id="426" r:id="rId156"/>
    <p:sldId id="427" r:id="rId157"/>
    <p:sldId id="428" r:id="rId158"/>
    <p:sldId id="429" r:id="rId159"/>
    <p:sldId id="430" r:id="rId160"/>
    <p:sldId id="431" r:id="rId161"/>
    <p:sldId id="432" r:id="rId162"/>
    <p:sldId id="433" r:id="rId163"/>
    <p:sldId id="434" r:id="rId164"/>
    <p:sldId id="435" r:id="rId165"/>
    <p:sldId id="436" r:id="rId166"/>
    <p:sldId id="437" r:id="rId167"/>
    <p:sldId id="438" r:id="rId168"/>
    <p:sldId id="439" r:id="rId169"/>
    <p:sldId id="440" r:id="rId170"/>
    <p:sldId id="441" r:id="rId171"/>
    <p:sldId id="442" r:id="rId172"/>
    <p:sldId id="443" r:id="rId173"/>
    <p:sldId id="444" r:id="rId174"/>
    <p:sldId id="445" r:id="rId175"/>
    <p:sldId id="446" r:id="rId176"/>
    <p:sldId id="447" r:id="rId177"/>
    <p:sldId id="448" r:id="rId178"/>
    <p:sldId id="449" r:id="rId179"/>
    <p:sldId id="450" r:id="rId180"/>
    <p:sldId id="451" r:id="rId181"/>
    <p:sldId id="452" r:id="rId182"/>
    <p:sldId id="454" r:id="rId183"/>
    <p:sldId id="455" r:id="rId184"/>
    <p:sldId id="456" r:id="rId185"/>
    <p:sldId id="457" r:id="rId186"/>
    <p:sldId id="458" r:id="rId187"/>
    <p:sldId id="459" r:id="rId188"/>
    <p:sldId id="460" r:id="rId189"/>
    <p:sldId id="461" r:id="rId190"/>
    <p:sldId id="463" r:id="rId191"/>
    <p:sldId id="464" r:id="rId192"/>
    <p:sldId id="465" r:id="rId193"/>
    <p:sldId id="466" r:id="rId194"/>
    <p:sldId id="312" r:id="rId195"/>
    <p:sldId id="467" r:id="rId196"/>
    <p:sldId id="314" r:id="rId197"/>
    <p:sldId id="316" r:id="rId198"/>
    <p:sldId id="470" r:id="rId199"/>
    <p:sldId id="471" r:id="rId2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28016-B195-478E-937C-BBBC0D93DF2D}"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D412F-4A2F-43F5-89D4-7FB96F9F117B}" type="slidenum">
              <a:rPr lang="en-US" smtClean="0"/>
              <a:t>‹#›</a:t>
            </a:fld>
            <a:endParaRPr lang="en-US"/>
          </a:p>
        </p:txBody>
      </p:sp>
    </p:spTree>
    <p:extLst>
      <p:ext uri="{BB962C8B-B14F-4D97-AF65-F5344CB8AC3E}">
        <p14:creationId xmlns:p14="http://schemas.microsoft.com/office/powerpoint/2010/main" val="10478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a:t>
            </a:fld>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44BD98-DC88-4403-A9D3-CB52024505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75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46037-AE17-4442-B64D-F2D940761E8B}" type="slidenum">
              <a:rPr lang="en-US" smtClean="0"/>
              <a:t>84</a:t>
            </a:fld>
            <a:endParaRPr lang="en-US"/>
          </a:p>
        </p:txBody>
      </p:sp>
    </p:spTree>
    <p:extLst>
      <p:ext uri="{BB962C8B-B14F-4D97-AF65-F5344CB8AC3E}">
        <p14:creationId xmlns:p14="http://schemas.microsoft.com/office/powerpoint/2010/main" val="267348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46037-AE17-4442-B64D-F2D940761E8B}" type="slidenum">
              <a:rPr lang="en-US" smtClean="0"/>
              <a:t>89</a:t>
            </a:fld>
            <a:endParaRPr lang="en-US"/>
          </a:p>
        </p:txBody>
      </p:sp>
    </p:spTree>
    <p:extLst>
      <p:ext uri="{BB962C8B-B14F-4D97-AF65-F5344CB8AC3E}">
        <p14:creationId xmlns:p14="http://schemas.microsoft.com/office/powerpoint/2010/main" val="10338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44BD98-DC88-4403-A9D3-CB52024505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75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44BD98-DC88-4403-A9D3-CB52024505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75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3698-DCFF-ED85-7913-E320C4E5D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19F5A4-8108-6B45-3A0D-244AB2ECE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C3E5D7-B73C-04A2-287F-79F0CD00C2C1}"/>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4F9392EF-C7E6-CA26-5C8F-137534DDD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22AF9-B5BD-492C-DCB2-979B1FE08E22}"/>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358894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A44-04B6-3771-D86E-7E07CC201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0147E-0233-B59B-3C4C-C5C9CBD3D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7A529-3FCF-513B-76D0-A40AE514CEE6}"/>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042688D4-15A1-A6AE-6ED8-C3D61D0AC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A6B96-34E3-D051-DC0F-F0C2E614D7BE}"/>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180998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0A4CA-BC69-711F-6C76-800437694C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B92F9-1270-9897-86B8-855FE413C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004FA-3E91-0D00-8D27-755299CA2776}"/>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F4570F53-2C9D-6D5F-BC70-08AF6E57A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444E0-95D8-8E1B-8BAE-FFC9E883BBFD}"/>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163589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4914" y="361811"/>
            <a:ext cx="10302172" cy="553998"/>
          </a:xfrm>
          <a:prstGeom prst="rect">
            <a:avLst/>
          </a:prstGeom>
        </p:spPr>
        <p:txBody>
          <a:bodyPr wrap="square" lIns="0" tIns="0" rIns="0" bIns="0">
            <a:spAutoFit/>
          </a:bodyPr>
          <a:lstStyle>
            <a:lvl1pPr>
              <a:defRPr sz="4000" b="0" i="0">
                <a:solidFill>
                  <a:srgbClr val="333399"/>
                </a:solidFill>
                <a:latin typeface="Tahoma"/>
                <a:cs typeface="Tahoma"/>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spcBef>
                <a:spcPts val="105"/>
              </a:spcBef>
            </a:pPr>
            <a:fld id="{81D60167-4931-47E6-BA6A-407CBD079E47}" type="slidenum">
              <a:rPr lang="en-US" smtClean="0"/>
              <a:pPr marL="38100">
                <a:spcBef>
                  <a:spcPts val="105"/>
                </a:spcBef>
              </a:pPr>
              <a:t>‹#›</a:t>
            </a:fld>
            <a:endParaRPr lang="en-US" dirty="0"/>
          </a:p>
        </p:txBody>
      </p:sp>
    </p:spTree>
    <p:extLst>
      <p:ext uri="{BB962C8B-B14F-4D97-AF65-F5344CB8AC3E}">
        <p14:creationId xmlns:p14="http://schemas.microsoft.com/office/powerpoint/2010/main" val="1665703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spcBef>
                <a:spcPts val="105"/>
              </a:spcBef>
            </a:pPr>
            <a:fld id="{81D60167-4931-47E6-BA6A-407CBD079E47}" type="slidenum">
              <a:rPr lang="en-US" smtClean="0"/>
              <a:pPr marL="38100">
                <a:spcBef>
                  <a:spcPts val="105"/>
                </a:spcBef>
              </a:pPr>
              <a:t>‹#›</a:t>
            </a:fld>
            <a:endParaRPr lang="en-US" dirty="0"/>
          </a:p>
        </p:txBody>
      </p:sp>
    </p:spTree>
    <p:extLst>
      <p:ext uri="{BB962C8B-B14F-4D97-AF65-F5344CB8AC3E}">
        <p14:creationId xmlns:p14="http://schemas.microsoft.com/office/powerpoint/2010/main" val="419935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8AB-5D1F-2832-631D-18FC4CF36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8ECC9-52B0-2601-5C3F-88A91DABE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0CBAC-8967-D0B1-4422-C7554E239A89}"/>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6D00B0CC-93E8-63DD-90B3-8211DAD0D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5CC8E-D8A3-F867-FC0B-043C7DC6BB6C}"/>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411373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CEA4-75D5-D7C7-D1EF-1A681D53B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02BE7-E1D3-F5F1-9F9F-6E806FFB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120F2-F633-47C5-2958-57E298B8E7A6}"/>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3B64E3F0-0B55-B37E-3734-A37910976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0605-54D5-AB04-534A-E0954B4D7876}"/>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195103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E876-DF46-0DF0-24A3-C81D20D96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EE832-690B-CCC5-83A8-4FB59D2FB5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DADD4-783B-F0F8-3415-26CF622DF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D7756-B030-E3E0-E6D4-6EDB2E64F6BF}"/>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6" name="Footer Placeholder 5">
            <a:extLst>
              <a:ext uri="{FF2B5EF4-FFF2-40B4-BE49-F238E27FC236}">
                <a16:creationId xmlns:a16="http://schemas.microsoft.com/office/drawing/2014/main" id="{3FD540D8-3AFB-138E-F9FE-FC8BBA20F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F39B5-909A-0950-0F47-7E8089AE58C9}"/>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379976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4AE2-804A-D4A8-9366-24DC0CEE2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79CB9-6C09-5F7B-BB72-172778538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3517D-793F-5F72-E422-C98DF6EBE6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102B71-DD3E-C1A4-B517-9DB96EFE3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B5F65-9EAB-A85A-8EA9-8F188AD26F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54D8B-7AB3-673A-1896-83C634F57D9D}"/>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8" name="Footer Placeholder 7">
            <a:extLst>
              <a:ext uri="{FF2B5EF4-FFF2-40B4-BE49-F238E27FC236}">
                <a16:creationId xmlns:a16="http://schemas.microsoft.com/office/drawing/2014/main" id="{B6148FD4-96AF-43DF-652D-115ED57DA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84F36-1279-F3BA-4A2E-CA07266BF2B6}"/>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318750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B5FC-54FC-DD15-E626-19088BE2E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80D5B-1E3A-5B9F-FCEE-DEB8A07994AB}"/>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4" name="Footer Placeholder 3">
            <a:extLst>
              <a:ext uri="{FF2B5EF4-FFF2-40B4-BE49-F238E27FC236}">
                <a16:creationId xmlns:a16="http://schemas.microsoft.com/office/drawing/2014/main" id="{149A7EF4-9C60-AD8F-E4CC-4049B30256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83813-B194-FAC5-55CF-68C49139A230}"/>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103986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73025-7EA2-C945-85AB-A1B92386D092}"/>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3" name="Footer Placeholder 2">
            <a:extLst>
              <a:ext uri="{FF2B5EF4-FFF2-40B4-BE49-F238E27FC236}">
                <a16:creationId xmlns:a16="http://schemas.microsoft.com/office/drawing/2014/main" id="{853817D9-A76F-6DF1-A7D7-EF6E089304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36FA71-1872-5379-4607-CD8D53A221F7}"/>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16464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C7E8-E4AC-BE6E-E1EA-1FA0DB3F1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7DC74-FB29-0022-050E-DA7E9FA23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6BEC68-2EA0-068B-DD8B-F6D62358F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B2955-FBE3-C3D0-D53E-350CE1051E8D}"/>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6" name="Footer Placeholder 5">
            <a:extLst>
              <a:ext uri="{FF2B5EF4-FFF2-40B4-BE49-F238E27FC236}">
                <a16:creationId xmlns:a16="http://schemas.microsoft.com/office/drawing/2014/main" id="{6D1DF9F1-8040-639D-5B1C-CBCB9DC88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98AC6-BB3E-9CBE-17BA-96D568C5E73C}"/>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322318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8825-77DF-2D7C-2010-EC31F742A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49EBA-73C1-8A6B-4200-BCE462116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CD76FA-98B0-184C-8D91-AA59173BF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FB1F2-A0BC-67F8-9407-C830AF067873}"/>
              </a:ext>
            </a:extLst>
          </p:cNvPr>
          <p:cNvSpPr>
            <a:spLocks noGrp="1"/>
          </p:cNvSpPr>
          <p:nvPr>
            <p:ph type="dt" sz="half" idx="10"/>
          </p:nvPr>
        </p:nvSpPr>
        <p:spPr/>
        <p:txBody>
          <a:bodyPr/>
          <a:lstStyle/>
          <a:p>
            <a:fld id="{DB6BFA86-7135-4EAE-9561-1E03B26DA25C}" type="datetimeFigureOut">
              <a:rPr lang="en-US" smtClean="0"/>
              <a:t>7/24/2022</a:t>
            </a:fld>
            <a:endParaRPr lang="en-US"/>
          </a:p>
        </p:txBody>
      </p:sp>
      <p:sp>
        <p:nvSpPr>
          <p:cNvPr id="6" name="Footer Placeholder 5">
            <a:extLst>
              <a:ext uri="{FF2B5EF4-FFF2-40B4-BE49-F238E27FC236}">
                <a16:creationId xmlns:a16="http://schemas.microsoft.com/office/drawing/2014/main" id="{29BC679C-F019-F088-C015-342481ECA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E0AD4-2612-7BC7-5D75-D2A1223C1FF9}"/>
              </a:ext>
            </a:extLst>
          </p:cNvPr>
          <p:cNvSpPr>
            <a:spLocks noGrp="1"/>
          </p:cNvSpPr>
          <p:nvPr>
            <p:ph type="sldNum" sz="quarter" idx="12"/>
          </p:nvPr>
        </p:nvSpPr>
        <p:spPr/>
        <p:txBody>
          <a:bodyPr/>
          <a:lstStyle/>
          <a:p>
            <a:fld id="{04A55806-F9D4-4A1F-AEAF-34D31D480765}" type="slidenum">
              <a:rPr lang="en-US" smtClean="0"/>
              <a:t>‹#›</a:t>
            </a:fld>
            <a:endParaRPr lang="en-US"/>
          </a:p>
        </p:txBody>
      </p:sp>
    </p:spTree>
    <p:extLst>
      <p:ext uri="{BB962C8B-B14F-4D97-AF65-F5344CB8AC3E}">
        <p14:creationId xmlns:p14="http://schemas.microsoft.com/office/powerpoint/2010/main" val="332483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C643A-C4C9-EA9E-4819-200A73247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035E00-6158-4B7D-6AD6-04B1F5DA9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DACFF-11C6-5F86-4BDF-A47F2ACB0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BFA86-7135-4EAE-9561-1E03B26DA25C}" type="datetimeFigureOut">
              <a:rPr lang="en-US" smtClean="0"/>
              <a:t>7/24/2022</a:t>
            </a:fld>
            <a:endParaRPr lang="en-US"/>
          </a:p>
        </p:txBody>
      </p:sp>
      <p:sp>
        <p:nvSpPr>
          <p:cNvPr id="5" name="Footer Placeholder 4">
            <a:extLst>
              <a:ext uri="{FF2B5EF4-FFF2-40B4-BE49-F238E27FC236}">
                <a16:creationId xmlns:a16="http://schemas.microsoft.com/office/drawing/2014/main" id="{988191B4-4446-B6B0-4994-EF5ACD7EB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712FF3-7F3A-BF5E-2187-BC2F3B421F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55806-F9D4-4A1F-AEAF-34D31D480765}" type="slidenum">
              <a:rPr lang="en-US" smtClean="0"/>
              <a:t>‹#›</a:t>
            </a:fld>
            <a:endParaRPr lang="en-US"/>
          </a:p>
        </p:txBody>
      </p:sp>
    </p:spTree>
    <p:extLst>
      <p:ext uri="{BB962C8B-B14F-4D97-AF65-F5344CB8AC3E}">
        <p14:creationId xmlns:p14="http://schemas.microsoft.com/office/powerpoint/2010/main" val="229514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1.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5.jpg"/><Relationship Id="rId4" Type="http://schemas.openxmlformats.org/officeDocument/2006/relationships/image" Target="../media/image61.png"/></Relationships>
</file>

<file path=ppt/slides/_rels/slide10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6.xml"/><Relationship Id="rId6" Type="http://schemas.openxmlformats.org/officeDocument/2006/relationships/image" Target="../media/image150.jpg"/><Relationship Id="rId5" Type="http://schemas.openxmlformats.org/officeDocument/2006/relationships/image" Target="../media/image149.png"/><Relationship Id="rId4" Type="http://schemas.openxmlformats.org/officeDocument/2006/relationships/image" Target="../media/image148.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7.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4.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6.png"/><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163.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164.png"/><Relationship Id="rId4" Type="http://schemas.openxmlformats.org/officeDocument/2006/relationships/image" Target="../media/image8.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8.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8.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7.png"/><Relationship Id="rId1" Type="http://schemas.openxmlformats.org/officeDocument/2006/relationships/slideLayout" Target="../slideLayouts/slideLayout2.xml"/><Relationship Id="rId5" Type="http://schemas.openxmlformats.org/officeDocument/2006/relationships/image" Target="../media/image172.png"/><Relationship Id="rId4" Type="http://schemas.openxmlformats.org/officeDocument/2006/relationships/image" Target="../media/image5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3.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5.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8.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177.png"/></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8.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80.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3.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1.png"/><Relationship Id="rId1" Type="http://schemas.openxmlformats.org/officeDocument/2006/relationships/slideLayout" Target="../slideLayouts/slideLayout2.xml"/><Relationship Id="rId5" Type="http://schemas.openxmlformats.org/officeDocument/2006/relationships/image" Target="../media/image182.jpg"/><Relationship Id="rId4" Type="http://schemas.openxmlformats.org/officeDocument/2006/relationships/image" Target="../media/image76.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8.png"/><Relationship Id="rId1" Type="http://schemas.openxmlformats.org/officeDocument/2006/relationships/slideLayout" Target="../slideLayouts/slideLayout2.xml"/><Relationship Id="rId6" Type="http://schemas.openxmlformats.org/officeDocument/2006/relationships/image" Target="../media/image109.jpg"/><Relationship Id="rId5" Type="http://schemas.openxmlformats.org/officeDocument/2006/relationships/image" Target="../media/image183.png"/><Relationship Id="rId4" Type="http://schemas.openxmlformats.org/officeDocument/2006/relationships/image" Target="../media/image101.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61.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6.png"/><Relationship Id="rId1" Type="http://schemas.openxmlformats.org/officeDocument/2006/relationships/slideLayout" Target="../slideLayouts/slideLayout12.xml"/><Relationship Id="rId5" Type="http://schemas.openxmlformats.org/officeDocument/2006/relationships/image" Target="../media/image188.png"/><Relationship Id="rId4" Type="http://schemas.openxmlformats.org/officeDocument/2006/relationships/image" Target="../media/image187.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9.png"/><Relationship Id="rId1" Type="http://schemas.openxmlformats.org/officeDocument/2006/relationships/slideLayout" Target="../slideLayouts/slideLayout12.xml"/><Relationship Id="rId5" Type="http://schemas.openxmlformats.org/officeDocument/2006/relationships/image" Target="../media/image19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1.xml.rels><?xml version="1.0" encoding="UTF-8" standalone="yes"?>
<Relationships xmlns="http://schemas.openxmlformats.org/package/2006/relationships"><Relationship Id="rId8" Type="http://schemas.openxmlformats.org/officeDocument/2006/relationships/image" Target="../media/image195.png"/><Relationship Id="rId3" Type="http://schemas.openxmlformats.org/officeDocument/2006/relationships/image" Target="../media/image136.png"/><Relationship Id="rId7" Type="http://schemas.openxmlformats.org/officeDocument/2006/relationships/image" Target="../media/image194.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93.png"/><Relationship Id="rId5" Type="http://schemas.openxmlformats.org/officeDocument/2006/relationships/image" Target="../media/image192.png"/><Relationship Id="rId4" Type="http://schemas.openxmlformats.org/officeDocument/2006/relationships/image" Target="../media/image2.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6.png"/><Relationship Id="rId1" Type="http://schemas.openxmlformats.org/officeDocument/2006/relationships/slideLayout" Target="../slideLayouts/slideLayout2.xml"/><Relationship Id="rId4" Type="http://schemas.openxmlformats.org/officeDocument/2006/relationships/image" Target="../media/image197.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5.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2.png"/><Relationship Id="rId7" Type="http://schemas.openxmlformats.org/officeDocument/2006/relationships/image" Target="../media/image202.png"/><Relationship Id="rId2"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85.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205.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6.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7.png"/><Relationship Id="rId1" Type="http://schemas.openxmlformats.org/officeDocument/2006/relationships/slideLayout" Target="../slideLayouts/slideLayout2.xml"/><Relationship Id="rId5" Type="http://schemas.openxmlformats.org/officeDocument/2006/relationships/image" Target="../media/image209.png"/><Relationship Id="rId4" Type="http://schemas.openxmlformats.org/officeDocument/2006/relationships/image" Target="../media/image2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211.png"/></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3.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9.png"/><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9.png"/><Relationship Id="rId1" Type="http://schemas.openxmlformats.org/officeDocument/2006/relationships/slideLayout" Target="../slideLayouts/slideLayout2.xml"/><Relationship Id="rId5" Type="http://schemas.openxmlformats.org/officeDocument/2006/relationships/image" Target="../media/image215.png"/><Relationship Id="rId4" Type="http://schemas.openxmlformats.org/officeDocument/2006/relationships/image" Target="../media/image213.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6.png"/><Relationship Id="rId1" Type="http://schemas.openxmlformats.org/officeDocument/2006/relationships/slideLayout" Target="../slideLayouts/slideLayout2.xml"/><Relationship Id="rId5" Type="http://schemas.openxmlformats.org/officeDocument/2006/relationships/image" Target="../media/image217.jpg"/><Relationship Id="rId4"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image" Target="../media/image218.png"/><Relationship Id="rId7" Type="http://schemas.openxmlformats.org/officeDocument/2006/relationships/image" Target="../media/image220.png"/><Relationship Id="rId2" Type="http://schemas.openxmlformats.org/officeDocument/2006/relationships/image" Target="../media/image81.png"/><Relationship Id="rId1" Type="http://schemas.openxmlformats.org/officeDocument/2006/relationships/slideLayout" Target="../slideLayouts/slideLayout6.xml"/><Relationship Id="rId6" Type="http://schemas.openxmlformats.org/officeDocument/2006/relationships/image" Target="../media/image219.jpg"/><Relationship Id="rId5" Type="http://schemas.openxmlformats.org/officeDocument/2006/relationships/image" Target="../media/image134.png"/><Relationship Id="rId4" Type="http://schemas.openxmlformats.org/officeDocument/2006/relationships/image" Target="../media/image2.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1.png"/><Relationship Id="rId1" Type="http://schemas.openxmlformats.org/officeDocument/2006/relationships/slideLayout" Target="../slideLayouts/slideLayout2.xml"/><Relationship Id="rId4" Type="http://schemas.openxmlformats.org/officeDocument/2006/relationships/image" Target="../media/image22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4.png"/><Relationship Id="rId1" Type="http://schemas.openxmlformats.org/officeDocument/2006/relationships/slideLayout" Target="../slideLayouts/slideLayout2.xml"/><Relationship Id="rId5" Type="http://schemas.openxmlformats.org/officeDocument/2006/relationships/image" Target="../media/image225.png"/><Relationship Id="rId4" Type="http://schemas.openxmlformats.org/officeDocument/2006/relationships/image" Target="../media/image8.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226.png"/><Relationship Id="rId4" Type="http://schemas.openxmlformats.org/officeDocument/2006/relationships/image" Target="../media/image37.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7.png"/><Relationship Id="rId1" Type="http://schemas.openxmlformats.org/officeDocument/2006/relationships/slideLayout" Target="../slideLayouts/slideLayout2.xml"/><Relationship Id="rId5" Type="http://schemas.openxmlformats.org/officeDocument/2006/relationships/image" Target="../media/image228.png"/><Relationship Id="rId4" Type="http://schemas.openxmlformats.org/officeDocument/2006/relationships/image" Target="../media/image8.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229.png"/><Relationship Id="rId4" Type="http://schemas.openxmlformats.org/officeDocument/2006/relationships/image" Target="../media/image8.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233.jpg"/><Relationship Id="rId4" Type="http://schemas.openxmlformats.org/officeDocument/2006/relationships/image" Target="../media/image232.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234.jpg"/><Relationship Id="rId4" Type="http://schemas.openxmlformats.org/officeDocument/2006/relationships/image" Target="../media/image8.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5.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26.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237.png"/><Relationship Id="rId5" Type="http://schemas.openxmlformats.org/officeDocument/2006/relationships/image" Target="../media/image236.png"/><Relationship Id="rId4" Type="http://schemas.openxmlformats.org/officeDocument/2006/relationships/image" Target="../media/image8.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8.png"/><Relationship Id="rId1" Type="http://schemas.openxmlformats.org/officeDocument/2006/relationships/slideLayout" Target="../slideLayouts/slideLayout2.xml"/><Relationship Id="rId5" Type="http://schemas.openxmlformats.org/officeDocument/2006/relationships/image" Target="../media/image239.png"/><Relationship Id="rId4" Type="http://schemas.openxmlformats.org/officeDocument/2006/relationships/image" Target="../media/image5.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8.png"/><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246.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24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9.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1.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61.png"/></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254.png"/></Relationships>
</file>

<file path=ppt/slides/_rels/slide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5.png"/><Relationship Id="rId1" Type="http://schemas.openxmlformats.org/officeDocument/2006/relationships/slideLayout" Target="../slideLayouts/slideLayout2.xml"/><Relationship Id="rId4" Type="http://schemas.openxmlformats.org/officeDocument/2006/relationships/image" Target="../media/image256.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0.png"/><Relationship Id="rId12"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20.png"/><Relationship Id="rId5" Type="http://schemas.openxmlformats.org/officeDocument/2006/relationships/image" Target="../media/image38.png"/><Relationship Id="rId15" Type="http://schemas.openxmlformats.org/officeDocument/2006/relationships/image" Target="../media/image44.png"/><Relationship Id="rId10" Type="http://schemas.openxmlformats.org/officeDocument/2006/relationships/image" Target="../media/image22.png"/><Relationship Id="rId4" Type="http://schemas.openxmlformats.org/officeDocument/2006/relationships/image" Target="../media/image37.png"/><Relationship Id="rId9" Type="http://schemas.openxmlformats.org/officeDocument/2006/relationships/image" Target="../media/image21.pn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12.xml"/><Relationship Id="rId5" Type="http://schemas.openxmlformats.org/officeDocument/2006/relationships/image" Target="../media/image57.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jp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8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2.png"/><Relationship Id="rId7" Type="http://schemas.openxmlformats.org/officeDocument/2006/relationships/image" Target="../media/image11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8.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4.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20.png"/><Relationship Id="rId7" Type="http://schemas.openxmlformats.org/officeDocument/2006/relationships/image" Target="../media/image1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26.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109.jpg"/><Relationship Id="rId4" Type="http://schemas.openxmlformats.org/officeDocument/2006/relationships/image" Target="../media/image124.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99.png"/><Relationship Id="rId4" Type="http://schemas.openxmlformats.org/officeDocument/2006/relationships/image" Target="../media/image76.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21.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61.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1" y="990601"/>
            <a:ext cx="7130451" cy="2616199"/>
          </a:xfrm>
        </p:spPr>
        <p:txBody>
          <a:bodyPr>
            <a:normAutofit fontScale="90000"/>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3048001" y="3810000"/>
            <a:ext cx="7074475" cy="1388534"/>
          </a:xfrm>
        </p:spPr>
        <p:txBody>
          <a:bodyPr>
            <a:noAutofit/>
          </a:bodyPr>
          <a:lstStyle/>
          <a:p>
            <a:r>
              <a:rPr lang="en-US" sz="2100" dirty="0" err="1"/>
              <a:t>Chương</a:t>
            </a:r>
            <a:r>
              <a:rPr lang="en-US" sz="2100" dirty="0"/>
              <a:t> 4. </a:t>
            </a:r>
            <a:r>
              <a:rPr lang="en-US" sz="2100" dirty="0" err="1"/>
              <a:t>Kết</a:t>
            </a:r>
            <a:r>
              <a:rPr lang="en-US" sz="2100" dirty="0"/>
              <a:t> </a:t>
            </a:r>
            <a:r>
              <a:rPr lang="en-US" sz="2100" dirty="0" err="1"/>
              <a:t>tập</a:t>
            </a:r>
            <a:r>
              <a:rPr lang="en-US" sz="2100" dirty="0"/>
              <a:t> </a:t>
            </a:r>
            <a:r>
              <a:rPr lang="en-US" sz="2100" dirty="0" err="1"/>
              <a:t>và</a:t>
            </a:r>
            <a:r>
              <a:rPr lang="en-US" sz="2100" dirty="0"/>
              <a:t> </a:t>
            </a:r>
            <a:r>
              <a:rPr lang="en-US" sz="2100" dirty="0" err="1"/>
              <a:t>Kế</a:t>
            </a:r>
            <a:r>
              <a:rPr lang="en-US" sz="2100" dirty="0"/>
              <a:t> </a:t>
            </a:r>
            <a:r>
              <a:rPr lang="en-US" sz="2100" dirty="0" err="1"/>
              <a:t>thừa</a:t>
            </a:r>
            <a:r>
              <a:rPr lang="en-US" sz="2100" dirty="0"/>
              <a:t> </a:t>
            </a:r>
          </a:p>
          <a:p>
            <a:r>
              <a:rPr lang="en-US" sz="2100" dirty="0"/>
              <a:t> </a:t>
            </a:r>
          </a:p>
          <a:p>
            <a:r>
              <a:rPr lang="en-US" sz="2100" dirty="0"/>
              <a:t> </a:t>
            </a:r>
          </a:p>
        </p:txBody>
      </p:sp>
    </p:spTree>
    <p:extLst>
      <p:ext uri="{BB962C8B-B14F-4D97-AF65-F5344CB8AC3E}">
        <p14:creationId xmlns:p14="http://schemas.microsoft.com/office/powerpoint/2010/main" val="88131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92936"/>
            <a:ext cx="7440066"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2.1. Bản chất của kết tập</a:t>
            </a:r>
            <a:endParaRPr sz="40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10</a:t>
            </a:fld>
            <a:endParaRPr dirty="0"/>
          </a:p>
        </p:txBody>
      </p:sp>
      <p:sp>
        <p:nvSpPr>
          <p:cNvPr id="8" name="object 8"/>
          <p:cNvSpPr txBox="1"/>
          <p:nvPr/>
        </p:nvSpPr>
        <p:spPr>
          <a:xfrm>
            <a:off x="2753968" y="1434080"/>
            <a:ext cx="7685432" cy="4290918"/>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ahoma"/>
                <a:cs typeface="Tahoma"/>
              </a:rPr>
              <a:t>Kết tập (aggregation)</a:t>
            </a:r>
          </a:p>
          <a:p>
            <a:pPr marL="756285" marR="5080" lvl="1" indent="-287020">
              <a:lnSpc>
                <a:spcPts val="3310"/>
              </a:lnSpc>
              <a:spcBef>
                <a:spcPts val="830"/>
              </a:spcBef>
              <a:buClr>
                <a:srgbClr val="FF0000"/>
              </a:buClr>
              <a:buSzPct val="53571"/>
              <a:buFont typeface="Wingdings"/>
              <a:buChar char="◼"/>
              <a:tabLst>
                <a:tab pos="756285" algn="l"/>
                <a:tab pos="756920" algn="l"/>
              </a:tabLst>
            </a:pPr>
            <a:r>
              <a:rPr sz="2800" dirty="0">
                <a:latin typeface="Tahoma"/>
                <a:cs typeface="Tahoma"/>
              </a:rPr>
              <a:t>Tạo ra các đối tượng của các lớp có sẵn </a:t>
            </a:r>
            <a:r>
              <a:rPr sz="2800" dirty="0" err="1">
                <a:latin typeface="Tahoma"/>
                <a:cs typeface="Tahoma"/>
              </a:rPr>
              <a:t>trong</a:t>
            </a:r>
            <a:r>
              <a:rPr sz="2800" dirty="0">
                <a:latin typeface="Tahoma"/>
                <a:cs typeface="Tahoma"/>
              </a:rPr>
              <a:t> </a:t>
            </a:r>
            <a:r>
              <a:rPr sz="2800" dirty="0" err="1">
                <a:latin typeface="Tahoma"/>
                <a:cs typeface="Tahoma"/>
              </a:rPr>
              <a:t>lớp</a:t>
            </a:r>
            <a:r>
              <a:rPr sz="2800" dirty="0">
                <a:latin typeface="Tahoma"/>
                <a:cs typeface="Tahoma"/>
              </a:rPr>
              <a:t> mới </a:t>
            </a:r>
            <a:r>
              <a:rPr sz="2800" dirty="0">
                <a:latin typeface="Wingdings"/>
                <a:cs typeface="Wingdings"/>
              </a:rPr>
              <a:t>→</a:t>
            </a:r>
            <a:r>
              <a:rPr sz="2800" dirty="0">
                <a:latin typeface="Times New Roman"/>
                <a:cs typeface="Times New Roman"/>
              </a:rPr>
              <a:t> </a:t>
            </a:r>
            <a:r>
              <a:rPr sz="2800" dirty="0">
                <a:latin typeface="Tahoma"/>
                <a:cs typeface="Tahoma"/>
              </a:rPr>
              <a:t>thành viên của lớp mới.</a:t>
            </a:r>
          </a:p>
          <a:p>
            <a:pPr marL="756285" lvl="1" indent="-287020">
              <a:spcBef>
                <a:spcPts val="470"/>
              </a:spcBef>
              <a:buClr>
                <a:srgbClr val="FF0000"/>
              </a:buClr>
              <a:buSzPct val="53571"/>
              <a:buFont typeface="Wingdings"/>
              <a:buChar char="◼"/>
              <a:tabLst>
                <a:tab pos="756285" algn="l"/>
                <a:tab pos="756920" algn="l"/>
              </a:tabLst>
            </a:pPr>
            <a:r>
              <a:rPr sz="2800" dirty="0">
                <a:latin typeface="Tahoma"/>
                <a:cs typeface="Tahoma"/>
              </a:rPr>
              <a:t>Kết tập tái sử dụng thông qua </a:t>
            </a:r>
            <a:r>
              <a:rPr sz="2950" i="1" dirty="0">
                <a:latin typeface="Tahoma"/>
                <a:cs typeface="Tahoma"/>
              </a:rPr>
              <a:t>đối tượng</a:t>
            </a:r>
            <a:endParaRPr sz="2950" dirty="0">
              <a:latin typeface="Tahoma"/>
              <a:cs typeface="Tahoma"/>
            </a:endParaRPr>
          </a:p>
          <a:p>
            <a:pPr marL="355600" indent="-342900">
              <a:spcBef>
                <a:spcPts val="735"/>
              </a:spcBef>
              <a:buClr>
                <a:srgbClr val="3333CC"/>
              </a:buClr>
              <a:buSzPct val="59375"/>
              <a:buFont typeface="Wingdings"/>
              <a:buChar char="◼"/>
              <a:tabLst>
                <a:tab pos="354965" algn="l"/>
                <a:tab pos="355600" algn="l"/>
              </a:tabLst>
            </a:pPr>
            <a:r>
              <a:rPr sz="3200" dirty="0">
                <a:latin typeface="Tahoma"/>
                <a:cs typeface="Tahoma"/>
              </a:rPr>
              <a:t>Lớp mới</a:t>
            </a:r>
          </a:p>
          <a:p>
            <a:pPr marL="756285" lvl="1" indent="-287020">
              <a:spcBef>
                <a:spcPts val="680"/>
              </a:spcBef>
              <a:buClr>
                <a:srgbClr val="FF0000"/>
              </a:buClr>
              <a:buSzPct val="53571"/>
              <a:buFont typeface="Wingdings"/>
              <a:buChar char="◼"/>
              <a:tabLst>
                <a:tab pos="756285" algn="l"/>
                <a:tab pos="756920" algn="l"/>
              </a:tabLst>
            </a:pPr>
            <a:r>
              <a:rPr sz="2800" dirty="0">
                <a:latin typeface="Tahoma"/>
                <a:cs typeface="Tahoma"/>
              </a:rPr>
              <a:t>Lớp toàn thể (Aggregate/Whole),</a:t>
            </a:r>
          </a:p>
          <a:p>
            <a:pPr marL="355600" indent="-342900">
              <a:spcBef>
                <a:spcPts val="765"/>
              </a:spcBef>
              <a:buClr>
                <a:srgbClr val="3333CC"/>
              </a:buClr>
              <a:buSzPct val="59375"/>
              <a:buFont typeface="Wingdings"/>
              <a:buChar char="◼"/>
              <a:tabLst>
                <a:tab pos="354965" algn="l"/>
                <a:tab pos="355600" algn="l"/>
              </a:tabLst>
            </a:pPr>
            <a:r>
              <a:rPr sz="3200" dirty="0">
                <a:latin typeface="Tahoma"/>
                <a:cs typeface="Tahoma"/>
              </a:rPr>
              <a:t>Lớp cũ</a:t>
            </a:r>
          </a:p>
          <a:p>
            <a:pPr marL="756285" lvl="1" indent="-287020">
              <a:spcBef>
                <a:spcPts val="675"/>
              </a:spcBef>
              <a:buClr>
                <a:srgbClr val="FF0000"/>
              </a:buClr>
              <a:buSzPct val="53571"/>
              <a:buFont typeface="Wingdings"/>
              <a:buChar char="◼"/>
              <a:tabLst>
                <a:tab pos="756285" algn="l"/>
                <a:tab pos="756920" algn="l"/>
              </a:tabLst>
            </a:pPr>
            <a:r>
              <a:rPr sz="2800" dirty="0">
                <a:latin typeface="Tahoma"/>
                <a:cs typeface="Tahoma"/>
              </a:rPr>
              <a:t>Lớp thành phần (Part).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8" name="object 8"/>
          <p:cNvSpPr txBox="1"/>
          <p:nvPr/>
        </p:nvSpPr>
        <p:spPr>
          <a:xfrm>
            <a:off x="2637824" y="1237463"/>
            <a:ext cx="8334977" cy="5329792"/>
          </a:xfrm>
          <a:prstGeom prst="rect">
            <a:avLst/>
          </a:prstGeom>
        </p:spPr>
        <p:txBody>
          <a:bodyPr vert="horz" wrap="square" lIns="0" tIns="22225" rIns="0" bIns="0" rtlCol="0">
            <a:spAutoFit/>
          </a:bodyPr>
          <a:lstStyle/>
          <a:p>
            <a:pPr marL="495300" marR="3043555" indent="-457200">
              <a:lnSpc>
                <a:spcPct val="147900"/>
              </a:lnSpc>
              <a:spcBef>
                <a:spcPts val="175"/>
              </a:spcBef>
              <a:tabLst>
                <a:tab pos="380365" algn="l"/>
                <a:tab pos="4467225" algn="l"/>
              </a:tabLst>
            </a:pPr>
            <a:r>
              <a:rPr sz="1200" dirty="0">
                <a:solidFill>
                  <a:srgbClr val="3333CC"/>
                </a:solid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 Khai báo nào là hợp lệ trong một interface?  </a:t>
            </a:r>
            <a:r>
              <a:rPr b="1" dirty="0">
                <a:latin typeface="Times New Roman" panose="02020603050405020304" pitchFamily="18" charset="0"/>
                <a:cs typeface="Times New Roman" panose="02020603050405020304" pitchFamily="18" charset="0"/>
              </a:rPr>
              <a:t>a.public static int answer =</a:t>
            </a: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42;  </a:t>
            </a:r>
            <a:endParaRPr lang="en-US" b="1" dirty="0">
              <a:latin typeface="Times New Roman" panose="02020603050405020304" pitchFamily="18" charset="0"/>
              <a:cs typeface="Times New Roman" panose="02020603050405020304" pitchFamily="18" charset="0"/>
            </a:endParaRPr>
          </a:p>
          <a:p>
            <a:pPr marL="495300" marR="3043555" indent="-457200">
              <a:lnSpc>
                <a:spcPct val="147900"/>
              </a:lnSpc>
              <a:spcBef>
                <a:spcPts val="175"/>
              </a:spcBef>
              <a:tabLst>
                <a:tab pos="380365" algn="l"/>
                <a:tab pos="4467225" algn="l"/>
              </a:tabLst>
            </a:pP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b.int answer;</a:t>
            </a:r>
            <a:endParaRPr dirty="0">
              <a:latin typeface="Times New Roman" panose="02020603050405020304" pitchFamily="18" charset="0"/>
              <a:cs typeface="Times New Roman" panose="02020603050405020304" pitchFamily="18" charset="0"/>
            </a:endParaRPr>
          </a:p>
          <a:p>
            <a:pPr marL="495300" marR="3862070">
              <a:lnSpc>
                <a:spcPct val="150000"/>
              </a:lnSpc>
              <a:spcBef>
                <a:spcPts val="5"/>
              </a:spcBef>
            </a:pPr>
            <a:r>
              <a:rPr b="1" dirty="0">
                <a:latin typeface="Times New Roman" panose="02020603050405020304" pitchFamily="18" charset="0"/>
                <a:cs typeface="Times New Roman" panose="02020603050405020304" pitchFamily="18" charset="0"/>
              </a:rPr>
              <a:t>c.final static int answer = 42;  </a:t>
            </a:r>
            <a:endParaRPr lang="en-US" b="1" dirty="0">
              <a:latin typeface="Times New Roman" panose="02020603050405020304" pitchFamily="18" charset="0"/>
              <a:cs typeface="Times New Roman" panose="02020603050405020304" pitchFamily="18" charset="0"/>
            </a:endParaRPr>
          </a:p>
          <a:p>
            <a:pPr marL="495300" marR="3862070">
              <a:lnSpc>
                <a:spcPct val="150000"/>
              </a:lnSpc>
              <a:spcBef>
                <a:spcPts val="5"/>
              </a:spcBef>
            </a:pPr>
            <a:r>
              <a:rPr b="1" dirty="0" err="1">
                <a:latin typeface="Times New Roman" panose="02020603050405020304" pitchFamily="18" charset="0"/>
                <a:cs typeface="Times New Roman" panose="02020603050405020304" pitchFamily="18" charset="0"/>
              </a:rPr>
              <a:t>d.public</a:t>
            </a:r>
            <a:r>
              <a:rPr b="1" dirty="0">
                <a:latin typeface="Times New Roman" panose="02020603050405020304" pitchFamily="18" charset="0"/>
                <a:cs typeface="Times New Roman" panose="02020603050405020304" pitchFamily="18" charset="0"/>
              </a:rPr>
              <a:t> int answer = 42;</a:t>
            </a:r>
            <a:endParaRPr dirty="0">
              <a:latin typeface="Times New Roman" panose="02020603050405020304" pitchFamily="18" charset="0"/>
              <a:cs typeface="Times New Roman" panose="02020603050405020304" pitchFamily="18" charset="0"/>
            </a:endParaRPr>
          </a:p>
          <a:p>
            <a:pPr marL="495300">
              <a:spcBef>
                <a:spcPts val="1115"/>
              </a:spcBef>
            </a:pPr>
            <a:r>
              <a:rPr b="1" dirty="0">
                <a:latin typeface="Times New Roman" panose="02020603050405020304" pitchFamily="18" charset="0"/>
                <a:cs typeface="Times New Roman" panose="02020603050405020304" pitchFamily="18" charset="0"/>
              </a:rPr>
              <a:t>e.private final static int answer = 42;</a:t>
            </a:r>
            <a:endParaRPr dirty="0">
              <a:latin typeface="Times New Roman" panose="02020603050405020304" pitchFamily="18" charset="0"/>
              <a:cs typeface="Times New Roman" panose="02020603050405020304" pitchFamily="18" charset="0"/>
            </a:endParaRPr>
          </a:p>
          <a:p>
            <a:pPr marL="381000" indent="-342900">
              <a:spcBef>
                <a:spcPts val="1145"/>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2. Một lớp có thể kế thừa chính bản thân nó không?</a:t>
            </a:r>
          </a:p>
          <a:p>
            <a:pPr marL="381000" indent="-342900">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3. Chuyện gì xảy ra nếu lớp cha và lớp con đều có thuộc tính trùng tên?</a:t>
            </a:r>
          </a:p>
          <a:p>
            <a:pPr marL="381000" marR="376555" indent="-342900">
              <a:lnSpc>
                <a:spcPct val="150000"/>
              </a:lnSpc>
              <a:spcBef>
                <a:spcPts val="5"/>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4. Phát biểu “Các phương thức khởi tạo cũng được thừa kế xuống các  lớp con” là đúng hay sai?</a:t>
            </a:r>
          </a:p>
          <a:p>
            <a:pPr marL="381000" indent="-342900">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5. Có thể xây dựng các phương thức khởi tạo cho lớp trừu tượng không?</a:t>
            </a:r>
          </a:p>
          <a:p>
            <a:pPr marL="381000" indent="-342900">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6. Có thể khai báo phương thức protected trong một giao diện không? </a:t>
            </a:r>
            <a:r>
              <a:rPr sz="2100" baseline="-29761" dirty="0">
                <a:latin typeface="Times New Roman" panose="02020603050405020304" pitchFamily="18" charset="0"/>
                <a:cs typeface="Times New Roman" panose="02020603050405020304" pitchFamily="18" charset="0"/>
              </a:rPr>
              <a:t>50</a:t>
            </a:r>
          </a:p>
        </p:txBody>
      </p:sp>
      <p:sp>
        <p:nvSpPr>
          <p:cNvPr id="9" name="object 9"/>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95600" y="-116678"/>
            <a:ext cx="6107430" cy="1367041"/>
          </a:xfrm>
          <a:prstGeom prst="rect">
            <a:avLst/>
          </a:prstGeom>
        </p:spPr>
        <p:txBody>
          <a:bodyPr vert="horz" wrap="square" lIns="0" tIns="12700" rIns="0" bIns="0" rtlCol="0" anchor="ctr">
            <a:spAutoFit/>
          </a:bodyPr>
          <a:lstStyle/>
          <a:p>
            <a:pPr marL="12700">
              <a:lnSpc>
                <a:spcPct val="100000"/>
              </a:lnSpc>
              <a:spcBef>
                <a:spcPts val="100"/>
              </a:spcBef>
            </a:pPr>
            <a:r>
              <a:rPr dirty="0"/>
              <a:t>5. Lớp trừu tượng &amp; Giao diện</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101</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354520" y="1497527"/>
            <a:ext cx="8313480" cy="4686539"/>
          </a:xfrm>
          <a:prstGeom prst="rect">
            <a:avLst/>
          </a:prstGeom>
        </p:spPr>
        <p:txBody>
          <a:bodyPr vert="horz" wrap="square" lIns="0" tIns="13335" rIns="0" bIns="0" rtlCol="0">
            <a:spAutoFit/>
          </a:bodyPr>
          <a:lstStyle/>
          <a:p>
            <a:pPr marL="355600" marR="281305" indent="-342900" algn="just">
              <a:spcBef>
                <a:spcPts val="105"/>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Khi nào nên cho một lớp là lớp độc lập, lớp  con, lớp trừu tượng, hay nên biến nó thành  interface?</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Một lớp nên là lớp độc lập, nghĩa là nó không  thừa kế lớp nào (ngoại trừ Object) nếu nó không  thỏa mãn quan hệ IS-A đối với bất cứ loại nào  khác</a:t>
            </a:r>
          </a:p>
          <a:p>
            <a:pPr marL="756285" marR="192405"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Một lớp nên là lớp con nếu cần cho nó làm một  phiên bản chuyên biệt hơn của một lớp khác và  cần ghi đè hành vi có sẵn hoặc bổ sung hành vi  mới</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107430" cy="1367041"/>
          </a:xfrm>
          <a:prstGeom prst="rect">
            <a:avLst/>
          </a:prstGeom>
        </p:spPr>
        <p:txBody>
          <a:bodyPr vert="horz" wrap="square" lIns="0" tIns="12700" rIns="0" bIns="0" rtlCol="0" anchor="ctr">
            <a:spAutoFit/>
          </a:bodyPr>
          <a:lstStyle/>
          <a:p>
            <a:pPr marL="12700">
              <a:lnSpc>
                <a:spcPct val="100000"/>
              </a:lnSpc>
              <a:spcBef>
                <a:spcPts val="100"/>
              </a:spcBef>
            </a:pPr>
            <a:r>
              <a:rPr dirty="0"/>
              <a:t>5. Lớp trừu tượng &amp; Giao diện</a:t>
            </a:r>
          </a:p>
        </p:txBody>
      </p:sp>
      <p:sp>
        <p:nvSpPr>
          <p:cNvPr id="9" name="object 9"/>
          <p:cNvSpPr txBox="1"/>
          <p:nvPr/>
        </p:nvSpPr>
        <p:spPr>
          <a:xfrm>
            <a:off x="10168890" y="6441566"/>
            <a:ext cx="22352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53</a:t>
            </a:r>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352950" y="1371980"/>
            <a:ext cx="8282667" cy="5071260"/>
          </a:xfrm>
          <a:prstGeom prst="rect">
            <a:avLst/>
          </a:prstGeom>
        </p:spPr>
        <p:txBody>
          <a:bodyPr vert="horz" wrap="square" lIns="0" tIns="13335" rIns="0" bIns="0" rtlCol="0">
            <a:spAutoFit/>
          </a:bodyPr>
          <a:lstStyle/>
          <a:p>
            <a:pPr marL="355600" marR="360045" indent="-342900" algn="just">
              <a:spcBef>
                <a:spcPts val="105"/>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Khi nào nên cho một lớp là lớp độc lập, lớp  con, lớp trừu tượng, hay nên biến nó thành  interface?</a:t>
            </a:r>
          </a:p>
          <a:p>
            <a:pPr marL="756285" marR="90805"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Một lớp nên là lớp cha nếu muốn định nghĩa một  khuôn mẫu cho một nhóm các lớp con, và có mã  cài đặt mà tất cả các lớp con kia có thể sử dụng</a:t>
            </a:r>
          </a:p>
          <a:p>
            <a:pPr marL="1155700" marR="556895" indent="-228600" algn="just">
              <a:spcBef>
                <a:spcPts val="585"/>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Cho lớp đó làm lớp trừu tượng nếu muốn đảm bảo  rằng không ai được tạo đối tượng thuộc lớp đó</a:t>
            </a:r>
          </a:p>
          <a:p>
            <a:pPr marL="756285" marR="5080" lvl="1" indent="-287020">
              <a:spcBef>
                <a:spcPts val="67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Dùng một interface nếu muốn định nghĩa một vai  trò mà các lớp khác có thể nhận, bất kể các lớp  đó thuộc cây thừa kế nào</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23798" y="-145050"/>
            <a:ext cx="1699260" cy="1367041"/>
          </a:xfrm>
          <a:prstGeom prst="rect">
            <a:avLst/>
          </a:prstGeom>
        </p:spPr>
        <p:txBody>
          <a:bodyPr vert="horz" wrap="square" lIns="0" tIns="12700" rIns="0" bIns="0" rtlCol="0" anchor="ctr">
            <a:spAutoFit/>
          </a:bodyPr>
          <a:lstStyle/>
          <a:p>
            <a:pPr marL="12700">
              <a:lnSpc>
                <a:spcPct val="100000"/>
              </a:lnSpc>
              <a:spcBef>
                <a:spcPts val="100"/>
              </a:spcBef>
            </a:pPr>
            <a:r>
              <a:rPr dirty="0"/>
              <a:t>Mở rộng</a:t>
            </a:r>
          </a:p>
        </p:txBody>
      </p:sp>
      <p:sp>
        <p:nvSpPr>
          <p:cNvPr id="8" name="object 8"/>
          <p:cNvSpPr txBox="1"/>
          <p:nvPr/>
        </p:nvSpPr>
        <p:spPr>
          <a:xfrm>
            <a:off x="2619756" y="1323356"/>
            <a:ext cx="8175625" cy="452120"/>
          </a:xfrm>
          <a:prstGeom prst="rect">
            <a:avLst/>
          </a:prstGeom>
        </p:spPr>
        <p:txBody>
          <a:bodyPr vert="horz" wrap="square" lIns="0" tIns="12065" rIns="0" bIns="0" rtlCol="0">
            <a:spAutoFit/>
          </a:bodyPr>
          <a:lstStyle/>
          <a:p>
            <a:pPr marL="127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Khái niệm giao diện trong các phiên bản của Java</a:t>
            </a:r>
          </a:p>
        </p:txBody>
      </p:sp>
      <p:sp>
        <p:nvSpPr>
          <p:cNvPr id="9" name="object 9"/>
          <p:cNvSpPr txBox="1"/>
          <p:nvPr/>
        </p:nvSpPr>
        <p:spPr>
          <a:xfrm>
            <a:off x="10181590" y="6454266"/>
            <a:ext cx="99060" cy="205184"/>
          </a:xfrm>
          <a:prstGeom prst="rect">
            <a:avLst/>
          </a:prstGeom>
        </p:spPr>
        <p:txBody>
          <a:bodyPr vert="horz" wrap="square" lIns="0" tIns="0" rIns="0" bIns="0" rtlCol="0">
            <a:spAutoFit/>
          </a:bodyPr>
          <a:lstStyle/>
          <a:p>
            <a:pPr>
              <a:lnSpc>
                <a:spcPts val="1550"/>
              </a:lnSpc>
            </a:pPr>
            <a:r>
              <a:rPr sz="1400" dirty="0">
                <a:latin typeface="Times New Roman" panose="02020603050405020304" pitchFamily="18" charset="0"/>
                <a:cs typeface="Times New Roman" panose="02020603050405020304" pitchFamily="18" charset="0"/>
              </a:rPr>
              <a:t>5</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3706368" y="1895855"/>
            <a:ext cx="4818887" cy="222808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4926331" y="4152139"/>
            <a:ext cx="5290185" cy="2554605"/>
          </a:xfrm>
          <a:custGeom>
            <a:avLst/>
            <a:gdLst/>
            <a:ahLst/>
            <a:cxnLst/>
            <a:rect l="l" t="t" r="r" b="b"/>
            <a:pathLst>
              <a:path w="5290184" h="2554604">
                <a:moveTo>
                  <a:pt x="5289804" y="0"/>
                </a:moveTo>
                <a:lnTo>
                  <a:pt x="2650236" y="0"/>
                </a:lnTo>
                <a:lnTo>
                  <a:pt x="2641092" y="0"/>
                </a:lnTo>
                <a:lnTo>
                  <a:pt x="0" y="0"/>
                </a:lnTo>
                <a:lnTo>
                  <a:pt x="0" y="2308860"/>
                </a:lnTo>
                <a:lnTo>
                  <a:pt x="2641092" y="2308860"/>
                </a:lnTo>
                <a:lnTo>
                  <a:pt x="2641092" y="2554224"/>
                </a:lnTo>
                <a:lnTo>
                  <a:pt x="5289804" y="2554224"/>
                </a:lnTo>
                <a:lnTo>
                  <a:pt x="52898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nvGraphicFramePr>
        <p:xfrm>
          <a:off x="2273809" y="4139184"/>
          <a:ext cx="7930515" cy="2554224"/>
        </p:xfrm>
        <a:graphic>
          <a:graphicData uri="http://schemas.openxmlformats.org/drawingml/2006/table">
            <a:tbl>
              <a:tblPr firstRow="1" bandRow="1">
                <a:tableStyleId>{2D5ABB26-0587-4C30-8999-92F81FD0307C}</a:tableStyleId>
              </a:tblPr>
              <a:tblGrid>
                <a:gridCol w="2639695">
                  <a:extLst>
                    <a:ext uri="{9D8B030D-6E8A-4147-A177-3AD203B41FA5}">
                      <a16:colId xmlns:a16="http://schemas.microsoft.com/office/drawing/2014/main" val="20000"/>
                    </a:ext>
                  </a:extLst>
                </a:gridCol>
                <a:gridCol w="2646045">
                  <a:extLst>
                    <a:ext uri="{9D8B030D-6E8A-4147-A177-3AD203B41FA5}">
                      <a16:colId xmlns:a16="http://schemas.microsoft.com/office/drawing/2014/main" val="20001"/>
                    </a:ext>
                  </a:extLst>
                </a:gridCol>
                <a:gridCol w="2644775">
                  <a:extLst>
                    <a:ext uri="{9D8B030D-6E8A-4147-A177-3AD203B41FA5}">
                      <a16:colId xmlns:a16="http://schemas.microsoft.com/office/drawing/2014/main" val="20002"/>
                    </a:ext>
                  </a:extLst>
                </a:gridCol>
              </a:tblGrid>
              <a:tr h="1324356">
                <a:tc>
                  <a:txBody>
                    <a:bodyPr/>
                    <a:lstStyle/>
                    <a:p>
                      <a:pPr marL="377190" marR="520700" indent="-287020">
                        <a:lnSpc>
                          <a:spcPct val="100000"/>
                        </a:lnSpc>
                        <a:spcBef>
                          <a:spcPts val="355"/>
                        </a:spcBef>
                        <a:buFont typeface="Arial"/>
                        <a:buChar char="•"/>
                        <a:tabLst>
                          <a:tab pos="377190" algn="l"/>
                          <a:tab pos="377825"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7190" marR="143510" indent="-287020">
                        <a:lnSpc>
                          <a:spcPct val="100000"/>
                        </a:lnSpc>
                        <a:spcBef>
                          <a:spcPts val="5"/>
                        </a:spcBef>
                        <a:buFont typeface="Arial"/>
                        <a:buChar char="•"/>
                        <a:tabLst>
                          <a:tab pos="377190" algn="l"/>
                          <a:tab pos="377825" algn="l"/>
                        </a:tabLst>
                      </a:pPr>
                      <a:r>
                        <a:rPr sz="1600" spc="0" dirty="0">
                          <a:latin typeface="Times New Roman" panose="02020603050405020304" pitchFamily="18" charset="0"/>
                          <a:cs typeface="Times New Roman" panose="02020603050405020304" pitchFamily="18" charset="0"/>
                        </a:rPr>
                        <a:t>Các thuộc tính khai báo  hằng (static &amp; final)</a:t>
                      </a:r>
                    </a:p>
                  </a:txBody>
                  <a:tcPr marL="0" marR="0" marT="45085" marB="0">
                    <a:lnL w="28575">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rowSpan="2">
                  <a:txBody>
                    <a:bodyPr/>
                    <a:lstStyle/>
                    <a:p>
                      <a:pPr marL="378460" marR="525780" indent="-287020">
                        <a:lnSpc>
                          <a:spcPct val="100000"/>
                        </a:lnSpc>
                        <a:spcBef>
                          <a:spcPts val="355"/>
                        </a:spcBef>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8460" marR="148590" indent="-287020">
                        <a:lnSpc>
                          <a:spcPct val="100000"/>
                        </a:lnSpc>
                        <a:spcBef>
                          <a:spcPts val="5"/>
                        </a:spcBef>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Các thuộc tính khai báo  hằng (static &amp; final)</a:t>
                      </a:r>
                    </a:p>
                    <a:p>
                      <a:pPr marL="378460" marR="222885" indent="-287020">
                        <a:lnSpc>
                          <a:spcPct val="100000"/>
                        </a:lnSpc>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Phương thức mặc định  (default method)</a:t>
                      </a:r>
                    </a:p>
                    <a:p>
                      <a:pPr marL="378460" marR="705485" indent="-287020">
                        <a:lnSpc>
                          <a:spcPct val="100000"/>
                        </a:lnSpc>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Phương thức tĩnh  (Static method)</a:t>
                      </a:r>
                    </a:p>
                  </a:txBody>
                  <a:tcPr marL="0" marR="0" marT="45085" marB="0">
                    <a:lnL w="38100">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rowSpan="3">
                  <a:txBody>
                    <a:bodyPr/>
                    <a:lstStyle/>
                    <a:p>
                      <a:pPr marL="372745" marR="529590" indent="-287020">
                        <a:lnSpc>
                          <a:spcPct val="100000"/>
                        </a:lnSpc>
                        <a:spcBef>
                          <a:spcPts val="355"/>
                        </a:spcBef>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2745" marR="152400" indent="-287020">
                        <a:lnSpc>
                          <a:spcPct val="100000"/>
                        </a:lnSpc>
                        <a:spcBef>
                          <a:spcPts val="5"/>
                        </a:spcBef>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Các thuộc tính khai báo  hằng (static &amp; final)</a:t>
                      </a:r>
                    </a:p>
                    <a:p>
                      <a:pPr marL="372745" marR="226695" indent="-287020">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Phương thức mặc định  (default method)</a:t>
                      </a:r>
                    </a:p>
                    <a:p>
                      <a:pPr marL="372745" marR="709295" indent="-287020">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Phương thức tĩnh  (Static method)</a:t>
                      </a:r>
                    </a:p>
                    <a:p>
                      <a:pPr marL="372745" indent="-287655">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Private methods</a:t>
                      </a: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0"/>
                  </a:ext>
                </a:extLst>
              </a:tr>
              <a:tr h="984504">
                <a:tc>
                  <a:txBody>
                    <a:bodyPr/>
                    <a:lstStyle/>
                    <a:p>
                      <a:pPr>
                        <a:lnSpc>
                          <a:spcPct val="100000"/>
                        </a:lnSpc>
                      </a:pPr>
                      <a:endParaRPr sz="1700" dirty="0">
                        <a:latin typeface="Times New Roman"/>
                        <a:cs typeface="Times New Roman"/>
                      </a:endParaRPr>
                    </a:p>
                  </a:txBody>
                  <a:tcPr marL="0" marR="0" marT="0" marB="0">
                    <a:lnR w="28575">
                      <a:solidFill>
                        <a:srgbClr val="FFCF00"/>
                      </a:solidFill>
                      <a:prstDash val="solid"/>
                    </a:lnR>
                    <a:lnT w="28575">
                      <a:solidFill>
                        <a:srgbClr val="FFCF00"/>
                      </a:solidFill>
                      <a:prstDash val="solid"/>
                    </a:lnT>
                  </a:tcPr>
                </a:tc>
                <a:tc vMerge="1">
                  <a:txBody>
                    <a:bodyPr/>
                    <a:lstStyle/>
                    <a:p>
                      <a:endParaRPr/>
                    </a:p>
                  </a:txBody>
                  <a:tcPr marL="0" marR="0" marT="45085" marB="0">
                    <a:lnL w="38100">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vMerge="1">
                  <a:txBody>
                    <a:bodyPr/>
                    <a:lstStyle/>
                    <a:p>
                      <a:endParaRP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1"/>
                  </a:ext>
                </a:extLst>
              </a:tr>
              <a:tr h="245364">
                <a:tc gridSpan="2">
                  <a:txBody>
                    <a:bodyPr/>
                    <a:lstStyle/>
                    <a:p>
                      <a:pPr>
                        <a:lnSpc>
                          <a:spcPct val="100000"/>
                        </a:lnSpc>
                      </a:pPr>
                      <a:endParaRPr sz="1500" dirty="0">
                        <a:latin typeface="Times New Roman"/>
                        <a:cs typeface="Times New Roman"/>
                      </a:endParaRPr>
                    </a:p>
                  </a:txBody>
                  <a:tcPr marL="0" marR="0" marT="0" marB="0">
                    <a:lnR w="28575">
                      <a:solidFill>
                        <a:srgbClr val="FFCF00"/>
                      </a:solidFill>
                      <a:prstDash val="solid"/>
                    </a:lnR>
                  </a:tcPr>
                </a:tc>
                <a:tc hMerge="1">
                  <a:txBody>
                    <a:bodyPr/>
                    <a:lstStyle/>
                    <a:p>
                      <a:endParaRPr/>
                    </a:p>
                  </a:txBody>
                  <a:tcPr marL="0" marR="0" marT="0" marB="0"/>
                </a:tc>
                <a:tc vMerge="1">
                  <a:txBody>
                    <a:bodyPr/>
                    <a:lstStyle/>
                    <a:p>
                      <a:endParaRP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2"/>
                  </a:ext>
                </a:extLst>
              </a:tr>
            </a:tbl>
          </a:graphicData>
        </a:graphic>
      </p:graphicFrame>
      <p:sp>
        <p:nvSpPr>
          <p:cNvPr id="13" name="object 13"/>
          <p:cNvSpPr txBox="1"/>
          <p:nvPr/>
        </p:nvSpPr>
        <p:spPr>
          <a:xfrm>
            <a:off x="10267950" y="6441566"/>
            <a:ext cx="12446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4</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1" y="2438401"/>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2593645" y="2406853"/>
            <a:ext cx="2210435" cy="697230"/>
          </a:xfrm>
          <a:prstGeom prst="rect">
            <a:avLst/>
          </a:prstGeom>
        </p:spPr>
        <p:txBody>
          <a:bodyPr vert="horz" wrap="square" lIns="0" tIns="13335" rIns="0" bIns="0" rtlCol="0" anchor="ctr">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Tổng kết</a:t>
            </a:r>
          </a:p>
        </p:txBody>
      </p:sp>
      <p:sp>
        <p:nvSpPr>
          <p:cNvPr id="10" name="object 10"/>
          <p:cNvSpPr/>
          <p:nvPr/>
        </p:nvSpPr>
        <p:spPr>
          <a:xfrm>
            <a:off x="5562600" y="713231"/>
            <a:ext cx="4872228" cy="5431536"/>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Arial"/>
                <a:cs typeface="Arial"/>
              </a:rPr>
              <a:pPr marL="219075">
                <a:spcBef>
                  <a:spcPts val="30"/>
                </a:spcBef>
              </a:pPr>
              <a:t>104</a:t>
            </a:fld>
            <a:endParaRPr sz="1400">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1812925" cy="1367041"/>
          </a:xfrm>
          <a:prstGeom prst="rect">
            <a:avLst/>
          </a:prstGeom>
        </p:spPr>
        <p:txBody>
          <a:bodyPr vert="horz" wrap="square" lIns="0" tIns="12700" rIns="0" bIns="0" rtlCol="0" anchor="ctr">
            <a:spAutoFit/>
          </a:bodyPr>
          <a:lstStyle/>
          <a:p>
            <a:pPr marL="12700">
              <a:lnSpc>
                <a:spcPct val="100000"/>
              </a:lnSpc>
              <a:spcBef>
                <a:spcPts val="100"/>
              </a:spcBef>
            </a:pPr>
            <a:r>
              <a:rPr dirty="0"/>
              <a:t>Tổng kết</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105</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2686" y="1345936"/>
            <a:ext cx="7740865" cy="4910319"/>
          </a:xfrm>
          <a:prstGeom prst="rect">
            <a:avLst/>
          </a:prstGeom>
        </p:spPr>
        <p:txBody>
          <a:bodyPr vert="horz" wrap="square" lIns="0" tIns="97790" rIns="0" bIns="0" rtlCol="0">
            <a:spAutoFit/>
          </a:bodyPr>
          <a:lstStyle/>
          <a:p>
            <a:pPr marL="355600" indent="-342900" algn="just">
              <a:spcBef>
                <a:spcPts val="7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Ghi đè</a:t>
            </a:r>
          </a:p>
          <a:p>
            <a:pPr marL="756285" marR="5080" lvl="1" indent="-287020" algn="just">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Các phương thức ở lớp con có cùng chữ ký và danh sách  tham số với phương thức ở lớp cha, được tạo ra để định  nghĩa lại các hành vi ở lớp con</a:t>
            </a:r>
          </a:p>
          <a:p>
            <a:pPr marL="355600" indent="-342900" algn="just">
              <a:spcBef>
                <a:spcPts val="6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Lớp trừu tượng</a:t>
            </a:r>
          </a:p>
          <a:p>
            <a:pPr marL="756285" marR="78740" lvl="1" indent="-287020" algn="just">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Các lớp không được khởi tạo đối tượng, được tạo ra làm  lớp cơ sở cho các lớp con định nghĩa rõ hơn</a:t>
            </a:r>
          </a:p>
          <a:p>
            <a:pPr marL="756285" lvl="1" indent="-287020" algn="just">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Có ít nhất một phương thức trừu tượng</a:t>
            </a:r>
          </a:p>
          <a:p>
            <a:pPr marL="355600" indent="-342900" algn="just">
              <a:spcBef>
                <a:spcPts val="6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Giao diện</a:t>
            </a:r>
          </a:p>
          <a:p>
            <a:pPr marL="756285" lvl="1" indent="-287020" algn="just">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Định nghĩa các phương thức mà lớp thực thi phải cài đặt</a:t>
            </a:r>
          </a:p>
          <a:p>
            <a:pPr marL="756285" lvl="1" indent="-287020" algn="just">
              <a:spcBef>
                <a:spcPts val="575"/>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Giải quyết vấn đề đa kế thừa</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1821180" cy="1367041"/>
          </a:xfrm>
          <a:prstGeom prst="rect">
            <a:avLst/>
          </a:prstGeom>
        </p:spPr>
        <p:txBody>
          <a:bodyPr vert="horz" wrap="square" lIns="0" tIns="12700" rIns="0" bIns="0" rtlCol="0" anchor="ctr">
            <a:spAutoFit/>
          </a:bodyPr>
          <a:lstStyle/>
          <a:p>
            <a:pPr marL="12700">
              <a:lnSpc>
                <a:spcPct val="100000"/>
              </a:lnSpc>
              <a:spcBef>
                <a:spcPts val="100"/>
              </a:spcBef>
            </a:pPr>
            <a:r>
              <a:rPr dirty="0"/>
              <a:t>Bài tập 1</a:t>
            </a:r>
          </a:p>
        </p:txBody>
      </p:sp>
      <p:sp>
        <p:nvSpPr>
          <p:cNvPr id="8" name="object 8"/>
          <p:cNvSpPr txBox="1"/>
          <p:nvPr/>
        </p:nvSpPr>
        <p:spPr>
          <a:xfrm>
            <a:off x="1831341" y="1405537"/>
            <a:ext cx="3870325" cy="2343785"/>
          </a:xfrm>
          <a:prstGeom prst="rect">
            <a:avLst/>
          </a:prstGeom>
        </p:spPr>
        <p:txBody>
          <a:bodyPr vert="horz" wrap="square" lIns="0" tIns="86360" rIns="0" bIns="0" rtlCol="0">
            <a:spAutoFit/>
          </a:bodyPr>
          <a:lstStyle/>
          <a:p>
            <a:pPr marL="355600" indent="-342900" algn="just">
              <a:spcBef>
                <a:spcPts val="68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Sửa lại lớp NhanVien:</a:t>
            </a:r>
          </a:p>
          <a:p>
            <a:pPr marL="756285" marR="24130" indent="-287020" algn="just">
              <a:spcBef>
                <a:spcPts val="530"/>
              </a:spcBef>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3 thuộc tính không hằng  của NhanVien kế thừa lại  cho lớp TruongPhong</a:t>
            </a:r>
          </a:p>
          <a:p>
            <a:pPr marL="355600" marR="5080" indent="-342900" algn="just">
              <a:spcBef>
                <a:spcPts val="58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Viết mã nguồn của lớp  TruongPhong như hình vẽ</a:t>
            </a:r>
          </a:p>
        </p:txBody>
      </p:sp>
      <p:sp>
        <p:nvSpPr>
          <p:cNvPr id="9" name="object 9"/>
          <p:cNvSpPr txBox="1"/>
          <p:nvPr/>
        </p:nvSpPr>
        <p:spPr>
          <a:xfrm>
            <a:off x="2288541" y="3790264"/>
            <a:ext cx="3460115" cy="1027845"/>
          </a:xfrm>
          <a:prstGeom prst="rect">
            <a:avLst/>
          </a:prstGeom>
        </p:spPr>
        <p:txBody>
          <a:bodyPr vert="horz" wrap="square" lIns="0" tIns="12065" rIns="0" bIns="0" rtlCol="0">
            <a:spAutoFit/>
          </a:bodyPr>
          <a:lstStyle/>
          <a:p>
            <a:pPr marL="299085" marR="5080" indent="-287020">
              <a:spcBef>
                <a:spcPts val="95"/>
              </a:spcBef>
              <a:tabLst>
                <a:tab pos="299085" algn="l"/>
              </a:tabLst>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Viết các phương thức  khởi tạo cần thiết để khởi  tạo các thuộc tính của</a:t>
            </a:r>
          </a:p>
        </p:txBody>
      </p:sp>
      <p:sp>
        <p:nvSpPr>
          <p:cNvPr id="10" name="object 10"/>
          <p:cNvSpPr txBox="1"/>
          <p:nvPr/>
        </p:nvSpPr>
        <p:spPr>
          <a:xfrm>
            <a:off x="2288540" y="4729503"/>
            <a:ext cx="3469004" cy="1500505"/>
          </a:xfrm>
          <a:prstGeom prst="rect">
            <a:avLst/>
          </a:prstGeom>
        </p:spPr>
        <p:txBody>
          <a:bodyPr vert="horz" wrap="square" lIns="0" tIns="79375" rIns="0" bIns="0" rtlCol="0">
            <a:spAutoFit/>
          </a:bodyPr>
          <a:lstStyle/>
          <a:p>
            <a:pPr marL="299085">
              <a:spcBef>
                <a:spcPts val="625"/>
              </a:spcBef>
            </a:pPr>
            <a:r>
              <a:rPr sz="2200" dirty="0">
                <a:latin typeface="Times New Roman" panose="02020603050405020304" pitchFamily="18" charset="0"/>
                <a:cs typeface="Times New Roman" panose="02020603050405020304" pitchFamily="18" charset="0"/>
              </a:rPr>
              <a:t>lớp TruongPhong</a:t>
            </a:r>
            <a:endParaRPr sz="2200">
              <a:latin typeface="Times New Roman" panose="02020603050405020304" pitchFamily="18" charset="0"/>
              <a:cs typeface="Times New Roman" panose="02020603050405020304" pitchFamily="18" charset="0"/>
            </a:endParaRPr>
          </a:p>
          <a:p>
            <a:pPr marL="12700">
              <a:spcBef>
                <a:spcPts val="525"/>
              </a:spcBef>
              <a:tabLst>
                <a:tab pos="299085" algn="l"/>
                <a:tab pos="1250950" algn="l"/>
              </a:tabLst>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Lương	của trưởng phòng</a:t>
            </a:r>
            <a:endParaRPr sz="2200">
              <a:latin typeface="Times New Roman" panose="02020603050405020304" pitchFamily="18" charset="0"/>
              <a:cs typeface="Times New Roman" panose="02020603050405020304" pitchFamily="18" charset="0"/>
            </a:endParaRPr>
          </a:p>
          <a:p>
            <a:pPr marL="299085" marR="144145">
              <a:spcBef>
                <a:spcPts val="5"/>
              </a:spcBef>
            </a:pPr>
            <a:r>
              <a:rPr sz="2200" dirty="0">
                <a:latin typeface="Times New Roman" panose="02020603050405020304" pitchFamily="18" charset="0"/>
                <a:cs typeface="Times New Roman" panose="02020603050405020304" pitchFamily="18" charset="0"/>
              </a:rPr>
              <a:t>= Lương Cơ bản * hệ số  lương + phụ cấp</a:t>
            </a:r>
            <a:endParaRPr sz="2200">
              <a:latin typeface="Times New Roman" panose="02020603050405020304" pitchFamily="18" charset="0"/>
              <a:cs typeface="Times New Roman" panose="02020603050405020304" pitchFamily="18" charset="0"/>
            </a:endParaRPr>
          </a:p>
        </p:txBody>
      </p:sp>
      <p:grpSp>
        <p:nvGrpSpPr>
          <p:cNvPr id="11" name="object 11"/>
          <p:cNvGrpSpPr/>
          <p:nvPr/>
        </p:nvGrpSpPr>
        <p:grpSpPr>
          <a:xfrm>
            <a:off x="6319837" y="613981"/>
            <a:ext cx="3938904" cy="3120390"/>
            <a:chOff x="4795837" y="613981"/>
            <a:chExt cx="3938904" cy="3120390"/>
          </a:xfrm>
        </p:grpSpPr>
        <p:sp>
          <p:nvSpPr>
            <p:cNvPr id="12" name="object 12"/>
            <p:cNvSpPr/>
            <p:nvPr/>
          </p:nvSpPr>
          <p:spPr>
            <a:xfrm>
              <a:off x="4800600" y="618744"/>
              <a:ext cx="3929379" cy="3110865"/>
            </a:xfrm>
            <a:custGeom>
              <a:avLst/>
              <a:gdLst/>
              <a:ahLst/>
              <a:cxnLst/>
              <a:rect l="l" t="t" r="r" b="b"/>
              <a:pathLst>
                <a:path w="3929379" h="3110865">
                  <a:moveTo>
                    <a:pt x="3928872" y="0"/>
                  </a:moveTo>
                  <a:lnTo>
                    <a:pt x="0" y="0"/>
                  </a:lnTo>
                  <a:lnTo>
                    <a:pt x="0" y="3110483"/>
                  </a:lnTo>
                  <a:lnTo>
                    <a:pt x="3928872" y="3110483"/>
                  </a:lnTo>
                  <a:lnTo>
                    <a:pt x="3928872"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4800600" y="618744"/>
              <a:ext cx="3929379" cy="3110865"/>
            </a:xfrm>
            <a:custGeom>
              <a:avLst/>
              <a:gdLst/>
              <a:ahLst/>
              <a:cxnLst/>
              <a:rect l="l" t="t" r="r" b="b"/>
              <a:pathLst>
                <a:path w="3929379" h="3110865">
                  <a:moveTo>
                    <a:pt x="0" y="3110483"/>
                  </a:moveTo>
                  <a:lnTo>
                    <a:pt x="3928872" y="3110483"/>
                  </a:lnTo>
                  <a:lnTo>
                    <a:pt x="3928872" y="0"/>
                  </a:lnTo>
                  <a:lnTo>
                    <a:pt x="0" y="0"/>
                  </a:lnTo>
                  <a:lnTo>
                    <a:pt x="0" y="311048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4" name="object 14"/>
          <p:cNvSpPr txBox="1"/>
          <p:nvPr/>
        </p:nvSpPr>
        <p:spPr>
          <a:xfrm>
            <a:off x="7546975" y="588009"/>
            <a:ext cx="1489710" cy="391160"/>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pitchFamily="18" charset="0"/>
                <a:cs typeface="Times New Roman" panose="02020603050405020304" pitchFamily="18" charset="0"/>
              </a:rPr>
              <a:t>NhanVien</a:t>
            </a:r>
            <a:endParaRPr sz="2400">
              <a:latin typeface="Times New Roman" panose="02020603050405020304" pitchFamily="18" charset="0"/>
              <a:cs typeface="Times New Roman" panose="02020603050405020304" pitchFamily="18" charset="0"/>
            </a:endParaRPr>
          </a:p>
        </p:txBody>
      </p:sp>
      <p:sp>
        <p:nvSpPr>
          <p:cNvPr id="15" name="object 15"/>
          <p:cNvSpPr txBox="1"/>
          <p:nvPr/>
        </p:nvSpPr>
        <p:spPr>
          <a:xfrm>
            <a:off x="6330822" y="962533"/>
            <a:ext cx="3848100" cy="1428750"/>
          </a:xfrm>
          <a:prstGeom prst="rect">
            <a:avLst/>
          </a:prstGeom>
        </p:spPr>
        <p:txBody>
          <a:bodyPr vert="horz" wrap="square" lIns="0" tIns="12700" rIns="0" bIns="0" rtlCol="0">
            <a:spAutoFit/>
          </a:bodyPr>
          <a:lstStyle/>
          <a:p>
            <a:pPr marL="12700" marR="1231900">
              <a:lnSpc>
                <a:spcPct val="127899"/>
              </a:lnSpc>
              <a:spcBef>
                <a:spcPts val="100"/>
              </a:spcBef>
            </a:pPr>
            <a:r>
              <a:rPr b="1" dirty="0">
                <a:latin typeface="Times New Roman" panose="02020603050405020304" pitchFamily="18" charset="0"/>
                <a:cs typeface="Times New Roman" panose="02020603050405020304" pitchFamily="18" charset="0"/>
              </a:rPr>
              <a:t>#tenNhanVien:String  #heSoLuong:double</a:t>
            </a:r>
            <a:endParaRPr>
              <a:latin typeface="Times New Roman" panose="02020603050405020304" pitchFamily="18" charset="0"/>
              <a:cs typeface="Times New Roman" panose="02020603050405020304" pitchFamily="18" charset="0"/>
            </a:endParaRPr>
          </a:p>
          <a:p>
            <a:pPr marL="12700">
              <a:spcBef>
                <a:spcPts val="600"/>
              </a:spcBef>
            </a:pPr>
            <a:r>
              <a:rPr b="1" i="1" u="heavy" dirty="0">
                <a:uFill>
                  <a:solidFill>
                    <a:srgbClr val="000000"/>
                  </a:solidFill>
                </a:uFill>
                <a:latin typeface="Times New Roman" panose="02020603050405020304" pitchFamily="18" charset="0"/>
                <a:cs typeface="Times New Roman" panose="02020603050405020304" pitchFamily="18" charset="0"/>
              </a:rPr>
              <a:t>+LUONG_CO_BAN:double=750.000</a:t>
            </a:r>
            <a:endParaRPr>
              <a:latin typeface="Times New Roman" panose="02020603050405020304" pitchFamily="18" charset="0"/>
              <a:cs typeface="Times New Roman" panose="02020603050405020304" pitchFamily="18" charset="0"/>
            </a:endParaRPr>
          </a:p>
          <a:p>
            <a:pPr marL="12700">
              <a:spcBef>
                <a:spcPts val="600"/>
              </a:spcBef>
            </a:pPr>
            <a:r>
              <a:rPr b="1" i="1" u="heavy" dirty="0">
                <a:uFill>
                  <a:solidFill>
                    <a:srgbClr val="000000"/>
                  </a:solidFill>
                </a:uFill>
                <a:latin typeface="Times New Roman" panose="02020603050405020304" pitchFamily="18" charset="0"/>
                <a:cs typeface="Times New Roman" panose="02020603050405020304" pitchFamily="18" charset="0"/>
              </a:rPr>
              <a:t>+LUONG_MAX:double=20.000.000</a:t>
            </a:r>
            <a:endParaRPr>
              <a:latin typeface="Times New Roman" panose="02020603050405020304" pitchFamily="18" charset="0"/>
              <a:cs typeface="Times New Roman" panose="02020603050405020304" pitchFamily="18" charset="0"/>
            </a:endParaRPr>
          </a:p>
        </p:txBody>
      </p:sp>
      <p:sp>
        <p:nvSpPr>
          <p:cNvPr id="16" name="object 16"/>
          <p:cNvSpPr txBox="1"/>
          <p:nvPr/>
        </p:nvSpPr>
        <p:spPr>
          <a:xfrm>
            <a:off x="6330823" y="2556128"/>
            <a:ext cx="3574415" cy="1076960"/>
          </a:xfrm>
          <a:prstGeom prst="rect">
            <a:avLst/>
          </a:prstGeom>
        </p:spPr>
        <p:txBody>
          <a:bodyPr vert="horz" wrap="square" lIns="0" tIns="88900" rIns="0" bIns="0" rtlCol="0">
            <a:spAutoFit/>
          </a:bodyPr>
          <a:lstStyle/>
          <a:p>
            <a:pPr marL="12700">
              <a:spcBef>
                <a:spcPts val="700"/>
              </a:spcBef>
            </a:pPr>
            <a:r>
              <a:rPr b="1" dirty="0">
                <a:latin typeface="Times New Roman" panose="02020603050405020304" pitchFamily="18" charset="0"/>
                <a:cs typeface="Times New Roman" panose="02020603050405020304" pitchFamily="18" charset="0"/>
              </a:rPr>
              <a:t>+tangLuong(double):boolean</a:t>
            </a:r>
            <a:endParaRPr>
              <a:latin typeface="Times New Roman" panose="02020603050405020304" pitchFamily="18" charset="0"/>
              <a:cs typeface="Times New Roman" panose="02020603050405020304" pitchFamily="18" charset="0"/>
            </a:endParaRPr>
          </a:p>
          <a:p>
            <a:pPr marL="12700">
              <a:spcBef>
                <a:spcPts val="600"/>
              </a:spcBef>
            </a:pPr>
            <a:r>
              <a:rPr b="1" dirty="0">
                <a:latin typeface="Times New Roman" panose="02020603050405020304" pitchFamily="18" charset="0"/>
                <a:cs typeface="Times New Roman" panose="02020603050405020304" pitchFamily="18" charset="0"/>
              </a:rPr>
              <a:t>+tinhLuong():double</a:t>
            </a:r>
            <a:endParaRPr>
              <a:latin typeface="Times New Roman" panose="02020603050405020304" pitchFamily="18" charset="0"/>
              <a:cs typeface="Times New Roman" panose="02020603050405020304" pitchFamily="18" charset="0"/>
            </a:endParaRPr>
          </a:p>
          <a:p>
            <a:pPr marL="12700">
              <a:spcBef>
                <a:spcPts val="600"/>
              </a:spcBef>
            </a:pPr>
            <a:r>
              <a:rPr b="1" dirty="0">
                <a:latin typeface="Times New Roman" panose="02020603050405020304" pitchFamily="18" charset="0"/>
                <a:cs typeface="Times New Roman" panose="02020603050405020304" pitchFamily="18" charset="0"/>
              </a:rPr>
              <a:t>+inTTin()</a:t>
            </a:r>
            <a:endParaRPr>
              <a:latin typeface="Times New Roman" panose="02020603050405020304" pitchFamily="18" charset="0"/>
              <a:cs typeface="Times New Roman" panose="02020603050405020304" pitchFamily="18" charset="0"/>
            </a:endParaRPr>
          </a:p>
        </p:txBody>
      </p:sp>
      <p:grpSp>
        <p:nvGrpSpPr>
          <p:cNvPr id="17" name="object 17"/>
          <p:cNvGrpSpPr/>
          <p:nvPr/>
        </p:nvGrpSpPr>
        <p:grpSpPr>
          <a:xfrm>
            <a:off x="6319837" y="994981"/>
            <a:ext cx="3938904" cy="5558790"/>
            <a:chOff x="4795837" y="994981"/>
            <a:chExt cx="3938904" cy="5558790"/>
          </a:xfrm>
        </p:grpSpPr>
        <p:sp>
          <p:nvSpPr>
            <p:cNvPr id="18" name="object 18"/>
            <p:cNvSpPr/>
            <p:nvPr/>
          </p:nvSpPr>
          <p:spPr>
            <a:xfrm>
              <a:off x="4800600" y="999744"/>
              <a:ext cx="3929379" cy="1548765"/>
            </a:xfrm>
            <a:custGeom>
              <a:avLst/>
              <a:gdLst/>
              <a:ahLst/>
              <a:cxnLst/>
              <a:rect l="l" t="t" r="r" b="b"/>
              <a:pathLst>
                <a:path w="3929379" h="1548764">
                  <a:moveTo>
                    <a:pt x="0" y="0"/>
                  </a:moveTo>
                  <a:lnTo>
                    <a:pt x="3928872" y="0"/>
                  </a:lnTo>
                </a:path>
                <a:path w="3929379" h="1548764">
                  <a:moveTo>
                    <a:pt x="0" y="1548383"/>
                  </a:moveTo>
                  <a:lnTo>
                    <a:pt x="3928872" y="1548383"/>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4928615" y="4547615"/>
              <a:ext cx="3657600" cy="2001520"/>
            </a:xfrm>
            <a:custGeom>
              <a:avLst/>
              <a:gdLst/>
              <a:ahLst/>
              <a:cxnLst/>
              <a:rect l="l" t="t" r="r" b="b"/>
              <a:pathLst>
                <a:path w="3657600" h="2001520">
                  <a:moveTo>
                    <a:pt x="0" y="2001012"/>
                  </a:moveTo>
                  <a:lnTo>
                    <a:pt x="3657599" y="2001012"/>
                  </a:lnTo>
                  <a:lnTo>
                    <a:pt x="3657599" y="0"/>
                  </a:lnTo>
                  <a:lnTo>
                    <a:pt x="0" y="0"/>
                  </a:lnTo>
                  <a:lnTo>
                    <a:pt x="0" y="2001012"/>
                  </a:lnTo>
                  <a:close/>
                </a:path>
              </a:pathLst>
            </a:custGeom>
            <a:ln w="9143">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0" name="object 20"/>
          <p:cNvSpPr txBox="1"/>
          <p:nvPr/>
        </p:nvSpPr>
        <p:spPr>
          <a:xfrm>
            <a:off x="7265671" y="4518152"/>
            <a:ext cx="2034539" cy="391160"/>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pitchFamily="18" charset="0"/>
                <a:cs typeface="Times New Roman" panose="02020603050405020304" pitchFamily="18" charset="0"/>
              </a:rPr>
              <a:t>TruongPhong</a:t>
            </a:r>
            <a:endParaRPr sz="2400">
              <a:latin typeface="Times New Roman" panose="02020603050405020304" pitchFamily="18" charset="0"/>
              <a:cs typeface="Times New Roman" panose="02020603050405020304" pitchFamily="18" charset="0"/>
            </a:endParaRPr>
          </a:p>
        </p:txBody>
      </p:sp>
      <p:sp>
        <p:nvSpPr>
          <p:cNvPr id="21" name="object 21"/>
          <p:cNvSpPr txBox="1"/>
          <p:nvPr/>
        </p:nvSpPr>
        <p:spPr>
          <a:xfrm>
            <a:off x="6459473" y="4893497"/>
            <a:ext cx="3030220" cy="777875"/>
          </a:xfrm>
          <a:prstGeom prst="rect">
            <a:avLst/>
          </a:prstGeom>
        </p:spPr>
        <p:txBody>
          <a:bodyPr vert="horz" wrap="square" lIns="0" tIns="114300" rIns="0" bIns="0" rtlCol="0">
            <a:spAutoFit/>
          </a:bodyPr>
          <a:lstStyle/>
          <a:p>
            <a:pPr marL="12700">
              <a:spcBef>
                <a:spcPts val="900"/>
              </a:spcBef>
            </a:pPr>
            <a:r>
              <a:rPr b="1" dirty="0">
                <a:latin typeface="Times New Roman" panose="02020603050405020304" pitchFamily="18" charset="0"/>
                <a:cs typeface="Times New Roman" panose="02020603050405020304" pitchFamily="18" charset="0"/>
              </a:rPr>
              <a:t>-phuCap:double</a:t>
            </a:r>
            <a:endParaRPr>
              <a:latin typeface="Times New Roman" panose="02020603050405020304" pitchFamily="18" charset="0"/>
              <a:cs typeface="Times New Roman" panose="02020603050405020304" pitchFamily="18" charset="0"/>
            </a:endParaRPr>
          </a:p>
          <a:p>
            <a:pPr marL="12700">
              <a:spcBef>
                <a:spcPts val="805"/>
              </a:spcBef>
            </a:pPr>
            <a:r>
              <a:rPr b="1" dirty="0">
                <a:latin typeface="Times New Roman" panose="02020603050405020304" pitchFamily="18" charset="0"/>
                <a:cs typeface="Times New Roman" panose="02020603050405020304" pitchFamily="18" charset="0"/>
              </a:rPr>
              <a:t>-soNamDuongChuc:double</a:t>
            </a:r>
            <a:endParaRPr>
              <a:latin typeface="Times New Roman" panose="02020603050405020304" pitchFamily="18" charset="0"/>
              <a:cs typeface="Times New Roman" panose="02020603050405020304" pitchFamily="18" charset="0"/>
            </a:endParaRPr>
          </a:p>
        </p:txBody>
      </p:sp>
      <p:sp>
        <p:nvSpPr>
          <p:cNvPr id="22" name="object 22"/>
          <p:cNvSpPr txBox="1"/>
          <p:nvPr/>
        </p:nvSpPr>
        <p:spPr>
          <a:xfrm>
            <a:off x="6459474" y="5644692"/>
            <a:ext cx="2620645" cy="778510"/>
          </a:xfrm>
          <a:prstGeom prst="rect">
            <a:avLst/>
          </a:prstGeom>
        </p:spPr>
        <p:txBody>
          <a:bodyPr vert="horz" wrap="square" lIns="0" tIns="114935" rIns="0" bIns="0" rtlCol="0">
            <a:spAutoFit/>
          </a:bodyPr>
          <a:lstStyle/>
          <a:p>
            <a:pPr marL="12700">
              <a:spcBef>
                <a:spcPts val="905"/>
              </a:spcBef>
            </a:pPr>
            <a:r>
              <a:rPr b="1" dirty="0">
                <a:latin typeface="Times New Roman" panose="02020603050405020304" pitchFamily="18" charset="0"/>
                <a:cs typeface="Times New Roman" panose="02020603050405020304" pitchFamily="18" charset="0"/>
              </a:rPr>
              <a:t>+tinhLuong():double</a:t>
            </a:r>
            <a:endParaRPr>
              <a:latin typeface="Times New Roman" panose="02020603050405020304" pitchFamily="18" charset="0"/>
              <a:cs typeface="Times New Roman" panose="02020603050405020304" pitchFamily="18" charset="0"/>
            </a:endParaRPr>
          </a:p>
          <a:p>
            <a:pPr marL="12700">
              <a:spcBef>
                <a:spcPts val="800"/>
              </a:spcBef>
            </a:pPr>
            <a:r>
              <a:rPr b="1" dirty="0">
                <a:latin typeface="Times New Roman" panose="02020603050405020304" pitchFamily="18" charset="0"/>
                <a:cs typeface="Times New Roman" panose="02020603050405020304" pitchFamily="18" charset="0"/>
              </a:rPr>
              <a:t>+inTTin()</a:t>
            </a:r>
            <a:endParaRPr>
              <a:latin typeface="Times New Roman" panose="02020603050405020304" pitchFamily="18" charset="0"/>
              <a:cs typeface="Times New Roman" panose="02020603050405020304" pitchFamily="18" charset="0"/>
            </a:endParaRPr>
          </a:p>
        </p:txBody>
      </p:sp>
      <p:grpSp>
        <p:nvGrpSpPr>
          <p:cNvPr id="23" name="object 23"/>
          <p:cNvGrpSpPr/>
          <p:nvPr/>
        </p:nvGrpSpPr>
        <p:grpSpPr>
          <a:xfrm>
            <a:off x="6452615" y="3709416"/>
            <a:ext cx="3657600" cy="2002789"/>
            <a:chOff x="4928615" y="3709415"/>
            <a:chExt cx="3657600" cy="2002789"/>
          </a:xfrm>
        </p:grpSpPr>
        <p:sp>
          <p:nvSpPr>
            <p:cNvPr id="24" name="object 24"/>
            <p:cNvSpPr/>
            <p:nvPr/>
          </p:nvSpPr>
          <p:spPr>
            <a:xfrm>
              <a:off x="4928615" y="4928615"/>
              <a:ext cx="3657600" cy="779145"/>
            </a:xfrm>
            <a:custGeom>
              <a:avLst/>
              <a:gdLst/>
              <a:ahLst/>
              <a:cxnLst/>
              <a:rect l="l" t="t" r="r" b="b"/>
              <a:pathLst>
                <a:path w="3657600" h="779145">
                  <a:moveTo>
                    <a:pt x="0" y="0"/>
                  </a:moveTo>
                  <a:lnTo>
                    <a:pt x="3657600" y="0"/>
                  </a:lnTo>
                </a:path>
                <a:path w="3657600" h="779145">
                  <a:moveTo>
                    <a:pt x="0" y="778763"/>
                  </a:moveTo>
                  <a:lnTo>
                    <a:pt x="3657600" y="778763"/>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6757415" y="3729227"/>
              <a:ext cx="8255" cy="819150"/>
            </a:xfrm>
            <a:custGeom>
              <a:avLst/>
              <a:gdLst/>
              <a:ahLst/>
              <a:cxnLst/>
              <a:rect l="l" t="t" r="r" b="b"/>
              <a:pathLst>
                <a:path w="8254" h="819150">
                  <a:moveTo>
                    <a:pt x="0" y="819150"/>
                  </a:moveTo>
                  <a:lnTo>
                    <a:pt x="7874" y="0"/>
                  </a:lnTo>
                </a:path>
              </a:pathLst>
            </a:custGeom>
            <a:ln w="9144">
              <a:solidFill>
                <a:srgbClr val="00E3A7"/>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6602729" y="3722369"/>
              <a:ext cx="358140" cy="356870"/>
            </a:xfrm>
            <a:custGeom>
              <a:avLst/>
              <a:gdLst/>
              <a:ahLst/>
              <a:cxnLst/>
              <a:rect l="l" t="t" r="r" b="b"/>
              <a:pathLst>
                <a:path w="358140" h="356870">
                  <a:moveTo>
                    <a:pt x="179070" y="0"/>
                  </a:moveTo>
                  <a:lnTo>
                    <a:pt x="0" y="356615"/>
                  </a:lnTo>
                  <a:lnTo>
                    <a:pt x="358140" y="356615"/>
                  </a:lnTo>
                  <a:lnTo>
                    <a:pt x="17907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6602729" y="3722369"/>
              <a:ext cx="358140" cy="356870"/>
            </a:xfrm>
            <a:custGeom>
              <a:avLst/>
              <a:gdLst/>
              <a:ahLst/>
              <a:cxnLst/>
              <a:rect l="l" t="t" r="r" b="b"/>
              <a:pathLst>
                <a:path w="358140" h="356870">
                  <a:moveTo>
                    <a:pt x="0" y="356615"/>
                  </a:moveTo>
                  <a:lnTo>
                    <a:pt x="179070" y="0"/>
                  </a:lnTo>
                  <a:lnTo>
                    <a:pt x="358140" y="356615"/>
                  </a:lnTo>
                  <a:lnTo>
                    <a:pt x="0" y="356615"/>
                  </a:lnTo>
                  <a:close/>
                </a:path>
              </a:pathLst>
            </a:custGeom>
            <a:ln w="25908">
              <a:solidFill>
                <a:srgbClr val="00A7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8" name="object 28"/>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106</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969" y="380746"/>
            <a:ext cx="1821180" cy="574040"/>
          </a:xfrm>
          <a:prstGeom prst="rect">
            <a:avLst/>
          </a:prstGeom>
        </p:spPr>
        <p:txBody>
          <a:bodyPr vert="horz" wrap="square" lIns="0" tIns="12700" rIns="0" bIns="0" rtlCol="0">
            <a:spAutoFit/>
          </a:bodyPr>
          <a:lstStyle/>
          <a:p>
            <a:pPr marL="12700">
              <a:spcBef>
                <a:spcPts val="100"/>
              </a:spcBef>
            </a:pPr>
            <a:r>
              <a:rPr sz="3600" dirty="0">
                <a:solidFill>
                  <a:srgbClr val="333399"/>
                </a:solidFill>
                <a:latin typeface="Times New Roman" panose="02020603050405020304" pitchFamily="18" charset="0"/>
                <a:cs typeface="Times New Roman" panose="02020603050405020304" pitchFamily="18" charset="0"/>
              </a:rPr>
              <a:t>Bài </a:t>
            </a:r>
            <a:r>
              <a:rPr sz="3600" dirty="0" err="1">
                <a:solidFill>
                  <a:srgbClr val="333399"/>
                </a:solidFill>
                <a:latin typeface="Times New Roman" panose="02020603050405020304" pitchFamily="18" charset="0"/>
                <a:cs typeface="Times New Roman" panose="02020603050405020304" pitchFamily="18" charset="0"/>
              </a:rPr>
              <a:t>tập</a:t>
            </a:r>
            <a:r>
              <a:rPr sz="3600" dirty="0">
                <a:solidFill>
                  <a:srgbClr val="333399"/>
                </a:solidFill>
                <a:latin typeface="Times New Roman" panose="02020603050405020304" pitchFamily="18" charset="0"/>
                <a:cs typeface="Times New Roman" panose="02020603050405020304" pitchFamily="18" charset="0"/>
              </a:rPr>
              <a:t> </a:t>
            </a:r>
            <a:r>
              <a:rPr lang="en-US" sz="3600" dirty="0">
                <a:solidFill>
                  <a:srgbClr val="333399"/>
                </a:solidFill>
                <a:latin typeface="Times New Roman" panose="02020603050405020304" pitchFamily="18" charset="0"/>
                <a:cs typeface="Times New Roman" panose="02020603050405020304" pitchFamily="18" charset="0"/>
              </a:rPr>
              <a:t>2</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31341" y="1393977"/>
            <a:ext cx="1937385" cy="1562100"/>
          </a:xfrm>
          <a:prstGeom prst="rect">
            <a:avLst/>
          </a:prstGeom>
        </p:spPr>
        <p:txBody>
          <a:bodyPr vert="horz" wrap="square" lIns="0" tIns="12700" rIns="0" bIns="0" rtlCol="0">
            <a:spAutoFit/>
          </a:bodyPr>
          <a:lstStyle/>
          <a:p>
            <a:pPr marL="12700" marR="5080" algn="just">
              <a:lnSpc>
                <a:spcPct val="120000"/>
              </a:lnSpc>
              <a:spcBef>
                <a:spcPts val="100"/>
              </a:spcBef>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Xây dựng  các lớp theo  sơ đồ lớp</a:t>
            </a:r>
          </a:p>
        </p:txBody>
      </p:sp>
      <p:sp>
        <p:nvSpPr>
          <p:cNvPr id="4" name="object 4"/>
          <p:cNvSpPr/>
          <p:nvPr/>
        </p:nvSpPr>
        <p:spPr>
          <a:xfrm>
            <a:off x="4800600" y="6094"/>
            <a:ext cx="5858256" cy="685190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Arial"/>
                <a:cs typeface="Arial"/>
              </a:rPr>
              <a:pPr marL="219075">
                <a:spcBef>
                  <a:spcPts val="30"/>
                </a:spcBef>
              </a:pPr>
              <a:t>107</a:t>
            </a:fld>
            <a:endParaRPr sz="14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1" y="990601"/>
            <a:ext cx="7130451" cy="2616199"/>
          </a:xfrm>
        </p:spPr>
        <p:txBody>
          <a:bodyPr>
            <a:normAutofit fontScale="90000"/>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3048001" y="3810000"/>
            <a:ext cx="7074475" cy="1388534"/>
          </a:xfrm>
        </p:spPr>
        <p:txBody>
          <a:bodyPr>
            <a:noAutofit/>
          </a:bodyPr>
          <a:lstStyle/>
          <a:p>
            <a:r>
              <a:rPr lang="en-US" sz="2100" dirty="0" err="1"/>
              <a:t>Chương</a:t>
            </a:r>
            <a:r>
              <a:rPr lang="en-US" sz="2100" dirty="0"/>
              <a:t> 6. </a:t>
            </a:r>
            <a:r>
              <a:rPr lang="en-US" sz="2100" dirty="0" err="1"/>
              <a:t>Đa</a:t>
            </a:r>
            <a:r>
              <a:rPr lang="en-US" sz="2100" dirty="0"/>
              <a:t> </a:t>
            </a:r>
            <a:r>
              <a:rPr lang="en-US" sz="2100" dirty="0" err="1"/>
              <a:t>hình</a:t>
            </a:r>
            <a:r>
              <a:rPr lang="en-US" sz="2100" dirty="0"/>
              <a:t> </a:t>
            </a:r>
          </a:p>
          <a:p>
            <a:r>
              <a:rPr lang="en-US" sz="2100" dirty="0"/>
              <a:t> </a:t>
            </a:r>
          </a:p>
          <a:p>
            <a:r>
              <a:rPr lang="en-US" sz="2100" dirty="0"/>
              <a:t> </a:t>
            </a:r>
          </a:p>
        </p:txBody>
      </p:sp>
    </p:spTree>
    <p:extLst>
      <p:ext uri="{BB962C8B-B14F-4D97-AF65-F5344CB8AC3E}">
        <p14:creationId xmlns:p14="http://schemas.microsoft.com/office/powerpoint/2010/main" val="1113212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40295" y="159715"/>
            <a:ext cx="2120900" cy="689932"/>
          </a:xfrm>
          <a:prstGeom prst="rect">
            <a:avLst/>
          </a:prstGeom>
        </p:spPr>
        <p:txBody>
          <a:bodyPr vert="horz" wrap="square" lIns="0" tIns="12700" rIns="0" bIns="0" rtlCol="0" anchor="ctr">
            <a:spAutoFit/>
          </a:bodyPr>
          <a:lstStyle/>
          <a:p>
            <a:pPr marL="12700">
              <a:lnSpc>
                <a:spcPct val="100000"/>
              </a:lnSpc>
              <a:spcBef>
                <a:spcPts val="100"/>
              </a:spcBef>
            </a:pPr>
            <a:r>
              <a:rPr dirty="0"/>
              <a:t>Mục tiêu</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imes New Roman" panose="02020603050405020304" pitchFamily="18" charset="0"/>
                <a:cs typeface="Times New Roman" panose="02020603050405020304" pitchFamily="18" charset="0"/>
              </a:rPr>
              <a:pPr marL="38100">
                <a:spcBef>
                  <a:spcPts val="105"/>
                </a:spcBef>
              </a:pPr>
              <a:t>109</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506333"/>
            <a:ext cx="8322309" cy="2854325"/>
          </a:xfrm>
          <a:prstGeom prst="rect">
            <a:avLst/>
          </a:prstGeom>
        </p:spPr>
        <p:txBody>
          <a:bodyPr vert="horz" wrap="square" lIns="0" tIns="109855" rIns="0" bIns="0" rtlCol="0">
            <a:spAutoFit/>
          </a:bodyPr>
          <a:lstStyle/>
          <a:p>
            <a:pPr marL="355600" indent="-342900">
              <a:spcBef>
                <a:spcPts val="8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thiệu về upcasting và downcasting</a:t>
            </a:r>
          </a:p>
          <a:p>
            <a:pPr marL="355600"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Phân biệt liên kết tĩnh và liên kết động</a:t>
            </a:r>
          </a:p>
          <a:p>
            <a:pPr marL="355600"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Nắm vững kỹ thuật đa hình</a:t>
            </a:r>
          </a:p>
          <a:p>
            <a:pPr marL="355600" marR="508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 và bài tập về các vấn đề trên với ngôn  ngữ lập trình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92936"/>
            <a:ext cx="7914031"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solidFill>
                  <a:srgbClr val="333399"/>
                </a:solidFill>
                <a:latin typeface="Tahoma"/>
                <a:cs typeface="Tahoma"/>
              </a:rPr>
              <a:t>2.1. </a:t>
            </a:r>
            <a:r>
              <a:rPr sz="4000" spc="-700" dirty="0">
                <a:solidFill>
                  <a:srgbClr val="333399"/>
                </a:solidFill>
                <a:latin typeface="Tahoma"/>
                <a:cs typeface="Tahoma"/>
              </a:rPr>
              <a:t>Bản </a:t>
            </a:r>
            <a:r>
              <a:rPr sz="4000" spc="-525" dirty="0">
                <a:solidFill>
                  <a:srgbClr val="333399"/>
                </a:solidFill>
                <a:latin typeface="Tahoma"/>
                <a:cs typeface="Tahoma"/>
              </a:rPr>
              <a:t>chất </a:t>
            </a:r>
            <a:r>
              <a:rPr sz="4000" spc="-650" dirty="0">
                <a:solidFill>
                  <a:srgbClr val="333399"/>
                </a:solidFill>
                <a:latin typeface="Tahoma"/>
                <a:cs typeface="Tahoma"/>
              </a:rPr>
              <a:t>của </a:t>
            </a:r>
            <a:r>
              <a:rPr sz="4000" spc="-700" dirty="0">
                <a:solidFill>
                  <a:srgbClr val="333399"/>
                </a:solidFill>
                <a:latin typeface="Tahoma"/>
                <a:cs typeface="Tahoma"/>
              </a:rPr>
              <a:t>kết tập</a:t>
            </a:r>
            <a:r>
              <a:rPr sz="4000" spc="-409" dirty="0">
                <a:solidFill>
                  <a:srgbClr val="333399"/>
                </a:solidFill>
                <a:latin typeface="Tahoma"/>
                <a:cs typeface="Tahoma"/>
              </a:rPr>
              <a:t> </a:t>
            </a:r>
            <a:r>
              <a:rPr sz="4000" dirty="0">
                <a:solidFill>
                  <a:srgbClr val="333399"/>
                </a:solidFill>
                <a:latin typeface="Tahoma"/>
                <a:cs typeface="Tahoma"/>
              </a:rPr>
              <a:t>(2)</a:t>
            </a:r>
            <a:endParaRPr sz="4000" dirty="0">
              <a:latin typeface="Tahoma"/>
              <a:cs typeface="Tahoma"/>
            </a:endParaRPr>
          </a:p>
        </p:txBody>
      </p:sp>
      <p:sp>
        <p:nvSpPr>
          <p:cNvPr id="10" name="object 10"/>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11</a:t>
            </a:fld>
            <a:endParaRPr dirty="0"/>
          </a:p>
        </p:txBody>
      </p:sp>
      <p:sp>
        <p:nvSpPr>
          <p:cNvPr id="8" name="object 8"/>
          <p:cNvSpPr txBox="1"/>
          <p:nvPr/>
        </p:nvSpPr>
        <p:spPr>
          <a:xfrm>
            <a:off x="2589118" y="1584959"/>
            <a:ext cx="5939790" cy="3733800"/>
          </a:xfrm>
          <a:prstGeom prst="rect">
            <a:avLst/>
          </a:prstGeom>
        </p:spPr>
        <p:txBody>
          <a:bodyPr vert="horz" wrap="square" lIns="0" tIns="13335" rIns="0" bIns="0" rtlCol="0">
            <a:spAutoFit/>
          </a:bodyPr>
          <a:lstStyle/>
          <a:p>
            <a:pPr marL="355600" marR="299085" indent="-342900">
              <a:spcBef>
                <a:spcPts val="105"/>
              </a:spcBef>
              <a:buClr>
                <a:srgbClr val="3333CC"/>
              </a:buClr>
              <a:buSzPct val="59375"/>
              <a:buFont typeface="Wingdings"/>
              <a:buChar char="◼"/>
              <a:tabLst>
                <a:tab pos="354965" algn="l"/>
                <a:tab pos="355600" algn="l"/>
                <a:tab pos="2893695" algn="l"/>
              </a:tabLst>
            </a:pPr>
            <a:r>
              <a:rPr sz="3200" dirty="0">
                <a:latin typeface="Tahoma"/>
                <a:cs typeface="Tahoma"/>
              </a:rPr>
              <a:t>Lớp toàn thể	chứa đối tượng  của lớp thành phần</a:t>
            </a:r>
          </a:p>
          <a:p>
            <a:pPr marL="756285" marR="419734" lvl="1" indent="-287020">
              <a:spcBef>
                <a:spcPts val="675"/>
              </a:spcBef>
              <a:buClr>
                <a:srgbClr val="FF0000"/>
              </a:buClr>
              <a:buSzPct val="53571"/>
              <a:buFont typeface="Wingdings"/>
              <a:buChar char="◼"/>
              <a:tabLst>
                <a:tab pos="756285" algn="l"/>
                <a:tab pos="756920" algn="l"/>
              </a:tabLst>
            </a:pPr>
            <a:r>
              <a:rPr sz="2800" dirty="0">
                <a:latin typeface="Tahoma"/>
                <a:cs typeface="Tahoma"/>
              </a:rPr>
              <a:t>Là một phần (is-a-part of) của  lớp toàn thể</a:t>
            </a:r>
          </a:p>
          <a:p>
            <a:pPr marL="756285" marR="5080" lvl="1" indent="-287020">
              <a:spcBef>
                <a:spcPts val="670"/>
              </a:spcBef>
              <a:buClr>
                <a:srgbClr val="FF0000"/>
              </a:buClr>
              <a:buSzPct val="53571"/>
              <a:buFont typeface="Wingdings"/>
              <a:buChar char="◼"/>
              <a:tabLst>
                <a:tab pos="756285" algn="l"/>
                <a:tab pos="756920" algn="l"/>
              </a:tabLst>
            </a:pPr>
            <a:r>
              <a:rPr sz="2800" dirty="0">
                <a:latin typeface="Tahoma"/>
                <a:cs typeface="Tahoma"/>
              </a:rPr>
              <a:t>Tái sử dụng các thành phần dữ  liệu và các hành vi của lớp thành  phần thông qua đối tượng thành  phần</a:t>
            </a:r>
          </a:p>
        </p:txBody>
      </p:sp>
      <p:sp>
        <p:nvSpPr>
          <p:cNvPr id="9" name="object 9"/>
          <p:cNvSpPr/>
          <p:nvPr/>
        </p:nvSpPr>
        <p:spPr>
          <a:xfrm>
            <a:off x="8671856" y="1475230"/>
            <a:ext cx="1904237" cy="419946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36367" y="83435"/>
            <a:ext cx="2246630" cy="689932"/>
          </a:xfrm>
          <a:prstGeom prst="rect">
            <a:avLst/>
          </a:prstGeom>
        </p:spPr>
        <p:txBody>
          <a:bodyPr vert="horz" wrap="square" lIns="0" tIns="12700" rIns="0" bIns="0" rtlCol="0" anchor="ctr">
            <a:spAutoFit/>
          </a:bodyPr>
          <a:lstStyle/>
          <a:p>
            <a:pPr marL="12700">
              <a:lnSpc>
                <a:spcPct val="100000"/>
              </a:lnSpc>
              <a:spcBef>
                <a:spcPts val="100"/>
              </a:spcBef>
            </a:pPr>
            <a:r>
              <a:rPr dirty="0"/>
              <a:t>Nội dung</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imes New Roman" panose="02020603050405020304" pitchFamily="18" charset="0"/>
                <a:cs typeface="Times New Roman" panose="02020603050405020304" pitchFamily="18" charset="0"/>
              </a:rPr>
              <a:pPr marL="38100">
                <a:spcBef>
                  <a:spcPts val="105"/>
                </a:spcBef>
              </a:pPr>
              <a:t>110</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743201" y="1371981"/>
            <a:ext cx="5895975" cy="2366645"/>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Upcasting và Downcasting</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Liên kết tĩnh và Liên kết động</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Đa hình (Polymorphism)</a:t>
            </a:r>
          </a:p>
          <a:p>
            <a:pPr marL="527685" indent="-515620">
              <a:spcBef>
                <a:spcPts val="7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Ví dụ và bài tập</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458133" y="103079"/>
            <a:ext cx="7925993" cy="689932"/>
          </a:xfrm>
          <a:prstGeom prst="rect">
            <a:avLst/>
          </a:prstGeom>
        </p:spPr>
        <p:txBody>
          <a:bodyPr vert="horz" wrap="square" lIns="0" tIns="12700" rIns="0" bIns="0" rtlCol="0" anchor="ctr">
            <a:spAutoFit/>
          </a:bodyPr>
          <a:lstStyle/>
          <a:p>
            <a:pPr marL="484505">
              <a:lnSpc>
                <a:spcPct val="100000"/>
              </a:lnSpc>
              <a:spcBef>
                <a:spcPts val="100"/>
              </a:spcBef>
            </a:pPr>
            <a:r>
              <a:rPr dirty="0"/>
              <a:t>1. Upcasting và Downcasting</a:t>
            </a:r>
          </a:p>
        </p:txBody>
      </p:sp>
      <p:sp>
        <p:nvSpPr>
          <p:cNvPr id="9" name="object 9"/>
          <p:cNvSpPr txBox="1"/>
          <p:nvPr/>
        </p:nvSpPr>
        <p:spPr>
          <a:xfrm>
            <a:off x="10267951" y="6441566"/>
            <a:ext cx="125095" cy="205634"/>
          </a:xfrm>
          <a:prstGeom prst="rect">
            <a:avLst/>
          </a:prstGeom>
        </p:spPr>
        <p:txBody>
          <a:bodyPr vert="horz" wrap="square" lIns="0" tIns="0" rIns="0" bIns="0" rtlCol="0">
            <a:spAutoFit/>
          </a:bodyPr>
          <a:lstStyle/>
          <a:p>
            <a:pPr marL="127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12700">
                <a:lnSpc>
                  <a:spcPts val="1650"/>
                </a:lnSpc>
              </a:pPr>
              <a:t>111</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30948" y="1391709"/>
            <a:ext cx="6527165" cy="4371710"/>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Chuyển đổi kiểu dữ liệu nguyên thủy</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Java tự động chuyển đổi kiểu khi</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Kiểu dữ liệu tương thích</a:t>
            </a:r>
          </a:p>
          <a:p>
            <a:pPr marL="1155700" lvl="2" indent="-229235">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Chuyển đổi từ kiểu hẹp hơn sang kiểu rộng hơn</a:t>
            </a:r>
          </a:p>
          <a:p>
            <a:pPr marL="1064260">
              <a:spcBef>
                <a:spcPts val="254"/>
              </a:spcBef>
            </a:pPr>
            <a:r>
              <a:rPr sz="2000" b="1" dirty="0">
                <a:latin typeface="Times New Roman" panose="02020603050405020304" pitchFamily="18" charset="0"/>
                <a:cs typeface="Times New Roman" panose="02020603050405020304" pitchFamily="18" charset="0"/>
              </a:rPr>
              <a:t>int i;</a:t>
            </a:r>
            <a:endParaRPr sz="2000" dirty="0">
              <a:latin typeface="Times New Roman" panose="02020603050405020304" pitchFamily="18" charset="0"/>
              <a:cs typeface="Times New Roman" panose="02020603050405020304" pitchFamily="18" charset="0"/>
            </a:endParaRPr>
          </a:p>
          <a:p>
            <a:pPr marL="1064260">
              <a:spcBef>
                <a:spcPts val="480"/>
              </a:spcBef>
            </a:pPr>
            <a:r>
              <a:rPr sz="2000" b="1" dirty="0">
                <a:latin typeface="Times New Roman" panose="02020603050405020304" pitchFamily="18" charset="0"/>
                <a:cs typeface="Times New Roman" panose="02020603050405020304" pitchFamily="18" charset="0"/>
              </a:rPr>
              <a:t>double d = i;</a:t>
            </a:r>
            <a:endParaRPr sz="2000" dirty="0">
              <a:latin typeface="Times New Roman" panose="02020603050405020304" pitchFamily="18" charset="0"/>
              <a:cs typeface="Times New Roman" panose="02020603050405020304" pitchFamily="18" charset="0"/>
            </a:endParaRPr>
          </a:p>
          <a:p>
            <a:pPr marL="756285" lvl="1" indent="-287020">
              <a:spcBef>
                <a:spcPts val="80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Phải ép kiểu khi</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Kiểu dữ liệu tương thích</a:t>
            </a:r>
          </a:p>
          <a:p>
            <a:pPr marL="1155700" lvl="2" indent="-229235">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Chuyển đổi từ kiểu rộng hơn sang kiểu hẹp hơn</a:t>
            </a:r>
          </a:p>
          <a:p>
            <a:pPr marL="1064260">
              <a:spcBef>
                <a:spcPts val="254"/>
              </a:spcBef>
            </a:pPr>
            <a:r>
              <a:rPr sz="2000" b="1" dirty="0">
                <a:latin typeface="Times New Roman" panose="02020603050405020304" pitchFamily="18" charset="0"/>
                <a:cs typeface="Times New Roman" panose="02020603050405020304" pitchFamily="18" charset="0"/>
              </a:rPr>
              <a:t>int i;</a:t>
            </a:r>
            <a:endParaRPr sz="2000" dirty="0">
              <a:latin typeface="Times New Roman" panose="02020603050405020304" pitchFamily="18" charset="0"/>
              <a:cs typeface="Times New Roman" panose="02020603050405020304" pitchFamily="18" charset="0"/>
            </a:endParaRPr>
          </a:p>
          <a:p>
            <a:pPr marL="1064260">
              <a:spcBef>
                <a:spcPts val="480"/>
              </a:spcBef>
              <a:tabLst>
                <a:tab pos="3045460" algn="l"/>
              </a:tabLst>
            </a:pPr>
            <a:r>
              <a:rPr sz="2000" b="1" strike="sngStrike" dirty="0">
                <a:latin typeface="Times New Roman" panose="02020603050405020304" pitchFamily="18" charset="0"/>
                <a:cs typeface="Times New Roman" panose="02020603050405020304" pitchFamily="18" charset="0"/>
              </a:rPr>
              <a:t>byte b = i;</a:t>
            </a:r>
            <a:r>
              <a:rPr sz="2000" b="1" dirty="0">
                <a:latin typeface="Times New Roman" panose="02020603050405020304" pitchFamily="18" charset="0"/>
                <a:cs typeface="Times New Roman" panose="02020603050405020304" pitchFamily="18" charset="0"/>
              </a:rPr>
              <a:t>	byte b = (byte)i;</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84505">
              <a:lnSpc>
                <a:spcPct val="100000"/>
              </a:lnSpc>
              <a:spcBef>
                <a:spcPts val="100"/>
              </a:spcBef>
            </a:pPr>
            <a:r>
              <a:rPr dirty="0"/>
              <a:t>1. Upcasting và Downcasting</a:t>
            </a:r>
          </a:p>
        </p:txBody>
      </p:sp>
      <p:sp>
        <p:nvSpPr>
          <p:cNvPr id="8" name="object 8"/>
          <p:cNvSpPr txBox="1"/>
          <p:nvPr/>
        </p:nvSpPr>
        <p:spPr>
          <a:xfrm>
            <a:off x="2548475" y="1205430"/>
            <a:ext cx="8340090" cy="2009775"/>
          </a:xfrm>
          <a:prstGeom prst="rect">
            <a:avLst/>
          </a:prstGeom>
        </p:spPr>
        <p:txBody>
          <a:bodyPr vert="horz" wrap="square" lIns="0" tIns="97790" rIns="0" bIns="0" rtlCol="0">
            <a:spAutoFit/>
          </a:bodyPr>
          <a:lstStyle/>
          <a:p>
            <a:pPr marL="12700">
              <a:spcBef>
                <a:spcPts val="77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Chuyển đổi kiểu dữ liệu tham chiếu</a:t>
            </a:r>
          </a:p>
          <a:p>
            <a:pPr marL="469900">
              <a:spcBef>
                <a:spcPts val="580"/>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Kiểu dữ liệu tham chiếu có thể được chuyển đổi kiểu khi</a:t>
            </a:r>
          </a:p>
          <a:p>
            <a:pPr marR="2545080" algn="r">
              <a:spcBef>
                <a:spcPts val="385"/>
              </a:spcBef>
              <a:tabLst>
                <a:tab pos="227965" algn="l"/>
              </a:tabLst>
            </a:pPr>
            <a:r>
              <a:rPr sz="1000" dirty="0">
                <a:solidFill>
                  <a:srgbClr val="3333CC"/>
                </a:solid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Kiểu dữ liệu tham chiếu (lớp) </a:t>
            </a:r>
            <a:r>
              <a:rPr sz="2100" i="1" dirty="0">
                <a:latin typeface="Times New Roman" panose="02020603050405020304" pitchFamily="18" charset="0"/>
                <a:cs typeface="Times New Roman" panose="02020603050405020304" pitchFamily="18" charset="0"/>
              </a:rPr>
              <a:t>tương thích</a:t>
            </a:r>
            <a:endParaRPr sz="2100" dirty="0">
              <a:latin typeface="Times New Roman" panose="02020603050405020304" pitchFamily="18" charset="0"/>
              <a:cs typeface="Times New Roman" panose="02020603050405020304" pitchFamily="18" charset="0"/>
            </a:endParaRPr>
          </a:p>
          <a:p>
            <a:pPr marR="2509520" algn="r">
              <a:spcBef>
                <a:spcPts val="309"/>
              </a:spcBef>
              <a:tabLst>
                <a:tab pos="227965" algn="l"/>
              </a:tabLst>
            </a:pPr>
            <a:r>
              <a:rPr sz="1000" dirty="0">
                <a:solidFill>
                  <a:srgbClr val="FFCF00"/>
                </a:solidFill>
                <a:latin typeface="Times New Roman" panose="02020603050405020304" pitchFamily="18" charset="0"/>
                <a:cs typeface="Times New Roman" panose="02020603050405020304" pitchFamily="18" charset="0"/>
              </a:rPr>
              <a:t>◼	</a:t>
            </a:r>
            <a:r>
              <a:rPr sz="1900" i="1" dirty="0">
                <a:latin typeface="Times New Roman" panose="02020603050405020304" pitchFamily="18" charset="0"/>
                <a:cs typeface="Times New Roman" panose="02020603050405020304" pitchFamily="18" charset="0"/>
              </a:rPr>
              <a:t>Nằm trên cùng một cây phân cấp kế thừa</a:t>
            </a:r>
            <a:endParaRPr sz="1900" dirty="0">
              <a:latin typeface="Times New Roman" panose="02020603050405020304" pitchFamily="18" charset="0"/>
              <a:cs typeface="Times New Roman" panose="02020603050405020304" pitchFamily="18" charset="0"/>
            </a:endParaRPr>
          </a:p>
          <a:p>
            <a:pPr marL="1841500">
              <a:spcBef>
                <a:spcPts val="235"/>
              </a:spcBef>
            </a:pPr>
            <a:r>
              <a:rPr sz="2000" b="1" dirty="0">
                <a:latin typeface="Times New Roman" panose="02020603050405020304" pitchFamily="18" charset="0"/>
                <a:cs typeface="Times New Roman" panose="02020603050405020304" pitchFamily="18" charset="0"/>
              </a:rPr>
              <a:t>A var1 = </a:t>
            </a:r>
            <a:r>
              <a:rPr sz="2000" b="1" dirty="0">
                <a:solidFill>
                  <a:srgbClr val="006FC0"/>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B();</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005519" y="3262793"/>
            <a:ext cx="3988435" cy="1225550"/>
          </a:xfrm>
          <a:prstGeom prst="rect">
            <a:avLst/>
          </a:prstGeom>
        </p:spPr>
        <p:txBody>
          <a:bodyPr vert="horz" wrap="square" lIns="0" tIns="12700" rIns="0" bIns="0" rtlCol="0">
            <a:spAutoFit/>
          </a:bodyPr>
          <a:lstStyle/>
          <a:p>
            <a:pPr marL="1384300" marR="5080">
              <a:lnSpc>
                <a:spcPct val="120100"/>
              </a:lnSpc>
              <a:spcBef>
                <a:spcPts val="100"/>
              </a:spcBef>
            </a:pPr>
            <a:r>
              <a:rPr sz="2000" b="1" dirty="0">
                <a:latin typeface="Times New Roman" panose="02020603050405020304" pitchFamily="18" charset="0"/>
                <a:cs typeface="Times New Roman" panose="02020603050405020304" pitchFamily="18" charset="0"/>
              </a:rPr>
              <a:t>A var1 = </a:t>
            </a:r>
            <a:r>
              <a:rPr sz="2000" b="1" dirty="0">
                <a:solidFill>
                  <a:srgbClr val="006FC0"/>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A();   </a:t>
            </a:r>
            <a:endParaRPr lang="en-US" sz="2000" b="1" dirty="0">
              <a:latin typeface="Times New Roman" panose="02020603050405020304" pitchFamily="18" charset="0"/>
              <a:cs typeface="Times New Roman" panose="02020603050405020304" pitchFamily="18" charset="0"/>
            </a:endParaRPr>
          </a:p>
          <a:p>
            <a:pPr marL="1384300" marR="5080">
              <a:lnSpc>
                <a:spcPct val="120100"/>
              </a:lnSpc>
              <a:spcBef>
                <a:spcPts val="100"/>
              </a:spcBef>
            </a:pPr>
            <a:r>
              <a:rPr sz="2000" b="1" dirty="0">
                <a:latin typeface="Times New Roman" panose="02020603050405020304" pitchFamily="18" charset="0"/>
                <a:cs typeface="Times New Roman" panose="02020603050405020304" pitchFamily="18" charset="0"/>
              </a:rPr>
              <a:t>C var2 = (C)var1;</a:t>
            </a:r>
            <a:endParaRPr sz="2000" dirty="0">
              <a:latin typeface="Times New Roman" panose="02020603050405020304" pitchFamily="18" charset="0"/>
              <a:cs typeface="Times New Roman" panose="02020603050405020304" pitchFamily="18" charset="0"/>
            </a:endParaRPr>
          </a:p>
          <a:p>
            <a:pPr marL="12700">
              <a:spcBef>
                <a:spcPts val="800"/>
              </a:spcBef>
              <a:tabLst>
                <a:tab pos="2990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Hai cách chuyển đổi</a:t>
            </a:r>
          </a:p>
        </p:txBody>
      </p:sp>
      <p:sp>
        <p:nvSpPr>
          <p:cNvPr id="10" name="object 10"/>
          <p:cNvSpPr txBox="1"/>
          <p:nvPr/>
        </p:nvSpPr>
        <p:spPr>
          <a:xfrm>
            <a:off x="3340608" y="4437078"/>
            <a:ext cx="1779270" cy="757555"/>
          </a:xfrm>
          <a:prstGeom prst="rect">
            <a:avLst/>
          </a:prstGeom>
        </p:spPr>
        <p:txBody>
          <a:bodyPr vert="horz" wrap="square" lIns="0" tIns="73660" rIns="0" bIns="0" rtlCol="0">
            <a:spAutoFit/>
          </a:bodyPr>
          <a:lstStyle/>
          <a:p>
            <a:pPr marL="240665" indent="-228600">
              <a:spcBef>
                <a:spcPts val="580"/>
              </a:spcBef>
              <a:buClr>
                <a:srgbClr val="3333CC"/>
              </a:buClr>
              <a:buSzPct val="50000"/>
              <a:buFont typeface="Wingdings"/>
              <a:buChar char="◼"/>
              <a:tabLst>
                <a:tab pos="240665" algn="l"/>
                <a:tab pos="241300" algn="l"/>
              </a:tabLst>
            </a:pPr>
            <a:r>
              <a:rPr sz="2000" dirty="0">
                <a:latin typeface="Times New Roman" panose="02020603050405020304" pitchFamily="18" charset="0"/>
                <a:cs typeface="Times New Roman" panose="02020603050405020304" pitchFamily="18" charset="0"/>
              </a:rPr>
              <a:t>Up-casting</a:t>
            </a:r>
            <a:endParaRPr sz="2000">
              <a:latin typeface="Times New Roman" panose="02020603050405020304" pitchFamily="18" charset="0"/>
              <a:cs typeface="Times New Roman" panose="02020603050405020304" pitchFamily="18" charset="0"/>
            </a:endParaRPr>
          </a:p>
          <a:p>
            <a:pPr marL="240665" indent="-228600">
              <a:spcBef>
                <a:spcPts val="480"/>
              </a:spcBef>
              <a:buClr>
                <a:srgbClr val="3333CC"/>
              </a:buClr>
              <a:buSzPct val="50000"/>
              <a:buFont typeface="Wingdings"/>
              <a:buChar char="◼"/>
              <a:tabLst>
                <a:tab pos="240665" algn="l"/>
                <a:tab pos="241300" algn="l"/>
              </a:tabLst>
            </a:pPr>
            <a:r>
              <a:rPr sz="2000" dirty="0">
                <a:latin typeface="Times New Roman" panose="02020603050405020304" pitchFamily="18" charset="0"/>
                <a:cs typeface="Times New Roman" panose="02020603050405020304" pitchFamily="18" charset="0"/>
              </a:rPr>
              <a:t>Down-casting</a:t>
            </a:r>
            <a:endParaRPr sz="2000">
              <a:latin typeface="Times New Roman" panose="02020603050405020304" pitchFamily="18" charset="0"/>
              <a:cs typeface="Times New Roman" panose="02020603050405020304" pitchFamily="18" charset="0"/>
            </a:endParaRPr>
          </a:p>
        </p:txBody>
      </p:sp>
      <p:grpSp>
        <p:nvGrpSpPr>
          <p:cNvPr id="11" name="object 11"/>
          <p:cNvGrpSpPr/>
          <p:nvPr/>
        </p:nvGrpSpPr>
        <p:grpSpPr>
          <a:xfrm>
            <a:off x="8458961" y="2362962"/>
            <a:ext cx="1524000" cy="901065"/>
            <a:chOff x="6934961" y="2362961"/>
            <a:chExt cx="1524000" cy="901065"/>
          </a:xfrm>
        </p:grpSpPr>
        <p:sp>
          <p:nvSpPr>
            <p:cNvPr id="12" name="object 12"/>
            <p:cNvSpPr/>
            <p:nvPr/>
          </p:nvSpPr>
          <p:spPr>
            <a:xfrm>
              <a:off x="7993379" y="2395727"/>
              <a:ext cx="163068" cy="158496"/>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6934961" y="2362961"/>
              <a:ext cx="1524000" cy="901065"/>
            </a:xfrm>
            <a:custGeom>
              <a:avLst/>
              <a:gdLst/>
              <a:ahLst/>
              <a:cxnLst/>
              <a:rect l="l" t="t" r="r" b="b"/>
              <a:pathLst>
                <a:path w="1524000" h="901064">
                  <a:moveTo>
                    <a:pt x="1524000" y="0"/>
                  </a:moveTo>
                  <a:lnTo>
                    <a:pt x="0" y="0"/>
                  </a:lnTo>
                  <a:lnTo>
                    <a:pt x="0" y="900684"/>
                  </a:lnTo>
                  <a:lnTo>
                    <a:pt x="1524000" y="900684"/>
                  </a:lnTo>
                  <a:lnTo>
                    <a:pt x="15240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aphicFrame>
        <p:nvGraphicFramePr>
          <p:cNvPr id="14" name="object 14"/>
          <p:cNvGraphicFramePr>
            <a:graphicFrameLocks noGrp="1"/>
          </p:cNvGraphicFramePr>
          <p:nvPr/>
        </p:nvGraphicFramePr>
        <p:xfrm>
          <a:off x="8458072" y="2362074"/>
          <a:ext cx="1524000" cy="900683"/>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tblGrid>
              <a:tr h="345948">
                <a:tc>
                  <a:txBody>
                    <a:bodyPr/>
                    <a:lstStyle/>
                    <a:p>
                      <a:pPr marL="137160" algn="ctr">
                        <a:lnSpc>
                          <a:spcPct val="100000"/>
                        </a:lnSpc>
                        <a:spcBef>
                          <a:spcPts val="245"/>
                        </a:spcBef>
                      </a:pPr>
                      <a:r>
                        <a:rPr sz="1800" dirty="0">
                          <a:latin typeface="Trebuchet MS"/>
                          <a:cs typeface="Trebuchet MS"/>
                        </a:rPr>
                        <a:t>A</a:t>
                      </a:r>
                      <a:endParaRPr sz="1800">
                        <a:latin typeface="Trebuchet MS"/>
                        <a:cs typeface="Trebuchet MS"/>
                      </a:endParaRPr>
                    </a:p>
                  </a:txBody>
                  <a:tcPr marL="0" marR="0" marT="311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77368">
                <a:tc>
                  <a:txBody>
                    <a:bodyPr/>
                    <a:lstStyle/>
                    <a:p>
                      <a:pPr>
                        <a:lnSpc>
                          <a:spcPct val="100000"/>
                        </a:lnSpc>
                      </a:pPr>
                      <a:endParaRPr sz="1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277367">
                <a:tc>
                  <a:txBody>
                    <a:bodyPr/>
                    <a:lstStyle/>
                    <a:p>
                      <a:pPr>
                        <a:lnSpc>
                          <a:spcPct val="100000"/>
                        </a:lnSpc>
                      </a:pPr>
                      <a:endParaRPr sz="1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15" name="object 15"/>
          <p:cNvGrpSpPr/>
          <p:nvPr/>
        </p:nvGrpSpPr>
        <p:grpSpPr>
          <a:xfrm>
            <a:off x="8458010" y="4059746"/>
            <a:ext cx="1525905" cy="901065"/>
            <a:chOff x="6934009" y="4059745"/>
            <a:chExt cx="1525905" cy="901065"/>
          </a:xfrm>
        </p:grpSpPr>
        <p:sp>
          <p:nvSpPr>
            <p:cNvPr id="16" name="object 16"/>
            <p:cNvSpPr/>
            <p:nvPr/>
          </p:nvSpPr>
          <p:spPr>
            <a:xfrm>
              <a:off x="7993379" y="4091940"/>
              <a:ext cx="163068" cy="160020"/>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6934961" y="4060698"/>
              <a:ext cx="1524000" cy="899160"/>
            </a:xfrm>
            <a:custGeom>
              <a:avLst/>
              <a:gdLst/>
              <a:ahLst/>
              <a:cxnLst/>
              <a:rect l="l" t="t" r="r" b="b"/>
              <a:pathLst>
                <a:path w="1524000" h="899160">
                  <a:moveTo>
                    <a:pt x="1524000" y="0"/>
                  </a:moveTo>
                  <a:lnTo>
                    <a:pt x="0" y="0"/>
                  </a:lnTo>
                  <a:lnTo>
                    <a:pt x="0" y="899159"/>
                  </a:lnTo>
                  <a:lnTo>
                    <a:pt x="1524000" y="899159"/>
                  </a:lnTo>
                  <a:lnTo>
                    <a:pt x="15240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6934961" y="4060698"/>
              <a:ext cx="1524000" cy="899160"/>
            </a:xfrm>
            <a:custGeom>
              <a:avLst/>
              <a:gdLst/>
              <a:ahLst/>
              <a:cxnLst/>
              <a:rect l="l" t="t" r="r" b="b"/>
              <a:pathLst>
                <a:path w="1524000" h="899160">
                  <a:moveTo>
                    <a:pt x="0" y="899159"/>
                  </a:moveTo>
                  <a:lnTo>
                    <a:pt x="1524000" y="899159"/>
                  </a:lnTo>
                  <a:lnTo>
                    <a:pt x="1524000" y="0"/>
                  </a:lnTo>
                  <a:lnTo>
                    <a:pt x="0" y="0"/>
                  </a:lnTo>
                  <a:lnTo>
                    <a:pt x="0" y="899159"/>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8458961" y="4060698"/>
            <a:ext cx="1524000" cy="307777"/>
          </a:xfrm>
          <a:prstGeom prst="rect">
            <a:avLst/>
          </a:prstGeom>
          <a:ln w="3175">
            <a:solidFill>
              <a:srgbClr val="000000"/>
            </a:solidFill>
          </a:ln>
        </p:spPr>
        <p:txBody>
          <a:bodyPr vert="horz" wrap="square" lIns="0" tIns="30480" rIns="0" bIns="0" rtlCol="0">
            <a:spAutoFit/>
          </a:bodyPr>
          <a:lstStyle/>
          <a:p>
            <a:pPr marL="26670" algn="ctr">
              <a:spcBef>
                <a:spcPts val="240"/>
              </a:spcBef>
            </a:pPr>
            <a:r>
              <a:rPr dirty="0">
                <a:latin typeface="Times New Roman" panose="02020603050405020304" pitchFamily="18" charset="0"/>
                <a:cs typeface="Times New Roman" panose="02020603050405020304" pitchFamily="18" charset="0"/>
              </a:rPr>
              <a:t>B</a:t>
            </a:r>
            <a:endParaRPr>
              <a:latin typeface="Times New Roman" panose="02020603050405020304" pitchFamily="18" charset="0"/>
              <a:cs typeface="Times New Roman" panose="02020603050405020304" pitchFamily="18" charset="0"/>
            </a:endParaRPr>
          </a:p>
        </p:txBody>
      </p:sp>
      <p:grpSp>
        <p:nvGrpSpPr>
          <p:cNvPr id="20" name="object 20"/>
          <p:cNvGrpSpPr/>
          <p:nvPr/>
        </p:nvGrpSpPr>
        <p:grpSpPr>
          <a:xfrm>
            <a:off x="8458010" y="3280982"/>
            <a:ext cx="1525905" cy="3382645"/>
            <a:chOff x="6934009" y="3280981"/>
            <a:chExt cx="1525905" cy="3382645"/>
          </a:xfrm>
        </p:grpSpPr>
        <p:sp>
          <p:nvSpPr>
            <p:cNvPr id="21" name="object 21"/>
            <p:cNvSpPr/>
            <p:nvPr/>
          </p:nvSpPr>
          <p:spPr>
            <a:xfrm>
              <a:off x="7641335" y="3285744"/>
              <a:ext cx="135890" cy="152400"/>
            </a:xfrm>
            <a:custGeom>
              <a:avLst/>
              <a:gdLst/>
              <a:ahLst/>
              <a:cxnLst/>
              <a:rect l="l" t="t" r="r" b="b"/>
              <a:pathLst>
                <a:path w="135890" h="152400">
                  <a:moveTo>
                    <a:pt x="0" y="152400"/>
                  </a:moveTo>
                  <a:lnTo>
                    <a:pt x="67818" y="0"/>
                  </a:lnTo>
                  <a:lnTo>
                    <a:pt x="135636" y="152400"/>
                  </a:lnTo>
                  <a:lnTo>
                    <a:pt x="0" y="1524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22"/>
            <p:cNvSpPr/>
            <p:nvPr/>
          </p:nvSpPr>
          <p:spPr>
            <a:xfrm>
              <a:off x="6934961" y="4406646"/>
              <a:ext cx="1524000" cy="553720"/>
            </a:xfrm>
            <a:custGeom>
              <a:avLst/>
              <a:gdLst/>
              <a:ahLst/>
              <a:cxnLst/>
              <a:rect l="l" t="t" r="r" b="b"/>
              <a:pathLst>
                <a:path w="1524000" h="553720">
                  <a:moveTo>
                    <a:pt x="0" y="553211"/>
                  </a:moveTo>
                  <a:lnTo>
                    <a:pt x="1524000" y="553211"/>
                  </a:lnTo>
                  <a:lnTo>
                    <a:pt x="1524000" y="0"/>
                  </a:lnTo>
                  <a:lnTo>
                    <a:pt x="0" y="0"/>
                  </a:lnTo>
                  <a:lnTo>
                    <a:pt x="0" y="553211"/>
                  </a:lnTo>
                  <a:close/>
                </a:path>
                <a:path w="1524000" h="553720">
                  <a:moveTo>
                    <a:pt x="0" y="553211"/>
                  </a:moveTo>
                  <a:lnTo>
                    <a:pt x="1524000" y="553211"/>
                  </a:lnTo>
                  <a:lnTo>
                    <a:pt x="1524000" y="275843"/>
                  </a:lnTo>
                  <a:lnTo>
                    <a:pt x="0" y="275843"/>
                  </a:lnTo>
                  <a:lnTo>
                    <a:pt x="0" y="553211"/>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7696199" y="3438144"/>
              <a:ext cx="12700" cy="621030"/>
            </a:xfrm>
            <a:custGeom>
              <a:avLst/>
              <a:gdLst/>
              <a:ahLst/>
              <a:cxnLst/>
              <a:rect l="l" t="t" r="r" b="b"/>
              <a:pathLst>
                <a:path w="12700" h="621029">
                  <a:moveTo>
                    <a:pt x="12700" y="0"/>
                  </a:moveTo>
                  <a:lnTo>
                    <a:pt x="0" y="620648"/>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7993379" y="5794248"/>
              <a:ext cx="163068" cy="158496"/>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6934961" y="5761482"/>
              <a:ext cx="1524000" cy="901065"/>
            </a:xfrm>
            <a:custGeom>
              <a:avLst/>
              <a:gdLst/>
              <a:ahLst/>
              <a:cxnLst/>
              <a:rect l="l" t="t" r="r" b="b"/>
              <a:pathLst>
                <a:path w="1524000" h="901065">
                  <a:moveTo>
                    <a:pt x="1524000" y="0"/>
                  </a:moveTo>
                  <a:lnTo>
                    <a:pt x="0" y="0"/>
                  </a:lnTo>
                  <a:lnTo>
                    <a:pt x="0" y="900684"/>
                  </a:lnTo>
                  <a:lnTo>
                    <a:pt x="1524000" y="900684"/>
                  </a:lnTo>
                  <a:lnTo>
                    <a:pt x="15240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6934961" y="5761482"/>
              <a:ext cx="1524000" cy="901065"/>
            </a:xfrm>
            <a:custGeom>
              <a:avLst/>
              <a:gdLst/>
              <a:ahLst/>
              <a:cxnLst/>
              <a:rect l="l" t="t" r="r" b="b"/>
              <a:pathLst>
                <a:path w="1524000" h="901065">
                  <a:moveTo>
                    <a:pt x="0" y="900684"/>
                  </a:moveTo>
                  <a:lnTo>
                    <a:pt x="1524000" y="900684"/>
                  </a:lnTo>
                  <a:lnTo>
                    <a:pt x="1524000" y="0"/>
                  </a:lnTo>
                  <a:lnTo>
                    <a:pt x="0" y="0"/>
                  </a:lnTo>
                  <a:lnTo>
                    <a:pt x="0" y="900684"/>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7" name="object 27"/>
          <p:cNvSpPr txBox="1"/>
          <p:nvPr/>
        </p:nvSpPr>
        <p:spPr>
          <a:xfrm>
            <a:off x="8458961" y="5761483"/>
            <a:ext cx="1524000" cy="309059"/>
          </a:xfrm>
          <a:prstGeom prst="rect">
            <a:avLst/>
          </a:prstGeom>
          <a:ln w="3175">
            <a:solidFill>
              <a:srgbClr val="000000"/>
            </a:solidFill>
          </a:ln>
        </p:spPr>
        <p:txBody>
          <a:bodyPr vert="horz" wrap="square" lIns="0" tIns="31750" rIns="0" bIns="0" rtlCol="0">
            <a:spAutoFit/>
          </a:bodyPr>
          <a:lstStyle/>
          <a:p>
            <a:pPr marL="25400" algn="ctr">
              <a:spcBef>
                <a:spcPts val="250"/>
              </a:spcBef>
            </a:pPr>
            <a:r>
              <a:rPr dirty="0">
                <a:latin typeface="Times New Roman" panose="02020603050405020304" pitchFamily="18" charset="0"/>
                <a:cs typeface="Times New Roman" panose="02020603050405020304" pitchFamily="18" charset="0"/>
              </a:rPr>
              <a:t>C</a:t>
            </a:r>
            <a:endParaRPr>
              <a:latin typeface="Times New Roman" panose="02020603050405020304" pitchFamily="18" charset="0"/>
              <a:cs typeface="Times New Roman" panose="02020603050405020304" pitchFamily="18" charset="0"/>
            </a:endParaRPr>
          </a:p>
        </p:txBody>
      </p:sp>
      <p:grpSp>
        <p:nvGrpSpPr>
          <p:cNvPr id="28" name="object 28"/>
          <p:cNvGrpSpPr/>
          <p:nvPr/>
        </p:nvGrpSpPr>
        <p:grpSpPr>
          <a:xfrm>
            <a:off x="8458073" y="4983480"/>
            <a:ext cx="1525905" cy="1679575"/>
            <a:chOff x="6934072" y="4983479"/>
            <a:chExt cx="1525905" cy="1679575"/>
          </a:xfrm>
        </p:grpSpPr>
        <p:sp>
          <p:nvSpPr>
            <p:cNvPr id="29" name="object 29"/>
            <p:cNvSpPr/>
            <p:nvPr/>
          </p:nvSpPr>
          <p:spPr>
            <a:xfrm>
              <a:off x="7641335" y="4988051"/>
              <a:ext cx="135890" cy="152400"/>
            </a:xfrm>
            <a:custGeom>
              <a:avLst/>
              <a:gdLst/>
              <a:ahLst/>
              <a:cxnLst/>
              <a:rect l="l" t="t" r="r" b="b"/>
              <a:pathLst>
                <a:path w="135890" h="152400">
                  <a:moveTo>
                    <a:pt x="0" y="152400"/>
                  </a:moveTo>
                  <a:lnTo>
                    <a:pt x="67818" y="0"/>
                  </a:lnTo>
                  <a:lnTo>
                    <a:pt x="135636" y="152400"/>
                  </a:lnTo>
                  <a:lnTo>
                    <a:pt x="0" y="1524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30"/>
            <p:cNvSpPr/>
            <p:nvPr/>
          </p:nvSpPr>
          <p:spPr>
            <a:xfrm>
              <a:off x="6934961" y="6107429"/>
              <a:ext cx="1524000" cy="554990"/>
            </a:xfrm>
            <a:custGeom>
              <a:avLst/>
              <a:gdLst/>
              <a:ahLst/>
              <a:cxnLst/>
              <a:rect l="l" t="t" r="r" b="b"/>
              <a:pathLst>
                <a:path w="1524000" h="554990">
                  <a:moveTo>
                    <a:pt x="0" y="554736"/>
                  </a:moveTo>
                  <a:lnTo>
                    <a:pt x="1524000" y="554736"/>
                  </a:lnTo>
                  <a:lnTo>
                    <a:pt x="1524000" y="0"/>
                  </a:lnTo>
                  <a:lnTo>
                    <a:pt x="0" y="0"/>
                  </a:lnTo>
                  <a:lnTo>
                    <a:pt x="0" y="554736"/>
                  </a:lnTo>
                  <a:close/>
                </a:path>
                <a:path w="1524000" h="554990">
                  <a:moveTo>
                    <a:pt x="0" y="554736"/>
                  </a:moveTo>
                  <a:lnTo>
                    <a:pt x="1524000" y="554736"/>
                  </a:lnTo>
                  <a:lnTo>
                    <a:pt x="1524000" y="277368"/>
                  </a:lnTo>
                  <a:lnTo>
                    <a:pt x="0" y="277368"/>
                  </a:lnTo>
                  <a:lnTo>
                    <a:pt x="0" y="554736"/>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1" name="object 31"/>
            <p:cNvSpPr/>
            <p:nvPr/>
          </p:nvSpPr>
          <p:spPr>
            <a:xfrm>
              <a:off x="7696199" y="5140451"/>
              <a:ext cx="12700" cy="621030"/>
            </a:xfrm>
            <a:custGeom>
              <a:avLst/>
              <a:gdLst/>
              <a:ahLst/>
              <a:cxnLst/>
              <a:rect l="l" t="t" r="r" b="b"/>
              <a:pathLst>
                <a:path w="12700" h="621029">
                  <a:moveTo>
                    <a:pt x="12700" y="0"/>
                  </a:moveTo>
                  <a:lnTo>
                    <a:pt x="0" y="620712"/>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3" name="object 33"/>
          <p:cNvSpPr txBox="1"/>
          <p:nvPr/>
        </p:nvSpPr>
        <p:spPr>
          <a:xfrm>
            <a:off x="10267951" y="6441566"/>
            <a:ext cx="125095" cy="205634"/>
          </a:xfrm>
          <a:prstGeom prst="rect">
            <a:avLst/>
          </a:prstGeom>
        </p:spPr>
        <p:txBody>
          <a:bodyPr vert="horz" wrap="square" lIns="0" tIns="0" rIns="0" bIns="0" rtlCol="0">
            <a:spAutoFit/>
          </a:bodyPr>
          <a:lstStyle/>
          <a:p>
            <a:pPr marL="127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12700">
                <a:lnSpc>
                  <a:spcPts val="1650"/>
                </a:lnSpc>
              </a:pPr>
              <a:t>112</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3395345" cy="689932"/>
          </a:xfrm>
          <a:prstGeom prst="rect">
            <a:avLst/>
          </a:prstGeom>
        </p:spPr>
        <p:txBody>
          <a:bodyPr vert="horz" wrap="square" lIns="0" tIns="12700" rIns="0" bIns="0" rtlCol="0" anchor="ctr">
            <a:spAutoFit/>
          </a:bodyPr>
          <a:lstStyle/>
          <a:p>
            <a:pPr marL="12700">
              <a:lnSpc>
                <a:spcPct val="100000"/>
              </a:lnSpc>
              <a:spcBef>
                <a:spcPts val="100"/>
              </a:spcBef>
            </a:pPr>
            <a:r>
              <a:rPr dirty="0"/>
              <a:t>1.1 Upcasting</a:t>
            </a:r>
          </a:p>
        </p:txBody>
      </p:sp>
      <p:sp>
        <p:nvSpPr>
          <p:cNvPr id="9" name="object 9"/>
          <p:cNvSpPr txBox="1"/>
          <p:nvPr/>
        </p:nvSpPr>
        <p:spPr>
          <a:xfrm>
            <a:off x="10267951" y="6441566"/>
            <a:ext cx="125095" cy="205634"/>
          </a:xfrm>
          <a:prstGeom prst="rect">
            <a:avLst/>
          </a:prstGeom>
        </p:spPr>
        <p:txBody>
          <a:bodyPr vert="horz" wrap="square" lIns="0" tIns="0" rIns="0" bIns="0" rtlCol="0">
            <a:spAutoFit/>
          </a:bodyPr>
          <a:lstStyle/>
          <a:p>
            <a:pPr marL="127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12700">
                <a:lnSpc>
                  <a:spcPts val="1650"/>
                </a:lnSpc>
              </a:pPr>
              <a:t>113</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658112"/>
            <a:ext cx="7648195" cy="2329815"/>
          </a:xfrm>
          <a:prstGeom prst="rect">
            <a:avLst/>
          </a:prstGeom>
        </p:spPr>
        <p:txBody>
          <a:bodyPr vert="horz" wrap="square" lIns="0" tIns="12065" rIns="0" bIns="0" rtlCol="0">
            <a:spAutoFit/>
          </a:bodyPr>
          <a:lstStyle/>
          <a:p>
            <a:pPr marL="35560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Up casting: đi lên trên cây phân cấp thừa kế</a:t>
            </a:r>
          </a:p>
          <a:p>
            <a:pPr marL="355600"/>
            <a:r>
              <a:rPr sz="2800" dirty="0">
                <a:latin typeface="Times New Roman" panose="02020603050405020304" pitchFamily="18" charset="0"/>
                <a:cs typeface="Times New Roman" panose="02020603050405020304" pitchFamily="18" charset="0"/>
              </a:rPr>
              <a:t>(moving up the inheritance hierarchy)</a:t>
            </a:r>
          </a:p>
          <a:p>
            <a:pPr marL="355600" marR="508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Up casting là khả năng nhìn nhận đối tượng thuộc  lớp dẫn xuất như là một đối tượng thuộc lớp cơ sở.</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Tự động chuyển đổi kiểu</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3395345" cy="689932"/>
          </a:xfrm>
          <a:prstGeom prst="rect">
            <a:avLst/>
          </a:prstGeom>
        </p:spPr>
        <p:txBody>
          <a:bodyPr vert="horz" wrap="square" lIns="0" tIns="12700" rIns="0" bIns="0" rtlCol="0" anchor="ctr">
            <a:spAutoFit/>
          </a:bodyPr>
          <a:lstStyle/>
          <a:p>
            <a:pPr marL="12700">
              <a:lnSpc>
                <a:spcPct val="100000"/>
              </a:lnSpc>
              <a:spcBef>
                <a:spcPts val="100"/>
              </a:spcBef>
            </a:pPr>
            <a:r>
              <a:rPr dirty="0"/>
              <a:t>1.1 Upcasting</a:t>
            </a:r>
          </a:p>
        </p:txBody>
      </p:sp>
      <p:sp>
        <p:nvSpPr>
          <p:cNvPr id="8" name="object 8"/>
          <p:cNvSpPr txBox="1"/>
          <p:nvPr/>
        </p:nvSpPr>
        <p:spPr>
          <a:xfrm>
            <a:off x="2601688" y="1423035"/>
            <a:ext cx="5246913" cy="1583055"/>
          </a:xfrm>
          <a:prstGeom prst="rect">
            <a:avLst/>
          </a:prstGeom>
        </p:spPr>
        <p:txBody>
          <a:bodyPr vert="horz" wrap="square" lIns="0" tIns="12700" rIns="0" bIns="0" rtlCol="0">
            <a:spAutoFit/>
          </a:bodyPr>
          <a:lstStyle/>
          <a:p>
            <a:pPr marL="12700">
              <a:lnSpc>
                <a:spcPts val="277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lnSpc>
                <a:spcPts val="2290"/>
              </a:lnSpc>
            </a:pPr>
            <a:r>
              <a:rPr sz="2000" b="1" dirty="0">
                <a:solidFill>
                  <a:srgbClr val="333399"/>
                </a:solidFill>
                <a:latin typeface="Times New Roman" panose="02020603050405020304" pitchFamily="18" charset="0"/>
                <a:cs typeface="Times New Roman" panose="02020603050405020304" pitchFamily="18" charset="0"/>
              </a:rPr>
              <a:t>public class </a:t>
            </a:r>
            <a:r>
              <a:rPr sz="2000" b="1" dirty="0">
                <a:latin typeface="Times New Roman" panose="02020603050405020304" pitchFamily="18" charset="0"/>
                <a:cs typeface="Times New Roman" panose="02020603050405020304" pitchFamily="18" charset="0"/>
              </a:rPr>
              <a:t>Test1 {</a:t>
            </a:r>
            <a:endParaRPr sz="2000" dirty="0">
              <a:latin typeface="Times New Roman" panose="02020603050405020304" pitchFamily="18" charset="0"/>
              <a:cs typeface="Times New Roman" panose="02020603050405020304" pitchFamily="18" charset="0"/>
            </a:endParaRPr>
          </a:p>
          <a:p>
            <a:pPr marL="927100" marR="5080" indent="-572135"/>
            <a:r>
              <a:rPr sz="2000" b="1" dirty="0">
                <a:solidFill>
                  <a:srgbClr val="333399"/>
                </a:solidFill>
                <a:latin typeface="Times New Roman" panose="02020603050405020304" pitchFamily="18" charset="0"/>
                <a:cs typeface="Times New Roman" panose="02020603050405020304" pitchFamily="18" charset="0"/>
              </a:rPr>
              <a:t>public static void </a:t>
            </a:r>
            <a:r>
              <a:rPr sz="2000" b="1" dirty="0">
                <a:latin typeface="Times New Roman" panose="02020603050405020304" pitchFamily="18" charset="0"/>
                <a:cs typeface="Times New Roman" panose="02020603050405020304" pitchFamily="18" charset="0"/>
              </a:rPr>
              <a:t>main(</a:t>
            </a:r>
            <a:r>
              <a:rPr sz="2000" b="1" dirty="0">
                <a:solidFill>
                  <a:srgbClr val="333399"/>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arg[]) {  Employee e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Employee();</a:t>
            </a:r>
            <a:endParaRPr sz="2000" dirty="0">
              <a:latin typeface="Times New Roman" panose="02020603050405020304" pitchFamily="18" charset="0"/>
              <a:cs typeface="Times New Roman" panose="02020603050405020304" pitchFamily="18" charset="0"/>
            </a:endParaRPr>
          </a:p>
          <a:p>
            <a:pPr marL="927100"/>
            <a:r>
              <a:rPr sz="2000" b="1" dirty="0">
                <a:latin typeface="Times New Roman" panose="02020603050405020304" pitchFamily="18" charset="0"/>
                <a:cs typeface="Times New Roman" panose="02020603050405020304" pitchFamily="18" charset="0"/>
              </a:rPr>
              <a:t>Person p;</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511841" y="3081401"/>
            <a:ext cx="939800" cy="330835"/>
          </a:xfrm>
          <a:prstGeom prst="rect">
            <a:avLst/>
          </a:prstGeom>
        </p:spPr>
        <p:txBody>
          <a:bodyPr vert="horz" wrap="square" lIns="0" tIns="13335" rIns="0" bIns="0" rtlCol="0">
            <a:spAutoFit/>
          </a:bodyPr>
          <a:lstStyle/>
          <a:p>
            <a:pPr marL="12700">
              <a:spcBef>
                <a:spcPts val="105"/>
              </a:spcBef>
            </a:pPr>
            <a:r>
              <a:rPr sz="2000" b="1" dirty="0">
                <a:latin typeface="Times New Roman" panose="02020603050405020304" pitchFamily="18" charset="0"/>
                <a:cs typeface="Times New Roman" panose="02020603050405020304" pitchFamily="18" charset="0"/>
              </a:rPr>
              <a:t>p = e;</a:t>
            </a:r>
            <a:endParaRPr sz="20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3516159" y="3367024"/>
            <a:ext cx="3073400" cy="941069"/>
          </a:xfrm>
          <a:prstGeom prst="rect">
            <a:avLst/>
          </a:prstGeom>
        </p:spPr>
        <p:txBody>
          <a:bodyPr vert="horz" wrap="square" lIns="0" tIns="13335" rIns="0" bIns="0" rtlCol="0">
            <a:spAutoFit/>
          </a:bodyPr>
          <a:lstStyle/>
          <a:p>
            <a:pPr marL="12700">
              <a:spcBef>
                <a:spcPts val="105"/>
              </a:spcBef>
            </a:pPr>
            <a:r>
              <a:rPr sz="2000" b="1" dirty="0">
                <a:latin typeface="Times New Roman" panose="02020603050405020304" pitchFamily="18" charset="0"/>
                <a:cs typeface="Times New Roman" panose="02020603050405020304" pitchFamily="18" charset="0"/>
              </a:rPr>
              <a:t>p.setName(“Hoa”);</a:t>
            </a:r>
            <a:endParaRPr sz="2000" dirty="0">
              <a:latin typeface="Times New Roman" panose="02020603050405020304" pitchFamily="18" charset="0"/>
              <a:cs typeface="Times New Roman" panose="02020603050405020304" pitchFamily="18" charset="0"/>
            </a:endParaRPr>
          </a:p>
          <a:p>
            <a:pPr marL="12700"/>
            <a:r>
              <a:rPr sz="2000" b="1" dirty="0">
                <a:latin typeface="Times New Roman" panose="02020603050405020304" pitchFamily="18" charset="0"/>
                <a:cs typeface="Times New Roman" panose="02020603050405020304" pitchFamily="18" charset="0"/>
              </a:rPr>
              <a:t>p.setSalary(350000);</a:t>
            </a:r>
            <a:endParaRPr sz="2000" dirty="0">
              <a:latin typeface="Times New Roman" panose="02020603050405020304" pitchFamily="18" charset="0"/>
              <a:cs typeface="Times New Roman" panose="02020603050405020304" pitchFamily="18" charset="0"/>
            </a:endParaRPr>
          </a:p>
          <a:p>
            <a:pPr marL="164465"/>
            <a:r>
              <a:rPr sz="2000" b="1" dirty="0">
                <a:latin typeface="Times New Roman" panose="02020603050405020304" pitchFamily="18" charset="0"/>
                <a:cs typeface="Times New Roman" panose="02020603050405020304" pitchFamily="18" charset="0"/>
              </a:rPr>
              <a:t>// compile error</a:t>
            </a:r>
            <a:endParaRPr sz="20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1831341" y="4255771"/>
            <a:ext cx="178435" cy="330835"/>
          </a:xfrm>
          <a:prstGeom prst="rect">
            <a:avLst/>
          </a:prstGeom>
        </p:spPr>
        <p:txBody>
          <a:bodyPr vert="horz" wrap="square" lIns="0" tIns="12700" rIns="0" bIns="0" rtlCol="0">
            <a:spAutoFit/>
          </a:bodyPr>
          <a:lstStyle/>
          <a:p>
            <a:pPr marL="12700">
              <a:spcBef>
                <a:spcPts val="100"/>
              </a:spcBef>
            </a:pPr>
            <a:r>
              <a:rPr sz="2000" b="1" dirty="0">
                <a:latin typeface="Times New Roman" panose="02020603050405020304" pitchFamily="18" charset="0"/>
                <a:cs typeface="Times New Roman" panose="02020603050405020304" pitchFamily="18" charset="0"/>
              </a:rPr>
              <a:t>}</a:t>
            </a:r>
            <a:endParaRPr sz="2000">
              <a:latin typeface="Times New Roman" panose="02020603050405020304" pitchFamily="18" charset="0"/>
              <a:cs typeface="Times New Roman" panose="02020603050405020304" pitchFamily="18" charset="0"/>
            </a:endParaRPr>
          </a:p>
        </p:txBody>
      </p:sp>
      <p:sp>
        <p:nvSpPr>
          <p:cNvPr id="13" name="object 13"/>
          <p:cNvSpPr/>
          <p:nvPr/>
        </p:nvSpPr>
        <p:spPr>
          <a:xfrm>
            <a:off x="8363711" y="1859279"/>
            <a:ext cx="2133600" cy="2087880"/>
          </a:xfrm>
          <a:custGeom>
            <a:avLst/>
            <a:gdLst/>
            <a:ahLst/>
            <a:cxnLst/>
            <a:rect l="l" t="t" r="r" b="b"/>
            <a:pathLst>
              <a:path w="2133600" h="2087879">
                <a:moveTo>
                  <a:pt x="2133600" y="0"/>
                </a:moveTo>
                <a:lnTo>
                  <a:pt x="0" y="0"/>
                </a:lnTo>
                <a:lnTo>
                  <a:pt x="0" y="2087880"/>
                </a:lnTo>
                <a:lnTo>
                  <a:pt x="2133600" y="2087880"/>
                </a:lnTo>
                <a:lnTo>
                  <a:pt x="21336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14" name="object 14"/>
          <p:cNvGraphicFramePr>
            <a:graphicFrameLocks noGrp="1"/>
          </p:cNvGraphicFramePr>
          <p:nvPr/>
        </p:nvGraphicFramePr>
        <p:xfrm>
          <a:off x="8359140" y="1854707"/>
          <a:ext cx="2133600" cy="208788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381000">
                <a:tc>
                  <a:txBody>
                    <a:bodyPr/>
                    <a:lstStyle/>
                    <a:p>
                      <a:pPr algn="ctr">
                        <a:lnSpc>
                          <a:spcPct val="100000"/>
                        </a:lnSpc>
                        <a:spcBef>
                          <a:spcPts val="130"/>
                        </a:spcBef>
                      </a:pPr>
                      <a:r>
                        <a:rPr sz="1800" spc="-10" dirty="0">
                          <a:latin typeface="Tahoma"/>
                          <a:cs typeface="Tahoma"/>
                        </a:rPr>
                        <a:t>Person</a:t>
                      </a:r>
                      <a:endParaRPr sz="1800">
                        <a:latin typeface="Tahoma"/>
                        <a:cs typeface="Tahoma"/>
                      </a:endParaRPr>
                    </a:p>
                  </a:txBody>
                  <a:tcPr marL="0" marR="0" marT="165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655320">
                <a:tc>
                  <a:txBody>
                    <a:bodyPr/>
                    <a:lstStyle/>
                    <a:p>
                      <a:pPr marL="138430" indent="-121285">
                        <a:lnSpc>
                          <a:spcPct val="100000"/>
                        </a:lnSpc>
                        <a:spcBef>
                          <a:spcPts val="290"/>
                        </a:spcBef>
                        <a:buChar char="-"/>
                        <a:tabLst>
                          <a:tab pos="139065" algn="l"/>
                        </a:tabLst>
                      </a:pPr>
                      <a:r>
                        <a:rPr sz="1400" dirty="0">
                          <a:latin typeface="Tahoma"/>
                          <a:cs typeface="Tahoma"/>
                        </a:rPr>
                        <a:t>name:</a:t>
                      </a:r>
                      <a:r>
                        <a:rPr sz="1400" spc="-5" dirty="0">
                          <a:latin typeface="Tahoma"/>
                          <a:cs typeface="Tahoma"/>
                        </a:rPr>
                        <a:t> String</a:t>
                      </a:r>
                      <a:endParaRPr sz="1400">
                        <a:latin typeface="Tahoma"/>
                        <a:cs typeface="Tahoma"/>
                      </a:endParaRPr>
                    </a:p>
                    <a:p>
                      <a:pPr marL="138430" indent="-121285">
                        <a:lnSpc>
                          <a:spcPct val="100000"/>
                        </a:lnSpc>
                        <a:spcBef>
                          <a:spcPts val="1010"/>
                        </a:spcBef>
                        <a:buChar char="-"/>
                        <a:tabLst>
                          <a:tab pos="139065" algn="l"/>
                        </a:tabLst>
                      </a:pPr>
                      <a:r>
                        <a:rPr sz="1400" spc="-5" dirty="0">
                          <a:latin typeface="Tahoma"/>
                          <a:cs typeface="Tahoma"/>
                        </a:rPr>
                        <a:t>birthday:</a:t>
                      </a:r>
                      <a:r>
                        <a:rPr sz="1400" spc="-20" dirty="0">
                          <a:latin typeface="Tahoma"/>
                          <a:cs typeface="Tahoma"/>
                        </a:rPr>
                        <a:t> </a:t>
                      </a:r>
                      <a:r>
                        <a:rPr sz="1400" spc="-5" dirty="0">
                          <a:latin typeface="Tahoma"/>
                          <a:cs typeface="Tahoma"/>
                        </a:rPr>
                        <a:t>Date</a:t>
                      </a:r>
                      <a:endParaRPr sz="1400">
                        <a:latin typeface="Tahoma"/>
                        <a:cs typeface="Tahoma"/>
                      </a:endParaRPr>
                    </a:p>
                  </a:txBody>
                  <a:tcPr marL="0" marR="0" marT="368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051560">
                <a:tc>
                  <a:txBody>
                    <a:bodyPr/>
                    <a:lstStyle/>
                    <a:p>
                      <a:pPr marL="17780">
                        <a:lnSpc>
                          <a:spcPct val="100000"/>
                        </a:lnSpc>
                        <a:spcBef>
                          <a:spcPts val="495"/>
                        </a:spcBef>
                      </a:pPr>
                      <a:r>
                        <a:rPr sz="1400" dirty="0">
                          <a:latin typeface="Tahoma"/>
                          <a:cs typeface="Tahoma"/>
                        </a:rPr>
                        <a:t>+</a:t>
                      </a:r>
                      <a:r>
                        <a:rPr sz="1400" spc="-15" dirty="0">
                          <a:latin typeface="Tahoma"/>
                          <a:cs typeface="Tahoma"/>
                        </a:rPr>
                        <a:t> </a:t>
                      </a:r>
                      <a:r>
                        <a:rPr sz="1400" spc="-5" dirty="0">
                          <a:latin typeface="Tahoma"/>
                          <a:cs typeface="Tahoma"/>
                        </a:rPr>
                        <a:t>setName(String)</a:t>
                      </a:r>
                      <a:endParaRPr sz="1400" dirty="0">
                        <a:latin typeface="Tahoma"/>
                        <a:cs typeface="Tahoma"/>
                      </a:endParaRPr>
                    </a:p>
                    <a:p>
                      <a:pPr marL="17780">
                        <a:lnSpc>
                          <a:spcPct val="100000"/>
                        </a:lnSpc>
                        <a:spcBef>
                          <a:spcPts val="1000"/>
                        </a:spcBef>
                      </a:pPr>
                      <a:r>
                        <a:rPr sz="1400" dirty="0">
                          <a:latin typeface="Tahoma"/>
                          <a:cs typeface="Tahoma"/>
                        </a:rPr>
                        <a:t>+</a:t>
                      </a:r>
                      <a:r>
                        <a:rPr sz="1400" spc="-15" dirty="0">
                          <a:latin typeface="Tahoma"/>
                          <a:cs typeface="Tahoma"/>
                        </a:rPr>
                        <a:t> </a:t>
                      </a:r>
                      <a:r>
                        <a:rPr sz="1400" spc="-5" dirty="0">
                          <a:latin typeface="Tahoma"/>
                          <a:cs typeface="Tahoma"/>
                        </a:rPr>
                        <a:t>setBirthday(Date)</a:t>
                      </a:r>
                      <a:endParaRPr sz="1400" dirty="0">
                        <a:latin typeface="Tahoma"/>
                        <a:cs typeface="Tahoma"/>
                      </a:endParaRPr>
                    </a:p>
                    <a:p>
                      <a:pPr marL="17780">
                        <a:lnSpc>
                          <a:spcPct val="100000"/>
                        </a:lnSpc>
                        <a:spcBef>
                          <a:spcPts val="1010"/>
                        </a:spcBef>
                      </a:pPr>
                      <a:r>
                        <a:rPr sz="1400" dirty="0">
                          <a:latin typeface="Tahoma"/>
                          <a:cs typeface="Tahoma"/>
                        </a:rPr>
                        <a:t>+ </a:t>
                      </a:r>
                      <a:r>
                        <a:rPr sz="1400" spc="-5" dirty="0">
                          <a:latin typeface="Tahoma"/>
                          <a:cs typeface="Tahoma"/>
                        </a:rPr>
                        <a:t>getDetails():</a:t>
                      </a:r>
                      <a:r>
                        <a:rPr sz="1400" spc="-40" dirty="0">
                          <a:latin typeface="Tahoma"/>
                          <a:cs typeface="Tahoma"/>
                        </a:rPr>
                        <a:t> </a:t>
                      </a:r>
                      <a:r>
                        <a:rPr sz="1400" spc="-5" dirty="0">
                          <a:latin typeface="Tahoma"/>
                          <a:cs typeface="Tahoma"/>
                        </a:rPr>
                        <a:t>String</a:t>
                      </a:r>
                      <a:endParaRPr sz="1400" dirty="0">
                        <a:latin typeface="Tahoma"/>
                        <a:cs typeface="Tahoma"/>
                      </a:endParaRPr>
                    </a:p>
                  </a:txBody>
                  <a:tcPr marL="0" marR="0" marT="628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16" name="object 16"/>
          <p:cNvSpPr/>
          <p:nvPr/>
        </p:nvSpPr>
        <p:spPr>
          <a:xfrm>
            <a:off x="8194540" y="4524248"/>
            <a:ext cx="2133600" cy="1371600"/>
          </a:xfrm>
          <a:custGeom>
            <a:avLst/>
            <a:gdLst/>
            <a:ahLst/>
            <a:cxnLst/>
            <a:rect l="l" t="t" r="r" b="b"/>
            <a:pathLst>
              <a:path w="2133600" h="1371600">
                <a:moveTo>
                  <a:pt x="2133600" y="0"/>
                </a:moveTo>
                <a:lnTo>
                  <a:pt x="0" y="0"/>
                </a:lnTo>
                <a:lnTo>
                  <a:pt x="0" y="1371600"/>
                </a:lnTo>
                <a:lnTo>
                  <a:pt x="2133600" y="1371600"/>
                </a:lnTo>
                <a:lnTo>
                  <a:pt x="21336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17" name="object 17"/>
          <p:cNvGraphicFramePr>
            <a:graphicFrameLocks noGrp="1"/>
          </p:cNvGraphicFramePr>
          <p:nvPr/>
        </p:nvGraphicFramePr>
        <p:xfrm>
          <a:off x="8210102" y="4255771"/>
          <a:ext cx="2132964" cy="1618487"/>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20000"/>
                    </a:ext>
                  </a:extLst>
                </a:gridCol>
                <a:gridCol w="1076959">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579755">
                        <a:lnSpc>
                          <a:spcPct val="100000"/>
                        </a:lnSpc>
                        <a:spcBef>
                          <a:spcPts val="135"/>
                        </a:spcBef>
                      </a:pPr>
                      <a:r>
                        <a:rPr sz="1800" spc="-10" dirty="0">
                          <a:latin typeface="Tahoma"/>
                          <a:cs typeface="Tahoma"/>
                        </a:rPr>
                        <a:t>Employee</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0"/>
                        </a:spcBef>
                      </a:pPr>
                      <a:r>
                        <a:rPr sz="1400" dirty="0">
                          <a:latin typeface="Tahoma"/>
                          <a:cs typeface="Tahoma"/>
                        </a:rPr>
                        <a:t>- </a:t>
                      </a:r>
                      <a:r>
                        <a:rPr sz="1400" spc="-5" dirty="0">
                          <a:latin typeface="Tahoma"/>
                          <a:cs typeface="Tahoma"/>
                        </a:rPr>
                        <a:t>salary:</a:t>
                      </a:r>
                      <a:r>
                        <a:rPr sz="1400" dirty="0">
                          <a:latin typeface="Tahoma"/>
                          <a:cs typeface="Tahoma"/>
                        </a:rPr>
                        <a:t> double</a:t>
                      </a:r>
                      <a:endParaRPr sz="1400">
                        <a:latin typeface="Tahoma"/>
                        <a:cs typeface="Tahoma"/>
                      </a:endParaRPr>
                    </a:p>
                  </a:txBody>
                  <a:tcPr marL="0" marR="0" marT="863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85"/>
                        </a:spcBef>
                      </a:pPr>
                      <a:r>
                        <a:rPr sz="1400" dirty="0">
                          <a:latin typeface="Tahoma"/>
                          <a:cs typeface="Tahoma"/>
                        </a:rPr>
                        <a:t>+</a:t>
                      </a:r>
                      <a:r>
                        <a:rPr sz="1400" spc="-20" dirty="0">
                          <a:latin typeface="Tahoma"/>
                          <a:cs typeface="Tahoma"/>
                        </a:rPr>
                        <a:t> </a:t>
                      </a:r>
                      <a:r>
                        <a:rPr sz="1400" dirty="0">
                          <a:latin typeface="Tahoma"/>
                          <a:cs typeface="Tahoma"/>
                        </a:rPr>
                        <a:t>setSalary(double)</a:t>
                      </a:r>
                    </a:p>
                    <a:p>
                      <a:pPr marL="19050">
                        <a:lnSpc>
                          <a:spcPct val="100000"/>
                        </a:lnSpc>
                        <a:spcBef>
                          <a:spcPts val="1000"/>
                        </a:spcBef>
                      </a:pPr>
                      <a:r>
                        <a:rPr sz="1400" dirty="0">
                          <a:latin typeface="Tahoma"/>
                          <a:cs typeface="Tahoma"/>
                        </a:rPr>
                        <a:t>+ </a:t>
                      </a:r>
                      <a:r>
                        <a:rPr sz="1400" spc="-5" dirty="0">
                          <a:latin typeface="Tahoma"/>
                          <a:cs typeface="Tahoma"/>
                        </a:rPr>
                        <a:t>getDetails():</a:t>
                      </a:r>
                      <a:r>
                        <a:rPr sz="1400" spc="-40" dirty="0">
                          <a:latin typeface="Tahoma"/>
                          <a:cs typeface="Tahoma"/>
                        </a:rPr>
                        <a:t> </a:t>
                      </a:r>
                      <a:r>
                        <a:rPr sz="1400" spc="-5" dirty="0">
                          <a:latin typeface="Tahoma"/>
                          <a:cs typeface="Tahoma"/>
                        </a:rPr>
                        <a:t>String</a:t>
                      </a:r>
                      <a:endParaRPr sz="1400" dirty="0">
                        <a:latin typeface="Tahoma"/>
                        <a:cs typeface="Tahoma"/>
                      </a:endParaRPr>
                    </a:p>
                  </a:txBody>
                  <a:tcPr marL="0" marR="0" marT="742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pSp>
        <p:nvGrpSpPr>
          <p:cNvPr id="18" name="object 18"/>
          <p:cNvGrpSpPr/>
          <p:nvPr/>
        </p:nvGrpSpPr>
        <p:grpSpPr>
          <a:xfrm>
            <a:off x="3077831" y="2873120"/>
            <a:ext cx="1676400" cy="1116965"/>
            <a:chOff x="783716" y="2847085"/>
            <a:chExt cx="1676400" cy="1116965"/>
          </a:xfrm>
        </p:grpSpPr>
        <p:sp>
          <p:nvSpPr>
            <p:cNvPr id="19" name="object 19"/>
            <p:cNvSpPr/>
            <p:nvPr/>
          </p:nvSpPr>
          <p:spPr>
            <a:xfrm>
              <a:off x="1151381" y="3124961"/>
              <a:ext cx="1294130" cy="824865"/>
            </a:xfrm>
            <a:custGeom>
              <a:avLst/>
              <a:gdLst/>
              <a:ahLst/>
              <a:cxnLst/>
              <a:rect l="l" t="t" r="r" b="b"/>
              <a:pathLst>
                <a:path w="1294130" h="824864">
                  <a:moveTo>
                    <a:pt x="0" y="48260"/>
                  </a:moveTo>
                  <a:lnTo>
                    <a:pt x="3791" y="29467"/>
                  </a:lnTo>
                  <a:lnTo>
                    <a:pt x="14133" y="14128"/>
                  </a:lnTo>
                  <a:lnTo>
                    <a:pt x="29473" y="3790"/>
                  </a:lnTo>
                  <a:lnTo>
                    <a:pt x="48259" y="0"/>
                  </a:lnTo>
                  <a:lnTo>
                    <a:pt x="1245616" y="0"/>
                  </a:lnTo>
                  <a:lnTo>
                    <a:pt x="1264408" y="3790"/>
                  </a:lnTo>
                  <a:lnTo>
                    <a:pt x="1279747" y="14128"/>
                  </a:lnTo>
                  <a:lnTo>
                    <a:pt x="1290085" y="29467"/>
                  </a:lnTo>
                  <a:lnTo>
                    <a:pt x="1293876" y="48260"/>
                  </a:lnTo>
                  <a:lnTo>
                    <a:pt x="1293876" y="241300"/>
                  </a:lnTo>
                  <a:lnTo>
                    <a:pt x="1290085" y="260092"/>
                  </a:lnTo>
                  <a:lnTo>
                    <a:pt x="1279747" y="275431"/>
                  </a:lnTo>
                  <a:lnTo>
                    <a:pt x="1264408" y="285769"/>
                  </a:lnTo>
                  <a:lnTo>
                    <a:pt x="1245616" y="289560"/>
                  </a:lnTo>
                  <a:lnTo>
                    <a:pt x="48259" y="289560"/>
                  </a:lnTo>
                  <a:lnTo>
                    <a:pt x="29473" y="285769"/>
                  </a:lnTo>
                  <a:lnTo>
                    <a:pt x="14133" y="275431"/>
                  </a:lnTo>
                  <a:lnTo>
                    <a:pt x="3791" y="260092"/>
                  </a:lnTo>
                  <a:lnTo>
                    <a:pt x="0" y="241300"/>
                  </a:lnTo>
                  <a:lnTo>
                    <a:pt x="0" y="48260"/>
                  </a:lnTo>
                  <a:close/>
                </a:path>
                <a:path w="1294130" h="824864">
                  <a:moveTo>
                    <a:pt x="0" y="406146"/>
                  </a:moveTo>
                  <a:lnTo>
                    <a:pt x="4970" y="381529"/>
                  </a:lnTo>
                  <a:lnTo>
                    <a:pt x="18526" y="361426"/>
                  </a:lnTo>
                  <a:lnTo>
                    <a:pt x="38629" y="347870"/>
                  </a:lnTo>
                  <a:lnTo>
                    <a:pt x="63246" y="342900"/>
                  </a:lnTo>
                  <a:lnTo>
                    <a:pt x="316230" y="342900"/>
                  </a:lnTo>
                  <a:lnTo>
                    <a:pt x="340846" y="347870"/>
                  </a:lnTo>
                  <a:lnTo>
                    <a:pt x="360949" y="361426"/>
                  </a:lnTo>
                  <a:lnTo>
                    <a:pt x="374505" y="381529"/>
                  </a:lnTo>
                  <a:lnTo>
                    <a:pt x="379476" y="406146"/>
                  </a:lnTo>
                  <a:lnTo>
                    <a:pt x="379476" y="761238"/>
                  </a:lnTo>
                  <a:lnTo>
                    <a:pt x="374505" y="785854"/>
                  </a:lnTo>
                  <a:lnTo>
                    <a:pt x="360949" y="805957"/>
                  </a:lnTo>
                  <a:lnTo>
                    <a:pt x="340846" y="819513"/>
                  </a:lnTo>
                  <a:lnTo>
                    <a:pt x="316230" y="824483"/>
                  </a:lnTo>
                  <a:lnTo>
                    <a:pt x="63246" y="824483"/>
                  </a:lnTo>
                  <a:lnTo>
                    <a:pt x="38629" y="819513"/>
                  </a:lnTo>
                  <a:lnTo>
                    <a:pt x="18526" y="805957"/>
                  </a:lnTo>
                  <a:lnTo>
                    <a:pt x="4970" y="785854"/>
                  </a:lnTo>
                  <a:lnTo>
                    <a:pt x="0" y="761238"/>
                  </a:lnTo>
                  <a:lnTo>
                    <a:pt x="0" y="406146"/>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783717" y="2847085"/>
              <a:ext cx="381000" cy="873760"/>
            </a:xfrm>
            <a:custGeom>
              <a:avLst/>
              <a:gdLst/>
              <a:ahLst/>
              <a:cxnLst/>
              <a:rect l="l" t="t" r="r" b="b"/>
              <a:pathLst>
                <a:path w="381000" h="873760">
                  <a:moveTo>
                    <a:pt x="380428" y="49276"/>
                  </a:moveTo>
                  <a:lnTo>
                    <a:pt x="308825" y="0"/>
                  </a:lnTo>
                  <a:lnTo>
                    <a:pt x="305168" y="26136"/>
                  </a:lnTo>
                  <a:lnTo>
                    <a:pt x="295833" y="25146"/>
                  </a:lnTo>
                  <a:lnTo>
                    <a:pt x="280504" y="24384"/>
                  </a:lnTo>
                  <a:lnTo>
                    <a:pt x="264502" y="23749"/>
                  </a:lnTo>
                  <a:lnTo>
                    <a:pt x="231089" y="22860"/>
                  </a:lnTo>
                  <a:lnTo>
                    <a:pt x="195834" y="22479"/>
                  </a:lnTo>
                  <a:lnTo>
                    <a:pt x="185470" y="23368"/>
                  </a:lnTo>
                  <a:lnTo>
                    <a:pt x="146405" y="39243"/>
                  </a:lnTo>
                  <a:lnTo>
                    <a:pt x="111201" y="71628"/>
                  </a:lnTo>
                  <a:lnTo>
                    <a:pt x="87122" y="104902"/>
                  </a:lnTo>
                  <a:lnTo>
                    <a:pt x="65201" y="144780"/>
                  </a:lnTo>
                  <a:lnTo>
                    <a:pt x="45758" y="190246"/>
                  </a:lnTo>
                  <a:lnTo>
                    <a:pt x="24434" y="257937"/>
                  </a:lnTo>
                  <a:lnTo>
                    <a:pt x="9156" y="331597"/>
                  </a:lnTo>
                  <a:lnTo>
                    <a:pt x="4140" y="369951"/>
                  </a:lnTo>
                  <a:lnTo>
                    <a:pt x="1054" y="409067"/>
                  </a:lnTo>
                  <a:lnTo>
                    <a:pt x="0" y="448310"/>
                  </a:lnTo>
                  <a:lnTo>
                    <a:pt x="520" y="468376"/>
                  </a:lnTo>
                  <a:lnTo>
                    <a:pt x="4775" y="508127"/>
                  </a:lnTo>
                  <a:lnTo>
                    <a:pt x="12763" y="547370"/>
                  </a:lnTo>
                  <a:lnTo>
                    <a:pt x="24447" y="585851"/>
                  </a:lnTo>
                  <a:lnTo>
                    <a:pt x="39382" y="623062"/>
                  </a:lnTo>
                  <a:lnTo>
                    <a:pt x="57378" y="658876"/>
                  </a:lnTo>
                  <a:lnTo>
                    <a:pt x="78232" y="692912"/>
                  </a:lnTo>
                  <a:lnTo>
                    <a:pt x="101612" y="725043"/>
                  </a:lnTo>
                  <a:lnTo>
                    <a:pt x="127241" y="754888"/>
                  </a:lnTo>
                  <a:lnTo>
                    <a:pt x="154940" y="781939"/>
                  </a:lnTo>
                  <a:lnTo>
                    <a:pt x="184378" y="806323"/>
                  </a:lnTo>
                  <a:lnTo>
                    <a:pt x="231584" y="836676"/>
                  </a:lnTo>
                  <a:lnTo>
                    <a:pt x="281343" y="858647"/>
                  </a:lnTo>
                  <a:lnTo>
                    <a:pt x="333019" y="870966"/>
                  </a:lnTo>
                  <a:lnTo>
                    <a:pt x="367220" y="873506"/>
                  </a:lnTo>
                  <a:lnTo>
                    <a:pt x="368109" y="847598"/>
                  </a:lnTo>
                  <a:lnTo>
                    <a:pt x="351434" y="846963"/>
                  </a:lnTo>
                  <a:lnTo>
                    <a:pt x="335826" y="845312"/>
                  </a:lnTo>
                  <a:lnTo>
                    <a:pt x="289013" y="833882"/>
                  </a:lnTo>
                  <a:lnTo>
                    <a:pt x="243332" y="813562"/>
                  </a:lnTo>
                  <a:lnTo>
                    <a:pt x="199478" y="785241"/>
                  </a:lnTo>
                  <a:lnTo>
                    <a:pt x="158597" y="749947"/>
                  </a:lnTo>
                  <a:lnTo>
                    <a:pt x="121653" y="708545"/>
                  </a:lnTo>
                  <a:lnTo>
                    <a:pt x="89306" y="662178"/>
                  </a:lnTo>
                  <a:lnTo>
                    <a:pt x="62725" y="611886"/>
                  </a:lnTo>
                  <a:lnTo>
                    <a:pt x="42773" y="558673"/>
                  </a:lnTo>
                  <a:lnTo>
                    <a:pt x="30264" y="503555"/>
                  </a:lnTo>
                  <a:lnTo>
                    <a:pt x="25908" y="447675"/>
                  </a:lnTo>
                  <a:lnTo>
                    <a:pt x="26949" y="409829"/>
                  </a:lnTo>
                  <a:lnTo>
                    <a:pt x="34836" y="335026"/>
                  </a:lnTo>
                  <a:lnTo>
                    <a:pt x="49669" y="263906"/>
                  </a:lnTo>
                  <a:lnTo>
                    <a:pt x="70256" y="198755"/>
                  </a:lnTo>
                  <a:lnTo>
                    <a:pt x="88722" y="155702"/>
                  </a:lnTo>
                  <a:lnTo>
                    <a:pt x="109283" y="118364"/>
                  </a:lnTo>
                  <a:lnTo>
                    <a:pt x="138912" y="79502"/>
                  </a:lnTo>
                  <a:lnTo>
                    <a:pt x="169087" y="55753"/>
                  </a:lnTo>
                  <a:lnTo>
                    <a:pt x="197548" y="48387"/>
                  </a:lnTo>
                  <a:lnTo>
                    <a:pt x="230873" y="48641"/>
                  </a:lnTo>
                  <a:lnTo>
                    <a:pt x="279565" y="50165"/>
                  </a:lnTo>
                  <a:lnTo>
                    <a:pt x="294525" y="50927"/>
                  </a:lnTo>
                  <a:lnTo>
                    <a:pt x="301599" y="51727"/>
                  </a:lnTo>
                  <a:lnTo>
                    <a:pt x="298081" y="76962"/>
                  </a:lnTo>
                  <a:lnTo>
                    <a:pt x="368706" y="53213"/>
                  </a:lnTo>
                  <a:lnTo>
                    <a:pt x="380428" y="49276"/>
                  </a:lnTo>
                  <a:close/>
                </a:path>
              </a:pathLst>
            </a:custGeom>
            <a:solidFill>
              <a:srgbClr val="FFCF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21" name="object 21"/>
          <p:cNvGrpSpPr/>
          <p:nvPr/>
        </p:nvGrpSpPr>
        <p:grpSpPr>
          <a:xfrm>
            <a:off x="5410201" y="3079803"/>
            <a:ext cx="3941749" cy="1160780"/>
            <a:chOff x="3821176" y="3021076"/>
            <a:chExt cx="4184650" cy="1160780"/>
          </a:xfrm>
        </p:grpSpPr>
        <p:sp>
          <p:nvSpPr>
            <p:cNvPr id="22" name="object 22"/>
            <p:cNvSpPr/>
            <p:nvPr/>
          </p:nvSpPr>
          <p:spPr>
            <a:xfrm>
              <a:off x="7818120" y="3944112"/>
              <a:ext cx="187451"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3821176" y="3021075"/>
              <a:ext cx="3004185" cy="833119"/>
            </a:xfrm>
            <a:custGeom>
              <a:avLst/>
              <a:gdLst/>
              <a:ahLst/>
              <a:cxnLst/>
              <a:rect l="l" t="t" r="r" b="b"/>
              <a:pathLst>
                <a:path w="3004184" h="833120">
                  <a:moveTo>
                    <a:pt x="2667254" y="401066"/>
                  </a:moveTo>
                  <a:lnTo>
                    <a:pt x="2666327" y="400812"/>
                  </a:lnTo>
                  <a:lnTo>
                    <a:pt x="2583434" y="377952"/>
                  </a:lnTo>
                  <a:lnTo>
                    <a:pt x="2588412" y="403326"/>
                  </a:lnTo>
                  <a:lnTo>
                    <a:pt x="531114" y="807466"/>
                  </a:lnTo>
                  <a:lnTo>
                    <a:pt x="536194" y="832866"/>
                  </a:lnTo>
                  <a:lnTo>
                    <a:pt x="2593416" y="428726"/>
                  </a:lnTo>
                  <a:lnTo>
                    <a:pt x="2598420" y="454152"/>
                  </a:lnTo>
                  <a:lnTo>
                    <a:pt x="2667254" y="401066"/>
                  </a:lnTo>
                  <a:close/>
                </a:path>
                <a:path w="3004184" h="833120">
                  <a:moveTo>
                    <a:pt x="3003677" y="27686"/>
                  </a:moveTo>
                  <a:lnTo>
                    <a:pt x="2991967" y="23749"/>
                  </a:lnTo>
                  <a:lnTo>
                    <a:pt x="2921381" y="0"/>
                  </a:lnTo>
                  <a:lnTo>
                    <a:pt x="2924962" y="25539"/>
                  </a:lnTo>
                  <a:lnTo>
                    <a:pt x="0" y="433959"/>
                  </a:lnTo>
                  <a:lnTo>
                    <a:pt x="3556" y="459613"/>
                  </a:lnTo>
                  <a:lnTo>
                    <a:pt x="2928569" y="51333"/>
                  </a:lnTo>
                  <a:lnTo>
                    <a:pt x="2932176" y="76962"/>
                  </a:lnTo>
                  <a:lnTo>
                    <a:pt x="3003677" y="27686"/>
                  </a:lnTo>
                  <a:close/>
                </a:path>
              </a:pathLst>
            </a:custGeom>
            <a:solidFill>
              <a:srgbClr val="33339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4" name="object 24"/>
          <p:cNvSpPr txBox="1"/>
          <p:nvPr/>
        </p:nvSpPr>
        <p:spPr>
          <a:xfrm>
            <a:off x="8030083" y="3094735"/>
            <a:ext cx="313055" cy="635000"/>
          </a:xfrm>
          <a:prstGeom prst="rect">
            <a:avLst/>
          </a:prstGeom>
        </p:spPr>
        <p:txBody>
          <a:bodyPr vert="horz" wrap="square" lIns="0" tIns="12065" rIns="0" bIns="0" rtlCol="0">
            <a:spAutoFit/>
          </a:bodyPr>
          <a:lstStyle/>
          <a:p>
            <a:pPr marL="12700">
              <a:spcBef>
                <a:spcPts val="95"/>
              </a:spcBef>
            </a:pPr>
            <a:r>
              <a:rPr sz="4000" b="1" dirty="0">
                <a:solidFill>
                  <a:srgbClr val="333399"/>
                </a:solidFill>
                <a:latin typeface="Times New Roman" panose="02020603050405020304" pitchFamily="18" charset="0"/>
                <a:cs typeface="Times New Roman" panose="02020603050405020304" pitchFamily="18" charset="0"/>
              </a:rPr>
              <a:t>?</a:t>
            </a:r>
            <a:endParaRPr sz="4000">
              <a:latin typeface="Times New Roman" panose="02020603050405020304" pitchFamily="18" charset="0"/>
              <a:cs typeface="Times New Roman" panose="02020603050405020304" pitchFamily="18" charset="0"/>
            </a:endParaRPr>
          </a:p>
        </p:txBody>
      </p:sp>
      <p:sp>
        <p:nvSpPr>
          <p:cNvPr id="25" name="object 25"/>
          <p:cNvSpPr txBox="1"/>
          <p:nvPr/>
        </p:nvSpPr>
        <p:spPr>
          <a:xfrm>
            <a:off x="10267951" y="6441566"/>
            <a:ext cx="125095" cy="205634"/>
          </a:xfrm>
          <a:prstGeom prst="rect">
            <a:avLst/>
          </a:prstGeom>
        </p:spPr>
        <p:txBody>
          <a:bodyPr vert="horz" wrap="square" lIns="0" tIns="0" rIns="0" bIns="0" rtlCol="0">
            <a:spAutoFit/>
          </a:bodyPr>
          <a:lstStyle/>
          <a:p>
            <a:pPr marL="127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12700">
                <a:lnSpc>
                  <a:spcPts val="1650"/>
                </a:lnSpc>
              </a:pPr>
              <a:t>114</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3395345" cy="689932"/>
          </a:xfrm>
          <a:prstGeom prst="rect">
            <a:avLst/>
          </a:prstGeom>
        </p:spPr>
        <p:txBody>
          <a:bodyPr vert="horz" wrap="square" lIns="0" tIns="12700" rIns="0" bIns="0" rtlCol="0" anchor="ctr">
            <a:spAutoFit/>
          </a:bodyPr>
          <a:lstStyle/>
          <a:p>
            <a:pPr marL="12700">
              <a:lnSpc>
                <a:spcPct val="100000"/>
              </a:lnSpc>
              <a:spcBef>
                <a:spcPts val="100"/>
              </a:spcBef>
            </a:pPr>
            <a:r>
              <a:rPr dirty="0"/>
              <a:t>1.1 Upcasting</a:t>
            </a:r>
          </a:p>
        </p:txBody>
      </p:sp>
      <p:sp>
        <p:nvSpPr>
          <p:cNvPr id="8" name="object 8"/>
          <p:cNvSpPr txBox="1"/>
          <p:nvPr/>
        </p:nvSpPr>
        <p:spPr>
          <a:xfrm>
            <a:off x="2657368" y="1354460"/>
            <a:ext cx="4395470" cy="1360805"/>
          </a:xfrm>
          <a:prstGeom prst="rect">
            <a:avLst/>
          </a:prstGeom>
        </p:spPr>
        <p:txBody>
          <a:bodyPr vert="horz" wrap="square" lIns="0" tIns="33655" rIns="0" bIns="0" rtlCol="0">
            <a:spAutoFit/>
          </a:bodyPr>
          <a:lstStyle/>
          <a:p>
            <a:pPr marL="12700">
              <a:spcBef>
                <a:spcPts val="26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spcBef>
                <a:spcPts val="120"/>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Manager </a:t>
            </a:r>
            <a:r>
              <a:rPr b="1" dirty="0">
                <a:solidFill>
                  <a:srgbClr val="333399"/>
                </a:solidFill>
                <a:latin typeface="Times New Roman" panose="02020603050405020304" pitchFamily="18" charset="0"/>
                <a:cs typeface="Times New Roman" panose="02020603050405020304" pitchFamily="18" charset="0"/>
              </a:rPr>
              <a:t>extends </a:t>
            </a:r>
            <a:r>
              <a:rPr b="1" dirty="0">
                <a:latin typeface="Times New Roman" panose="02020603050405020304" pitchFamily="18" charset="0"/>
                <a:cs typeface="Times New Roman" panose="02020603050405020304" pitchFamily="18" charset="0"/>
              </a:rPr>
              <a:t>Employee {</a:t>
            </a:r>
            <a:endParaRPr dirty="0">
              <a:latin typeface="Times New Roman" panose="02020603050405020304" pitchFamily="18" charset="0"/>
              <a:cs typeface="Times New Roman" panose="02020603050405020304" pitchFamily="18" charset="0"/>
            </a:endParaRPr>
          </a:p>
          <a:p>
            <a:pPr marL="355600">
              <a:spcBef>
                <a:spcPts val="434"/>
              </a:spcBef>
            </a:pPr>
            <a:r>
              <a:rPr b="1" dirty="0">
                <a:latin typeface="Times New Roman" panose="02020603050405020304" pitchFamily="18" charset="0"/>
                <a:cs typeface="Times New Roman" panose="02020603050405020304" pitchFamily="18" charset="0"/>
              </a:rPr>
              <a:t>Employee assistant;</a:t>
            </a:r>
            <a:endParaRPr dirty="0">
              <a:latin typeface="Times New Roman" panose="02020603050405020304" pitchFamily="18" charset="0"/>
              <a:cs typeface="Times New Roman" panose="02020603050405020304" pitchFamily="18" charset="0"/>
            </a:endParaRPr>
          </a:p>
          <a:p>
            <a:pPr marL="355600">
              <a:spcBef>
                <a:spcPts val="430"/>
              </a:spcBef>
            </a:pP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2551737" y="2778251"/>
            <a:ext cx="4611064" cy="3291414"/>
          </a:xfrm>
          <a:prstGeom prst="rect">
            <a:avLst/>
          </a:prstGeom>
        </p:spPr>
        <p:txBody>
          <a:bodyPr vert="horz" wrap="square" lIns="0" tIns="12700" rIns="0" bIns="0" rtlCol="0">
            <a:spAutoFit/>
          </a:bodyPr>
          <a:lstStyle/>
          <a:p>
            <a:pPr marL="927100" marR="141605" indent="-572135">
              <a:lnSpc>
                <a:spcPct val="120000"/>
              </a:lnSpc>
              <a:spcBef>
                <a:spcPts val="100"/>
              </a:spcBef>
            </a:pPr>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setAssistant(Employee e) {  assistant = e;</a:t>
            </a:r>
            <a:endParaRPr dirty="0">
              <a:latin typeface="Times New Roman" panose="02020603050405020304" pitchFamily="18" charset="0"/>
              <a:cs typeface="Times New Roman" panose="02020603050405020304" pitchFamily="18" charset="0"/>
            </a:endParaRPr>
          </a:p>
          <a:p>
            <a:pPr marL="355600">
              <a:spcBef>
                <a:spcPts val="43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spcBef>
                <a:spcPts val="434"/>
              </a:spcBef>
            </a:pP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2700">
              <a:spcBef>
                <a:spcPts val="434"/>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430"/>
              </a:spcBef>
            </a:pPr>
            <a:r>
              <a:rPr b="1" dirty="0">
                <a:solidFill>
                  <a:srgbClr val="333399"/>
                </a:solidFill>
                <a:latin typeface="Times New Roman" panose="02020603050405020304" pitchFamily="18" charset="0"/>
                <a:cs typeface="Times New Roman" panose="02020603050405020304" pitchFamily="18" charset="0"/>
              </a:rPr>
              <a:t>public class </a:t>
            </a:r>
            <a:r>
              <a:rPr b="1" dirty="0">
                <a:latin typeface="Times New Roman" panose="02020603050405020304" pitchFamily="18" charset="0"/>
                <a:cs typeface="Times New Roman" panose="02020603050405020304" pitchFamily="18" charset="0"/>
              </a:rPr>
              <a:t>Test2 {</a:t>
            </a:r>
            <a:endParaRPr dirty="0">
              <a:latin typeface="Times New Roman" panose="02020603050405020304" pitchFamily="18" charset="0"/>
              <a:cs typeface="Times New Roman" panose="02020603050405020304" pitchFamily="18" charset="0"/>
            </a:endParaRPr>
          </a:p>
          <a:p>
            <a:pPr marL="927100" marR="5080" indent="-572135">
              <a:lnSpc>
                <a:spcPct val="120000"/>
              </a:lnSpc>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arg[]) {  Manager junior, senior;</a:t>
            </a:r>
            <a:endParaRPr dirty="0">
              <a:latin typeface="Times New Roman" panose="02020603050405020304" pitchFamily="18" charset="0"/>
              <a:cs typeface="Times New Roman" panose="02020603050405020304" pitchFamily="18" charset="0"/>
            </a:endParaRPr>
          </a:p>
          <a:p>
            <a:pPr marL="927100" marR="935355">
              <a:lnSpc>
                <a:spcPct val="120000"/>
              </a:lnSpc>
            </a:pPr>
            <a:r>
              <a:rPr b="1" dirty="0">
                <a:latin typeface="Times New Roman" panose="02020603050405020304" pitchFamily="18" charset="0"/>
                <a:cs typeface="Times New Roman" panose="02020603050405020304" pitchFamily="18" charset="0"/>
              </a:rPr>
              <a:t>// ...  senior.setAssistant(junior);</a:t>
            </a:r>
            <a:endParaRPr dirty="0">
              <a:latin typeface="Times New Roman" panose="02020603050405020304" pitchFamily="18" charset="0"/>
              <a:cs typeface="Times New Roman" panose="02020603050405020304" pitchFamily="18" charset="0"/>
            </a:endParaRPr>
          </a:p>
        </p:txBody>
      </p:sp>
      <p:sp>
        <p:nvSpPr>
          <p:cNvPr id="10" name="object 10"/>
          <p:cNvSpPr/>
          <p:nvPr/>
        </p:nvSpPr>
        <p:spPr>
          <a:xfrm>
            <a:off x="7971991" y="600479"/>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7977822" y="591692"/>
            <a:ext cx="2404110" cy="2099310"/>
            <a:chOff x="6453949" y="569785"/>
            <a:chExt cx="2404110" cy="2099310"/>
          </a:xfrm>
        </p:grpSpPr>
        <p:sp>
          <p:nvSpPr>
            <p:cNvPr id="13" name="object 13"/>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5" name="object 15"/>
          <p:cNvSpPr txBox="1"/>
          <p:nvPr/>
        </p:nvSpPr>
        <p:spPr>
          <a:xfrm>
            <a:off x="8771891" y="578865"/>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16" name="object 16"/>
          <p:cNvSpPr txBox="1"/>
          <p:nvPr/>
        </p:nvSpPr>
        <p:spPr>
          <a:xfrm>
            <a:off x="7988300" y="980059"/>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17" name="object 17"/>
          <p:cNvSpPr txBox="1"/>
          <p:nvPr/>
        </p:nvSpPr>
        <p:spPr>
          <a:xfrm>
            <a:off x="7988301" y="1321435"/>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18" name="object 18"/>
          <p:cNvSpPr txBox="1"/>
          <p:nvPr/>
        </p:nvSpPr>
        <p:spPr>
          <a:xfrm>
            <a:off x="8007477" y="1533574"/>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19" name="object 19"/>
          <p:cNvSpPr/>
          <p:nvPr/>
        </p:nvSpPr>
        <p:spPr>
          <a:xfrm>
            <a:off x="7965948" y="955547"/>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p:nvPr/>
        </p:nvSpPr>
        <p:spPr>
          <a:xfrm>
            <a:off x="7947171" y="3137360"/>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22" name="object 22"/>
          <p:cNvGraphicFramePr>
            <a:graphicFrameLocks noGrp="1"/>
          </p:cNvGraphicFramePr>
          <p:nvPr/>
        </p:nvGraphicFramePr>
        <p:xfrm>
          <a:off x="7995794" y="2900171"/>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24" name="object 24"/>
          <p:cNvSpPr/>
          <p:nvPr/>
        </p:nvSpPr>
        <p:spPr>
          <a:xfrm>
            <a:off x="7981949" y="4968042"/>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25" name="object 25"/>
          <p:cNvGraphicFramePr>
            <a:graphicFrameLocks noGrp="1"/>
          </p:cNvGraphicFramePr>
          <p:nvPr/>
        </p:nvGraphicFramePr>
        <p:xfrm>
          <a:off x="7997062" y="4730354"/>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26" name="object 26"/>
          <p:cNvSpPr/>
          <p:nvPr/>
        </p:nvSpPr>
        <p:spPr>
          <a:xfrm>
            <a:off x="9201911" y="2659379"/>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9214104" y="4518659"/>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p:nvPr/>
        </p:nvSpPr>
        <p:spPr>
          <a:xfrm>
            <a:off x="2753970" y="5769311"/>
            <a:ext cx="3954779" cy="300355"/>
          </a:xfrm>
          <a:custGeom>
            <a:avLst/>
            <a:gdLst/>
            <a:ahLst/>
            <a:cxnLst/>
            <a:rect l="l" t="t" r="r" b="b"/>
            <a:pathLst>
              <a:path w="3954779" h="300354">
                <a:moveTo>
                  <a:pt x="0" y="50037"/>
                </a:moveTo>
                <a:lnTo>
                  <a:pt x="3932" y="30560"/>
                </a:lnTo>
                <a:lnTo>
                  <a:pt x="14655" y="14655"/>
                </a:lnTo>
                <a:lnTo>
                  <a:pt x="30560" y="3932"/>
                </a:lnTo>
                <a:lnTo>
                  <a:pt x="50037" y="0"/>
                </a:lnTo>
                <a:lnTo>
                  <a:pt x="3904742" y="0"/>
                </a:lnTo>
                <a:lnTo>
                  <a:pt x="3924240" y="3932"/>
                </a:lnTo>
                <a:lnTo>
                  <a:pt x="3940143" y="14655"/>
                </a:lnTo>
                <a:lnTo>
                  <a:pt x="3950854" y="30560"/>
                </a:lnTo>
                <a:lnTo>
                  <a:pt x="3954779" y="50037"/>
                </a:lnTo>
                <a:lnTo>
                  <a:pt x="3954779" y="250189"/>
                </a:lnTo>
                <a:lnTo>
                  <a:pt x="3950854" y="269667"/>
                </a:lnTo>
                <a:lnTo>
                  <a:pt x="3940143" y="285572"/>
                </a:lnTo>
                <a:lnTo>
                  <a:pt x="3924240" y="296295"/>
                </a:lnTo>
                <a:lnTo>
                  <a:pt x="3904742" y="300227"/>
                </a:lnTo>
                <a:lnTo>
                  <a:pt x="50037" y="300227"/>
                </a:lnTo>
                <a:lnTo>
                  <a:pt x="30560" y="296295"/>
                </a:lnTo>
                <a:lnTo>
                  <a:pt x="14655" y="285572"/>
                </a:lnTo>
                <a:lnTo>
                  <a:pt x="3932" y="269667"/>
                </a:lnTo>
                <a:lnTo>
                  <a:pt x="0" y="250189"/>
                </a:lnTo>
                <a:lnTo>
                  <a:pt x="0" y="50037"/>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txBox="1"/>
          <p:nvPr/>
        </p:nvSpPr>
        <p:spPr>
          <a:xfrm>
            <a:off x="3276601" y="6185086"/>
            <a:ext cx="163195" cy="256480"/>
          </a:xfrm>
          <a:prstGeom prst="rect">
            <a:avLst/>
          </a:prstGeom>
        </p:spPr>
        <p:txBody>
          <a:bodyPr vert="horz" wrap="square" lIns="0" tIns="0" rIns="0" bIns="0" rtlCol="0">
            <a:spAutoFit/>
          </a:bodyPr>
          <a:lstStyle/>
          <a:p>
            <a:pPr marL="12700">
              <a:lnSpc>
                <a:spcPts val="1960"/>
              </a:lnSpc>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
        <p:nvSpPr>
          <p:cNvPr id="30" name="object 30"/>
          <p:cNvSpPr txBox="1"/>
          <p:nvPr/>
        </p:nvSpPr>
        <p:spPr>
          <a:xfrm>
            <a:off x="10143491" y="6441566"/>
            <a:ext cx="274955" cy="205634"/>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38100">
                <a:lnSpc>
                  <a:spcPts val="1650"/>
                </a:lnSpc>
              </a:pPr>
              <a:t>115</a:t>
            </a:fld>
            <a:endParaRPr sz="1400">
              <a:latin typeface="Times New Roman" panose="02020603050405020304" pitchFamily="18" charset="0"/>
              <a:cs typeface="Times New Roman" panose="02020603050405020304" pitchFamily="18" charset="0"/>
            </a:endParaRPr>
          </a:p>
        </p:txBody>
      </p:sp>
      <p:sp>
        <p:nvSpPr>
          <p:cNvPr id="31" name="object 31"/>
          <p:cNvSpPr txBox="1"/>
          <p:nvPr/>
        </p:nvSpPr>
        <p:spPr>
          <a:xfrm>
            <a:off x="2933701" y="6514016"/>
            <a:ext cx="163195" cy="256480"/>
          </a:xfrm>
          <a:prstGeom prst="rect">
            <a:avLst/>
          </a:prstGeom>
        </p:spPr>
        <p:txBody>
          <a:bodyPr vert="horz" wrap="square" lIns="0" tIns="0" rIns="0" bIns="0" rtlCol="0">
            <a:spAutoFit/>
          </a:bodyPr>
          <a:lstStyle/>
          <a:p>
            <a:pPr marL="12700">
              <a:lnSpc>
                <a:spcPts val="1960"/>
              </a:lnSpc>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3395345" cy="689932"/>
          </a:xfrm>
          <a:prstGeom prst="rect">
            <a:avLst/>
          </a:prstGeom>
        </p:spPr>
        <p:txBody>
          <a:bodyPr vert="horz" wrap="square" lIns="0" tIns="12700" rIns="0" bIns="0" rtlCol="0" anchor="ctr">
            <a:spAutoFit/>
          </a:bodyPr>
          <a:lstStyle/>
          <a:p>
            <a:pPr marL="12700">
              <a:lnSpc>
                <a:spcPct val="100000"/>
              </a:lnSpc>
              <a:spcBef>
                <a:spcPts val="100"/>
              </a:spcBef>
            </a:pPr>
            <a:r>
              <a:rPr dirty="0"/>
              <a:t>1.1 Upcasting</a:t>
            </a:r>
          </a:p>
        </p:txBody>
      </p:sp>
      <p:sp>
        <p:nvSpPr>
          <p:cNvPr id="8" name="object 8"/>
          <p:cNvSpPr txBox="1"/>
          <p:nvPr/>
        </p:nvSpPr>
        <p:spPr>
          <a:xfrm>
            <a:off x="2619755" y="1393040"/>
            <a:ext cx="5300092" cy="1021433"/>
          </a:xfrm>
          <a:prstGeom prst="rect">
            <a:avLst/>
          </a:prstGeom>
        </p:spPr>
        <p:txBody>
          <a:bodyPr vert="horz" wrap="square" lIns="0" tIns="33655" rIns="0" bIns="0" rtlCol="0">
            <a:spAutoFit/>
          </a:bodyPr>
          <a:lstStyle/>
          <a:p>
            <a:pPr marL="12700">
              <a:spcBef>
                <a:spcPts val="26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spcBef>
                <a:spcPts val="120"/>
              </a:spcBef>
            </a:pPr>
            <a:r>
              <a:rPr b="1" dirty="0">
                <a:solidFill>
                  <a:srgbClr val="333399"/>
                </a:solidFill>
                <a:latin typeface="Times New Roman" panose="02020603050405020304" pitchFamily="18" charset="0"/>
                <a:cs typeface="Times New Roman" panose="02020603050405020304" pitchFamily="18" charset="0"/>
              </a:rPr>
              <a:t>public class </a:t>
            </a:r>
            <a:r>
              <a:rPr b="1" dirty="0">
                <a:latin typeface="Times New Roman" panose="02020603050405020304" pitchFamily="18" charset="0"/>
                <a:cs typeface="Times New Roman" panose="02020603050405020304" pitchFamily="18" charset="0"/>
              </a:rPr>
              <a:t>Test3 {</a:t>
            </a:r>
            <a:endParaRPr dirty="0">
              <a:latin typeface="Times New Roman" panose="02020603050405020304" pitchFamily="18" charset="0"/>
              <a:cs typeface="Times New Roman" panose="02020603050405020304" pitchFamily="18" charset="0"/>
            </a:endParaRPr>
          </a:p>
          <a:p>
            <a:pPr marL="355600">
              <a:spcBef>
                <a:spcPts val="434"/>
              </a:spcBef>
            </a:pPr>
            <a:r>
              <a:rPr b="1" dirty="0">
                <a:solidFill>
                  <a:srgbClr val="333399"/>
                </a:solidFill>
                <a:latin typeface="Times New Roman" panose="02020603050405020304" pitchFamily="18" charset="0"/>
                <a:cs typeface="Times New Roman" panose="02020603050405020304" pitchFamily="18" charset="0"/>
              </a:rPr>
              <a:t>String static </a:t>
            </a:r>
            <a:r>
              <a:rPr b="1" dirty="0">
                <a:latin typeface="Times New Roman" panose="02020603050405020304" pitchFamily="18" charset="0"/>
                <a:cs typeface="Times New Roman" panose="02020603050405020304" pitchFamily="18" charset="0"/>
              </a:rPr>
              <a:t>teamInfo(Person p1,Person p2)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2361694" y="2418315"/>
            <a:ext cx="5300093" cy="3340145"/>
          </a:xfrm>
          <a:prstGeom prst="rect">
            <a:avLst/>
          </a:prstGeom>
        </p:spPr>
        <p:txBody>
          <a:bodyPr vert="horz" wrap="square" lIns="0" tIns="12700" rIns="0" bIns="0" rtlCol="0">
            <a:spAutoFit/>
          </a:bodyPr>
          <a:lstStyle/>
          <a:p>
            <a:pPr marL="1498600" marR="318770" indent="-914400">
              <a:lnSpc>
                <a:spcPct val="120000"/>
              </a:lnSpc>
              <a:spcBef>
                <a:spcPts val="100"/>
              </a:spcBef>
            </a:pP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"Leader: " + p1.getName() +  ", member: " + p2.getName();</a:t>
            </a:r>
            <a:endParaRPr dirty="0">
              <a:latin typeface="Times New Roman" panose="02020603050405020304" pitchFamily="18" charset="0"/>
              <a:cs typeface="Times New Roman" panose="02020603050405020304" pitchFamily="18" charset="0"/>
            </a:endParaRPr>
          </a:p>
          <a:p>
            <a:pPr marL="12700">
              <a:spcBef>
                <a:spcPts val="43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584200" marR="302260" indent="-572135">
              <a:lnSpc>
                <a:spcPts val="2590"/>
              </a:lnSpc>
              <a:spcBef>
                <a:spcPts val="160"/>
              </a:spcBef>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arg[]) {  </a:t>
            </a:r>
            <a:endParaRPr lang="en-US" b="1" dirty="0">
              <a:latin typeface="Times New Roman" panose="02020603050405020304" pitchFamily="18" charset="0"/>
              <a:cs typeface="Times New Roman" panose="02020603050405020304" pitchFamily="18" charset="0"/>
            </a:endParaRPr>
          </a:p>
          <a:p>
            <a:pPr marL="584200" marR="302260" indent="-572135">
              <a:lnSpc>
                <a:spcPts val="2590"/>
              </a:lnSpc>
              <a:spcBef>
                <a:spcPts val="160"/>
              </a:spcBef>
            </a:pP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Employee e1, e2;</a:t>
            </a:r>
            <a:endParaRPr dirty="0">
              <a:latin typeface="Times New Roman" panose="02020603050405020304" pitchFamily="18" charset="0"/>
              <a:cs typeface="Times New Roman" panose="02020603050405020304" pitchFamily="18" charset="0"/>
            </a:endParaRPr>
          </a:p>
          <a:p>
            <a:pPr marL="584200">
              <a:spcBef>
                <a:spcPts val="280"/>
              </a:spcBef>
            </a:pPr>
            <a:r>
              <a:rPr b="1" dirty="0">
                <a:latin typeface="Times New Roman" panose="02020603050405020304" pitchFamily="18" charset="0"/>
                <a:cs typeface="Times New Roman" panose="02020603050405020304" pitchFamily="18" charset="0"/>
              </a:rPr>
              <a:t>Manager m1, m2;</a:t>
            </a:r>
            <a:endParaRPr dirty="0">
              <a:latin typeface="Times New Roman" panose="02020603050405020304" pitchFamily="18" charset="0"/>
              <a:cs typeface="Times New Roman" panose="02020603050405020304" pitchFamily="18" charset="0"/>
            </a:endParaRPr>
          </a:p>
          <a:p>
            <a:pPr marL="584200" marR="5080">
              <a:lnSpc>
                <a:spcPct val="120000"/>
              </a:lnSpc>
            </a:pPr>
            <a:r>
              <a:rPr b="1" dirty="0">
                <a:latin typeface="Times New Roman" panose="02020603050405020304" pitchFamily="18" charset="0"/>
                <a:cs typeface="Times New Roman" panose="02020603050405020304" pitchFamily="18" charset="0"/>
              </a:rPr>
              <a:t>// ...  </a:t>
            </a:r>
            <a:endParaRPr lang="en-US" b="1" dirty="0">
              <a:latin typeface="Times New Roman" panose="02020603050405020304" pitchFamily="18" charset="0"/>
              <a:cs typeface="Times New Roman" panose="02020603050405020304" pitchFamily="18" charset="0"/>
            </a:endParaRPr>
          </a:p>
          <a:p>
            <a:pPr marL="584200" marR="5080">
              <a:lnSpc>
                <a:spcPct val="120000"/>
              </a:lnSpc>
            </a:pPr>
            <a:r>
              <a:rPr b="1" dirty="0" err="1">
                <a:solidFill>
                  <a:srgbClr val="333399"/>
                </a:solidFill>
                <a:latin typeface="Times New Roman" panose="02020603050405020304" pitchFamily="18" charset="0"/>
                <a:cs typeface="Times New Roman" panose="02020603050405020304" pitchFamily="18" charset="0"/>
              </a:rPr>
              <a:t>System</a:t>
            </a:r>
            <a:r>
              <a:rPr b="1" dirty="0" err="1">
                <a:latin typeface="Times New Roman" panose="02020603050405020304" pitchFamily="18" charset="0"/>
                <a:cs typeface="Times New Roman" panose="02020603050405020304" pitchFamily="18" charset="0"/>
              </a:rPr>
              <a:t>.out.println</a:t>
            </a:r>
            <a:r>
              <a:rPr b="1" dirty="0">
                <a:latin typeface="Times New Roman" panose="02020603050405020304" pitchFamily="18" charset="0"/>
                <a:cs typeface="Times New Roman" panose="02020603050405020304" pitchFamily="18" charset="0"/>
              </a:rPr>
              <a:t>(teamInfo(e1, e2));  </a:t>
            </a: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.out.println(teamInfo(m1, m2));  </a:t>
            </a: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.out.println(teamInfo(m1, e2));</a:t>
            </a:r>
            <a:endParaRPr dirty="0">
              <a:latin typeface="Times New Roman" panose="02020603050405020304" pitchFamily="18" charset="0"/>
              <a:cs typeface="Times New Roman" panose="02020603050405020304" pitchFamily="18" charset="0"/>
            </a:endParaRPr>
          </a:p>
        </p:txBody>
      </p:sp>
      <p:sp>
        <p:nvSpPr>
          <p:cNvPr id="28" name="object 28"/>
          <p:cNvSpPr/>
          <p:nvPr/>
        </p:nvSpPr>
        <p:spPr>
          <a:xfrm>
            <a:off x="2408602" y="4795421"/>
            <a:ext cx="5244465" cy="951230"/>
          </a:xfrm>
          <a:custGeom>
            <a:avLst/>
            <a:gdLst/>
            <a:ahLst/>
            <a:cxnLst/>
            <a:rect l="l" t="t" r="r" b="b"/>
            <a:pathLst>
              <a:path w="5244465" h="951229">
                <a:moveTo>
                  <a:pt x="0" y="158496"/>
                </a:moveTo>
                <a:lnTo>
                  <a:pt x="8080" y="108411"/>
                </a:lnTo>
                <a:lnTo>
                  <a:pt x="30582" y="64904"/>
                </a:lnTo>
                <a:lnTo>
                  <a:pt x="64893" y="30589"/>
                </a:lnTo>
                <a:lnTo>
                  <a:pt x="108401" y="8083"/>
                </a:lnTo>
                <a:lnTo>
                  <a:pt x="158496" y="0"/>
                </a:lnTo>
                <a:lnTo>
                  <a:pt x="5085588" y="0"/>
                </a:lnTo>
                <a:lnTo>
                  <a:pt x="5135672" y="8083"/>
                </a:lnTo>
                <a:lnTo>
                  <a:pt x="5179179" y="30589"/>
                </a:lnTo>
                <a:lnTo>
                  <a:pt x="5213494" y="64904"/>
                </a:lnTo>
                <a:lnTo>
                  <a:pt x="5236000" y="108411"/>
                </a:lnTo>
                <a:lnTo>
                  <a:pt x="5244083" y="158496"/>
                </a:lnTo>
                <a:lnTo>
                  <a:pt x="5244083" y="792479"/>
                </a:lnTo>
                <a:lnTo>
                  <a:pt x="5236000" y="842574"/>
                </a:lnTo>
                <a:lnTo>
                  <a:pt x="5213494" y="886082"/>
                </a:lnTo>
                <a:lnTo>
                  <a:pt x="5179179" y="920393"/>
                </a:lnTo>
                <a:lnTo>
                  <a:pt x="5135672" y="942895"/>
                </a:lnTo>
                <a:lnTo>
                  <a:pt x="5085588" y="950976"/>
                </a:lnTo>
                <a:lnTo>
                  <a:pt x="158496" y="950976"/>
                </a:lnTo>
                <a:lnTo>
                  <a:pt x="108401" y="942895"/>
                </a:lnTo>
                <a:lnTo>
                  <a:pt x="64893" y="920393"/>
                </a:lnTo>
                <a:lnTo>
                  <a:pt x="30582" y="886082"/>
                </a:lnTo>
                <a:lnTo>
                  <a:pt x="8080" y="842574"/>
                </a:lnTo>
                <a:lnTo>
                  <a:pt x="0" y="792479"/>
                </a:lnTo>
                <a:lnTo>
                  <a:pt x="0" y="158496"/>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txBox="1"/>
          <p:nvPr/>
        </p:nvSpPr>
        <p:spPr>
          <a:xfrm>
            <a:off x="2980677" y="5819849"/>
            <a:ext cx="163195" cy="256480"/>
          </a:xfrm>
          <a:prstGeom prst="rect">
            <a:avLst/>
          </a:prstGeom>
        </p:spPr>
        <p:txBody>
          <a:bodyPr vert="horz" wrap="square" lIns="0" tIns="0" rIns="0" bIns="0" rtlCol="0">
            <a:spAutoFit/>
          </a:bodyPr>
          <a:lstStyle/>
          <a:p>
            <a:pPr marL="12700">
              <a:lnSpc>
                <a:spcPts val="1960"/>
              </a:lnSpc>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
        <p:nvSpPr>
          <p:cNvPr id="30" name="object 30"/>
          <p:cNvSpPr txBox="1"/>
          <p:nvPr/>
        </p:nvSpPr>
        <p:spPr>
          <a:xfrm>
            <a:off x="10143491" y="6441566"/>
            <a:ext cx="274955" cy="205634"/>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38100">
                <a:lnSpc>
                  <a:spcPts val="1650"/>
                </a:lnSpc>
              </a:pPr>
              <a:t>116</a:t>
            </a:fld>
            <a:endParaRPr sz="1400">
              <a:latin typeface="Times New Roman" panose="02020603050405020304" pitchFamily="18" charset="0"/>
              <a:cs typeface="Times New Roman" panose="02020603050405020304" pitchFamily="18" charset="0"/>
            </a:endParaRPr>
          </a:p>
        </p:txBody>
      </p:sp>
      <p:sp>
        <p:nvSpPr>
          <p:cNvPr id="31" name="object 31"/>
          <p:cNvSpPr txBox="1"/>
          <p:nvPr/>
        </p:nvSpPr>
        <p:spPr>
          <a:xfrm>
            <a:off x="2637777" y="6148779"/>
            <a:ext cx="163195" cy="256480"/>
          </a:xfrm>
          <a:prstGeom prst="rect">
            <a:avLst/>
          </a:prstGeom>
        </p:spPr>
        <p:txBody>
          <a:bodyPr vert="horz" wrap="square" lIns="0" tIns="0" rIns="0" bIns="0" rtlCol="0">
            <a:spAutoFit/>
          </a:bodyPr>
          <a:lstStyle/>
          <a:p>
            <a:pPr marL="12700">
              <a:lnSpc>
                <a:spcPts val="1960"/>
              </a:lnSpc>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
        <p:nvSpPr>
          <p:cNvPr id="32" name="object 10">
            <a:extLst>
              <a:ext uri="{FF2B5EF4-FFF2-40B4-BE49-F238E27FC236}">
                <a16:creationId xmlns:a16="http://schemas.microsoft.com/office/drawing/2014/main" id="{89F177D0-2E3B-4D78-ABBA-E51FA4819E5B}"/>
              </a:ext>
            </a:extLst>
          </p:cNvPr>
          <p:cNvSpPr/>
          <p:nvPr/>
        </p:nvSpPr>
        <p:spPr>
          <a:xfrm>
            <a:off x="7971991" y="600479"/>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3" name="object 12">
            <a:extLst>
              <a:ext uri="{FF2B5EF4-FFF2-40B4-BE49-F238E27FC236}">
                <a16:creationId xmlns:a16="http://schemas.microsoft.com/office/drawing/2014/main" id="{DE0AD791-5ABD-4979-82A2-52F19A927F72}"/>
              </a:ext>
            </a:extLst>
          </p:cNvPr>
          <p:cNvGrpSpPr/>
          <p:nvPr/>
        </p:nvGrpSpPr>
        <p:grpSpPr>
          <a:xfrm>
            <a:off x="7977822" y="591692"/>
            <a:ext cx="2404110" cy="2099310"/>
            <a:chOff x="6453949" y="569785"/>
            <a:chExt cx="2404110" cy="2099310"/>
          </a:xfrm>
        </p:grpSpPr>
        <p:sp>
          <p:nvSpPr>
            <p:cNvPr id="34" name="object 13">
              <a:extLst>
                <a:ext uri="{FF2B5EF4-FFF2-40B4-BE49-F238E27FC236}">
                  <a16:creationId xmlns:a16="http://schemas.microsoft.com/office/drawing/2014/main" id="{3CDCD85B-8104-4935-A2A7-6D71980CB1E5}"/>
                </a:ext>
              </a:extLst>
            </p:cNvPr>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14">
              <a:extLst>
                <a:ext uri="{FF2B5EF4-FFF2-40B4-BE49-F238E27FC236}">
                  <a16:creationId xmlns:a16="http://schemas.microsoft.com/office/drawing/2014/main" id="{F50AD989-3C26-4F69-8306-A7B5CE99F56F}"/>
                </a:ext>
              </a:extLst>
            </p:cNvPr>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6" name="object 15">
            <a:extLst>
              <a:ext uri="{FF2B5EF4-FFF2-40B4-BE49-F238E27FC236}">
                <a16:creationId xmlns:a16="http://schemas.microsoft.com/office/drawing/2014/main" id="{977E9984-5EA1-48BC-9A16-0C63B43F70C6}"/>
              </a:ext>
            </a:extLst>
          </p:cNvPr>
          <p:cNvSpPr txBox="1"/>
          <p:nvPr/>
        </p:nvSpPr>
        <p:spPr>
          <a:xfrm>
            <a:off x="8771891" y="578865"/>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37" name="object 16">
            <a:extLst>
              <a:ext uri="{FF2B5EF4-FFF2-40B4-BE49-F238E27FC236}">
                <a16:creationId xmlns:a16="http://schemas.microsoft.com/office/drawing/2014/main" id="{B4164F1D-1CDC-4230-A0F8-8A1C9438A766}"/>
              </a:ext>
            </a:extLst>
          </p:cNvPr>
          <p:cNvSpPr txBox="1"/>
          <p:nvPr/>
        </p:nvSpPr>
        <p:spPr>
          <a:xfrm>
            <a:off x="7988300" y="980059"/>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38" name="object 17">
            <a:extLst>
              <a:ext uri="{FF2B5EF4-FFF2-40B4-BE49-F238E27FC236}">
                <a16:creationId xmlns:a16="http://schemas.microsoft.com/office/drawing/2014/main" id="{B952A564-07F9-4036-A91A-E0D28C71883C}"/>
              </a:ext>
            </a:extLst>
          </p:cNvPr>
          <p:cNvSpPr txBox="1"/>
          <p:nvPr/>
        </p:nvSpPr>
        <p:spPr>
          <a:xfrm>
            <a:off x="7988301" y="1321435"/>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39" name="object 18">
            <a:extLst>
              <a:ext uri="{FF2B5EF4-FFF2-40B4-BE49-F238E27FC236}">
                <a16:creationId xmlns:a16="http://schemas.microsoft.com/office/drawing/2014/main" id="{98BB7F04-769E-4CE4-80D5-1BC20E87C447}"/>
              </a:ext>
            </a:extLst>
          </p:cNvPr>
          <p:cNvSpPr txBox="1"/>
          <p:nvPr/>
        </p:nvSpPr>
        <p:spPr>
          <a:xfrm>
            <a:off x="8007477" y="1533574"/>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40" name="object 19">
            <a:extLst>
              <a:ext uri="{FF2B5EF4-FFF2-40B4-BE49-F238E27FC236}">
                <a16:creationId xmlns:a16="http://schemas.microsoft.com/office/drawing/2014/main" id="{0A6F7426-B08C-4775-ABB7-B4BA6483877B}"/>
              </a:ext>
            </a:extLst>
          </p:cNvPr>
          <p:cNvSpPr/>
          <p:nvPr/>
        </p:nvSpPr>
        <p:spPr>
          <a:xfrm>
            <a:off x="7965948" y="955547"/>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1" name="object 21">
            <a:extLst>
              <a:ext uri="{FF2B5EF4-FFF2-40B4-BE49-F238E27FC236}">
                <a16:creationId xmlns:a16="http://schemas.microsoft.com/office/drawing/2014/main" id="{FEC2AEC0-20A8-4AE2-9BE8-2033852BA32E}"/>
              </a:ext>
            </a:extLst>
          </p:cNvPr>
          <p:cNvSpPr/>
          <p:nvPr/>
        </p:nvSpPr>
        <p:spPr>
          <a:xfrm>
            <a:off x="7947171" y="3137360"/>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2" name="object 22">
            <a:extLst>
              <a:ext uri="{FF2B5EF4-FFF2-40B4-BE49-F238E27FC236}">
                <a16:creationId xmlns:a16="http://schemas.microsoft.com/office/drawing/2014/main" id="{AF3394F6-715E-45A9-A766-2909F5E2E653}"/>
              </a:ext>
            </a:extLst>
          </p:cNvPr>
          <p:cNvGraphicFramePr>
            <a:graphicFrameLocks noGrp="1"/>
          </p:cNvGraphicFramePr>
          <p:nvPr/>
        </p:nvGraphicFramePr>
        <p:xfrm>
          <a:off x="7995794" y="2900171"/>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3" name="object 24">
            <a:extLst>
              <a:ext uri="{FF2B5EF4-FFF2-40B4-BE49-F238E27FC236}">
                <a16:creationId xmlns:a16="http://schemas.microsoft.com/office/drawing/2014/main" id="{52B55926-210E-4670-A1C0-26C278E50EC2}"/>
              </a:ext>
            </a:extLst>
          </p:cNvPr>
          <p:cNvSpPr/>
          <p:nvPr/>
        </p:nvSpPr>
        <p:spPr>
          <a:xfrm>
            <a:off x="7981949" y="4968042"/>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4" name="object 25">
            <a:extLst>
              <a:ext uri="{FF2B5EF4-FFF2-40B4-BE49-F238E27FC236}">
                <a16:creationId xmlns:a16="http://schemas.microsoft.com/office/drawing/2014/main" id="{FFFF43D2-6DE9-4939-9E56-1643B1AC2C8D}"/>
              </a:ext>
            </a:extLst>
          </p:cNvPr>
          <p:cNvGraphicFramePr>
            <a:graphicFrameLocks noGrp="1"/>
          </p:cNvGraphicFramePr>
          <p:nvPr/>
        </p:nvGraphicFramePr>
        <p:xfrm>
          <a:off x="7997062" y="4730354"/>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5" name="object 26">
            <a:extLst>
              <a:ext uri="{FF2B5EF4-FFF2-40B4-BE49-F238E27FC236}">
                <a16:creationId xmlns:a16="http://schemas.microsoft.com/office/drawing/2014/main" id="{FACEC455-29E0-4C97-9404-A11C6F843B6A}"/>
              </a:ext>
            </a:extLst>
          </p:cNvPr>
          <p:cNvSpPr/>
          <p:nvPr/>
        </p:nvSpPr>
        <p:spPr>
          <a:xfrm>
            <a:off x="9201911" y="2659379"/>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6" name="object 27">
            <a:extLst>
              <a:ext uri="{FF2B5EF4-FFF2-40B4-BE49-F238E27FC236}">
                <a16:creationId xmlns:a16="http://schemas.microsoft.com/office/drawing/2014/main" id="{DAFBB8EE-6ACD-42E6-B9BB-1CF0DE02AE0F}"/>
              </a:ext>
            </a:extLst>
          </p:cNvPr>
          <p:cNvSpPr/>
          <p:nvPr/>
        </p:nvSpPr>
        <p:spPr>
          <a:xfrm>
            <a:off x="9214104" y="4518659"/>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971801" y="123139"/>
            <a:ext cx="4128135" cy="689932"/>
          </a:xfrm>
          <a:prstGeom prst="rect">
            <a:avLst/>
          </a:prstGeom>
        </p:spPr>
        <p:txBody>
          <a:bodyPr vert="horz" wrap="square" lIns="0" tIns="12700" rIns="0" bIns="0" rtlCol="0" anchor="ctr">
            <a:spAutoFit/>
          </a:bodyPr>
          <a:lstStyle/>
          <a:p>
            <a:pPr marL="12700">
              <a:lnSpc>
                <a:spcPct val="100000"/>
              </a:lnSpc>
              <a:spcBef>
                <a:spcPts val="100"/>
              </a:spcBef>
            </a:pPr>
            <a:r>
              <a:rPr dirty="0"/>
              <a:t>1.2 Downcasting</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117</a:t>
            </a:fld>
            <a:endParaRPr dirty="0"/>
          </a:p>
        </p:txBody>
      </p:sp>
      <p:sp>
        <p:nvSpPr>
          <p:cNvPr id="8" name="object 8"/>
          <p:cNvSpPr txBox="1"/>
          <p:nvPr/>
        </p:nvSpPr>
        <p:spPr>
          <a:xfrm>
            <a:off x="2614257" y="1658111"/>
            <a:ext cx="7825144" cy="3284874"/>
          </a:xfrm>
          <a:prstGeom prst="rect">
            <a:avLst/>
          </a:prstGeom>
        </p:spPr>
        <p:txBody>
          <a:bodyPr vert="horz" wrap="square" lIns="0" tIns="12065" rIns="0" bIns="0" rtlCol="0">
            <a:spAutoFit/>
          </a:bodyPr>
          <a:lstStyle/>
          <a:p>
            <a:pPr marL="342265" marR="882015" indent="-342265">
              <a:spcBef>
                <a:spcPts val="95"/>
              </a:spcBef>
              <a:buClr>
                <a:srgbClr val="3333CC"/>
              </a:buClr>
              <a:buSzPct val="58928"/>
              <a:buFont typeface="Wingdings"/>
              <a:buChar char="◼"/>
              <a:tabLst>
                <a:tab pos="342265" algn="l"/>
                <a:tab pos="355600" algn="l"/>
              </a:tabLst>
            </a:pPr>
            <a:r>
              <a:rPr sz="2800" dirty="0">
                <a:latin typeface="Times New Roman" panose="02020603050405020304" pitchFamily="18" charset="0"/>
                <a:cs typeface="Times New Roman" panose="02020603050405020304" pitchFamily="18" charset="0"/>
              </a:rPr>
              <a:t>Down casting: đi xuống cây phân cấp thừa kế</a:t>
            </a:r>
          </a:p>
          <a:p>
            <a:pPr marR="789305" algn="ctr"/>
            <a:r>
              <a:rPr sz="2800" dirty="0">
                <a:latin typeface="Times New Roman" panose="02020603050405020304" pitchFamily="18" charset="0"/>
                <a:cs typeface="Times New Roman" panose="02020603050405020304" pitchFamily="18" charset="0"/>
              </a:rPr>
              <a:t>(move back down the inheritance hierarchy)</a:t>
            </a:r>
          </a:p>
          <a:p>
            <a:pPr marL="355600" marR="508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Down casting là khả năng nhìn nhận một đối tượng  thuộc lớp cơ sở như một đối tượng thuộc lớp dẫn  xuất.</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Không tự động chuyển đổi kiểu</a:t>
            </a:r>
          </a:p>
          <a:p>
            <a:pPr marL="346075">
              <a:spcBef>
                <a:spcPts val="630"/>
              </a:spcBef>
            </a:pPr>
            <a:r>
              <a:rPr sz="2800" dirty="0">
                <a:latin typeface="Times New Roman" panose="02020603050405020304" pitchFamily="18" charset="0"/>
                <a:cs typeface="Times New Roman" panose="02020603050405020304" pitchFamily="18" charset="0"/>
              </a:rPr>
              <a:t>→ Phải ép kiểu.</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4128135" cy="689932"/>
          </a:xfrm>
          <a:prstGeom prst="rect">
            <a:avLst/>
          </a:prstGeom>
        </p:spPr>
        <p:txBody>
          <a:bodyPr vert="horz" wrap="square" lIns="0" tIns="12700" rIns="0" bIns="0" rtlCol="0" anchor="ctr">
            <a:spAutoFit/>
          </a:bodyPr>
          <a:lstStyle/>
          <a:p>
            <a:pPr marL="12700">
              <a:lnSpc>
                <a:spcPct val="100000"/>
              </a:lnSpc>
              <a:spcBef>
                <a:spcPts val="100"/>
              </a:spcBef>
            </a:pPr>
            <a:r>
              <a:rPr dirty="0"/>
              <a:t>1.2 Downcasting</a:t>
            </a:r>
          </a:p>
        </p:txBody>
      </p:sp>
      <p:sp>
        <p:nvSpPr>
          <p:cNvPr id="8" name="object 8"/>
          <p:cNvSpPr txBox="1"/>
          <p:nvPr/>
        </p:nvSpPr>
        <p:spPr>
          <a:xfrm>
            <a:off x="2633563" y="1402079"/>
            <a:ext cx="5291238" cy="1360805"/>
          </a:xfrm>
          <a:prstGeom prst="rect">
            <a:avLst/>
          </a:prstGeom>
        </p:spPr>
        <p:txBody>
          <a:bodyPr vert="horz" wrap="square" lIns="0" tIns="33655" rIns="0" bIns="0" rtlCol="0">
            <a:spAutoFit/>
          </a:bodyPr>
          <a:lstStyle/>
          <a:p>
            <a:pPr marL="12700">
              <a:spcBef>
                <a:spcPts val="26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spcBef>
                <a:spcPts val="120"/>
              </a:spcBef>
            </a:pPr>
            <a:r>
              <a:rPr b="1" dirty="0">
                <a:solidFill>
                  <a:srgbClr val="333399"/>
                </a:solidFill>
                <a:latin typeface="Times New Roman" panose="02020603050405020304" pitchFamily="18" charset="0"/>
                <a:cs typeface="Times New Roman" panose="02020603050405020304" pitchFamily="18" charset="0"/>
              </a:rPr>
              <a:t>public class </a:t>
            </a:r>
            <a:r>
              <a:rPr b="1" dirty="0">
                <a:solidFill>
                  <a:srgbClr val="00AB7D"/>
                </a:solidFill>
                <a:latin typeface="Times New Roman" panose="02020603050405020304" pitchFamily="18" charset="0"/>
                <a:cs typeface="Times New Roman" panose="02020603050405020304" pitchFamily="18" charset="0"/>
              </a:rPr>
              <a:t>Test2 {</a:t>
            </a:r>
            <a:endParaRPr dirty="0">
              <a:latin typeface="Times New Roman" panose="02020603050405020304" pitchFamily="18" charset="0"/>
              <a:cs typeface="Times New Roman" panose="02020603050405020304" pitchFamily="18" charset="0"/>
            </a:endParaRPr>
          </a:p>
          <a:p>
            <a:pPr marL="927100" marR="5080" indent="-572135">
              <a:lnSpc>
                <a:spcPct val="120000"/>
              </a:lnSpc>
            </a:pPr>
            <a:r>
              <a:rPr b="1" dirty="0">
                <a:solidFill>
                  <a:srgbClr val="333399"/>
                </a:solidFill>
                <a:latin typeface="Times New Roman" panose="02020603050405020304" pitchFamily="18" charset="0"/>
                <a:cs typeface="Times New Roman" panose="02020603050405020304" pitchFamily="18" charset="0"/>
              </a:rPr>
              <a:t>public static void </a:t>
            </a:r>
            <a:r>
              <a:rPr b="1" dirty="0">
                <a:solidFill>
                  <a:srgbClr val="00AB7D"/>
                </a:solidFill>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solidFill>
                  <a:srgbClr val="00AB7D"/>
                </a:solidFill>
                <a:latin typeface="Times New Roman" panose="02020603050405020304" pitchFamily="18" charset="0"/>
                <a:cs typeface="Times New Roman" panose="02020603050405020304" pitchFamily="18" charset="0"/>
              </a:rPr>
              <a:t>arg[]) {  </a:t>
            </a:r>
            <a:endParaRPr lang="en-US" b="1" dirty="0">
              <a:solidFill>
                <a:srgbClr val="00AB7D"/>
              </a:solidFill>
              <a:latin typeface="Times New Roman" panose="02020603050405020304" pitchFamily="18" charset="0"/>
              <a:cs typeface="Times New Roman" panose="02020603050405020304" pitchFamily="18" charset="0"/>
            </a:endParaRPr>
          </a:p>
          <a:p>
            <a:pPr marL="927100" marR="5080" indent="-572135">
              <a:lnSpc>
                <a:spcPct val="120000"/>
              </a:lnSpc>
            </a:pPr>
            <a:r>
              <a:rPr b="1" dirty="0">
                <a:solidFill>
                  <a:srgbClr val="00AB7D"/>
                </a:solidFill>
                <a:latin typeface="Times New Roman" panose="02020603050405020304" pitchFamily="18" charset="0"/>
                <a:cs typeface="Times New Roman" panose="02020603050405020304" pitchFamily="18" charset="0"/>
              </a:rPr>
              <a:t>Employee e = </a:t>
            </a:r>
            <a:r>
              <a:rPr b="1" dirty="0">
                <a:solidFill>
                  <a:srgbClr val="333399"/>
                </a:solidFill>
                <a:latin typeface="Times New Roman" panose="02020603050405020304" pitchFamily="18" charset="0"/>
                <a:cs typeface="Times New Roman" panose="02020603050405020304" pitchFamily="18" charset="0"/>
              </a:rPr>
              <a:t>new </a:t>
            </a:r>
            <a:r>
              <a:rPr b="1" dirty="0">
                <a:solidFill>
                  <a:srgbClr val="00AB7D"/>
                </a:solidFill>
                <a:latin typeface="Times New Roman" panose="02020603050405020304" pitchFamily="18" charset="0"/>
                <a:cs typeface="Times New Roman" panose="02020603050405020304" pitchFamily="18" charset="0"/>
              </a:rPr>
              <a:t>Employee();</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2022113" y="2746386"/>
            <a:ext cx="4761865" cy="2983894"/>
          </a:xfrm>
          <a:prstGeom prst="rect">
            <a:avLst/>
          </a:prstGeom>
        </p:spPr>
        <p:txBody>
          <a:bodyPr vert="horz" wrap="square" lIns="0" tIns="12700" rIns="0" bIns="0" rtlCol="0">
            <a:spAutoFit/>
          </a:bodyPr>
          <a:lstStyle/>
          <a:p>
            <a:pPr marL="927100" marR="140335">
              <a:lnSpc>
                <a:spcPct val="120000"/>
              </a:lnSpc>
              <a:spcBef>
                <a:spcPts val="100"/>
              </a:spcBef>
            </a:pPr>
            <a:r>
              <a:rPr b="1" dirty="0">
                <a:solidFill>
                  <a:srgbClr val="00AB7D"/>
                </a:solidFill>
                <a:latin typeface="Times New Roman" panose="02020603050405020304" pitchFamily="18" charset="0"/>
                <a:cs typeface="Times New Roman" panose="02020603050405020304" pitchFamily="18" charset="0"/>
              </a:rPr>
              <a:t>Person p = e; // up casting  </a:t>
            </a:r>
            <a:endParaRPr lang="en-US" b="1" dirty="0">
              <a:solidFill>
                <a:srgbClr val="00AB7D"/>
              </a:solidFill>
              <a:latin typeface="Times New Roman" panose="02020603050405020304" pitchFamily="18" charset="0"/>
              <a:cs typeface="Times New Roman" panose="02020603050405020304" pitchFamily="18" charset="0"/>
            </a:endParaRPr>
          </a:p>
          <a:p>
            <a:pPr marL="927100" marR="140335">
              <a:lnSpc>
                <a:spcPct val="120000"/>
              </a:lnSpc>
              <a:spcBef>
                <a:spcPts val="100"/>
              </a:spcBef>
            </a:pPr>
            <a:r>
              <a:rPr b="1" dirty="0">
                <a:solidFill>
                  <a:srgbClr val="00AB7D"/>
                </a:solidFill>
                <a:latin typeface="Times New Roman" panose="02020603050405020304" pitchFamily="18" charset="0"/>
                <a:cs typeface="Times New Roman" panose="02020603050405020304" pitchFamily="18" charset="0"/>
              </a:rPr>
              <a:t>Employee e1 = (Employee) p;</a:t>
            </a:r>
            <a:endParaRPr dirty="0">
              <a:latin typeface="Times New Roman" panose="02020603050405020304" pitchFamily="18" charset="0"/>
              <a:cs typeface="Times New Roman" panose="02020603050405020304" pitchFamily="18" charset="0"/>
            </a:endParaRPr>
          </a:p>
          <a:p>
            <a:pPr marL="969644">
              <a:spcBef>
                <a:spcPts val="430"/>
              </a:spcBef>
            </a:pPr>
            <a:r>
              <a:rPr b="1" dirty="0">
                <a:solidFill>
                  <a:srgbClr val="00AB7D"/>
                </a:solidFill>
                <a:latin typeface="Times New Roman" panose="02020603050405020304" pitchFamily="18" charset="0"/>
                <a:cs typeface="Times New Roman" panose="02020603050405020304" pitchFamily="18" charset="0"/>
              </a:rPr>
              <a:t>// down casting</a:t>
            </a:r>
            <a:endParaRPr dirty="0">
              <a:latin typeface="Times New Roman" panose="02020603050405020304" pitchFamily="18" charset="0"/>
              <a:cs typeface="Times New Roman" panose="02020603050405020304" pitchFamily="18" charset="0"/>
            </a:endParaRPr>
          </a:p>
          <a:p>
            <a:pPr marL="927100">
              <a:spcBef>
                <a:spcPts val="434"/>
              </a:spcBef>
            </a:pPr>
            <a:r>
              <a:rPr b="1" dirty="0">
                <a:solidFill>
                  <a:srgbClr val="00AB7D"/>
                </a:solidFill>
                <a:latin typeface="Times New Roman" panose="02020603050405020304" pitchFamily="18" charset="0"/>
                <a:cs typeface="Times New Roman" panose="02020603050405020304" pitchFamily="18" charset="0"/>
              </a:rPr>
              <a:t>Manager m = (Manager) e;</a:t>
            </a:r>
            <a:endParaRPr dirty="0">
              <a:latin typeface="Times New Roman" panose="02020603050405020304" pitchFamily="18" charset="0"/>
              <a:cs typeface="Times New Roman" panose="02020603050405020304" pitchFamily="18" charset="0"/>
            </a:endParaRPr>
          </a:p>
          <a:p>
            <a:pPr marL="969644">
              <a:spcBef>
                <a:spcPts val="434"/>
              </a:spcBef>
            </a:pPr>
            <a:r>
              <a:rPr b="1" dirty="0">
                <a:solidFill>
                  <a:srgbClr val="00AB7D"/>
                </a:solidFill>
                <a:latin typeface="Times New Roman" panose="02020603050405020304" pitchFamily="18" charset="0"/>
                <a:cs typeface="Times New Roman" panose="02020603050405020304" pitchFamily="18" charset="0"/>
              </a:rPr>
              <a:t>// run-time error</a:t>
            </a:r>
            <a:endParaRPr sz="2250" dirty="0">
              <a:latin typeface="Times New Roman" panose="02020603050405020304" pitchFamily="18" charset="0"/>
              <a:cs typeface="Times New Roman" panose="02020603050405020304" pitchFamily="18" charset="0"/>
            </a:endParaRPr>
          </a:p>
          <a:p>
            <a:pPr marL="927100" marR="5080">
              <a:lnSpc>
                <a:spcPct val="120000"/>
              </a:lnSpc>
            </a:pPr>
            <a:r>
              <a:rPr b="1" dirty="0">
                <a:solidFill>
                  <a:srgbClr val="00AB7D"/>
                </a:solidFill>
                <a:latin typeface="Times New Roman" panose="02020603050405020304" pitchFamily="18" charset="0"/>
                <a:cs typeface="Times New Roman" panose="02020603050405020304" pitchFamily="18" charset="0"/>
              </a:rPr>
              <a:t>Person p2 = new Manager();  Employee e2 = (Employee) p2;</a:t>
            </a:r>
            <a:endParaRPr dirty="0">
              <a:latin typeface="Times New Roman" panose="02020603050405020304" pitchFamily="18" charset="0"/>
              <a:cs typeface="Times New Roman" panose="02020603050405020304" pitchFamily="18" charset="0"/>
            </a:endParaRPr>
          </a:p>
          <a:p>
            <a:pPr marL="355600">
              <a:spcBef>
                <a:spcPts val="434"/>
              </a:spcBef>
            </a:pPr>
            <a:r>
              <a:rPr b="1" dirty="0">
                <a:solidFill>
                  <a:srgbClr val="00AB7D"/>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430"/>
              </a:spcBef>
            </a:pPr>
            <a:r>
              <a:rPr b="1" dirty="0">
                <a:solidFill>
                  <a:srgbClr val="00AB7D"/>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8" name="object 28"/>
          <p:cNvSpPr/>
          <p:nvPr/>
        </p:nvSpPr>
        <p:spPr>
          <a:xfrm>
            <a:off x="2682425" y="3104664"/>
            <a:ext cx="3967479" cy="304800"/>
          </a:xfrm>
          <a:custGeom>
            <a:avLst/>
            <a:gdLst/>
            <a:ahLst/>
            <a:cxnLst/>
            <a:rect l="l" t="t" r="r" b="b"/>
            <a:pathLst>
              <a:path w="3967479" h="304800">
                <a:moveTo>
                  <a:pt x="0" y="50800"/>
                </a:moveTo>
                <a:lnTo>
                  <a:pt x="3992" y="31021"/>
                </a:lnTo>
                <a:lnTo>
                  <a:pt x="14879" y="14874"/>
                </a:lnTo>
                <a:lnTo>
                  <a:pt x="31027" y="3990"/>
                </a:lnTo>
                <a:lnTo>
                  <a:pt x="50800" y="0"/>
                </a:lnTo>
                <a:lnTo>
                  <a:pt x="3916172" y="0"/>
                </a:lnTo>
                <a:lnTo>
                  <a:pt x="3935950" y="3990"/>
                </a:lnTo>
                <a:lnTo>
                  <a:pt x="3952097" y="14874"/>
                </a:lnTo>
                <a:lnTo>
                  <a:pt x="3962981" y="31021"/>
                </a:lnTo>
                <a:lnTo>
                  <a:pt x="3966972" y="50800"/>
                </a:lnTo>
                <a:lnTo>
                  <a:pt x="3966972" y="254000"/>
                </a:lnTo>
                <a:lnTo>
                  <a:pt x="3962981" y="273778"/>
                </a:lnTo>
                <a:lnTo>
                  <a:pt x="3952097" y="289925"/>
                </a:lnTo>
                <a:lnTo>
                  <a:pt x="3935950" y="300809"/>
                </a:lnTo>
                <a:lnTo>
                  <a:pt x="3916172" y="304800"/>
                </a:lnTo>
                <a:lnTo>
                  <a:pt x="50800" y="304800"/>
                </a:lnTo>
                <a:lnTo>
                  <a:pt x="31027" y="300809"/>
                </a:lnTo>
                <a:lnTo>
                  <a:pt x="14879" y="289925"/>
                </a:lnTo>
                <a:lnTo>
                  <a:pt x="3992" y="273778"/>
                </a:lnTo>
                <a:lnTo>
                  <a:pt x="0" y="254000"/>
                </a:lnTo>
                <a:lnTo>
                  <a:pt x="0" y="50800"/>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p:nvPr/>
        </p:nvSpPr>
        <p:spPr>
          <a:xfrm>
            <a:off x="2669960" y="3802391"/>
            <a:ext cx="3967479" cy="304800"/>
          </a:xfrm>
          <a:custGeom>
            <a:avLst/>
            <a:gdLst/>
            <a:ahLst/>
            <a:cxnLst/>
            <a:rect l="l" t="t" r="r" b="b"/>
            <a:pathLst>
              <a:path w="3967479" h="304800">
                <a:moveTo>
                  <a:pt x="0" y="50800"/>
                </a:moveTo>
                <a:lnTo>
                  <a:pt x="3992" y="31021"/>
                </a:lnTo>
                <a:lnTo>
                  <a:pt x="14879" y="14874"/>
                </a:lnTo>
                <a:lnTo>
                  <a:pt x="31027" y="3990"/>
                </a:lnTo>
                <a:lnTo>
                  <a:pt x="50800" y="0"/>
                </a:lnTo>
                <a:lnTo>
                  <a:pt x="3916172" y="0"/>
                </a:lnTo>
                <a:lnTo>
                  <a:pt x="3935950" y="3990"/>
                </a:lnTo>
                <a:lnTo>
                  <a:pt x="3952097" y="14874"/>
                </a:lnTo>
                <a:lnTo>
                  <a:pt x="3962981" y="31021"/>
                </a:lnTo>
                <a:lnTo>
                  <a:pt x="3966972" y="50800"/>
                </a:lnTo>
                <a:lnTo>
                  <a:pt x="3966972" y="254000"/>
                </a:lnTo>
                <a:lnTo>
                  <a:pt x="3962981" y="273778"/>
                </a:lnTo>
                <a:lnTo>
                  <a:pt x="3952097" y="289925"/>
                </a:lnTo>
                <a:lnTo>
                  <a:pt x="3935950" y="300809"/>
                </a:lnTo>
                <a:lnTo>
                  <a:pt x="3916172" y="304800"/>
                </a:lnTo>
                <a:lnTo>
                  <a:pt x="50800" y="304800"/>
                </a:lnTo>
                <a:lnTo>
                  <a:pt x="31027" y="300809"/>
                </a:lnTo>
                <a:lnTo>
                  <a:pt x="14879" y="289925"/>
                </a:lnTo>
                <a:lnTo>
                  <a:pt x="3992" y="273778"/>
                </a:lnTo>
                <a:lnTo>
                  <a:pt x="0" y="254000"/>
                </a:lnTo>
                <a:lnTo>
                  <a:pt x="0" y="50800"/>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30"/>
          <p:cNvSpPr/>
          <p:nvPr/>
        </p:nvSpPr>
        <p:spPr>
          <a:xfrm>
            <a:off x="2636181" y="4765243"/>
            <a:ext cx="3967479" cy="304800"/>
          </a:xfrm>
          <a:custGeom>
            <a:avLst/>
            <a:gdLst/>
            <a:ahLst/>
            <a:cxnLst/>
            <a:rect l="l" t="t" r="r" b="b"/>
            <a:pathLst>
              <a:path w="3967479" h="304800">
                <a:moveTo>
                  <a:pt x="0" y="50800"/>
                </a:moveTo>
                <a:lnTo>
                  <a:pt x="3992" y="31021"/>
                </a:lnTo>
                <a:lnTo>
                  <a:pt x="14879" y="14874"/>
                </a:lnTo>
                <a:lnTo>
                  <a:pt x="31027" y="3990"/>
                </a:lnTo>
                <a:lnTo>
                  <a:pt x="50800" y="0"/>
                </a:lnTo>
                <a:lnTo>
                  <a:pt x="3916172" y="0"/>
                </a:lnTo>
                <a:lnTo>
                  <a:pt x="3935950" y="3990"/>
                </a:lnTo>
                <a:lnTo>
                  <a:pt x="3952097" y="14874"/>
                </a:lnTo>
                <a:lnTo>
                  <a:pt x="3962981" y="31021"/>
                </a:lnTo>
                <a:lnTo>
                  <a:pt x="3966972" y="50800"/>
                </a:lnTo>
                <a:lnTo>
                  <a:pt x="3966972" y="254000"/>
                </a:lnTo>
                <a:lnTo>
                  <a:pt x="3962981" y="273778"/>
                </a:lnTo>
                <a:lnTo>
                  <a:pt x="3952097" y="289925"/>
                </a:lnTo>
                <a:lnTo>
                  <a:pt x="3935950" y="300809"/>
                </a:lnTo>
                <a:lnTo>
                  <a:pt x="3916172" y="304800"/>
                </a:lnTo>
                <a:lnTo>
                  <a:pt x="50800" y="304800"/>
                </a:lnTo>
                <a:lnTo>
                  <a:pt x="31027" y="300809"/>
                </a:lnTo>
                <a:lnTo>
                  <a:pt x="14879" y="289925"/>
                </a:lnTo>
                <a:lnTo>
                  <a:pt x="3992" y="273778"/>
                </a:lnTo>
                <a:lnTo>
                  <a:pt x="0" y="254000"/>
                </a:lnTo>
                <a:lnTo>
                  <a:pt x="0" y="50800"/>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10">
            <a:extLst>
              <a:ext uri="{FF2B5EF4-FFF2-40B4-BE49-F238E27FC236}">
                <a16:creationId xmlns:a16="http://schemas.microsoft.com/office/drawing/2014/main" id="{2D2519ED-0642-4143-B735-7FFC1D615744}"/>
              </a:ext>
            </a:extLst>
          </p:cNvPr>
          <p:cNvSpPr/>
          <p:nvPr/>
        </p:nvSpPr>
        <p:spPr>
          <a:xfrm>
            <a:off x="8096234" y="1059143"/>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3" name="object 12">
            <a:extLst>
              <a:ext uri="{FF2B5EF4-FFF2-40B4-BE49-F238E27FC236}">
                <a16:creationId xmlns:a16="http://schemas.microsoft.com/office/drawing/2014/main" id="{D4CD911A-B4F8-446A-9CF6-B2EA4EC0FB91}"/>
              </a:ext>
            </a:extLst>
          </p:cNvPr>
          <p:cNvGrpSpPr/>
          <p:nvPr/>
        </p:nvGrpSpPr>
        <p:grpSpPr>
          <a:xfrm>
            <a:off x="8102065" y="1050356"/>
            <a:ext cx="2404110" cy="2099310"/>
            <a:chOff x="6453949" y="569785"/>
            <a:chExt cx="2404110" cy="2099310"/>
          </a:xfrm>
        </p:grpSpPr>
        <p:sp>
          <p:nvSpPr>
            <p:cNvPr id="34" name="object 13">
              <a:extLst>
                <a:ext uri="{FF2B5EF4-FFF2-40B4-BE49-F238E27FC236}">
                  <a16:creationId xmlns:a16="http://schemas.microsoft.com/office/drawing/2014/main" id="{5C7A0066-A479-4AB5-BBE0-088154007318}"/>
                </a:ext>
              </a:extLst>
            </p:cNvPr>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14">
              <a:extLst>
                <a:ext uri="{FF2B5EF4-FFF2-40B4-BE49-F238E27FC236}">
                  <a16:creationId xmlns:a16="http://schemas.microsoft.com/office/drawing/2014/main" id="{1E557E10-8953-407C-9401-9B001ADF8BE4}"/>
                </a:ext>
              </a:extLst>
            </p:cNvPr>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6" name="object 15">
            <a:extLst>
              <a:ext uri="{FF2B5EF4-FFF2-40B4-BE49-F238E27FC236}">
                <a16:creationId xmlns:a16="http://schemas.microsoft.com/office/drawing/2014/main" id="{BF558B16-AF65-4910-9B9B-59129D18F9B1}"/>
              </a:ext>
            </a:extLst>
          </p:cNvPr>
          <p:cNvSpPr txBox="1"/>
          <p:nvPr/>
        </p:nvSpPr>
        <p:spPr>
          <a:xfrm>
            <a:off x="8896134" y="1037529"/>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37" name="object 16">
            <a:extLst>
              <a:ext uri="{FF2B5EF4-FFF2-40B4-BE49-F238E27FC236}">
                <a16:creationId xmlns:a16="http://schemas.microsoft.com/office/drawing/2014/main" id="{FAD25C41-5177-47F6-BB31-1E8A7DE32A03}"/>
              </a:ext>
            </a:extLst>
          </p:cNvPr>
          <p:cNvSpPr txBox="1"/>
          <p:nvPr/>
        </p:nvSpPr>
        <p:spPr>
          <a:xfrm>
            <a:off x="8112543" y="1438723"/>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38" name="object 17">
            <a:extLst>
              <a:ext uri="{FF2B5EF4-FFF2-40B4-BE49-F238E27FC236}">
                <a16:creationId xmlns:a16="http://schemas.microsoft.com/office/drawing/2014/main" id="{55E7F3AB-E071-471A-ACD1-93396157309B}"/>
              </a:ext>
            </a:extLst>
          </p:cNvPr>
          <p:cNvSpPr txBox="1"/>
          <p:nvPr/>
        </p:nvSpPr>
        <p:spPr>
          <a:xfrm>
            <a:off x="8112544" y="1780099"/>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39" name="object 18">
            <a:extLst>
              <a:ext uri="{FF2B5EF4-FFF2-40B4-BE49-F238E27FC236}">
                <a16:creationId xmlns:a16="http://schemas.microsoft.com/office/drawing/2014/main" id="{44800807-2DAA-4BD1-86A3-E8B0A8C0B8B4}"/>
              </a:ext>
            </a:extLst>
          </p:cNvPr>
          <p:cNvSpPr txBox="1"/>
          <p:nvPr/>
        </p:nvSpPr>
        <p:spPr>
          <a:xfrm>
            <a:off x="8131720" y="1992238"/>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40" name="object 19">
            <a:extLst>
              <a:ext uri="{FF2B5EF4-FFF2-40B4-BE49-F238E27FC236}">
                <a16:creationId xmlns:a16="http://schemas.microsoft.com/office/drawing/2014/main" id="{9D004B89-13E9-4384-BF3C-2487DC058AAB}"/>
              </a:ext>
            </a:extLst>
          </p:cNvPr>
          <p:cNvSpPr/>
          <p:nvPr/>
        </p:nvSpPr>
        <p:spPr>
          <a:xfrm>
            <a:off x="8090191" y="1414211"/>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1" name="object 21">
            <a:extLst>
              <a:ext uri="{FF2B5EF4-FFF2-40B4-BE49-F238E27FC236}">
                <a16:creationId xmlns:a16="http://schemas.microsoft.com/office/drawing/2014/main" id="{5EB3D670-0CD9-4BD8-9F53-1D0EA1152CBA}"/>
              </a:ext>
            </a:extLst>
          </p:cNvPr>
          <p:cNvSpPr/>
          <p:nvPr/>
        </p:nvSpPr>
        <p:spPr>
          <a:xfrm>
            <a:off x="8071414" y="3596024"/>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2" name="object 22">
            <a:extLst>
              <a:ext uri="{FF2B5EF4-FFF2-40B4-BE49-F238E27FC236}">
                <a16:creationId xmlns:a16="http://schemas.microsoft.com/office/drawing/2014/main" id="{99130E5E-C56E-48DA-97C5-90718B4DD065}"/>
              </a:ext>
            </a:extLst>
          </p:cNvPr>
          <p:cNvGraphicFramePr>
            <a:graphicFrameLocks noGrp="1"/>
          </p:cNvGraphicFramePr>
          <p:nvPr/>
        </p:nvGraphicFramePr>
        <p:xfrm>
          <a:off x="8120037" y="3358835"/>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3" name="object 24">
            <a:extLst>
              <a:ext uri="{FF2B5EF4-FFF2-40B4-BE49-F238E27FC236}">
                <a16:creationId xmlns:a16="http://schemas.microsoft.com/office/drawing/2014/main" id="{D2F829AA-7CF2-4540-9777-543DAC10E8F5}"/>
              </a:ext>
            </a:extLst>
          </p:cNvPr>
          <p:cNvSpPr/>
          <p:nvPr/>
        </p:nvSpPr>
        <p:spPr>
          <a:xfrm>
            <a:off x="8106192" y="5426706"/>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4" name="object 25">
            <a:extLst>
              <a:ext uri="{FF2B5EF4-FFF2-40B4-BE49-F238E27FC236}">
                <a16:creationId xmlns:a16="http://schemas.microsoft.com/office/drawing/2014/main" id="{5C8621F3-D497-4825-A675-4A8D8F5E7F27}"/>
              </a:ext>
            </a:extLst>
          </p:cNvPr>
          <p:cNvGraphicFramePr>
            <a:graphicFrameLocks noGrp="1"/>
          </p:cNvGraphicFramePr>
          <p:nvPr/>
        </p:nvGraphicFramePr>
        <p:xfrm>
          <a:off x="8121305" y="5189018"/>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5" name="object 26">
            <a:extLst>
              <a:ext uri="{FF2B5EF4-FFF2-40B4-BE49-F238E27FC236}">
                <a16:creationId xmlns:a16="http://schemas.microsoft.com/office/drawing/2014/main" id="{FF985240-5B4C-48FF-9369-359D2FAA5FDB}"/>
              </a:ext>
            </a:extLst>
          </p:cNvPr>
          <p:cNvSpPr/>
          <p:nvPr/>
        </p:nvSpPr>
        <p:spPr>
          <a:xfrm>
            <a:off x="9326154" y="3118043"/>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6" name="object 27">
            <a:extLst>
              <a:ext uri="{FF2B5EF4-FFF2-40B4-BE49-F238E27FC236}">
                <a16:creationId xmlns:a16="http://schemas.microsoft.com/office/drawing/2014/main" id="{EB22E71E-870F-454C-B0E7-84F51B4983EA}"/>
              </a:ext>
            </a:extLst>
          </p:cNvPr>
          <p:cNvSpPr/>
          <p:nvPr/>
        </p:nvSpPr>
        <p:spPr>
          <a:xfrm>
            <a:off x="9338347" y="4977323"/>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13389"/>
            <a:ext cx="5488305" cy="689932"/>
          </a:xfrm>
          <a:prstGeom prst="rect">
            <a:avLst/>
          </a:prstGeom>
        </p:spPr>
        <p:txBody>
          <a:bodyPr vert="horz" wrap="square" lIns="0" tIns="12700" rIns="0" bIns="0" rtlCol="0" anchor="ctr">
            <a:spAutoFit/>
          </a:bodyPr>
          <a:lstStyle/>
          <a:p>
            <a:pPr marL="12700">
              <a:lnSpc>
                <a:spcPct val="100000"/>
              </a:lnSpc>
              <a:spcBef>
                <a:spcPts val="100"/>
              </a:spcBef>
            </a:pPr>
            <a:r>
              <a:rPr dirty="0"/>
              <a:t>Toán tử </a:t>
            </a:r>
            <a:r>
              <a:rPr b="1" dirty="0"/>
              <a:t>instanceof</a:t>
            </a:r>
          </a:p>
        </p:txBody>
      </p:sp>
      <p:sp>
        <p:nvSpPr>
          <p:cNvPr id="10" name="object 10"/>
          <p:cNvSpPr txBox="1"/>
          <p:nvPr/>
        </p:nvSpPr>
        <p:spPr>
          <a:xfrm>
            <a:off x="3124200" y="6499056"/>
            <a:ext cx="193040" cy="307777"/>
          </a:xfrm>
          <a:prstGeom prst="rect">
            <a:avLst/>
          </a:prstGeom>
        </p:spPr>
        <p:txBody>
          <a:bodyPr vert="horz" wrap="square" lIns="0" tIns="0" rIns="0" bIns="0" rtlCol="0">
            <a:spAutoFit/>
          </a:bodyPr>
          <a:lstStyle/>
          <a:p>
            <a:pPr marL="12700">
              <a:lnSpc>
                <a:spcPts val="2370"/>
              </a:lnSpc>
            </a:pPr>
            <a:r>
              <a:rPr sz="2200" b="1"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2654320" y="1311001"/>
            <a:ext cx="7600296" cy="5436745"/>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Kiểm tra xem một đối tượng có phải là thể hiện của  một lớp nào đó không</a:t>
            </a:r>
          </a:p>
          <a:p>
            <a:pPr marL="355600" indent="-342900">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Trả về: true | false (nếu đối tượng là null thì trả về</a:t>
            </a:r>
          </a:p>
          <a:p>
            <a:pPr marL="355600">
              <a:lnSpc>
                <a:spcPts val="3240"/>
              </a:lnSpc>
            </a:pPr>
            <a:r>
              <a:rPr sz="2800" dirty="0">
                <a:latin typeface="Times New Roman" panose="02020603050405020304" pitchFamily="18" charset="0"/>
                <a:cs typeface="Times New Roman" panose="02020603050405020304" pitchFamily="18" charset="0"/>
              </a:rPr>
              <a:t>false)</a:t>
            </a:r>
          </a:p>
          <a:p>
            <a:pPr marL="469900">
              <a:lnSpc>
                <a:spcPts val="2520"/>
              </a:lnSpc>
            </a:pPr>
            <a:r>
              <a:rPr sz="2200" b="1" dirty="0">
                <a:solidFill>
                  <a:srgbClr val="333399"/>
                </a:solidFill>
                <a:latin typeface="Times New Roman" panose="02020603050405020304" pitchFamily="18" charset="0"/>
                <a:cs typeface="Times New Roman" panose="02020603050405020304" pitchFamily="18" charset="0"/>
              </a:rPr>
              <a:t>public class </a:t>
            </a:r>
            <a:r>
              <a:rPr sz="2200" b="1" dirty="0">
                <a:latin typeface="Times New Roman" panose="02020603050405020304" pitchFamily="18" charset="0"/>
                <a:cs typeface="Times New Roman" panose="02020603050405020304" pitchFamily="18" charset="0"/>
              </a:rPr>
              <a:t>Employee </a:t>
            </a:r>
            <a:r>
              <a:rPr sz="2200" b="1" dirty="0">
                <a:solidFill>
                  <a:srgbClr val="333399"/>
                </a:solidFill>
                <a:latin typeface="Times New Roman" panose="02020603050405020304" pitchFamily="18" charset="0"/>
                <a:cs typeface="Times New Roman" panose="02020603050405020304" pitchFamily="18" charset="0"/>
              </a:rPr>
              <a:t>extends </a:t>
            </a:r>
            <a:r>
              <a:rPr sz="2200" b="1" dirty="0">
                <a:latin typeface="Times New Roman" panose="02020603050405020304" pitchFamily="18" charset="0"/>
                <a:cs typeface="Times New Roman" panose="02020603050405020304" pitchFamily="18" charset="0"/>
              </a:rPr>
              <a:t>Person {}</a:t>
            </a:r>
            <a:endParaRPr sz="2200" dirty="0">
              <a:latin typeface="Times New Roman" panose="02020603050405020304" pitchFamily="18" charset="0"/>
              <a:cs typeface="Times New Roman" panose="02020603050405020304" pitchFamily="18" charset="0"/>
            </a:endParaRPr>
          </a:p>
          <a:p>
            <a:pPr marL="469900"/>
            <a:r>
              <a:rPr sz="2200" b="1" dirty="0">
                <a:solidFill>
                  <a:srgbClr val="333399"/>
                </a:solidFill>
                <a:latin typeface="Times New Roman" panose="02020603050405020304" pitchFamily="18" charset="0"/>
                <a:cs typeface="Times New Roman" panose="02020603050405020304" pitchFamily="18" charset="0"/>
              </a:rPr>
              <a:t>public class </a:t>
            </a:r>
            <a:r>
              <a:rPr sz="2200" b="1" dirty="0">
                <a:latin typeface="Times New Roman" panose="02020603050405020304" pitchFamily="18" charset="0"/>
                <a:cs typeface="Times New Roman" panose="02020603050405020304" pitchFamily="18" charset="0"/>
              </a:rPr>
              <a:t>Student </a:t>
            </a:r>
            <a:r>
              <a:rPr sz="2200" b="1" dirty="0">
                <a:solidFill>
                  <a:srgbClr val="333399"/>
                </a:solidFill>
                <a:latin typeface="Times New Roman" panose="02020603050405020304" pitchFamily="18" charset="0"/>
                <a:cs typeface="Times New Roman" panose="02020603050405020304" pitchFamily="18" charset="0"/>
              </a:rPr>
              <a:t>extends </a:t>
            </a:r>
            <a:r>
              <a:rPr sz="2200" b="1" dirty="0">
                <a:latin typeface="Times New Roman" panose="02020603050405020304" pitchFamily="18" charset="0"/>
                <a:cs typeface="Times New Roman" panose="02020603050405020304" pitchFamily="18" charset="0"/>
              </a:rPr>
              <a:t>Person {}</a:t>
            </a:r>
            <a:endParaRPr sz="2200" dirty="0">
              <a:latin typeface="Times New Roman" panose="02020603050405020304" pitchFamily="18" charset="0"/>
              <a:cs typeface="Times New Roman" panose="02020603050405020304" pitchFamily="18" charset="0"/>
            </a:endParaRPr>
          </a:p>
          <a:p>
            <a:pPr>
              <a:spcBef>
                <a:spcPts val="40"/>
              </a:spcBef>
            </a:pPr>
            <a:endParaRPr sz="2300" dirty="0">
              <a:latin typeface="Times New Roman" panose="02020603050405020304" pitchFamily="18" charset="0"/>
              <a:cs typeface="Times New Roman" panose="02020603050405020304" pitchFamily="18" charset="0"/>
            </a:endParaRPr>
          </a:p>
          <a:p>
            <a:pPr marL="469900"/>
            <a:r>
              <a:rPr sz="2200" b="1" dirty="0">
                <a:solidFill>
                  <a:srgbClr val="333399"/>
                </a:solidFill>
                <a:latin typeface="Times New Roman" panose="02020603050405020304" pitchFamily="18" charset="0"/>
                <a:cs typeface="Times New Roman" panose="02020603050405020304" pitchFamily="18" charset="0"/>
              </a:rPr>
              <a:t>public class </a:t>
            </a:r>
            <a:r>
              <a:rPr sz="2200" b="1" dirty="0">
                <a:latin typeface="Times New Roman" panose="02020603050405020304" pitchFamily="18" charset="0"/>
                <a:cs typeface="Times New Roman" panose="02020603050405020304" pitchFamily="18" charset="0"/>
              </a:rPr>
              <a:t>Test{</a:t>
            </a:r>
            <a:endParaRPr sz="2200" dirty="0">
              <a:latin typeface="Times New Roman" panose="02020603050405020304" pitchFamily="18" charset="0"/>
              <a:cs typeface="Times New Roman" panose="02020603050405020304" pitchFamily="18" charset="0"/>
            </a:endParaRPr>
          </a:p>
          <a:p>
            <a:pPr marL="1091565" marR="2170430" indent="-287020"/>
            <a:r>
              <a:rPr sz="2200" b="1" dirty="0">
                <a:solidFill>
                  <a:srgbClr val="333399"/>
                </a:solidFill>
                <a:latin typeface="Times New Roman" panose="02020603050405020304" pitchFamily="18" charset="0"/>
                <a:cs typeface="Times New Roman" panose="02020603050405020304" pitchFamily="18" charset="0"/>
              </a:rPr>
              <a:t>public </a:t>
            </a:r>
            <a:r>
              <a:rPr sz="2200" b="1" dirty="0">
                <a:latin typeface="Times New Roman" panose="02020603050405020304" pitchFamily="18" charset="0"/>
                <a:cs typeface="Times New Roman" panose="02020603050405020304" pitchFamily="18" charset="0"/>
              </a:rPr>
              <a:t>doSomething(Person e) {  </a:t>
            </a:r>
            <a:endParaRPr lang="en-US" sz="2200" b="1" dirty="0">
              <a:latin typeface="Times New Roman" panose="02020603050405020304" pitchFamily="18" charset="0"/>
              <a:cs typeface="Times New Roman" panose="02020603050405020304" pitchFamily="18" charset="0"/>
            </a:endParaRPr>
          </a:p>
          <a:p>
            <a:pPr marL="1091565" marR="2170430" indent="-287020"/>
            <a:r>
              <a:rPr sz="2200" b="1" dirty="0">
                <a:solidFill>
                  <a:srgbClr val="333399"/>
                </a:solidFill>
                <a:latin typeface="Times New Roman" panose="02020603050405020304" pitchFamily="18" charset="0"/>
                <a:cs typeface="Times New Roman" panose="02020603050405020304" pitchFamily="18" charset="0"/>
              </a:rPr>
              <a:t>if </a:t>
            </a:r>
            <a:r>
              <a:rPr sz="2200" b="1" dirty="0">
                <a:latin typeface="Times New Roman" panose="02020603050405020304" pitchFamily="18" charset="0"/>
                <a:cs typeface="Times New Roman" panose="02020603050405020304" pitchFamily="18" charset="0"/>
              </a:rPr>
              <a:t>(e </a:t>
            </a:r>
            <a:r>
              <a:rPr sz="2200" b="1" dirty="0">
                <a:solidFill>
                  <a:srgbClr val="FF0000"/>
                </a:solidFill>
                <a:latin typeface="Times New Roman" panose="02020603050405020304" pitchFamily="18" charset="0"/>
                <a:cs typeface="Times New Roman" panose="02020603050405020304" pitchFamily="18" charset="0"/>
              </a:rPr>
              <a:t>instanceof </a:t>
            </a:r>
            <a:r>
              <a:rPr sz="2200" b="1" dirty="0">
                <a:latin typeface="Times New Roman" panose="02020603050405020304" pitchFamily="18" charset="0"/>
                <a:cs typeface="Times New Roman" panose="02020603050405020304" pitchFamily="18" charset="0"/>
              </a:rPr>
              <a:t>Employee) {...</a:t>
            </a:r>
            <a:endParaRPr lang="en-US" sz="2200" b="1" dirty="0">
              <a:latin typeface="Times New Roman" panose="02020603050405020304" pitchFamily="18" charset="0"/>
              <a:cs typeface="Times New Roman" panose="02020603050405020304" pitchFamily="18" charset="0"/>
            </a:endParaRPr>
          </a:p>
          <a:p>
            <a:pPr marL="1091565" marR="2170430" indent="-287020"/>
            <a:r>
              <a:rPr sz="2200" b="1"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marL="1091565" marR="2170430" indent="-287020"/>
            <a:r>
              <a:rPr sz="2200" b="1" dirty="0">
                <a:solidFill>
                  <a:srgbClr val="333399"/>
                </a:solidFill>
                <a:latin typeface="Times New Roman" panose="02020603050405020304" pitchFamily="18" charset="0"/>
                <a:cs typeface="Times New Roman" panose="02020603050405020304" pitchFamily="18" charset="0"/>
              </a:rPr>
              <a:t>else if </a:t>
            </a:r>
            <a:r>
              <a:rPr sz="2200" b="1" dirty="0">
                <a:latin typeface="Times New Roman" panose="02020603050405020304" pitchFamily="18" charset="0"/>
                <a:cs typeface="Times New Roman" panose="02020603050405020304" pitchFamily="18" charset="0"/>
              </a:rPr>
              <a:t>(e </a:t>
            </a:r>
            <a:r>
              <a:rPr sz="2200" b="1" dirty="0">
                <a:solidFill>
                  <a:srgbClr val="FF0000"/>
                </a:solidFill>
                <a:latin typeface="Times New Roman" panose="02020603050405020304" pitchFamily="18" charset="0"/>
                <a:cs typeface="Times New Roman" panose="02020603050405020304" pitchFamily="18" charset="0"/>
              </a:rPr>
              <a:t>instanceof </a:t>
            </a:r>
            <a:r>
              <a:rPr sz="2200" b="1" dirty="0">
                <a:latin typeface="Times New Roman" panose="02020603050405020304" pitchFamily="18" charset="0"/>
                <a:cs typeface="Times New Roman" panose="02020603050405020304" pitchFamily="18" charset="0"/>
              </a:rPr>
              <a:t>Student) {...</a:t>
            </a:r>
            <a:endParaRPr lang="en-US" sz="2200" dirty="0">
              <a:latin typeface="Times New Roman" panose="02020603050405020304" pitchFamily="18" charset="0"/>
              <a:cs typeface="Times New Roman" panose="02020603050405020304" pitchFamily="18" charset="0"/>
            </a:endParaRPr>
          </a:p>
          <a:p>
            <a:pPr marL="1091565" marR="2170430" indent="-287020"/>
            <a:r>
              <a:rPr sz="2200" b="1"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marL="1091565" marR="2170430" indent="-287020"/>
            <a:r>
              <a:rPr sz="2200" b="1" dirty="0">
                <a:solidFill>
                  <a:srgbClr val="333399"/>
                </a:solidFill>
                <a:latin typeface="Times New Roman" panose="02020603050405020304" pitchFamily="18" charset="0"/>
                <a:cs typeface="Times New Roman" panose="02020603050405020304" pitchFamily="18" charset="0"/>
              </a:rPr>
              <a:t>else </a:t>
            </a:r>
            <a:r>
              <a:rPr sz="2200" b="1"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805180"/>
            <a:r>
              <a:rPr sz="2200" b="1"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13</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p:nvPr/>
        </p:nvSpPr>
        <p:spPr>
          <a:xfrm>
            <a:off x="6477000" y="2142745"/>
            <a:ext cx="4054750" cy="2072906"/>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753969" y="340331"/>
            <a:ext cx="8295031" cy="596958"/>
          </a:xfrm>
          <a:prstGeom prst="rect">
            <a:avLst/>
          </a:prstGeom>
        </p:spPr>
        <p:txBody>
          <a:bodyPr vert="horz" wrap="square" lIns="0" tIns="12065" rIns="0" bIns="0" rtlCol="0" anchor="ctr">
            <a:spAutoFit/>
          </a:bodyPr>
          <a:lstStyle/>
          <a:p>
            <a:pPr marL="12700">
              <a:lnSpc>
                <a:spcPct val="100000"/>
              </a:lnSpc>
              <a:spcBef>
                <a:spcPts val="95"/>
              </a:spcBef>
            </a:pPr>
            <a:r>
              <a:rPr sz="3800" dirty="0">
                <a:solidFill>
                  <a:srgbClr val="333399"/>
                </a:solidFill>
                <a:latin typeface="Tahoma"/>
                <a:cs typeface="Tahoma"/>
              </a:rPr>
              <a:t>2.2. Biểu diễn kết tập bằng UML</a:t>
            </a:r>
            <a:endParaRPr sz="3800" dirty="0">
              <a:latin typeface="Tahoma"/>
              <a:cs typeface="Tahoma"/>
            </a:endParaRPr>
          </a:p>
        </p:txBody>
      </p:sp>
      <p:sp>
        <p:nvSpPr>
          <p:cNvPr id="14" name="object 14"/>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12</a:t>
            </a:fld>
            <a:endParaRPr dirty="0"/>
          </a:p>
        </p:txBody>
      </p:sp>
      <p:sp>
        <p:nvSpPr>
          <p:cNvPr id="9" name="object 9"/>
          <p:cNvSpPr txBox="1"/>
          <p:nvPr/>
        </p:nvSpPr>
        <p:spPr>
          <a:xfrm>
            <a:off x="2323884" y="1451480"/>
            <a:ext cx="4563983" cy="4244752"/>
          </a:xfrm>
          <a:prstGeom prst="rect">
            <a:avLst/>
          </a:prstGeom>
        </p:spPr>
        <p:txBody>
          <a:bodyPr vert="horz" wrap="square" lIns="0" tIns="12700" rIns="0" bIns="0" rtlCol="0">
            <a:spAutoFit/>
          </a:bodyPr>
          <a:lstStyle/>
          <a:p>
            <a:pPr marL="355600" indent="-342900">
              <a:spcBef>
                <a:spcPts val="100"/>
              </a:spcBef>
              <a:buClr>
                <a:srgbClr val="3333CC"/>
              </a:buClr>
              <a:buSzPct val="60416"/>
              <a:buFont typeface="Wingdings"/>
              <a:buChar char="◼"/>
              <a:tabLst>
                <a:tab pos="354965" algn="l"/>
                <a:tab pos="355600" algn="l"/>
              </a:tabLst>
            </a:pPr>
            <a:r>
              <a:rPr sz="2000" dirty="0">
                <a:latin typeface="Tahoma"/>
                <a:cs typeface="Tahoma"/>
              </a:rPr>
              <a:t>Sử dụng "hình thoi" tại đầu của</a:t>
            </a:r>
          </a:p>
          <a:p>
            <a:pPr marL="355600">
              <a:spcBef>
                <a:spcPts val="5"/>
              </a:spcBef>
            </a:pPr>
            <a:r>
              <a:rPr sz="2000" dirty="0">
                <a:latin typeface="Tahoma"/>
                <a:cs typeface="Tahoma"/>
              </a:rPr>
              <a:t>lớp toàn thể</a:t>
            </a:r>
          </a:p>
          <a:p>
            <a:pPr marL="355600" marR="1144270" indent="-342900">
              <a:spcBef>
                <a:spcPts val="575"/>
              </a:spcBef>
              <a:buClr>
                <a:srgbClr val="3333CC"/>
              </a:buClr>
              <a:buSzPct val="60416"/>
              <a:buFont typeface="Wingdings"/>
              <a:buChar char="◼"/>
              <a:tabLst>
                <a:tab pos="354965" algn="l"/>
                <a:tab pos="355600" algn="l"/>
              </a:tabLst>
            </a:pPr>
            <a:r>
              <a:rPr sz="2000" dirty="0">
                <a:latin typeface="Tahoma"/>
                <a:cs typeface="Tahoma"/>
              </a:rPr>
              <a:t>Sử dụng bội số quan hệ  (multiplicity) tại 2 đầu</a:t>
            </a:r>
          </a:p>
          <a:p>
            <a:pPr marL="812165" lvl="1" indent="-342900">
              <a:spcBef>
                <a:spcPts val="580"/>
              </a:spcBef>
              <a:buClr>
                <a:srgbClr val="FF0000"/>
              </a:buClr>
              <a:buSzPct val="54166"/>
              <a:buFont typeface="Arial" panose="020B0604020202020204" pitchFamily="34" charset="0"/>
              <a:buChar char="•"/>
              <a:tabLst>
                <a:tab pos="756285" algn="l"/>
                <a:tab pos="756920" algn="l"/>
              </a:tabLst>
            </a:pPr>
            <a:r>
              <a:rPr sz="2000" dirty="0">
                <a:latin typeface="Tahoma"/>
                <a:cs typeface="Tahoma"/>
              </a:rPr>
              <a:t>1 số nguyên dương: 1, 2,...</a:t>
            </a:r>
            <a:endParaRPr lang="en-US" sz="2000" dirty="0">
              <a:latin typeface="Tahoma"/>
              <a:cs typeface="Tahoma"/>
            </a:endParaRPr>
          </a:p>
          <a:p>
            <a:pPr marL="812165" lvl="1" indent="-342900">
              <a:spcBef>
                <a:spcPts val="580"/>
              </a:spcBef>
              <a:buClr>
                <a:srgbClr val="FF0000"/>
              </a:buClr>
              <a:buSzPct val="54166"/>
              <a:buFont typeface="Arial" panose="020B0604020202020204" pitchFamily="34" charset="0"/>
              <a:buChar char="•"/>
              <a:tabLst>
                <a:tab pos="756285" algn="l"/>
                <a:tab pos="756920" algn="l"/>
              </a:tabLst>
            </a:pPr>
            <a:r>
              <a:rPr sz="2000" dirty="0" err="1">
                <a:latin typeface="Tahoma"/>
                <a:cs typeface="Tahoma"/>
              </a:rPr>
              <a:t>Dải</a:t>
            </a:r>
            <a:r>
              <a:rPr sz="2000" dirty="0">
                <a:latin typeface="Tahoma"/>
                <a:cs typeface="Tahoma"/>
              </a:rPr>
              <a:t> số (0..1, 2..4)</a:t>
            </a:r>
          </a:p>
          <a:p>
            <a:pPr marL="812165" lvl="1" indent="-342900">
              <a:spcBef>
                <a:spcPts val="575"/>
              </a:spcBef>
              <a:buClr>
                <a:srgbClr val="FF0000"/>
              </a:buClr>
              <a:buSzPct val="54166"/>
              <a:buFont typeface="Arial" panose="020B0604020202020204" pitchFamily="34" charset="0"/>
              <a:buChar char="•"/>
              <a:tabLst>
                <a:tab pos="756285" algn="l"/>
                <a:tab pos="756920" algn="l"/>
              </a:tabLst>
            </a:pPr>
            <a:r>
              <a:rPr sz="2000" dirty="0">
                <a:latin typeface="Tahoma"/>
                <a:cs typeface="Tahoma"/>
              </a:rPr>
              <a:t>*: Bất kỳ số nào</a:t>
            </a:r>
          </a:p>
          <a:p>
            <a:pPr marL="812165" lvl="1" indent="-342900">
              <a:spcBef>
                <a:spcPts val="580"/>
              </a:spcBef>
              <a:buClr>
                <a:srgbClr val="FF0000"/>
              </a:buClr>
              <a:buSzPct val="54166"/>
              <a:buFont typeface="Arial" panose="020B0604020202020204" pitchFamily="34" charset="0"/>
              <a:buChar char="•"/>
              <a:tabLst>
                <a:tab pos="756285" algn="l"/>
                <a:tab pos="756920" algn="l"/>
              </a:tabLst>
            </a:pPr>
            <a:r>
              <a:rPr sz="2000" dirty="0">
                <a:latin typeface="Tahoma"/>
                <a:cs typeface="Tahoma"/>
              </a:rPr>
              <a:t>Không có: Mặc định là 1</a:t>
            </a:r>
          </a:p>
          <a:p>
            <a:pPr marL="355600" indent="-342900">
              <a:spcBef>
                <a:spcPts val="575"/>
              </a:spcBef>
              <a:buClr>
                <a:srgbClr val="3333CC"/>
              </a:buClr>
              <a:buSzPct val="60416"/>
              <a:buFont typeface="Wingdings"/>
              <a:buChar char="◼"/>
              <a:tabLst>
                <a:tab pos="354965" algn="l"/>
                <a:tab pos="355600" algn="l"/>
              </a:tabLst>
            </a:pPr>
            <a:r>
              <a:rPr sz="2000" dirty="0">
                <a:latin typeface="Tahoma"/>
                <a:cs typeface="Tahoma"/>
              </a:rPr>
              <a:t>Tên vai trò (</a:t>
            </a:r>
            <a:r>
              <a:rPr sz="2000" dirty="0" err="1">
                <a:latin typeface="Tahoma"/>
                <a:cs typeface="Tahoma"/>
              </a:rPr>
              <a:t>rolename</a:t>
            </a:r>
            <a:r>
              <a:rPr sz="2000" dirty="0">
                <a:latin typeface="Tahoma"/>
                <a:cs typeface="Tahoma"/>
              </a:rPr>
              <a:t>)</a:t>
            </a:r>
            <a:endParaRPr lang="en-US" sz="2000" dirty="0">
              <a:latin typeface="Tahoma"/>
              <a:cs typeface="Tahoma"/>
            </a:endParaRPr>
          </a:p>
          <a:p>
            <a:pPr marL="812800" lvl="1" indent="-342900">
              <a:spcBef>
                <a:spcPts val="575"/>
              </a:spcBef>
              <a:buClr>
                <a:srgbClr val="3333CC"/>
              </a:buClr>
              <a:buSzPct val="60416"/>
              <a:buFont typeface="Arial" panose="020B0604020202020204" pitchFamily="34" charset="0"/>
              <a:buChar char="•"/>
              <a:tabLst>
                <a:tab pos="354965" algn="l"/>
                <a:tab pos="355600" algn="l"/>
              </a:tabLst>
            </a:pPr>
            <a:r>
              <a:rPr sz="2000" dirty="0" err="1">
                <a:latin typeface="Tahoma"/>
                <a:cs typeface="Tahoma"/>
              </a:rPr>
              <a:t>Nếu</a:t>
            </a:r>
            <a:r>
              <a:rPr sz="2000" dirty="0">
                <a:latin typeface="Tahoma"/>
                <a:cs typeface="Tahoma"/>
              </a:rPr>
              <a:t> không có thì mặc định là  tên của lớp (bỏ viết hoa chữ  cái đầu)</a:t>
            </a:r>
          </a:p>
        </p:txBody>
      </p:sp>
      <p:sp>
        <p:nvSpPr>
          <p:cNvPr id="10" name="object 10"/>
          <p:cNvSpPr txBox="1"/>
          <p:nvPr/>
        </p:nvSpPr>
        <p:spPr>
          <a:xfrm>
            <a:off x="7024115" y="4715255"/>
            <a:ext cx="1134110" cy="699550"/>
          </a:xfrm>
          <a:prstGeom prst="rect">
            <a:avLst/>
          </a:prstGeom>
          <a:ln w="9144">
            <a:solidFill>
              <a:srgbClr val="000000"/>
            </a:solidFill>
          </a:ln>
        </p:spPr>
        <p:txBody>
          <a:bodyPr vert="horz" wrap="square" lIns="0" tIns="6985" rIns="0" bIns="0" rtlCol="0">
            <a:spAutoFit/>
          </a:bodyPr>
          <a:lstStyle/>
          <a:p>
            <a:pPr>
              <a:spcBef>
                <a:spcPts val="55"/>
              </a:spcBef>
            </a:pPr>
            <a:endParaRPr sz="2100" dirty="0">
              <a:latin typeface="Times New Roman"/>
              <a:cs typeface="Times New Roman"/>
            </a:endParaRPr>
          </a:p>
          <a:p>
            <a:pPr marL="78105"/>
            <a:r>
              <a:rPr sz="2400" spc="-5" dirty="0">
                <a:latin typeface="Arial"/>
                <a:cs typeface="Arial"/>
              </a:rPr>
              <a:t>TuGiac</a:t>
            </a:r>
            <a:endParaRPr sz="2400" dirty="0">
              <a:latin typeface="Arial"/>
              <a:cs typeface="Arial"/>
            </a:endParaRPr>
          </a:p>
        </p:txBody>
      </p:sp>
      <p:sp>
        <p:nvSpPr>
          <p:cNvPr id="11" name="object 11"/>
          <p:cNvSpPr/>
          <p:nvPr/>
        </p:nvSpPr>
        <p:spPr>
          <a:xfrm>
            <a:off x="8158733" y="5170170"/>
            <a:ext cx="266700" cy="119380"/>
          </a:xfrm>
          <a:custGeom>
            <a:avLst/>
            <a:gdLst/>
            <a:ahLst/>
            <a:cxnLst/>
            <a:rect l="l" t="t" r="r" b="b"/>
            <a:pathLst>
              <a:path w="266700" h="119379">
                <a:moveTo>
                  <a:pt x="0" y="59435"/>
                </a:moveTo>
                <a:lnTo>
                  <a:pt x="133350" y="0"/>
                </a:lnTo>
                <a:lnTo>
                  <a:pt x="266700" y="59435"/>
                </a:lnTo>
                <a:lnTo>
                  <a:pt x="133350" y="118871"/>
                </a:lnTo>
                <a:lnTo>
                  <a:pt x="0" y="59435"/>
                </a:lnTo>
                <a:close/>
              </a:path>
            </a:pathLst>
          </a:custGeom>
          <a:ln w="19812">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8394192" y="4710684"/>
          <a:ext cx="2045970" cy="1005840"/>
        </p:xfrm>
        <a:graphic>
          <a:graphicData uri="http://schemas.openxmlformats.org/drawingml/2006/table">
            <a:tbl>
              <a:tblPr firstRow="1" bandRow="1">
                <a:tableStyleId>{2D5ABB26-0587-4C30-8999-92F81FD0307C}</a:tableStyleId>
              </a:tblPr>
              <a:tblGrid>
                <a:gridCol w="974090">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tblGrid>
              <a:tr h="513588">
                <a:tc>
                  <a:txBody>
                    <a:bodyPr/>
                    <a:lstStyle/>
                    <a:p>
                      <a:pPr marR="86995" algn="r">
                        <a:lnSpc>
                          <a:spcPct val="100000"/>
                        </a:lnSpc>
                        <a:spcBef>
                          <a:spcPts val="1395"/>
                        </a:spcBef>
                      </a:pPr>
                      <a:r>
                        <a:rPr sz="2000" dirty="0">
                          <a:solidFill>
                            <a:srgbClr val="333399"/>
                          </a:solidFill>
                          <a:latin typeface="Arial"/>
                          <a:cs typeface="Arial"/>
                        </a:rPr>
                        <a:t>4</a:t>
                      </a:r>
                      <a:endParaRPr sz="2000" dirty="0">
                        <a:latin typeface="Arial"/>
                        <a:cs typeface="Arial"/>
                      </a:endParaRPr>
                    </a:p>
                  </a:txBody>
                  <a:tcPr marL="0" marR="0" marT="177165" marB="0">
                    <a:lnR w="9525">
                      <a:solidFill>
                        <a:srgbClr val="000000"/>
                      </a:solidFill>
                      <a:prstDash val="solid"/>
                    </a:lnR>
                    <a:lnB w="28575">
                      <a:solidFill>
                        <a:srgbClr val="000000"/>
                      </a:solidFill>
                      <a:prstDash val="solid"/>
                    </a:lnB>
                  </a:tcPr>
                </a:tc>
                <a:tc rowSpan="2">
                  <a:txBody>
                    <a:bodyPr/>
                    <a:lstStyle/>
                    <a:p>
                      <a:pPr>
                        <a:lnSpc>
                          <a:spcPct val="100000"/>
                        </a:lnSpc>
                        <a:spcBef>
                          <a:spcPts val="55"/>
                        </a:spcBef>
                      </a:pPr>
                      <a:endParaRPr sz="2100">
                        <a:latin typeface="Times New Roman"/>
                        <a:cs typeface="Times New Roman"/>
                      </a:endParaRPr>
                    </a:p>
                    <a:p>
                      <a:pPr marL="182245">
                        <a:lnSpc>
                          <a:spcPct val="100000"/>
                        </a:lnSpc>
                      </a:pPr>
                      <a:r>
                        <a:rPr sz="2400" spc="-10" dirty="0">
                          <a:latin typeface="Arial"/>
                          <a:cs typeface="Arial"/>
                        </a:rPr>
                        <a:t>Diem</a:t>
                      </a:r>
                      <a:endParaRPr sz="2400">
                        <a:latin typeface="Arial"/>
                        <a:cs typeface="Arial"/>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92252">
                <a:tc>
                  <a:txBody>
                    <a:bodyPr/>
                    <a:lstStyle/>
                    <a:p>
                      <a:pPr>
                        <a:lnSpc>
                          <a:spcPct val="100000"/>
                        </a:lnSpc>
                      </a:pPr>
                      <a:endParaRPr sz="2500" dirty="0">
                        <a:latin typeface="Times New Roman"/>
                        <a:cs typeface="Times New Roman"/>
                      </a:endParaRPr>
                    </a:p>
                  </a:txBody>
                  <a:tcPr marL="0" marR="0" marT="0" marB="0">
                    <a:lnR w="9525">
                      <a:solidFill>
                        <a:srgbClr val="000000"/>
                      </a:solidFill>
                      <a:prstDash val="solid"/>
                    </a:lnR>
                    <a:lnT w="28575">
                      <a:solidFill>
                        <a:srgbClr val="000000"/>
                      </a:solidFill>
                      <a:prstDash val="solid"/>
                    </a:lnT>
                  </a:tcPr>
                </a:tc>
                <a:tc vMerge="1">
                  <a:txBody>
                    <a:bodyPr/>
                    <a:lstStyle/>
                    <a:p>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8259571" y="4848809"/>
            <a:ext cx="167640" cy="331470"/>
          </a:xfrm>
          <a:prstGeom prst="rect">
            <a:avLst/>
          </a:prstGeom>
        </p:spPr>
        <p:txBody>
          <a:bodyPr vert="horz" wrap="square" lIns="0" tIns="13335" rIns="0" bIns="0" rtlCol="0">
            <a:spAutoFit/>
          </a:bodyPr>
          <a:lstStyle/>
          <a:p>
            <a:pPr marL="12700">
              <a:spcBef>
                <a:spcPts val="105"/>
              </a:spcBef>
            </a:pPr>
            <a:r>
              <a:rPr sz="2000" dirty="0">
                <a:solidFill>
                  <a:srgbClr val="333399"/>
                </a:solidFill>
                <a:latin typeface="Arial"/>
                <a:cs typeface="Arial"/>
              </a:rPr>
              <a:t>1</a:t>
            </a:r>
            <a:endParaRPr sz="2000">
              <a:latin typeface="Arial"/>
              <a:cs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4879340" cy="689932"/>
          </a:xfrm>
          <a:prstGeom prst="rect">
            <a:avLst/>
          </a:prstGeom>
        </p:spPr>
        <p:txBody>
          <a:bodyPr vert="horz" wrap="square" lIns="0" tIns="12700" rIns="0" bIns="0" rtlCol="0" anchor="ctr">
            <a:spAutoFit/>
          </a:bodyPr>
          <a:lstStyle/>
          <a:p>
            <a:pPr marL="12700">
              <a:lnSpc>
                <a:spcPct val="100000"/>
              </a:lnSpc>
              <a:spcBef>
                <a:spcPts val="100"/>
              </a:spcBef>
            </a:pPr>
            <a:r>
              <a:rPr dirty="0"/>
              <a:t>Liên kết lời gọi hàm</a:t>
            </a:r>
          </a:p>
        </p:txBody>
      </p:sp>
      <p:sp>
        <p:nvSpPr>
          <p:cNvPr id="12" name="object 12"/>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120</a:t>
            </a:fld>
            <a:endParaRPr dirty="0"/>
          </a:p>
        </p:txBody>
      </p:sp>
      <p:sp>
        <p:nvSpPr>
          <p:cNvPr id="8" name="object 8"/>
          <p:cNvSpPr txBox="1"/>
          <p:nvPr/>
        </p:nvSpPr>
        <p:spPr>
          <a:xfrm>
            <a:off x="2514600" y="1438678"/>
            <a:ext cx="7772400" cy="2566728"/>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Liên kết lời gọi hàm (function call binding) là quy  trình xác định khối mã hàm cần chạy khi một lời gọi  hàm được thực hiện</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 đơn giản vì mỗi hàm có duy nhất một tên</a:t>
            </a:r>
          </a:p>
          <a:p>
            <a:pPr marL="756285" marR="34226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 chồng hàm, phân tích chữ ký kiểm tra danh sách  tham số</a:t>
            </a:r>
          </a:p>
        </p:txBody>
      </p:sp>
      <p:grpSp>
        <p:nvGrpSpPr>
          <p:cNvPr id="9" name="object 9"/>
          <p:cNvGrpSpPr/>
          <p:nvPr/>
        </p:nvGrpSpPr>
        <p:grpSpPr>
          <a:xfrm>
            <a:off x="5222748" y="4106933"/>
            <a:ext cx="4778375" cy="2511425"/>
            <a:chOff x="3698747" y="4106932"/>
            <a:chExt cx="4778375" cy="2511425"/>
          </a:xfrm>
        </p:grpSpPr>
        <p:sp>
          <p:nvSpPr>
            <p:cNvPr id="10" name="object 10"/>
            <p:cNvSpPr/>
            <p:nvPr/>
          </p:nvSpPr>
          <p:spPr>
            <a:xfrm>
              <a:off x="6754134" y="4106932"/>
              <a:ext cx="1722993" cy="251101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3698747" y="4536947"/>
              <a:ext cx="3438144" cy="2011679"/>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380746"/>
            <a:ext cx="6882765" cy="574040"/>
          </a:xfrm>
          <a:prstGeom prst="rect">
            <a:avLst/>
          </a:prstGeom>
        </p:spPr>
        <p:txBody>
          <a:bodyPr vert="horz" wrap="square" lIns="0" tIns="12700" rIns="0" bIns="0" rtlCol="0" anchor="ctr">
            <a:spAutoFit/>
          </a:bodyPr>
          <a:lstStyle/>
          <a:p>
            <a:pPr marL="12700">
              <a:lnSpc>
                <a:spcPct val="100000"/>
              </a:lnSpc>
              <a:spcBef>
                <a:spcPts val="100"/>
              </a:spcBef>
            </a:pPr>
            <a:r>
              <a:rPr sz="3600" dirty="0"/>
              <a:t>Trong ngôn ngữ Hướng đối tượng</a:t>
            </a:r>
            <a:endParaRPr sz="3600"/>
          </a:p>
        </p:txBody>
      </p:sp>
      <p:sp>
        <p:nvSpPr>
          <p:cNvPr id="11" name="object 11"/>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121</a:t>
            </a:fld>
            <a:endParaRPr dirty="0"/>
          </a:p>
        </p:txBody>
      </p:sp>
      <p:sp>
        <p:nvSpPr>
          <p:cNvPr id="8" name="object 8"/>
          <p:cNvSpPr txBox="1"/>
          <p:nvPr/>
        </p:nvSpPr>
        <p:spPr>
          <a:xfrm>
            <a:off x="2487953" y="1260133"/>
            <a:ext cx="8194168" cy="3173946"/>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Liên kết lời gọi phương thức</a:t>
            </a:r>
          </a:p>
          <a:p>
            <a:pPr marL="355600" marR="457834"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Đối với các lớp độc lập (không thuộc cây thừa kế  nào), quy trình này gần như không khác với  function call binding</a:t>
            </a:r>
          </a:p>
          <a:p>
            <a:pPr marL="756285" marR="508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so sánh tên phương thức, danh sách tham số để tìm định  nghĩa tương ứng</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trong số các tham số là tham số ẩn: con trỏ this</a:t>
            </a:r>
          </a:p>
        </p:txBody>
      </p:sp>
      <p:sp>
        <p:nvSpPr>
          <p:cNvPr id="9" name="object 9"/>
          <p:cNvSpPr/>
          <p:nvPr/>
        </p:nvSpPr>
        <p:spPr>
          <a:xfrm>
            <a:off x="5389197" y="4620767"/>
            <a:ext cx="4680690" cy="2109216"/>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2472242" y="4637265"/>
            <a:ext cx="2847340" cy="1132811"/>
          </a:xfrm>
          <a:prstGeom prst="rect">
            <a:avLst/>
          </a:prstGeom>
          <a:ln w="9144">
            <a:solidFill>
              <a:srgbClr val="333399"/>
            </a:solidFill>
          </a:ln>
        </p:spPr>
        <p:txBody>
          <a:bodyPr vert="horz" wrap="square" lIns="0" tIns="19050" rIns="0" bIns="0" rtlCol="0">
            <a:spAutoFit/>
          </a:bodyPr>
          <a:lstStyle/>
          <a:p>
            <a:pPr marL="91440" marR="176530">
              <a:lnSpc>
                <a:spcPct val="102499"/>
              </a:lnSpc>
              <a:spcBef>
                <a:spcPts val="150"/>
              </a:spcBef>
            </a:pPr>
            <a:r>
              <a:rPr b="1" dirty="0">
                <a:latin typeface="Times New Roman" panose="02020603050405020304" pitchFamily="18" charset="0"/>
                <a:cs typeface="Times New Roman" panose="02020603050405020304" pitchFamily="18" charset="0"/>
              </a:rPr>
              <a:t>bar.foo (); </a:t>
            </a:r>
            <a:r>
              <a:rPr dirty="0">
                <a:latin typeface="Times New Roman" panose="02020603050405020304" pitchFamily="18" charset="0"/>
                <a:cs typeface="Times New Roman" panose="02020603050405020304" pitchFamily="18" charset="0"/>
              </a:rPr>
              <a:t>→ lời  gọi này bị ràng buộc với  định nghĩa của phương  thức mà nó gọi</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4037965" cy="689932"/>
          </a:xfrm>
          <a:prstGeom prst="rect">
            <a:avLst/>
          </a:prstGeom>
        </p:spPr>
        <p:txBody>
          <a:bodyPr vert="horz" wrap="square" lIns="0" tIns="12700" rIns="0" bIns="0" rtlCol="0" anchor="ctr">
            <a:spAutoFit/>
          </a:bodyPr>
          <a:lstStyle/>
          <a:p>
            <a:pPr marL="12700">
              <a:lnSpc>
                <a:spcPct val="100000"/>
              </a:lnSpc>
              <a:spcBef>
                <a:spcPts val="100"/>
              </a:spcBef>
            </a:pPr>
            <a:r>
              <a:rPr dirty="0"/>
              <a:t>2.1 Liên kết tĩnh</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122</a:t>
            </a:fld>
            <a:endParaRPr dirty="0"/>
          </a:p>
        </p:txBody>
      </p:sp>
      <p:sp>
        <p:nvSpPr>
          <p:cNvPr id="8" name="object 8"/>
          <p:cNvSpPr txBox="1"/>
          <p:nvPr/>
        </p:nvSpPr>
        <p:spPr>
          <a:xfrm>
            <a:off x="2644893" y="1278869"/>
            <a:ext cx="8465820" cy="5129609"/>
          </a:xfrm>
          <a:prstGeom prst="rect">
            <a:avLst/>
          </a:prstGeom>
        </p:spPr>
        <p:txBody>
          <a:bodyPr vert="horz" wrap="square" lIns="0" tIns="111760" rIns="0" bIns="0" rtlCol="0">
            <a:spAutoFit/>
          </a:bodyPr>
          <a:lstStyle/>
          <a:p>
            <a:pPr marL="355600" indent="-342900" algn="just">
              <a:spcBef>
                <a:spcPts val="880"/>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Liên kết tại thời điểm biên dịch</a:t>
            </a:r>
          </a:p>
          <a:p>
            <a:pPr marL="756285"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Early Binding/Compile-time Binding</a:t>
            </a:r>
          </a:p>
          <a:p>
            <a:pPr marL="756285" marR="519430"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Lời gọi phương thức được quyết định khi biên  dịch, do đó chỉ có một phiên bản của phương  thức được thực hiện</a:t>
            </a:r>
          </a:p>
          <a:p>
            <a:pPr marL="756285"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Nếu có lỗi thì sẽ có lỗi biên dịch</a:t>
            </a:r>
          </a:p>
          <a:p>
            <a:pPr marL="756285"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Ưu điểm về tốc độ</a:t>
            </a:r>
          </a:p>
          <a:p>
            <a:pPr marL="355600" marR="5080" indent="-342900">
              <a:spcBef>
                <a:spcPts val="76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C/C++ function call binding, và C++ method  binding cơ bản đều là ví dụ của liên kết tĩnh  (static function call binding)</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4037965" cy="689932"/>
          </a:xfrm>
          <a:prstGeom prst="rect">
            <a:avLst/>
          </a:prstGeom>
        </p:spPr>
        <p:txBody>
          <a:bodyPr vert="horz" wrap="square" lIns="0" tIns="12700" rIns="0" bIns="0" rtlCol="0" anchor="ctr">
            <a:spAutoFit/>
          </a:bodyPr>
          <a:lstStyle/>
          <a:p>
            <a:pPr marL="12700">
              <a:lnSpc>
                <a:spcPct val="100000"/>
              </a:lnSpc>
              <a:spcBef>
                <a:spcPts val="100"/>
              </a:spcBef>
            </a:pPr>
            <a:r>
              <a:rPr dirty="0"/>
              <a:t>2.1 Liên kết tĩnh</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123</a:t>
            </a:fld>
            <a:endParaRPr dirty="0"/>
          </a:p>
        </p:txBody>
      </p:sp>
      <p:sp>
        <p:nvSpPr>
          <p:cNvPr id="8" name="object 8"/>
          <p:cNvSpPr txBox="1"/>
          <p:nvPr/>
        </p:nvSpPr>
        <p:spPr>
          <a:xfrm>
            <a:off x="2622898" y="1475231"/>
            <a:ext cx="7816503" cy="4026743"/>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Thích hợp cho các lời gọi hàm thông thường</a:t>
            </a:r>
          </a:p>
          <a:p>
            <a:pPr marL="756285" marR="38227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Mỗi lời gọi hàm chỉ xác định duy nhất một định  nghĩa hàm, kể cả trường hợp hàm chồng.</a:t>
            </a:r>
          </a:p>
          <a:p>
            <a:pPr marL="355600" marR="136525"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Phù hợp với các lớp độc lập không thuộc cây  thừa kế nào</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Mỗi lời gọi phương thức từ một đối tượng của lớp  hay từ con trỏ đến đối tượng đều xác </a:t>
            </a:r>
            <a:r>
              <a:rPr sz="2800" dirty="0" err="1">
                <a:latin typeface="Times New Roman" panose="02020603050405020304" pitchFamily="18" charset="0"/>
                <a:cs typeface="Times New Roman" panose="02020603050405020304" pitchFamily="18" charset="0"/>
              </a:rPr>
              <a:t>định</a:t>
            </a:r>
            <a:r>
              <a:rPr sz="2800" dirty="0">
                <a:latin typeface="Times New Roman" panose="02020603050405020304" pitchFamily="18" charset="0"/>
                <a:cs typeface="Times New Roman" panose="02020603050405020304" pitchFamily="18" charset="0"/>
              </a:rPr>
              <a:t> </a:t>
            </a:r>
            <a:r>
              <a:rPr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sz="2800" dirty="0" err="1">
                <a:latin typeface="Times New Roman" panose="02020603050405020304" pitchFamily="18" charset="0"/>
                <a:cs typeface="Times New Roman" panose="02020603050405020304" pitchFamily="18" charset="0"/>
              </a:rPr>
              <a:t>nhất</a:t>
            </a:r>
            <a:r>
              <a:rPr sz="2800" dirty="0">
                <a:latin typeface="Times New Roman" panose="02020603050405020304" pitchFamily="18" charset="0"/>
                <a:cs typeface="Times New Roman" panose="02020603050405020304" pitchFamily="18" charset="0"/>
              </a:rPr>
              <a:t> một phương thức</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4345305" cy="689932"/>
          </a:xfrm>
          <a:prstGeom prst="rect">
            <a:avLst/>
          </a:prstGeom>
        </p:spPr>
        <p:txBody>
          <a:bodyPr vert="horz" wrap="square" lIns="0" tIns="12700" rIns="0" bIns="0" rtlCol="0" anchor="ctr">
            <a:spAutoFit/>
          </a:bodyPr>
          <a:lstStyle/>
          <a:p>
            <a:pPr marL="12700">
              <a:lnSpc>
                <a:spcPct val="100000"/>
              </a:lnSpc>
              <a:spcBef>
                <a:spcPts val="100"/>
              </a:spcBef>
            </a:pPr>
            <a:r>
              <a:rPr dirty="0"/>
              <a:t>2.2 Liên kết động</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124</a:t>
            </a:fld>
            <a:endParaRPr dirty="0"/>
          </a:p>
        </p:txBody>
      </p:sp>
      <p:sp>
        <p:nvSpPr>
          <p:cNvPr id="8" name="object 8"/>
          <p:cNvSpPr txBox="1"/>
          <p:nvPr/>
        </p:nvSpPr>
        <p:spPr>
          <a:xfrm>
            <a:off x="2753970" y="1417067"/>
            <a:ext cx="7685431" cy="4299254"/>
          </a:xfrm>
          <a:prstGeom prst="rect">
            <a:avLst/>
          </a:prstGeom>
        </p:spPr>
        <p:txBody>
          <a:bodyPr vert="horz" wrap="square" lIns="0" tIns="13335" rIns="0" bIns="0" rtlCol="0">
            <a:spAutoFit/>
          </a:bodyPr>
          <a:lstStyle/>
          <a:p>
            <a:pPr marL="355600" marR="54991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Lời gọi phương thức được quyết định khi  thực hiện (run-time)</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Late binding/Run-time binding</a:t>
            </a:r>
          </a:p>
          <a:p>
            <a:pPr marL="756285" marR="578485" lvl="1" indent="-287020">
              <a:spcBef>
                <a:spcPts val="67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Phiên bản của phương thức phù hợp với đối  tượng được gọi</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Java trì hoãn liên kết phương thức cho đến thời  gian chạy (run-time) - đây được gọi là liên kết  động hoặc liên kết trễ</a:t>
            </a:r>
          </a:p>
          <a:p>
            <a:pPr marL="927100">
              <a:spcBef>
                <a:spcPts val="585"/>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Java mặc định sử dụng liên kết động</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1284605" cy="689932"/>
          </a:xfrm>
          <a:prstGeom prst="rect">
            <a:avLst/>
          </a:prstGeom>
        </p:spPr>
        <p:txBody>
          <a:bodyPr vert="horz" wrap="square" lIns="0" tIns="12700" rIns="0" bIns="0" rtlCol="0" anchor="ctr">
            <a:spAutoFit/>
          </a:bodyPr>
          <a:lstStyle/>
          <a:p>
            <a:pPr marL="12700">
              <a:lnSpc>
                <a:spcPct val="100000"/>
              </a:lnSpc>
              <a:spcBef>
                <a:spcPts val="100"/>
              </a:spcBef>
            </a:pPr>
            <a:r>
              <a:rPr dirty="0"/>
              <a:t>Ví dụ</a:t>
            </a:r>
          </a:p>
        </p:txBody>
      </p:sp>
      <p:sp>
        <p:nvSpPr>
          <p:cNvPr id="8" name="object 8"/>
          <p:cNvSpPr txBox="1"/>
          <p:nvPr/>
        </p:nvSpPr>
        <p:spPr>
          <a:xfrm>
            <a:off x="2657851" y="1410123"/>
            <a:ext cx="5487035" cy="1343660"/>
          </a:xfrm>
          <a:prstGeom prst="rect">
            <a:avLst/>
          </a:prstGeom>
        </p:spPr>
        <p:txBody>
          <a:bodyPr vert="horz" wrap="square" lIns="0" tIns="67945" rIns="0" bIns="0" rtlCol="0">
            <a:spAutoFit/>
          </a:bodyPr>
          <a:lstStyle/>
          <a:p>
            <a:pPr marL="12700">
              <a:spcBef>
                <a:spcPts val="535"/>
              </a:spcBef>
            </a:pPr>
            <a:r>
              <a:rPr b="1" dirty="0">
                <a:solidFill>
                  <a:srgbClr val="333399"/>
                </a:solidFill>
                <a:latin typeface="Times New Roman" panose="02020603050405020304" pitchFamily="18" charset="0"/>
                <a:cs typeface="Times New Roman" panose="02020603050405020304" pitchFamily="18" charset="0"/>
              </a:rPr>
              <a:t>public class </a:t>
            </a:r>
            <a:r>
              <a:rPr b="1" dirty="0">
                <a:latin typeface="Times New Roman" panose="02020603050405020304" pitchFamily="18" charset="0"/>
                <a:cs typeface="Times New Roman" panose="02020603050405020304" pitchFamily="18" charset="0"/>
              </a:rPr>
              <a:t>Test {</a:t>
            </a:r>
            <a:endParaRPr dirty="0">
              <a:latin typeface="Times New Roman" panose="02020603050405020304" pitchFamily="18" charset="0"/>
              <a:cs typeface="Times New Roman" panose="02020603050405020304" pitchFamily="18" charset="0"/>
            </a:endParaRPr>
          </a:p>
          <a:p>
            <a:pPr marL="629920" marR="5080" indent="-343535">
              <a:lnSpc>
                <a:spcPct val="120000"/>
              </a:lnSpc>
              <a:spcBef>
                <a:spcPts val="5"/>
              </a:spcBef>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arg[]){  </a:t>
            </a:r>
            <a:endParaRPr lang="en-US" b="1" dirty="0">
              <a:latin typeface="Times New Roman" panose="02020603050405020304" pitchFamily="18" charset="0"/>
              <a:cs typeface="Times New Roman" panose="02020603050405020304" pitchFamily="18" charset="0"/>
            </a:endParaRPr>
          </a:p>
          <a:p>
            <a:pPr marL="629920" marR="5080" indent="-343535">
              <a:lnSpc>
                <a:spcPct val="120000"/>
              </a:lnSpc>
              <a:spcBef>
                <a:spcPts val="5"/>
              </a:spcBef>
            </a:pP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Person p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Person();</a:t>
            </a:r>
            <a:endParaRPr dirty="0">
              <a:latin typeface="Times New Roman" panose="02020603050405020304" pitchFamily="18" charset="0"/>
              <a:cs typeface="Times New Roman" panose="02020603050405020304" pitchFamily="18" charset="0"/>
            </a:endParaRPr>
          </a:p>
          <a:p>
            <a:pPr marL="560070">
              <a:spcBef>
                <a:spcPts val="430"/>
              </a:spcBef>
            </a:pP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104534" y="2765721"/>
            <a:ext cx="4871085" cy="2989580"/>
          </a:xfrm>
          <a:prstGeom prst="rect">
            <a:avLst/>
          </a:prstGeom>
        </p:spPr>
        <p:txBody>
          <a:bodyPr vert="horz" wrap="square" lIns="0" tIns="67945" rIns="0" bIns="0" rtlCol="0">
            <a:spAutoFit/>
          </a:bodyPr>
          <a:lstStyle/>
          <a:p>
            <a:pPr marL="82550">
              <a:spcBef>
                <a:spcPts val="535"/>
              </a:spcBef>
            </a:pPr>
            <a:r>
              <a:rPr b="1" dirty="0">
                <a:latin typeface="Times New Roman" panose="02020603050405020304" pitchFamily="18" charset="0"/>
                <a:cs typeface="Times New Roman" panose="02020603050405020304" pitchFamily="18" charset="0"/>
              </a:rPr>
              <a:t>Employee e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Employee();</a:t>
            </a:r>
            <a:endParaRPr dirty="0">
              <a:latin typeface="Times New Roman" panose="02020603050405020304" pitchFamily="18" charset="0"/>
              <a:cs typeface="Times New Roman" panose="02020603050405020304" pitchFamily="18" charset="0"/>
            </a:endParaRPr>
          </a:p>
          <a:p>
            <a:pPr marL="82550">
              <a:spcBef>
                <a:spcPts val="434"/>
              </a:spcBef>
            </a:pP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82550">
              <a:spcBef>
                <a:spcPts val="430"/>
              </a:spcBef>
            </a:pPr>
            <a:r>
              <a:rPr b="1" dirty="0">
                <a:latin typeface="Times New Roman" panose="02020603050405020304" pitchFamily="18" charset="0"/>
                <a:cs typeface="Times New Roman" panose="02020603050405020304" pitchFamily="18" charset="0"/>
              </a:rPr>
              <a:t>Manager m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Manager();</a:t>
            </a:r>
            <a:endParaRPr dirty="0">
              <a:latin typeface="Times New Roman" panose="02020603050405020304" pitchFamily="18" charset="0"/>
              <a:cs typeface="Times New Roman" panose="02020603050405020304" pitchFamily="18" charset="0"/>
            </a:endParaRPr>
          </a:p>
          <a:p>
            <a:pPr marL="12700">
              <a:spcBef>
                <a:spcPts val="434"/>
              </a:spcBef>
            </a:pP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82550">
              <a:spcBef>
                <a:spcPts val="434"/>
              </a:spcBef>
            </a:pPr>
            <a:r>
              <a:rPr b="1" dirty="0">
                <a:latin typeface="Times New Roman" panose="02020603050405020304" pitchFamily="18" charset="0"/>
                <a:cs typeface="Times New Roman" panose="02020603050405020304" pitchFamily="18" charset="0"/>
              </a:rPr>
              <a:t>Person pArr[] = {p, e, m};</a:t>
            </a:r>
            <a:endParaRPr dirty="0">
              <a:latin typeface="Times New Roman" panose="02020603050405020304" pitchFamily="18" charset="0"/>
              <a:cs typeface="Times New Roman" panose="02020603050405020304" pitchFamily="18" charset="0"/>
            </a:endParaRPr>
          </a:p>
          <a:p>
            <a:pPr marL="355600" marR="5080" indent="-273050">
              <a:lnSpc>
                <a:spcPct val="120000"/>
              </a:lnSpc>
            </a:pPr>
            <a:r>
              <a:rPr b="1" dirty="0">
                <a:solidFill>
                  <a:srgbClr val="333399"/>
                </a:solidFill>
                <a:latin typeface="Times New Roman" panose="02020603050405020304" pitchFamily="18" charset="0"/>
                <a:cs typeface="Times New Roman" panose="02020603050405020304" pitchFamily="18" charset="0"/>
              </a:rPr>
              <a:t>for </a:t>
            </a:r>
            <a:r>
              <a:rPr b="1" dirty="0">
                <a:latin typeface="Times New Roman" panose="02020603050405020304" pitchFamily="18" charset="0"/>
                <a:cs typeface="Times New Roman" panose="02020603050405020304" pitchFamily="18" charset="0"/>
              </a:rPr>
              <a:t>(</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i=0; i&lt; pArr.length; i++){  </a:t>
            </a: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a:t>
            </a:r>
            <a:endParaRPr dirty="0">
              <a:latin typeface="Times New Roman" panose="02020603050405020304" pitchFamily="18" charset="0"/>
              <a:cs typeface="Times New Roman" panose="02020603050405020304" pitchFamily="18" charset="0"/>
            </a:endParaRPr>
          </a:p>
          <a:p>
            <a:pPr marL="1294130">
              <a:spcBef>
                <a:spcPts val="430"/>
              </a:spcBef>
            </a:pPr>
            <a:r>
              <a:rPr b="1" dirty="0">
                <a:latin typeface="Times New Roman" panose="02020603050405020304" pitchFamily="18" charset="0"/>
                <a:cs typeface="Times New Roman" panose="02020603050405020304" pitchFamily="18" charset="0"/>
              </a:rPr>
              <a:t>pArr[i].getDetail());</a:t>
            </a:r>
            <a:endParaRPr dirty="0">
              <a:latin typeface="Times New Roman" panose="02020603050405020304" pitchFamily="18" charset="0"/>
              <a:cs typeface="Times New Roman" panose="02020603050405020304" pitchFamily="18" charset="0"/>
            </a:endParaRPr>
          </a:p>
          <a:p>
            <a:pPr marL="82550">
              <a:spcBef>
                <a:spcPts val="434"/>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931291" y="5770784"/>
            <a:ext cx="16319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2588391" y="6099967"/>
            <a:ext cx="16319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grpSp>
        <p:nvGrpSpPr>
          <p:cNvPr id="28" name="object 28"/>
          <p:cNvGrpSpPr/>
          <p:nvPr/>
        </p:nvGrpSpPr>
        <p:grpSpPr>
          <a:xfrm>
            <a:off x="3821999" y="2368425"/>
            <a:ext cx="5931535" cy="4212590"/>
            <a:chOff x="1967483" y="2427097"/>
            <a:chExt cx="5931535" cy="4212590"/>
          </a:xfrm>
        </p:grpSpPr>
        <p:sp>
          <p:nvSpPr>
            <p:cNvPr id="29" name="object 29"/>
            <p:cNvSpPr/>
            <p:nvPr/>
          </p:nvSpPr>
          <p:spPr>
            <a:xfrm>
              <a:off x="7677912" y="2659380"/>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30"/>
            <p:cNvSpPr/>
            <p:nvPr/>
          </p:nvSpPr>
          <p:spPr>
            <a:xfrm>
              <a:off x="7690104" y="4518660"/>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1" name="object 31"/>
            <p:cNvSpPr/>
            <p:nvPr/>
          </p:nvSpPr>
          <p:spPr>
            <a:xfrm>
              <a:off x="1967483" y="2427097"/>
              <a:ext cx="4534027" cy="3853522"/>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32"/>
            <p:cNvSpPr/>
            <p:nvPr/>
          </p:nvSpPr>
          <p:spPr>
            <a:xfrm>
              <a:off x="2242565" y="5715762"/>
              <a:ext cx="2679700" cy="923925"/>
            </a:xfrm>
            <a:custGeom>
              <a:avLst/>
              <a:gdLst/>
              <a:ahLst/>
              <a:cxnLst/>
              <a:rect l="l" t="t" r="r" b="b"/>
              <a:pathLst>
                <a:path w="2679700" h="923925">
                  <a:moveTo>
                    <a:pt x="2679192" y="0"/>
                  </a:moveTo>
                  <a:lnTo>
                    <a:pt x="0" y="0"/>
                  </a:lnTo>
                  <a:lnTo>
                    <a:pt x="0" y="923544"/>
                  </a:lnTo>
                  <a:lnTo>
                    <a:pt x="2679192" y="923544"/>
                  </a:lnTo>
                  <a:lnTo>
                    <a:pt x="2679192"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4" name="object 34"/>
          <p:cNvSpPr txBox="1"/>
          <p:nvPr/>
        </p:nvSpPr>
        <p:spPr>
          <a:xfrm>
            <a:off x="4082601" y="5700659"/>
            <a:ext cx="2679700" cy="875881"/>
          </a:xfrm>
          <a:prstGeom prst="rect">
            <a:avLst/>
          </a:prstGeom>
          <a:ln w="25907">
            <a:solidFill>
              <a:srgbClr val="FFCF00"/>
            </a:solidFill>
          </a:ln>
        </p:spPr>
        <p:txBody>
          <a:bodyPr vert="horz" wrap="square" lIns="0" tIns="44450" rIns="0" bIns="0" rtlCol="0">
            <a:spAutoFit/>
          </a:bodyPr>
          <a:lstStyle/>
          <a:p>
            <a:pPr marL="90805" marR="90170" algn="just">
              <a:spcBef>
                <a:spcPts val="350"/>
              </a:spcBef>
            </a:pPr>
            <a:r>
              <a:rPr dirty="0">
                <a:latin typeface="Times New Roman" panose="02020603050405020304" pitchFamily="18" charset="0"/>
                <a:cs typeface="Times New Roman" panose="02020603050405020304" pitchFamily="18" charset="0"/>
              </a:rPr>
              <a:t>Tuỳ thuộc vào đối tượng  gọi tại thời điểm thực thi  chương trình (run-time)</a:t>
            </a:r>
          </a:p>
        </p:txBody>
      </p:sp>
      <p:sp>
        <p:nvSpPr>
          <p:cNvPr id="50" name="object 10">
            <a:extLst>
              <a:ext uri="{FF2B5EF4-FFF2-40B4-BE49-F238E27FC236}">
                <a16:creationId xmlns:a16="http://schemas.microsoft.com/office/drawing/2014/main" id="{1D0052F8-182A-4E26-8E47-49BC8C19B730}"/>
              </a:ext>
            </a:extLst>
          </p:cNvPr>
          <p:cNvSpPr/>
          <p:nvPr/>
        </p:nvSpPr>
        <p:spPr>
          <a:xfrm>
            <a:off x="8004620" y="955422"/>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51" name="object 12">
            <a:extLst>
              <a:ext uri="{FF2B5EF4-FFF2-40B4-BE49-F238E27FC236}">
                <a16:creationId xmlns:a16="http://schemas.microsoft.com/office/drawing/2014/main" id="{4803D6C8-EAB4-4AD5-AE91-F4A9E6D794F8}"/>
              </a:ext>
            </a:extLst>
          </p:cNvPr>
          <p:cNvGrpSpPr/>
          <p:nvPr/>
        </p:nvGrpSpPr>
        <p:grpSpPr>
          <a:xfrm>
            <a:off x="8010451" y="946635"/>
            <a:ext cx="2404110" cy="2099310"/>
            <a:chOff x="6453949" y="569785"/>
            <a:chExt cx="2404110" cy="2099310"/>
          </a:xfrm>
        </p:grpSpPr>
        <p:sp>
          <p:nvSpPr>
            <p:cNvPr id="52" name="object 13">
              <a:extLst>
                <a:ext uri="{FF2B5EF4-FFF2-40B4-BE49-F238E27FC236}">
                  <a16:creationId xmlns:a16="http://schemas.microsoft.com/office/drawing/2014/main" id="{17DA0991-7522-4F7F-8EBB-138808DDEB02}"/>
                </a:ext>
              </a:extLst>
            </p:cNvPr>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3" name="object 14">
              <a:extLst>
                <a:ext uri="{FF2B5EF4-FFF2-40B4-BE49-F238E27FC236}">
                  <a16:creationId xmlns:a16="http://schemas.microsoft.com/office/drawing/2014/main" id="{D2AFE3EB-CC35-4A43-8358-EE6ABA237A19}"/>
                </a:ext>
              </a:extLst>
            </p:cNvPr>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54" name="object 15">
            <a:extLst>
              <a:ext uri="{FF2B5EF4-FFF2-40B4-BE49-F238E27FC236}">
                <a16:creationId xmlns:a16="http://schemas.microsoft.com/office/drawing/2014/main" id="{6D37B426-5D21-459E-B102-9FC0A881CAF8}"/>
              </a:ext>
            </a:extLst>
          </p:cNvPr>
          <p:cNvSpPr txBox="1"/>
          <p:nvPr/>
        </p:nvSpPr>
        <p:spPr>
          <a:xfrm>
            <a:off x="8804520" y="933808"/>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55" name="object 16">
            <a:extLst>
              <a:ext uri="{FF2B5EF4-FFF2-40B4-BE49-F238E27FC236}">
                <a16:creationId xmlns:a16="http://schemas.microsoft.com/office/drawing/2014/main" id="{249F4A59-FD4B-440A-A273-90E9246B2775}"/>
              </a:ext>
            </a:extLst>
          </p:cNvPr>
          <p:cNvSpPr txBox="1"/>
          <p:nvPr/>
        </p:nvSpPr>
        <p:spPr>
          <a:xfrm>
            <a:off x="8020929" y="1335002"/>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56" name="object 17">
            <a:extLst>
              <a:ext uri="{FF2B5EF4-FFF2-40B4-BE49-F238E27FC236}">
                <a16:creationId xmlns:a16="http://schemas.microsoft.com/office/drawing/2014/main" id="{55C4D914-CF1D-4084-BCF5-56E00CFFA186}"/>
              </a:ext>
            </a:extLst>
          </p:cNvPr>
          <p:cNvSpPr txBox="1"/>
          <p:nvPr/>
        </p:nvSpPr>
        <p:spPr>
          <a:xfrm>
            <a:off x="8020930" y="1676378"/>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57" name="object 18">
            <a:extLst>
              <a:ext uri="{FF2B5EF4-FFF2-40B4-BE49-F238E27FC236}">
                <a16:creationId xmlns:a16="http://schemas.microsoft.com/office/drawing/2014/main" id="{0B0EA9CE-8B02-4AEC-BB67-903B778EC475}"/>
              </a:ext>
            </a:extLst>
          </p:cNvPr>
          <p:cNvSpPr txBox="1"/>
          <p:nvPr/>
        </p:nvSpPr>
        <p:spPr>
          <a:xfrm>
            <a:off x="8040106" y="1888517"/>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58" name="object 19">
            <a:extLst>
              <a:ext uri="{FF2B5EF4-FFF2-40B4-BE49-F238E27FC236}">
                <a16:creationId xmlns:a16="http://schemas.microsoft.com/office/drawing/2014/main" id="{CE26D807-CB08-45FB-B325-0C9FD8D914B4}"/>
              </a:ext>
            </a:extLst>
          </p:cNvPr>
          <p:cNvSpPr/>
          <p:nvPr/>
        </p:nvSpPr>
        <p:spPr>
          <a:xfrm>
            <a:off x="7998577" y="1310490"/>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9" name="object 21">
            <a:extLst>
              <a:ext uri="{FF2B5EF4-FFF2-40B4-BE49-F238E27FC236}">
                <a16:creationId xmlns:a16="http://schemas.microsoft.com/office/drawing/2014/main" id="{36307573-5A57-4CB3-BE16-8B3FA14661AD}"/>
              </a:ext>
            </a:extLst>
          </p:cNvPr>
          <p:cNvSpPr/>
          <p:nvPr/>
        </p:nvSpPr>
        <p:spPr>
          <a:xfrm>
            <a:off x="7979800" y="3492303"/>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60" name="object 22">
            <a:extLst>
              <a:ext uri="{FF2B5EF4-FFF2-40B4-BE49-F238E27FC236}">
                <a16:creationId xmlns:a16="http://schemas.microsoft.com/office/drawing/2014/main" id="{5D79EAFE-B102-419F-82F7-C9E4F576CCF7}"/>
              </a:ext>
            </a:extLst>
          </p:cNvPr>
          <p:cNvGraphicFramePr>
            <a:graphicFrameLocks noGrp="1"/>
          </p:cNvGraphicFramePr>
          <p:nvPr/>
        </p:nvGraphicFramePr>
        <p:xfrm>
          <a:off x="8028423" y="3255114"/>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61" name="object 24">
            <a:extLst>
              <a:ext uri="{FF2B5EF4-FFF2-40B4-BE49-F238E27FC236}">
                <a16:creationId xmlns:a16="http://schemas.microsoft.com/office/drawing/2014/main" id="{0CF4A0D5-FA02-4D84-B5C1-F53EA27A9765}"/>
              </a:ext>
            </a:extLst>
          </p:cNvPr>
          <p:cNvSpPr/>
          <p:nvPr/>
        </p:nvSpPr>
        <p:spPr>
          <a:xfrm>
            <a:off x="8014578" y="5322985"/>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62" name="object 25">
            <a:extLst>
              <a:ext uri="{FF2B5EF4-FFF2-40B4-BE49-F238E27FC236}">
                <a16:creationId xmlns:a16="http://schemas.microsoft.com/office/drawing/2014/main" id="{548D8CEA-38F1-4D9F-9186-471249635517}"/>
              </a:ext>
            </a:extLst>
          </p:cNvPr>
          <p:cNvGraphicFramePr>
            <a:graphicFrameLocks noGrp="1"/>
          </p:cNvGraphicFramePr>
          <p:nvPr/>
        </p:nvGraphicFramePr>
        <p:xfrm>
          <a:off x="8029691" y="5085297"/>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63" name="object 26">
            <a:extLst>
              <a:ext uri="{FF2B5EF4-FFF2-40B4-BE49-F238E27FC236}">
                <a16:creationId xmlns:a16="http://schemas.microsoft.com/office/drawing/2014/main" id="{83042E91-44EF-48AD-AEFD-69374CA8B670}"/>
              </a:ext>
            </a:extLst>
          </p:cNvPr>
          <p:cNvSpPr/>
          <p:nvPr/>
        </p:nvSpPr>
        <p:spPr>
          <a:xfrm>
            <a:off x="9234540" y="3014322"/>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4" name="object 27">
            <a:extLst>
              <a:ext uri="{FF2B5EF4-FFF2-40B4-BE49-F238E27FC236}">
                <a16:creationId xmlns:a16="http://schemas.microsoft.com/office/drawing/2014/main" id="{19196482-B87E-43E1-98AC-820389B3FBFE}"/>
              </a:ext>
            </a:extLst>
          </p:cNvPr>
          <p:cNvSpPr/>
          <p:nvPr/>
        </p:nvSpPr>
        <p:spPr>
          <a:xfrm>
            <a:off x="9246733" y="4873602"/>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346255"/>
            <a:ext cx="2351431" cy="566822"/>
          </a:xfrm>
          <a:prstGeom prst="rect">
            <a:avLst/>
          </a:prstGeom>
        </p:spPr>
        <p:txBody>
          <a:bodyPr vert="horz" wrap="square" lIns="0" tIns="12700" rIns="0" bIns="0" rtlCol="0" anchor="ctr">
            <a:spAutoFit/>
          </a:bodyPr>
          <a:lstStyle/>
          <a:p>
            <a:pPr marL="12700">
              <a:lnSpc>
                <a:spcPct val="100000"/>
              </a:lnSpc>
              <a:spcBef>
                <a:spcPts val="100"/>
              </a:spcBef>
            </a:pPr>
            <a:r>
              <a:rPr sz="3600" dirty="0"/>
              <a:t>Câu hỏi</a:t>
            </a:r>
          </a:p>
        </p:txBody>
      </p:sp>
      <p:sp>
        <p:nvSpPr>
          <p:cNvPr id="8" name="object 8"/>
          <p:cNvSpPr txBox="1"/>
          <p:nvPr/>
        </p:nvSpPr>
        <p:spPr>
          <a:xfrm>
            <a:off x="2726976" y="1296223"/>
            <a:ext cx="7959090" cy="2074545"/>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Giả sử lớp Sub kế thừa từ lớp cha Sandwich. Tạo hai đối</a:t>
            </a:r>
          </a:p>
          <a:p>
            <a:pPr marL="355600"/>
            <a:r>
              <a:rPr sz="2400" dirty="0">
                <a:latin typeface="Times New Roman" panose="02020603050405020304" pitchFamily="18" charset="0"/>
                <a:cs typeface="Times New Roman" panose="02020603050405020304" pitchFamily="18" charset="0"/>
              </a:rPr>
              <a:t>tượng từ các lớp này:</a:t>
            </a:r>
          </a:p>
          <a:p>
            <a:pPr marL="927100">
              <a:spcBef>
                <a:spcPts val="300"/>
              </a:spcBef>
            </a:pPr>
            <a:r>
              <a:rPr sz="2400" b="1" dirty="0">
                <a:latin typeface="Times New Roman" panose="02020603050405020304" pitchFamily="18" charset="0"/>
                <a:cs typeface="Times New Roman" panose="02020603050405020304" pitchFamily="18" charset="0"/>
              </a:rPr>
              <a:t>Sandwich x = </a:t>
            </a:r>
            <a:r>
              <a:rPr sz="2400" b="1" dirty="0">
                <a:solidFill>
                  <a:srgbClr val="333399"/>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Sandwich();</a:t>
            </a:r>
            <a:endParaRPr sz="2400" dirty="0">
              <a:latin typeface="Times New Roman" panose="02020603050405020304" pitchFamily="18" charset="0"/>
              <a:cs typeface="Times New Roman" panose="02020603050405020304" pitchFamily="18" charset="0"/>
            </a:endParaRPr>
          </a:p>
          <a:p>
            <a:pPr marL="927100">
              <a:spcBef>
                <a:spcPts val="575"/>
              </a:spcBef>
            </a:pPr>
            <a:r>
              <a:rPr sz="2400" b="1" dirty="0">
                <a:latin typeface="Times New Roman" panose="02020603050405020304" pitchFamily="18" charset="0"/>
                <a:cs typeface="Times New Roman" panose="02020603050405020304" pitchFamily="18" charset="0"/>
              </a:rPr>
              <a:t>Sub y = </a:t>
            </a:r>
            <a:r>
              <a:rPr sz="2400" b="1" dirty="0">
                <a:solidFill>
                  <a:srgbClr val="333399"/>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Sub();</a:t>
            </a:r>
            <a:endParaRPr sz="2400" dirty="0">
              <a:latin typeface="Times New Roman" panose="02020603050405020304" pitchFamily="18" charset="0"/>
              <a:cs typeface="Times New Roman" panose="02020603050405020304" pitchFamily="18" charset="0"/>
            </a:endParaRPr>
          </a:p>
          <a:p>
            <a:pPr marL="12700">
              <a:spcBef>
                <a:spcPts val="85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Phép gán nào sau đây là hợp lệ?</a:t>
            </a:r>
          </a:p>
        </p:txBody>
      </p:sp>
      <p:graphicFrame>
        <p:nvGraphicFramePr>
          <p:cNvPr id="9" name="object 9"/>
          <p:cNvGraphicFramePr>
            <a:graphicFrameLocks noGrp="1"/>
          </p:cNvGraphicFramePr>
          <p:nvPr/>
        </p:nvGraphicFramePr>
        <p:xfrm>
          <a:off x="3124201" y="3487125"/>
          <a:ext cx="3773169" cy="1523539"/>
        </p:xfrm>
        <a:graphic>
          <a:graphicData uri="http://schemas.openxmlformats.org/drawingml/2006/table">
            <a:tbl>
              <a:tblPr firstRow="1" bandRow="1">
                <a:tableStyleId>{2D5ABB26-0587-4C30-8999-92F81FD0307C}</a:tableStyleId>
              </a:tblPr>
              <a:tblGrid>
                <a:gridCol w="796290">
                  <a:extLst>
                    <a:ext uri="{9D8B030D-6E8A-4147-A177-3AD203B41FA5}">
                      <a16:colId xmlns:a16="http://schemas.microsoft.com/office/drawing/2014/main" val="20000"/>
                    </a:ext>
                  </a:extLst>
                </a:gridCol>
                <a:gridCol w="335915">
                  <a:extLst>
                    <a:ext uri="{9D8B030D-6E8A-4147-A177-3AD203B41FA5}">
                      <a16:colId xmlns:a16="http://schemas.microsoft.com/office/drawing/2014/main" val="20001"/>
                    </a:ext>
                  </a:extLst>
                </a:gridCol>
                <a:gridCol w="673734">
                  <a:extLst>
                    <a:ext uri="{9D8B030D-6E8A-4147-A177-3AD203B41FA5}">
                      <a16:colId xmlns:a16="http://schemas.microsoft.com/office/drawing/2014/main" val="20002"/>
                    </a:ext>
                  </a:extLst>
                </a:gridCol>
                <a:gridCol w="1967230">
                  <a:extLst>
                    <a:ext uri="{9D8B030D-6E8A-4147-A177-3AD203B41FA5}">
                      <a16:colId xmlns:a16="http://schemas.microsoft.com/office/drawing/2014/main" val="20003"/>
                    </a:ext>
                  </a:extLst>
                </a:gridCol>
              </a:tblGrid>
              <a:tr h="1164187">
                <a:tc>
                  <a:txBody>
                    <a:bodyPr/>
                    <a:lstStyle/>
                    <a:p>
                      <a:pPr marL="544830" indent="-513715">
                        <a:lnSpc>
                          <a:spcPts val="2270"/>
                        </a:lnSpc>
                        <a:buAutoNum type="arabicPeriod"/>
                        <a:tabLst>
                          <a:tab pos="545465" algn="l"/>
                        </a:tabLst>
                      </a:pPr>
                      <a:r>
                        <a:rPr sz="2200" b="1" dirty="0">
                          <a:latin typeface="Courier New"/>
                          <a:cs typeface="Courier New"/>
                        </a:rPr>
                        <a:t>x</a:t>
                      </a:r>
                      <a:endParaRPr sz="2200">
                        <a:latin typeface="Courier New"/>
                        <a:cs typeface="Courier New"/>
                      </a:endParaRPr>
                    </a:p>
                    <a:p>
                      <a:pPr marL="544830" indent="-513715">
                        <a:lnSpc>
                          <a:spcPct val="100000"/>
                        </a:lnSpc>
                        <a:spcBef>
                          <a:spcPts val="530"/>
                        </a:spcBef>
                        <a:buAutoNum type="arabicPeriod"/>
                        <a:tabLst>
                          <a:tab pos="545465" algn="l"/>
                        </a:tabLst>
                      </a:pPr>
                      <a:r>
                        <a:rPr sz="2200" b="1" dirty="0">
                          <a:latin typeface="Courier New"/>
                          <a:cs typeface="Courier New"/>
                        </a:rPr>
                        <a:t>y</a:t>
                      </a:r>
                      <a:endParaRPr sz="2200">
                        <a:latin typeface="Courier New"/>
                        <a:cs typeface="Courier New"/>
                      </a:endParaRPr>
                    </a:p>
                    <a:p>
                      <a:pPr marL="544830" indent="-513715">
                        <a:lnSpc>
                          <a:spcPct val="100000"/>
                        </a:lnSpc>
                        <a:spcBef>
                          <a:spcPts val="525"/>
                        </a:spcBef>
                        <a:buAutoNum type="arabicPeriod"/>
                        <a:tabLst>
                          <a:tab pos="545465" algn="l"/>
                        </a:tabLst>
                      </a:pPr>
                      <a:r>
                        <a:rPr sz="2200" b="1" dirty="0">
                          <a:latin typeface="Courier New"/>
                          <a:cs typeface="Courier New"/>
                        </a:rPr>
                        <a:t>y</a:t>
                      </a:r>
                      <a:endParaRPr sz="2200">
                        <a:latin typeface="Courier New"/>
                        <a:cs typeface="Courier New"/>
                      </a:endParaRPr>
                    </a:p>
                  </a:txBody>
                  <a:tcPr marL="0" marR="0" marT="0" marB="0"/>
                </a:tc>
                <a:tc>
                  <a:txBody>
                    <a:bodyPr/>
                    <a:lstStyle/>
                    <a:p>
                      <a:pPr marL="83820">
                        <a:lnSpc>
                          <a:spcPts val="2270"/>
                        </a:lnSpc>
                      </a:pPr>
                      <a:r>
                        <a:rPr sz="2200" b="1" dirty="0">
                          <a:latin typeface="Courier New"/>
                          <a:cs typeface="Courier New"/>
                        </a:rPr>
                        <a:t>=</a:t>
                      </a:r>
                      <a:endParaRPr sz="2200">
                        <a:latin typeface="Courier New"/>
                        <a:cs typeface="Courier New"/>
                      </a:endParaRPr>
                    </a:p>
                    <a:p>
                      <a:pPr marL="83185">
                        <a:lnSpc>
                          <a:spcPct val="100000"/>
                        </a:lnSpc>
                        <a:spcBef>
                          <a:spcPts val="530"/>
                        </a:spcBef>
                      </a:pPr>
                      <a:r>
                        <a:rPr sz="2200" b="1" dirty="0">
                          <a:latin typeface="Courier New"/>
                          <a:cs typeface="Courier New"/>
                        </a:rPr>
                        <a:t>=</a:t>
                      </a:r>
                      <a:endParaRPr sz="2200">
                        <a:latin typeface="Courier New"/>
                        <a:cs typeface="Courier New"/>
                      </a:endParaRPr>
                    </a:p>
                    <a:p>
                      <a:pPr marL="83185">
                        <a:lnSpc>
                          <a:spcPct val="100000"/>
                        </a:lnSpc>
                        <a:spcBef>
                          <a:spcPts val="525"/>
                        </a:spcBef>
                      </a:pP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270"/>
                        </a:lnSpc>
                      </a:pPr>
                      <a:r>
                        <a:rPr sz="2200" b="1" spc="-10" dirty="0">
                          <a:latin typeface="Courier New"/>
                          <a:cs typeface="Courier New"/>
                        </a:rPr>
                        <a:t>y;</a:t>
                      </a:r>
                      <a:endParaRPr sz="2200" dirty="0">
                        <a:latin typeface="Courier New"/>
                        <a:cs typeface="Courier New"/>
                      </a:endParaRPr>
                    </a:p>
                    <a:p>
                      <a:pPr marL="84455" marR="76835" indent="-635">
                        <a:lnSpc>
                          <a:spcPct val="120000"/>
                        </a:lnSpc>
                      </a:pPr>
                      <a:r>
                        <a:rPr sz="2200" b="1" spc="-10" dirty="0">
                          <a:latin typeface="Courier New"/>
                          <a:cs typeface="Courier New"/>
                        </a:rPr>
                        <a:t>x;  </a:t>
                      </a:r>
                      <a:r>
                        <a:rPr sz="2200" b="1" spc="-5" dirty="0">
                          <a:solidFill>
                            <a:srgbClr val="333399"/>
                          </a:solidFill>
                          <a:latin typeface="Courier New"/>
                          <a:cs typeface="Courier New"/>
                        </a:rPr>
                        <a:t>n</a:t>
                      </a:r>
                      <a:r>
                        <a:rPr sz="2200" b="1" spc="15" dirty="0">
                          <a:solidFill>
                            <a:srgbClr val="333399"/>
                          </a:solidFill>
                          <a:latin typeface="Courier New"/>
                          <a:cs typeface="Courier New"/>
                        </a:rPr>
                        <a:t>e</a:t>
                      </a:r>
                      <a:r>
                        <a:rPr sz="2200" b="1" dirty="0">
                          <a:solidFill>
                            <a:srgbClr val="333399"/>
                          </a:solidFill>
                          <a:latin typeface="Courier New"/>
                          <a:cs typeface="Courier New"/>
                        </a:rPr>
                        <a:t>w</a:t>
                      </a:r>
                      <a:endParaRPr sz="2200" dirty="0">
                        <a:latin typeface="Courier New"/>
                        <a:cs typeface="Courier New"/>
                      </a:endParaRPr>
                    </a:p>
                  </a:txBody>
                  <a:tcPr marL="0" marR="0" marT="0" marB="0"/>
                </a:tc>
                <a:tc>
                  <a:txBody>
                    <a:bodyPr/>
                    <a:lstStyle/>
                    <a:p>
                      <a:pPr>
                        <a:lnSpc>
                          <a:spcPct val="100000"/>
                        </a:lnSpc>
                      </a:pPr>
                      <a:endParaRPr sz="2500">
                        <a:latin typeface="Times New Roman"/>
                        <a:cs typeface="Times New Roman"/>
                      </a:endParaRPr>
                    </a:p>
                    <a:p>
                      <a:pPr>
                        <a:lnSpc>
                          <a:spcPct val="100000"/>
                        </a:lnSpc>
                        <a:spcBef>
                          <a:spcPts val="45"/>
                        </a:spcBef>
                      </a:pPr>
                      <a:endParaRPr sz="2650">
                        <a:latin typeface="Times New Roman"/>
                        <a:cs typeface="Times New Roman"/>
                      </a:endParaRPr>
                    </a:p>
                    <a:p>
                      <a:pPr marL="84455">
                        <a:lnSpc>
                          <a:spcPct val="100000"/>
                        </a:lnSpc>
                      </a:pPr>
                      <a:r>
                        <a:rPr sz="2200" b="1" dirty="0">
                          <a:latin typeface="Courier New"/>
                          <a:cs typeface="Courier New"/>
                        </a:rPr>
                        <a:t>Sandwich();</a:t>
                      </a:r>
                      <a:endParaRPr sz="2200">
                        <a:latin typeface="Courier New"/>
                        <a:cs typeface="Courier New"/>
                      </a:endParaRPr>
                    </a:p>
                  </a:txBody>
                  <a:tcPr marL="0" marR="0" marT="0" marB="0"/>
                </a:tc>
                <a:extLst>
                  <a:ext uri="{0D108BD9-81ED-4DB2-BD59-A6C34878D82A}">
                    <a16:rowId xmlns:a16="http://schemas.microsoft.com/office/drawing/2014/main" val="10000"/>
                  </a:ext>
                </a:extLst>
              </a:tr>
              <a:tr h="359352">
                <a:tc>
                  <a:txBody>
                    <a:bodyPr/>
                    <a:lstStyle/>
                    <a:p>
                      <a:pPr marL="31750">
                        <a:lnSpc>
                          <a:spcPts val="2610"/>
                        </a:lnSpc>
                      </a:pPr>
                      <a:r>
                        <a:rPr sz="2200" b="1" spc="-5" dirty="0">
                          <a:latin typeface="Courier New"/>
                          <a:cs typeface="Courier New"/>
                        </a:rPr>
                        <a:t>4.</a:t>
                      </a:r>
                      <a:r>
                        <a:rPr sz="2200" b="1" spc="20" dirty="0">
                          <a:latin typeface="Courier New"/>
                          <a:cs typeface="Courier New"/>
                        </a:rPr>
                        <a:t> </a:t>
                      </a:r>
                      <a:r>
                        <a:rPr sz="2200" b="1" spc="-5" dirty="0">
                          <a:latin typeface="Courier New"/>
                          <a:cs typeface="Courier New"/>
                        </a:rPr>
                        <a:t>x</a:t>
                      </a:r>
                      <a:endParaRPr sz="2200">
                        <a:latin typeface="Courier New"/>
                        <a:cs typeface="Courier New"/>
                      </a:endParaRPr>
                    </a:p>
                  </a:txBody>
                  <a:tcPr marL="0" marR="0" marT="0" marB="0"/>
                </a:tc>
                <a:tc>
                  <a:txBody>
                    <a:bodyPr/>
                    <a:lstStyle/>
                    <a:p>
                      <a:pPr marL="83820">
                        <a:lnSpc>
                          <a:spcPts val="2610"/>
                        </a:lnSpc>
                      </a:pP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610"/>
                        </a:lnSpc>
                      </a:pPr>
                      <a:r>
                        <a:rPr sz="2200" b="1" dirty="0">
                          <a:solidFill>
                            <a:srgbClr val="333399"/>
                          </a:solidFill>
                          <a:latin typeface="Courier New"/>
                          <a:cs typeface="Courier New"/>
                        </a:rPr>
                        <a:t>new</a:t>
                      </a:r>
                      <a:endParaRPr sz="2200">
                        <a:latin typeface="Courier New"/>
                        <a:cs typeface="Courier New"/>
                      </a:endParaRPr>
                    </a:p>
                  </a:txBody>
                  <a:tcPr marL="0" marR="0" marT="0" marB="0"/>
                </a:tc>
                <a:tc>
                  <a:txBody>
                    <a:bodyPr/>
                    <a:lstStyle/>
                    <a:p>
                      <a:pPr marL="84455">
                        <a:lnSpc>
                          <a:spcPts val="2610"/>
                        </a:lnSpc>
                      </a:pPr>
                      <a:r>
                        <a:rPr sz="2200" b="1" spc="-5" dirty="0">
                          <a:latin typeface="Courier New"/>
                          <a:cs typeface="Courier New"/>
                        </a:rPr>
                        <a:t>Sub();</a:t>
                      </a:r>
                      <a:endParaRPr sz="22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126</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8" name="object 8"/>
          <p:cNvSpPr txBox="1"/>
          <p:nvPr/>
        </p:nvSpPr>
        <p:spPr>
          <a:xfrm>
            <a:off x="2429447" y="1368171"/>
            <a:ext cx="7962964" cy="2056764"/>
          </a:xfrm>
          <a:prstGeom prst="rect">
            <a:avLst/>
          </a:prstGeom>
        </p:spPr>
        <p:txBody>
          <a:bodyPr vert="horz" wrap="square" lIns="0" tIns="12700" rIns="0" bIns="0" rtlCol="0">
            <a:spAutoFit/>
          </a:bodyPr>
          <a:lstStyle/>
          <a:p>
            <a:pPr marL="355600" marR="86995" indent="-342900">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Ví dụ: Một hoạt động có thể được thực hiện trên một đối  tượng 2DShape cũng có thể được thực hiện trên một đối  tượng thuộc một trong ba lớp Tam giác, Hình tròn, Tứ giác.</a:t>
            </a:r>
          </a:p>
          <a:p>
            <a:pPr marL="756285" lvl="1" indent="-287020">
              <a:spcBef>
                <a:spcPts val="434"/>
              </a:spcBef>
              <a:buClr>
                <a:srgbClr val="FF0000"/>
              </a:buClr>
              <a:buSzPct val="55555"/>
              <a:buFont typeface="Wingdings"/>
              <a:buChar char="◼"/>
              <a:tabLst>
                <a:tab pos="756285" algn="l"/>
                <a:tab pos="756920" algn="l"/>
              </a:tabLst>
            </a:pPr>
            <a:r>
              <a:rPr dirty="0">
                <a:latin typeface="Times New Roman" panose="02020603050405020304" pitchFamily="18" charset="0"/>
                <a:cs typeface="Times New Roman" panose="02020603050405020304" pitchFamily="18" charset="0"/>
              </a:rPr>
              <a:t>Lớp cha 2DShape định nghĩa giao diện chung</a:t>
            </a:r>
          </a:p>
          <a:p>
            <a:pPr marL="756285" marR="5080" lvl="1" indent="-287020">
              <a:spcBef>
                <a:spcPts val="434"/>
              </a:spcBef>
              <a:buClr>
                <a:srgbClr val="FF0000"/>
              </a:buClr>
              <a:buSzPct val="55555"/>
              <a:buFont typeface="Wingdings"/>
              <a:buChar char="◼"/>
              <a:tabLst>
                <a:tab pos="756285" algn="l"/>
                <a:tab pos="756920" algn="l"/>
              </a:tabLst>
            </a:pPr>
            <a:r>
              <a:rPr dirty="0">
                <a:latin typeface="Times New Roman" panose="02020603050405020304" pitchFamily="18" charset="0"/>
                <a:cs typeface="Times New Roman" panose="02020603050405020304" pitchFamily="18" charset="0"/>
              </a:rPr>
              <a:t>Các lớp con Tam giác, Vòng tròn, Tứ giác phải theo giao diện này (kế thừa),  nhưng cũng được phép cung cấp các triển khai riêng của chúng (ghi đè)</a:t>
            </a:r>
          </a:p>
        </p:txBody>
      </p:sp>
      <p:sp>
        <p:nvSpPr>
          <p:cNvPr id="9" name="object 9"/>
          <p:cNvSpPr txBox="1"/>
          <p:nvPr/>
        </p:nvSpPr>
        <p:spPr>
          <a:xfrm>
            <a:off x="2753970" y="3506983"/>
            <a:ext cx="3535679" cy="1477010"/>
          </a:xfrm>
          <a:prstGeom prst="rect">
            <a:avLst/>
          </a:prstGeom>
          <a:ln w="9144">
            <a:solidFill>
              <a:srgbClr val="FF0000"/>
            </a:solidFill>
          </a:ln>
        </p:spPr>
        <p:txBody>
          <a:bodyPr vert="horz" wrap="square" lIns="0" tIns="37465" rIns="0" bIns="0" rtlCol="0">
            <a:spAutoFit/>
          </a:bodyPr>
          <a:lstStyle/>
          <a:p>
            <a:pPr marL="91440" marR="363220" algn="just">
              <a:lnSpc>
                <a:spcPct val="100899"/>
              </a:lnSpc>
              <a:spcBef>
                <a:spcPts val="295"/>
              </a:spcBef>
            </a:pPr>
            <a:r>
              <a:rPr dirty="0">
                <a:latin typeface="Times New Roman" panose="02020603050405020304" pitchFamily="18" charset="0"/>
                <a:cs typeface="Times New Roman" panose="02020603050405020304" pitchFamily="18" charset="0"/>
              </a:rPr>
              <a:t>→ Khi một phương thức được  yêu cầu thông qua tham chiếu  lớp 2DShape, các đối tượng</a:t>
            </a:r>
            <a:endParaRPr>
              <a:latin typeface="Times New Roman" panose="02020603050405020304" pitchFamily="18" charset="0"/>
              <a:cs typeface="Times New Roman" panose="02020603050405020304" pitchFamily="18" charset="0"/>
            </a:endParaRPr>
          </a:p>
          <a:p>
            <a:pPr marL="91440" marR="106680" algn="just"/>
            <a:r>
              <a:rPr dirty="0">
                <a:latin typeface="Times New Roman" panose="02020603050405020304" pitchFamily="18" charset="0"/>
                <a:cs typeface="Times New Roman" panose="02020603050405020304" pitchFamily="18" charset="0"/>
              </a:rPr>
              <a:t>2DShape, Tam giác, Hình tròn và  Tứ giác phản ứng khác nhau</a:t>
            </a:r>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7034021" y="4598671"/>
            <a:ext cx="899160" cy="218007"/>
          </a:xfrm>
          <a:prstGeom prst="rect">
            <a:avLst/>
          </a:prstGeom>
          <a:solidFill>
            <a:srgbClr val="525389"/>
          </a:solidFill>
          <a:ln w="25907">
            <a:solidFill>
              <a:srgbClr val="3A3A63"/>
            </a:solidFill>
          </a:ln>
        </p:spPr>
        <p:txBody>
          <a:bodyPr vert="horz" wrap="square" lIns="0" tIns="33019" rIns="0" bIns="0" rtlCol="0">
            <a:spAutoFit/>
          </a:bodyPr>
          <a:lstStyle/>
          <a:p>
            <a:pPr marL="210185">
              <a:spcBef>
                <a:spcPts val="259"/>
              </a:spcBef>
            </a:pPr>
            <a:r>
              <a:rPr sz="1200" dirty="0">
                <a:solidFill>
                  <a:srgbClr val="FFFFFF"/>
                </a:solidFill>
                <a:latin typeface="Times New Roman" panose="02020603050405020304" pitchFamily="18" charset="0"/>
                <a:cs typeface="Times New Roman" panose="02020603050405020304" pitchFamily="18" charset="0"/>
              </a:rPr>
              <a:t>Shape</a:t>
            </a:r>
            <a:endParaRPr sz="1200">
              <a:latin typeface="Times New Roman" panose="02020603050405020304" pitchFamily="18" charset="0"/>
              <a:cs typeface="Times New Roman" panose="02020603050405020304" pitchFamily="18" charset="0"/>
            </a:endParaRPr>
          </a:p>
        </p:txBody>
      </p:sp>
      <p:sp>
        <p:nvSpPr>
          <p:cNvPr id="11" name="object 11"/>
          <p:cNvSpPr txBox="1"/>
          <p:nvPr/>
        </p:nvSpPr>
        <p:spPr>
          <a:xfrm>
            <a:off x="5449061" y="5389627"/>
            <a:ext cx="1079500" cy="219291"/>
          </a:xfrm>
          <a:prstGeom prst="rect">
            <a:avLst/>
          </a:prstGeom>
          <a:solidFill>
            <a:srgbClr val="525389"/>
          </a:solidFill>
          <a:ln w="25907">
            <a:solidFill>
              <a:srgbClr val="3A3A63"/>
            </a:solidFill>
          </a:ln>
        </p:spPr>
        <p:txBody>
          <a:bodyPr vert="horz" wrap="square" lIns="0" tIns="34290" rIns="0" bIns="0" rtlCol="0">
            <a:spAutoFit/>
          </a:bodyPr>
          <a:lstStyle/>
          <a:p>
            <a:pPr marL="166370">
              <a:spcBef>
                <a:spcPts val="270"/>
              </a:spcBef>
            </a:pPr>
            <a:r>
              <a:rPr sz="1200" dirty="0">
                <a:solidFill>
                  <a:srgbClr val="FFFFFF"/>
                </a:solidFill>
                <a:latin typeface="Times New Roman" panose="02020603050405020304" pitchFamily="18" charset="0"/>
                <a:cs typeface="Times New Roman" panose="02020603050405020304" pitchFamily="18" charset="0"/>
              </a:rPr>
              <a:t>2D Shape</a:t>
            </a:r>
            <a:endParaRPr sz="1200">
              <a:latin typeface="Times New Roman" panose="02020603050405020304" pitchFamily="18" charset="0"/>
              <a:cs typeface="Times New Roman" panose="02020603050405020304" pitchFamily="18" charset="0"/>
            </a:endParaRPr>
          </a:p>
        </p:txBody>
      </p:sp>
      <p:sp>
        <p:nvSpPr>
          <p:cNvPr id="12" name="object 12"/>
          <p:cNvSpPr txBox="1"/>
          <p:nvPr/>
        </p:nvSpPr>
        <p:spPr>
          <a:xfrm>
            <a:off x="8779002" y="5389627"/>
            <a:ext cx="1080770" cy="219291"/>
          </a:xfrm>
          <a:prstGeom prst="rect">
            <a:avLst/>
          </a:prstGeom>
          <a:solidFill>
            <a:srgbClr val="525389"/>
          </a:solidFill>
          <a:ln w="25907">
            <a:solidFill>
              <a:srgbClr val="3A3A63"/>
            </a:solidFill>
          </a:ln>
        </p:spPr>
        <p:txBody>
          <a:bodyPr vert="horz" wrap="square" lIns="0" tIns="34290" rIns="0" bIns="0" rtlCol="0">
            <a:spAutoFit/>
          </a:bodyPr>
          <a:lstStyle/>
          <a:p>
            <a:pPr marL="167640">
              <a:spcBef>
                <a:spcPts val="270"/>
              </a:spcBef>
            </a:pPr>
            <a:r>
              <a:rPr sz="1200" dirty="0">
                <a:solidFill>
                  <a:srgbClr val="FFFFFF"/>
                </a:solidFill>
                <a:latin typeface="Times New Roman" panose="02020603050405020304" pitchFamily="18" charset="0"/>
                <a:cs typeface="Times New Roman" panose="02020603050405020304" pitchFamily="18" charset="0"/>
              </a:rPr>
              <a:t>3D Shape</a:t>
            </a:r>
            <a:endParaRPr sz="1200">
              <a:latin typeface="Times New Roman" panose="02020603050405020304" pitchFamily="18" charset="0"/>
              <a:cs typeface="Times New Roman" panose="02020603050405020304" pitchFamily="18" charset="0"/>
            </a:endParaRPr>
          </a:p>
        </p:txBody>
      </p:sp>
      <p:sp>
        <p:nvSpPr>
          <p:cNvPr id="13" name="object 13"/>
          <p:cNvSpPr txBox="1"/>
          <p:nvPr/>
        </p:nvSpPr>
        <p:spPr>
          <a:xfrm>
            <a:off x="4405122" y="6147053"/>
            <a:ext cx="899160" cy="218650"/>
          </a:xfrm>
          <a:prstGeom prst="rect">
            <a:avLst/>
          </a:prstGeom>
          <a:solidFill>
            <a:srgbClr val="525389"/>
          </a:solidFill>
          <a:ln w="25907">
            <a:solidFill>
              <a:srgbClr val="3A3A63"/>
            </a:solidFill>
          </a:ln>
        </p:spPr>
        <p:txBody>
          <a:bodyPr vert="horz" wrap="square" lIns="0" tIns="33655" rIns="0" bIns="0" rtlCol="0">
            <a:spAutoFit/>
          </a:bodyPr>
          <a:lstStyle/>
          <a:p>
            <a:pPr marL="235585">
              <a:spcBef>
                <a:spcPts val="265"/>
              </a:spcBef>
            </a:pPr>
            <a:r>
              <a:rPr sz="1200" dirty="0">
                <a:solidFill>
                  <a:srgbClr val="FFFFFF"/>
                </a:solidFill>
                <a:latin typeface="Times New Roman" panose="02020603050405020304" pitchFamily="18" charset="0"/>
                <a:cs typeface="Times New Roman" panose="02020603050405020304" pitchFamily="18" charset="0"/>
              </a:rPr>
              <a:t>Circle</a:t>
            </a:r>
            <a:endParaRPr sz="1200">
              <a:latin typeface="Times New Roman" panose="02020603050405020304" pitchFamily="18" charset="0"/>
              <a:cs typeface="Times New Roman" panose="02020603050405020304" pitchFamily="18" charset="0"/>
            </a:endParaRPr>
          </a:p>
        </p:txBody>
      </p:sp>
      <p:sp>
        <p:nvSpPr>
          <p:cNvPr id="14" name="object 14"/>
          <p:cNvSpPr txBox="1"/>
          <p:nvPr/>
        </p:nvSpPr>
        <p:spPr>
          <a:xfrm>
            <a:off x="5538979" y="6147053"/>
            <a:ext cx="901065" cy="218650"/>
          </a:xfrm>
          <a:prstGeom prst="rect">
            <a:avLst/>
          </a:prstGeom>
          <a:solidFill>
            <a:srgbClr val="525389"/>
          </a:solidFill>
          <a:ln w="25907">
            <a:solidFill>
              <a:srgbClr val="3A3A63"/>
            </a:solidFill>
          </a:ln>
        </p:spPr>
        <p:txBody>
          <a:bodyPr vert="horz" wrap="square" lIns="0" tIns="33655" rIns="0" bIns="0" rtlCol="0">
            <a:spAutoFit/>
          </a:bodyPr>
          <a:lstStyle/>
          <a:p>
            <a:pPr marL="142240">
              <a:spcBef>
                <a:spcPts val="265"/>
              </a:spcBef>
            </a:pPr>
            <a:r>
              <a:rPr sz="1200" dirty="0">
                <a:solidFill>
                  <a:srgbClr val="FFFFFF"/>
                </a:solidFill>
                <a:latin typeface="Times New Roman" panose="02020603050405020304" pitchFamily="18" charset="0"/>
                <a:cs typeface="Times New Roman" panose="02020603050405020304" pitchFamily="18" charset="0"/>
              </a:rPr>
              <a:t>Triangle</a:t>
            </a:r>
            <a:endParaRPr sz="1200">
              <a:latin typeface="Times New Roman" panose="02020603050405020304" pitchFamily="18" charset="0"/>
              <a:cs typeface="Times New Roman" panose="02020603050405020304" pitchFamily="18" charset="0"/>
            </a:endParaRPr>
          </a:p>
        </p:txBody>
      </p:sp>
      <p:sp>
        <p:nvSpPr>
          <p:cNvPr id="15" name="object 15"/>
          <p:cNvSpPr txBox="1"/>
          <p:nvPr/>
        </p:nvSpPr>
        <p:spPr>
          <a:xfrm>
            <a:off x="6672834" y="6147053"/>
            <a:ext cx="1224280" cy="218650"/>
          </a:xfrm>
          <a:prstGeom prst="rect">
            <a:avLst/>
          </a:prstGeom>
          <a:solidFill>
            <a:srgbClr val="525389"/>
          </a:solidFill>
          <a:ln w="25907">
            <a:solidFill>
              <a:srgbClr val="3A3A63"/>
            </a:solidFill>
          </a:ln>
        </p:spPr>
        <p:txBody>
          <a:bodyPr vert="horz" wrap="square" lIns="0" tIns="33655" rIns="0" bIns="0" rtlCol="0">
            <a:spAutoFit/>
          </a:bodyPr>
          <a:lstStyle/>
          <a:p>
            <a:pPr marL="116205">
              <a:spcBef>
                <a:spcPts val="265"/>
              </a:spcBef>
            </a:pPr>
            <a:r>
              <a:rPr sz="1200" dirty="0">
                <a:solidFill>
                  <a:srgbClr val="FFFFFF"/>
                </a:solidFill>
                <a:latin typeface="Times New Roman" panose="02020603050405020304" pitchFamily="18" charset="0"/>
                <a:cs typeface="Times New Roman" panose="02020603050405020304" pitchFamily="18" charset="0"/>
              </a:rPr>
              <a:t>Quadrilateral</a:t>
            </a:r>
            <a:endParaRPr sz="1200">
              <a:latin typeface="Times New Roman" panose="02020603050405020304" pitchFamily="18" charset="0"/>
              <a:cs typeface="Times New Roman" panose="02020603050405020304" pitchFamily="18" charset="0"/>
            </a:endParaRPr>
          </a:p>
        </p:txBody>
      </p:sp>
      <p:sp>
        <p:nvSpPr>
          <p:cNvPr id="16" name="object 16"/>
          <p:cNvSpPr txBox="1"/>
          <p:nvPr/>
        </p:nvSpPr>
        <p:spPr>
          <a:xfrm>
            <a:off x="8329421" y="6147053"/>
            <a:ext cx="899160" cy="218650"/>
          </a:xfrm>
          <a:prstGeom prst="rect">
            <a:avLst/>
          </a:prstGeom>
          <a:solidFill>
            <a:srgbClr val="525389"/>
          </a:solidFill>
          <a:ln w="25907">
            <a:solidFill>
              <a:srgbClr val="3A3A63"/>
            </a:solidFill>
          </a:ln>
        </p:spPr>
        <p:txBody>
          <a:bodyPr vert="horz" wrap="square" lIns="0" tIns="33655" rIns="0" bIns="0" rtlCol="0">
            <a:spAutoFit/>
          </a:bodyPr>
          <a:lstStyle/>
          <a:p>
            <a:pPr marL="178435">
              <a:spcBef>
                <a:spcPts val="265"/>
              </a:spcBef>
            </a:pPr>
            <a:r>
              <a:rPr sz="1200" dirty="0">
                <a:solidFill>
                  <a:srgbClr val="FFFFFF"/>
                </a:solidFill>
                <a:latin typeface="Times New Roman" panose="02020603050405020304" pitchFamily="18" charset="0"/>
                <a:cs typeface="Times New Roman" panose="02020603050405020304" pitchFamily="18" charset="0"/>
              </a:rPr>
              <a:t>Sphere</a:t>
            </a:r>
            <a:endParaRPr sz="1200">
              <a:latin typeface="Times New Roman" panose="02020603050405020304" pitchFamily="18" charset="0"/>
              <a:cs typeface="Times New Roman" panose="02020603050405020304" pitchFamily="18" charset="0"/>
            </a:endParaRPr>
          </a:p>
        </p:txBody>
      </p:sp>
      <p:sp>
        <p:nvSpPr>
          <p:cNvPr id="17" name="object 17"/>
          <p:cNvSpPr txBox="1"/>
          <p:nvPr/>
        </p:nvSpPr>
        <p:spPr>
          <a:xfrm>
            <a:off x="9409938" y="6147053"/>
            <a:ext cx="1150620" cy="218650"/>
          </a:xfrm>
          <a:prstGeom prst="rect">
            <a:avLst/>
          </a:prstGeom>
          <a:solidFill>
            <a:srgbClr val="525389"/>
          </a:solidFill>
          <a:ln w="25907">
            <a:solidFill>
              <a:srgbClr val="3A3A63"/>
            </a:solidFill>
          </a:ln>
        </p:spPr>
        <p:txBody>
          <a:bodyPr vert="horz" wrap="square" lIns="0" tIns="33655" rIns="0" bIns="0" rtlCol="0">
            <a:spAutoFit/>
          </a:bodyPr>
          <a:lstStyle/>
          <a:p>
            <a:pPr marL="148590">
              <a:spcBef>
                <a:spcPts val="265"/>
              </a:spcBef>
            </a:pPr>
            <a:r>
              <a:rPr sz="1200" dirty="0">
                <a:solidFill>
                  <a:srgbClr val="FFFFFF"/>
                </a:solidFill>
                <a:latin typeface="Times New Roman" panose="02020603050405020304" pitchFamily="18" charset="0"/>
                <a:cs typeface="Times New Roman" panose="02020603050405020304" pitchFamily="18" charset="0"/>
              </a:rPr>
              <a:t>Polyhedron</a:t>
            </a:r>
            <a:endParaRPr sz="1200">
              <a:latin typeface="Times New Roman" panose="02020603050405020304" pitchFamily="18" charset="0"/>
              <a:cs typeface="Times New Roman" panose="02020603050405020304" pitchFamily="18" charset="0"/>
            </a:endParaRPr>
          </a:p>
        </p:txBody>
      </p:sp>
      <p:sp>
        <p:nvSpPr>
          <p:cNvPr id="18" name="object 18"/>
          <p:cNvSpPr/>
          <p:nvPr/>
        </p:nvSpPr>
        <p:spPr>
          <a:xfrm>
            <a:off x="4847590" y="5641823"/>
            <a:ext cx="2442210" cy="511175"/>
          </a:xfrm>
          <a:custGeom>
            <a:avLst/>
            <a:gdLst/>
            <a:ahLst/>
            <a:cxnLst/>
            <a:rect l="l" t="t" r="r" b="b"/>
            <a:pathLst>
              <a:path w="2442210" h="511175">
                <a:moveTo>
                  <a:pt x="2441956" y="246087"/>
                </a:moveTo>
                <a:lnTo>
                  <a:pt x="1153160" y="246087"/>
                </a:lnTo>
                <a:lnTo>
                  <a:pt x="1153160" y="48018"/>
                </a:lnTo>
                <a:lnTo>
                  <a:pt x="1180592" y="95021"/>
                </a:lnTo>
                <a:lnTo>
                  <a:pt x="1184402" y="96050"/>
                </a:lnTo>
                <a:lnTo>
                  <a:pt x="1184567" y="95999"/>
                </a:lnTo>
                <a:lnTo>
                  <a:pt x="1187577" y="101117"/>
                </a:lnTo>
                <a:lnTo>
                  <a:pt x="1191387" y="102146"/>
                </a:lnTo>
                <a:lnTo>
                  <a:pt x="1197483" y="98615"/>
                </a:lnTo>
                <a:lnTo>
                  <a:pt x="1198499" y="94729"/>
                </a:lnTo>
                <a:lnTo>
                  <a:pt x="1154150" y="18694"/>
                </a:lnTo>
                <a:lnTo>
                  <a:pt x="1146810" y="6096"/>
                </a:lnTo>
                <a:lnTo>
                  <a:pt x="1145273" y="8712"/>
                </a:lnTo>
                <a:lnTo>
                  <a:pt x="1140206" y="0"/>
                </a:lnTo>
                <a:lnTo>
                  <a:pt x="1140002" y="330"/>
                </a:lnTo>
                <a:lnTo>
                  <a:pt x="1139825" y="0"/>
                </a:lnTo>
                <a:lnTo>
                  <a:pt x="1088136" y="88633"/>
                </a:lnTo>
                <a:lnTo>
                  <a:pt x="1089152" y="92519"/>
                </a:lnTo>
                <a:lnTo>
                  <a:pt x="1095248" y="96050"/>
                </a:lnTo>
                <a:lnTo>
                  <a:pt x="1095451" y="95999"/>
                </a:lnTo>
                <a:lnTo>
                  <a:pt x="1096137" y="98615"/>
                </a:lnTo>
                <a:lnTo>
                  <a:pt x="1102233" y="102146"/>
                </a:lnTo>
                <a:lnTo>
                  <a:pt x="1106043" y="101117"/>
                </a:lnTo>
                <a:lnTo>
                  <a:pt x="1133475" y="54114"/>
                </a:lnTo>
                <a:lnTo>
                  <a:pt x="1133475" y="246087"/>
                </a:lnTo>
                <a:lnTo>
                  <a:pt x="0" y="246087"/>
                </a:lnTo>
                <a:lnTo>
                  <a:pt x="0" y="504850"/>
                </a:lnTo>
                <a:lnTo>
                  <a:pt x="12700" y="504850"/>
                </a:lnTo>
                <a:lnTo>
                  <a:pt x="12700" y="258787"/>
                </a:lnTo>
                <a:lnTo>
                  <a:pt x="1127760" y="258787"/>
                </a:lnTo>
                <a:lnTo>
                  <a:pt x="1127760" y="510946"/>
                </a:lnTo>
                <a:lnTo>
                  <a:pt x="1140460" y="510946"/>
                </a:lnTo>
                <a:lnTo>
                  <a:pt x="1140460" y="264883"/>
                </a:lnTo>
                <a:lnTo>
                  <a:pt x="1153160" y="264883"/>
                </a:lnTo>
                <a:lnTo>
                  <a:pt x="1153160" y="258787"/>
                </a:lnTo>
                <a:lnTo>
                  <a:pt x="2429256" y="258787"/>
                </a:lnTo>
                <a:lnTo>
                  <a:pt x="2429256" y="504850"/>
                </a:lnTo>
                <a:lnTo>
                  <a:pt x="2441956" y="504850"/>
                </a:lnTo>
                <a:lnTo>
                  <a:pt x="2441956" y="258787"/>
                </a:lnTo>
                <a:lnTo>
                  <a:pt x="2441956" y="246087"/>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8771890" y="5641823"/>
            <a:ext cx="1219200" cy="505459"/>
          </a:xfrm>
          <a:custGeom>
            <a:avLst/>
            <a:gdLst/>
            <a:ahLst/>
            <a:cxnLst/>
            <a:rect l="l" t="t" r="r" b="b"/>
            <a:pathLst>
              <a:path w="1219200" h="505460">
                <a:moveTo>
                  <a:pt x="1218946" y="504850"/>
                </a:moveTo>
                <a:lnTo>
                  <a:pt x="1218819" y="258787"/>
                </a:lnTo>
                <a:lnTo>
                  <a:pt x="1218819" y="246087"/>
                </a:lnTo>
                <a:lnTo>
                  <a:pt x="553720" y="246087"/>
                </a:lnTo>
                <a:lnTo>
                  <a:pt x="553720" y="38227"/>
                </a:lnTo>
                <a:lnTo>
                  <a:pt x="586867" y="95021"/>
                </a:lnTo>
                <a:lnTo>
                  <a:pt x="590677" y="96050"/>
                </a:lnTo>
                <a:lnTo>
                  <a:pt x="591070" y="95821"/>
                </a:lnTo>
                <a:lnTo>
                  <a:pt x="591947" y="96050"/>
                </a:lnTo>
                <a:lnTo>
                  <a:pt x="598043" y="92519"/>
                </a:lnTo>
                <a:lnTo>
                  <a:pt x="599059" y="88633"/>
                </a:lnTo>
                <a:lnTo>
                  <a:pt x="554710" y="12598"/>
                </a:lnTo>
                <a:lnTo>
                  <a:pt x="547370" y="0"/>
                </a:lnTo>
                <a:lnTo>
                  <a:pt x="546722" y="1092"/>
                </a:lnTo>
                <a:lnTo>
                  <a:pt x="546100" y="0"/>
                </a:lnTo>
                <a:lnTo>
                  <a:pt x="539750" y="10896"/>
                </a:lnTo>
                <a:lnTo>
                  <a:pt x="539750" y="12598"/>
                </a:lnTo>
                <a:lnTo>
                  <a:pt x="539750" y="13068"/>
                </a:lnTo>
                <a:lnTo>
                  <a:pt x="539750" y="12598"/>
                </a:lnTo>
                <a:lnTo>
                  <a:pt x="539750" y="10896"/>
                </a:lnTo>
                <a:lnTo>
                  <a:pt x="494411" y="88633"/>
                </a:lnTo>
                <a:lnTo>
                  <a:pt x="495427" y="92519"/>
                </a:lnTo>
                <a:lnTo>
                  <a:pt x="501523" y="96050"/>
                </a:lnTo>
                <a:lnTo>
                  <a:pt x="502386" y="95821"/>
                </a:lnTo>
                <a:lnTo>
                  <a:pt x="502793" y="96050"/>
                </a:lnTo>
                <a:lnTo>
                  <a:pt x="506603" y="95021"/>
                </a:lnTo>
                <a:lnTo>
                  <a:pt x="539750" y="38227"/>
                </a:lnTo>
                <a:lnTo>
                  <a:pt x="539750" y="246087"/>
                </a:lnTo>
                <a:lnTo>
                  <a:pt x="0" y="246087"/>
                </a:lnTo>
                <a:lnTo>
                  <a:pt x="0" y="504850"/>
                </a:lnTo>
                <a:lnTo>
                  <a:pt x="12700" y="504850"/>
                </a:lnTo>
                <a:lnTo>
                  <a:pt x="12700" y="258787"/>
                </a:lnTo>
                <a:lnTo>
                  <a:pt x="541020" y="258787"/>
                </a:lnTo>
                <a:lnTo>
                  <a:pt x="552450" y="258787"/>
                </a:lnTo>
                <a:lnTo>
                  <a:pt x="1206119" y="258787"/>
                </a:lnTo>
                <a:lnTo>
                  <a:pt x="1206246" y="504850"/>
                </a:lnTo>
                <a:lnTo>
                  <a:pt x="1218946" y="504850"/>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5981447" y="4849367"/>
            <a:ext cx="3343275" cy="539750"/>
          </a:xfrm>
          <a:custGeom>
            <a:avLst/>
            <a:gdLst/>
            <a:ahLst/>
            <a:cxnLst/>
            <a:rect l="l" t="t" r="r" b="b"/>
            <a:pathLst>
              <a:path w="3343275" h="539750">
                <a:moveTo>
                  <a:pt x="3342894" y="263525"/>
                </a:moveTo>
                <a:lnTo>
                  <a:pt x="1506474" y="263525"/>
                </a:lnTo>
                <a:lnTo>
                  <a:pt x="1506474" y="36449"/>
                </a:lnTo>
                <a:lnTo>
                  <a:pt x="1540637" y="94996"/>
                </a:lnTo>
                <a:lnTo>
                  <a:pt x="1544447" y="96012"/>
                </a:lnTo>
                <a:lnTo>
                  <a:pt x="1544828" y="96012"/>
                </a:lnTo>
                <a:lnTo>
                  <a:pt x="1550924" y="92456"/>
                </a:lnTo>
                <a:lnTo>
                  <a:pt x="1551940" y="88646"/>
                </a:lnTo>
                <a:lnTo>
                  <a:pt x="1507464" y="12573"/>
                </a:lnTo>
                <a:lnTo>
                  <a:pt x="1500124" y="0"/>
                </a:lnTo>
                <a:lnTo>
                  <a:pt x="1499984" y="228"/>
                </a:lnTo>
                <a:lnTo>
                  <a:pt x="1499870" y="0"/>
                </a:lnTo>
                <a:lnTo>
                  <a:pt x="1448181" y="88646"/>
                </a:lnTo>
                <a:lnTo>
                  <a:pt x="1449197" y="92456"/>
                </a:lnTo>
                <a:lnTo>
                  <a:pt x="1455293" y="96012"/>
                </a:lnTo>
                <a:lnTo>
                  <a:pt x="1455458" y="95973"/>
                </a:lnTo>
                <a:lnTo>
                  <a:pt x="1459484" y="94996"/>
                </a:lnTo>
                <a:lnTo>
                  <a:pt x="1493520" y="36664"/>
                </a:lnTo>
                <a:lnTo>
                  <a:pt x="1493520" y="263525"/>
                </a:lnTo>
                <a:lnTo>
                  <a:pt x="0" y="263525"/>
                </a:lnTo>
                <a:lnTo>
                  <a:pt x="0" y="539750"/>
                </a:lnTo>
                <a:lnTo>
                  <a:pt x="12700" y="539750"/>
                </a:lnTo>
                <a:lnTo>
                  <a:pt x="12700" y="276225"/>
                </a:lnTo>
                <a:lnTo>
                  <a:pt x="1493520" y="276225"/>
                </a:lnTo>
                <a:lnTo>
                  <a:pt x="1506474" y="276225"/>
                </a:lnTo>
                <a:lnTo>
                  <a:pt x="3330194" y="276225"/>
                </a:lnTo>
                <a:lnTo>
                  <a:pt x="3330194" y="539750"/>
                </a:lnTo>
                <a:lnTo>
                  <a:pt x="3342894" y="539750"/>
                </a:lnTo>
                <a:lnTo>
                  <a:pt x="3342894" y="276225"/>
                </a:lnTo>
                <a:lnTo>
                  <a:pt x="3342894" y="263525"/>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txBox="1"/>
          <p:nvPr/>
        </p:nvSpPr>
        <p:spPr>
          <a:xfrm>
            <a:off x="8347709" y="3734561"/>
            <a:ext cx="899160" cy="218008"/>
          </a:xfrm>
          <a:prstGeom prst="rect">
            <a:avLst/>
          </a:prstGeom>
          <a:solidFill>
            <a:srgbClr val="525389"/>
          </a:solidFill>
          <a:ln w="25907">
            <a:solidFill>
              <a:srgbClr val="3A3A63"/>
            </a:solidFill>
          </a:ln>
        </p:spPr>
        <p:txBody>
          <a:bodyPr vert="horz" wrap="square" lIns="0" tIns="33020" rIns="0" bIns="0" rtlCol="0">
            <a:spAutoFit/>
          </a:bodyPr>
          <a:lstStyle/>
          <a:p>
            <a:pPr marL="200660">
              <a:spcBef>
                <a:spcPts val="260"/>
              </a:spcBef>
            </a:pPr>
            <a:r>
              <a:rPr sz="1200" dirty="0">
                <a:solidFill>
                  <a:srgbClr val="FFFFFF"/>
                </a:solidFill>
                <a:latin typeface="Times New Roman" panose="02020603050405020304" pitchFamily="18" charset="0"/>
                <a:cs typeface="Times New Roman" panose="02020603050405020304" pitchFamily="18" charset="0"/>
              </a:rPr>
              <a:t>Object</a:t>
            </a:r>
            <a:endParaRPr sz="1200">
              <a:latin typeface="Times New Roman" panose="02020603050405020304" pitchFamily="18" charset="0"/>
              <a:cs typeface="Times New Roman" panose="02020603050405020304" pitchFamily="18" charset="0"/>
            </a:endParaRPr>
          </a:p>
        </p:txBody>
      </p:sp>
      <p:sp>
        <p:nvSpPr>
          <p:cNvPr id="22" name="object 22"/>
          <p:cNvSpPr txBox="1"/>
          <p:nvPr/>
        </p:nvSpPr>
        <p:spPr>
          <a:xfrm>
            <a:off x="9661397" y="4598671"/>
            <a:ext cx="899160" cy="218007"/>
          </a:xfrm>
          <a:prstGeom prst="rect">
            <a:avLst/>
          </a:prstGeom>
          <a:solidFill>
            <a:srgbClr val="525389"/>
          </a:solidFill>
          <a:ln w="25907">
            <a:solidFill>
              <a:srgbClr val="3A3A63"/>
            </a:solidFill>
          </a:ln>
        </p:spPr>
        <p:txBody>
          <a:bodyPr vert="horz" wrap="square" lIns="0" tIns="33019" rIns="0" bIns="0" rtlCol="0">
            <a:spAutoFit/>
          </a:bodyPr>
          <a:lstStyle/>
          <a:p>
            <a:pPr marL="1905" algn="ctr">
              <a:spcBef>
                <a:spcPts val="259"/>
              </a:spcBef>
            </a:pPr>
            <a:r>
              <a:rPr sz="1200" dirty="0">
                <a:solidFill>
                  <a:srgbClr val="FFFFFF"/>
                </a:solidFill>
                <a:latin typeface="Times New Roman" panose="02020603050405020304" pitchFamily="18" charset="0"/>
                <a:cs typeface="Times New Roman" panose="02020603050405020304" pitchFamily="18" charset="0"/>
              </a:rPr>
              <a:t>….</a:t>
            </a:r>
            <a:endParaRPr sz="1200">
              <a:latin typeface="Times New Roman" panose="02020603050405020304" pitchFamily="18" charset="0"/>
              <a:cs typeface="Times New Roman" panose="02020603050405020304" pitchFamily="18" charset="0"/>
            </a:endParaRPr>
          </a:p>
        </p:txBody>
      </p:sp>
      <p:sp>
        <p:nvSpPr>
          <p:cNvPr id="23" name="object 23"/>
          <p:cNvSpPr/>
          <p:nvPr/>
        </p:nvSpPr>
        <p:spPr>
          <a:xfrm>
            <a:off x="7474966" y="3986784"/>
            <a:ext cx="2642870" cy="611505"/>
          </a:xfrm>
          <a:custGeom>
            <a:avLst/>
            <a:gdLst/>
            <a:ahLst/>
            <a:cxnLst/>
            <a:rect l="l" t="t" r="r" b="b"/>
            <a:pathLst>
              <a:path w="2642870" h="611504">
                <a:moveTo>
                  <a:pt x="2642362" y="299212"/>
                </a:moveTo>
                <a:lnTo>
                  <a:pt x="1327912" y="299212"/>
                </a:lnTo>
                <a:lnTo>
                  <a:pt x="1327912" y="37312"/>
                </a:lnTo>
                <a:lnTo>
                  <a:pt x="1361567" y="94996"/>
                </a:lnTo>
                <a:lnTo>
                  <a:pt x="1365377" y="96012"/>
                </a:lnTo>
                <a:lnTo>
                  <a:pt x="1365605" y="95885"/>
                </a:lnTo>
                <a:lnTo>
                  <a:pt x="1366139" y="96012"/>
                </a:lnTo>
                <a:lnTo>
                  <a:pt x="1372235" y="92456"/>
                </a:lnTo>
                <a:lnTo>
                  <a:pt x="1373251" y="88646"/>
                </a:lnTo>
                <a:lnTo>
                  <a:pt x="1328889" y="12573"/>
                </a:lnTo>
                <a:lnTo>
                  <a:pt x="1321562" y="0"/>
                </a:lnTo>
                <a:lnTo>
                  <a:pt x="1321168" y="660"/>
                </a:lnTo>
                <a:lnTo>
                  <a:pt x="1320800" y="0"/>
                </a:lnTo>
                <a:lnTo>
                  <a:pt x="1269111" y="88646"/>
                </a:lnTo>
                <a:lnTo>
                  <a:pt x="1270127" y="92456"/>
                </a:lnTo>
                <a:lnTo>
                  <a:pt x="1276223" y="96012"/>
                </a:lnTo>
                <a:lnTo>
                  <a:pt x="1276743" y="95885"/>
                </a:lnTo>
                <a:lnTo>
                  <a:pt x="1276985" y="96012"/>
                </a:lnTo>
                <a:lnTo>
                  <a:pt x="1280795" y="94996"/>
                </a:lnTo>
                <a:lnTo>
                  <a:pt x="1314450" y="37312"/>
                </a:lnTo>
                <a:lnTo>
                  <a:pt x="1314450" y="299212"/>
                </a:lnTo>
                <a:lnTo>
                  <a:pt x="0" y="299212"/>
                </a:lnTo>
                <a:lnTo>
                  <a:pt x="0" y="611124"/>
                </a:lnTo>
                <a:lnTo>
                  <a:pt x="12700" y="611124"/>
                </a:lnTo>
                <a:lnTo>
                  <a:pt x="12700" y="311912"/>
                </a:lnTo>
                <a:lnTo>
                  <a:pt x="1315212" y="311912"/>
                </a:lnTo>
                <a:lnTo>
                  <a:pt x="1327150" y="311912"/>
                </a:lnTo>
                <a:lnTo>
                  <a:pt x="2629662" y="311912"/>
                </a:lnTo>
                <a:lnTo>
                  <a:pt x="2629662" y="611124"/>
                </a:lnTo>
                <a:lnTo>
                  <a:pt x="2642362" y="611124"/>
                </a:lnTo>
                <a:lnTo>
                  <a:pt x="2642362" y="311912"/>
                </a:lnTo>
                <a:lnTo>
                  <a:pt x="2642362" y="299212"/>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txBox="1"/>
          <p:nvPr/>
        </p:nvSpPr>
        <p:spPr>
          <a:xfrm>
            <a:off x="10168890" y="6441566"/>
            <a:ext cx="22352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23</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8" name="object 8"/>
          <p:cNvSpPr txBox="1"/>
          <p:nvPr/>
        </p:nvSpPr>
        <p:spPr>
          <a:xfrm>
            <a:off x="2841752" y="1175257"/>
            <a:ext cx="1163320" cy="39116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p:txBody>
      </p:sp>
      <p:sp>
        <p:nvSpPr>
          <p:cNvPr id="9" name="object 9"/>
          <p:cNvSpPr txBox="1"/>
          <p:nvPr/>
        </p:nvSpPr>
        <p:spPr>
          <a:xfrm>
            <a:off x="10181590" y="6454266"/>
            <a:ext cx="198120" cy="205184"/>
          </a:xfrm>
          <a:prstGeom prst="rect">
            <a:avLst/>
          </a:prstGeom>
        </p:spPr>
        <p:txBody>
          <a:bodyPr vert="horz" wrap="square" lIns="0" tIns="0" rIns="0" bIns="0" rtlCol="0">
            <a:spAutoFit/>
          </a:bodyPr>
          <a:lstStyle/>
          <a:p>
            <a:pPr>
              <a:lnSpc>
                <a:spcPts val="1550"/>
              </a:lnSpc>
            </a:pPr>
            <a:r>
              <a:rPr sz="1400" dirty="0">
                <a:latin typeface="Times New Roman" panose="02020603050405020304" pitchFamily="18" charset="0"/>
                <a:cs typeface="Times New Roman" panose="02020603050405020304" pitchFamily="18" charset="0"/>
              </a:rPr>
              <a:t>24</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1559051" y="3439667"/>
            <a:ext cx="3816350" cy="3418840"/>
          </a:xfrm>
          <a:custGeom>
            <a:avLst/>
            <a:gdLst/>
            <a:ahLst/>
            <a:cxnLst/>
            <a:rect l="l" t="t" r="r" b="b"/>
            <a:pathLst>
              <a:path w="3816350" h="3418840">
                <a:moveTo>
                  <a:pt x="3816096" y="0"/>
                </a:moveTo>
                <a:lnTo>
                  <a:pt x="0" y="0"/>
                </a:lnTo>
                <a:lnTo>
                  <a:pt x="0" y="3418332"/>
                </a:lnTo>
                <a:lnTo>
                  <a:pt x="3816096" y="3418332"/>
                </a:lnTo>
                <a:lnTo>
                  <a:pt x="3816096" y="0"/>
                </a:lnTo>
                <a:close/>
              </a:path>
            </a:pathLst>
          </a:custGeom>
          <a:solidFill>
            <a:srgbClr val="FFCC9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1637793" y="3424008"/>
            <a:ext cx="3286125" cy="968855"/>
          </a:xfrm>
          <a:prstGeom prst="rect">
            <a:avLst/>
          </a:prstGeom>
        </p:spPr>
        <p:txBody>
          <a:bodyPr vert="horz" wrap="square" lIns="0" tIns="52705" rIns="0" bIns="0" rtlCol="0">
            <a:spAutoFit/>
          </a:bodyPr>
          <a:lstStyle/>
          <a:p>
            <a:pPr marL="12700">
              <a:spcBef>
                <a:spcPts val="415"/>
              </a:spcBef>
            </a:pPr>
            <a:r>
              <a:rPr sz="1300" b="1" dirty="0">
                <a:solidFill>
                  <a:srgbClr val="007153"/>
                </a:solidFill>
                <a:latin typeface="Times New Roman" panose="02020603050405020304" pitchFamily="18" charset="0"/>
                <a:cs typeface="Times New Roman" panose="02020603050405020304" pitchFamily="18" charset="0"/>
              </a:rPr>
              <a:t>public class Circle extends 2DShape{</a:t>
            </a:r>
            <a:endParaRPr sz="1300">
              <a:latin typeface="Times New Roman" panose="02020603050405020304" pitchFamily="18" charset="0"/>
              <a:cs typeface="Times New Roman" panose="02020603050405020304" pitchFamily="18" charset="0"/>
            </a:endParaRPr>
          </a:p>
          <a:p>
            <a:pPr marL="756285" marR="5080" indent="-287020">
              <a:spcBef>
                <a:spcPts val="315"/>
              </a:spcBef>
            </a:pPr>
            <a:r>
              <a:rPr sz="1300" b="1" dirty="0">
                <a:solidFill>
                  <a:srgbClr val="007153"/>
                </a:solidFill>
                <a:latin typeface="Times New Roman" panose="02020603050405020304" pitchFamily="18" charset="0"/>
                <a:cs typeface="Times New Roman" panose="02020603050405020304" pitchFamily="18" charset="0"/>
              </a:rPr>
              <a:t>public static final double </a:t>
            </a:r>
            <a:r>
              <a:rPr sz="1300" b="1" i="1" dirty="0">
                <a:solidFill>
                  <a:srgbClr val="007153"/>
                </a:solidFill>
                <a:latin typeface="Times New Roman" panose="02020603050405020304" pitchFamily="18" charset="0"/>
                <a:cs typeface="Times New Roman" panose="02020603050405020304" pitchFamily="18" charset="0"/>
              </a:rPr>
              <a:t>PI =  3.14159;</a:t>
            </a:r>
            <a:endParaRPr sz="1300">
              <a:latin typeface="Times New Roman" panose="02020603050405020304" pitchFamily="18" charset="0"/>
              <a:cs typeface="Times New Roman" panose="02020603050405020304" pitchFamily="18" charset="0"/>
            </a:endParaRPr>
          </a:p>
          <a:p>
            <a:pPr marL="469900">
              <a:spcBef>
                <a:spcPts val="310"/>
              </a:spcBef>
            </a:pPr>
            <a:r>
              <a:rPr sz="1300" b="1" dirty="0">
                <a:solidFill>
                  <a:srgbClr val="007153"/>
                </a:solidFill>
                <a:latin typeface="Times New Roman" panose="02020603050405020304" pitchFamily="18" charset="0"/>
                <a:cs typeface="Times New Roman" panose="02020603050405020304" pitchFamily="18" charset="0"/>
              </a:rPr>
              <a:t>private Point p;</a:t>
            </a:r>
            <a:endParaRPr sz="1300">
              <a:latin typeface="Times New Roman" panose="02020603050405020304" pitchFamily="18" charset="0"/>
              <a:cs typeface="Times New Roman" panose="02020603050405020304" pitchFamily="18" charset="0"/>
            </a:endParaRPr>
          </a:p>
          <a:p>
            <a:pPr marL="469900">
              <a:spcBef>
                <a:spcPts val="315"/>
              </a:spcBef>
            </a:pPr>
            <a:r>
              <a:rPr sz="1300" b="1" dirty="0">
                <a:solidFill>
                  <a:srgbClr val="007153"/>
                </a:solidFill>
                <a:latin typeface="Times New Roman" panose="02020603050405020304" pitchFamily="18" charset="0"/>
                <a:cs typeface="Times New Roman" panose="02020603050405020304" pitchFamily="18" charset="0"/>
              </a:rPr>
              <a:t>private double r; //radious</a:t>
            </a:r>
            <a:endParaRPr sz="1300">
              <a:latin typeface="Times New Roman" panose="02020603050405020304" pitchFamily="18" charset="0"/>
              <a:cs typeface="Times New Roman" panose="02020603050405020304" pitchFamily="18" charset="0"/>
            </a:endParaRPr>
          </a:p>
        </p:txBody>
      </p:sp>
      <p:sp>
        <p:nvSpPr>
          <p:cNvPr id="12" name="object 12"/>
          <p:cNvSpPr txBox="1"/>
          <p:nvPr/>
        </p:nvSpPr>
        <p:spPr>
          <a:xfrm>
            <a:off x="2094991" y="4811928"/>
            <a:ext cx="3103880" cy="1445266"/>
          </a:xfrm>
          <a:prstGeom prst="rect">
            <a:avLst/>
          </a:prstGeom>
        </p:spPr>
        <p:txBody>
          <a:bodyPr vert="horz" wrap="square" lIns="0" tIns="52069" rIns="0" bIns="0" rtlCol="0">
            <a:spAutoFit/>
          </a:bodyPr>
          <a:lstStyle/>
          <a:p>
            <a:pPr marL="12700">
              <a:spcBef>
                <a:spcPts val="409"/>
              </a:spcBef>
            </a:pPr>
            <a:r>
              <a:rPr sz="1300" b="1" dirty="0">
                <a:solidFill>
                  <a:srgbClr val="007153"/>
                </a:solidFill>
                <a:latin typeface="Times New Roman" panose="02020603050405020304" pitchFamily="18" charset="0"/>
                <a:cs typeface="Times New Roman" panose="02020603050405020304" pitchFamily="18" charset="0"/>
              </a:rPr>
              <a:t>...</a:t>
            </a:r>
            <a:endParaRPr sz="1300" dirty="0">
              <a:latin typeface="Times New Roman" panose="02020603050405020304" pitchFamily="18" charset="0"/>
              <a:cs typeface="Times New Roman" panose="02020603050405020304" pitchFamily="18" charset="0"/>
            </a:endParaRPr>
          </a:p>
          <a:p>
            <a:pPr marL="12700">
              <a:spcBef>
                <a:spcPts val="315"/>
              </a:spcBef>
            </a:pPr>
            <a:r>
              <a:rPr sz="1300" b="1" dirty="0">
                <a:solidFill>
                  <a:srgbClr val="007153"/>
                </a:solidFill>
                <a:latin typeface="Times New Roman" panose="02020603050405020304" pitchFamily="18" charset="0"/>
                <a:cs typeface="Times New Roman" panose="02020603050405020304" pitchFamily="18" charset="0"/>
              </a:rPr>
              <a:t>public void display(){</a:t>
            </a:r>
            <a:endParaRPr sz="1300" dirty="0">
              <a:latin typeface="Times New Roman" panose="02020603050405020304" pitchFamily="18" charset="0"/>
              <a:cs typeface="Times New Roman" panose="02020603050405020304" pitchFamily="18" charset="0"/>
            </a:endParaRPr>
          </a:p>
          <a:p>
            <a:pPr marL="697865" marR="5080" indent="-228600">
              <a:spcBef>
                <a:spcPts val="310"/>
              </a:spcBef>
            </a:pPr>
            <a:r>
              <a:rPr sz="1300" dirty="0">
                <a:solidFill>
                  <a:srgbClr val="007153"/>
                </a:solidFill>
                <a:latin typeface="Times New Roman" panose="02020603050405020304" pitchFamily="18" charset="0"/>
                <a:cs typeface="Times New Roman" panose="02020603050405020304" pitchFamily="18" charset="0"/>
              </a:rPr>
              <a:t>System.</a:t>
            </a:r>
            <a:r>
              <a:rPr sz="1300" i="1" dirty="0">
                <a:solidFill>
                  <a:srgbClr val="007153"/>
                </a:solidFill>
                <a:latin typeface="Times New Roman" panose="02020603050405020304" pitchFamily="18" charset="0"/>
                <a:cs typeface="Times New Roman" panose="02020603050405020304" pitchFamily="18" charset="0"/>
              </a:rPr>
              <a:t>out.print("Circle: " +  r + ",");</a:t>
            </a:r>
            <a:endParaRPr sz="1300" dirty="0">
              <a:latin typeface="Times New Roman" panose="02020603050405020304" pitchFamily="18" charset="0"/>
              <a:cs typeface="Times New Roman" panose="02020603050405020304" pitchFamily="18" charset="0"/>
            </a:endParaRPr>
          </a:p>
          <a:p>
            <a:pPr marL="469265">
              <a:spcBef>
                <a:spcPts val="315"/>
              </a:spcBef>
            </a:pPr>
            <a:r>
              <a:rPr sz="1300" dirty="0">
                <a:solidFill>
                  <a:srgbClr val="007153"/>
                </a:solidFill>
                <a:latin typeface="Times New Roman" panose="02020603050405020304" pitchFamily="18" charset="0"/>
                <a:cs typeface="Times New Roman" panose="02020603050405020304" pitchFamily="18" charset="0"/>
              </a:rPr>
              <a:t>p.display();</a:t>
            </a:r>
            <a:endParaRPr sz="1300" dirty="0">
              <a:latin typeface="Times New Roman" panose="02020603050405020304" pitchFamily="18" charset="0"/>
              <a:cs typeface="Times New Roman" panose="02020603050405020304" pitchFamily="18" charset="0"/>
            </a:endParaRPr>
          </a:p>
          <a:p>
            <a:pPr marL="469265">
              <a:spcBef>
                <a:spcPts val="310"/>
              </a:spcBef>
            </a:pPr>
            <a:r>
              <a:rPr sz="1300" dirty="0">
                <a:solidFill>
                  <a:srgbClr val="007153"/>
                </a:solidFill>
                <a:latin typeface="Times New Roman" panose="02020603050405020304" pitchFamily="18" charset="0"/>
                <a:cs typeface="Times New Roman" panose="02020603050405020304" pitchFamily="18" charset="0"/>
              </a:rPr>
              <a:t>System.</a:t>
            </a:r>
            <a:r>
              <a:rPr sz="1300" i="1" dirty="0">
                <a:solidFill>
                  <a:srgbClr val="007153"/>
                </a:solidFill>
                <a:latin typeface="Times New Roman" panose="02020603050405020304" pitchFamily="18" charset="0"/>
                <a:cs typeface="Times New Roman" panose="02020603050405020304" pitchFamily="18" charset="0"/>
              </a:rPr>
              <a:t>out.println();</a:t>
            </a:r>
            <a:endParaRPr sz="1300" dirty="0">
              <a:latin typeface="Times New Roman" panose="02020603050405020304" pitchFamily="18" charset="0"/>
              <a:cs typeface="Times New Roman" panose="02020603050405020304" pitchFamily="18" charset="0"/>
            </a:endParaRPr>
          </a:p>
          <a:p>
            <a:pPr marL="12700">
              <a:spcBef>
                <a:spcPts val="315"/>
              </a:spcBef>
            </a:pPr>
            <a:r>
              <a:rPr sz="1300" dirty="0">
                <a:solidFill>
                  <a:srgbClr val="007153"/>
                </a:solidFill>
                <a:latin typeface="Times New Roman" panose="02020603050405020304" pitchFamily="18" charset="0"/>
                <a:cs typeface="Times New Roman" panose="02020603050405020304" pitchFamily="18" charset="0"/>
              </a:rPr>
              <a:t>}</a:t>
            </a:r>
            <a:endParaRPr sz="13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1637793" y="6477101"/>
            <a:ext cx="116205" cy="212238"/>
          </a:xfrm>
          <a:prstGeom prst="rect">
            <a:avLst/>
          </a:prstGeom>
        </p:spPr>
        <p:txBody>
          <a:bodyPr vert="horz" wrap="square" lIns="0" tIns="12065" rIns="0" bIns="0" rtlCol="0">
            <a:spAutoFit/>
          </a:bodyPr>
          <a:lstStyle/>
          <a:p>
            <a:pPr marL="12700">
              <a:spcBef>
                <a:spcPts val="95"/>
              </a:spcBef>
            </a:pPr>
            <a:r>
              <a:rPr sz="1300" dirty="0">
                <a:solidFill>
                  <a:srgbClr val="007153"/>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
        <p:nvSpPr>
          <p:cNvPr id="14" name="object 14"/>
          <p:cNvSpPr/>
          <p:nvPr/>
        </p:nvSpPr>
        <p:spPr>
          <a:xfrm>
            <a:off x="5736336" y="3788663"/>
            <a:ext cx="4932045" cy="3069590"/>
          </a:xfrm>
          <a:custGeom>
            <a:avLst/>
            <a:gdLst/>
            <a:ahLst/>
            <a:cxnLst/>
            <a:rect l="l" t="t" r="r" b="b"/>
            <a:pathLst>
              <a:path w="4932045" h="3069590">
                <a:moveTo>
                  <a:pt x="4931664" y="0"/>
                </a:moveTo>
                <a:lnTo>
                  <a:pt x="0" y="0"/>
                </a:lnTo>
                <a:lnTo>
                  <a:pt x="0" y="3069336"/>
                </a:lnTo>
                <a:lnTo>
                  <a:pt x="4931664" y="3069336"/>
                </a:lnTo>
                <a:lnTo>
                  <a:pt x="4931664" y="0"/>
                </a:lnTo>
                <a:close/>
              </a:path>
            </a:pathLst>
          </a:custGeom>
          <a:solidFill>
            <a:srgbClr val="FFFF9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txBox="1"/>
          <p:nvPr/>
        </p:nvSpPr>
        <p:spPr>
          <a:xfrm>
            <a:off x="5815077" y="3774085"/>
            <a:ext cx="4005579" cy="471989"/>
          </a:xfrm>
          <a:prstGeom prst="rect">
            <a:avLst/>
          </a:prstGeom>
        </p:spPr>
        <p:txBody>
          <a:bodyPr vert="horz" wrap="square" lIns="0" tIns="12700" rIns="0" bIns="0" rtlCol="0">
            <a:spAutoFit/>
          </a:bodyPr>
          <a:lstStyle/>
          <a:p>
            <a:pPr marL="469900" marR="5080" indent="-457200">
              <a:lnSpc>
                <a:spcPct val="120000"/>
              </a:lnSpc>
              <a:spcBef>
                <a:spcPts val="100"/>
              </a:spcBef>
            </a:pPr>
            <a:r>
              <a:rPr sz="1300" b="1" dirty="0">
                <a:solidFill>
                  <a:srgbClr val="007153"/>
                </a:solidFill>
                <a:latin typeface="Times New Roman" panose="02020603050405020304" pitchFamily="18" charset="0"/>
                <a:cs typeface="Times New Roman" panose="02020603050405020304" pitchFamily="18" charset="0"/>
              </a:rPr>
              <a:t>public class Quadrilateral extends 2DShape {  private Point p1, p2, p3, p4;</a:t>
            </a:r>
            <a:endParaRPr sz="1300">
              <a:latin typeface="Times New Roman" panose="02020603050405020304" pitchFamily="18" charset="0"/>
              <a:cs typeface="Times New Roman" panose="02020603050405020304" pitchFamily="18" charset="0"/>
            </a:endParaRPr>
          </a:p>
        </p:txBody>
      </p:sp>
      <p:sp>
        <p:nvSpPr>
          <p:cNvPr id="16" name="object 16"/>
          <p:cNvSpPr txBox="1"/>
          <p:nvPr/>
        </p:nvSpPr>
        <p:spPr>
          <a:xfrm>
            <a:off x="6272276" y="4527550"/>
            <a:ext cx="476884" cy="212238"/>
          </a:xfrm>
          <a:prstGeom prst="rect">
            <a:avLst/>
          </a:prstGeom>
        </p:spPr>
        <p:txBody>
          <a:bodyPr vert="horz" wrap="square" lIns="0" tIns="12065" rIns="0" bIns="0" rtlCol="0">
            <a:spAutoFit/>
          </a:bodyPr>
          <a:lstStyle/>
          <a:p>
            <a:pPr marL="12700">
              <a:spcBef>
                <a:spcPts val="95"/>
              </a:spcBef>
            </a:pPr>
            <a:r>
              <a:rPr sz="1300" b="1" dirty="0">
                <a:solidFill>
                  <a:srgbClr val="007153"/>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
        <p:nvSpPr>
          <p:cNvPr id="17" name="object 17"/>
          <p:cNvSpPr txBox="1"/>
          <p:nvPr/>
        </p:nvSpPr>
        <p:spPr>
          <a:xfrm>
            <a:off x="6272277" y="4962105"/>
            <a:ext cx="3916679" cy="1453515"/>
          </a:xfrm>
          <a:prstGeom prst="rect">
            <a:avLst/>
          </a:prstGeom>
        </p:spPr>
        <p:txBody>
          <a:bodyPr vert="horz" wrap="square" lIns="0" tIns="13335" rIns="0" bIns="0" rtlCol="0">
            <a:spAutoFit/>
          </a:bodyPr>
          <a:lstStyle/>
          <a:p>
            <a:pPr marL="469900" marR="5080" indent="-457834">
              <a:lnSpc>
                <a:spcPct val="120100"/>
              </a:lnSpc>
              <a:spcBef>
                <a:spcPts val="105"/>
              </a:spcBef>
            </a:pPr>
            <a:r>
              <a:rPr sz="1300" b="1" dirty="0">
                <a:solidFill>
                  <a:srgbClr val="007153"/>
                </a:solidFill>
                <a:latin typeface="Times New Roman" panose="02020603050405020304" pitchFamily="18" charset="0"/>
                <a:cs typeface="Times New Roman" panose="02020603050405020304" pitchFamily="18" charset="0"/>
              </a:rPr>
              <a:t>public void display(){  </a:t>
            </a:r>
            <a:r>
              <a:rPr sz="1300" dirty="0">
                <a:solidFill>
                  <a:srgbClr val="007153"/>
                </a:solidFill>
                <a:latin typeface="Times New Roman" panose="02020603050405020304" pitchFamily="18" charset="0"/>
                <a:cs typeface="Times New Roman" panose="02020603050405020304" pitchFamily="18" charset="0"/>
              </a:rPr>
              <a:t>System.</a:t>
            </a:r>
            <a:r>
              <a:rPr sz="1300" i="1" dirty="0">
                <a:solidFill>
                  <a:srgbClr val="007153"/>
                </a:solidFill>
                <a:latin typeface="Times New Roman" panose="02020603050405020304" pitchFamily="18" charset="0"/>
                <a:cs typeface="Times New Roman" panose="02020603050405020304" pitchFamily="18" charset="0"/>
              </a:rPr>
              <a:t>out.println("Quadrilateral: ");  </a:t>
            </a:r>
            <a:r>
              <a:rPr sz="1300" dirty="0">
                <a:solidFill>
                  <a:srgbClr val="007153"/>
                </a:solidFill>
                <a:latin typeface="Times New Roman" panose="02020603050405020304" pitchFamily="18" charset="0"/>
                <a:cs typeface="Times New Roman" panose="02020603050405020304" pitchFamily="18" charset="0"/>
              </a:rPr>
              <a:t>p1.display(); p2.display();</a:t>
            </a:r>
            <a:endParaRPr sz="1300">
              <a:latin typeface="Times New Roman" panose="02020603050405020304" pitchFamily="18" charset="0"/>
              <a:cs typeface="Times New Roman" panose="02020603050405020304" pitchFamily="18" charset="0"/>
            </a:endParaRPr>
          </a:p>
          <a:p>
            <a:pPr marL="469900" marR="996950">
              <a:lnSpc>
                <a:spcPct val="120000"/>
              </a:lnSpc>
            </a:pPr>
            <a:r>
              <a:rPr sz="1300" dirty="0">
                <a:solidFill>
                  <a:srgbClr val="007153"/>
                </a:solidFill>
                <a:latin typeface="Times New Roman" panose="02020603050405020304" pitchFamily="18" charset="0"/>
                <a:cs typeface="Times New Roman" panose="02020603050405020304" pitchFamily="18" charset="0"/>
              </a:rPr>
              <a:t>p3.display(); p4.display();  System.</a:t>
            </a:r>
            <a:r>
              <a:rPr sz="1300" i="1" dirty="0">
                <a:solidFill>
                  <a:srgbClr val="007153"/>
                </a:solidFill>
                <a:latin typeface="Times New Roman" panose="02020603050405020304" pitchFamily="18" charset="0"/>
                <a:cs typeface="Times New Roman" panose="02020603050405020304" pitchFamily="18" charset="0"/>
              </a:rPr>
              <a:t>out.println();</a:t>
            </a:r>
            <a:endParaRPr sz="1300">
              <a:latin typeface="Times New Roman" panose="02020603050405020304" pitchFamily="18" charset="0"/>
              <a:cs typeface="Times New Roman" panose="02020603050405020304" pitchFamily="18" charset="0"/>
            </a:endParaRPr>
          </a:p>
          <a:p>
            <a:pPr marL="12700">
              <a:spcBef>
                <a:spcPts val="310"/>
              </a:spcBef>
            </a:pPr>
            <a:r>
              <a:rPr sz="1300" dirty="0">
                <a:solidFill>
                  <a:srgbClr val="007153"/>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
        <p:nvSpPr>
          <p:cNvPr id="18" name="object 18"/>
          <p:cNvSpPr txBox="1"/>
          <p:nvPr/>
        </p:nvSpPr>
        <p:spPr>
          <a:xfrm>
            <a:off x="5815077" y="6430162"/>
            <a:ext cx="116205" cy="212238"/>
          </a:xfrm>
          <a:prstGeom prst="rect">
            <a:avLst/>
          </a:prstGeom>
        </p:spPr>
        <p:txBody>
          <a:bodyPr vert="horz" wrap="square" lIns="0" tIns="12065" rIns="0" bIns="0" rtlCol="0">
            <a:spAutoFit/>
          </a:bodyPr>
          <a:lstStyle/>
          <a:p>
            <a:pPr marL="12700">
              <a:spcBef>
                <a:spcPts val="95"/>
              </a:spcBef>
            </a:pPr>
            <a:r>
              <a:rPr sz="1300" dirty="0">
                <a:solidFill>
                  <a:srgbClr val="007153"/>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
        <p:nvSpPr>
          <p:cNvPr id="19" name="object 19"/>
          <p:cNvSpPr/>
          <p:nvPr/>
        </p:nvSpPr>
        <p:spPr>
          <a:xfrm>
            <a:off x="1559051" y="1600201"/>
            <a:ext cx="4038600" cy="1252855"/>
          </a:xfrm>
          <a:custGeom>
            <a:avLst/>
            <a:gdLst/>
            <a:ahLst/>
            <a:cxnLst/>
            <a:rect l="l" t="t" r="r" b="b"/>
            <a:pathLst>
              <a:path w="4038600" h="1252855">
                <a:moveTo>
                  <a:pt x="4038600" y="0"/>
                </a:moveTo>
                <a:lnTo>
                  <a:pt x="0" y="0"/>
                </a:lnTo>
                <a:lnTo>
                  <a:pt x="0" y="1252727"/>
                </a:lnTo>
                <a:lnTo>
                  <a:pt x="4038600" y="1252727"/>
                </a:lnTo>
                <a:lnTo>
                  <a:pt x="4038600" y="0"/>
                </a:lnTo>
                <a:close/>
              </a:path>
            </a:pathLst>
          </a:custGeom>
          <a:solidFill>
            <a:srgbClr val="D5E9EA"/>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txBox="1"/>
          <p:nvPr/>
        </p:nvSpPr>
        <p:spPr>
          <a:xfrm>
            <a:off x="1637792" y="1583396"/>
            <a:ext cx="3571240" cy="1215390"/>
          </a:xfrm>
          <a:prstGeom prst="rect">
            <a:avLst/>
          </a:prstGeom>
        </p:spPr>
        <p:txBody>
          <a:bodyPr vert="horz" wrap="square" lIns="0" tIns="52705" rIns="0" bIns="0" rtlCol="0">
            <a:spAutoFit/>
          </a:bodyPr>
          <a:lstStyle/>
          <a:p>
            <a:pPr marL="12700">
              <a:spcBef>
                <a:spcPts val="415"/>
              </a:spcBef>
            </a:pPr>
            <a:r>
              <a:rPr sz="1300" b="1" dirty="0">
                <a:solidFill>
                  <a:srgbClr val="292A45"/>
                </a:solidFill>
                <a:latin typeface="Times New Roman" panose="02020603050405020304" pitchFamily="18" charset="0"/>
                <a:cs typeface="Times New Roman" panose="02020603050405020304" pitchFamily="18" charset="0"/>
              </a:rPr>
              <a:t>public class 2DShape {</a:t>
            </a:r>
            <a:endParaRPr sz="1300">
              <a:latin typeface="Times New Roman" panose="02020603050405020304" pitchFamily="18" charset="0"/>
              <a:cs typeface="Times New Roman" panose="02020603050405020304" pitchFamily="18" charset="0"/>
            </a:endParaRPr>
          </a:p>
          <a:p>
            <a:pPr marL="469900">
              <a:spcBef>
                <a:spcPts val="315"/>
              </a:spcBef>
            </a:pPr>
            <a:r>
              <a:rPr sz="1300" b="1" dirty="0">
                <a:solidFill>
                  <a:srgbClr val="292A45"/>
                </a:solidFill>
                <a:latin typeface="Times New Roman" panose="02020603050405020304" pitchFamily="18" charset="0"/>
                <a:cs typeface="Times New Roman" panose="02020603050405020304" pitchFamily="18" charset="0"/>
              </a:rPr>
              <a:t>public void display() {</a:t>
            </a:r>
            <a:endParaRPr sz="1300">
              <a:latin typeface="Times New Roman" panose="02020603050405020304" pitchFamily="18" charset="0"/>
              <a:cs typeface="Times New Roman" panose="02020603050405020304" pitchFamily="18" charset="0"/>
            </a:endParaRPr>
          </a:p>
          <a:p>
            <a:pPr marL="756285">
              <a:spcBef>
                <a:spcPts val="315"/>
              </a:spcBef>
            </a:pPr>
            <a:r>
              <a:rPr sz="1300" dirty="0">
                <a:solidFill>
                  <a:srgbClr val="292A45"/>
                </a:solidFill>
                <a:latin typeface="Times New Roman" panose="02020603050405020304" pitchFamily="18" charset="0"/>
                <a:cs typeface="Times New Roman" panose="02020603050405020304" pitchFamily="18" charset="0"/>
              </a:rPr>
              <a:t>System.</a:t>
            </a:r>
            <a:r>
              <a:rPr sz="1300" i="1" dirty="0">
                <a:solidFill>
                  <a:srgbClr val="292A45"/>
                </a:solidFill>
                <a:latin typeface="Times New Roman" panose="02020603050405020304" pitchFamily="18" charset="0"/>
                <a:cs typeface="Times New Roman" panose="02020603050405020304" pitchFamily="18" charset="0"/>
              </a:rPr>
              <a:t>out.println("2D Shape");</a:t>
            </a:r>
            <a:endParaRPr sz="1300">
              <a:latin typeface="Times New Roman" panose="02020603050405020304" pitchFamily="18" charset="0"/>
              <a:cs typeface="Times New Roman" panose="02020603050405020304" pitchFamily="18" charset="0"/>
            </a:endParaRPr>
          </a:p>
          <a:p>
            <a:pPr marL="469900">
              <a:spcBef>
                <a:spcPts val="310"/>
              </a:spcBef>
            </a:pPr>
            <a:r>
              <a:rPr sz="1300" dirty="0">
                <a:solidFill>
                  <a:srgbClr val="292A45"/>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a:p>
            <a:pPr marL="12700">
              <a:spcBef>
                <a:spcPts val="315"/>
              </a:spcBef>
            </a:pPr>
            <a:r>
              <a:rPr sz="1300" dirty="0">
                <a:solidFill>
                  <a:srgbClr val="292A45"/>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
        <p:nvSpPr>
          <p:cNvPr id="21" name="object 21"/>
          <p:cNvSpPr/>
          <p:nvPr/>
        </p:nvSpPr>
        <p:spPr>
          <a:xfrm>
            <a:off x="5736336" y="1600200"/>
            <a:ext cx="4932045" cy="1757680"/>
          </a:xfrm>
          <a:custGeom>
            <a:avLst/>
            <a:gdLst/>
            <a:ahLst/>
            <a:cxnLst/>
            <a:rect l="l" t="t" r="r" b="b"/>
            <a:pathLst>
              <a:path w="4932045" h="1757679">
                <a:moveTo>
                  <a:pt x="4931664" y="0"/>
                </a:moveTo>
                <a:lnTo>
                  <a:pt x="0" y="0"/>
                </a:lnTo>
                <a:lnTo>
                  <a:pt x="0" y="1757172"/>
                </a:lnTo>
                <a:lnTo>
                  <a:pt x="4931664" y="1757172"/>
                </a:lnTo>
                <a:lnTo>
                  <a:pt x="4931664" y="0"/>
                </a:lnTo>
                <a:close/>
              </a:path>
            </a:pathLst>
          </a:custGeom>
          <a:solidFill>
            <a:srgbClr val="ECDAE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22"/>
          <p:cNvSpPr txBox="1"/>
          <p:nvPr/>
        </p:nvSpPr>
        <p:spPr>
          <a:xfrm>
            <a:off x="5815077" y="1583397"/>
            <a:ext cx="4736465" cy="1691005"/>
          </a:xfrm>
          <a:prstGeom prst="rect">
            <a:avLst/>
          </a:prstGeom>
        </p:spPr>
        <p:txBody>
          <a:bodyPr vert="horz" wrap="square" lIns="0" tIns="52705" rIns="0" bIns="0" rtlCol="0">
            <a:spAutoFit/>
          </a:bodyPr>
          <a:lstStyle/>
          <a:p>
            <a:pPr marL="12700">
              <a:spcBef>
                <a:spcPts val="415"/>
              </a:spcBef>
            </a:pPr>
            <a:r>
              <a:rPr sz="1300" b="1" dirty="0">
                <a:solidFill>
                  <a:srgbClr val="292A45"/>
                </a:solidFill>
                <a:latin typeface="Times New Roman" panose="02020603050405020304" pitchFamily="18" charset="0"/>
                <a:cs typeface="Times New Roman" panose="02020603050405020304" pitchFamily="18" charset="0"/>
              </a:rPr>
              <a:t>public class Point extends 2DShape {</a:t>
            </a:r>
            <a:endParaRPr sz="1300">
              <a:latin typeface="Times New Roman" panose="02020603050405020304" pitchFamily="18" charset="0"/>
              <a:cs typeface="Times New Roman" panose="02020603050405020304" pitchFamily="18" charset="0"/>
            </a:endParaRPr>
          </a:p>
          <a:p>
            <a:pPr marL="469900">
              <a:spcBef>
                <a:spcPts val="315"/>
              </a:spcBef>
            </a:pPr>
            <a:r>
              <a:rPr sz="1300" b="1" dirty="0">
                <a:solidFill>
                  <a:srgbClr val="292A45"/>
                </a:solidFill>
                <a:latin typeface="Times New Roman" panose="02020603050405020304" pitchFamily="18" charset="0"/>
                <a:cs typeface="Times New Roman" panose="02020603050405020304" pitchFamily="18" charset="0"/>
              </a:rPr>
              <a:t>private int x, y;</a:t>
            </a:r>
            <a:endParaRPr sz="1300">
              <a:latin typeface="Times New Roman" panose="02020603050405020304" pitchFamily="18" charset="0"/>
              <a:cs typeface="Times New Roman" panose="02020603050405020304" pitchFamily="18" charset="0"/>
            </a:endParaRPr>
          </a:p>
          <a:p>
            <a:pPr marL="469900">
              <a:spcBef>
                <a:spcPts val="315"/>
              </a:spcBef>
            </a:pPr>
            <a:r>
              <a:rPr sz="1300" b="1" dirty="0">
                <a:solidFill>
                  <a:srgbClr val="292A45"/>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a:p>
            <a:pPr marL="469900">
              <a:spcBef>
                <a:spcPts val="310"/>
              </a:spcBef>
            </a:pPr>
            <a:r>
              <a:rPr sz="1300" b="1" dirty="0">
                <a:solidFill>
                  <a:srgbClr val="292A45"/>
                </a:solidFill>
                <a:latin typeface="Times New Roman" panose="02020603050405020304" pitchFamily="18" charset="0"/>
                <a:cs typeface="Times New Roman" panose="02020603050405020304" pitchFamily="18" charset="0"/>
              </a:rPr>
              <a:t>public void display(){</a:t>
            </a:r>
            <a:endParaRPr sz="1300">
              <a:latin typeface="Times New Roman" panose="02020603050405020304" pitchFamily="18" charset="0"/>
              <a:cs typeface="Times New Roman" panose="02020603050405020304" pitchFamily="18" charset="0"/>
            </a:endParaRPr>
          </a:p>
          <a:p>
            <a:pPr marL="927100">
              <a:spcBef>
                <a:spcPts val="315"/>
              </a:spcBef>
            </a:pPr>
            <a:r>
              <a:rPr sz="1300" dirty="0">
                <a:solidFill>
                  <a:srgbClr val="292A45"/>
                </a:solidFill>
                <a:latin typeface="Times New Roman" panose="02020603050405020304" pitchFamily="18" charset="0"/>
                <a:cs typeface="Times New Roman" panose="02020603050405020304" pitchFamily="18" charset="0"/>
              </a:rPr>
              <a:t>System.</a:t>
            </a:r>
            <a:r>
              <a:rPr sz="1300" i="1" dirty="0">
                <a:solidFill>
                  <a:srgbClr val="292A45"/>
                </a:solidFill>
                <a:latin typeface="Times New Roman" panose="02020603050405020304" pitchFamily="18" charset="0"/>
                <a:cs typeface="Times New Roman" panose="02020603050405020304" pitchFamily="18" charset="0"/>
              </a:rPr>
              <a:t>out.print("(" + x + "," + y + ")");</a:t>
            </a:r>
            <a:endParaRPr sz="1300">
              <a:latin typeface="Times New Roman" panose="02020603050405020304" pitchFamily="18" charset="0"/>
              <a:cs typeface="Times New Roman" panose="02020603050405020304" pitchFamily="18" charset="0"/>
            </a:endParaRPr>
          </a:p>
          <a:p>
            <a:pPr marL="469900">
              <a:spcBef>
                <a:spcPts val="310"/>
              </a:spcBef>
            </a:pPr>
            <a:r>
              <a:rPr sz="1300" dirty="0">
                <a:solidFill>
                  <a:srgbClr val="292A45"/>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a:p>
            <a:pPr marL="12700">
              <a:spcBef>
                <a:spcPts val="315"/>
              </a:spcBef>
            </a:pPr>
            <a:r>
              <a:rPr sz="1300" dirty="0">
                <a:solidFill>
                  <a:srgbClr val="292A45"/>
                </a:solidFill>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43" name="object 43"/>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129</a:t>
            </a:fld>
            <a:endParaRPr dirty="0"/>
          </a:p>
        </p:txBody>
      </p:sp>
      <p:sp>
        <p:nvSpPr>
          <p:cNvPr id="8" name="object 8"/>
          <p:cNvSpPr txBox="1"/>
          <p:nvPr/>
        </p:nvSpPr>
        <p:spPr>
          <a:xfrm>
            <a:off x="2658426" y="1395350"/>
            <a:ext cx="7758114" cy="75819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 Có nhiều sự lựa chọn một khi một phương thức được</a:t>
            </a:r>
          </a:p>
          <a:p>
            <a:pPr marL="355600">
              <a:spcBef>
                <a:spcPts val="5"/>
              </a:spcBef>
            </a:pPr>
            <a:r>
              <a:rPr sz="2400" dirty="0">
                <a:latin typeface="Times New Roman" panose="02020603050405020304" pitchFamily="18" charset="0"/>
                <a:cs typeface="Times New Roman" panose="02020603050405020304" pitchFamily="18" charset="0"/>
              </a:rPr>
              <a:t>gọi thông qua một tham chiếu lớp cha.</a:t>
            </a:r>
          </a:p>
        </p:txBody>
      </p:sp>
      <p:sp>
        <p:nvSpPr>
          <p:cNvPr id="9" name="object 9"/>
          <p:cNvSpPr txBox="1"/>
          <p:nvPr/>
        </p:nvSpPr>
        <p:spPr>
          <a:xfrm>
            <a:off x="2078227" y="3991736"/>
            <a:ext cx="1140460" cy="513080"/>
          </a:xfrm>
          <a:prstGeom prst="rect">
            <a:avLst/>
          </a:prstGeom>
        </p:spPr>
        <p:txBody>
          <a:bodyPr vert="horz" wrap="square" lIns="0" tIns="12065" rIns="0" bIns="0" rtlCol="0">
            <a:spAutoFit/>
          </a:bodyPr>
          <a:lstStyle/>
          <a:p>
            <a:pPr marL="135890" marR="5080" indent="-123825">
              <a:spcBef>
                <a:spcPts val="95"/>
              </a:spcBef>
            </a:pPr>
            <a:r>
              <a:rPr sz="1600" dirty="0">
                <a:latin typeface="Times New Roman" panose="02020603050405020304" pitchFamily="18" charset="0"/>
                <a:cs typeface="Times New Roman" panose="02020603050405020304" pitchFamily="18" charset="0"/>
              </a:rPr>
              <a:t>Application  program</a:t>
            </a:r>
            <a:endParaRPr sz="160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4047554" y="3207830"/>
            <a:ext cx="1152525" cy="2143125"/>
            <a:chOff x="2523553" y="3207829"/>
            <a:chExt cx="1152525" cy="2143125"/>
          </a:xfrm>
        </p:grpSpPr>
        <p:sp>
          <p:nvSpPr>
            <p:cNvPr id="11" name="object 11"/>
            <p:cNvSpPr/>
            <p:nvPr/>
          </p:nvSpPr>
          <p:spPr>
            <a:xfrm>
              <a:off x="2528316" y="3212592"/>
              <a:ext cx="1143000" cy="2133600"/>
            </a:xfrm>
            <a:custGeom>
              <a:avLst/>
              <a:gdLst/>
              <a:ahLst/>
              <a:cxnLst/>
              <a:rect l="l" t="t" r="r" b="b"/>
              <a:pathLst>
                <a:path w="1143000" h="2133600">
                  <a:moveTo>
                    <a:pt x="571500" y="0"/>
                  </a:moveTo>
                  <a:lnTo>
                    <a:pt x="504857" y="7177"/>
                  </a:lnTo>
                  <a:lnTo>
                    <a:pt x="440471" y="28176"/>
                  </a:lnTo>
                  <a:lnTo>
                    <a:pt x="378770" y="62195"/>
                  </a:lnTo>
                  <a:lnTo>
                    <a:pt x="320184" y="108435"/>
                  </a:lnTo>
                  <a:lnTo>
                    <a:pt x="292193" y="135887"/>
                  </a:lnTo>
                  <a:lnTo>
                    <a:pt x="265141" y="166093"/>
                  </a:lnTo>
                  <a:lnTo>
                    <a:pt x="239082" y="198955"/>
                  </a:lnTo>
                  <a:lnTo>
                    <a:pt x="214070" y="234371"/>
                  </a:lnTo>
                  <a:lnTo>
                    <a:pt x="190159" y="272242"/>
                  </a:lnTo>
                  <a:lnTo>
                    <a:pt x="167401" y="312467"/>
                  </a:lnTo>
                  <a:lnTo>
                    <a:pt x="145851" y="354947"/>
                  </a:lnTo>
                  <a:lnTo>
                    <a:pt x="125563" y="399581"/>
                  </a:lnTo>
                  <a:lnTo>
                    <a:pt x="106589" y="446269"/>
                  </a:lnTo>
                  <a:lnTo>
                    <a:pt x="88984" y="494911"/>
                  </a:lnTo>
                  <a:lnTo>
                    <a:pt x="72801" y="545408"/>
                  </a:lnTo>
                  <a:lnTo>
                    <a:pt x="58094" y="597659"/>
                  </a:lnTo>
                  <a:lnTo>
                    <a:pt x="44916" y="651563"/>
                  </a:lnTo>
                  <a:lnTo>
                    <a:pt x="33321" y="707022"/>
                  </a:lnTo>
                  <a:lnTo>
                    <a:pt x="23363" y="763934"/>
                  </a:lnTo>
                  <a:lnTo>
                    <a:pt x="15095" y="822200"/>
                  </a:lnTo>
                  <a:lnTo>
                    <a:pt x="8571" y="881719"/>
                  </a:lnTo>
                  <a:lnTo>
                    <a:pt x="3845" y="942393"/>
                  </a:lnTo>
                  <a:lnTo>
                    <a:pt x="970" y="1004119"/>
                  </a:lnTo>
                  <a:lnTo>
                    <a:pt x="0" y="1066800"/>
                  </a:lnTo>
                  <a:lnTo>
                    <a:pt x="970" y="1129480"/>
                  </a:lnTo>
                  <a:lnTo>
                    <a:pt x="3845" y="1191206"/>
                  </a:lnTo>
                  <a:lnTo>
                    <a:pt x="8571" y="1251880"/>
                  </a:lnTo>
                  <a:lnTo>
                    <a:pt x="15095" y="1311399"/>
                  </a:lnTo>
                  <a:lnTo>
                    <a:pt x="23363" y="1369665"/>
                  </a:lnTo>
                  <a:lnTo>
                    <a:pt x="33321" y="1426577"/>
                  </a:lnTo>
                  <a:lnTo>
                    <a:pt x="44916" y="1482036"/>
                  </a:lnTo>
                  <a:lnTo>
                    <a:pt x="58094" y="1535940"/>
                  </a:lnTo>
                  <a:lnTo>
                    <a:pt x="72801" y="1588191"/>
                  </a:lnTo>
                  <a:lnTo>
                    <a:pt x="88984" y="1638688"/>
                  </a:lnTo>
                  <a:lnTo>
                    <a:pt x="106589" y="1687330"/>
                  </a:lnTo>
                  <a:lnTo>
                    <a:pt x="125563" y="1734018"/>
                  </a:lnTo>
                  <a:lnTo>
                    <a:pt x="145851" y="1778652"/>
                  </a:lnTo>
                  <a:lnTo>
                    <a:pt x="167401" y="1821132"/>
                  </a:lnTo>
                  <a:lnTo>
                    <a:pt x="190159" y="1861357"/>
                  </a:lnTo>
                  <a:lnTo>
                    <a:pt x="214070" y="1899228"/>
                  </a:lnTo>
                  <a:lnTo>
                    <a:pt x="239082" y="1934644"/>
                  </a:lnTo>
                  <a:lnTo>
                    <a:pt x="265141" y="1967506"/>
                  </a:lnTo>
                  <a:lnTo>
                    <a:pt x="292193" y="1997712"/>
                  </a:lnTo>
                  <a:lnTo>
                    <a:pt x="320184" y="2025164"/>
                  </a:lnTo>
                  <a:lnTo>
                    <a:pt x="378770" y="2071404"/>
                  </a:lnTo>
                  <a:lnTo>
                    <a:pt x="440471" y="2105423"/>
                  </a:lnTo>
                  <a:lnTo>
                    <a:pt x="504857" y="2126422"/>
                  </a:lnTo>
                  <a:lnTo>
                    <a:pt x="571500" y="2133600"/>
                  </a:lnTo>
                  <a:lnTo>
                    <a:pt x="605076" y="2131788"/>
                  </a:lnTo>
                  <a:lnTo>
                    <a:pt x="670644" y="2117600"/>
                  </a:lnTo>
                  <a:lnTo>
                    <a:pt x="733741" y="2089991"/>
                  </a:lnTo>
                  <a:lnTo>
                    <a:pt x="793938" y="2049762"/>
                  </a:lnTo>
                  <a:lnTo>
                    <a:pt x="850806" y="1997712"/>
                  </a:lnTo>
                  <a:lnTo>
                    <a:pt x="877858" y="1967506"/>
                  </a:lnTo>
                  <a:lnTo>
                    <a:pt x="903917" y="1934644"/>
                  </a:lnTo>
                  <a:lnTo>
                    <a:pt x="928929" y="1899228"/>
                  </a:lnTo>
                  <a:lnTo>
                    <a:pt x="952840" y="1861357"/>
                  </a:lnTo>
                  <a:lnTo>
                    <a:pt x="975598" y="1821132"/>
                  </a:lnTo>
                  <a:lnTo>
                    <a:pt x="997148" y="1778652"/>
                  </a:lnTo>
                  <a:lnTo>
                    <a:pt x="1017436" y="1734018"/>
                  </a:lnTo>
                  <a:lnTo>
                    <a:pt x="1036410" y="1687330"/>
                  </a:lnTo>
                  <a:lnTo>
                    <a:pt x="1054015" y="1638688"/>
                  </a:lnTo>
                  <a:lnTo>
                    <a:pt x="1070198" y="1588191"/>
                  </a:lnTo>
                  <a:lnTo>
                    <a:pt x="1084905" y="1535940"/>
                  </a:lnTo>
                  <a:lnTo>
                    <a:pt x="1098083" y="1482036"/>
                  </a:lnTo>
                  <a:lnTo>
                    <a:pt x="1109678" y="1426577"/>
                  </a:lnTo>
                  <a:lnTo>
                    <a:pt x="1119636" y="1369665"/>
                  </a:lnTo>
                  <a:lnTo>
                    <a:pt x="1127904" y="1311399"/>
                  </a:lnTo>
                  <a:lnTo>
                    <a:pt x="1134428" y="1251880"/>
                  </a:lnTo>
                  <a:lnTo>
                    <a:pt x="1139154" y="1191206"/>
                  </a:lnTo>
                  <a:lnTo>
                    <a:pt x="1142029" y="1129480"/>
                  </a:lnTo>
                  <a:lnTo>
                    <a:pt x="1142999" y="1066800"/>
                  </a:lnTo>
                  <a:lnTo>
                    <a:pt x="1142029" y="1004119"/>
                  </a:lnTo>
                  <a:lnTo>
                    <a:pt x="1139154" y="942393"/>
                  </a:lnTo>
                  <a:lnTo>
                    <a:pt x="1134428" y="881719"/>
                  </a:lnTo>
                  <a:lnTo>
                    <a:pt x="1127904" y="822200"/>
                  </a:lnTo>
                  <a:lnTo>
                    <a:pt x="1119636" y="763934"/>
                  </a:lnTo>
                  <a:lnTo>
                    <a:pt x="1109678" y="707022"/>
                  </a:lnTo>
                  <a:lnTo>
                    <a:pt x="1098083" y="651563"/>
                  </a:lnTo>
                  <a:lnTo>
                    <a:pt x="1084905" y="597659"/>
                  </a:lnTo>
                  <a:lnTo>
                    <a:pt x="1070198" y="545408"/>
                  </a:lnTo>
                  <a:lnTo>
                    <a:pt x="1054015" y="494911"/>
                  </a:lnTo>
                  <a:lnTo>
                    <a:pt x="1036410" y="446269"/>
                  </a:lnTo>
                  <a:lnTo>
                    <a:pt x="1017436" y="399581"/>
                  </a:lnTo>
                  <a:lnTo>
                    <a:pt x="997148" y="354947"/>
                  </a:lnTo>
                  <a:lnTo>
                    <a:pt x="975598" y="312467"/>
                  </a:lnTo>
                  <a:lnTo>
                    <a:pt x="952840" y="272242"/>
                  </a:lnTo>
                  <a:lnTo>
                    <a:pt x="928929" y="234371"/>
                  </a:lnTo>
                  <a:lnTo>
                    <a:pt x="903917" y="198955"/>
                  </a:lnTo>
                  <a:lnTo>
                    <a:pt x="877858" y="166093"/>
                  </a:lnTo>
                  <a:lnTo>
                    <a:pt x="850806" y="135887"/>
                  </a:lnTo>
                  <a:lnTo>
                    <a:pt x="822815" y="108435"/>
                  </a:lnTo>
                  <a:lnTo>
                    <a:pt x="764229" y="62195"/>
                  </a:lnTo>
                  <a:lnTo>
                    <a:pt x="702528" y="28176"/>
                  </a:lnTo>
                  <a:lnTo>
                    <a:pt x="638142" y="7177"/>
                  </a:lnTo>
                  <a:lnTo>
                    <a:pt x="571500" y="0"/>
                  </a:lnTo>
                  <a:close/>
                </a:path>
              </a:pathLst>
            </a:custGeom>
            <a:solidFill>
              <a:srgbClr val="D5E9EA"/>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2528316" y="3212592"/>
              <a:ext cx="1143000" cy="2133600"/>
            </a:xfrm>
            <a:custGeom>
              <a:avLst/>
              <a:gdLst/>
              <a:ahLst/>
              <a:cxnLst/>
              <a:rect l="l" t="t" r="r" b="b"/>
              <a:pathLst>
                <a:path w="1143000" h="2133600">
                  <a:moveTo>
                    <a:pt x="0" y="1066800"/>
                  </a:moveTo>
                  <a:lnTo>
                    <a:pt x="970" y="1004119"/>
                  </a:lnTo>
                  <a:lnTo>
                    <a:pt x="3845" y="942393"/>
                  </a:lnTo>
                  <a:lnTo>
                    <a:pt x="8571" y="881719"/>
                  </a:lnTo>
                  <a:lnTo>
                    <a:pt x="15095" y="822200"/>
                  </a:lnTo>
                  <a:lnTo>
                    <a:pt x="23363" y="763934"/>
                  </a:lnTo>
                  <a:lnTo>
                    <a:pt x="33321" y="707022"/>
                  </a:lnTo>
                  <a:lnTo>
                    <a:pt x="44916" y="651563"/>
                  </a:lnTo>
                  <a:lnTo>
                    <a:pt x="58094" y="597659"/>
                  </a:lnTo>
                  <a:lnTo>
                    <a:pt x="72801" y="545408"/>
                  </a:lnTo>
                  <a:lnTo>
                    <a:pt x="88984" y="494911"/>
                  </a:lnTo>
                  <a:lnTo>
                    <a:pt x="106589" y="446269"/>
                  </a:lnTo>
                  <a:lnTo>
                    <a:pt x="125563" y="399581"/>
                  </a:lnTo>
                  <a:lnTo>
                    <a:pt x="145851" y="354947"/>
                  </a:lnTo>
                  <a:lnTo>
                    <a:pt x="167401" y="312467"/>
                  </a:lnTo>
                  <a:lnTo>
                    <a:pt x="190159" y="272242"/>
                  </a:lnTo>
                  <a:lnTo>
                    <a:pt x="214070" y="234371"/>
                  </a:lnTo>
                  <a:lnTo>
                    <a:pt x="239082" y="198955"/>
                  </a:lnTo>
                  <a:lnTo>
                    <a:pt x="265141" y="166093"/>
                  </a:lnTo>
                  <a:lnTo>
                    <a:pt x="292193" y="135887"/>
                  </a:lnTo>
                  <a:lnTo>
                    <a:pt x="320184" y="108435"/>
                  </a:lnTo>
                  <a:lnTo>
                    <a:pt x="378770" y="62195"/>
                  </a:lnTo>
                  <a:lnTo>
                    <a:pt x="440471" y="28176"/>
                  </a:lnTo>
                  <a:lnTo>
                    <a:pt x="504857" y="7177"/>
                  </a:lnTo>
                  <a:lnTo>
                    <a:pt x="571500" y="0"/>
                  </a:lnTo>
                  <a:lnTo>
                    <a:pt x="605076" y="1811"/>
                  </a:lnTo>
                  <a:lnTo>
                    <a:pt x="670644" y="15999"/>
                  </a:lnTo>
                  <a:lnTo>
                    <a:pt x="733741" y="43608"/>
                  </a:lnTo>
                  <a:lnTo>
                    <a:pt x="793938" y="83837"/>
                  </a:lnTo>
                  <a:lnTo>
                    <a:pt x="850806" y="135887"/>
                  </a:lnTo>
                  <a:lnTo>
                    <a:pt x="877858" y="166093"/>
                  </a:lnTo>
                  <a:lnTo>
                    <a:pt x="903917" y="198955"/>
                  </a:lnTo>
                  <a:lnTo>
                    <a:pt x="928929" y="234371"/>
                  </a:lnTo>
                  <a:lnTo>
                    <a:pt x="952840" y="272242"/>
                  </a:lnTo>
                  <a:lnTo>
                    <a:pt x="975598" y="312467"/>
                  </a:lnTo>
                  <a:lnTo>
                    <a:pt x="997148" y="354947"/>
                  </a:lnTo>
                  <a:lnTo>
                    <a:pt x="1017436" y="399581"/>
                  </a:lnTo>
                  <a:lnTo>
                    <a:pt x="1036410" y="446269"/>
                  </a:lnTo>
                  <a:lnTo>
                    <a:pt x="1054015" y="494911"/>
                  </a:lnTo>
                  <a:lnTo>
                    <a:pt x="1070198" y="545408"/>
                  </a:lnTo>
                  <a:lnTo>
                    <a:pt x="1084905" y="597659"/>
                  </a:lnTo>
                  <a:lnTo>
                    <a:pt x="1098083" y="651563"/>
                  </a:lnTo>
                  <a:lnTo>
                    <a:pt x="1109678" y="707022"/>
                  </a:lnTo>
                  <a:lnTo>
                    <a:pt x="1119636" y="763934"/>
                  </a:lnTo>
                  <a:lnTo>
                    <a:pt x="1127904" y="822200"/>
                  </a:lnTo>
                  <a:lnTo>
                    <a:pt x="1134428" y="881719"/>
                  </a:lnTo>
                  <a:lnTo>
                    <a:pt x="1139154" y="942393"/>
                  </a:lnTo>
                  <a:lnTo>
                    <a:pt x="1142029" y="1004119"/>
                  </a:lnTo>
                  <a:lnTo>
                    <a:pt x="1142999" y="1066800"/>
                  </a:lnTo>
                  <a:lnTo>
                    <a:pt x="1142029" y="1129480"/>
                  </a:lnTo>
                  <a:lnTo>
                    <a:pt x="1139154" y="1191206"/>
                  </a:lnTo>
                  <a:lnTo>
                    <a:pt x="1134428" y="1251880"/>
                  </a:lnTo>
                  <a:lnTo>
                    <a:pt x="1127904" y="1311399"/>
                  </a:lnTo>
                  <a:lnTo>
                    <a:pt x="1119636" y="1369665"/>
                  </a:lnTo>
                  <a:lnTo>
                    <a:pt x="1109678" y="1426577"/>
                  </a:lnTo>
                  <a:lnTo>
                    <a:pt x="1098083" y="1482036"/>
                  </a:lnTo>
                  <a:lnTo>
                    <a:pt x="1084905" y="1535940"/>
                  </a:lnTo>
                  <a:lnTo>
                    <a:pt x="1070198" y="1588191"/>
                  </a:lnTo>
                  <a:lnTo>
                    <a:pt x="1054015" y="1638688"/>
                  </a:lnTo>
                  <a:lnTo>
                    <a:pt x="1036410" y="1687330"/>
                  </a:lnTo>
                  <a:lnTo>
                    <a:pt x="1017436" y="1734018"/>
                  </a:lnTo>
                  <a:lnTo>
                    <a:pt x="997148" y="1778652"/>
                  </a:lnTo>
                  <a:lnTo>
                    <a:pt x="975598" y="1821132"/>
                  </a:lnTo>
                  <a:lnTo>
                    <a:pt x="952840" y="1861357"/>
                  </a:lnTo>
                  <a:lnTo>
                    <a:pt x="928929" y="1899228"/>
                  </a:lnTo>
                  <a:lnTo>
                    <a:pt x="903917" y="1934644"/>
                  </a:lnTo>
                  <a:lnTo>
                    <a:pt x="877858" y="1967506"/>
                  </a:lnTo>
                  <a:lnTo>
                    <a:pt x="850806" y="1997712"/>
                  </a:lnTo>
                  <a:lnTo>
                    <a:pt x="822815" y="2025164"/>
                  </a:lnTo>
                  <a:lnTo>
                    <a:pt x="764229" y="2071404"/>
                  </a:lnTo>
                  <a:lnTo>
                    <a:pt x="702528" y="2105423"/>
                  </a:lnTo>
                  <a:lnTo>
                    <a:pt x="638142" y="2126422"/>
                  </a:lnTo>
                  <a:lnTo>
                    <a:pt x="571500" y="2133600"/>
                  </a:lnTo>
                  <a:lnTo>
                    <a:pt x="537923" y="2131788"/>
                  </a:lnTo>
                  <a:lnTo>
                    <a:pt x="472355" y="2117600"/>
                  </a:lnTo>
                  <a:lnTo>
                    <a:pt x="409258" y="2089991"/>
                  </a:lnTo>
                  <a:lnTo>
                    <a:pt x="349061" y="2049762"/>
                  </a:lnTo>
                  <a:lnTo>
                    <a:pt x="292193" y="1997712"/>
                  </a:lnTo>
                  <a:lnTo>
                    <a:pt x="265141" y="1967506"/>
                  </a:lnTo>
                  <a:lnTo>
                    <a:pt x="239082" y="1934644"/>
                  </a:lnTo>
                  <a:lnTo>
                    <a:pt x="214070" y="1899228"/>
                  </a:lnTo>
                  <a:lnTo>
                    <a:pt x="190159" y="1861357"/>
                  </a:lnTo>
                  <a:lnTo>
                    <a:pt x="167401" y="1821132"/>
                  </a:lnTo>
                  <a:lnTo>
                    <a:pt x="145851" y="1778652"/>
                  </a:lnTo>
                  <a:lnTo>
                    <a:pt x="125563" y="1734018"/>
                  </a:lnTo>
                  <a:lnTo>
                    <a:pt x="106589" y="1687330"/>
                  </a:lnTo>
                  <a:lnTo>
                    <a:pt x="88984" y="1638688"/>
                  </a:lnTo>
                  <a:lnTo>
                    <a:pt x="72801" y="1588191"/>
                  </a:lnTo>
                  <a:lnTo>
                    <a:pt x="58094" y="1535940"/>
                  </a:lnTo>
                  <a:lnTo>
                    <a:pt x="44916" y="1482036"/>
                  </a:lnTo>
                  <a:lnTo>
                    <a:pt x="33321" y="1426577"/>
                  </a:lnTo>
                  <a:lnTo>
                    <a:pt x="23363" y="1369665"/>
                  </a:lnTo>
                  <a:lnTo>
                    <a:pt x="15095" y="1311399"/>
                  </a:lnTo>
                  <a:lnTo>
                    <a:pt x="8571" y="1251880"/>
                  </a:lnTo>
                  <a:lnTo>
                    <a:pt x="3845" y="1191206"/>
                  </a:lnTo>
                  <a:lnTo>
                    <a:pt x="970" y="1129480"/>
                  </a:lnTo>
                  <a:lnTo>
                    <a:pt x="0" y="10668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txBox="1"/>
          <p:nvPr/>
        </p:nvSpPr>
        <p:spPr>
          <a:xfrm>
            <a:off x="4152393" y="4022852"/>
            <a:ext cx="946785" cy="513080"/>
          </a:xfrm>
          <a:prstGeom prst="rect">
            <a:avLst/>
          </a:prstGeom>
        </p:spPr>
        <p:txBody>
          <a:bodyPr vert="horz" wrap="square" lIns="0" tIns="12065" rIns="0" bIns="0" rtlCol="0">
            <a:spAutoFit/>
          </a:bodyPr>
          <a:lstStyle/>
          <a:p>
            <a:pPr marL="26034" marR="5080" indent="-13970">
              <a:spcBef>
                <a:spcPts val="95"/>
              </a:spcBef>
            </a:pPr>
            <a:r>
              <a:rPr sz="1600" dirty="0">
                <a:latin typeface="Times New Roman" panose="02020603050405020304" pitchFamily="18" charset="0"/>
                <a:cs typeface="Times New Roman" panose="02020603050405020304" pitchFamily="18" charset="0"/>
              </a:rPr>
              <a:t>2DShape  display()</a:t>
            </a:r>
            <a:endParaRPr sz="1600">
              <a:latin typeface="Times New Roman" panose="02020603050405020304" pitchFamily="18" charset="0"/>
              <a:cs typeface="Times New Roman" panose="02020603050405020304" pitchFamily="18" charset="0"/>
            </a:endParaRPr>
          </a:p>
        </p:txBody>
      </p:sp>
      <p:sp>
        <p:nvSpPr>
          <p:cNvPr id="14" name="object 14"/>
          <p:cNvSpPr txBox="1"/>
          <p:nvPr/>
        </p:nvSpPr>
        <p:spPr>
          <a:xfrm>
            <a:off x="4109720" y="2638806"/>
            <a:ext cx="1203960" cy="391795"/>
          </a:xfrm>
          <a:prstGeom prst="rect">
            <a:avLst/>
          </a:prstGeom>
        </p:spPr>
        <p:txBody>
          <a:bodyPr vert="horz" wrap="square" lIns="0" tIns="12700" rIns="0" bIns="0" rtlCol="0">
            <a:spAutoFit/>
          </a:bodyPr>
          <a:lstStyle/>
          <a:p>
            <a:pPr marL="416559" marR="5080" indent="-404495">
              <a:spcBef>
                <a:spcPts val="100"/>
              </a:spcBef>
            </a:pPr>
            <a:r>
              <a:rPr sz="1200" dirty="0">
                <a:latin typeface="Times New Roman" panose="02020603050405020304" pitchFamily="18" charset="0"/>
                <a:cs typeface="Times New Roman" panose="02020603050405020304" pitchFamily="18" charset="0"/>
              </a:rPr>
              <a:t>Object of super  class</a:t>
            </a:r>
            <a:endParaRPr sz="1200">
              <a:latin typeface="Times New Roman" panose="02020603050405020304" pitchFamily="18" charset="0"/>
              <a:cs typeface="Times New Roman" panose="02020603050405020304" pitchFamily="18" charset="0"/>
            </a:endParaRPr>
          </a:p>
        </p:txBody>
      </p:sp>
      <p:grpSp>
        <p:nvGrpSpPr>
          <p:cNvPr id="15" name="object 15"/>
          <p:cNvGrpSpPr/>
          <p:nvPr/>
        </p:nvGrpSpPr>
        <p:grpSpPr>
          <a:xfrm>
            <a:off x="3427477" y="4122421"/>
            <a:ext cx="542925" cy="314325"/>
            <a:chOff x="1903476" y="4122420"/>
            <a:chExt cx="542925" cy="314325"/>
          </a:xfrm>
        </p:grpSpPr>
        <p:sp>
          <p:nvSpPr>
            <p:cNvPr id="16" name="object 16"/>
            <p:cNvSpPr/>
            <p:nvPr/>
          </p:nvSpPr>
          <p:spPr>
            <a:xfrm>
              <a:off x="1908048" y="4126992"/>
              <a:ext cx="533400" cy="304800"/>
            </a:xfrm>
            <a:custGeom>
              <a:avLst/>
              <a:gdLst/>
              <a:ahLst/>
              <a:cxnLst/>
              <a:rect l="l" t="t" r="r" b="b"/>
              <a:pathLst>
                <a:path w="533400" h="304800">
                  <a:moveTo>
                    <a:pt x="400050" y="0"/>
                  </a:moveTo>
                  <a:lnTo>
                    <a:pt x="400050" y="76199"/>
                  </a:lnTo>
                  <a:lnTo>
                    <a:pt x="0" y="76199"/>
                  </a:lnTo>
                  <a:lnTo>
                    <a:pt x="0" y="228599"/>
                  </a:lnTo>
                  <a:lnTo>
                    <a:pt x="400050" y="228599"/>
                  </a:lnTo>
                  <a:lnTo>
                    <a:pt x="400050" y="304799"/>
                  </a:lnTo>
                  <a:lnTo>
                    <a:pt x="533400" y="152399"/>
                  </a:lnTo>
                  <a:lnTo>
                    <a:pt x="400050" y="0"/>
                  </a:lnTo>
                  <a:close/>
                </a:path>
              </a:pathLst>
            </a:custGeom>
            <a:solidFill>
              <a:srgbClr val="67AEB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1908048" y="4126992"/>
              <a:ext cx="533400" cy="304800"/>
            </a:xfrm>
            <a:custGeom>
              <a:avLst/>
              <a:gdLst/>
              <a:ahLst/>
              <a:cxnLst/>
              <a:rect l="l" t="t" r="r" b="b"/>
              <a:pathLst>
                <a:path w="533400" h="304800">
                  <a:moveTo>
                    <a:pt x="0" y="76199"/>
                  </a:moveTo>
                  <a:lnTo>
                    <a:pt x="400050" y="76199"/>
                  </a:lnTo>
                  <a:lnTo>
                    <a:pt x="400050" y="0"/>
                  </a:lnTo>
                  <a:lnTo>
                    <a:pt x="533400" y="152399"/>
                  </a:lnTo>
                  <a:lnTo>
                    <a:pt x="400050" y="304799"/>
                  </a:lnTo>
                  <a:lnTo>
                    <a:pt x="400050" y="228599"/>
                  </a:lnTo>
                  <a:lnTo>
                    <a:pt x="0" y="228599"/>
                  </a:lnTo>
                  <a:lnTo>
                    <a:pt x="0" y="76199"/>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aphicFrame>
        <p:nvGraphicFramePr>
          <p:cNvPr id="18" name="object 18"/>
          <p:cNvGraphicFramePr>
            <a:graphicFrameLocks noGrp="1"/>
          </p:cNvGraphicFramePr>
          <p:nvPr/>
        </p:nvGraphicFramePr>
        <p:xfrm>
          <a:off x="5966460" y="3070861"/>
          <a:ext cx="1800225" cy="359663"/>
        </p:xfrm>
        <a:graphic>
          <a:graphicData uri="http://schemas.openxmlformats.org/drawingml/2006/table">
            <a:tbl>
              <a:tblPr firstRow="1" bandRow="1">
                <a:tableStyleId>{2D5ABB26-0587-4C30-8999-92F81FD0307C}</a:tableStyleId>
              </a:tblPr>
              <a:tblGrid>
                <a:gridCol w="224790">
                  <a:extLst>
                    <a:ext uri="{9D8B030D-6E8A-4147-A177-3AD203B41FA5}">
                      <a16:colId xmlns:a16="http://schemas.microsoft.com/office/drawing/2014/main" val="20000"/>
                    </a:ext>
                  </a:extLst>
                </a:gridCol>
                <a:gridCol w="1350010">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tblGrid>
              <a:tr h="359663">
                <a:tc>
                  <a:txBody>
                    <a:bodyPr/>
                    <a:lstStyle/>
                    <a:p>
                      <a:pPr>
                        <a:lnSpc>
                          <a:spcPct val="100000"/>
                        </a:lnSpc>
                      </a:pPr>
                      <a:endParaRPr sz="1800">
                        <a:latin typeface="Times New Roman"/>
                        <a:cs typeface="Times New Roman"/>
                      </a:endParaRPr>
                    </a:p>
                  </a:txBody>
                  <a:tcPr marL="0" marR="0" marT="0" marB="0">
                    <a:lnL w="9525">
                      <a:solidFill>
                        <a:srgbClr val="C36128"/>
                      </a:solidFill>
                      <a:prstDash val="solid"/>
                    </a:lnL>
                    <a:lnR w="9525">
                      <a:solidFill>
                        <a:srgbClr val="C36128"/>
                      </a:solidFill>
                      <a:prstDash val="solid"/>
                    </a:lnR>
                    <a:lnT w="9525">
                      <a:solidFill>
                        <a:srgbClr val="C36128"/>
                      </a:solidFill>
                      <a:prstDash val="solid"/>
                    </a:lnT>
                    <a:lnB w="9525">
                      <a:solidFill>
                        <a:srgbClr val="C36128"/>
                      </a:solidFill>
                      <a:prstDash val="solid"/>
                    </a:lnB>
                    <a:solidFill>
                      <a:srgbClr val="FFCC99"/>
                    </a:solidFill>
                  </a:tcPr>
                </a:tc>
                <a:tc>
                  <a:txBody>
                    <a:bodyPr/>
                    <a:lstStyle/>
                    <a:p>
                      <a:pPr marL="229235">
                        <a:lnSpc>
                          <a:spcPct val="100000"/>
                        </a:lnSpc>
                        <a:spcBef>
                          <a:spcPts val="445"/>
                        </a:spcBef>
                      </a:pPr>
                      <a:r>
                        <a:rPr sz="1600" spc="-10" dirty="0">
                          <a:latin typeface="Verdana"/>
                          <a:cs typeface="Verdana"/>
                        </a:rPr>
                        <a:t>display()</a:t>
                      </a:r>
                      <a:endParaRPr sz="1600">
                        <a:latin typeface="Verdana"/>
                        <a:cs typeface="Verdana"/>
                      </a:endParaRPr>
                    </a:p>
                  </a:txBody>
                  <a:tcPr marL="0" marR="0" marT="56515" marB="0">
                    <a:lnL w="9525">
                      <a:solidFill>
                        <a:srgbClr val="C36128"/>
                      </a:solidFill>
                      <a:prstDash val="solid"/>
                    </a:lnL>
                    <a:lnR w="9525">
                      <a:solidFill>
                        <a:srgbClr val="C36128"/>
                      </a:solidFill>
                      <a:prstDash val="solid"/>
                    </a:lnR>
                    <a:lnT w="9525">
                      <a:solidFill>
                        <a:srgbClr val="C36128"/>
                      </a:solidFill>
                      <a:prstDash val="solid"/>
                    </a:lnT>
                    <a:lnB w="9525">
                      <a:solidFill>
                        <a:srgbClr val="C36128"/>
                      </a:solidFill>
                      <a:prstDash val="solid"/>
                    </a:lnB>
                    <a:solidFill>
                      <a:srgbClr val="FFCC99"/>
                    </a:solidFill>
                  </a:tcPr>
                </a:tc>
                <a:tc>
                  <a:txBody>
                    <a:bodyPr/>
                    <a:lstStyle/>
                    <a:p>
                      <a:pPr>
                        <a:lnSpc>
                          <a:spcPct val="100000"/>
                        </a:lnSpc>
                      </a:pPr>
                      <a:endParaRPr sz="1800">
                        <a:latin typeface="Times New Roman"/>
                        <a:cs typeface="Times New Roman"/>
                      </a:endParaRPr>
                    </a:p>
                  </a:txBody>
                  <a:tcPr marL="0" marR="0" marT="0" marB="0">
                    <a:lnL w="9525">
                      <a:solidFill>
                        <a:srgbClr val="C36128"/>
                      </a:solidFill>
                      <a:prstDash val="solid"/>
                    </a:lnL>
                    <a:lnR w="9525">
                      <a:solidFill>
                        <a:srgbClr val="C36128"/>
                      </a:solidFill>
                      <a:prstDash val="solid"/>
                    </a:lnR>
                    <a:lnT w="9525">
                      <a:solidFill>
                        <a:srgbClr val="C36128"/>
                      </a:solidFill>
                      <a:prstDash val="solid"/>
                    </a:lnT>
                    <a:lnB w="9525">
                      <a:solidFill>
                        <a:srgbClr val="C36128"/>
                      </a:solidFill>
                      <a:prstDash val="solid"/>
                    </a:lnB>
                    <a:solidFill>
                      <a:srgbClr val="FFCC99"/>
                    </a:solidFill>
                  </a:tcPr>
                </a:tc>
                <a:extLst>
                  <a:ext uri="{0D108BD9-81ED-4DB2-BD59-A6C34878D82A}">
                    <a16:rowId xmlns:a16="http://schemas.microsoft.com/office/drawing/2014/main" val="10000"/>
                  </a:ext>
                </a:extLst>
              </a:tr>
            </a:tbl>
          </a:graphicData>
        </a:graphic>
      </p:graphicFrame>
      <p:graphicFrame>
        <p:nvGraphicFramePr>
          <p:cNvPr id="19" name="object 19"/>
          <p:cNvGraphicFramePr>
            <a:graphicFrameLocks noGrp="1"/>
          </p:cNvGraphicFramePr>
          <p:nvPr/>
        </p:nvGraphicFramePr>
        <p:xfrm>
          <a:off x="5966460" y="5292852"/>
          <a:ext cx="1800225" cy="361188"/>
        </p:xfrm>
        <a:graphic>
          <a:graphicData uri="http://schemas.openxmlformats.org/drawingml/2006/table">
            <a:tbl>
              <a:tblPr firstRow="1" bandRow="1">
                <a:tableStyleId>{2D5ABB26-0587-4C30-8999-92F81FD0307C}</a:tableStyleId>
              </a:tblPr>
              <a:tblGrid>
                <a:gridCol w="224790">
                  <a:extLst>
                    <a:ext uri="{9D8B030D-6E8A-4147-A177-3AD203B41FA5}">
                      <a16:colId xmlns:a16="http://schemas.microsoft.com/office/drawing/2014/main" val="20000"/>
                    </a:ext>
                  </a:extLst>
                </a:gridCol>
                <a:gridCol w="1350010">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tblGrid>
              <a:tr h="361188">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29235">
                        <a:lnSpc>
                          <a:spcPct val="100000"/>
                        </a:lnSpc>
                        <a:spcBef>
                          <a:spcPts val="455"/>
                        </a:spcBef>
                      </a:pPr>
                      <a:r>
                        <a:rPr sz="1600" spc="-10" dirty="0">
                          <a:latin typeface="Verdana"/>
                          <a:cs typeface="Verdana"/>
                        </a:rPr>
                        <a:t>display()</a:t>
                      </a:r>
                      <a:endParaRPr sz="1600">
                        <a:latin typeface="Verdana"/>
                        <a:cs typeface="Verdana"/>
                      </a:endParaRPr>
                    </a:p>
                  </a:txBody>
                  <a:tcPr marL="0" marR="0" marT="577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0"/>
                  </a:ext>
                </a:extLst>
              </a:tr>
            </a:tbl>
          </a:graphicData>
        </a:graphic>
      </p:graphicFrame>
      <p:sp>
        <p:nvSpPr>
          <p:cNvPr id="20" name="object 20"/>
          <p:cNvSpPr txBox="1"/>
          <p:nvPr/>
        </p:nvSpPr>
        <p:spPr>
          <a:xfrm>
            <a:off x="6057646" y="2781680"/>
            <a:ext cx="1625600" cy="197490"/>
          </a:xfrm>
          <a:prstGeom prst="rect">
            <a:avLst/>
          </a:prstGeom>
        </p:spPr>
        <p:txBody>
          <a:bodyPr vert="horz" wrap="square" lIns="0" tIns="12700" rIns="0" bIns="0" rtlCol="0">
            <a:spAutoFit/>
          </a:bodyPr>
          <a:lstStyle/>
          <a:p>
            <a:pPr marL="12700">
              <a:spcBef>
                <a:spcPts val="100"/>
              </a:spcBef>
            </a:pPr>
            <a:r>
              <a:rPr sz="1200" dirty="0">
                <a:latin typeface="Times New Roman" panose="02020603050405020304" pitchFamily="18" charset="0"/>
                <a:cs typeface="Times New Roman" panose="02020603050405020304" pitchFamily="18" charset="0"/>
              </a:rPr>
              <a:t>Object of Circle class</a:t>
            </a:r>
            <a:endParaRPr sz="1200">
              <a:latin typeface="Times New Roman" panose="02020603050405020304" pitchFamily="18" charset="0"/>
              <a:cs typeface="Times New Roman" panose="02020603050405020304" pitchFamily="18" charset="0"/>
            </a:endParaRPr>
          </a:p>
        </p:txBody>
      </p:sp>
      <p:sp>
        <p:nvSpPr>
          <p:cNvPr id="21" name="object 21"/>
          <p:cNvSpPr txBox="1"/>
          <p:nvPr/>
        </p:nvSpPr>
        <p:spPr>
          <a:xfrm>
            <a:off x="5775197" y="4981194"/>
            <a:ext cx="2194560" cy="197490"/>
          </a:xfrm>
          <a:prstGeom prst="rect">
            <a:avLst/>
          </a:prstGeom>
        </p:spPr>
        <p:txBody>
          <a:bodyPr vert="horz" wrap="square" lIns="0" tIns="12700" rIns="0" bIns="0" rtlCol="0">
            <a:spAutoFit/>
          </a:bodyPr>
          <a:lstStyle/>
          <a:p>
            <a:pPr marL="12700">
              <a:spcBef>
                <a:spcPts val="100"/>
              </a:spcBef>
            </a:pPr>
            <a:r>
              <a:rPr sz="1200" dirty="0">
                <a:latin typeface="Times New Roman" panose="02020603050405020304" pitchFamily="18" charset="0"/>
                <a:cs typeface="Times New Roman" panose="02020603050405020304" pitchFamily="18" charset="0"/>
              </a:rPr>
              <a:t>Object of Quadrilateral class</a:t>
            </a:r>
            <a:endParaRPr sz="1200">
              <a:latin typeface="Times New Roman" panose="02020603050405020304" pitchFamily="18" charset="0"/>
              <a:cs typeface="Times New Roman" panose="02020603050405020304" pitchFamily="18" charset="0"/>
            </a:endParaRPr>
          </a:p>
        </p:txBody>
      </p:sp>
      <p:grpSp>
        <p:nvGrpSpPr>
          <p:cNvPr id="22" name="object 22"/>
          <p:cNvGrpSpPr/>
          <p:nvPr/>
        </p:nvGrpSpPr>
        <p:grpSpPr>
          <a:xfrm>
            <a:off x="8758429" y="3008376"/>
            <a:ext cx="1659889" cy="372110"/>
            <a:chOff x="7234428" y="3008376"/>
            <a:chExt cx="1659889" cy="372110"/>
          </a:xfrm>
        </p:grpSpPr>
        <p:sp>
          <p:nvSpPr>
            <p:cNvPr id="23" name="object 23"/>
            <p:cNvSpPr/>
            <p:nvPr/>
          </p:nvSpPr>
          <p:spPr>
            <a:xfrm>
              <a:off x="7258939" y="3009900"/>
              <a:ext cx="1633855" cy="92710"/>
            </a:xfrm>
            <a:custGeom>
              <a:avLst/>
              <a:gdLst/>
              <a:ahLst/>
              <a:cxnLst/>
              <a:rect l="l" t="t" r="r" b="b"/>
              <a:pathLst>
                <a:path w="1633854" h="92710">
                  <a:moveTo>
                    <a:pt x="17906" y="57658"/>
                  </a:moveTo>
                  <a:lnTo>
                    <a:pt x="5206" y="57658"/>
                  </a:lnTo>
                  <a:lnTo>
                    <a:pt x="0" y="62737"/>
                  </a:lnTo>
                  <a:lnTo>
                    <a:pt x="0" y="92201"/>
                  </a:lnTo>
                  <a:lnTo>
                    <a:pt x="9022" y="90396"/>
                  </a:lnTo>
                  <a:lnTo>
                    <a:pt x="16367" y="85471"/>
                  </a:lnTo>
                  <a:lnTo>
                    <a:pt x="21306" y="78164"/>
                  </a:lnTo>
                  <a:lnTo>
                    <a:pt x="23113" y="69214"/>
                  </a:lnTo>
                  <a:lnTo>
                    <a:pt x="23113" y="62737"/>
                  </a:lnTo>
                  <a:lnTo>
                    <a:pt x="17906" y="57658"/>
                  </a:lnTo>
                  <a:close/>
                </a:path>
                <a:path w="1633854" h="92710">
                  <a:moveTo>
                    <a:pt x="1633601" y="23113"/>
                  </a:moveTo>
                  <a:lnTo>
                    <a:pt x="1610613" y="23113"/>
                  </a:lnTo>
                  <a:lnTo>
                    <a:pt x="1610613" y="46100"/>
                  </a:lnTo>
                  <a:lnTo>
                    <a:pt x="1619563" y="44295"/>
                  </a:lnTo>
                  <a:lnTo>
                    <a:pt x="1626869" y="39370"/>
                  </a:lnTo>
                  <a:lnTo>
                    <a:pt x="1631795" y="32063"/>
                  </a:lnTo>
                  <a:lnTo>
                    <a:pt x="1633601" y="23113"/>
                  </a:lnTo>
                  <a:close/>
                </a:path>
                <a:path w="1633854" h="92710">
                  <a:moveTo>
                    <a:pt x="1610613" y="0"/>
                  </a:moveTo>
                  <a:lnTo>
                    <a:pt x="1601591" y="1807"/>
                  </a:lnTo>
                  <a:lnTo>
                    <a:pt x="1594246" y="6746"/>
                  </a:lnTo>
                  <a:lnTo>
                    <a:pt x="1589307" y="14091"/>
                  </a:lnTo>
                  <a:lnTo>
                    <a:pt x="1587500" y="23113"/>
                  </a:lnTo>
                  <a:lnTo>
                    <a:pt x="1587500" y="29463"/>
                  </a:lnTo>
                  <a:lnTo>
                    <a:pt x="1592706" y="34544"/>
                  </a:lnTo>
                  <a:lnTo>
                    <a:pt x="1605406" y="34544"/>
                  </a:lnTo>
                  <a:lnTo>
                    <a:pt x="1610613" y="29463"/>
                  </a:lnTo>
                  <a:lnTo>
                    <a:pt x="1610613" y="23113"/>
                  </a:lnTo>
                  <a:lnTo>
                    <a:pt x="1633601" y="23113"/>
                  </a:lnTo>
                  <a:lnTo>
                    <a:pt x="1631795" y="14091"/>
                  </a:lnTo>
                  <a:lnTo>
                    <a:pt x="1626870" y="6746"/>
                  </a:lnTo>
                  <a:lnTo>
                    <a:pt x="1619563" y="1807"/>
                  </a:lnTo>
                  <a:lnTo>
                    <a:pt x="1610613" y="0"/>
                  </a:lnTo>
                  <a:close/>
                </a:path>
              </a:pathLst>
            </a:custGeom>
            <a:solidFill>
              <a:srgbClr val="CDCD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7235952" y="3009900"/>
              <a:ext cx="1656714" cy="368935"/>
            </a:xfrm>
            <a:custGeom>
              <a:avLst/>
              <a:gdLst/>
              <a:ahLst/>
              <a:cxnLst/>
              <a:rect l="l" t="t" r="r" b="b"/>
              <a:pathLst>
                <a:path w="1656715" h="368935">
                  <a:moveTo>
                    <a:pt x="0" y="69214"/>
                  </a:moveTo>
                  <a:lnTo>
                    <a:pt x="1805" y="60192"/>
                  </a:lnTo>
                  <a:lnTo>
                    <a:pt x="6730" y="52847"/>
                  </a:lnTo>
                  <a:lnTo>
                    <a:pt x="14037" y="47908"/>
                  </a:lnTo>
                  <a:lnTo>
                    <a:pt x="22987" y="46100"/>
                  </a:lnTo>
                  <a:lnTo>
                    <a:pt x="1610487" y="46100"/>
                  </a:lnTo>
                  <a:lnTo>
                    <a:pt x="1610487" y="22987"/>
                  </a:lnTo>
                  <a:lnTo>
                    <a:pt x="1612292" y="14037"/>
                  </a:lnTo>
                  <a:lnTo>
                    <a:pt x="1617218" y="6731"/>
                  </a:lnTo>
                  <a:lnTo>
                    <a:pt x="1624524" y="1805"/>
                  </a:lnTo>
                  <a:lnTo>
                    <a:pt x="1633474" y="0"/>
                  </a:lnTo>
                  <a:lnTo>
                    <a:pt x="1642496" y="1805"/>
                  </a:lnTo>
                  <a:lnTo>
                    <a:pt x="1649841" y="6730"/>
                  </a:lnTo>
                  <a:lnTo>
                    <a:pt x="1654780" y="14037"/>
                  </a:lnTo>
                  <a:lnTo>
                    <a:pt x="1656588" y="22987"/>
                  </a:lnTo>
                  <a:lnTo>
                    <a:pt x="1656588" y="299592"/>
                  </a:lnTo>
                  <a:lnTo>
                    <a:pt x="1654782" y="308615"/>
                  </a:lnTo>
                  <a:lnTo>
                    <a:pt x="1649857" y="315960"/>
                  </a:lnTo>
                  <a:lnTo>
                    <a:pt x="1642550" y="320899"/>
                  </a:lnTo>
                  <a:lnTo>
                    <a:pt x="1633601" y="322707"/>
                  </a:lnTo>
                  <a:lnTo>
                    <a:pt x="46100" y="322707"/>
                  </a:lnTo>
                  <a:lnTo>
                    <a:pt x="46100" y="345821"/>
                  </a:lnTo>
                  <a:lnTo>
                    <a:pt x="44295" y="354770"/>
                  </a:lnTo>
                  <a:lnTo>
                    <a:pt x="39370" y="362076"/>
                  </a:lnTo>
                  <a:lnTo>
                    <a:pt x="32063" y="367002"/>
                  </a:lnTo>
                  <a:lnTo>
                    <a:pt x="23114" y="368808"/>
                  </a:lnTo>
                  <a:lnTo>
                    <a:pt x="14091" y="367002"/>
                  </a:lnTo>
                  <a:lnTo>
                    <a:pt x="6746" y="362077"/>
                  </a:lnTo>
                  <a:lnTo>
                    <a:pt x="1807" y="354770"/>
                  </a:lnTo>
                  <a:lnTo>
                    <a:pt x="0" y="345821"/>
                  </a:lnTo>
                  <a:lnTo>
                    <a:pt x="0" y="69214"/>
                  </a:lnTo>
                  <a:close/>
                </a:path>
                <a:path w="1656715" h="368935">
                  <a:moveTo>
                    <a:pt x="1610487" y="46100"/>
                  </a:moveTo>
                  <a:lnTo>
                    <a:pt x="1633601" y="46100"/>
                  </a:lnTo>
                  <a:lnTo>
                    <a:pt x="1642550" y="44295"/>
                  </a:lnTo>
                  <a:lnTo>
                    <a:pt x="1649856" y="39370"/>
                  </a:lnTo>
                  <a:lnTo>
                    <a:pt x="1654782" y="32063"/>
                  </a:lnTo>
                  <a:lnTo>
                    <a:pt x="1656588" y="23113"/>
                  </a:lnTo>
                </a:path>
                <a:path w="1656715" h="368935">
                  <a:moveTo>
                    <a:pt x="1633601" y="46100"/>
                  </a:moveTo>
                  <a:lnTo>
                    <a:pt x="1633601" y="22987"/>
                  </a:lnTo>
                  <a:lnTo>
                    <a:pt x="1633601" y="29463"/>
                  </a:lnTo>
                  <a:lnTo>
                    <a:pt x="1628394" y="34544"/>
                  </a:lnTo>
                  <a:lnTo>
                    <a:pt x="1622044" y="34544"/>
                  </a:lnTo>
                  <a:lnTo>
                    <a:pt x="1615694" y="34544"/>
                  </a:lnTo>
                  <a:lnTo>
                    <a:pt x="1610487" y="29463"/>
                  </a:lnTo>
                  <a:lnTo>
                    <a:pt x="1610487" y="22987"/>
                  </a:lnTo>
                </a:path>
                <a:path w="1656715" h="368935">
                  <a:moveTo>
                    <a:pt x="22987" y="92201"/>
                  </a:moveTo>
                  <a:lnTo>
                    <a:pt x="22987" y="69214"/>
                  </a:lnTo>
                  <a:lnTo>
                    <a:pt x="22987" y="62737"/>
                  </a:lnTo>
                  <a:lnTo>
                    <a:pt x="28194" y="57658"/>
                  </a:lnTo>
                  <a:lnTo>
                    <a:pt x="34544" y="57658"/>
                  </a:lnTo>
                  <a:lnTo>
                    <a:pt x="40894" y="57658"/>
                  </a:lnTo>
                  <a:lnTo>
                    <a:pt x="46100" y="62737"/>
                  </a:lnTo>
                  <a:lnTo>
                    <a:pt x="46100" y="69214"/>
                  </a:lnTo>
                  <a:lnTo>
                    <a:pt x="44295" y="78164"/>
                  </a:lnTo>
                  <a:lnTo>
                    <a:pt x="39370" y="85470"/>
                  </a:lnTo>
                  <a:lnTo>
                    <a:pt x="32063" y="90396"/>
                  </a:lnTo>
                  <a:lnTo>
                    <a:pt x="23114" y="92201"/>
                  </a:lnTo>
                  <a:lnTo>
                    <a:pt x="14091" y="90396"/>
                  </a:lnTo>
                  <a:lnTo>
                    <a:pt x="6746" y="85471"/>
                  </a:lnTo>
                  <a:lnTo>
                    <a:pt x="1807" y="78164"/>
                  </a:lnTo>
                  <a:lnTo>
                    <a:pt x="0" y="69214"/>
                  </a:lnTo>
                </a:path>
                <a:path w="1656715" h="368935">
                  <a:moveTo>
                    <a:pt x="46100" y="69214"/>
                  </a:moveTo>
                  <a:lnTo>
                    <a:pt x="46100" y="322707"/>
                  </a:lnTo>
                </a:path>
              </a:pathLst>
            </a:custGeom>
            <a:ln w="3175">
              <a:solidFill>
                <a:srgbClr val="52538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5" name="object 25"/>
          <p:cNvSpPr txBox="1"/>
          <p:nvPr/>
        </p:nvSpPr>
        <p:spPr>
          <a:xfrm>
            <a:off x="9149588" y="3088385"/>
            <a:ext cx="1167130" cy="197490"/>
          </a:xfrm>
          <a:prstGeom prst="rect">
            <a:avLst/>
          </a:prstGeom>
        </p:spPr>
        <p:txBody>
          <a:bodyPr vert="horz" wrap="square" lIns="0" tIns="12700" rIns="0" bIns="0" rtlCol="0">
            <a:spAutoFit/>
          </a:bodyPr>
          <a:lstStyle/>
          <a:p>
            <a:pPr marL="12700">
              <a:spcBef>
                <a:spcPts val="100"/>
              </a:spcBef>
            </a:pPr>
            <a:r>
              <a:rPr sz="1200" i="1" dirty="0">
                <a:latin typeface="Times New Roman" panose="02020603050405020304" pitchFamily="18" charset="0"/>
                <a:cs typeface="Times New Roman" panose="02020603050405020304" pitchFamily="18" charset="0"/>
              </a:rPr>
              <a:t>Circle: 1, (0,0)</a:t>
            </a:r>
            <a:endParaRPr sz="1200">
              <a:latin typeface="Times New Roman" panose="02020603050405020304" pitchFamily="18" charset="0"/>
              <a:cs typeface="Times New Roman" panose="02020603050405020304" pitchFamily="18" charset="0"/>
            </a:endParaRPr>
          </a:p>
        </p:txBody>
      </p:sp>
      <p:grpSp>
        <p:nvGrpSpPr>
          <p:cNvPr id="26" name="object 26"/>
          <p:cNvGrpSpPr/>
          <p:nvPr/>
        </p:nvGrpSpPr>
        <p:grpSpPr>
          <a:xfrm>
            <a:off x="8039101" y="5012435"/>
            <a:ext cx="2379345" cy="631190"/>
            <a:chOff x="6515100" y="5012435"/>
            <a:chExt cx="2379345" cy="631190"/>
          </a:xfrm>
        </p:grpSpPr>
        <p:sp>
          <p:nvSpPr>
            <p:cNvPr id="27" name="object 27"/>
            <p:cNvSpPr/>
            <p:nvPr/>
          </p:nvSpPr>
          <p:spPr>
            <a:xfrm>
              <a:off x="6535927" y="5013959"/>
              <a:ext cx="2357120" cy="77470"/>
            </a:xfrm>
            <a:custGeom>
              <a:avLst/>
              <a:gdLst/>
              <a:ahLst/>
              <a:cxnLst/>
              <a:rect l="l" t="t" r="r" b="b"/>
              <a:pathLst>
                <a:path w="2357120" h="77470">
                  <a:moveTo>
                    <a:pt x="14986" y="48387"/>
                  </a:moveTo>
                  <a:lnTo>
                    <a:pt x="4318" y="48387"/>
                  </a:lnTo>
                  <a:lnTo>
                    <a:pt x="0" y="52704"/>
                  </a:lnTo>
                  <a:lnTo>
                    <a:pt x="0" y="77342"/>
                  </a:lnTo>
                  <a:lnTo>
                    <a:pt x="7516" y="75826"/>
                  </a:lnTo>
                  <a:lnTo>
                    <a:pt x="13652" y="71691"/>
                  </a:lnTo>
                  <a:lnTo>
                    <a:pt x="17787" y="65555"/>
                  </a:lnTo>
                  <a:lnTo>
                    <a:pt x="19303" y="58038"/>
                  </a:lnTo>
                  <a:lnTo>
                    <a:pt x="19303" y="52704"/>
                  </a:lnTo>
                  <a:lnTo>
                    <a:pt x="14986" y="48387"/>
                  </a:lnTo>
                  <a:close/>
                </a:path>
                <a:path w="2357120" h="77470">
                  <a:moveTo>
                    <a:pt x="2356612" y="19303"/>
                  </a:moveTo>
                  <a:lnTo>
                    <a:pt x="2337307" y="19303"/>
                  </a:lnTo>
                  <a:lnTo>
                    <a:pt x="2337307" y="38607"/>
                  </a:lnTo>
                  <a:lnTo>
                    <a:pt x="2344824" y="37091"/>
                  </a:lnTo>
                  <a:lnTo>
                    <a:pt x="2350960" y="32956"/>
                  </a:lnTo>
                  <a:lnTo>
                    <a:pt x="2355095" y="26820"/>
                  </a:lnTo>
                  <a:lnTo>
                    <a:pt x="2356612" y="19303"/>
                  </a:lnTo>
                  <a:close/>
                </a:path>
                <a:path w="2357120" h="77470">
                  <a:moveTo>
                    <a:pt x="2337307" y="0"/>
                  </a:moveTo>
                  <a:lnTo>
                    <a:pt x="2329791" y="1516"/>
                  </a:lnTo>
                  <a:lnTo>
                    <a:pt x="2323655" y="5651"/>
                  </a:lnTo>
                  <a:lnTo>
                    <a:pt x="2319520" y="11787"/>
                  </a:lnTo>
                  <a:lnTo>
                    <a:pt x="2318004" y="19303"/>
                  </a:lnTo>
                  <a:lnTo>
                    <a:pt x="2318004" y="24637"/>
                  </a:lnTo>
                  <a:lnTo>
                    <a:pt x="2322322" y="28956"/>
                  </a:lnTo>
                  <a:lnTo>
                    <a:pt x="2332990" y="28956"/>
                  </a:lnTo>
                  <a:lnTo>
                    <a:pt x="2337307" y="24637"/>
                  </a:lnTo>
                  <a:lnTo>
                    <a:pt x="2337307" y="19303"/>
                  </a:lnTo>
                  <a:lnTo>
                    <a:pt x="2356612" y="19303"/>
                  </a:lnTo>
                  <a:lnTo>
                    <a:pt x="2355095" y="11787"/>
                  </a:lnTo>
                  <a:lnTo>
                    <a:pt x="2350960" y="5651"/>
                  </a:lnTo>
                  <a:lnTo>
                    <a:pt x="2344824" y="1516"/>
                  </a:lnTo>
                  <a:lnTo>
                    <a:pt x="2337307" y="0"/>
                  </a:lnTo>
                  <a:close/>
                </a:path>
              </a:pathLst>
            </a:custGeom>
            <a:solidFill>
              <a:srgbClr val="CDCD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p:nvPr/>
          </p:nvSpPr>
          <p:spPr>
            <a:xfrm>
              <a:off x="6516623" y="5013959"/>
              <a:ext cx="2376170" cy="628015"/>
            </a:xfrm>
            <a:custGeom>
              <a:avLst/>
              <a:gdLst/>
              <a:ahLst/>
              <a:cxnLst/>
              <a:rect l="l" t="t" r="r" b="b"/>
              <a:pathLst>
                <a:path w="2376170" h="628014">
                  <a:moveTo>
                    <a:pt x="0" y="58038"/>
                  </a:moveTo>
                  <a:lnTo>
                    <a:pt x="1516" y="50502"/>
                  </a:lnTo>
                  <a:lnTo>
                    <a:pt x="5651" y="44323"/>
                  </a:lnTo>
                  <a:lnTo>
                    <a:pt x="11787" y="40143"/>
                  </a:lnTo>
                  <a:lnTo>
                    <a:pt x="19303" y="38607"/>
                  </a:lnTo>
                  <a:lnTo>
                    <a:pt x="2337307" y="38607"/>
                  </a:lnTo>
                  <a:lnTo>
                    <a:pt x="2337307" y="19303"/>
                  </a:lnTo>
                  <a:lnTo>
                    <a:pt x="2338824" y="11787"/>
                  </a:lnTo>
                  <a:lnTo>
                    <a:pt x="2342959" y="5651"/>
                  </a:lnTo>
                  <a:lnTo>
                    <a:pt x="2349095" y="1516"/>
                  </a:lnTo>
                  <a:lnTo>
                    <a:pt x="2356611" y="0"/>
                  </a:lnTo>
                  <a:lnTo>
                    <a:pt x="2364128" y="1516"/>
                  </a:lnTo>
                  <a:lnTo>
                    <a:pt x="2370264" y="5651"/>
                  </a:lnTo>
                  <a:lnTo>
                    <a:pt x="2374399" y="11787"/>
                  </a:lnTo>
                  <a:lnTo>
                    <a:pt x="2375916" y="19303"/>
                  </a:lnTo>
                  <a:lnTo>
                    <a:pt x="2375916" y="569848"/>
                  </a:lnTo>
                  <a:lnTo>
                    <a:pt x="2374399" y="577397"/>
                  </a:lnTo>
                  <a:lnTo>
                    <a:pt x="2370264" y="583552"/>
                  </a:lnTo>
                  <a:lnTo>
                    <a:pt x="2364128" y="587697"/>
                  </a:lnTo>
                  <a:lnTo>
                    <a:pt x="2356611" y="589216"/>
                  </a:lnTo>
                  <a:lnTo>
                    <a:pt x="38607" y="589216"/>
                  </a:lnTo>
                  <a:lnTo>
                    <a:pt x="38607" y="608558"/>
                  </a:lnTo>
                  <a:lnTo>
                    <a:pt x="37091" y="616079"/>
                  </a:lnTo>
                  <a:lnTo>
                    <a:pt x="32956" y="622223"/>
                  </a:lnTo>
                  <a:lnTo>
                    <a:pt x="26820" y="626367"/>
                  </a:lnTo>
                  <a:lnTo>
                    <a:pt x="19303" y="627887"/>
                  </a:lnTo>
                  <a:lnTo>
                    <a:pt x="11787" y="626367"/>
                  </a:lnTo>
                  <a:lnTo>
                    <a:pt x="5651" y="622223"/>
                  </a:lnTo>
                  <a:lnTo>
                    <a:pt x="1516" y="616079"/>
                  </a:lnTo>
                  <a:lnTo>
                    <a:pt x="0" y="608558"/>
                  </a:lnTo>
                  <a:lnTo>
                    <a:pt x="0" y="58038"/>
                  </a:lnTo>
                  <a:close/>
                </a:path>
                <a:path w="2376170" h="628014">
                  <a:moveTo>
                    <a:pt x="2337307" y="38607"/>
                  </a:moveTo>
                  <a:lnTo>
                    <a:pt x="2356611" y="38607"/>
                  </a:lnTo>
                  <a:lnTo>
                    <a:pt x="2364128" y="37091"/>
                  </a:lnTo>
                  <a:lnTo>
                    <a:pt x="2370264" y="32956"/>
                  </a:lnTo>
                  <a:lnTo>
                    <a:pt x="2374399" y="26820"/>
                  </a:lnTo>
                  <a:lnTo>
                    <a:pt x="2375916" y="19303"/>
                  </a:lnTo>
                </a:path>
                <a:path w="2376170" h="628014">
                  <a:moveTo>
                    <a:pt x="2356611" y="38607"/>
                  </a:moveTo>
                  <a:lnTo>
                    <a:pt x="2356611" y="19303"/>
                  </a:lnTo>
                  <a:lnTo>
                    <a:pt x="2356611" y="24637"/>
                  </a:lnTo>
                  <a:lnTo>
                    <a:pt x="2352294" y="28956"/>
                  </a:lnTo>
                  <a:lnTo>
                    <a:pt x="2346959" y="28956"/>
                  </a:lnTo>
                  <a:lnTo>
                    <a:pt x="2341626" y="28956"/>
                  </a:lnTo>
                  <a:lnTo>
                    <a:pt x="2337307" y="24637"/>
                  </a:lnTo>
                  <a:lnTo>
                    <a:pt x="2337307" y="19303"/>
                  </a:lnTo>
                </a:path>
                <a:path w="2376170" h="628014">
                  <a:moveTo>
                    <a:pt x="19303" y="77342"/>
                  </a:moveTo>
                  <a:lnTo>
                    <a:pt x="19303" y="58038"/>
                  </a:lnTo>
                  <a:lnTo>
                    <a:pt x="19303" y="52704"/>
                  </a:lnTo>
                  <a:lnTo>
                    <a:pt x="23622" y="48387"/>
                  </a:lnTo>
                  <a:lnTo>
                    <a:pt x="28955" y="48387"/>
                  </a:lnTo>
                  <a:lnTo>
                    <a:pt x="34290" y="48387"/>
                  </a:lnTo>
                  <a:lnTo>
                    <a:pt x="38607" y="52704"/>
                  </a:lnTo>
                  <a:lnTo>
                    <a:pt x="38607" y="58038"/>
                  </a:lnTo>
                  <a:lnTo>
                    <a:pt x="37091" y="65555"/>
                  </a:lnTo>
                  <a:lnTo>
                    <a:pt x="32956" y="71691"/>
                  </a:lnTo>
                  <a:lnTo>
                    <a:pt x="26820" y="75826"/>
                  </a:lnTo>
                  <a:lnTo>
                    <a:pt x="19303" y="77342"/>
                  </a:lnTo>
                  <a:lnTo>
                    <a:pt x="11787" y="75826"/>
                  </a:lnTo>
                  <a:lnTo>
                    <a:pt x="5651" y="71691"/>
                  </a:lnTo>
                  <a:lnTo>
                    <a:pt x="1516" y="65555"/>
                  </a:lnTo>
                  <a:lnTo>
                    <a:pt x="0" y="58038"/>
                  </a:lnTo>
                </a:path>
                <a:path w="2376170" h="628014">
                  <a:moveTo>
                    <a:pt x="38607" y="58038"/>
                  </a:moveTo>
                  <a:lnTo>
                    <a:pt x="38607" y="589216"/>
                  </a:lnTo>
                </a:path>
              </a:pathLst>
            </a:custGeom>
            <a:ln w="3175">
              <a:solidFill>
                <a:srgbClr val="52538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9" name="object 29"/>
          <p:cNvSpPr txBox="1"/>
          <p:nvPr/>
        </p:nvSpPr>
        <p:spPr>
          <a:xfrm>
            <a:off x="8061452" y="4993385"/>
            <a:ext cx="2316480" cy="533608"/>
          </a:xfrm>
          <a:prstGeom prst="rect">
            <a:avLst/>
          </a:prstGeom>
        </p:spPr>
        <p:txBody>
          <a:bodyPr vert="horz" wrap="square" lIns="0" tIns="12700" rIns="0" bIns="0" rtlCol="0">
            <a:spAutoFit/>
          </a:bodyPr>
          <a:lstStyle/>
          <a:p>
            <a:pPr marL="363220" marR="61594" indent="822960">
              <a:lnSpc>
                <a:spcPct val="150000"/>
              </a:lnSpc>
              <a:spcBef>
                <a:spcPts val="100"/>
              </a:spcBef>
            </a:pPr>
            <a:r>
              <a:rPr sz="1200" i="1" dirty="0">
                <a:latin typeface="Times New Roman" panose="02020603050405020304" pitchFamily="18" charset="0"/>
                <a:cs typeface="Times New Roman" panose="02020603050405020304" pitchFamily="18" charset="0"/>
              </a:rPr>
              <a:t>Quadrilateral:  (0,0), (0,1), (1,0), (1,1)</a:t>
            </a:r>
            <a:endParaRPr sz="1200">
              <a:latin typeface="Times New Roman" panose="02020603050405020304" pitchFamily="18" charset="0"/>
              <a:cs typeface="Times New Roman" panose="02020603050405020304" pitchFamily="18" charset="0"/>
            </a:endParaRPr>
          </a:p>
        </p:txBody>
      </p:sp>
      <p:sp>
        <p:nvSpPr>
          <p:cNvPr id="30" name="object 30"/>
          <p:cNvSpPr/>
          <p:nvPr/>
        </p:nvSpPr>
        <p:spPr>
          <a:xfrm>
            <a:off x="5025009" y="3229991"/>
            <a:ext cx="946150" cy="2257425"/>
          </a:xfrm>
          <a:custGeom>
            <a:avLst/>
            <a:gdLst/>
            <a:ahLst/>
            <a:cxnLst/>
            <a:rect l="l" t="t" r="r" b="b"/>
            <a:pathLst>
              <a:path w="946150" h="2257425">
                <a:moveTo>
                  <a:pt x="945642" y="2248281"/>
                </a:moveTo>
                <a:lnTo>
                  <a:pt x="889508" y="2166620"/>
                </a:lnTo>
                <a:lnTo>
                  <a:pt x="887603" y="2163699"/>
                </a:lnTo>
                <a:lnTo>
                  <a:pt x="883539" y="2163064"/>
                </a:lnTo>
                <a:lnTo>
                  <a:pt x="880745" y="2164969"/>
                </a:lnTo>
                <a:lnTo>
                  <a:pt x="877824" y="2167001"/>
                </a:lnTo>
                <a:lnTo>
                  <a:pt x="877062" y="2170938"/>
                </a:lnTo>
                <a:lnTo>
                  <a:pt x="879094" y="2173859"/>
                </a:lnTo>
                <a:lnTo>
                  <a:pt x="915746" y="2227224"/>
                </a:lnTo>
                <a:lnTo>
                  <a:pt x="5334" y="1798066"/>
                </a:lnTo>
                <a:lnTo>
                  <a:pt x="0" y="1809496"/>
                </a:lnTo>
                <a:lnTo>
                  <a:pt x="910323" y="2238667"/>
                </a:lnTo>
                <a:lnTo>
                  <a:pt x="845820" y="2244344"/>
                </a:lnTo>
                <a:lnTo>
                  <a:pt x="842391" y="2244598"/>
                </a:lnTo>
                <a:lnTo>
                  <a:pt x="839724" y="2247646"/>
                </a:lnTo>
                <a:lnTo>
                  <a:pt x="840105" y="2251202"/>
                </a:lnTo>
                <a:lnTo>
                  <a:pt x="840359" y="2254631"/>
                </a:lnTo>
                <a:lnTo>
                  <a:pt x="843407" y="2257298"/>
                </a:lnTo>
                <a:lnTo>
                  <a:pt x="846963" y="2256917"/>
                </a:lnTo>
                <a:lnTo>
                  <a:pt x="941285" y="2248662"/>
                </a:lnTo>
                <a:lnTo>
                  <a:pt x="945642" y="2248281"/>
                </a:lnTo>
                <a:close/>
              </a:path>
              <a:path w="946150" h="2257425">
                <a:moveTo>
                  <a:pt x="945642" y="25273"/>
                </a:moveTo>
                <a:lnTo>
                  <a:pt x="935189" y="22606"/>
                </a:lnTo>
                <a:lnTo>
                  <a:pt x="849630" y="762"/>
                </a:lnTo>
                <a:lnTo>
                  <a:pt x="846201" y="0"/>
                </a:lnTo>
                <a:lnTo>
                  <a:pt x="842772" y="2032"/>
                </a:lnTo>
                <a:lnTo>
                  <a:pt x="841883" y="5334"/>
                </a:lnTo>
                <a:lnTo>
                  <a:pt x="840994" y="8763"/>
                </a:lnTo>
                <a:lnTo>
                  <a:pt x="843153" y="12192"/>
                </a:lnTo>
                <a:lnTo>
                  <a:pt x="846455" y="13081"/>
                </a:lnTo>
                <a:lnTo>
                  <a:pt x="909116" y="29108"/>
                </a:lnTo>
                <a:lnTo>
                  <a:pt x="889" y="289052"/>
                </a:lnTo>
                <a:lnTo>
                  <a:pt x="4445" y="301244"/>
                </a:lnTo>
                <a:lnTo>
                  <a:pt x="912799" y="41262"/>
                </a:lnTo>
                <a:lnTo>
                  <a:pt x="867918" y="88011"/>
                </a:lnTo>
                <a:lnTo>
                  <a:pt x="865505" y="90551"/>
                </a:lnTo>
                <a:lnTo>
                  <a:pt x="865632" y="94615"/>
                </a:lnTo>
                <a:lnTo>
                  <a:pt x="870712" y="99441"/>
                </a:lnTo>
                <a:lnTo>
                  <a:pt x="874649" y="99314"/>
                </a:lnTo>
                <a:lnTo>
                  <a:pt x="877062" y="96774"/>
                </a:lnTo>
                <a:lnTo>
                  <a:pt x="945642" y="25273"/>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31" name="object 31"/>
          <p:cNvGraphicFramePr>
            <a:graphicFrameLocks noGrp="1"/>
          </p:cNvGraphicFramePr>
          <p:nvPr/>
        </p:nvGraphicFramePr>
        <p:xfrm>
          <a:off x="5969509" y="4069080"/>
          <a:ext cx="1800225" cy="359663"/>
        </p:xfrm>
        <a:graphic>
          <a:graphicData uri="http://schemas.openxmlformats.org/drawingml/2006/table">
            <a:tbl>
              <a:tblPr firstRow="1" bandRow="1">
                <a:tableStyleId>{2D5ABB26-0587-4C30-8999-92F81FD0307C}</a:tableStyleId>
              </a:tblPr>
              <a:tblGrid>
                <a:gridCol w="224790">
                  <a:extLst>
                    <a:ext uri="{9D8B030D-6E8A-4147-A177-3AD203B41FA5}">
                      <a16:colId xmlns:a16="http://schemas.microsoft.com/office/drawing/2014/main" val="20000"/>
                    </a:ext>
                  </a:extLst>
                </a:gridCol>
                <a:gridCol w="1350010">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tblGrid>
              <a:tr h="359663">
                <a:tc>
                  <a:txBody>
                    <a:bodyPr/>
                    <a:lstStyle/>
                    <a:p>
                      <a:pPr>
                        <a:lnSpc>
                          <a:spcPct val="100000"/>
                        </a:lnSpc>
                      </a:pPr>
                      <a:endParaRPr sz="1800">
                        <a:latin typeface="Times New Roman"/>
                        <a:cs typeface="Times New Roman"/>
                      </a:endParaRPr>
                    </a:p>
                  </a:txBody>
                  <a:tcPr marL="0" marR="0" marT="0" marB="0">
                    <a:lnL w="3175">
                      <a:solidFill>
                        <a:srgbClr val="743677"/>
                      </a:solidFill>
                      <a:prstDash val="solid"/>
                    </a:lnL>
                    <a:lnR w="3175">
                      <a:solidFill>
                        <a:srgbClr val="743677"/>
                      </a:solidFill>
                      <a:prstDash val="solid"/>
                    </a:lnR>
                    <a:lnT w="3175">
                      <a:solidFill>
                        <a:srgbClr val="743677"/>
                      </a:solidFill>
                      <a:prstDash val="solid"/>
                    </a:lnT>
                    <a:lnB w="3175">
                      <a:solidFill>
                        <a:srgbClr val="743677"/>
                      </a:solidFill>
                      <a:prstDash val="solid"/>
                    </a:lnB>
                    <a:solidFill>
                      <a:srgbClr val="ECDAED"/>
                    </a:solidFill>
                  </a:tcPr>
                </a:tc>
                <a:tc>
                  <a:txBody>
                    <a:bodyPr/>
                    <a:lstStyle/>
                    <a:p>
                      <a:pPr marL="229235">
                        <a:lnSpc>
                          <a:spcPct val="100000"/>
                        </a:lnSpc>
                        <a:spcBef>
                          <a:spcPts val="450"/>
                        </a:spcBef>
                      </a:pPr>
                      <a:r>
                        <a:rPr sz="1600" spc="-10" dirty="0">
                          <a:latin typeface="Verdana"/>
                          <a:cs typeface="Verdana"/>
                        </a:rPr>
                        <a:t>display()</a:t>
                      </a:r>
                      <a:endParaRPr sz="1600">
                        <a:latin typeface="Verdana"/>
                        <a:cs typeface="Verdana"/>
                      </a:endParaRPr>
                    </a:p>
                  </a:txBody>
                  <a:tcPr marL="0" marR="0" marT="57150" marB="0">
                    <a:lnL w="3175">
                      <a:solidFill>
                        <a:srgbClr val="743677"/>
                      </a:solidFill>
                      <a:prstDash val="solid"/>
                    </a:lnL>
                    <a:lnR w="3175">
                      <a:solidFill>
                        <a:srgbClr val="743677"/>
                      </a:solidFill>
                      <a:prstDash val="solid"/>
                    </a:lnR>
                    <a:lnT w="3175">
                      <a:solidFill>
                        <a:srgbClr val="743677"/>
                      </a:solidFill>
                      <a:prstDash val="solid"/>
                    </a:lnT>
                    <a:lnB w="3175">
                      <a:solidFill>
                        <a:srgbClr val="743677"/>
                      </a:solidFill>
                      <a:prstDash val="solid"/>
                    </a:lnB>
                    <a:solidFill>
                      <a:srgbClr val="ECDAED"/>
                    </a:solidFill>
                  </a:tcPr>
                </a:tc>
                <a:tc>
                  <a:txBody>
                    <a:bodyPr/>
                    <a:lstStyle/>
                    <a:p>
                      <a:pPr>
                        <a:lnSpc>
                          <a:spcPct val="100000"/>
                        </a:lnSpc>
                      </a:pPr>
                      <a:endParaRPr sz="1800">
                        <a:latin typeface="Times New Roman"/>
                        <a:cs typeface="Times New Roman"/>
                      </a:endParaRPr>
                    </a:p>
                  </a:txBody>
                  <a:tcPr marL="0" marR="0" marT="0" marB="0">
                    <a:lnL w="3175">
                      <a:solidFill>
                        <a:srgbClr val="743677"/>
                      </a:solidFill>
                      <a:prstDash val="solid"/>
                    </a:lnL>
                    <a:lnR w="3175">
                      <a:solidFill>
                        <a:srgbClr val="743677"/>
                      </a:solidFill>
                      <a:prstDash val="solid"/>
                    </a:lnR>
                    <a:lnT w="3175">
                      <a:solidFill>
                        <a:srgbClr val="743677"/>
                      </a:solidFill>
                      <a:prstDash val="solid"/>
                    </a:lnT>
                    <a:lnB w="3175">
                      <a:solidFill>
                        <a:srgbClr val="743677"/>
                      </a:solidFill>
                      <a:prstDash val="solid"/>
                    </a:lnB>
                    <a:solidFill>
                      <a:srgbClr val="ECDAED"/>
                    </a:solidFill>
                  </a:tcPr>
                </a:tc>
                <a:extLst>
                  <a:ext uri="{0D108BD9-81ED-4DB2-BD59-A6C34878D82A}">
                    <a16:rowId xmlns:a16="http://schemas.microsoft.com/office/drawing/2014/main" val="10000"/>
                  </a:ext>
                </a:extLst>
              </a:tr>
            </a:tbl>
          </a:graphicData>
        </a:graphic>
      </p:graphicFrame>
      <p:sp>
        <p:nvSpPr>
          <p:cNvPr id="32" name="object 32"/>
          <p:cNvSpPr txBox="1"/>
          <p:nvPr/>
        </p:nvSpPr>
        <p:spPr>
          <a:xfrm>
            <a:off x="6078982" y="3777488"/>
            <a:ext cx="1584960" cy="197490"/>
          </a:xfrm>
          <a:prstGeom prst="rect">
            <a:avLst/>
          </a:prstGeom>
        </p:spPr>
        <p:txBody>
          <a:bodyPr vert="horz" wrap="square" lIns="0" tIns="12700" rIns="0" bIns="0" rtlCol="0">
            <a:spAutoFit/>
          </a:bodyPr>
          <a:lstStyle/>
          <a:p>
            <a:pPr marL="12700">
              <a:spcBef>
                <a:spcPts val="100"/>
              </a:spcBef>
            </a:pPr>
            <a:r>
              <a:rPr sz="1200" dirty="0">
                <a:latin typeface="Times New Roman" panose="02020603050405020304" pitchFamily="18" charset="0"/>
                <a:cs typeface="Times New Roman" panose="02020603050405020304" pitchFamily="18" charset="0"/>
              </a:rPr>
              <a:t>Object of Point class</a:t>
            </a:r>
            <a:endParaRPr sz="1200">
              <a:latin typeface="Times New Roman" panose="02020603050405020304" pitchFamily="18" charset="0"/>
              <a:cs typeface="Times New Roman" panose="02020603050405020304" pitchFamily="18" charset="0"/>
            </a:endParaRPr>
          </a:p>
        </p:txBody>
      </p:sp>
      <p:grpSp>
        <p:nvGrpSpPr>
          <p:cNvPr id="33" name="object 33"/>
          <p:cNvGrpSpPr/>
          <p:nvPr/>
        </p:nvGrpSpPr>
        <p:grpSpPr>
          <a:xfrm>
            <a:off x="4046220" y="4202177"/>
            <a:ext cx="1924050" cy="1613535"/>
            <a:chOff x="2522220" y="4202176"/>
            <a:chExt cx="1924050" cy="1613535"/>
          </a:xfrm>
        </p:grpSpPr>
        <p:sp>
          <p:nvSpPr>
            <p:cNvPr id="34" name="object 34"/>
            <p:cNvSpPr/>
            <p:nvPr/>
          </p:nvSpPr>
          <p:spPr>
            <a:xfrm>
              <a:off x="3671062" y="4202176"/>
              <a:ext cx="775335" cy="103505"/>
            </a:xfrm>
            <a:custGeom>
              <a:avLst/>
              <a:gdLst/>
              <a:ahLst/>
              <a:cxnLst/>
              <a:rect l="l" t="t" r="r" b="b"/>
              <a:pathLst>
                <a:path w="775335" h="103504">
                  <a:moveTo>
                    <a:pt x="763986" y="42418"/>
                  </a:moveTo>
                  <a:lnTo>
                    <a:pt x="762126" y="42418"/>
                  </a:lnTo>
                  <a:lnTo>
                    <a:pt x="762635" y="55118"/>
                  </a:lnTo>
                  <a:lnTo>
                    <a:pt x="739164" y="56029"/>
                  </a:lnTo>
                  <a:lnTo>
                    <a:pt x="684529" y="90805"/>
                  </a:lnTo>
                  <a:lnTo>
                    <a:pt x="681609" y="92710"/>
                  </a:lnTo>
                  <a:lnTo>
                    <a:pt x="680720" y="96519"/>
                  </a:lnTo>
                  <a:lnTo>
                    <a:pt x="682625" y="99568"/>
                  </a:lnTo>
                  <a:lnTo>
                    <a:pt x="684529" y="102488"/>
                  </a:lnTo>
                  <a:lnTo>
                    <a:pt x="688466" y="103378"/>
                  </a:lnTo>
                  <a:lnTo>
                    <a:pt x="691388" y="101473"/>
                  </a:lnTo>
                  <a:lnTo>
                    <a:pt x="774953" y="48260"/>
                  </a:lnTo>
                  <a:lnTo>
                    <a:pt x="763986" y="42418"/>
                  </a:lnTo>
                  <a:close/>
                </a:path>
                <a:path w="775335" h="103504">
                  <a:moveTo>
                    <a:pt x="738696" y="43331"/>
                  </a:moveTo>
                  <a:lnTo>
                    <a:pt x="0" y="72136"/>
                  </a:lnTo>
                  <a:lnTo>
                    <a:pt x="508" y="84709"/>
                  </a:lnTo>
                  <a:lnTo>
                    <a:pt x="739164" y="56029"/>
                  </a:lnTo>
                  <a:lnTo>
                    <a:pt x="749827" y="49241"/>
                  </a:lnTo>
                  <a:lnTo>
                    <a:pt x="738696" y="43331"/>
                  </a:lnTo>
                  <a:close/>
                </a:path>
                <a:path w="775335" h="103504">
                  <a:moveTo>
                    <a:pt x="749827" y="49241"/>
                  </a:moveTo>
                  <a:lnTo>
                    <a:pt x="739164" y="56029"/>
                  </a:lnTo>
                  <a:lnTo>
                    <a:pt x="762635" y="55118"/>
                  </a:lnTo>
                  <a:lnTo>
                    <a:pt x="762604" y="54356"/>
                  </a:lnTo>
                  <a:lnTo>
                    <a:pt x="759460" y="54356"/>
                  </a:lnTo>
                  <a:lnTo>
                    <a:pt x="749827" y="49241"/>
                  </a:lnTo>
                  <a:close/>
                </a:path>
                <a:path w="775335" h="103504">
                  <a:moveTo>
                    <a:pt x="758951" y="43434"/>
                  </a:moveTo>
                  <a:lnTo>
                    <a:pt x="749827" y="49241"/>
                  </a:lnTo>
                  <a:lnTo>
                    <a:pt x="759460" y="54356"/>
                  </a:lnTo>
                  <a:lnTo>
                    <a:pt x="758951" y="43434"/>
                  </a:lnTo>
                  <a:close/>
                </a:path>
                <a:path w="775335" h="103504">
                  <a:moveTo>
                    <a:pt x="762167" y="43434"/>
                  </a:moveTo>
                  <a:lnTo>
                    <a:pt x="758951" y="43434"/>
                  </a:lnTo>
                  <a:lnTo>
                    <a:pt x="759460" y="54356"/>
                  </a:lnTo>
                  <a:lnTo>
                    <a:pt x="762604" y="54356"/>
                  </a:lnTo>
                  <a:lnTo>
                    <a:pt x="762167" y="43434"/>
                  </a:lnTo>
                  <a:close/>
                </a:path>
                <a:path w="775335" h="103504">
                  <a:moveTo>
                    <a:pt x="762126" y="42418"/>
                  </a:moveTo>
                  <a:lnTo>
                    <a:pt x="738696" y="43331"/>
                  </a:lnTo>
                  <a:lnTo>
                    <a:pt x="749827" y="49241"/>
                  </a:lnTo>
                  <a:lnTo>
                    <a:pt x="758951" y="43434"/>
                  </a:lnTo>
                  <a:lnTo>
                    <a:pt x="762167" y="43434"/>
                  </a:lnTo>
                  <a:lnTo>
                    <a:pt x="762126" y="42418"/>
                  </a:lnTo>
                  <a:close/>
                </a:path>
                <a:path w="775335" h="103504">
                  <a:moveTo>
                    <a:pt x="684402" y="0"/>
                  </a:moveTo>
                  <a:lnTo>
                    <a:pt x="680592" y="1269"/>
                  </a:lnTo>
                  <a:lnTo>
                    <a:pt x="677290" y="7366"/>
                  </a:lnTo>
                  <a:lnTo>
                    <a:pt x="678434" y="11303"/>
                  </a:lnTo>
                  <a:lnTo>
                    <a:pt x="681482" y="12954"/>
                  </a:lnTo>
                  <a:lnTo>
                    <a:pt x="738696" y="43331"/>
                  </a:lnTo>
                  <a:lnTo>
                    <a:pt x="762126" y="42418"/>
                  </a:lnTo>
                  <a:lnTo>
                    <a:pt x="763986" y="42418"/>
                  </a:lnTo>
                  <a:lnTo>
                    <a:pt x="684402" y="0"/>
                  </a:lnTo>
                  <a:close/>
                </a:path>
              </a:pathLst>
            </a:custGeom>
            <a:solidFill>
              <a:srgbClr val="50518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35"/>
            <p:cNvSpPr/>
            <p:nvPr/>
          </p:nvSpPr>
          <p:spPr>
            <a:xfrm>
              <a:off x="2523744" y="5468239"/>
              <a:ext cx="1153795" cy="346075"/>
            </a:xfrm>
            <a:custGeom>
              <a:avLst/>
              <a:gdLst/>
              <a:ahLst/>
              <a:cxnLst/>
              <a:rect l="l" t="t" r="r" b="b"/>
              <a:pathLst>
                <a:path w="1153795" h="346075">
                  <a:moveTo>
                    <a:pt x="1153668" y="0"/>
                  </a:moveTo>
                  <a:lnTo>
                    <a:pt x="1151860" y="9022"/>
                  </a:lnTo>
                  <a:lnTo>
                    <a:pt x="1146921" y="16367"/>
                  </a:lnTo>
                  <a:lnTo>
                    <a:pt x="1139576" y="21306"/>
                  </a:lnTo>
                  <a:lnTo>
                    <a:pt x="1130554" y="23114"/>
                  </a:lnTo>
                  <a:lnTo>
                    <a:pt x="23113" y="23114"/>
                  </a:lnTo>
                  <a:lnTo>
                    <a:pt x="14091" y="24921"/>
                  </a:lnTo>
                  <a:lnTo>
                    <a:pt x="6746" y="29860"/>
                  </a:lnTo>
                  <a:lnTo>
                    <a:pt x="1807" y="37205"/>
                  </a:lnTo>
                  <a:lnTo>
                    <a:pt x="0" y="46228"/>
                  </a:lnTo>
                  <a:lnTo>
                    <a:pt x="0" y="322770"/>
                  </a:lnTo>
                  <a:lnTo>
                    <a:pt x="1807" y="331740"/>
                  </a:lnTo>
                  <a:lnTo>
                    <a:pt x="6746" y="339067"/>
                  </a:lnTo>
                  <a:lnTo>
                    <a:pt x="14091" y="344008"/>
                  </a:lnTo>
                  <a:lnTo>
                    <a:pt x="23113" y="345821"/>
                  </a:lnTo>
                  <a:lnTo>
                    <a:pt x="32063" y="344008"/>
                  </a:lnTo>
                  <a:lnTo>
                    <a:pt x="39369" y="339067"/>
                  </a:lnTo>
                  <a:lnTo>
                    <a:pt x="44295" y="331740"/>
                  </a:lnTo>
                  <a:lnTo>
                    <a:pt x="46100" y="322770"/>
                  </a:lnTo>
                  <a:lnTo>
                    <a:pt x="46100" y="299720"/>
                  </a:lnTo>
                  <a:lnTo>
                    <a:pt x="1130554" y="299720"/>
                  </a:lnTo>
                  <a:lnTo>
                    <a:pt x="1139576" y="297907"/>
                  </a:lnTo>
                  <a:lnTo>
                    <a:pt x="1146921" y="292966"/>
                  </a:lnTo>
                  <a:lnTo>
                    <a:pt x="1151860" y="285639"/>
                  </a:lnTo>
                  <a:lnTo>
                    <a:pt x="1153668" y="276669"/>
                  </a:lnTo>
                  <a:lnTo>
                    <a:pt x="1153668" y="69215"/>
                  </a:lnTo>
                  <a:lnTo>
                    <a:pt x="23113" y="69215"/>
                  </a:lnTo>
                  <a:lnTo>
                    <a:pt x="23113" y="39751"/>
                  </a:lnTo>
                  <a:lnTo>
                    <a:pt x="28193" y="34671"/>
                  </a:lnTo>
                  <a:lnTo>
                    <a:pt x="1153668" y="34671"/>
                  </a:lnTo>
                  <a:lnTo>
                    <a:pt x="1153668" y="0"/>
                  </a:lnTo>
                  <a:close/>
                </a:path>
                <a:path w="1153795" h="346075">
                  <a:moveTo>
                    <a:pt x="1153668" y="34671"/>
                  </a:moveTo>
                  <a:lnTo>
                    <a:pt x="40893" y="34671"/>
                  </a:lnTo>
                  <a:lnTo>
                    <a:pt x="46100" y="39751"/>
                  </a:lnTo>
                  <a:lnTo>
                    <a:pt x="46100" y="46228"/>
                  </a:lnTo>
                  <a:lnTo>
                    <a:pt x="44295" y="55177"/>
                  </a:lnTo>
                  <a:lnTo>
                    <a:pt x="39369" y="62484"/>
                  </a:lnTo>
                  <a:lnTo>
                    <a:pt x="32063" y="67409"/>
                  </a:lnTo>
                  <a:lnTo>
                    <a:pt x="23113" y="69215"/>
                  </a:lnTo>
                  <a:lnTo>
                    <a:pt x="1153668" y="69215"/>
                  </a:lnTo>
                  <a:lnTo>
                    <a:pt x="1153668" y="34671"/>
                  </a:lnTo>
                  <a:close/>
                </a:path>
                <a:path w="1153795" h="346075">
                  <a:moveTo>
                    <a:pt x="1107567" y="6477"/>
                  </a:moveTo>
                  <a:lnTo>
                    <a:pt x="1107567" y="23114"/>
                  </a:lnTo>
                  <a:lnTo>
                    <a:pt x="1130554" y="23114"/>
                  </a:lnTo>
                  <a:lnTo>
                    <a:pt x="1130554" y="11557"/>
                  </a:lnTo>
                  <a:lnTo>
                    <a:pt x="1112773" y="11557"/>
                  </a:lnTo>
                  <a:lnTo>
                    <a:pt x="1107567" y="6477"/>
                  </a:lnTo>
                  <a:close/>
                </a:path>
                <a:path w="1153795" h="346075">
                  <a:moveTo>
                    <a:pt x="1130554" y="6477"/>
                  </a:moveTo>
                  <a:lnTo>
                    <a:pt x="1125473" y="11557"/>
                  </a:lnTo>
                  <a:lnTo>
                    <a:pt x="1130554" y="11557"/>
                  </a:lnTo>
                  <a:lnTo>
                    <a:pt x="1130554" y="6477"/>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6" name="object 36"/>
            <p:cNvSpPr/>
            <p:nvPr/>
          </p:nvSpPr>
          <p:spPr>
            <a:xfrm>
              <a:off x="2546858" y="5445252"/>
              <a:ext cx="1130935" cy="92710"/>
            </a:xfrm>
            <a:custGeom>
              <a:avLst/>
              <a:gdLst/>
              <a:ahLst/>
              <a:cxnLst/>
              <a:rect l="l" t="t" r="r" b="b"/>
              <a:pathLst>
                <a:path w="1130935" h="92710">
                  <a:moveTo>
                    <a:pt x="17780" y="57658"/>
                  </a:moveTo>
                  <a:lnTo>
                    <a:pt x="5080" y="57658"/>
                  </a:lnTo>
                  <a:lnTo>
                    <a:pt x="0" y="62738"/>
                  </a:lnTo>
                  <a:lnTo>
                    <a:pt x="0" y="92202"/>
                  </a:lnTo>
                  <a:lnTo>
                    <a:pt x="8949" y="90396"/>
                  </a:lnTo>
                  <a:lnTo>
                    <a:pt x="16256" y="85471"/>
                  </a:lnTo>
                  <a:lnTo>
                    <a:pt x="21181" y="78164"/>
                  </a:lnTo>
                  <a:lnTo>
                    <a:pt x="22987" y="69215"/>
                  </a:lnTo>
                  <a:lnTo>
                    <a:pt x="22987" y="62738"/>
                  </a:lnTo>
                  <a:lnTo>
                    <a:pt x="17780" y="57658"/>
                  </a:lnTo>
                  <a:close/>
                </a:path>
                <a:path w="1130935" h="92710">
                  <a:moveTo>
                    <a:pt x="1130554" y="22987"/>
                  </a:moveTo>
                  <a:lnTo>
                    <a:pt x="1107440" y="22987"/>
                  </a:lnTo>
                  <a:lnTo>
                    <a:pt x="1107440" y="46101"/>
                  </a:lnTo>
                  <a:lnTo>
                    <a:pt x="1116462" y="44293"/>
                  </a:lnTo>
                  <a:lnTo>
                    <a:pt x="1123807" y="39354"/>
                  </a:lnTo>
                  <a:lnTo>
                    <a:pt x="1128746" y="32009"/>
                  </a:lnTo>
                  <a:lnTo>
                    <a:pt x="1130554" y="22987"/>
                  </a:lnTo>
                  <a:close/>
                </a:path>
                <a:path w="1130935" h="92710">
                  <a:moveTo>
                    <a:pt x="1107440" y="0"/>
                  </a:moveTo>
                  <a:lnTo>
                    <a:pt x="1098490" y="1805"/>
                  </a:lnTo>
                  <a:lnTo>
                    <a:pt x="1091184" y="6731"/>
                  </a:lnTo>
                  <a:lnTo>
                    <a:pt x="1086258" y="14037"/>
                  </a:lnTo>
                  <a:lnTo>
                    <a:pt x="1084453" y="22987"/>
                  </a:lnTo>
                  <a:lnTo>
                    <a:pt x="1084453" y="29464"/>
                  </a:lnTo>
                  <a:lnTo>
                    <a:pt x="1089659" y="34544"/>
                  </a:lnTo>
                  <a:lnTo>
                    <a:pt x="1102359" y="34544"/>
                  </a:lnTo>
                  <a:lnTo>
                    <a:pt x="1107440" y="29464"/>
                  </a:lnTo>
                  <a:lnTo>
                    <a:pt x="1107440" y="22987"/>
                  </a:lnTo>
                  <a:lnTo>
                    <a:pt x="1130554" y="22987"/>
                  </a:lnTo>
                  <a:lnTo>
                    <a:pt x="1128746" y="14037"/>
                  </a:lnTo>
                  <a:lnTo>
                    <a:pt x="1123807" y="6731"/>
                  </a:lnTo>
                  <a:lnTo>
                    <a:pt x="1116462" y="1805"/>
                  </a:lnTo>
                  <a:lnTo>
                    <a:pt x="1107440" y="0"/>
                  </a:lnTo>
                  <a:close/>
                </a:path>
              </a:pathLst>
            </a:custGeom>
            <a:solidFill>
              <a:srgbClr val="CDCD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7" name="object 37"/>
            <p:cNvSpPr/>
            <p:nvPr/>
          </p:nvSpPr>
          <p:spPr>
            <a:xfrm>
              <a:off x="2523744" y="5445252"/>
              <a:ext cx="1153795" cy="368935"/>
            </a:xfrm>
            <a:custGeom>
              <a:avLst/>
              <a:gdLst/>
              <a:ahLst/>
              <a:cxnLst/>
              <a:rect l="l" t="t" r="r" b="b"/>
              <a:pathLst>
                <a:path w="1153795" h="368935">
                  <a:moveTo>
                    <a:pt x="0" y="69215"/>
                  </a:moveTo>
                  <a:lnTo>
                    <a:pt x="1807" y="60192"/>
                  </a:lnTo>
                  <a:lnTo>
                    <a:pt x="6746" y="52847"/>
                  </a:lnTo>
                  <a:lnTo>
                    <a:pt x="14091" y="47908"/>
                  </a:lnTo>
                  <a:lnTo>
                    <a:pt x="23113" y="46101"/>
                  </a:lnTo>
                  <a:lnTo>
                    <a:pt x="1107567" y="46101"/>
                  </a:lnTo>
                  <a:lnTo>
                    <a:pt x="1107567" y="22987"/>
                  </a:lnTo>
                  <a:lnTo>
                    <a:pt x="1109372" y="14037"/>
                  </a:lnTo>
                  <a:lnTo>
                    <a:pt x="1114297" y="6731"/>
                  </a:lnTo>
                  <a:lnTo>
                    <a:pt x="1121604" y="1805"/>
                  </a:lnTo>
                  <a:lnTo>
                    <a:pt x="1130554" y="0"/>
                  </a:lnTo>
                  <a:lnTo>
                    <a:pt x="1139576" y="1805"/>
                  </a:lnTo>
                  <a:lnTo>
                    <a:pt x="1146921" y="6731"/>
                  </a:lnTo>
                  <a:lnTo>
                    <a:pt x="1151860" y="14037"/>
                  </a:lnTo>
                  <a:lnTo>
                    <a:pt x="1153668" y="22987"/>
                  </a:lnTo>
                  <a:lnTo>
                    <a:pt x="1153668" y="299656"/>
                  </a:lnTo>
                  <a:lnTo>
                    <a:pt x="1151860" y="308626"/>
                  </a:lnTo>
                  <a:lnTo>
                    <a:pt x="1146921" y="315953"/>
                  </a:lnTo>
                  <a:lnTo>
                    <a:pt x="1139576" y="320894"/>
                  </a:lnTo>
                  <a:lnTo>
                    <a:pt x="1130554" y="322707"/>
                  </a:lnTo>
                  <a:lnTo>
                    <a:pt x="46100" y="322707"/>
                  </a:lnTo>
                  <a:lnTo>
                    <a:pt x="46100" y="345757"/>
                  </a:lnTo>
                  <a:lnTo>
                    <a:pt x="44295" y="354727"/>
                  </a:lnTo>
                  <a:lnTo>
                    <a:pt x="39369" y="362054"/>
                  </a:lnTo>
                  <a:lnTo>
                    <a:pt x="32063" y="366995"/>
                  </a:lnTo>
                  <a:lnTo>
                    <a:pt x="23113" y="368808"/>
                  </a:lnTo>
                  <a:lnTo>
                    <a:pt x="14091" y="366995"/>
                  </a:lnTo>
                  <a:lnTo>
                    <a:pt x="6746" y="362054"/>
                  </a:lnTo>
                  <a:lnTo>
                    <a:pt x="1807" y="354727"/>
                  </a:lnTo>
                  <a:lnTo>
                    <a:pt x="0" y="345757"/>
                  </a:lnTo>
                  <a:lnTo>
                    <a:pt x="0" y="69215"/>
                  </a:lnTo>
                  <a:close/>
                </a:path>
                <a:path w="1153795" h="368935">
                  <a:moveTo>
                    <a:pt x="1107567" y="46101"/>
                  </a:moveTo>
                  <a:lnTo>
                    <a:pt x="1130554" y="46101"/>
                  </a:lnTo>
                  <a:lnTo>
                    <a:pt x="1139576" y="44293"/>
                  </a:lnTo>
                  <a:lnTo>
                    <a:pt x="1146921" y="39354"/>
                  </a:lnTo>
                  <a:lnTo>
                    <a:pt x="1151860" y="32009"/>
                  </a:lnTo>
                  <a:lnTo>
                    <a:pt x="1153668" y="22987"/>
                  </a:lnTo>
                </a:path>
                <a:path w="1153795" h="368935">
                  <a:moveTo>
                    <a:pt x="1130554" y="46101"/>
                  </a:moveTo>
                  <a:lnTo>
                    <a:pt x="1130554" y="22987"/>
                  </a:lnTo>
                  <a:lnTo>
                    <a:pt x="1130554" y="29464"/>
                  </a:lnTo>
                  <a:lnTo>
                    <a:pt x="1125473" y="34544"/>
                  </a:lnTo>
                  <a:lnTo>
                    <a:pt x="1119123" y="34544"/>
                  </a:lnTo>
                  <a:lnTo>
                    <a:pt x="1112773" y="34544"/>
                  </a:lnTo>
                  <a:lnTo>
                    <a:pt x="1107567" y="29464"/>
                  </a:lnTo>
                  <a:lnTo>
                    <a:pt x="1107567" y="22987"/>
                  </a:lnTo>
                </a:path>
                <a:path w="1153795" h="368935">
                  <a:moveTo>
                    <a:pt x="23113" y="92202"/>
                  </a:moveTo>
                  <a:lnTo>
                    <a:pt x="23113" y="69215"/>
                  </a:lnTo>
                  <a:lnTo>
                    <a:pt x="23113" y="62738"/>
                  </a:lnTo>
                  <a:lnTo>
                    <a:pt x="28193" y="57658"/>
                  </a:lnTo>
                  <a:lnTo>
                    <a:pt x="34543" y="57658"/>
                  </a:lnTo>
                  <a:lnTo>
                    <a:pt x="40893" y="57658"/>
                  </a:lnTo>
                  <a:lnTo>
                    <a:pt x="46100" y="62738"/>
                  </a:lnTo>
                  <a:lnTo>
                    <a:pt x="46100" y="69215"/>
                  </a:lnTo>
                  <a:lnTo>
                    <a:pt x="44295" y="78164"/>
                  </a:lnTo>
                  <a:lnTo>
                    <a:pt x="39369" y="85471"/>
                  </a:lnTo>
                  <a:lnTo>
                    <a:pt x="32063" y="90396"/>
                  </a:lnTo>
                  <a:lnTo>
                    <a:pt x="23113" y="92202"/>
                  </a:lnTo>
                  <a:lnTo>
                    <a:pt x="14091" y="90396"/>
                  </a:lnTo>
                  <a:lnTo>
                    <a:pt x="6746" y="85471"/>
                  </a:lnTo>
                  <a:lnTo>
                    <a:pt x="1807" y="78164"/>
                  </a:lnTo>
                  <a:lnTo>
                    <a:pt x="0" y="69215"/>
                  </a:lnTo>
                </a:path>
                <a:path w="1153795" h="368935">
                  <a:moveTo>
                    <a:pt x="46100" y="69215"/>
                  </a:moveTo>
                  <a:lnTo>
                    <a:pt x="46100" y="322707"/>
                  </a:lnTo>
                </a:path>
              </a:pathLst>
            </a:custGeom>
            <a:ln w="3175">
              <a:solidFill>
                <a:srgbClr val="438085"/>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38" name="object 38"/>
          <p:cNvGrpSpPr/>
          <p:nvPr/>
        </p:nvGrpSpPr>
        <p:grpSpPr>
          <a:xfrm>
            <a:off x="9424417" y="4003547"/>
            <a:ext cx="993775" cy="372110"/>
            <a:chOff x="7900416" y="4003547"/>
            <a:chExt cx="993775" cy="372110"/>
          </a:xfrm>
        </p:grpSpPr>
        <p:sp>
          <p:nvSpPr>
            <p:cNvPr id="39" name="object 39"/>
            <p:cNvSpPr/>
            <p:nvPr/>
          </p:nvSpPr>
          <p:spPr>
            <a:xfrm>
              <a:off x="7924927" y="4005071"/>
              <a:ext cx="967740" cy="92710"/>
            </a:xfrm>
            <a:custGeom>
              <a:avLst/>
              <a:gdLst/>
              <a:ahLst/>
              <a:cxnLst/>
              <a:rect l="l" t="t" r="r" b="b"/>
              <a:pathLst>
                <a:path w="967740" h="92710">
                  <a:moveTo>
                    <a:pt x="17906" y="57657"/>
                  </a:moveTo>
                  <a:lnTo>
                    <a:pt x="5206" y="57657"/>
                  </a:lnTo>
                  <a:lnTo>
                    <a:pt x="0" y="62737"/>
                  </a:lnTo>
                  <a:lnTo>
                    <a:pt x="0" y="92201"/>
                  </a:lnTo>
                  <a:lnTo>
                    <a:pt x="9022" y="90396"/>
                  </a:lnTo>
                  <a:lnTo>
                    <a:pt x="16367" y="85470"/>
                  </a:lnTo>
                  <a:lnTo>
                    <a:pt x="21306" y="78164"/>
                  </a:lnTo>
                  <a:lnTo>
                    <a:pt x="23114" y="69214"/>
                  </a:lnTo>
                  <a:lnTo>
                    <a:pt x="23114" y="62737"/>
                  </a:lnTo>
                  <a:lnTo>
                    <a:pt x="17906" y="57657"/>
                  </a:lnTo>
                  <a:close/>
                </a:path>
                <a:path w="967740" h="92710">
                  <a:moveTo>
                    <a:pt x="967613" y="23113"/>
                  </a:moveTo>
                  <a:lnTo>
                    <a:pt x="944626" y="23113"/>
                  </a:lnTo>
                  <a:lnTo>
                    <a:pt x="944626" y="46100"/>
                  </a:lnTo>
                  <a:lnTo>
                    <a:pt x="953575" y="44295"/>
                  </a:lnTo>
                  <a:lnTo>
                    <a:pt x="960881" y="39369"/>
                  </a:lnTo>
                  <a:lnTo>
                    <a:pt x="965807" y="32063"/>
                  </a:lnTo>
                  <a:lnTo>
                    <a:pt x="967613" y="23113"/>
                  </a:lnTo>
                  <a:close/>
                </a:path>
                <a:path w="967740" h="92710">
                  <a:moveTo>
                    <a:pt x="944626" y="0"/>
                  </a:moveTo>
                  <a:lnTo>
                    <a:pt x="935603" y="1807"/>
                  </a:lnTo>
                  <a:lnTo>
                    <a:pt x="928258" y="6746"/>
                  </a:lnTo>
                  <a:lnTo>
                    <a:pt x="923319" y="14091"/>
                  </a:lnTo>
                  <a:lnTo>
                    <a:pt x="921512" y="23113"/>
                  </a:lnTo>
                  <a:lnTo>
                    <a:pt x="921512" y="29463"/>
                  </a:lnTo>
                  <a:lnTo>
                    <a:pt x="926719" y="34543"/>
                  </a:lnTo>
                  <a:lnTo>
                    <a:pt x="939419" y="34543"/>
                  </a:lnTo>
                  <a:lnTo>
                    <a:pt x="944626" y="29463"/>
                  </a:lnTo>
                  <a:lnTo>
                    <a:pt x="944626" y="23113"/>
                  </a:lnTo>
                  <a:lnTo>
                    <a:pt x="967613" y="23113"/>
                  </a:lnTo>
                  <a:lnTo>
                    <a:pt x="965807" y="14091"/>
                  </a:lnTo>
                  <a:lnTo>
                    <a:pt x="960882" y="6746"/>
                  </a:lnTo>
                  <a:lnTo>
                    <a:pt x="953575" y="1807"/>
                  </a:lnTo>
                  <a:lnTo>
                    <a:pt x="944626" y="0"/>
                  </a:lnTo>
                  <a:close/>
                </a:path>
              </a:pathLst>
            </a:custGeom>
            <a:solidFill>
              <a:srgbClr val="CDCD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0" name="object 40"/>
            <p:cNvSpPr/>
            <p:nvPr/>
          </p:nvSpPr>
          <p:spPr>
            <a:xfrm>
              <a:off x="7901940" y="4005071"/>
              <a:ext cx="990600" cy="368935"/>
            </a:xfrm>
            <a:custGeom>
              <a:avLst/>
              <a:gdLst/>
              <a:ahLst/>
              <a:cxnLst/>
              <a:rect l="l" t="t" r="r" b="b"/>
              <a:pathLst>
                <a:path w="990600" h="368935">
                  <a:moveTo>
                    <a:pt x="0" y="69087"/>
                  </a:moveTo>
                  <a:lnTo>
                    <a:pt x="1805" y="60138"/>
                  </a:lnTo>
                  <a:lnTo>
                    <a:pt x="6730" y="52831"/>
                  </a:lnTo>
                  <a:lnTo>
                    <a:pt x="14037" y="47906"/>
                  </a:lnTo>
                  <a:lnTo>
                    <a:pt x="22986" y="46100"/>
                  </a:lnTo>
                  <a:lnTo>
                    <a:pt x="944499" y="46100"/>
                  </a:lnTo>
                  <a:lnTo>
                    <a:pt x="944499" y="22986"/>
                  </a:lnTo>
                  <a:lnTo>
                    <a:pt x="946304" y="14037"/>
                  </a:lnTo>
                  <a:lnTo>
                    <a:pt x="951229" y="6730"/>
                  </a:lnTo>
                  <a:lnTo>
                    <a:pt x="958536" y="1805"/>
                  </a:lnTo>
                  <a:lnTo>
                    <a:pt x="967485" y="0"/>
                  </a:lnTo>
                  <a:lnTo>
                    <a:pt x="976508" y="1805"/>
                  </a:lnTo>
                  <a:lnTo>
                    <a:pt x="983853" y="6731"/>
                  </a:lnTo>
                  <a:lnTo>
                    <a:pt x="988792" y="14037"/>
                  </a:lnTo>
                  <a:lnTo>
                    <a:pt x="990600" y="22986"/>
                  </a:lnTo>
                  <a:lnTo>
                    <a:pt x="990600" y="299592"/>
                  </a:lnTo>
                  <a:lnTo>
                    <a:pt x="988794" y="308615"/>
                  </a:lnTo>
                  <a:lnTo>
                    <a:pt x="983869" y="315960"/>
                  </a:lnTo>
                  <a:lnTo>
                    <a:pt x="976562" y="320899"/>
                  </a:lnTo>
                  <a:lnTo>
                    <a:pt x="967612" y="322706"/>
                  </a:lnTo>
                  <a:lnTo>
                    <a:pt x="46100" y="322706"/>
                  </a:lnTo>
                  <a:lnTo>
                    <a:pt x="46100" y="345820"/>
                  </a:lnTo>
                  <a:lnTo>
                    <a:pt x="44295" y="354770"/>
                  </a:lnTo>
                  <a:lnTo>
                    <a:pt x="39370" y="362076"/>
                  </a:lnTo>
                  <a:lnTo>
                    <a:pt x="32063" y="367002"/>
                  </a:lnTo>
                  <a:lnTo>
                    <a:pt x="23113" y="368807"/>
                  </a:lnTo>
                  <a:lnTo>
                    <a:pt x="14091" y="367002"/>
                  </a:lnTo>
                  <a:lnTo>
                    <a:pt x="6746" y="362076"/>
                  </a:lnTo>
                  <a:lnTo>
                    <a:pt x="1807" y="354770"/>
                  </a:lnTo>
                  <a:lnTo>
                    <a:pt x="0" y="345820"/>
                  </a:lnTo>
                  <a:lnTo>
                    <a:pt x="0" y="69087"/>
                  </a:lnTo>
                  <a:close/>
                </a:path>
                <a:path w="990600" h="368935">
                  <a:moveTo>
                    <a:pt x="944499" y="46100"/>
                  </a:moveTo>
                  <a:lnTo>
                    <a:pt x="967612" y="46100"/>
                  </a:lnTo>
                  <a:lnTo>
                    <a:pt x="976562" y="44295"/>
                  </a:lnTo>
                  <a:lnTo>
                    <a:pt x="983868" y="39369"/>
                  </a:lnTo>
                  <a:lnTo>
                    <a:pt x="988794" y="32063"/>
                  </a:lnTo>
                  <a:lnTo>
                    <a:pt x="990600" y="23113"/>
                  </a:lnTo>
                </a:path>
                <a:path w="990600" h="368935">
                  <a:moveTo>
                    <a:pt x="967612" y="46100"/>
                  </a:moveTo>
                  <a:lnTo>
                    <a:pt x="967612" y="22986"/>
                  </a:lnTo>
                  <a:lnTo>
                    <a:pt x="967612" y="29463"/>
                  </a:lnTo>
                  <a:lnTo>
                    <a:pt x="962405" y="34543"/>
                  </a:lnTo>
                  <a:lnTo>
                    <a:pt x="956055" y="34543"/>
                  </a:lnTo>
                  <a:lnTo>
                    <a:pt x="949705" y="34543"/>
                  </a:lnTo>
                  <a:lnTo>
                    <a:pt x="944499" y="29463"/>
                  </a:lnTo>
                  <a:lnTo>
                    <a:pt x="944499" y="22986"/>
                  </a:lnTo>
                </a:path>
                <a:path w="990600" h="368935">
                  <a:moveTo>
                    <a:pt x="22986" y="92201"/>
                  </a:moveTo>
                  <a:lnTo>
                    <a:pt x="22986" y="69087"/>
                  </a:lnTo>
                  <a:lnTo>
                    <a:pt x="22986" y="62737"/>
                  </a:lnTo>
                  <a:lnTo>
                    <a:pt x="28193" y="57657"/>
                  </a:lnTo>
                  <a:lnTo>
                    <a:pt x="34543" y="57657"/>
                  </a:lnTo>
                  <a:lnTo>
                    <a:pt x="40893" y="57657"/>
                  </a:lnTo>
                  <a:lnTo>
                    <a:pt x="46100" y="62737"/>
                  </a:lnTo>
                  <a:lnTo>
                    <a:pt x="46100" y="69087"/>
                  </a:lnTo>
                  <a:lnTo>
                    <a:pt x="44295" y="78110"/>
                  </a:lnTo>
                  <a:lnTo>
                    <a:pt x="39370" y="85455"/>
                  </a:lnTo>
                  <a:lnTo>
                    <a:pt x="32063" y="90394"/>
                  </a:lnTo>
                  <a:lnTo>
                    <a:pt x="23113" y="92201"/>
                  </a:lnTo>
                  <a:lnTo>
                    <a:pt x="14091" y="90394"/>
                  </a:lnTo>
                  <a:lnTo>
                    <a:pt x="6746" y="85455"/>
                  </a:lnTo>
                  <a:lnTo>
                    <a:pt x="1807" y="78110"/>
                  </a:lnTo>
                  <a:lnTo>
                    <a:pt x="0" y="69087"/>
                  </a:lnTo>
                </a:path>
                <a:path w="990600" h="368935">
                  <a:moveTo>
                    <a:pt x="46100" y="69087"/>
                  </a:moveTo>
                  <a:lnTo>
                    <a:pt x="46100" y="322706"/>
                  </a:lnTo>
                </a:path>
              </a:pathLst>
            </a:custGeom>
            <a:ln w="3175">
              <a:solidFill>
                <a:srgbClr val="52538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41" name="object 41"/>
          <p:cNvSpPr txBox="1"/>
          <p:nvPr/>
        </p:nvSpPr>
        <p:spPr>
          <a:xfrm>
            <a:off x="9903332" y="4083811"/>
            <a:ext cx="413384" cy="197490"/>
          </a:xfrm>
          <a:prstGeom prst="rect">
            <a:avLst/>
          </a:prstGeom>
        </p:spPr>
        <p:txBody>
          <a:bodyPr vert="horz" wrap="square" lIns="0" tIns="12700" rIns="0" bIns="0" rtlCol="0">
            <a:spAutoFit/>
          </a:bodyPr>
          <a:lstStyle/>
          <a:p>
            <a:pPr marL="12700">
              <a:spcBef>
                <a:spcPts val="100"/>
              </a:spcBef>
            </a:pPr>
            <a:r>
              <a:rPr sz="1200" i="1" dirty="0">
                <a:latin typeface="Times New Roman" panose="02020603050405020304" pitchFamily="18" charset="0"/>
                <a:cs typeface="Times New Roman" panose="02020603050405020304" pitchFamily="18" charset="0"/>
              </a:rPr>
              <a:t>(0,1)</a:t>
            </a:r>
            <a:endParaRPr sz="1200">
              <a:latin typeface="Times New Roman" panose="02020603050405020304" pitchFamily="18" charset="0"/>
              <a:cs typeface="Times New Roman" panose="02020603050405020304" pitchFamily="18" charset="0"/>
            </a:endParaRPr>
          </a:p>
        </p:txBody>
      </p:sp>
      <p:sp>
        <p:nvSpPr>
          <p:cNvPr id="42" name="object 42"/>
          <p:cNvSpPr txBox="1"/>
          <p:nvPr/>
        </p:nvSpPr>
        <p:spPr>
          <a:xfrm>
            <a:off x="4328923" y="5523991"/>
            <a:ext cx="770255" cy="197490"/>
          </a:xfrm>
          <a:prstGeom prst="rect">
            <a:avLst/>
          </a:prstGeom>
        </p:spPr>
        <p:txBody>
          <a:bodyPr vert="horz" wrap="square" lIns="0" tIns="12700" rIns="0" bIns="0" rtlCol="0">
            <a:spAutoFit/>
          </a:bodyPr>
          <a:lstStyle/>
          <a:p>
            <a:pPr marL="12700">
              <a:spcBef>
                <a:spcPts val="100"/>
              </a:spcBef>
            </a:pPr>
            <a:r>
              <a:rPr sz="1200" i="1" dirty="0">
                <a:latin typeface="Times New Roman" panose="02020603050405020304" pitchFamily="18" charset="0"/>
                <a:cs typeface="Times New Roman" panose="02020603050405020304" pitchFamily="18" charset="0"/>
              </a:rPr>
              <a:t>2D Shape</a:t>
            </a:r>
            <a:endParaRPr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76201"/>
            <a:ext cx="3124200"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Ví dụ</a:t>
            </a:r>
            <a:endParaRPr dirty="0">
              <a:latin typeface="Tahoma"/>
              <a:cs typeface="Tahoma"/>
            </a:endParaRPr>
          </a:p>
        </p:txBody>
      </p:sp>
      <p:sp>
        <p:nvSpPr>
          <p:cNvPr id="4" name="object 4"/>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13</a:t>
            </a:fld>
            <a:endParaRPr dirty="0"/>
          </a:p>
        </p:txBody>
      </p:sp>
      <p:sp>
        <p:nvSpPr>
          <p:cNvPr id="3" name="object 3"/>
          <p:cNvSpPr/>
          <p:nvPr/>
        </p:nvSpPr>
        <p:spPr>
          <a:xfrm>
            <a:off x="2971800" y="1062228"/>
            <a:ext cx="7002780" cy="51099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130</a:t>
            </a:fld>
            <a:endParaRPr dirty="0"/>
          </a:p>
        </p:txBody>
      </p:sp>
      <p:sp>
        <p:nvSpPr>
          <p:cNvPr id="8" name="object 8"/>
          <p:cNvSpPr txBox="1"/>
          <p:nvPr/>
        </p:nvSpPr>
        <p:spPr>
          <a:xfrm>
            <a:off x="2619756" y="1461875"/>
            <a:ext cx="7743445" cy="4141518"/>
          </a:xfrm>
          <a:prstGeom prst="rect">
            <a:avLst/>
          </a:prstGeom>
        </p:spPr>
        <p:txBody>
          <a:bodyPr vert="horz" wrap="square" lIns="0" tIns="60325" rIns="0" bIns="0" rtlCol="0">
            <a:spAutoFit/>
          </a:bodyPr>
          <a:lstStyle/>
          <a:p>
            <a:pPr marL="355600" marR="472440" indent="-342900">
              <a:lnSpc>
                <a:spcPts val="3030"/>
              </a:lnSpc>
              <a:spcBef>
                <a:spcPts val="4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Polymorphism: Nhiều hình thức thực hiện, nhiều  kiểu tồn tại</a:t>
            </a:r>
          </a:p>
          <a:p>
            <a:pPr marL="756285" marR="5080" lvl="1" indent="-287020">
              <a:lnSpc>
                <a:spcPts val="2590"/>
              </a:lnSpc>
              <a:spcBef>
                <a:spcPts val="57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Khả năng của một biến tham chiếu thay đổi hành vi theo  đối tượng mà nó đang giữ.</a:t>
            </a:r>
          </a:p>
          <a:p>
            <a:pPr marL="355600" indent="-342900">
              <a:spcBef>
                <a:spcPts val="2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Đa hình trong lập trình</a:t>
            </a:r>
          </a:p>
          <a:p>
            <a:pPr marL="756285" lvl="1" indent="-287020">
              <a:spcBef>
                <a:spcPts val="29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Đa hình phương thức:</a:t>
            </a:r>
          </a:p>
          <a:p>
            <a:pPr marL="1155700" lvl="2" indent="-229235">
              <a:spcBef>
                <a:spcPts val="24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Phương thức trùng tên, phân biệt bởi danh sách tham số.</a:t>
            </a:r>
          </a:p>
          <a:p>
            <a:pPr marL="756285" lvl="1" indent="-287020">
              <a:spcBef>
                <a:spcPts val="28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Đa hình đối tượng</a:t>
            </a:r>
          </a:p>
          <a:p>
            <a:pPr marL="1155700" lvl="2" indent="-229235">
              <a:spcBef>
                <a:spcPts val="245"/>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Nhìn nhận đối tượng theo nhiều kiểu khác nhau</a:t>
            </a:r>
          </a:p>
          <a:p>
            <a:pPr marL="1155700" lvl="2" indent="-229235">
              <a:lnSpc>
                <a:spcPts val="2280"/>
              </a:lnSpc>
              <a:spcBef>
                <a:spcPts val="24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Các đối tượng khác nhau cùng đáp ứng chung danh sách các</a:t>
            </a:r>
          </a:p>
          <a:p>
            <a:pPr marL="1155700">
              <a:lnSpc>
                <a:spcPts val="2280"/>
              </a:lnSpc>
            </a:pPr>
            <a:r>
              <a:rPr sz="2000" dirty="0">
                <a:latin typeface="Times New Roman" panose="02020603050405020304" pitchFamily="18" charset="0"/>
                <a:cs typeface="Times New Roman" panose="02020603050405020304" pitchFamily="18" charset="0"/>
              </a:rPr>
              <a:t>thông điệp có giải nghĩa thông điệp theo cách thức khác nhau.</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131</a:t>
            </a:fld>
            <a:endParaRPr dirty="0"/>
          </a:p>
        </p:txBody>
      </p:sp>
      <p:sp>
        <p:nvSpPr>
          <p:cNvPr id="8" name="object 8"/>
          <p:cNvSpPr txBox="1"/>
          <p:nvPr/>
        </p:nvSpPr>
        <p:spPr>
          <a:xfrm>
            <a:off x="2723332" y="1447752"/>
            <a:ext cx="7716068" cy="4294894"/>
          </a:xfrm>
          <a:prstGeom prst="rect">
            <a:avLst/>
          </a:prstGeom>
        </p:spPr>
        <p:txBody>
          <a:bodyPr vert="horz" wrap="square" lIns="0" tIns="12065" rIns="0" bIns="0" rtlCol="0">
            <a:spAutoFit/>
          </a:bodyPr>
          <a:lstStyle/>
          <a:p>
            <a:pPr marL="355600" indent="-342900">
              <a:lnSpc>
                <a:spcPts val="3195"/>
              </a:lnSpc>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Polymorphism: gia tăng khả  năng tái sử   dụng</a:t>
            </a:r>
          </a:p>
          <a:p>
            <a:pPr marL="355600">
              <a:lnSpc>
                <a:spcPts val="3025"/>
              </a:lnSpc>
            </a:pPr>
            <a:r>
              <a:rPr sz="2800" dirty="0">
                <a:latin typeface="Times New Roman" panose="02020603050405020304" pitchFamily="18" charset="0"/>
                <a:cs typeface="Times New Roman" panose="02020603050405020304" pitchFamily="18" charset="0"/>
              </a:rPr>
              <a:t>những đoạn  mã nguồn  được  viết  một  cách tổng</a:t>
            </a:r>
          </a:p>
          <a:p>
            <a:pPr marL="355600" marR="5080">
              <a:lnSpc>
                <a:spcPts val="3020"/>
              </a:lnSpc>
              <a:spcBef>
                <a:spcPts val="219"/>
              </a:spcBef>
            </a:pPr>
            <a:r>
              <a:rPr sz="2800" dirty="0">
                <a:latin typeface="Times New Roman" panose="02020603050405020304" pitchFamily="18" charset="0"/>
                <a:cs typeface="Times New Roman" panose="02020603050405020304" pitchFamily="18" charset="0"/>
              </a:rPr>
              <a:t>quát và có thể thay đổi cách ứng xử một cách linh  hoạt tùy theo loại đối tượng</a:t>
            </a:r>
          </a:p>
          <a:p>
            <a:pPr marL="756285" marR="288925" lvl="1" indent="-287020">
              <a:lnSpc>
                <a:spcPct val="89800"/>
              </a:lnSpc>
              <a:spcBef>
                <a:spcPts val="459"/>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Tính đa hình (</a:t>
            </a:r>
            <a:r>
              <a:rPr sz="2500" i="1" dirty="0">
                <a:latin typeface="Times New Roman" panose="02020603050405020304" pitchFamily="18" charset="0"/>
                <a:cs typeface="Times New Roman" panose="02020603050405020304" pitchFamily="18" charset="0"/>
              </a:rPr>
              <a:t>Polymorphism</a:t>
            </a:r>
            <a:r>
              <a:rPr sz="2400" dirty="0">
                <a:latin typeface="Times New Roman" panose="02020603050405020304" pitchFamily="18" charset="0"/>
                <a:cs typeface="Times New Roman" panose="02020603050405020304" pitchFamily="18" charset="0"/>
              </a:rPr>
              <a:t>) trong Java được hiểu là  trong từng trường hợp, hoàn cảnh khác nhau thì đối  tượng có hình thái khác nhau tùy thuộc vào từng ngữ  cảnh</a:t>
            </a:r>
          </a:p>
          <a:p>
            <a:pPr marL="355600" indent="-342900">
              <a:spcBef>
                <a:spcPts val="33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Để thể hiện tính đa hình:</a:t>
            </a:r>
          </a:p>
          <a:p>
            <a:pPr marL="756285" lvl="1" indent="-287020">
              <a:spcBef>
                <a:spcPts val="29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Các lớp phải có quan hệ kế thừa với 1 lớp cha nào đó</a:t>
            </a:r>
          </a:p>
          <a:p>
            <a:pPr marL="756285" lvl="1" indent="-287020">
              <a:spcBef>
                <a:spcPts val="29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Phương thức được ghi đè (override) ở lớp con</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8" name="object 8"/>
          <p:cNvSpPr txBox="1"/>
          <p:nvPr/>
        </p:nvSpPr>
        <p:spPr>
          <a:xfrm>
            <a:off x="2665936" y="1395996"/>
            <a:ext cx="5132070" cy="1249045"/>
          </a:xfrm>
          <a:prstGeom prst="rect">
            <a:avLst/>
          </a:prstGeom>
        </p:spPr>
        <p:txBody>
          <a:bodyPr vert="horz" wrap="square" lIns="0" tIns="39369" rIns="0" bIns="0" rtlCol="0">
            <a:spAutoFit/>
          </a:bodyPr>
          <a:lstStyle/>
          <a:p>
            <a:pPr marL="355600" indent="-342900">
              <a:spcBef>
                <a:spcPts val="309"/>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Ví dụ:</a:t>
            </a:r>
          </a:p>
          <a:p>
            <a:pPr marL="355600" indent="-342900">
              <a:spcBef>
                <a:spcPts val="204"/>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Các đối tượng khác nhau giải nghĩa</a:t>
            </a:r>
          </a:p>
          <a:p>
            <a:pPr marL="355600">
              <a:spcBef>
                <a:spcPts val="575"/>
              </a:spcBef>
            </a:pPr>
            <a:r>
              <a:rPr sz="2400" dirty="0">
                <a:latin typeface="Times New Roman" panose="02020603050405020304" pitchFamily="18" charset="0"/>
                <a:cs typeface="Times New Roman" panose="02020603050405020304" pitchFamily="18" charset="0"/>
              </a:rPr>
              <a:t>các thông điệp theo các cách thức</a:t>
            </a:r>
          </a:p>
        </p:txBody>
      </p:sp>
      <p:sp>
        <p:nvSpPr>
          <p:cNvPr id="9" name="object 9"/>
          <p:cNvSpPr txBox="1"/>
          <p:nvPr/>
        </p:nvSpPr>
        <p:spPr>
          <a:xfrm>
            <a:off x="2691918" y="2645040"/>
            <a:ext cx="5360035" cy="3385350"/>
          </a:xfrm>
          <a:prstGeom prst="rect">
            <a:avLst/>
          </a:prstGeom>
        </p:spPr>
        <p:txBody>
          <a:bodyPr vert="horz" wrap="square" lIns="0" tIns="95250" rIns="0" bIns="0" rtlCol="0">
            <a:spAutoFit/>
          </a:bodyPr>
          <a:lstStyle/>
          <a:p>
            <a:pPr marL="355600">
              <a:spcBef>
                <a:spcPts val="750"/>
              </a:spcBef>
            </a:pPr>
            <a:r>
              <a:rPr sz="2400" dirty="0">
                <a:latin typeface="Times New Roman" panose="02020603050405020304" pitchFamily="18" charset="0"/>
                <a:cs typeface="Times New Roman" panose="02020603050405020304" pitchFamily="18" charset="0"/>
              </a:rPr>
              <a:t>khác nhau</a:t>
            </a:r>
          </a:p>
          <a:p>
            <a:pPr marL="469900">
              <a:spcBef>
                <a:spcPts val="545"/>
              </a:spcBef>
              <a:tabLst>
                <a:tab pos="756285" algn="l"/>
              </a:tabLst>
            </a:pPr>
            <a:r>
              <a:rPr sz="1100" dirty="0">
                <a:solidFill>
                  <a:srgbClr val="FF0000"/>
                </a:solid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Liên kết động (Java)</a:t>
            </a:r>
          </a:p>
          <a:p>
            <a:pPr marL="12700">
              <a:spcBef>
                <a:spcPts val="445"/>
              </a:spcBef>
            </a:pPr>
            <a:r>
              <a:rPr sz="2000" b="1" dirty="0">
                <a:latin typeface="Times New Roman" panose="02020603050405020304" pitchFamily="18" charset="0"/>
                <a:cs typeface="Times New Roman" panose="02020603050405020304" pitchFamily="18" charset="0"/>
              </a:rPr>
              <a:t>Person p1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Person();</a:t>
            </a:r>
            <a:endParaRPr sz="2000" dirty="0">
              <a:latin typeface="Times New Roman" panose="02020603050405020304" pitchFamily="18" charset="0"/>
              <a:cs typeface="Times New Roman" panose="02020603050405020304" pitchFamily="18" charset="0"/>
            </a:endParaRPr>
          </a:p>
          <a:p>
            <a:pPr marL="12700">
              <a:spcBef>
                <a:spcPts val="480"/>
              </a:spcBef>
            </a:pPr>
            <a:r>
              <a:rPr sz="2000" b="1" dirty="0">
                <a:latin typeface="Times New Roman" panose="02020603050405020304" pitchFamily="18" charset="0"/>
                <a:cs typeface="Times New Roman" panose="02020603050405020304" pitchFamily="18" charset="0"/>
              </a:rPr>
              <a:t>Person p2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Employee();</a:t>
            </a:r>
            <a:endParaRPr sz="2000" dirty="0">
              <a:latin typeface="Times New Roman" panose="02020603050405020304" pitchFamily="18" charset="0"/>
              <a:cs typeface="Times New Roman" panose="02020603050405020304" pitchFamily="18" charset="0"/>
            </a:endParaRPr>
          </a:p>
          <a:p>
            <a:pPr marL="12700">
              <a:spcBef>
                <a:spcPts val="484"/>
              </a:spcBef>
            </a:pPr>
            <a:r>
              <a:rPr sz="2000" b="1" dirty="0">
                <a:latin typeface="Times New Roman" panose="02020603050405020304" pitchFamily="18" charset="0"/>
                <a:cs typeface="Times New Roman" panose="02020603050405020304" pitchFamily="18" charset="0"/>
              </a:rPr>
              <a:t>Person p3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Manager();</a:t>
            </a:r>
            <a:endParaRPr sz="2000" dirty="0">
              <a:latin typeface="Times New Roman" panose="02020603050405020304" pitchFamily="18" charset="0"/>
              <a:cs typeface="Times New Roman" panose="02020603050405020304" pitchFamily="18" charset="0"/>
            </a:endParaRPr>
          </a:p>
          <a:p>
            <a:pPr marL="12700" marR="5080">
              <a:lnSpc>
                <a:spcPct val="120000"/>
              </a:lnSpc>
            </a:pPr>
            <a:r>
              <a:rPr sz="2000" b="1" dirty="0">
                <a:latin typeface="Times New Roman" panose="02020603050405020304" pitchFamily="18" charset="0"/>
                <a:cs typeface="Times New Roman" panose="02020603050405020304" pitchFamily="18" charset="0"/>
              </a:rPr>
              <a:t>// </a:t>
            </a:r>
            <a:r>
              <a:rPr sz="2000" b="1">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a:p>
            <a:pPr marL="12700" marR="5080">
              <a:lnSpc>
                <a:spcPct val="120000"/>
              </a:lnSpc>
            </a:pPr>
            <a:r>
              <a:rPr sz="2000" b="1">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.out.println(p1.getDetail());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.out.println(p2.getDetail());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.out.println(p3.getDetail());</a:t>
            </a:r>
            <a:endParaRPr sz="2000" dirty="0">
              <a:latin typeface="Times New Roman" panose="02020603050405020304" pitchFamily="18" charset="0"/>
              <a:cs typeface="Times New Roman" panose="02020603050405020304" pitchFamily="18" charset="0"/>
            </a:endParaRPr>
          </a:p>
        </p:txBody>
      </p:sp>
      <p:sp>
        <p:nvSpPr>
          <p:cNvPr id="29" name="object 10">
            <a:extLst>
              <a:ext uri="{FF2B5EF4-FFF2-40B4-BE49-F238E27FC236}">
                <a16:creationId xmlns:a16="http://schemas.microsoft.com/office/drawing/2014/main" id="{4C1CA8FB-CF03-4A1A-92CD-D757F18A6B0A}"/>
              </a:ext>
            </a:extLst>
          </p:cNvPr>
          <p:cNvSpPr/>
          <p:nvPr/>
        </p:nvSpPr>
        <p:spPr>
          <a:xfrm>
            <a:off x="8101085" y="1087423"/>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0" name="object 12">
            <a:extLst>
              <a:ext uri="{FF2B5EF4-FFF2-40B4-BE49-F238E27FC236}">
                <a16:creationId xmlns:a16="http://schemas.microsoft.com/office/drawing/2014/main" id="{67DB2300-BE75-4944-AD41-819A9B0BE17A}"/>
              </a:ext>
            </a:extLst>
          </p:cNvPr>
          <p:cNvGrpSpPr/>
          <p:nvPr/>
        </p:nvGrpSpPr>
        <p:grpSpPr>
          <a:xfrm>
            <a:off x="8106916" y="1078636"/>
            <a:ext cx="2404110" cy="2099310"/>
            <a:chOff x="6453949" y="569785"/>
            <a:chExt cx="2404110" cy="2099310"/>
          </a:xfrm>
        </p:grpSpPr>
        <p:sp>
          <p:nvSpPr>
            <p:cNvPr id="31" name="object 13">
              <a:extLst>
                <a:ext uri="{FF2B5EF4-FFF2-40B4-BE49-F238E27FC236}">
                  <a16:creationId xmlns:a16="http://schemas.microsoft.com/office/drawing/2014/main" id="{2B0B6A1E-B36C-41AC-B33B-5D0C1C62D0F8}"/>
                </a:ext>
              </a:extLst>
            </p:cNvPr>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14">
              <a:extLst>
                <a:ext uri="{FF2B5EF4-FFF2-40B4-BE49-F238E27FC236}">
                  <a16:creationId xmlns:a16="http://schemas.microsoft.com/office/drawing/2014/main" id="{D718C109-1DD7-4B86-8986-9612A2AA1284}"/>
                </a:ext>
              </a:extLst>
            </p:cNvPr>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3" name="object 15">
            <a:extLst>
              <a:ext uri="{FF2B5EF4-FFF2-40B4-BE49-F238E27FC236}">
                <a16:creationId xmlns:a16="http://schemas.microsoft.com/office/drawing/2014/main" id="{150E6F2F-4F71-41C3-9B28-7DD6D176F42F}"/>
              </a:ext>
            </a:extLst>
          </p:cNvPr>
          <p:cNvSpPr txBox="1"/>
          <p:nvPr/>
        </p:nvSpPr>
        <p:spPr>
          <a:xfrm>
            <a:off x="8900985" y="1065809"/>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34" name="object 16">
            <a:extLst>
              <a:ext uri="{FF2B5EF4-FFF2-40B4-BE49-F238E27FC236}">
                <a16:creationId xmlns:a16="http://schemas.microsoft.com/office/drawing/2014/main" id="{04BAEBE0-D44B-449E-BCDB-B997CFD2776E}"/>
              </a:ext>
            </a:extLst>
          </p:cNvPr>
          <p:cNvSpPr txBox="1"/>
          <p:nvPr/>
        </p:nvSpPr>
        <p:spPr>
          <a:xfrm>
            <a:off x="8117394" y="1467003"/>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35" name="object 17">
            <a:extLst>
              <a:ext uri="{FF2B5EF4-FFF2-40B4-BE49-F238E27FC236}">
                <a16:creationId xmlns:a16="http://schemas.microsoft.com/office/drawing/2014/main" id="{5A258EFA-466F-4E83-9308-80186C95B34D}"/>
              </a:ext>
            </a:extLst>
          </p:cNvPr>
          <p:cNvSpPr txBox="1"/>
          <p:nvPr/>
        </p:nvSpPr>
        <p:spPr>
          <a:xfrm>
            <a:off x="8117395" y="1808379"/>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36" name="object 18">
            <a:extLst>
              <a:ext uri="{FF2B5EF4-FFF2-40B4-BE49-F238E27FC236}">
                <a16:creationId xmlns:a16="http://schemas.microsoft.com/office/drawing/2014/main" id="{E74C6FE5-78EF-4E3D-BBFE-354352714A9B}"/>
              </a:ext>
            </a:extLst>
          </p:cNvPr>
          <p:cNvSpPr txBox="1"/>
          <p:nvPr/>
        </p:nvSpPr>
        <p:spPr>
          <a:xfrm>
            <a:off x="8136571" y="2020518"/>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37" name="object 19">
            <a:extLst>
              <a:ext uri="{FF2B5EF4-FFF2-40B4-BE49-F238E27FC236}">
                <a16:creationId xmlns:a16="http://schemas.microsoft.com/office/drawing/2014/main" id="{2030565C-0EF5-4E36-94CA-F1F7B915D519}"/>
              </a:ext>
            </a:extLst>
          </p:cNvPr>
          <p:cNvSpPr/>
          <p:nvPr/>
        </p:nvSpPr>
        <p:spPr>
          <a:xfrm>
            <a:off x="8095042" y="1442491"/>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8" name="object 21">
            <a:extLst>
              <a:ext uri="{FF2B5EF4-FFF2-40B4-BE49-F238E27FC236}">
                <a16:creationId xmlns:a16="http://schemas.microsoft.com/office/drawing/2014/main" id="{DA479A89-95A5-488E-B247-8339509C671E}"/>
              </a:ext>
            </a:extLst>
          </p:cNvPr>
          <p:cNvSpPr/>
          <p:nvPr/>
        </p:nvSpPr>
        <p:spPr>
          <a:xfrm>
            <a:off x="8076265" y="3624304"/>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39" name="object 22">
            <a:extLst>
              <a:ext uri="{FF2B5EF4-FFF2-40B4-BE49-F238E27FC236}">
                <a16:creationId xmlns:a16="http://schemas.microsoft.com/office/drawing/2014/main" id="{E8A41FCB-2FBA-4A8C-BD9A-B3E720C11C85}"/>
              </a:ext>
            </a:extLst>
          </p:cNvPr>
          <p:cNvGraphicFramePr>
            <a:graphicFrameLocks noGrp="1"/>
          </p:cNvGraphicFramePr>
          <p:nvPr/>
        </p:nvGraphicFramePr>
        <p:xfrm>
          <a:off x="8124888" y="3387115"/>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0" name="object 24">
            <a:extLst>
              <a:ext uri="{FF2B5EF4-FFF2-40B4-BE49-F238E27FC236}">
                <a16:creationId xmlns:a16="http://schemas.microsoft.com/office/drawing/2014/main" id="{6AD31F9C-B553-4F86-8F33-DD306E8E276B}"/>
              </a:ext>
            </a:extLst>
          </p:cNvPr>
          <p:cNvSpPr/>
          <p:nvPr/>
        </p:nvSpPr>
        <p:spPr>
          <a:xfrm>
            <a:off x="8111043" y="5454986"/>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1" name="object 25">
            <a:extLst>
              <a:ext uri="{FF2B5EF4-FFF2-40B4-BE49-F238E27FC236}">
                <a16:creationId xmlns:a16="http://schemas.microsoft.com/office/drawing/2014/main" id="{D8B09B12-8F0F-49B5-9F17-6CE60D7F9F13}"/>
              </a:ext>
            </a:extLst>
          </p:cNvPr>
          <p:cNvGraphicFramePr>
            <a:graphicFrameLocks noGrp="1"/>
          </p:cNvGraphicFramePr>
          <p:nvPr/>
        </p:nvGraphicFramePr>
        <p:xfrm>
          <a:off x="8126156" y="5217298"/>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2" name="object 26">
            <a:extLst>
              <a:ext uri="{FF2B5EF4-FFF2-40B4-BE49-F238E27FC236}">
                <a16:creationId xmlns:a16="http://schemas.microsoft.com/office/drawing/2014/main" id="{8C8D2746-4C00-4C1C-9F83-BB224389EF07}"/>
              </a:ext>
            </a:extLst>
          </p:cNvPr>
          <p:cNvSpPr/>
          <p:nvPr/>
        </p:nvSpPr>
        <p:spPr>
          <a:xfrm>
            <a:off x="9331005" y="3146323"/>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3" name="object 27">
            <a:extLst>
              <a:ext uri="{FF2B5EF4-FFF2-40B4-BE49-F238E27FC236}">
                <a16:creationId xmlns:a16="http://schemas.microsoft.com/office/drawing/2014/main" id="{E3A6A5EE-0B73-49F0-80E5-B9A5AC0A17AB}"/>
              </a:ext>
            </a:extLst>
          </p:cNvPr>
          <p:cNvSpPr/>
          <p:nvPr/>
        </p:nvSpPr>
        <p:spPr>
          <a:xfrm>
            <a:off x="9343198" y="5005603"/>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8" name="object 8"/>
          <p:cNvSpPr txBox="1"/>
          <p:nvPr/>
        </p:nvSpPr>
        <p:spPr>
          <a:xfrm>
            <a:off x="2792148" y="1369754"/>
            <a:ext cx="1163320" cy="391795"/>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p:txBody>
      </p:sp>
      <p:sp>
        <p:nvSpPr>
          <p:cNvPr id="9" name="object 9"/>
          <p:cNvSpPr txBox="1"/>
          <p:nvPr/>
        </p:nvSpPr>
        <p:spPr>
          <a:xfrm>
            <a:off x="2642984" y="1758060"/>
            <a:ext cx="5146040" cy="1122680"/>
          </a:xfrm>
          <a:prstGeom prst="rect">
            <a:avLst/>
          </a:prstGeom>
        </p:spPr>
        <p:txBody>
          <a:bodyPr vert="horz" wrap="square" lIns="0" tIns="12700" rIns="0" bIns="0" rtlCol="0">
            <a:spAutoFit/>
          </a:bodyPr>
          <a:lstStyle/>
          <a:p>
            <a:pPr marL="629920" marR="2324100" indent="-617220">
              <a:spcBef>
                <a:spcPts val="100"/>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EmployeeList {  Employee list[];</a:t>
            </a:r>
            <a:endParaRPr dirty="0">
              <a:latin typeface="Times New Roman" panose="02020603050405020304" pitchFamily="18" charset="0"/>
              <a:cs typeface="Times New Roman" panose="02020603050405020304" pitchFamily="18" charset="0"/>
            </a:endParaRPr>
          </a:p>
          <a:p>
            <a:pPr marL="62992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629920"/>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add(Employee e) {...}</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3056603" y="2946526"/>
            <a:ext cx="5787018" cy="1951816"/>
          </a:xfrm>
          <a:prstGeom prst="rect">
            <a:avLst/>
          </a:prstGeom>
        </p:spPr>
        <p:txBody>
          <a:bodyPr vert="horz" wrap="square" lIns="0" tIns="12700" rIns="0" bIns="0" rtlCol="0">
            <a:spAutoFit/>
          </a:bodyPr>
          <a:lstStyle/>
          <a:p>
            <a:pPr marL="149860">
              <a:spcBef>
                <a:spcPts val="100"/>
              </a:spcBef>
            </a:pPr>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print() {</a:t>
            </a:r>
            <a:endParaRPr dirty="0">
              <a:latin typeface="Times New Roman" panose="02020603050405020304" pitchFamily="18" charset="0"/>
              <a:cs typeface="Times New Roman" panose="02020603050405020304" pitchFamily="18" charset="0"/>
            </a:endParaRPr>
          </a:p>
          <a:p>
            <a:pPr marL="1361440" marR="429259" indent="-915035"/>
            <a:r>
              <a:rPr b="1" dirty="0">
                <a:solidFill>
                  <a:srgbClr val="333399"/>
                </a:solidFill>
                <a:latin typeface="Times New Roman" panose="02020603050405020304" pitchFamily="18" charset="0"/>
                <a:cs typeface="Times New Roman" panose="02020603050405020304" pitchFamily="18" charset="0"/>
              </a:rPr>
              <a:t>for </a:t>
            </a:r>
            <a:r>
              <a:rPr b="1" dirty="0">
                <a:latin typeface="Times New Roman" panose="02020603050405020304" pitchFamily="18" charset="0"/>
                <a:cs typeface="Times New Roman" panose="02020603050405020304" pitchFamily="18" charset="0"/>
              </a:rPr>
              <a:t>(</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i=0; i&lt;list.length; </a:t>
            </a:r>
            <a:r>
              <a:rPr b="1" dirty="0" err="1">
                <a:latin typeface="Times New Roman" panose="02020603050405020304" pitchFamily="18" charset="0"/>
                <a:cs typeface="Times New Roman" panose="02020603050405020304" pitchFamily="18" charset="0"/>
              </a:rPr>
              <a:t>i</a:t>
            </a:r>
            <a:r>
              <a:rPr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361440" marR="429259" indent="-915035"/>
            <a:r>
              <a:rPr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361440" marR="429259" indent="-915035"/>
            <a:r>
              <a:rPr lang="en-US" b="1" dirty="0">
                <a:solidFill>
                  <a:srgbClr val="333399"/>
                </a:solidFill>
                <a:latin typeface="Times New Roman" panose="02020603050405020304" pitchFamily="18" charset="0"/>
                <a:cs typeface="Times New Roman" panose="02020603050405020304" pitchFamily="18" charset="0"/>
              </a:rPr>
              <a:t>       </a:t>
            </a:r>
            <a:r>
              <a:rPr b="1" dirty="0" err="1">
                <a:solidFill>
                  <a:srgbClr val="333399"/>
                </a:solidFill>
                <a:latin typeface="Times New Roman" panose="02020603050405020304" pitchFamily="18" charset="0"/>
                <a:cs typeface="Times New Roman" panose="02020603050405020304" pitchFamily="18" charset="0"/>
              </a:rPr>
              <a:t>System</a:t>
            </a:r>
            <a:r>
              <a:rPr b="1" dirty="0" err="1">
                <a:latin typeface="Times New Roman" panose="02020603050405020304" pitchFamily="18" charset="0"/>
                <a:cs typeface="Times New Roman" panose="02020603050405020304" pitchFamily="18" charset="0"/>
              </a:rPr>
              <a:t>.out.println</a:t>
            </a:r>
            <a:r>
              <a:rPr b="1" dirty="0">
                <a:latin typeface="Times New Roman" panose="02020603050405020304" pitchFamily="18" charset="0"/>
                <a:cs typeface="Times New Roman" panose="02020603050405020304" pitchFamily="18" charset="0"/>
              </a:rPr>
              <a:t>(list[</a:t>
            </a:r>
            <a:r>
              <a:rPr b="1" dirty="0" err="1">
                <a:latin typeface="Times New Roman" panose="02020603050405020304" pitchFamily="18" charset="0"/>
                <a:cs typeface="Times New Roman" panose="02020603050405020304" pitchFamily="18" charset="0"/>
              </a:rPr>
              <a:t>i</a:t>
            </a:r>
            <a:r>
              <a:rPr b="1" dirty="0">
                <a:latin typeface="Times New Roman" panose="02020603050405020304" pitchFamily="18" charset="0"/>
                <a:cs typeface="Times New Roman" panose="02020603050405020304" pitchFamily="18" charset="0"/>
              </a:rPr>
              <a:t>].</a:t>
            </a:r>
            <a:r>
              <a:rPr b="1" dirty="0" err="1">
                <a:latin typeface="Times New Roman" panose="02020603050405020304" pitchFamily="18" charset="0"/>
                <a:cs typeface="Times New Roman" panose="02020603050405020304" pitchFamily="18" charset="0"/>
              </a:rPr>
              <a:t>getDetail</a:t>
            </a: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46405"/>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R="5216525" algn="ct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R="5218430" algn="ct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3124200" y="4664598"/>
            <a:ext cx="4933364" cy="1671955"/>
          </a:xfrm>
          <a:prstGeom prst="rect">
            <a:avLst/>
          </a:prstGeom>
        </p:spPr>
        <p:txBody>
          <a:bodyPr vert="horz" wrap="square" lIns="0" tIns="12700" rIns="0" bIns="0" rtlCol="0">
            <a:spAutoFit/>
          </a:bodyPr>
          <a:lstStyle/>
          <a:p>
            <a:pPr marL="12700" marR="5080">
              <a:spcBef>
                <a:spcPts val="100"/>
              </a:spcBef>
            </a:pPr>
            <a:r>
              <a:rPr b="1" dirty="0">
                <a:latin typeface="Times New Roman" panose="02020603050405020304" pitchFamily="18" charset="0"/>
                <a:cs typeface="Times New Roman" panose="02020603050405020304" pitchFamily="18" charset="0"/>
              </a:rPr>
              <a:t>EmployeeList list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EmployeeList();  Employee e1; Manager m1;</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list.add(e1);</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list.add(m1);</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list.print();</a:t>
            </a:r>
            <a:endParaRPr dirty="0">
              <a:latin typeface="Times New Roman" panose="02020603050405020304" pitchFamily="18" charset="0"/>
              <a:cs typeface="Times New Roman" panose="02020603050405020304" pitchFamily="18" charset="0"/>
            </a:endParaRPr>
          </a:p>
        </p:txBody>
      </p:sp>
      <p:sp>
        <p:nvSpPr>
          <p:cNvPr id="31" name="object 10">
            <a:extLst>
              <a:ext uri="{FF2B5EF4-FFF2-40B4-BE49-F238E27FC236}">
                <a16:creationId xmlns:a16="http://schemas.microsoft.com/office/drawing/2014/main" id="{050DA1B8-DA03-47C8-A68B-0207FFA9331C}"/>
              </a:ext>
            </a:extLst>
          </p:cNvPr>
          <p:cNvSpPr/>
          <p:nvPr/>
        </p:nvSpPr>
        <p:spPr>
          <a:xfrm>
            <a:off x="8096864" y="977846"/>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2" name="object 12">
            <a:extLst>
              <a:ext uri="{FF2B5EF4-FFF2-40B4-BE49-F238E27FC236}">
                <a16:creationId xmlns:a16="http://schemas.microsoft.com/office/drawing/2014/main" id="{B3DEC64D-57F0-453F-A7A0-9B15179AF1E3}"/>
              </a:ext>
            </a:extLst>
          </p:cNvPr>
          <p:cNvGrpSpPr/>
          <p:nvPr/>
        </p:nvGrpSpPr>
        <p:grpSpPr>
          <a:xfrm>
            <a:off x="8102695" y="969059"/>
            <a:ext cx="2404110" cy="2099310"/>
            <a:chOff x="6453949" y="569785"/>
            <a:chExt cx="2404110" cy="2099310"/>
          </a:xfrm>
        </p:grpSpPr>
        <p:sp>
          <p:nvSpPr>
            <p:cNvPr id="33" name="object 13">
              <a:extLst>
                <a:ext uri="{FF2B5EF4-FFF2-40B4-BE49-F238E27FC236}">
                  <a16:creationId xmlns:a16="http://schemas.microsoft.com/office/drawing/2014/main" id="{C79F533F-4348-40E5-AE49-BFE025B3C8D4}"/>
                </a:ext>
              </a:extLst>
            </p:cNvPr>
            <p:cNvSpPr/>
            <p:nvPr/>
          </p:nvSpPr>
          <p:spPr>
            <a:xfrm>
              <a:off x="6458711" y="574548"/>
              <a:ext cx="2394585" cy="2089785"/>
            </a:xfrm>
            <a:custGeom>
              <a:avLst/>
              <a:gdLst/>
              <a:ahLst/>
              <a:cxnLst/>
              <a:rect l="l" t="t" r="r" b="b"/>
              <a:pathLst>
                <a:path w="2394584" h="2089785">
                  <a:moveTo>
                    <a:pt x="2394204" y="0"/>
                  </a:moveTo>
                  <a:lnTo>
                    <a:pt x="0" y="0"/>
                  </a:lnTo>
                  <a:lnTo>
                    <a:pt x="0" y="2089403"/>
                  </a:lnTo>
                  <a:lnTo>
                    <a:pt x="2394204" y="2089403"/>
                  </a:lnTo>
                  <a:lnTo>
                    <a:pt x="23942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14">
              <a:extLst>
                <a:ext uri="{FF2B5EF4-FFF2-40B4-BE49-F238E27FC236}">
                  <a16:creationId xmlns:a16="http://schemas.microsoft.com/office/drawing/2014/main" id="{80767E80-6E2E-41F7-ABAC-9A0B0AC01ABD}"/>
                </a:ext>
              </a:extLst>
            </p:cNvPr>
            <p:cNvSpPr/>
            <p:nvPr/>
          </p:nvSpPr>
          <p:spPr>
            <a:xfrm>
              <a:off x="6458711" y="574548"/>
              <a:ext cx="2394585" cy="2089785"/>
            </a:xfrm>
            <a:custGeom>
              <a:avLst/>
              <a:gdLst/>
              <a:ahLst/>
              <a:cxnLst/>
              <a:rect l="l" t="t" r="r" b="b"/>
              <a:pathLst>
                <a:path w="2394584" h="2089785">
                  <a:moveTo>
                    <a:pt x="0" y="2089403"/>
                  </a:moveTo>
                  <a:lnTo>
                    <a:pt x="2394204" y="2089403"/>
                  </a:lnTo>
                  <a:lnTo>
                    <a:pt x="2394204" y="0"/>
                  </a:lnTo>
                  <a:lnTo>
                    <a:pt x="0" y="0"/>
                  </a:lnTo>
                  <a:lnTo>
                    <a:pt x="0" y="208940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5" name="object 15">
            <a:extLst>
              <a:ext uri="{FF2B5EF4-FFF2-40B4-BE49-F238E27FC236}">
                <a16:creationId xmlns:a16="http://schemas.microsoft.com/office/drawing/2014/main" id="{BD780A8E-5392-4347-ACFD-12B890C06D6A}"/>
              </a:ext>
            </a:extLst>
          </p:cNvPr>
          <p:cNvSpPr txBox="1"/>
          <p:nvPr/>
        </p:nvSpPr>
        <p:spPr>
          <a:xfrm>
            <a:off x="8896764" y="956232"/>
            <a:ext cx="81597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Person</a:t>
            </a:r>
            <a:endParaRPr>
              <a:latin typeface="Times New Roman" panose="02020603050405020304" pitchFamily="18" charset="0"/>
              <a:cs typeface="Times New Roman" panose="02020603050405020304" pitchFamily="18" charset="0"/>
            </a:endParaRPr>
          </a:p>
        </p:txBody>
      </p:sp>
      <p:sp>
        <p:nvSpPr>
          <p:cNvPr id="36" name="object 16">
            <a:extLst>
              <a:ext uri="{FF2B5EF4-FFF2-40B4-BE49-F238E27FC236}">
                <a16:creationId xmlns:a16="http://schemas.microsoft.com/office/drawing/2014/main" id="{07542348-1E6C-4B5B-A513-245172049F51}"/>
              </a:ext>
            </a:extLst>
          </p:cNvPr>
          <p:cNvSpPr txBox="1"/>
          <p:nvPr/>
        </p:nvSpPr>
        <p:spPr>
          <a:xfrm>
            <a:off x="8113173" y="1357426"/>
            <a:ext cx="1311910"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name: String</a:t>
            </a:r>
            <a:endParaRPr sz="1400">
              <a:latin typeface="Times New Roman" panose="02020603050405020304" pitchFamily="18" charset="0"/>
              <a:cs typeface="Times New Roman" panose="02020603050405020304" pitchFamily="18" charset="0"/>
            </a:endParaRPr>
          </a:p>
        </p:txBody>
      </p:sp>
      <p:sp>
        <p:nvSpPr>
          <p:cNvPr id="37" name="object 17">
            <a:extLst>
              <a:ext uri="{FF2B5EF4-FFF2-40B4-BE49-F238E27FC236}">
                <a16:creationId xmlns:a16="http://schemas.microsoft.com/office/drawing/2014/main" id="{0B68CB5E-9F2B-45C6-8BF4-8B0815B2A55F}"/>
              </a:ext>
            </a:extLst>
          </p:cNvPr>
          <p:cNvSpPr txBox="1"/>
          <p:nvPr/>
        </p:nvSpPr>
        <p:spPr>
          <a:xfrm>
            <a:off x="8113174" y="1698802"/>
            <a:ext cx="1445895" cy="228909"/>
          </a:xfrm>
          <a:prstGeom prst="rect">
            <a:avLst/>
          </a:prstGeom>
        </p:spPr>
        <p:txBody>
          <a:bodyPr vert="horz" wrap="square" lIns="0" tIns="13335" rIns="0" bIns="0" rtlCol="0">
            <a:spAutoFit/>
          </a:bodyPr>
          <a:lstStyle/>
          <a:p>
            <a:pPr marL="12700">
              <a:spcBef>
                <a:spcPts val="105"/>
              </a:spcBef>
            </a:pPr>
            <a:r>
              <a:rPr sz="1400" b="1" dirty="0">
                <a:latin typeface="Times New Roman" panose="02020603050405020304" pitchFamily="18" charset="0"/>
                <a:cs typeface="Times New Roman" panose="02020603050405020304" pitchFamily="18" charset="0"/>
              </a:rPr>
              <a:t>- birthday: Date</a:t>
            </a:r>
            <a:endParaRPr sz="1400">
              <a:latin typeface="Times New Roman" panose="02020603050405020304" pitchFamily="18" charset="0"/>
              <a:cs typeface="Times New Roman" panose="02020603050405020304" pitchFamily="18" charset="0"/>
            </a:endParaRPr>
          </a:p>
        </p:txBody>
      </p:sp>
      <p:sp>
        <p:nvSpPr>
          <p:cNvPr id="38" name="object 18">
            <a:extLst>
              <a:ext uri="{FF2B5EF4-FFF2-40B4-BE49-F238E27FC236}">
                <a16:creationId xmlns:a16="http://schemas.microsoft.com/office/drawing/2014/main" id="{3418F462-B681-4BD2-AEDD-B0DD82BDFDF8}"/>
              </a:ext>
            </a:extLst>
          </p:cNvPr>
          <p:cNvSpPr txBox="1"/>
          <p:nvPr/>
        </p:nvSpPr>
        <p:spPr>
          <a:xfrm>
            <a:off x="8132350" y="1910941"/>
            <a:ext cx="1963420" cy="1046480"/>
          </a:xfrm>
          <a:prstGeom prst="rect">
            <a:avLst/>
          </a:prstGeom>
        </p:spPr>
        <p:txBody>
          <a:bodyPr vert="horz" wrap="square" lIns="0" tIns="138430" rIns="0" bIns="0" rtlCol="0">
            <a:spAutoFit/>
          </a:bodyPr>
          <a:lstStyle/>
          <a:p>
            <a:pPr marL="12700">
              <a:spcBef>
                <a:spcPts val="1090"/>
              </a:spcBef>
            </a:pPr>
            <a:r>
              <a:rPr sz="1400" b="1" dirty="0">
                <a:latin typeface="Times New Roman" panose="02020603050405020304" pitchFamily="18" charset="0"/>
                <a:cs typeface="Times New Roman" panose="02020603050405020304" pitchFamily="18" charset="0"/>
              </a:rPr>
              <a:t>+ setName(String)</a:t>
            </a:r>
            <a:endParaRPr sz="1400" dirty="0">
              <a:latin typeface="Times New Roman" panose="02020603050405020304" pitchFamily="18" charset="0"/>
              <a:cs typeface="Times New Roman" panose="02020603050405020304" pitchFamily="18" charset="0"/>
            </a:endParaRPr>
          </a:p>
          <a:p>
            <a:pPr marL="12700">
              <a:spcBef>
                <a:spcPts val="994"/>
              </a:spcBef>
            </a:pPr>
            <a:r>
              <a:rPr sz="1400" b="1" dirty="0">
                <a:latin typeface="Times New Roman" panose="02020603050405020304" pitchFamily="18" charset="0"/>
                <a:cs typeface="Times New Roman" panose="02020603050405020304" pitchFamily="18" charset="0"/>
              </a:rPr>
              <a:t>+ </a:t>
            </a:r>
            <a:r>
              <a:rPr sz="1400" b="1" dirty="0" err="1">
                <a:latin typeface="Times New Roman" panose="02020603050405020304" pitchFamily="18" charset="0"/>
                <a:cs typeface="Times New Roman" panose="02020603050405020304" pitchFamily="18" charset="0"/>
              </a:rPr>
              <a:t>setBirthdy</a:t>
            </a:r>
            <a:r>
              <a:rPr sz="1400" b="1" dirty="0">
                <a:latin typeface="Times New Roman" panose="02020603050405020304" pitchFamily="18" charset="0"/>
                <a:cs typeface="Times New Roman" panose="02020603050405020304" pitchFamily="18" charset="0"/>
              </a:rPr>
              <a:t>(Date)</a:t>
            </a:r>
            <a:endParaRPr sz="1400" dirty="0">
              <a:latin typeface="Times New Roman" panose="02020603050405020304" pitchFamily="18" charset="0"/>
              <a:cs typeface="Times New Roman" panose="02020603050405020304" pitchFamily="18" charset="0"/>
            </a:endParaRPr>
          </a:p>
          <a:p>
            <a:pPr marL="12700">
              <a:spcBef>
                <a:spcPts val="1010"/>
              </a:spcBef>
            </a:pPr>
            <a:r>
              <a:rPr sz="1400" b="1" dirty="0">
                <a:latin typeface="Times New Roman" panose="02020603050405020304" pitchFamily="18" charset="0"/>
                <a:cs typeface="Times New Roman" panose="02020603050405020304" pitchFamily="18" charset="0"/>
              </a:rPr>
              <a:t>+ getDetails(): String</a:t>
            </a:r>
            <a:endParaRPr sz="1400" dirty="0">
              <a:latin typeface="Times New Roman" panose="02020603050405020304" pitchFamily="18" charset="0"/>
              <a:cs typeface="Times New Roman" panose="02020603050405020304" pitchFamily="18" charset="0"/>
            </a:endParaRPr>
          </a:p>
        </p:txBody>
      </p:sp>
      <p:sp>
        <p:nvSpPr>
          <p:cNvPr id="39" name="object 19">
            <a:extLst>
              <a:ext uri="{FF2B5EF4-FFF2-40B4-BE49-F238E27FC236}">
                <a16:creationId xmlns:a16="http://schemas.microsoft.com/office/drawing/2014/main" id="{082B1A32-2600-45EA-8E74-004FCBF41A0C}"/>
              </a:ext>
            </a:extLst>
          </p:cNvPr>
          <p:cNvSpPr/>
          <p:nvPr/>
        </p:nvSpPr>
        <p:spPr>
          <a:xfrm>
            <a:off x="8090821" y="1332914"/>
            <a:ext cx="2411095" cy="685800"/>
          </a:xfrm>
          <a:custGeom>
            <a:avLst/>
            <a:gdLst/>
            <a:ahLst/>
            <a:cxnLst/>
            <a:rect l="l" t="t" r="r" b="b"/>
            <a:pathLst>
              <a:path w="2411095" h="685800">
                <a:moveTo>
                  <a:pt x="0" y="0"/>
                </a:moveTo>
                <a:lnTo>
                  <a:pt x="2395728" y="0"/>
                </a:lnTo>
              </a:path>
              <a:path w="2411095" h="685800">
                <a:moveTo>
                  <a:pt x="16763" y="685800"/>
                </a:moveTo>
                <a:lnTo>
                  <a:pt x="2410968" y="68580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0" name="object 21">
            <a:extLst>
              <a:ext uri="{FF2B5EF4-FFF2-40B4-BE49-F238E27FC236}">
                <a16:creationId xmlns:a16="http://schemas.microsoft.com/office/drawing/2014/main" id="{5B686F3B-402D-4BCF-9D06-A8254586CFA6}"/>
              </a:ext>
            </a:extLst>
          </p:cNvPr>
          <p:cNvSpPr/>
          <p:nvPr/>
        </p:nvSpPr>
        <p:spPr>
          <a:xfrm>
            <a:off x="8072044" y="3514727"/>
            <a:ext cx="2395855" cy="1371600"/>
          </a:xfrm>
          <a:custGeom>
            <a:avLst/>
            <a:gdLst/>
            <a:ahLst/>
            <a:cxnLst/>
            <a:rect l="l" t="t" r="r" b="b"/>
            <a:pathLst>
              <a:path w="2395854" h="1371600">
                <a:moveTo>
                  <a:pt x="2395728" y="0"/>
                </a:moveTo>
                <a:lnTo>
                  <a:pt x="0" y="0"/>
                </a:lnTo>
                <a:lnTo>
                  <a:pt x="0" y="1371599"/>
                </a:lnTo>
                <a:lnTo>
                  <a:pt x="2395728" y="1371599"/>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1" name="object 22">
            <a:extLst>
              <a:ext uri="{FF2B5EF4-FFF2-40B4-BE49-F238E27FC236}">
                <a16:creationId xmlns:a16="http://schemas.microsoft.com/office/drawing/2014/main" id="{DD3AF974-D95E-4E28-9C7D-CBD27E87275A}"/>
              </a:ext>
            </a:extLst>
          </p:cNvPr>
          <p:cNvGraphicFramePr>
            <a:graphicFrameLocks noGrp="1"/>
          </p:cNvGraphicFramePr>
          <p:nvPr/>
        </p:nvGraphicFramePr>
        <p:xfrm>
          <a:off x="8120667" y="3277538"/>
          <a:ext cx="2396489" cy="1618487"/>
        </p:xfrm>
        <a:graphic>
          <a:graphicData uri="http://schemas.openxmlformats.org/drawingml/2006/table">
            <a:tbl>
              <a:tblPr firstRow="1" bandRow="1">
                <a:tableStyleId>{2D5ABB26-0587-4C30-8999-92F81FD0307C}</a:tableStyleId>
              </a:tblPr>
              <a:tblGrid>
                <a:gridCol w="1311275">
                  <a:extLst>
                    <a:ext uri="{9D8B030D-6E8A-4147-A177-3AD203B41FA5}">
                      <a16:colId xmlns:a16="http://schemas.microsoft.com/office/drawing/2014/main" val="20000"/>
                    </a:ext>
                  </a:extLst>
                </a:gridCol>
                <a:gridCol w="1085214">
                  <a:extLst>
                    <a:ext uri="{9D8B030D-6E8A-4147-A177-3AD203B41FA5}">
                      <a16:colId xmlns:a16="http://schemas.microsoft.com/office/drawing/2014/main" val="20001"/>
                    </a:ext>
                  </a:extLst>
                </a:gridCol>
              </a:tblGrid>
              <a:tr h="246888">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3755">
                <a:tc gridSpan="2">
                  <a:txBody>
                    <a:bodyPr/>
                    <a:lstStyle/>
                    <a:p>
                      <a:pPr marL="640715">
                        <a:lnSpc>
                          <a:spcPct val="100000"/>
                        </a:lnSpc>
                        <a:spcBef>
                          <a:spcPts val="140"/>
                        </a:spcBef>
                      </a:pPr>
                      <a:r>
                        <a:rPr sz="1800" b="1" spc="-5" dirty="0">
                          <a:latin typeface="Tahoma"/>
                          <a:cs typeface="Tahoma"/>
                        </a:rPr>
                        <a:t>Employee</a:t>
                      </a:r>
                      <a:endParaRPr sz="1800" dirty="0">
                        <a:latin typeface="Tahoma"/>
                        <a:cs typeface="Tahoma"/>
                      </a:endParaRPr>
                    </a:p>
                  </a:txBody>
                  <a:tcPr marL="0" marR="0" marT="177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2044">
                <a:tc gridSpan="2">
                  <a:txBody>
                    <a:bodyPr/>
                    <a:lstStyle/>
                    <a:p>
                      <a:pPr marL="19050">
                        <a:lnSpc>
                          <a:spcPct val="100000"/>
                        </a:lnSpc>
                        <a:spcBef>
                          <a:spcPts val="675"/>
                        </a:spcBef>
                      </a:pPr>
                      <a:r>
                        <a:rPr sz="1400" b="1" dirty="0">
                          <a:latin typeface="Tahoma"/>
                          <a:cs typeface="Tahoma"/>
                        </a:rPr>
                        <a:t>- salary:</a:t>
                      </a:r>
                      <a:r>
                        <a:rPr sz="1400" b="1" spc="-10" dirty="0">
                          <a:latin typeface="Tahoma"/>
                          <a:cs typeface="Tahoma"/>
                        </a:rPr>
                        <a:t> </a:t>
                      </a:r>
                      <a:r>
                        <a:rPr sz="1400" b="1" spc="-5" dirty="0">
                          <a:latin typeface="Tahoma"/>
                          <a:cs typeface="Tahoma"/>
                        </a:rPr>
                        <a:t>double</a:t>
                      </a:r>
                      <a:endParaRPr sz="1400">
                        <a:latin typeface="Tahoma"/>
                        <a:cs typeface="Tahoma"/>
                      </a:endParaRP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setSalary(double)</a:t>
                      </a:r>
                      <a:endParaRPr sz="1400" dirty="0">
                        <a:latin typeface="Tahoma"/>
                        <a:cs typeface="Tahoma"/>
                      </a:endParaRPr>
                    </a:p>
                    <a:p>
                      <a:pPr marL="19050">
                        <a:lnSpc>
                          <a:spcPct val="100000"/>
                        </a:lnSpc>
                        <a:spcBef>
                          <a:spcPts val="994"/>
                        </a:spcBef>
                      </a:pPr>
                      <a:r>
                        <a:rPr sz="1400" b="1" spc="5" dirty="0">
                          <a:latin typeface="Tahoma"/>
                          <a:cs typeface="Tahoma"/>
                        </a:rPr>
                        <a:t>+ </a:t>
                      </a:r>
                      <a:r>
                        <a:rPr sz="1400" b="1" spc="-5" dirty="0">
                          <a:latin typeface="Tahoma"/>
                          <a:cs typeface="Tahoma"/>
                        </a:rPr>
                        <a:t>getDetails():</a:t>
                      </a:r>
                      <a:r>
                        <a:rPr sz="1400" b="1" spc="5" dirty="0">
                          <a:latin typeface="Tahoma"/>
                          <a:cs typeface="Tahoma"/>
                        </a:rPr>
                        <a:t> </a:t>
                      </a:r>
                      <a:r>
                        <a:rPr sz="1400" b="1" spc="-5" dirty="0">
                          <a:latin typeface="Tahoma"/>
                          <a:cs typeface="Tahoma"/>
                        </a:rPr>
                        <a:t>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2" name="object 24">
            <a:extLst>
              <a:ext uri="{FF2B5EF4-FFF2-40B4-BE49-F238E27FC236}">
                <a16:creationId xmlns:a16="http://schemas.microsoft.com/office/drawing/2014/main" id="{780A5DE3-8623-4B8B-912A-19CC5EA93158}"/>
              </a:ext>
            </a:extLst>
          </p:cNvPr>
          <p:cNvSpPr/>
          <p:nvPr/>
        </p:nvSpPr>
        <p:spPr>
          <a:xfrm>
            <a:off x="8106822" y="5345409"/>
            <a:ext cx="2395855" cy="1371600"/>
          </a:xfrm>
          <a:custGeom>
            <a:avLst/>
            <a:gdLst/>
            <a:ahLst/>
            <a:cxnLst/>
            <a:rect l="l" t="t" r="r" b="b"/>
            <a:pathLst>
              <a:path w="2395854" h="1371600">
                <a:moveTo>
                  <a:pt x="2395728" y="0"/>
                </a:moveTo>
                <a:lnTo>
                  <a:pt x="0" y="0"/>
                </a:lnTo>
                <a:lnTo>
                  <a:pt x="0" y="1371600"/>
                </a:lnTo>
                <a:lnTo>
                  <a:pt x="2395728" y="1371600"/>
                </a:lnTo>
                <a:lnTo>
                  <a:pt x="2395728"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43" name="object 25">
            <a:extLst>
              <a:ext uri="{FF2B5EF4-FFF2-40B4-BE49-F238E27FC236}">
                <a16:creationId xmlns:a16="http://schemas.microsoft.com/office/drawing/2014/main" id="{566A6937-DE17-40DD-99F2-A5CE34B0BD18}"/>
              </a:ext>
            </a:extLst>
          </p:cNvPr>
          <p:cNvGraphicFramePr>
            <a:graphicFrameLocks noGrp="1"/>
          </p:cNvGraphicFramePr>
          <p:nvPr/>
        </p:nvGraphicFramePr>
        <p:xfrm>
          <a:off x="8121935" y="5107721"/>
          <a:ext cx="2395220" cy="1636775"/>
        </p:xfrm>
        <a:graphic>
          <a:graphicData uri="http://schemas.openxmlformats.org/drawingml/2006/table">
            <a:tbl>
              <a:tblPr firstRow="1" bandRow="1">
                <a:tableStyleId>{2D5ABB26-0587-4C30-8999-92F81FD0307C}</a:tableStyleId>
              </a:tblPr>
              <a:tblGrid>
                <a:gridCol w="132905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tblGrid>
              <a:tr h="265176">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32231">
                <a:tc gridSpan="2">
                  <a:txBody>
                    <a:bodyPr/>
                    <a:lstStyle/>
                    <a:p>
                      <a:pPr marL="697230">
                        <a:lnSpc>
                          <a:spcPct val="100000"/>
                        </a:lnSpc>
                        <a:spcBef>
                          <a:spcPts val="135"/>
                        </a:spcBef>
                      </a:pPr>
                      <a:r>
                        <a:rPr sz="1800" b="1" spc="-5" dirty="0">
                          <a:latin typeface="Tahoma"/>
                          <a:cs typeface="Tahoma"/>
                        </a:rPr>
                        <a:t>Manager</a:t>
                      </a:r>
                      <a:endParaRPr sz="1800">
                        <a:latin typeface="Tahoma"/>
                        <a:cs typeface="Tahoma"/>
                      </a:endParaRPr>
                    </a:p>
                  </a:txBody>
                  <a:tcPr marL="0" marR="0" marT="171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3568">
                <a:tc gridSpan="2">
                  <a:txBody>
                    <a:bodyPr/>
                    <a:lstStyle/>
                    <a:p>
                      <a:pPr marL="19050">
                        <a:lnSpc>
                          <a:spcPct val="100000"/>
                        </a:lnSpc>
                        <a:spcBef>
                          <a:spcPts val="685"/>
                        </a:spcBef>
                      </a:pPr>
                      <a:r>
                        <a:rPr sz="1400" b="1" dirty="0">
                          <a:latin typeface="Tahoma"/>
                          <a:cs typeface="Tahoma"/>
                        </a:rPr>
                        <a:t>- assistant:</a:t>
                      </a:r>
                      <a:r>
                        <a:rPr sz="1400" b="1" spc="5" dirty="0">
                          <a:latin typeface="Tahoma"/>
                          <a:cs typeface="Tahoma"/>
                        </a:rPr>
                        <a:t> </a:t>
                      </a:r>
                      <a:r>
                        <a:rPr sz="1400" b="1" spc="-5" dirty="0">
                          <a:latin typeface="Tahoma"/>
                          <a:cs typeface="Tahoma"/>
                        </a:rPr>
                        <a:t>Employee</a:t>
                      </a:r>
                      <a:endParaRPr sz="1400">
                        <a:latin typeface="Tahoma"/>
                        <a:cs typeface="Tahoma"/>
                      </a:endParaRPr>
                    </a:p>
                  </a:txBody>
                  <a:tcPr marL="0" marR="0" marT="869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85800">
                <a:tc gridSpan="2">
                  <a:txBody>
                    <a:bodyPr/>
                    <a:lstStyle/>
                    <a:p>
                      <a:pPr marL="19050">
                        <a:lnSpc>
                          <a:spcPct val="100000"/>
                        </a:lnSpc>
                        <a:spcBef>
                          <a:spcPts val="590"/>
                        </a:spcBef>
                      </a:pPr>
                      <a:r>
                        <a:rPr sz="1400" b="1" dirty="0">
                          <a:latin typeface="Tahoma"/>
                          <a:cs typeface="Tahoma"/>
                        </a:rPr>
                        <a:t>+</a:t>
                      </a:r>
                      <a:r>
                        <a:rPr sz="1400" b="1" spc="-5" dirty="0">
                          <a:latin typeface="Tahoma"/>
                          <a:cs typeface="Tahoma"/>
                        </a:rPr>
                        <a:t> setAssistant(Employee)</a:t>
                      </a:r>
                      <a:endParaRPr sz="1400" dirty="0">
                        <a:latin typeface="Tahoma"/>
                        <a:cs typeface="Tahoma"/>
                      </a:endParaRPr>
                    </a:p>
                    <a:p>
                      <a:pPr marL="19050">
                        <a:lnSpc>
                          <a:spcPct val="100000"/>
                        </a:lnSpc>
                        <a:spcBef>
                          <a:spcPts val="994"/>
                        </a:spcBef>
                      </a:pPr>
                      <a:r>
                        <a:rPr sz="1400" b="1" dirty="0">
                          <a:latin typeface="Tahoma"/>
                          <a:cs typeface="Tahoma"/>
                        </a:rPr>
                        <a:t>+</a:t>
                      </a:r>
                      <a:r>
                        <a:rPr sz="1400" b="1" spc="-5" dirty="0">
                          <a:latin typeface="Tahoma"/>
                          <a:cs typeface="Tahoma"/>
                        </a:rPr>
                        <a:t> getDetails():String</a:t>
                      </a:r>
                      <a:endParaRPr sz="1400" dirty="0">
                        <a:latin typeface="Tahoma"/>
                        <a:cs typeface="Tahoma"/>
                      </a:endParaRPr>
                    </a:p>
                  </a:txBody>
                  <a:tcPr marL="0" marR="0" marT="749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4" name="object 26">
            <a:extLst>
              <a:ext uri="{FF2B5EF4-FFF2-40B4-BE49-F238E27FC236}">
                <a16:creationId xmlns:a16="http://schemas.microsoft.com/office/drawing/2014/main" id="{F8D81D55-EB93-48B1-B787-825C03ED1151}"/>
              </a:ext>
            </a:extLst>
          </p:cNvPr>
          <p:cNvSpPr/>
          <p:nvPr/>
        </p:nvSpPr>
        <p:spPr>
          <a:xfrm>
            <a:off x="9326784" y="3036746"/>
            <a:ext cx="20726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5" name="object 27">
            <a:extLst>
              <a:ext uri="{FF2B5EF4-FFF2-40B4-BE49-F238E27FC236}">
                <a16:creationId xmlns:a16="http://schemas.microsoft.com/office/drawing/2014/main" id="{B6751F3A-2557-4121-9821-AE48C196280F}"/>
              </a:ext>
            </a:extLst>
          </p:cNvPr>
          <p:cNvSpPr/>
          <p:nvPr/>
        </p:nvSpPr>
        <p:spPr>
          <a:xfrm>
            <a:off x="9338977" y="4896026"/>
            <a:ext cx="208788"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598420" cy="689932"/>
          </a:xfrm>
          <a:prstGeom prst="rect">
            <a:avLst/>
          </a:prstGeom>
        </p:spPr>
        <p:txBody>
          <a:bodyPr vert="horz" wrap="square" lIns="0" tIns="12700" rIns="0" bIns="0" rtlCol="0" anchor="ctr">
            <a:spAutoFit/>
          </a:bodyPr>
          <a:lstStyle/>
          <a:p>
            <a:pPr marL="12700">
              <a:lnSpc>
                <a:spcPct val="100000"/>
              </a:lnSpc>
              <a:spcBef>
                <a:spcPts val="100"/>
              </a:spcBef>
            </a:pPr>
            <a:r>
              <a:rPr dirty="0"/>
              <a:t>3. Đa hình</a:t>
            </a:r>
          </a:p>
        </p:txBody>
      </p:sp>
      <p:sp>
        <p:nvSpPr>
          <p:cNvPr id="8" name="object 8"/>
          <p:cNvSpPr txBox="1"/>
          <p:nvPr/>
        </p:nvSpPr>
        <p:spPr>
          <a:xfrm>
            <a:off x="2514600" y="1203363"/>
            <a:ext cx="7816216" cy="5222455"/>
          </a:xfrm>
          <a:prstGeom prst="rect">
            <a:avLst/>
          </a:prstGeom>
        </p:spPr>
        <p:txBody>
          <a:bodyPr vert="horz" wrap="square" lIns="0" tIns="12700" rIns="0" bIns="0" rtlCol="0">
            <a:spAutoFit/>
          </a:bodyPr>
          <a:lstStyle/>
          <a:p>
            <a:pPr marL="12700">
              <a:lnSpc>
                <a:spcPts val="274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 Các đối tượng Triangle, Rectangle, Circle đều là các</a:t>
            </a:r>
          </a:p>
          <a:p>
            <a:pPr marL="355600">
              <a:lnSpc>
                <a:spcPts val="2720"/>
              </a:lnSpc>
            </a:pPr>
            <a:r>
              <a:rPr sz="2400" dirty="0">
                <a:latin typeface="Times New Roman" panose="02020603050405020304" pitchFamily="18" charset="0"/>
                <a:cs typeface="Times New Roman" panose="02020603050405020304" pitchFamily="18" charset="0"/>
              </a:rPr>
              <a:t>đối tượng Shape</a:t>
            </a:r>
          </a:p>
          <a:p>
            <a:pPr marL="12700">
              <a:lnSpc>
                <a:spcPts val="2140"/>
              </a:lnSpc>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15"/>
              </a:spcBef>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handleShapes(Shape[] shapes){</a:t>
            </a:r>
            <a:endParaRPr dirty="0">
              <a:latin typeface="Times New Roman" panose="02020603050405020304" pitchFamily="18" charset="0"/>
              <a:cs typeface="Times New Roman" panose="02020603050405020304" pitchFamily="18" charset="0"/>
            </a:endParaRPr>
          </a:p>
          <a:p>
            <a:pPr marL="286385">
              <a:spcBef>
                <a:spcPts val="219"/>
              </a:spcBef>
            </a:pPr>
            <a:r>
              <a:rPr b="1" dirty="0">
                <a:latin typeface="Times New Roman" panose="02020603050405020304" pitchFamily="18" charset="0"/>
                <a:cs typeface="Times New Roman" panose="02020603050405020304" pitchFamily="18" charset="0"/>
              </a:rPr>
              <a:t>// Vẽ các hình theo cách riêng của mỗi hình</a:t>
            </a:r>
            <a:endParaRPr dirty="0">
              <a:latin typeface="Times New Roman" panose="02020603050405020304" pitchFamily="18" charset="0"/>
              <a:cs typeface="Times New Roman" panose="02020603050405020304" pitchFamily="18" charset="0"/>
            </a:endParaRPr>
          </a:p>
          <a:p>
            <a:pPr marL="560070" marR="2670810" indent="-273685">
              <a:lnSpc>
                <a:spcPct val="110000"/>
              </a:lnSpc>
            </a:pPr>
            <a:r>
              <a:rPr b="1" dirty="0">
                <a:solidFill>
                  <a:srgbClr val="333399"/>
                </a:solidFill>
                <a:latin typeface="Times New Roman" panose="02020603050405020304" pitchFamily="18" charset="0"/>
                <a:cs typeface="Times New Roman" panose="02020603050405020304" pitchFamily="18" charset="0"/>
              </a:rPr>
              <a:t>for</a:t>
            </a:r>
            <a:r>
              <a:rPr b="1" dirty="0">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i = 0; i &lt; shapes.length; ++i) {  shapes[i].draw();</a:t>
            </a:r>
            <a:endParaRPr dirty="0">
              <a:latin typeface="Times New Roman" panose="02020603050405020304" pitchFamily="18" charset="0"/>
              <a:cs typeface="Times New Roman" panose="02020603050405020304" pitchFamily="18" charset="0"/>
            </a:endParaRPr>
          </a:p>
          <a:p>
            <a:pPr marL="286385">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286385">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286385">
              <a:spcBef>
                <a:spcPts val="220"/>
              </a:spcBef>
            </a:pPr>
            <a:r>
              <a:rPr b="1" dirty="0">
                <a:latin typeface="Times New Roman" panose="02020603050405020304" pitchFamily="18" charset="0"/>
                <a:cs typeface="Times New Roman" panose="02020603050405020304" pitchFamily="18" charset="0"/>
              </a:rPr>
              <a:t>// Gọi đến phương thức xóa,</a:t>
            </a:r>
            <a:endParaRPr dirty="0">
              <a:latin typeface="Times New Roman" panose="02020603050405020304" pitchFamily="18" charset="0"/>
              <a:cs typeface="Times New Roman" panose="02020603050405020304" pitchFamily="18" charset="0"/>
            </a:endParaRPr>
          </a:p>
          <a:p>
            <a:pPr marL="286385">
              <a:spcBef>
                <a:spcPts val="215"/>
              </a:spcBef>
            </a:pPr>
            <a:r>
              <a:rPr b="1" dirty="0">
                <a:latin typeface="Times New Roman" panose="02020603050405020304" pitchFamily="18" charset="0"/>
                <a:cs typeface="Times New Roman" panose="02020603050405020304" pitchFamily="18" charset="0"/>
              </a:rPr>
              <a:t>// không cần quan tâm đó là hình gì</a:t>
            </a:r>
            <a:endParaRPr dirty="0">
              <a:latin typeface="Times New Roman" panose="02020603050405020304" pitchFamily="18" charset="0"/>
              <a:cs typeface="Times New Roman" panose="02020603050405020304" pitchFamily="18" charset="0"/>
            </a:endParaRPr>
          </a:p>
          <a:p>
            <a:pPr marL="560070" marR="2670810" indent="-273685">
              <a:lnSpc>
                <a:spcPct val="110000"/>
              </a:lnSpc>
            </a:pPr>
            <a:r>
              <a:rPr b="1" dirty="0">
                <a:solidFill>
                  <a:srgbClr val="333399"/>
                </a:solidFill>
                <a:latin typeface="Times New Roman" panose="02020603050405020304" pitchFamily="18" charset="0"/>
                <a:cs typeface="Times New Roman" panose="02020603050405020304" pitchFamily="18" charset="0"/>
              </a:rPr>
              <a:t>for</a:t>
            </a:r>
            <a:r>
              <a:rPr b="1" dirty="0">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i = 0; i &lt; shapes.length; ++i) {  shapes[i].erase();</a:t>
            </a:r>
            <a:endParaRPr dirty="0">
              <a:latin typeface="Times New Roman" panose="02020603050405020304" pitchFamily="18" charset="0"/>
              <a:cs typeface="Times New Roman" panose="02020603050405020304" pitchFamily="18" charset="0"/>
            </a:endParaRPr>
          </a:p>
          <a:p>
            <a:pPr marL="286385">
              <a:spcBef>
                <a:spcPts val="22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R="5080" algn="r">
              <a:spcBef>
                <a:spcPts val="740"/>
              </a:spcBef>
            </a:pPr>
            <a:r>
              <a:rPr sz="1400" dirty="0">
                <a:latin typeface="Times New Roman" panose="02020603050405020304" pitchFamily="18" charset="0"/>
                <a:cs typeface="Times New Roman" panose="02020603050405020304" pitchFamily="18" charset="0"/>
              </a:rPr>
              <a:t>30</a:t>
            </a:r>
          </a:p>
        </p:txBody>
      </p:sp>
      <p:sp>
        <p:nvSpPr>
          <p:cNvPr id="9" name="object 9"/>
          <p:cNvSpPr/>
          <p:nvPr/>
        </p:nvSpPr>
        <p:spPr>
          <a:xfrm>
            <a:off x="6477000" y="3810000"/>
            <a:ext cx="4114800" cy="297180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346255"/>
            <a:ext cx="2547646" cy="566822"/>
          </a:xfrm>
          <a:prstGeom prst="rect">
            <a:avLst/>
          </a:prstGeom>
        </p:spPr>
        <p:txBody>
          <a:bodyPr vert="horz" wrap="square" lIns="0" tIns="12700" rIns="0" bIns="0" rtlCol="0" anchor="ctr">
            <a:spAutoFit/>
          </a:bodyPr>
          <a:lstStyle/>
          <a:p>
            <a:pPr marL="12700">
              <a:lnSpc>
                <a:spcPct val="100000"/>
              </a:lnSpc>
              <a:spcBef>
                <a:spcPts val="100"/>
              </a:spcBef>
            </a:pPr>
            <a:r>
              <a:rPr sz="3600" dirty="0"/>
              <a:t>Câu hỏi</a:t>
            </a:r>
          </a:p>
        </p:txBody>
      </p:sp>
      <p:sp>
        <p:nvSpPr>
          <p:cNvPr id="8" name="object 8"/>
          <p:cNvSpPr txBox="1"/>
          <p:nvPr/>
        </p:nvSpPr>
        <p:spPr>
          <a:xfrm>
            <a:off x="2605404" y="1296374"/>
            <a:ext cx="1661796" cy="825226"/>
          </a:xfrm>
          <a:prstGeom prst="rect">
            <a:avLst/>
          </a:prstGeom>
        </p:spPr>
        <p:txBody>
          <a:bodyPr vert="horz" wrap="square" lIns="0" tIns="85725" rIns="0" bIns="0" rtlCol="0">
            <a:spAutoFit/>
          </a:bodyPr>
          <a:lstStyle/>
          <a:p>
            <a:pPr marL="12700">
              <a:spcBef>
                <a:spcPts val="67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biểu</a:t>
            </a:r>
            <a:r>
              <a:rPr sz="2400" dirty="0">
                <a:latin typeface="Times New Roman" panose="02020603050405020304" pitchFamily="18" charset="0"/>
                <a:cs typeface="Times New Roman" panose="02020603050405020304" pitchFamily="18" charset="0"/>
              </a:rPr>
              <a:t> đồ lớp:</a:t>
            </a: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31</a:t>
            </a:r>
            <a:endParaRPr sz="1400">
              <a:latin typeface="Times New Roman" panose="02020603050405020304" pitchFamily="18" charset="0"/>
              <a:cs typeface="Times New Roman" panose="02020603050405020304" pitchFamily="18" charset="0"/>
            </a:endParaRPr>
          </a:p>
        </p:txBody>
      </p:sp>
      <p:sp>
        <p:nvSpPr>
          <p:cNvPr id="12" name="object 12"/>
          <p:cNvSpPr/>
          <p:nvPr/>
        </p:nvSpPr>
        <p:spPr>
          <a:xfrm>
            <a:off x="4338982" y="1246833"/>
            <a:ext cx="6202527" cy="271556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txBox="1"/>
          <p:nvPr/>
        </p:nvSpPr>
        <p:spPr>
          <a:xfrm>
            <a:off x="2619756" y="4106736"/>
            <a:ext cx="7819645" cy="2173605"/>
          </a:xfrm>
          <a:prstGeom prst="rect">
            <a:avLst/>
          </a:prstGeom>
        </p:spPr>
        <p:txBody>
          <a:bodyPr vert="horz" wrap="square" lIns="0" tIns="12700" rIns="0" bIns="0" rtlCol="0">
            <a:spAutoFit/>
          </a:bodyPr>
          <a:lstStyle/>
          <a:p>
            <a:pPr marL="12700" marR="5080">
              <a:lnSpc>
                <a:spcPct val="107000"/>
              </a:lnSpc>
              <a:spcBef>
                <a:spcPts val="100"/>
              </a:spcBef>
            </a:pPr>
            <a:r>
              <a:rPr sz="2000" dirty="0">
                <a:latin typeface="Times New Roman" panose="02020603050405020304" pitchFamily="18" charset="0"/>
                <a:cs typeface="Times New Roman" panose="02020603050405020304" pitchFamily="18" charset="0"/>
              </a:rPr>
              <a:t>Phương thức </a:t>
            </a:r>
            <a:r>
              <a:rPr sz="2000" b="1" dirty="0">
                <a:latin typeface="Times New Roman" panose="02020603050405020304" pitchFamily="18" charset="0"/>
                <a:cs typeface="Times New Roman" panose="02020603050405020304" pitchFamily="18" charset="0"/>
              </a:rPr>
              <a:t>printLine() </a:t>
            </a:r>
            <a:r>
              <a:rPr sz="2000" dirty="0">
                <a:latin typeface="Times New Roman" panose="02020603050405020304" pitchFamily="18" charset="0"/>
                <a:cs typeface="Times New Roman" panose="02020603050405020304" pitchFamily="18" charset="0"/>
              </a:rPr>
              <a:t>của lớp nào sẽ được sử dụng trong mỗi trường  hợp dưới đây, biết rằng </a:t>
            </a:r>
            <a:r>
              <a:rPr sz="2000" b="1" dirty="0">
                <a:latin typeface="Times New Roman" panose="02020603050405020304" pitchFamily="18" charset="0"/>
                <a:cs typeface="Times New Roman" panose="02020603050405020304" pitchFamily="18" charset="0"/>
              </a:rPr>
              <a:t>z </a:t>
            </a:r>
            <a:r>
              <a:rPr sz="2000" dirty="0">
                <a:latin typeface="Times New Roman" panose="02020603050405020304" pitchFamily="18" charset="0"/>
                <a:cs typeface="Times New Roman" panose="02020603050405020304" pitchFamily="18" charset="0"/>
              </a:rPr>
              <a:t>là một đối tượng của lớp </a:t>
            </a:r>
            <a:r>
              <a:rPr sz="2000" b="1" dirty="0">
                <a:latin typeface="Times New Roman" panose="02020603050405020304" pitchFamily="18" charset="0"/>
                <a:cs typeface="Times New Roman" panose="02020603050405020304" pitchFamily="18" charset="0"/>
              </a:rPr>
              <a:t>F</a:t>
            </a:r>
            <a:r>
              <a:rPr sz="2000" dirty="0">
                <a:latin typeface="Times New Roman" panose="02020603050405020304" pitchFamily="18" charset="0"/>
                <a:cs typeface="Times New Roman" panose="02020603050405020304" pitchFamily="18" charset="0"/>
              </a:rPr>
              <a:t>? Giải thích ngắn gọn?</a:t>
            </a:r>
          </a:p>
          <a:p>
            <a:pPr marL="469900" indent="-457200">
              <a:lnSpc>
                <a:spcPts val="2170"/>
              </a:lnSpc>
              <a:buAutoNum type="arabicPeriod"/>
              <a:tabLst>
                <a:tab pos="469900" algn="l"/>
              </a:tabLst>
            </a:pPr>
            <a:r>
              <a:rPr sz="2000" b="1" dirty="0">
                <a:latin typeface="Times New Roman" panose="02020603050405020304" pitchFamily="18" charset="0"/>
                <a:cs typeface="Times New Roman" panose="02020603050405020304" pitchFamily="18" charset="0"/>
              </a:rPr>
              <a:t>z.printLine(1)</a:t>
            </a:r>
            <a:endParaRPr sz="2000" dirty="0">
              <a:latin typeface="Times New Roman" panose="02020603050405020304" pitchFamily="18" charset="0"/>
              <a:cs typeface="Times New Roman" panose="02020603050405020304" pitchFamily="18" charset="0"/>
            </a:endParaRPr>
          </a:p>
          <a:p>
            <a:pPr marL="469900" indent="-457200">
              <a:buAutoNum type="arabicPeriod"/>
              <a:tabLst>
                <a:tab pos="469900" algn="l"/>
              </a:tabLst>
            </a:pPr>
            <a:r>
              <a:rPr sz="2000" b="1" dirty="0">
                <a:latin typeface="Times New Roman" panose="02020603050405020304" pitchFamily="18" charset="0"/>
                <a:cs typeface="Times New Roman" panose="02020603050405020304" pitchFamily="18" charset="0"/>
              </a:rPr>
              <a:t>z.printLine(2, "Object-Oriented Programming")</a:t>
            </a:r>
            <a:endParaRPr sz="2000" dirty="0">
              <a:latin typeface="Times New Roman" panose="02020603050405020304" pitchFamily="18" charset="0"/>
              <a:cs typeface="Times New Roman" panose="02020603050405020304" pitchFamily="18" charset="0"/>
            </a:endParaRPr>
          </a:p>
          <a:p>
            <a:pPr marL="469900" indent="-457200">
              <a:buAutoNum type="arabicPeriod"/>
              <a:tabLst>
                <a:tab pos="469900" algn="l"/>
              </a:tabLst>
            </a:pPr>
            <a:r>
              <a:rPr sz="2000" b="1" dirty="0">
                <a:latin typeface="Times New Roman" panose="02020603050405020304" pitchFamily="18" charset="0"/>
                <a:cs typeface="Times New Roman" panose="02020603050405020304" pitchFamily="18" charset="0"/>
              </a:rPr>
              <a:t>z.printLine("Java")</a:t>
            </a:r>
            <a:endParaRPr sz="2000" dirty="0">
              <a:latin typeface="Times New Roman" panose="02020603050405020304" pitchFamily="18" charset="0"/>
              <a:cs typeface="Times New Roman" panose="02020603050405020304" pitchFamily="18" charset="0"/>
            </a:endParaRPr>
          </a:p>
          <a:p>
            <a:pPr marL="469900" indent="-457200">
              <a:buAutoNum type="arabicPeriod"/>
              <a:tabLst>
                <a:tab pos="469900" algn="l"/>
              </a:tabLst>
            </a:pPr>
            <a:r>
              <a:rPr sz="2000" b="1" dirty="0">
                <a:latin typeface="Times New Roman" panose="02020603050405020304" pitchFamily="18" charset="0"/>
                <a:cs typeface="Times New Roman" panose="02020603050405020304" pitchFamily="18" charset="0"/>
              </a:rPr>
              <a:t>z.printLine("Object-Oriented Programming", "Java")</a:t>
            </a:r>
            <a:endParaRPr sz="2000" dirty="0">
              <a:latin typeface="Times New Roman" panose="02020603050405020304" pitchFamily="18" charset="0"/>
              <a:cs typeface="Times New Roman" panose="02020603050405020304" pitchFamily="18" charset="0"/>
            </a:endParaRPr>
          </a:p>
          <a:p>
            <a:pPr marL="469900" indent="-457200">
              <a:buAutoNum type="arabicPeriod"/>
              <a:tabLst>
                <a:tab pos="469900" algn="l"/>
              </a:tabLst>
            </a:pPr>
            <a:r>
              <a:rPr sz="2000" b="1" dirty="0">
                <a:latin typeface="Times New Roman" panose="02020603050405020304" pitchFamily="18" charset="0"/>
                <a:cs typeface="Times New Roman" panose="02020603050405020304" pitchFamily="18" charset="0"/>
              </a:rPr>
              <a:t>z.printLine("Object-Oriented Programming", 3)</a:t>
            </a:r>
            <a:endParaRPr sz="2000" dirty="0">
              <a:latin typeface="Times New Roman" panose="02020603050405020304" pitchFamily="18" charset="0"/>
              <a:cs typeface="Times New Roman" panose="02020603050405020304" pitchFamily="18" charset="0"/>
            </a:endParaRPr>
          </a:p>
        </p:txBody>
      </p:sp>
      <p:sp>
        <p:nvSpPr>
          <p:cNvPr id="14" name="object 11">
            <a:extLst>
              <a:ext uri="{FF2B5EF4-FFF2-40B4-BE49-F238E27FC236}">
                <a16:creationId xmlns:a16="http://schemas.microsoft.com/office/drawing/2014/main" id="{9B17A98D-287A-45DF-9964-B0AAF5C6E6BF}"/>
              </a:ext>
            </a:extLst>
          </p:cNvPr>
          <p:cNvSpPr/>
          <p:nvPr/>
        </p:nvSpPr>
        <p:spPr>
          <a:xfrm>
            <a:off x="8528234" y="69256"/>
            <a:ext cx="2013274" cy="846516"/>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346255"/>
            <a:ext cx="2427631" cy="566822"/>
          </a:xfrm>
          <a:prstGeom prst="rect">
            <a:avLst/>
          </a:prstGeom>
        </p:spPr>
        <p:txBody>
          <a:bodyPr vert="horz" wrap="square" lIns="0" tIns="12700" rIns="0" bIns="0" rtlCol="0" anchor="ctr">
            <a:spAutoFit/>
          </a:bodyPr>
          <a:lstStyle/>
          <a:p>
            <a:pPr marL="12700">
              <a:lnSpc>
                <a:spcPct val="100000"/>
              </a:lnSpc>
              <a:spcBef>
                <a:spcPts val="100"/>
              </a:spcBef>
            </a:pPr>
            <a:r>
              <a:rPr sz="3600" dirty="0"/>
              <a:t>Câu hỏi</a:t>
            </a:r>
          </a:p>
        </p:txBody>
      </p:sp>
      <p:sp>
        <p:nvSpPr>
          <p:cNvPr id="8" name="object 8"/>
          <p:cNvSpPr txBox="1"/>
          <p:nvPr/>
        </p:nvSpPr>
        <p:spPr>
          <a:xfrm>
            <a:off x="2619756" y="1370773"/>
            <a:ext cx="7798563" cy="1123315"/>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Những điều kiện nào trả về </a:t>
            </a:r>
            <a:r>
              <a:rPr sz="2400" dirty="0">
                <a:solidFill>
                  <a:srgbClr val="333399"/>
                </a:solidFill>
                <a:latin typeface="Times New Roman" panose="02020603050405020304" pitchFamily="18" charset="0"/>
                <a:cs typeface="Times New Roman" panose="02020603050405020304" pitchFamily="18" charset="0"/>
              </a:rPr>
              <a:t>true</a:t>
            </a:r>
            <a:r>
              <a:rPr sz="2400" dirty="0">
                <a:latin typeface="Times New Roman" panose="02020603050405020304" pitchFamily="18" charset="0"/>
                <a:cs typeface="Times New Roman" panose="02020603050405020304" pitchFamily="18" charset="0"/>
              </a:rPr>
              <a:t>? (Có thể xem Java</a:t>
            </a:r>
          </a:p>
          <a:p>
            <a:pPr marL="355600" marR="5080"/>
            <a:r>
              <a:rPr sz="2400" dirty="0">
                <a:latin typeface="Times New Roman" panose="02020603050405020304" pitchFamily="18" charset="0"/>
                <a:cs typeface="Times New Roman" panose="02020603050405020304" pitchFamily="18" charset="0"/>
              </a:rPr>
              <a:t>documentation để biết các quan hệ thừa kế giữa các lớp)  Biết rằng System.out là một đối tượng của lớp PrintStream.</a:t>
            </a:r>
          </a:p>
        </p:txBody>
      </p:sp>
      <p:graphicFrame>
        <p:nvGraphicFramePr>
          <p:cNvPr id="9" name="object 9"/>
          <p:cNvGraphicFramePr>
            <a:graphicFrameLocks noGrp="1"/>
          </p:cNvGraphicFramePr>
          <p:nvPr/>
        </p:nvGraphicFramePr>
        <p:xfrm>
          <a:off x="2948623" y="2723386"/>
          <a:ext cx="6294754" cy="2327865"/>
        </p:xfrm>
        <a:graphic>
          <a:graphicData uri="http://schemas.openxmlformats.org/drawingml/2006/table">
            <a:tbl>
              <a:tblPr firstRow="1" bandRow="1">
                <a:tableStyleId>{2D5ABB26-0587-4C30-8999-92F81FD0307C}</a:tableStyleId>
              </a:tblPr>
              <a:tblGrid>
                <a:gridCol w="2310130">
                  <a:extLst>
                    <a:ext uri="{9D8B030D-6E8A-4147-A177-3AD203B41FA5}">
                      <a16:colId xmlns:a16="http://schemas.microsoft.com/office/drawing/2014/main" val="20000"/>
                    </a:ext>
                  </a:extLst>
                </a:gridCol>
                <a:gridCol w="1849755">
                  <a:extLst>
                    <a:ext uri="{9D8B030D-6E8A-4147-A177-3AD203B41FA5}">
                      <a16:colId xmlns:a16="http://schemas.microsoft.com/office/drawing/2014/main" val="20001"/>
                    </a:ext>
                  </a:extLst>
                </a:gridCol>
                <a:gridCol w="2134869">
                  <a:extLst>
                    <a:ext uri="{9D8B030D-6E8A-4147-A177-3AD203B41FA5}">
                      <a16:colId xmlns:a16="http://schemas.microsoft.com/office/drawing/2014/main" val="20002"/>
                    </a:ext>
                  </a:extLst>
                </a:gridCol>
              </a:tblGrid>
              <a:tr h="359134">
                <a:tc>
                  <a:txBody>
                    <a:bodyPr/>
                    <a:lstStyle/>
                    <a:p>
                      <a:pPr marL="31750">
                        <a:lnSpc>
                          <a:spcPts val="2270"/>
                        </a:lnSpc>
                      </a:pPr>
                      <a:r>
                        <a:rPr sz="2200" b="1" spc="-5" dirty="0">
                          <a:latin typeface="Courier New"/>
                          <a:cs typeface="Courier New"/>
                        </a:rPr>
                        <a:t>1.</a:t>
                      </a:r>
                      <a:r>
                        <a:rPr sz="2200" b="1" spc="25" dirty="0">
                          <a:latin typeface="Courier New"/>
                          <a:cs typeface="Courier New"/>
                        </a:rPr>
                        <a:t> </a:t>
                      </a:r>
                      <a:r>
                        <a:rPr sz="2200" b="1" dirty="0">
                          <a:latin typeface="Courier New"/>
                          <a:cs typeface="Courier New"/>
                        </a:rPr>
                        <a:t>System.out</a:t>
                      </a:r>
                      <a:endParaRPr sz="2200" dirty="0">
                        <a:latin typeface="Courier New"/>
                        <a:cs typeface="Courier New"/>
                      </a:endParaRPr>
                    </a:p>
                  </a:txBody>
                  <a:tcPr marL="0" marR="0" marT="0" marB="0"/>
                </a:tc>
                <a:tc>
                  <a:txBody>
                    <a:bodyPr/>
                    <a:lstStyle/>
                    <a:p>
                      <a:pPr marL="83185">
                        <a:lnSpc>
                          <a:spcPts val="2270"/>
                        </a:lnSpc>
                      </a:pPr>
                      <a:r>
                        <a:rPr sz="2200" b="1" dirty="0">
                          <a:latin typeface="Courier New"/>
                          <a:cs typeface="Courier New"/>
                        </a:rPr>
                        <a:t>instanceof</a:t>
                      </a:r>
                      <a:endParaRPr sz="2200">
                        <a:latin typeface="Courier New"/>
                        <a:cs typeface="Courier New"/>
                      </a:endParaRPr>
                    </a:p>
                  </a:txBody>
                  <a:tcPr marL="0" marR="0" marT="0" marB="0"/>
                </a:tc>
                <a:tc>
                  <a:txBody>
                    <a:bodyPr/>
                    <a:lstStyle/>
                    <a:p>
                      <a:pPr marL="84455">
                        <a:lnSpc>
                          <a:spcPts val="2270"/>
                        </a:lnSpc>
                      </a:pPr>
                      <a:r>
                        <a:rPr sz="2200" b="1" spc="-5" dirty="0">
                          <a:latin typeface="Courier New"/>
                          <a:cs typeface="Courier New"/>
                        </a:rPr>
                        <a:t>PrintStream</a:t>
                      </a:r>
                      <a:endParaRPr sz="2200">
                        <a:latin typeface="Courier New"/>
                        <a:cs typeface="Courier New"/>
                      </a:endParaRPr>
                    </a:p>
                  </a:txBody>
                  <a:tcPr marL="0" marR="0" marT="0" marB="0"/>
                </a:tc>
                <a:extLst>
                  <a:ext uri="{0D108BD9-81ED-4DB2-BD59-A6C34878D82A}">
                    <a16:rowId xmlns:a16="http://schemas.microsoft.com/office/drawing/2014/main" val="10000"/>
                  </a:ext>
                </a:extLst>
              </a:tr>
              <a:tr h="402335">
                <a:tc>
                  <a:txBody>
                    <a:bodyPr/>
                    <a:lstStyle/>
                    <a:p>
                      <a:pPr marL="31750">
                        <a:lnSpc>
                          <a:spcPts val="2610"/>
                        </a:lnSpc>
                      </a:pPr>
                      <a:r>
                        <a:rPr sz="2200" b="1" spc="-5" dirty="0">
                          <a:latin typeface="Courier New"/>
                          <a:cs typeface="Courier New"/>
                        </a:rPr>
                        <a:t>2.</a:t>
                      </a:r>
                      <a:r>
                        <a:rPr sz="2200" b="1" spc="25" dirty="0">
                          <a:latin typeface="Courier New"/>
                          <a:cs typeface="Courier New"/>
                        </a:rPr>
                        <a:t> </a:t>
                      </a:r>
                      <a:r>
                        <a:rPr sz="2200" b="1" dirty="0">
                          <a:latin typeface="Courier New"/>
                          <a:cs typeface="Courier New"/>
                        </a:rPr>
                        <a:t>System.out</a:t>
                      </a:r>
                      <a:endParaRPr sz="2200">
                        <a:latin typeface="Courier New"/>
                        <a:cs typeface="Courier New"/>
                      </a:endParaRPr>
                    </a:p>
                  </a:txBody>
                  <a:tcPr marL="0" marR="0" marT="0" marB="0"/>
                </a:tc>
                <a:tc>
                  <a:txBody>
                    <a:bodyPr/>
                    <a:lstStyle/>
                    <a:p>
                      <a:pPr marL="83185">
                        <a:lnSpc>
                          <a:spcPts val="2610"/>
                        </a:lnSpc>
                      </a:pPr>
                      <a:r>
                        <a:rPr sz="2200" b="1" dirty="0">
                          <a:latin typeface="Courier New"/>
                          <a:cs typeface="Courier New"/>
                        </a:rPr>
                        <a:t>instanceof</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OutputStream</a:t>
                      </a:r>
                      <a:endParaRPr sz="2200">
                        <a:latin typeface="Courier New"/>
                        <a:cs typeface="Courier New"/>
                      </a:endParaRPr>
                    </a:p>
                  </a:txBody>
                  <a:tcPr marL="0" marR="0" marT="0" marB="0"/>
                </a:tc>
                <a:extLst>
                  <a:ext uri="{0D108BD9-81ED-4DB2-BD59-A6C34878D82A}">
                    <a16:rowId xmlns:a16="http://schemas.microsoft.com/office/drawing/2014/main" val="10001"/>
                  </a:ext>
                </a:extLst>
              </a:tr>
              <a:tr h="402463">
                <a:tc>
                  <a:txBody>
                    <a:bodyPr/>
                    <a:lstStyle/>
                    <a:p>
                      <a:pPr marL="31750">
                        <a:lnSpc>
                          <a:spcPts val="2610"/>
                        </a:lnSpc>
                      </a:pPr>
                      <a:r>
                        <a:rPr sz="2200" b="1" spc="-5" dirty="0">
                          <a:latin typeface="Courier New"/>
                          <a:cs typeface="Courier New"/>
                        </a:rPr>
                        <a:t>3.</a:t>
                      </a:r>
                      <a:r>
                        <a:rPr sz="2200" b="1" spc="25" dirty="0">
                          <a:latin typeface="Courier New"/>
                          <a:cs typeface="Courier New"/>
                        </a:rPr>
                        <a:t> </a:t>
                      </a:r>
                      <a:r>
                        <a:rPr sz="2200" b="1" dirty="0">
                          <a:latin typeface="Courier New"/>
                          <a:cs typeface="Courier New"/>
                        </a:rPr>
                        <a:t>System.out</a:t>
                      </a:r>
                      <a:endParaRPr sz="2200" dirty="0">
                        <a:latin typeface="Courier New"/>
                        <a:cs typeface="Courier New"/>
                      </a:endParaRPr>
                    </a:p>
                  </a:txBody>
                  <a:tcPr marL="0" marR="0" marT="0" marB="0"/>
                </a:tc>
                <a:tc>
                  <a:txBody>
                    <a:bodyPr/>
                    <a:lstStyle/>
                    <a:p>
                      <a:pPr marL="83185">
                        <a:lnSpc>
                          <a:spcPts val="2610"/>
                        </a:lnSpc>
                      </a:pPr>
                      <a:r>
                        <a:rPr sz="2200" b="1" dirty="0">
                          <a:latin typeface="Courier New"/>
                          <a:cs typeface="Courier New"/>
                        </a:rPr>
                        <a:t>instanceof</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LogStream</a:t>
                      </a:r>
                      <a:endParaRPr sz="2200">
                        <a:latin typeface="Courier New"/>
                        <a:cs typeface="Courier New"/>
                      </a:endParaRPr>
                    </a:p>
                  </a:txBody>
                  <a:tcPr marL="0" marR="0" marT="0" marB="0"/>
                </a:tc>
                <a:extLst>
                  <a:ext uri="{0D108BD9-81ED-4DB2-BD59-A6C34878D82A}">
                    <a16:rowId xmlns:a16="http://schemas.microsoft.com/office/drawing/2014/main" val="10002"/>
                  </a:ext>
                </a:extLst>
              </a:tr>
              <a:tr h="402463">
                <a:tc>
                  <a:txBody>
                    <a:bodyPr/>
                    <a:lstStyle/>
                    <a:p>
                      <a:pPr marL="31750">
                        <a:lnSpc>
                          <a:spcPts val="2610"/>
                        </a:lnSpc>
                      </a:pPr>
                      <a:r>
                        <a:rPr sz="2200" b="1" spc="-5" dirty="0">
                          <a:latin typeface="Courier New"/>
                          <a:cs typeface="Courier New"/>
                        </a:rPr>
                        <a:t>4.</a:t>
                      </a:r>
                      <a:r>
                        <a:rPr sz="2200" b="1" spc="25" dirty="0">
                          <a:latin typeface="Courier New"/>
                          <a:cs typeface="Courier New"/>
                        </a:rPr>
                        <a:t> </a:t>
                      </a:r>
                      <a:r>
                        <a:rPr sz="2200" b="1" dirty="0">
                          <a:latin typeface="Courier New"/>
                          <a:cs typeface="Courier New"/>
                        </a:rPr>
                        <a:t>System.out</a:t>
                      </a:r>
                      <a:endParaRPr sz="2200">
                        <a:latin typeface="Courier New"/>
                        <a:cs typeface="Courier New"/>
                      </a:endParaRPr>
                    </a:p>
                  </a:txBody>
                  <a:tcPr marL="0" marR="0" marT="0" marB="0"/>
                </a:tc>
                <a:tc>
                  <a:txBody>
                    <a:bodyPr/>
                    <a:lstStyle/>
                    <a:p>
                      <a:pPr marL="83185">
                        <a:lnSpc>
                          <a:spcPts val="2610"/>
                        </a:lnSpc>
                      </a:pPr>
                      <a:r>
                        <a:rPr sz="2200" b="1" dirty="0">
                          <a:latin typeface="Courier New"/>
                          <a:cs typeface="Courier New"/>
                        </a:rPr>
                        <a:t>instanceof</a:t>
                      </a:r>
                      <a:endParaRPr sz="2200" dirty="0">
                        <a:latin typeface="Courier New"/>
                        <a:cs typeface="Courier New"/>
                      </a:endParaRPr>
                    </a:p>
                  </a:txBody>
                  <a:tcPr marL="0" marR="0" marT="0" marB="0"/>
                </a:tc>
                <a:tc>
                  <a:txBody>
                    <a:bodyPr/>
                    <a:lstStyle/>
                    <a:p>
                      <a:pPr marL="84455">
                        <a:lnSpc>
                          <a:spcPts val="2610"/>
                        </a:lnSpc>
                      </a:pPr>
                      <a:r>
                        <a:rPr sz="2200" b="1" dirty="0">
                          <a:latin typeface="Courier New"/>
                          <a:cs typeface="Courier New"/>
                        </a:rPr>
                        <a:t>Object</a:t>
                      </a:r>
                      <a:endParaRPr sz="2200">
                        <a:latin typeface="Courier New"/>
                        <a:cs typeface="Courier New"/>
                      </a:endParaRPr>
                    </a:p>
                  </a:txBody>
                  <a:tcPr marL="0" marR="0" marT="0" marB="0"/>
                </a:tc>
                <a:extLst>
                  <a:ext uri="{0D108BD9-81ED-4DB2-BD59-A6C34878D82A}">
                    <a16:rowId xmlns:a16="http://schemas.microsoft.com/office/drawing/2014/main" val="10003"/>
                  </a:ext>
                </a:extLst>
              </a:tr>
              <a:tr h="402336">
                <a:tc>
                  <a:txBody>
                    <a:bodyPr/>
                    <a:lstStyle/>
                    <a:p>
                      <a:pPr marL="31750">
                        <a:lnSpc>
                          <a:spcPts val="2610"/>
                        </a:lnSpc>
                      </a:pPr>
                      <a:r>
                        <a:rPr sz="2200" b="1" spc="-5" dirty="0">
                          <a:latin typeface="Courier New"/>
                          <a:cs typeface="Courier New"/>
                        </a:rPr>
                        <a:t>5.</a:t>
                      </a:r>
                      <a:r>
                        <a:rPr sz="2200" b="1" spc="25" dirty="0">
                          <a:latin typeface="Courier New"/>
                          <a:cs typeface="Courier New"/>
                        </a:rPr>
                        <a:t> </a:t>
                      </a:r>
                      <a:r>
                        <a:rPr sz="2200" b="1" dirty="0">
                          <a:latin typeface="Courier New"/>
                          <a:cs typeface="Courier New"/>
                        </a:rPr>
                        <a:t>System.out</a:t>
                      </a:r>
                      <a:endParaRPr sz="2200">
                        <a:latin typeface="Courier New"/>
                        <a:cs typeface="Courier New"/>
                      </a:endParaRPr>
                    </a:p>
                  </a:txBody>
                  <a:tcPr marL="0" marR="0" marT="0" marB="0"/>
                </a:tc>
                <a:tc>
                  <a:txBody>
                    <a:bodyPr/>
                    <a:lstStyle/>
                    <a:p>
                      <a:pPr marL="83185">
                        <a:lnSpc>
                          <a:spcPts val="2610"/>
                        </a:lnSpc>
                      </a:pPr>
                      <a:r>
                        <a:rPr sz="2200" b="1" dirty="0">
                          <a:latin typeface="Courier New"/>
                          <a:cs typeface="Courier New"/>
                        </a:rPr>
                        <a:t>instanceof</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String</a:t>
                      </a:r>
                      <a:endParaRPr sz="2200">
                        <a:latin typeface="Courier New"/>
                        <a:cs typeface="Courier New"/>
                      </a:endParaRPr>
                    </a:p>
                  </a:txBody>
                  <a:tcPr marL="0" marR="0" marT="0" marB="0"/>
                </a:tc>
                <a:extLst>
                  <a:ext uri="{0D108BD9-81ED-4DB2-BD59-A6C34878D82A}">
                    <a16:rowId xmlns:a16="http://schemas.microsoft.com/office/drawing/2014/main" val="10004"/>
                  </a:ext>
                </a:extLst>
              </a:tr>
              <a:tr h="359134">
                <a:tc>
                  <a:txBody>
                    <a:bodyPr/>
                    <a:lstStyle/>
                    <a:p>
                      <a:pPr marL="31750">
                        <a:lnSpc>
                          <a:spcPts val="2610"/>
                        </a:lnSpc>
                      </a:pPr>
                      <a:r>
                        <a:rPr sz="2200" b="1" spc="-5" dirty="0">
                          <a:latin typeface="Courier New"/>
                          <a:cs typeface="Courier New"/>
                        </a:rPr>
                        <a:t>6.</a:t>
                      </a:r>
                      <a:r>
                        <a:rPr sz="2200" b="1" spc="25" dirty="0">
                          <a:latin typeface="Courier New"/>
                          <a:cs typeface="Courier New"/>
                        </a:rPr>
                        <a:t> </a:t>
                      </a:r>
                      <a:r>
                        <a:rPr sz="2200" b="1" dirty="0">
                          <a:latin typeface="Courier New"/>
                          <a:cs typeface="Courier New"/>
                        </a:rPr>
                        <a:t>System.out</a:t>
                      </a:r>
                      <a:endParaRPr sz="2200">
                        <a:latin typeface="Courier New"/>
                        <a:cs typeface="Courier New"/>
                      </a:endParaRPr>
                    </a:p>
                  </a:txBody>
                  <a:tcPr marL="0" marR="0" marT="0" marB="0"/>
                </a:tc>
                <a:tc>
                  <a:txBody>
                    <a:bodyPr/>
                    <a:lstStyle/>
                    <a:p>
                      <a:pPr marL="83185">
                        <a:lnSpc>
                          <a:spcPts val="2610"/>
                        </a:lnSpc>
                      </a:pPr>
                      <a:r>
                        <a:rPr sz="2200" b="1" dirty="0">
                          <a:latin typeface="Courier New"/>
                          <a:cs typeface="Courier New"/>
                        </a:rPr>
                        <a:t>instanceof</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Writer</a:t>
                      </a:r>
                      <a:endParaRPr sz="2200" dirty="0">
                        <a:latin typeface="Courier New"/>
                        <a:cs typeface="Courier New"/>
                      </a:endParaRPr>
                    </a:p>
                  </a:txBody>
                  <a:tcPr marL="0" marR="0" marT="0" marB="0"/>
                </a:tc>
                <a:extLst>
                  <a:ext uri="{0D108BD9-81ED-4DB2-BD59-A6C34878D82A}">
                    <a16:rowId xmlns:a16="http://schemas.microsoft.com/office/drawing/2014/main" val="10005"/>
                  </a:ext>
                </a:extLst>
              </a:tr>
            </a:tbl>
          </a:graphicData>
        </a:graphic>
      </p:graphicFrame>
      <p:sp>
        <p:nvSpPr>
          <p:cNvPr id="10" name="object 10"/>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136</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62158"/>
            <a:ext cx="2210435" cy="689932"/>
          </a:xfrm>
          <a:prstGeom prst="rect">
            <a:avLst/>
          </a:prstGeom>
        </p:spPr>
        <p:txBody>
          <a:bodyPr vert="horz" wrap="square" lIns="0" tIns="12700" rIns="0" bIns="0" rtlCol="0" anchor="ctr">
            <a:spAutoFit/>
          </a:bodyPr>
          <a:lstStyle/>
          <a:p>
            <a:pPr marL="12700">
              <a:lnSpc>
                <a:spcPct val="100000"/>
              </a:lnSpc>
              <a:spcBef>
                <a:spcPts val="100"/>
              </a:spcBef>
            </a:pPr>
            <a:r>
              <a:rPr dirty="0"/>
              <a:t>Tổng kết</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137</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301387"/>
            <a:ext cx="7983477" cy="5080878"/>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Upcasting và downcasting</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Nhìn nhận các đối tượng thuộc lớp cơ sở như đối  tượng thuộc lớp dẫn xuất (upcasting) và ngược</a:t>
            </a:r>
          </a:p>
          <a:p>
            <a:pPr marL="756285">
              <a:spcBef>
                <a:spcPts val="5"/>
              </a:spcBef>
            </a:pPr>
            <a:r>
              <a:rPr sz="2800" dirty="0">
                <a:latin typeface="Times New Roman" panose="02020603050405020304" pitchFamily="18" charset="0"/>
                <a:cs typeface="Times New Roman" panose="02020603050405020304" pitchFamily="18" charset="0"/>
              </a:rPr>
              <a:t>lại (down-casting)</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Liên kết tĩnh và liên kết động</a:t>
            </a:r>
          </a:p>
          <a:p>
            <a:pPr marL="756285" marR="29019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Liên kết lời gọi hàm lúc biên dịch (liên kết tĩnh)  hay lúc chạy chương trình (liên kết động)</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Đa hình</a:t>
            </a:r>
          </a:p>
          <a:p>
            <a:pPr marL="756285" lvl="1" indent="-287020">
              <a:spcBef>
                <a:spcPts val="68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Nhìn nhận một đối tượng dưới nhiều kiểu khác</a:t>
            </a:r>
          </a:p>
          <a:p>
            <a:pPr marL="756285"/>
            <a:r>
              <a:rPr sz="2800" dirty="0">
                <a:latin typeface="Times New Roman" panose="02020603050405020304" pitchFamily="18" charset="0"/>
                <a:cs typeface="Times New Roman" panose="02020603050405020304" pitchFamily="18" charset="0"/>
              </a:rPr>
              <a:t>nhau</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p:nvPr/>
        </p:nvSpPr>
        <p:spPr>
          <a:xfrm>
            <a:off x="2753969" y="258827"/>
            <a:ext cx="2221230" cy="696595"/>
          </a:xfrm>
          <a:prstGeom prst="rect">
            <a:avLst/>
          </a:prstGeom>
        </p:spPr>
        <p:txBody>
          <a:bodyPr vert="horz" wrap="square" lIns="0" tIns="12700" rIns="0" bIns="0" rtlCol="0">
            <a:spAutoFit/>
          </a:bodyPr>
          <a:lstStyle/>
          <a:p>
            <a:pPr marL="12700">
              <a:spcBef>
                <a:spcPts val="100"/>
              </a:spcBef>
            </a:pPr>
            <a:r>
              <a:rPr sz="4400" dirty="0">
                <a:solidFill>
                  <a:srgbClr val="333399"/>
                </a:solidFill>
                <a:latin typeface="Times New Roman" panose="02020603050405020304" pitchFamily="18" charset="0"/>
                <a:cs typeface="Times New Roman" panose="02020603050405020304" pitchFamily="18" charset="0"/>
              </a:rPr>
              <a:t>Bài tập 1</a:t>
            </a:r>
            <a:endParaRPr sz="4400">
              <a:latin typeface="Times New Roman" panose="02020603050405020304" pitchFamily="18" charset="0"/>
              <a:cs typeface="Times New Roman" panose="02020603050405020304" pitchFamily="18" charset="0"/>
            </a:endParaRPr>
          </a:p>
        </p:txBody>
      </p:sp>
      <p:sp>
        <p:nvSpPr>
          <p:cNvPr id="8" name="object 8"/>
          <p:cNvSpPr txBox="1"/>
          <p:nvPr/>
        </p:nvSpPr>
        <p:spPr>
          <a:xfrm>
            <a:off x="1831340" y="1436573"/>
            <a:ext cx="7658100" cy="836294"/>
          </a:xfrm>
          <a:prstGeom prst="rect">
            <a:avLst/>
          </a:prstGeom>
        </p:spPr>
        <p:txBody>
          <a:bodyPr vert="horz" wrap="square" lIns="0" tIns="60325" rIns="0" bIns="0" rtlCol="0">
            <a:spAutoFit/>
          </a:bodyPr>
          <a:lstStyle/>
          <a:p>
            <a:pPr marL="355600" marR="5080" indent="-342900">
              <a:lnSpc>
                <a:spcPts val="3030"/>
              </a:lnSpc>
              <a:spcBef>
                <a:spcPts val="47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Kiểm tra các đoạn mã sau đây và vẽ sơ đồ lớp  tương ứng</a:t>
            </a:r>
            <a:endParaRPr sz="2800">
              <a:latin typeface="Times New Roman" panose="02020603050405020304" pitchFamily="18" charset="0"/>
              <a:cs typeface="Times New Roman" panose="02020603050405020304" pitchFamily="18" charset="0"/>
            </a:endParaRPr>
          </a:p>
        </p:txBody>
      </p:sp>
      <p:sp>
        <p:nvSpPr>
          <p:cNvPr id="9" name="object 9"/>
          <p:cNvSpPr/>
          <p:nvPr/>
        </p:nvSpPr>
        <p:spPr>
          <a:xfrm>
            <a:off x="1565722" y="2392679"/>
            <a:ext cx="9077318" cy="276949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9737894" y="5963664"/>
            <a:ext cx="413375" cy="204351"/>
          </a:xfrm>
          <a:prstGeom prst="rect">
            <a:avLst/>
          </a:prstGeom>
        </p:spPr>
        <p:txBody>
          <a:bodyPr vert="horz" wrap="square" lIns="0" tIns="0" rIns="0" bIns="0" rtlCol="0" anchor="ctr">
            <a:spAutoFit/>
          </a:bodyPr>
          <a:lstStyle/>
          <a:p>
            <a:pPr marL="38100">
              <a:lnSpc>
                <a:spcPts val="1650"/>
              </a:lnSpc>
            </a:pPr>
            <a:fld id="{81D60167-4931-47E6-BA6A-407CBD079E47}" type="slidenum">
              <a:rPr dirty="0">
                <a:latin typeface="Times New Roman" panose="02020603050405020304" pitchFamily="18" charset="0"/>
                <a:cs typeface="Times New Roman" panose="02020603050405020304" pitchFamily="18" charset="0"/>
              </a:rPr>
              <a:pPr marL="38100">
                <a:lnSpc>
                  <a:spcPts val="1650"/>
                </a:lnSpc>
              </a:pPr>
              <a:t>138</a:t>
            </a:fld>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p:nvPr/>
        </p:nvSpPr>
        <p:spPr>
          <a:xfrm>
            <a:off x="2753969" y="258827"/>
            <a:ext cx="2221230" cy="696595"/>
          </a:xfrm>
          <a:prstGeom prst="rect">
            <a:avLst/>
          </a:prstGeom>
        </p:spPr>
        <p:txBody>
          <a:bodyPr vert="horz" wrap="square" lIns="0" tIns="12700" rIns="0" bIns="0" rtlCol="0">
            <a:spAutoFit/>
          </a:bodyPr>
          <a:lstStyle/>
          <a:p>
            <a:pPr marL="12700">
              <a:spcBef>
                <a:spcPts val="100"/>
              </a:spcBef>
            </a:pPr>
            <a:r>
              <a:rPr sz="4400" dirty="0">
                <a:solidFill>
                  <a:srgbClr val="333399"/>
                </a:solidFill>
                <a:latin typeface="Times New Roman" panose="02020603050405020304" pitchFamily="18" charset="0"/>
                <a:cs typeface="Times New Roman" panose="02020603050405020304" pitchFamily="18" charset="0"/>
              </a:rPr>
              <a:t>Bài tập 2</a:t>
            </a:r>
            <a:endParaRPr sz="4400">
              <a:latin typeface="Times New Roman" panose="02020603050405020304" pitchFamily="18" charset="0"/>
              <a:cs typeface="Times New Roman" panose="02020603050405020304" pitchFamily="18" charset="0"/>
            </a:endParaRPr>
          </a:p>
        </p:txBody>
      </p:sp>
      <p:sp>
        <p:nvSpPr>
          <p:cNvPr id="8" name="object 8"/>
          <p:cNvSpPr txBox="1"/>
          <p:nvPr/>
        </p:nvSpPr>
        <p:spPr>
          <a:xfrm>
            <a:off x="1831340" y="1436573"/>
            <a:ext cx="7625080" cy="836294"/>
          </a:xfrm>
          <a:prstGeom prst="rect">
            <a:avLst/>
          </a:prstGeom>
        </p:spPr>
        <p:txBody>
          <a:bodyPr vert="horz" wrap="square" lIns="0" tIns="60325" rIns="0" bIns="0" rtlCol="0">
            <a:spAutoFit/>
          </a:bodyPr>
          <a:lstStyle/>
          <a:p>
            <a:pPr marL="355600" marR="5080" indent="-342900">
              <a:lnSpc>
                <a:spcPts val="3030"/>
              </a:lnSpc>
              <a:spcBef>
                <a:spcPts val="47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Giải thích các đầu ra (hoặc các lỗi nếu có) cho  chương trình thử nghiệm sau:</a:t>
            </a:r>
            <a:endParaRPr sz="2800">
              <a:latin typeface="Times New Roman" panose="02020603050405020304" pitchFamily="18" charset="0"/>
              <a:cs typeface="Times New Roman" panose="02020603050405020304" pitchFamily="18" charset="0"/>
            </a:endParaRPr>
          </a:p>
        </p:txBody>
      </p:sp>
      <p:sp>
        <p:nvSpPr>
          <p:cNvPr id="9" name="object 9"/>
          <p:cNvSpPr/>
          <p:nvPr/>
        </p:nvSpPr>
        <p:spPr>
          <a:xfrm>
            <a:off x="1556591" y="2286000"/>
            <a:ext cx="9085851" cy="368265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9737894" y="5963021"/>
            <a:ext cx="413375" cy="205634"/>
          </a:xfrm>
          <a:prstGeom prst="rect">
            <a:avLst/>
          </a:prstGeom>
        </p:spPr>
        <p:txBody>
          <a:bodyPr vert="horz" wrap="square" lIns="0" tIns="0" rIns="0" bIns="0" rtlCol="0" anchor="ctr">
            <a:spAutoFit/>
          </a:bodyPr>
          <a:lstStyle/>
          <a:p>
            <a:pPr marL="38100">
              <a:lnSpc>
                <a:spcPts val="1650"/>
              </a:lnSpc>
            </a:pPr>
            <a:fld id="{81D60167-4931-47E6-BA6A-407CBD079E47}" type="slidenum">
              <a:rPr dirty="0">
                <a:latin typeface="Times New Roman" panose="02020603050405020304" pitchFamily="18" charset="0"/>
                <a:cs typeface="Times New Roman" panose="02020603050405020304" pitchFamily="18" charset="0"/>
              </a:rPr>
              <a:pPr marL="38100">
                <a:lnSpc>
                  <a:spcPts val="1650"/>
                </a:lnSpc>
              </a:pPr>
              <a:t>139</a:t>
            </a:fld>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58827"/>
            <a:ext cx="7321100" cy="696595"/>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333399"/>
                </a:solidFill>
                <a:latin typeface="Tahoma" panose="020B0604030504040204" pitchFamily="34" charset="0"/>
                <a:ea typeface="Tahoma" panose="020B0604030504040204" pitchFamily="34" charset="0"/>
                <a:cs typeface="Tahoma" panose="020B0604030504040204" pitchFamily="34" charset="0"/>
              </a:rPr>
              <a:t>2.3. </a:t>
            </a:r>
            <a:r>
              <a:rPr dirty="0">
                <a:solidFill>
                  <a:srgbClr val="333399"/>
                </a:solidFill>
                <a:latin typeface="Tahoma" panose="020B0604030504040204" pitchFamily="34" charset="0"/>
                <a:ea typeface="Tahoma" panose="020B0604030504040204" pitchFamily="34" charset="0"/>
                <a:cs typeface="Tahoma" panose="020B0604030504040204" pitchFamily="34" charset="0"/>
              </a:rPr>
              <a:t>Min</a:t>
            </a:r>
            <a:r>
              <a:rPr lang="en-US" dirty="0">
                <a:solidFill>
                  <a:srgbClr val="333399"/>
                </a:solidFill>
                <a:latin typeface="Tahoma" panose="020B0604030504040204" pitchFamily="34" charset="0"/>
                <a:ea typeface="Tahoma" panose="020B0604030504040204" pitchFamily="34" charset="0"/>
                <a:cs typeface="Tahoma" panose="020B0604030504040204" pitchFamily="34" charset="0"/>
              </a:rPr>
              <a:t>h </a:t>
            </a:r>
            <a:r>
              <a:rPr lang="en-US" dirty="0" err="1">
                <a:solidFill>
                  <a:srgbClr val="333399"/>
                </a:solidFill>
                <a:latin typeface="Tahoma" panose="020B0604030504040204" pitchFamily="34" charset="0"/>
                <a:ea typeface="Tahoma" panose="020B0604030504040204" pitchFamily="34" charset="0"/>
                <a:cs typeface="Tahoma" panose="020B0604030504040204" pitchFamily="34" charset="0"/>
              </a:rPr>
              <a:t>họa</a:t>
            </a:r>
            <a:r>
              <a:rPr lang="en-US" spc="-67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pc="-5" dirty="0" err="1">
                <a:solidFill>
                  <a:srgbClr val="333399"/>
                </a:solidFill>
                <a:latin typeface="Tahoma" panose="020B0604030504040204" pitchFamily="34" charset="0"/>
                <a:ea typeface="Tahoma" panose="020B0604030504040204" pitchFamily="34" charset="0"/>
                <a:cs typeface="Tahoma" panose="020B0604030504040204" pitchFamily="34" charset="0"/>
              </a:rPr>
              <a:t>trên</a:t>
            </a:r>
            <a:r>
              <a:rPr spc="-125"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dirty="0">
                <a:solidFill>
                  <a:srgbClr val="333399"/>
                </a:solidFill>
                <a:latin typeface="Tahoma" panose="020B0604030504040204" pitchFamily="34" charset="0"/>
                <a:ea typeface="Tahoma" panose="020B0604030504040204" pitchFamily="34" charset="0"/>
                <a:cs typeface="Tahoma" panose="020B0604030504040204" pitchFamily="34" charset="0"/>
              </a:rPr>
              <a:t>Java</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14</a:t>
            </a:fld>
            <a:endParaRPr dirty="0"/>
          </a:p>
        </p:txBody>
      </p:sp>
      <p:sp>
        <p:nvSpPr>
          <p:cNvPr id="8" name="object 8"/>
          <p:cNvSpPr txBox="1"/>
          <p:nvPr/>
        </p:nvSpPr>
        <p:spPr>
          <a:xfrm>
            <a:off x="3201327" y="1608646"/>
            <a:ext cx="4961255" cy="4473661"/>
          </a:xfrm>
          <a:prstGeom prst="rect">
            <a:avLst/>
          </a:prstGeom>
        </p:spPr>
        <p:txBody>
          <a:bodyPr vert="horz" wrap="square" lIns="0" tIns="74295" rIns="0" bIns="0" rtlCol="0">
            <a:spAutoFit/>
          </a:bodyPr>
          <a:lstStyle/>
          <a:p>
            <a:pPr marL="12700">
              <a:spcBef>
                <a:spcPts val="585"/>
              </a:spcBef>
            </a:pPr>
            <a:r>
              <a:rPr sz="2000" b="1" spc="-5" dirty="0">
                <a:solidFill>
                  <a:srgbClr val="7E0054"/>
                </a:solidFill>
                <a:latin typeface="Carlito"/>
                <a:cs typeface="Carlito"/>
              </a:rPr>
              <a:t>class </a:t>
            </a:r>
            <a:r>
              <a:rPr sz="2000" spc="-5" dirty="0">
                <a:latin typeface="Carlito"/>
                <a:cs typeface="Carlito"/>
              </a:rPr>
              <a:t>Diem</a:t>
            </a:r>
            <a:r>
              <a:rPr sz="2000" spc="-15" dirty="0">
                <a:latin typeface="Carlito"/>
                <a:cs typeface="Carlito"/>
              </a:rPr>
              <a:t> </a:t>
            </a:r>
            <a:r>
              <a:rPr sz="2000" dirty="0">
                <a:latin typeface="Carlito"/>
                <a:cs typeface="Carlito"/>
              </a:rPr>
              <a:t>{</a:t>
            </a:r>
          </a:p>
          <a:p>
            <a:pPr marL="127000">
              <a:spcBef>
                <a:spcPts val="480"/>
              </a:spcBef>
            </a:pPr>
            <a:r>
              <a:rPr sz="2000" b="1" dirty="0">
                <a:solidFill>
                  <a:srgbClr val="7E0054"/>
                </a:solidFill>
                <a:latin typeface="Carlito"/>
                <a:cs typeface="Carlito"/>
              </a:rPr>
              <a:t>private int </a:t>
            </a:r>
            <a:r>
              <a:rPr sz="2000" spc="-5" dirty="0">
                <a:solidFill>
                  <a:srgbClr val="0000C0"/>
                </a:solidFill>
                <a:latin typeface="Carlito"/>
                <a:cs typeface="Carlito"/>
              </a:rPr>
              <a:t>x</a:t>
            </a:r>
            <a:r>
              <a:rPr sz="2000" spc="-5" dirty="0">
                <a:latin typeface="Carlito"/>
                <a:cs typeface="Carlito"/>
              </a:rPr>
              <a:t>,</a:t>
            </a:r>
            <a:r>
              <a:rPr sz="2000" spc="-120" dirty="0">
                <a:latin typeface="Carlito"/>
                <a:cs typeface="Carlito"/>
              </a:rPr>
              <a:t> </a:t>
            </a:r>
            <a:r>
              <a:rPr sz="2000" dirty="0">
                <a:solidFill>
                  <a:srgbClr val="0000C0"/>
                </a:solidFill>
                <a:latin typeface="Carlito"/>
                <a:cs typeface="Carlito"/>
              </a:rPr>
              <a:t>y</a:t>
            </a:r>
            <a:r>
              <a:rPr sz="2000" dirty="0">
                <a:latin typeface="Carlito"/>
                <a:cs typeface="Carlito"/>
              </a:rPr>
              <a:t>;</a:t>
            </a:r>
          </a:p>
          <a:p>
            <a:pPr marL="127000">
              <a:spcBef>
                <a:spcPts val="480"/>
              </a:spcBef>
            </a:pPr>
            <a:r>
              <a:rPr sz="2000" b="1" dirty="0">
                <a:solidFill>
                  <a:srgbClr val="7E0054"/>
                </a:solidFill>
                <a:latin typeface="Carlito"/>
                <a:cs typeface="Carlito"/>
              </a:rPr>
              <a:t>public</a:t>
            </a:r>
            <a:r>
              <a:rPr sz="2000" b="1" spc="-85" dirty="0">
                <a:solidFill>
                  <a:srgbClr val="7E0054"/>
                </a:solidFill>
                <a:latin typeface="Carlito"/>
                <a:cs typeface="Carlito"/>
              </a:rPr>
              <a:t> </a:t>
            </a:r>
            <a:r>
              <a:rPr sz="2000" spc="-5" dirty="0">
                <a:latin typeface="Carlito"/>
                <a:cs typeface="Carlito"/>
              </a:rPr>
              <a:t>Diem(){}</a:t>
            </a:r>
            <a:endParaRPr sz="2000" dirty="0">
              <a:latin typeface="Carlito"/>
              <a:cs typeface="Carlito"/>
            </a:endParaRPr>
          </a:p>
          <a:p>
            <a:pPr marL="127000">
              <a:spcBef>
                <a:spcPts val="480"/>
              </a:spcBef>
            </a:pPr>
            <a:r>
              <a:rPr sz="2000" b="1" dirty="0">
                <a:solidFill>
                  <a:srgbClr val="7E0054"/>
                </a:solidFill>
                <a:latin typeface="Carlito"/>
                <a:cs typeface="Carlito"/>
              </a:rPr>
              <a:t>public </a:t>
            </a:r>
            <a:r>
              <a:rPr sz="2000" spc="-5" dirty="0">
                <a:latin typeface="Carlito"/>
                <a:cs typeface="Carlito"/>
              </a:rPr>
              <a:t>Diem(</a:t>
            </a:r>
            <a:r>
              <a:rPr sz="2000" b="1" spc="-5" dirty="0">
                <a:solidFill>
                  <a:srgbClr val="7E0054"/>
                </a:solidFill>
                <a:latin typeface="Carlito"/>
                <a:cs typeface="Carlito"/>
              </a:rPr>
              <a:t>int </a:t>
            </a:r>
            <a:r>
              <a:rPr sz="2000" spc="-5" dirty="0">
                <a:latin typeface="Carlito"/>
                <a:cs typeface="Carlito"/>
              </a:rPr>
              <a:t>x, </a:t>
            </a:r>
            <a:r>
              <a:rPr sz="2000" b="1" dirty="0">
                <a:solidFill>
                  <a:srgbClr val="7E0054"/>
                </a:solidFill>
                <a:latin typeface="Carlito"/>
                <a:cs typeface="Carlito"/>
              </a:rPr>
              <a:t>int </a:t>
            </a:r>
            <a:r>
              <a:rPr sz="2000" dirty="0">
                <a:latin typeface="Carlito"/>
                <a:cs typeface="Carlito"/>
              </a:rPr>
              <a:t>y)</a:t>
            </a:r>
            <a:r>
              <a:rPr sz="2000" spc="-65" dirty="0">
                <a:latin typeface="Carlito"/>
                <a:cs typeface="Carlito"/>
              </a:rPr>
              <a:t> </a:t>
            </a:r>
            <a:r>
              <a:rPr sz="2000" dirty="0">
                <a:latin typeface="Carlito"/>
                <a:cs typeface="Carlito"/>
              </a:rPr>
              <a:t>{</a:t>
            </a:r>
          </a:p>
          <a:p>
            <a:pPr marL="927100">
              <a:spcBef>
                <a:spcPts val="484"/>
              </a:spcBef>
            </a:pP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x </a:t>
            </a:r>
            <a:r>
              <a:rPr sz="2000" dirty="0">
                <a:latin typeface="Carlito"/>
                <a:cs typeface="Carlito"/>
              </a:rPr>
              <a:t>= </a:t>
            </a:r>
            <a:r>
              <a:rPr sz="2000" spc="-5" dirty="0">
                <a:latin typeface="Carlito"/>
                <a:cs typeface="Carlito"/>
              </a:rPr>
              <a:t>x; </a:t>
            </a: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y </a:t>
            </a:r>
            <a:r>
              <a:rPr sz="2000" dirty="0">
                <a:latin typeface="Carlito"/>
                <a:cs typeface="Carlito"/>
              </a:rPr>
              <a:t>=</a:t>
            </a:r>
            <a:r>
              <a:rPr sz="2000" spc="-95" dirty="0">
                <a:latin typeface="Carlito"/>
                <a:cs typeface="Carlito"/>
              </a:rPr>
              <a:t> </a:t>
            </a:r>
            <a:r>
              <a:rPr sz="2000" dirty="0">
                <a:latin typeface="Carlito"/>
                <a:cs typeface="Carlito"/>
              </a:rPr>
              <a:t>y;</a:t>
            </a:r>
          </a:p>
          <a:p>
            <a:pPr marL="127000">
              <a:spcBef>
                <a:spcPts val="480"/>
              </a:spcBef>
            </a:pPr>
            <a:r>
              <a:rPr sz="2000" dirty="0">
                <a:latin typeface="Carlito"/>
                <a:cs typeface="Carlito"/>
              </a:rPr>
              <a:t>}</a:t>
            </a:r>
          </a:p>
          <a:p>
            <a:pPr marL="127000">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void </a:t>
            </a:r>
            <a:r>
              <a:rPr sz="2000" spc="-5" dirty="0">
                <a:latin typeface="Carlito"/>
                <a:cs typeface="Carlito"/>
              </a:rPr>
              <a:t>setX(</a:t>
            </a:r>
            <a:r>
              <a:rPr sz="2000" b="1" spc="-5" dirty="0">
                <a:solidFill>
                  <a:srgbClr val="7E0054"/>
                </a:solidFill>
                <a:latin typeface="Carlito"/>
                <a:cs typeface="Carlito"/>
              </a:rPr>
              <a:t>int </a:t>
            </a:r>
            <a:r>
              <a:rPr sz="2000" spc="-5" dirty="0">
                <a:latin typeface="Carlito"/>
                <a:cs typeface="Carlito"/>
              </a:rPr>
              <a:t>x){ </a:t>
            </a: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x </a:t>
            </a:r>
            <a:r>
              <a:rPr sz="2000" dirty="0">
                <a:latin typeface="Carlito"/>
                <a:cs typeface="Carlito"/>
              </a:rPr>
              <a:t>= </a:t>
            </a:r>
            <a:r>
              <a:rPr sz="2000" spc="-5" dirty="0">
                <a:latin typeface="Carlito"/>
                <a:cs typeface="Carlito"/>
              </a:rPr>
              <a:t>x;</a:t>
            </a:r>
            <a:r>
              <a:rPr sz="2000" spc="-90" dirty="0">
                <a:latin typeface="Carlito"/>
                <a:cs typeface="Carlito"/>
              </a:rPr>
              <a:t> </a:t>
            </a:r>
            <a:r>
              <a:rPr sz="2000" dirty="0">
                <a:latin typeface="Carlito"/>
                <a:cs typeface="Carlito"/>
              </a:rPr>
              <a:t>}</a:t>
            </a:r>
          </a:p>
          <a:p>
            <a:pPr marL="127000">
              <a:spcBef>
                <a:spcPts val="480"/>
              </a:spcBef>
            </a:pPr>
            <a:r>
              <a:rPr sz="2000" b="1" dirty="0">
                <a:solidFill>
                  <a:srgbClr val="7E0054"/>
                </a:solidFill>
                <a:latin typeface="Carlito"/>
                <a:cs typeface="Carlito"/>
              </a:rPr>
              <a:t>public int </a:t>
            </a:r>
            <a:r>
              <a:rPr sz="2000" dirty="0">
                <a:latin typeface="Carlito"/>
                <a:cs typeface="Carlito"/>
              </a:rPr>
              <a:t>getX() { </a:t>
            </a:r>
            <a:r>
              <a:rPr sz="2000" b="1" spc="-5" dirty="0">
                <a:solidFill>
                  <a:srgbClr val="7E0054"/>
                </a:solidFill>
                <a:latin typeface="Carlito"/>
                <a:cs typeface="Carlito"/>
              </a:rPr>
              <a:t>return </a:t>
            </a:r>
            <a:r>
              <a:rPr sz="2000" spc="-5" dirty="0">
                <a:solidFill>
                  <a:srgbClr val="0000C0"/>
                </a:solidFill>
                <a:latin typeface="Carlito"/>
                <a:cs typeface="Carlito"/>
              </a:rPr>
              <a:t>x</a:t>
            </a:r>
            <a:r>
              <a:rPr sz="2000" spc="-5" dirty="0">
                <a:latin typeface="Carlito"/>
                <a:cs typeface="Carlito"/>
              </a:rPr>
              <a:t>;</a:t>
            </a:r>
            <a:r>
              <a:rPr sz="2000" spc="-70" dirty="0">
                <a:latin typeface="Carlito"/>
                <a:cs typeface="Carlito"/>
              </a:rPr>
              <a:t> </a:t>
            </a:r>
            <a:r>
              <a:rPr sz="2000" dirty="0">
                <a:latin typeface="Carlito"/>
                <a:cs typeface="Carlito"/>
              </a:rPr>
              <a:t>}</a:t>
            </a:r>
          </a:p>
          <a:p>
            <a:pPr marL="127000">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void</a:t>
            </a:r>
            <a:r>
              <a:rPr sz="2000" b="1" spc="-35" dirty="0">
                <a:solidFill>
                  <a:srgbClr val="7E0054"/>
                </a:solidFill>
                <a:latin typeface="Carlito"/>
                <a:cs typeface="Carlito"/>
              </a:rPr>
              <a:t> </a:t>
            </a:r>
            <a:r>
              <a:rPr sz="2000" spc="-5" dirty="0">
                <a:latin typeface="Carlito"/>
                <a:cs typeface="Carlito"/>
              </a:rPr>
              <a:t>printDiem(){</a:t>
            </a:r>
            <a:endParaRPr sz="2000" dirty="0">
              <a:latin typeface="Carlito"/>
              <a:cs typeface="Carlito"/>
            </a:endParaRPr>
          </a:p>
          <a:p>
            <a:pPr marL="927100">
              <a:spcBef>
                <a:spcPts val="480"/>
              </a:spcBef>
            </a:pPr>
            <a:r>
              <a:rPr sz="2000" spc="-5" dirty="0">
                <a:latin typeface="Carlito"/>
                <a:cs typeface="Carlito"/>
              </a:rPr>
              <a:t>System.</a:t>
            </a:r>
            <a:r>
              <a:rPr sz="2000" i="1" spc="-5" dirty="0">
                <a:solidFill>
                  <a:srgbClr val="0000C0"/>
                </a:solidFill>
                <a:latin typeface="Carlito"/>
                <a:cs typeface="Carlito"/>
              </a:rPr>
              <a:t>out</a:t>
            </a:r>
            <a:r>
              <a:rPr sz="2000" spc="-5" dirty="0">
                <a:latin typeface="Carlito"/>
                <a:cs typeface="Carlito"/>
              </a:rPr>
              <a:t>.print(</a:t>
            </a:r>
            <a:r>
              <a:rPr sz="2000" spc="-5" dirty="0">
                <a:solidFill>
                  <a:srgbClr val="2A00FF"/>
                </a:solidFill>
                <a:latin typeface="Carlito"/>
                <a:cs typeface="Carlito"/>
              </a:rPr>
              <a:t>"(" </a:t>
            </a:r>
            <a:r>
              <a:rPr sz="2000" dirty="0">
                <a:latin typeface="Carlito"/>
                <a:cs typeface="Carlito"/>
              </a:rPr>
              <a:t>+ </a:t>
            </a:r>
            <a:r>
              <a:rPr sz="2000" dirty="0">
                <a:solidFill>
                  <a:srgbClr val="0000C0"/>
                </a:solidFill>
                <a:latin typeface="Carlito"/>
                <a:cs typeface="Carlito"/>
              </a:rPr>
              <a:t>x </a:t>
            </a:r>
            <a:r>
              <a:rPr sz="2000" dirty="0">
                <a:latin typeface="Carlito"/>
                <a:cs typeface="Carlito"/>
              </a:rPr>
              <a:t>+ </a:t>
            </a:r>
            <a:r>
              <a:rPr sz="2000" dirty="0">
                <a:solidFill>
                  <a:srgbClr val="2A00FF"/>
                </a:solidFill>
                <a:latin typeface="Carlito"/>
                <a:cs typeface="Carlito"/>
              </a:rPr>
              <a:t>", " </a:t>
            </a:r>
            <a:r>
              <a:rPr sz="2000" dirty="0">
                <a:latin typeface="Carlito"/>
                <a:cs typeface="Carlito"/>
              </a:rPr>
              <a:t>+ </a:t>
            </a:r>
            <a:r>
              <a:rPr sz="2000" dirty="0">
                <a:solidFill>
                  <a:srgbClr val="0000C0"/>
                </a:solidFill>
                <a:latin typeface="Carlito"/>
                <a:cs typeface="Carlito"/>
              </a:rPr>
              <a:t>y </a:t>
            </a:r>
            <a:r>
              <a:rPr sz="2000" dirty="0">
                <a:latin typeface="Carlito"/>
                <a:cs typeface="Carlito"/>
              </a:rPr>
              <a:t>+</a:t>
            </a:r>
            <a:r>
              <a:rPr sz="2000" spc="-60" dirty="0">
                <a:latin typeface="Carlito"/>
                <a:cs typeface="Carlito"/>
              </a:rPr>
              <a:t> </a:t>
            </a:r>
            <a:r>
              <a:rPr sz="2000" dirty="0">
                <a:solidFill>
                  <a:srgbClr val="2A00FF"/>
                </a:solidFill>
                <a:latin typeface="Carlito"/>
                <a:cs typeface="Carlito"/>
              </a:rPr>
              <a:t>")"</a:t>
            </a:r>
            <a:r>
              <a:rPr sz="2000" dirty="0">
                <a:latin typeface="Carlito"/>
                <a:cs typeface="Carlito"/>
              </a:rPr>
              <a:t>);</a:t>
            </a:r>
          </a:p>
          <a:p>
            <a:pPr marL="127000">
              <a:spcBef>
                <a:spcPts val="480"/>
              </a:spcBef>
            </a:pPr>
            <a:r>
              <a:rPr sz="2000" dirty="0">
                <a:latin typeface="Carlito"/>
                <a:cs typeface="Carlito"/>
              </a:rPr>
              <a:t>}</a:t>
            </a:r>
          </a:p>
          <a:p>
            <a:pPr marL="12700">
              <a:spcBef>
                <a:spcPts val="484"/>
              </a:spcBef>
            </a:pPr>
            <a:r>
              <a:rPr sz="2000" dirty="0">
                <a:latin typeface="Carlito"/>
                <a:cs typeface="Carlito"/>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8"/>
            <a:ext cx="2221230" cy="689932"/>
          </a:xfrm>
          <a:prstGeom prst="rect">
            <a:avLst/>
          </a:prstGeom>
        </p:spPr>
        <p:txBody>
          <a:bodyPr vert="horz" wrap="square" lIns="0" tIns="12700" rIns="0" bIns="0" rtlCol="0" anchor="ctr">
            <a:spAutoFit/>
          </a:bodyPr>
          <a:lstStyle/>
          <a:p>
            <a:pPr marL="12700">
              <a:lnSpc>
                <a:spcPct val="100000"/>
              </a:lnSpc>
              <a:spcBef>
                <a:spcPts val="100"/>
              </a:spcBef>
            </a:pPr>
            <a:r>
              <a:rPr dirty="0"/>
              <a:t>Bài tập 3</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140</a:t>
            </a:fld>
            <a:endParaRPr dirty="0"/>
          </a:p>
        </p:txBody>
      </p:sp>
      <p:sp>
        <p:nvSpPr>
          <p:cNvPr id="8" name="object 8"/>
          <p:cNvSpPr txBox="1"/>
          <p:nvPr/>
        </p:nvSpPr>
        <p:spPr>
          <a:xfrm>
            <a:off x="2605616" y="1386500"/>
            <a:ext cx="7833785" cy="4527778"/>
          </a:xfrm>
          <a:prstGeom prst="rect">
            <a:avLst/>
          </a:prstGeom>
        </p:spPr>
        <p:txBody>
          <a:bodyPr vert="horz" wrap="square" lIns="0" tIns="62865" rIns="0" bIns="0" rtlCol="0">
            <a:spAutoFit/>
          </a:bodyPr>
          <a:lstStyle/>
          <a:p>
            <a:pPr marL="355600" indent="-342900">
              <a:spcBef>
                <a:spcPts val="4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Phân tích xây dựng các lớp như mô tả sau:</a:t>
            </a:r>
          </a:p>
          <a:p>
            <a:pPr marL="756285" marR="412115" lvl="1" indent="-287020">
              <a:lnSpc>
                <a:spcPct val="9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Hàng điện máy &lt;mã hàng, tên hàng, nhà sản  xuất, giá, thời gian bảo hành, điện áp, công  suất&gt;</a:t>
            </a:r>
          </a:p>
          <a:p>
            <a:pPr marL="756285" marR="519430" lvl="1" indent="-287020">
              <a:lnSpc>
                <a:spcPts val="3020"/>
              </a:lnSpc>
              <a:spcBef>
                <a:spcPts val="72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Hàng sành sứ &lt; mã hàng, tên hàng, nhà sản  xuất, giá, loại nguyên liệu&gt;</a:t>
            </a:r>
          </a:p>
          <a:p>
            <a:pPr marL="756285" marR="167640" lvl="1" indent="-287020">
              <a:lnSpc>
                <a:spcPts val="3020"/>
              </a:lnSpc>
              <a:spcBef>
                <a:spcPts val="68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Hàng thực phẩm &lt;mã hàng, tên hàng, nhà sản  xuất, giá, ngày sản xuất, ngày hết hạn dùng&gt;</a:t>
            </a:r>
          </a:p>
          <a:p>
            <a:pPr marL="355600" marR="5080" indent="-342900">
              <a:lnSpc>
                <a:spcPts val="3460"/>
              </a:lnSpc>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Viết chương trình tạo mỗi loại một mặt hàng  cụ thể. Xuất thông tin về các mặt hàng này.</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147638"/>
            <a:ext cx="8543925" cy="1685925"/>
            <a:chOff x="126492" y="147637"/>
            <a:chExt cx="8543925" cy="1685925"/>
          </a:xfrm>
        </p:grpSpPr>
        <p:sp>
          <p:nvSpPr>
            <p:cNvPr id="3" name="object 3"/>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541019" y="848868"/>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1351" y="848868"/>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126492" y="775716"/>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443483" y="1109472"/>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4876800" y="152400"/>
              <a:ext cx="3124200" cy="1676400"/>
            </a:xfrm>
            <a:custGeom>
              <a:avLst/>
              <a:gdLst/>
              <a:ahLst/>
              <a:cxnLst/>
              <a:rect l="l" t="t" r="r" b="b"/>
              <a:pathLst>
                <a:path w="3124200" h="1676400">
                  <a:moveTo>
                    <a:pt x="0" y="1676400"/>
                  </a:moveTo>
                  <a:lnTo>
                    <a:pt x="3124200" y="1676400"/>
                  </a:lnTo>
                  <a:lnTo>
                    <a:pt x="3124200" y="0"/>
                  </a:lnTo>
                  <a:lnTo>
                    <a:pt x="0" y="0"/>
                  </a:lnTo>
                  <a:lnTo>
                    <a:pt x="0" y="16764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1" name="object 11"/>
          <p:cNvSpPr txBox="1"/>
          <p:nvPr/>
        </p:nvSpPr>
        <p:spPr>
          <a:xfrm>
            <a:off x="1602739" y="3126569"/>
            <a:ext cx="3553208" cy="3707765"/>
          </a:xfrm>
          <a:prstGeom prst="rect">
            <a:avLst/>
          </a:prstGeom>
        </p:spPr>
        <p:txBody>
          <a:bodyPr vert="horz" wrap="square" lIns="0" tIns="151130" rIns="0" bIns="0" rtlCol="0">
            <a:spAutoFit/>
          </a:bodyPr>
          <a:lstStyle/>
          <a:p>
            <a:pPr marL="327025">
              <a:spcBef>
                <a:spcPts val="1190"/>
              </a:spcBef>
            </a:pPr>
            <a:r>
              <a:rPr sz="3200" b="1" dirty="0">
                <a:solidFill>
                  <a:srgbClr val="333399"/>
                </a:solidFill>
                <a:latin typeface="Times New Roman" panose="02020603050405020304" pitchFamily="18" charset="0"/>
                <a:cs typeface="Times New Roman" panose="02020603050405020304" pitchFamily="18" charset="0"/>
              </a:rPr>
              <a:t>Bài tập 4</a:t>
            </a:r>
            <a:endParaRPr sz="3200" dirty="0">
              <a:latin typeface="Times New Roman" panose="02020603050405020304" pitchFamily="18" charset="0"/>
              <a:cs typeface="Times New Roman" panose="02020603050405020304" pitchFamily="18" charset="0"/>
            </a:endParaRPr>
          </a:p>
          <a:p>
            <a:pPr marL="355600" marR="335915" indent="-342900">
              <a:spcBef>
                <a:spcPts val="685"/>
              </a:spcBef>
              <a:buClr>
                <a:srgbClr val="3333CC"/>
              </a:buClr>
              <a:buSzPct val="60000"/>
              <a:buFont typeface="Wingdings"/>
              <a:buChar char="◼"/>
              <a:tabLst>
                <a:tab pos="354965" algn="l"/>
                <a:tab pos="355600" algn="l"/>
              </a:tabLst>
            </a:pPr>
            <a:r>
              <a:rPr sz="2000" dirty="0">
                <a:latin typeface="Times New Roman" panose="02020603050405020304" pitchFamily="18" charset="0"/>
                <a:cs typeface="Times New Roman" panose="02020603050405020304" pitchFamily="18" charset="0"/>
              </a:rPr>
              <a:t>Xây dựng các lớp như  biểu đồ ở hình bên</a:t>
            </a:r>
          </a:p>
          <a:p>
            <a:pPr marL="756285" lvl="1" indent="-287020">
              <a:spcBef>
                <a:spcPts val="430"/>
              </a:spcBef>
              <a:buClr>
                <a:srgbClr val="FF0000"/>
              </a:buClr>
              <a:buSzPct val="55555"/>
              <a:buFont typeface="Wingdings"/>
              <a:buChar char="◼"/>
              <a:tabLst>
                <a:tab pos="756285" algn="l"/>
                <a:tab pos="756920" algn="l"/>
              </a:tabLst>
            </a:pPr>
            <a:r>
              <a:rPr dirty="0">
                <a:latin typeface="Times New Roman" panose="02020603050405020304" pitchFamily="18" charset="0"/>
                <a:cs typeface="Times New Roman" panose="02020603050405020304" pitchFamily="18" charset="0"/>
              </a:rPr>
              <a:t>Sửa lớp NhanVien</a:t>
            </a:r>
          </a:p>
          <a:p>
            <a:pPr marL="756285"/>
            <a:r>
              <a:rPr dirty="0">
                <a:latin typeface="Times New Roman" panose="02020603050405020304" pitchFamily="18" charset="0"/>
                <a:cs typeface="Times New Roman" panose="02020603050405020304" pitchFamily="18" charset="0"/>
              </a:rPr>
              <a:t>thành lớp CanBoCoHuu</a:t>
            </a:r>
          </a:p>
          <a:p>
            <a:pPr marL="756285" marR="229235" lvl="1" indent="-287020">
              <a:spcBef>
                <a:spcPts val="434"/>
              </a:spcBef>
              <a:buClr>
                <a:srgbClr val="FF0000"/>
              </a:buClr>
              <a:buSzPct val="55555"/>
              <a:buFont typeface="Wingdings"/>
              <a:buChar char="◼"/>
              <a:tabLst>
                <a:tab pos="756285" algn="l"/>
                <a:tab pos="756920" algn="l"/>
              </a:tabLst>
            </a:pPr>
            <a:r>
              <a:rPr dirty="0">
                <a:latin typeface="Times New Roman" panose="02020603050405020304" pitchFamily="18" charset="0"/>
                <a:cs typeface="Times New Roman" panose="02020603050405020304" pitchFamily="18" charset="0"/>
              </a:rPr>
              <a:t>Cho lớp CanBoCoHuu  thừa kế lớp abstract  NhanVien</a:t>
            </a:r>
          </a:p>
          <a:p>
            <a:pPr marL="756285" marR="5080" lvl="1" indent="-287020">
              <a:spcBef>
                <a:spcPts val="430"/>
              </a:spcBef>
              <a:buClr>
                <a:srgbClr val="FF0000"/>
              </a:buClr>
              <a:buSzPct val="55555"/>
              <a:buFont typeface="Wingdings"/>
              <a:buChar char="◼"/>
              <a:tabLst>
                <a:tab pos="756285" algn="l"/>
                <a:tab pos="756920" algn="l"/>
              </a:tabLst>
            </a:pPr>
            <a:r>
              <a:rPr dirty="0">
                <a:latin typeface="Times New Roman" panose="02020603050405020304" pitchFamily="18" charset="0"/>
                <a:cs typeface="Times New Roman" panose="02020603050405020304" pitchFamily="18" charset="0"/>
              </a:rPr>
              <a:t>Tính tổng lương của tất  cả nhân viên trong</a:t>
            </a:r>
          </a:p>
          <a:p>
            <a:pPr marL="756285"/>
            <a:r>
              <a:rPr dirty="0">
                <a:latin typeface="Times New Roman" panose="02020603050405020304" pitchFamily="18" charset="0"/>
                <a:cs typeface="Times New Roman" panose="02020603050405020304" pitchFamily="18" charset="0"/>
              </a:rPr>
              <a:t>phòng ban</a:t>
            </a:r>
          </a:p>
        </p:txBody>
      </p:sp>
      <p:sp>
        <p:nvSpPr>
          <p:cNvPr id="12" name="object 12"/>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39</a:t>
            </a:r>
            <a:endParaRPr sz="1400">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6380328" y="158940"/>
            <a:ext cx="3133725" cy="1685925"/>
            <a:chOff x="4872037" y="147637"/>
            <a:chExt cx="3133725" cy="1685925"/>
          </a:xfrm>
        </p:grpSpPr>
        <p:sp>
          <p:nvSpPr>
            <p:cNvPr id="15" name="object 15"/>
            <p:cNvSpPr/>
            <p:nvPr/>
          </p:nvSpPr>
          <p:spPr>
            <a:xfrm>
              <a:off x="4876800" y="152400"/>
              <a:ext cx="3124200" cy="1676400"/>
            </a:xfrm>
            <a:custGeom>
              <a:avLst/>
              <a:gdLst/>
              <a:ahLst/>
              <a:cxnLst/>
              <a:rect l="l" t="t" r="r" b="b"/>
              <a:pathLst>
                <a:path w="3124200" h="1676400">
                  <a:moveTo>
                    <a:pt x="3124200" y="0"/>
                  </a:moveTo>
                  <a:lnTo>
                    <a:pt x="0" y="0"/>
                  </a:lnTo>
                  <a:lnTo>
                    <a:pt x="0" y="1676400"/>
                  </a:lnTo>
                  <a:lnTo>
                    <a:pt x="3124200" y="1676400"/>
                  </a:lnTo>
                  <a:lnTo>
                    <a:pt x="31242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876800" y="152400"/>
              <a:ext cx="3124200" cy="1676400"/>
            </a:xfrm>
            <a:custGeom>
              <a:avLst/>
              <a:gdLst/>
              <a:ahLst/>
              <a:cxnLst/>
              <a:rect l="l" t="t" r="r" b="b"/>
              <a:pathLst>
                <a:path w="3124200" h="1676400">
                  <a:moveTo>
                    <a:pt x="0" y="1676400"/>
                  </a:moveTo>
                  <a:lnTo>
                    <a:pt x="3124200" y="1676400"/>
                  </a:lnTo>
                  <a:lnTo>
                    <a:pt x="3124200" y="0"/>
                  </a:lnTo>
                  <a:lnTo>
                    <a:pt x="0" y="0"/>
                  </a:lnTo>
                  <a:lnTo>
                    <a:pt x="0" y="16764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7" name="object 17"/>
          <p:cNvSpPr txBox="1"/>
          <p:nvPr/>
        </p:nvSpPr>
        <p:spPr>
          <a:xfrm>
            <a:off x="6392945" y="168485"/>
            <a:ext cx="3124200" cy="289182"/>
          </a:xfrm>
          <a:prstGeom prst="rect">
            <a:avLst/>
          </a:prstGeom>
          <a:ln w="9144">
            <a:solidFill>
              <a:srgbClr val="000000"/>
            </a:solidFill>
          </a:ln>
        </p:spPr>
        <p:txBody>
          <a:bodyPr vert="horz" wrap="square" lIns="0" tIns="12065" rIns="0" bIns="0" rtlCol="0">
            <a:spAutoFit/>
          </a:bodyPr>
          <a:lstStyle/>
          <a:p>
            <a:pPr marL="1039494">
              <a:spcBef>
                <a:spcPts val="95"/>
              </a:spcBef>
            </a:pPr>
            <a:r>
              <a:rPr b="1" i="1" dirty="0">
                <a:latin typeface="Times New Roman" panose="02020603050405020304" pitchFamily="18" charset="0"/>
                <a:cs typeface="Times New Roman" panose="02020603050405020304" pitchFamily="18" charset="0"/>
              </a:rPr>
              <a:t>NhanVien</a:t>
            </a:r>
            <a:endParaRPr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6405018" y="444725"/>
            <a:ext cx="3115310" cy="705485"/>
          </a:xfrm>
          <a:prstGeom prst="rect">
            <a:avLst/>
          </a:prstGeom>
        </p:spPr>
        <p:txBody>
          <a:bodyPr vert="horz" wrap="square" lIns="0" tIns="139065" rIns="0" bIns="0" rtlCol="0">
            <a:spAutoFit/>
          </a:bodyPr>
          <a:lstStyle/>
          <a:p>
            <a:pPr marL="13970">
              <a:spcBef>
                <a:spcPts val="1095"/>
              </a:spcBef>
            </a:pPr>
            <a:r>
              <a:rPr sz="1400" b="1" dirty="0">
                <a:latin typeface="Times New Roman" panose="02020603050405020304" pitchFamily="18" charset="0"/>
                <a:cs typeface="Times New Roman" panose="02020603050405020304" pitchFamily="18" charset="0"/>
              </a:rPr>
              <a:t>- tenNhanVien: String</a:t>
            </a:r>
            <a:endParaRPr sz="1400" dirty="0">
              <a:latin typeface="Times New Roman" panose="02020603050405020304" pitchFamily="18" charset="0"/>
              <a:cs typeface="Times New Roman" panose="02020603050405020304" pitchFamily="18" charset="0"/>
            </a:endParaRPr>
          </a:p>
          <a:p>
            <a:pPr marL="13970">
              <a:spcBef>
                <a:spcPts val="994"/>
              </a:spcBef>
            </a:pPr>
            <a:r>
              <a:rPr sz="1400" b="1" dirty="0">
                <a:latin typeface="Times New Roman" panose="02020603050405020304" pitchFamily="18" charset="0"/>
                <a:cs typeface="Times New Roman" panose="02020603050405020304" pitchFamily="18" charset="0"/>
              </a:rPr>
              <a:t>+ LUONG_MAX: double</a:t>
            </a:r>
            <a:endParaRPr sz="140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6400800" y="1219200"/>
            <a:ext cx="3124200" cy="609600"/>
          </a:xfrm>
          <a:prstGeom prst="rect">
            <a:avLst/>
          </a:prstGeom>
          <a:ln w="9144">
            <a:solidFill>
              <a:srgbClr val="000000"/>
            </a:solidFill>
          </a:ln>
        </p:spPr>
        <p:txBody>
          <a:bodyPr vert="horz" wrap="square" lIns="0" tIns="27940" rIns="0" bIns="0" rtlCol="0">
            <a:spAutoFit/>
          </a:bodyPr>
          <a:lstStyle/>
          <a:p>
            <a:pPr marL="18415">
              <a:spcBef>
                <a:spcPts val="220"/>
              </a:spcBef>
            </a:pPr>
            <a:r>
              <a:rPr sz="1400" b="1" i="1" dirty="0">
                <a:latin typeface="Times New Roman" panose="02020603050405020304" pitchFamily="18" charset="0"/>
                <a:cs typeface="Times New Roman" panose="02020603050405020304" pitchFamily="18" charset="0"/>
              </a:rPr>
              <a:t>+ tinhLuong(): double</a:t>
            </a:r>
            <a:endParaRPr sz="1400" dirty="0">
              <a:latin typeface="Times New Roman" panose="02020603050405020304" pitchFamily="18" charset="0"/>
              <a:cs typeface="Times New Roman" panose="02020603050405020304" pitchFamily="18" charset="0"/>
            </a:endParaRPr>
          </a:p>
          <a:p>
            <a:pPr marL="18415">
              <a:spcBef>
                <a:spcPts val="1010"/>
              </a:spcBef>
            </a:pPr>
            <a:r>
              <a:rPr sz="1400" b="1" i="1" dirty="0">
                <a:latin typeface="Times New Roman" panose="02020603050405020304" pitchFamily="18" charset="0"/>
                <a:cs typeface="Times New Roman" panose="02020603050405020304" pitchFamily="18" charset="0"/>
              </a:rPr>
              <a:t>+ inThongTin()</a:t>
            </a:r>
            <a:endParaRPr sz="1400" dirty="0">
              <a:latin typeface="Times New Roman" panose="02020603050405020304" pitchFamily="18" charset="0"/>
              <a:cs typeface="Times New Roman" panose="02020603050405020304" pitchFamily="18" charset="0"/>
            </a:endParaRPr>
          </a:p>
        </p:txBody>
      </p:sp>
      <p:grpSp>
        <p:nvGrpSpPr>
          <p:cNvPr id="21" name="object 21"/>
          <p:cNvGrpSpPr/>
          <p:nvPr/>
        </p:nvGrpSpPr>
        <p:grpSpPr>
          <a:xfrm>
            <a:off x="6396038" y="452437"/>
            <a:ext cx="3133725" cy="1870710"/>
            <a:chOff x="4872037" y="452437"/>
            <a:chExt cx="3133725" cy="1870710"/>
          </a:xfrm>
        </p:grpSpPr>
        <p:sp>
          <p:nvSpPr>
            <p:cNvPr id="22" name="object 22"/>
            <p:cNvSpPr/>
            <p:nvPr/>
          </p:nvSpPr>
          <p:spPr>
            <a:xfrm>
              <a:off x="4876800" y="457200"/>
              <a:ext cx="3124200" cy="0"/>
            </a:xfrm>
            <a:custGeom>
              <a:avLst/>
              <a:gdLst/>
              <a:ahLst/>
              <a:cxnLst/>
              <a:rect l="l" t="t" r="r" b="b"/>
              <a:pathLst>
                <a:path w="3124200">
                  <a:moveTo>
                    <a:pt x="0" y="0"/>
                  </a:moveTo>
                  <a:lnTo>
                    <a:pt x="3124200" y="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7366190" y="1844865"/>
              <a:ext cx="225044" cy="2250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5067300" y="2007108"/>
              <a:ext cx="320675" cy="311150"/>
            </a:xfrm>
            <a:custGeom>
              <a:avLst/>
              <a:gdLst/>
              <a:ahLst/>
              <a:cxnLst/>
              <a:rect l="l" t="t" r="r" b="b"/>
              <a:pathLst>
                <a:path w="320675" h="311150">
                  <a:moveTo>
                    <a:pt x="320675" y="0"/>
                  </a:moveTo>
                  <a:lnTo>
                    <a:pt x="0" y="311150"/>
                  </a:lnTo>
                </a:path>
                <a:path w="320675" h="311150">
                  <a:moveTo>
                    <a:pt x="320675" y="0"/>
                  </a:moveTo>
                  <a:lnTo>
                    <a:pt x="0" y="31115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6" name="object 26"/>
          <p:cNvSpPr/>
          <p:nvPr/>
        </p:nvSpPr>
        <p:spPr>
          <a:xfrm>
            <a:off x="5410200" y="5120640"/>
            <a:ext cx="2362200" cy="1661160"/>
          </a:xfrm>
          <a:custGeom>
            <a:avLst/>
            <a:gdLst/>
            <a:ahLst/>
            <a:cxnLst/>
            <a:rect l="l" t="t" r="r" b="b"/>
            <a:pathLst>
              <a:path w="2362200" h="1661159">
                <a:moveTo>
                  <a:pt x="2362200" y="0"/>
                </a:moveTo>
                <a:lnTo>
                  <a:pt x="0" y="0"/>
                </a:lnTo>
                <a:lnTo>
                  <a:pt x="0" y="1661160"/>
                </a:lnTo>
                <a:lnTo>
                  <a:pt x="2362200" y="1661160"/>
                </a:lnTo>
                <a:lnTo>
                  <a:pt x="23622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5410200" y="2318005"/>
            <a:ext cx="2362200" cy="2197735"/>
          </a:xfrm>
          <a:custGeom>
            <a:avLst/>
            <a:gdLst/>
            <a:ahLst/>
            <a:cxnLst/>
            <a:rect l="l" t="t" r="r" b="b"/>
            <a:pathLst>
              <a:path w="2362200" h="2197735">
                <a:moveTo>
                  <a:pt x="2362200" y="0"/>
                </a:moveTo>
                <a:lnTo>
                  <a:pt x="0" y="0"/>
                </a:lnTo>
                <a:lnTo>
                  <a:pt x="0" y="2197608"/>
                </a:lnTo>
                <a:lnTo>
                  <a:pt x="2362200" y="2197608"/>
                </a:lnTo>
                <a:lnTo>
                  <a:pt x="23622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p:nvPr/>
        </p:nvSpPr>
        <p:spPr>
          <a:xfrm>
            <a:off x="8196071" y="2308860"/>
            <a:ext cx="2362200" cy="1348740"/>
          </a:xfrm>
          <a:custGeom>
            <a:avLst/>
            <a:gdLst/>
            <a:ahLst/>
            <a:cxnLst/>
            <a:rect l="l" t="t" r="r" b="b"/>
            <a:pathLst>
              <a:path w="2362200" h="1348739">
                <a:moveTo>
                  <a:pt x="2362200" y="0"/>
                </a:moveTo>
                <a:lnTo>
                  <a:pt x="0" y="0"/>
                </a:lnTo>
                <a:lnTo>
                  <a:pt x="0" y="1348739"/>
                </a:lnTo>
                <a:lnTo>
                  <a:pt x="2362200" y="1348739"/>
                </a:lnTo>
                <a:lnTo>
                  <a:pt x="23622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p:nvPr/>
        </p:nvSpPr>
        <p:spPr>
          <a:xfrm>
            <a:off x="6504432" y="4511040"/>
            <a:ext cx="161544" cy="237744"/>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0" name="object 30"/>
          <p:cNvGrpSpPr/>
          <p:nvPr/>
        </p:nvGrpSpPr>
        <p:grpSpPr>
          <a:xfrm>
            <a:off x="2540318" y="147638"/>
            <a:ext cx="6842759" cy="2927985"/>
            <a:chOff x="1016317" y="147637"/>
            <a:chExt cx="6842759" cy="2927985"/>
          </a:xfrm>
        </p:grpSpPr>
        <p:sp>
          <p:nvSpPr>
            <p:cNvPr id="31" name="object 31"/>
            <p:cNvSpPr/>
            <p:nvPr/>
          </p:nvSpPr>
          <p:spPr>
            <a:xfrm>
              <a:off x="5329491" y="1840039"/>
              <a:ext cx="225044" cy="225044"/>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32"/>
            <p:cNvSpPr/>
            <p:nvPr/>
          </p:nvSpPr>
          <p:spPr>
            <a:xfrm>
              <a:off x="7533132" y="2011679"/>
              <a:ext cx="320675" cy="297180"/>
            </a:xfrm>
            <a:custGeom>
              <a:avLst/>
              <a:gdLst/>
              <a:ahLst/>
              <a:cxnLst/>
              <a:rect l="l" t="t" r="r" b="b"/>
              <a:pathLst>
                <a:path w="320675" h="297180">
                  <a:moveTo>
                    <a:pt x="0" y="0"/>
                  </a:moveTo>
                  <a:lnTo>
                    <a:pt x="320675" y="296799"/>
                  </a:lnTo>
                </a:path>
                <a:path w="320675" h="297180">
                  <a:moveTo>
                    <a:pt x="0" y="0"/>
                  </a:moveTo>
                  <a:lnTo>
                    <a:pt x="320675" y="296799"/>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p:nvPr/>
          </p:nvSpPr>
          <p:spPr>
            <a:xfrm>
              <a:off x="1021080" y="152400"/>
              <a:ext cx="2514600" cy="2918460"/>
            </a:xfrm>
            <a:custGeom>
              <a:avLst/>
              <a:gdLst/>
              <a:ahLst/>
              <a:cxnLst/>
              <a:rect l="l" t="t" r="r" b="b"/>
              <a:pathLst>
                <a:path w="2514600" h="2918460">
                  <a:moveTo>
                    <a:pt x="0" y="2918460"/>
                  </a:moveTo>
                  <a:lnTo>
                    <a:pt x="2514599" y="2918460"/>
                  </a:lnTo>
                  <a:lnTo>
                    <a:pt x="2514599" y="0"/>
                  </a:lnTo>
                  <a:lnTo>
                    <a:pt x="0" y="0"/>
                  </a:lnTo>
                  <a:lnTo>
                    <a:pt x="0" y="291846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aphicFrame>
        <p:nvGraphicFramePr>
          <p:cNvPr id="34" name="object 34"/>
          <p:cNvGraphicFramePr>
            <a:graphicFrameLocks noGrp="1"/>
          </p:cNvGraphicFramePr>
          <p:nvPr/>
        </p:nvGraphicFramePr>
        <p:xfrm>
          <a:off x="5405628" y="4739640"/>
          <a:ext cx="2361564" cy="2042160"/>
        </p:xfrm>
        <a:graphic>
          <a:graphicData uri="http://schemas.openxmlformats.org/drawingml/2006/table">
            <a:tbl>
              <a:tblPr firstRow="1" bandRow="1">
                <a:tableStyleId>{2D5ABB26-0587-4C30-8999-92F81FD0307C}</a:tableStyleId>
              </a:tblPr>
              <a:tblGrid>
                <a:gridCol w="1177925">
                  <a:extLst>
                    <a:ext uri="{9D8B030D-6E8A-4147-A177-3AD203B41FA5}">
                      <a16:colId xmlns:a16="http://schemas.microsoft.com/office/drawing/2014/main" val="20000"/>
                    </a:ext>
                  </a:extLst>
                </a:gridCol>
                <a:gridCol w="1183639">
                  <a:extLst>
                    <a:ext uri="{9D8B030D-6E8A-4147-A177-3AD203B41FA5}">
                      <a16:colId xmlns:a16="http://schemas.microsoft.com/office/drawing/2014/main" val="20001"/>
                    </a:ext>
                  </a:extLst>
                </a:gridCol>
              </a:tblGrid>
              <a:tr h="381000">
                <a:tc>
                  <a:txBody>
                    <a:bodyPr/>
                    <a:lstStyle/>
                    <a:p>
                      <a:pPr>
                        <a:lnSpc>
                          <a:spcPct val="100000"/>
                        </a:lnSpc>
                      </a:pPr>
                      <a:endParaRPr sz="1500">
                        <a:latin typeface="Times New Roman"/>
                        <a:cs typeface="Times New Roman"/>
                      </a:endParaRPr>
                    </a:p>
                  </a:txBody>
                  <a:tcPr marL="0" marR="0" marT="0" marB="0">
                    <a:lnR w="19050">
                      <a:solidFill>
                        <a:srgbClr val="000000"/>
                      </a:solidFill>
                      <a:prstDash val="solid"/>
                    </a:lnR>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19050">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65760">
                <a:tc gridSpan="2">
                  <a:txBody>
                    <a:bodyPr/>
                    <a:lstStyle/>
                    <a:p>
                      <a:pPr marL="436245">
                        <a:lnSpc>
                          <a:spcPct val="100000"/>
                        </a:lnSpc>
                        <a:spcBef>
                          <a:spcPts val="100"/>
                        </a:spcBef>
                      </a:pPr>
                      <a:r>
                        <a:rPr sz="1800" b="1" spc="-10" dirty="0">
                          <a:latin typeface="Arial"/>
                          <a:cs typeface="Arial"/>
                        </a:rPr>
                        <a:t>TruongPhong</a:t>
                      </a:r>
                      <a:endParaRPr sz="1800">
                        <a:latin typeface="Arial"/>
                        <a:cs typeface="Arial"/>
                      </a:endParaRPr>
                    </a:p>
                  </a:txBody>
                  <a:tcPr marL="0" marR="0" marT="127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685800">
                <a:tc gridSpan="2">
                  <a:txBody>
                    <a:bodyPr/>
                    <a:lstStyle/>
                    <a:p>
                      <a:pPr marL="126364" indent="-108585">
                        <a:lnSpc>
                          <a:spcPct val="100000"/>
                        </a:lnSpc>
                        <a:spcBef>
                          <a:spcPts val="390"/>
                        </a:spcBef>
                        <a:buChar char="-"/>
                        <a:tabLst>
                          <a:tab pos="127000" algn="l"/>
                        </a:tabLst>
                      </a:pPr>
                      <a:r>
                        <a:rPr sz="1400" b="1" spc="-5" dirty="0">
                          <a:latin typeface="Arial"/>
                          <a:cs typeface="Arial"/>
                        </a:rPr>
                        <a:t>phuCap:</a:t>
                      </a:r>
                      <a:r>
                        <a:rPr sz="1400" b="1" spc="-25" dirty="0">
                          <a:latin typeface="Arial"/>
                          <a:cs typeface="Arial"/>
                        </a:rPr>
                        <a:t> </a:t>
                      </a:r>
                      <a:r>
                        <a:rPr sz="1400" b="1" spc="-5" dirty="0">
                          <a:latin typeface="Arial"/>
                          <a:cs typeface="Arial"/>
                        </a:rPr>
                        <a:t>double</a:t>
                      </a:r>
                      <a:endParaRPr sz="1400">
                        <a:latin typeface="Arial"/>
                        <a:cs typeface="Arial"/>
                      </a:endParaRPr>
                    </a:p>
                    <a:p>
                      <a:pPr marL="126364" indent="-108585">
                        <a:lnSpc>
                          <a:spcPct val="100000"/>
                        </a:lnSpc>
                        <a:spcBef>
                          <a:spcPts val="994"/>
                        </a:spcBef>
                        <a:buChar char="-"/>
                        <a:tabLst>
                          <a:tab pos="127000" algn="l"/>
                        </a:tabLst>
                      </a:pPr>
                      <a:r>
                        <a:rPr sz="1400" b="1" spc="-10" dirty="0">
                          <a:latin typeface="Arial"/>
                          <a:cs typeface="Arial"/>
                        </a:rPr>
                        <a:t>soNamDuongChuc:</a:t>
                      </a:r>
                      <a:r>
                        <a:rPr sz="1400" b="1" spc="-25" dirty="0">
                          <a:latin typeface="Arial"/>
                          <a:cs typeface="Arial"/>
                        </a:rPr>
                        <a:t> </a:t>
                      </a:r>
                      <a:r>
                        <a:rPr sz="1400" b="1" spc="-5" dirty="0">
                          <a:latin typeface="Arial"/>
                          <a:cs typeface="Arial"/>
                        </a:rPr>
                        <a:t>int</a:t>
                      </a:r>
                      <a:endParaRPr sz="1400">
                        <a:latin typeface="Arial"/>
                        <a:cs typeface="Arial"/>
                      </a:endParaRPr>
                    </a:p>
                  </a:txBody>
                  <a:tcPr marL="0" marR="0" marT="495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09600">
                <a:tc gridSpan="2">
                  <a:txBody>
                    <a:bodyPr/>
                    <a:lstStyle/>
                    <a:p>
                      <a:pPr marL="18415">
                        <a:lnSpc>
                          <a:spcPct val="100000"/>
                        </a:lnSpc>
                        <a:spcBef>
                          <a:spcPts val="345"/>
                        </a:spcBef>
                      </a:pPr>
                      <a:r>
                        <a:rPr sz="1400" b="1" dirty="0">
                          <a:latin typeface="Arial"/>
                          <a:cs typeface="Arial"/>
                        </a:rPr>
                        <a:t>+ </a:t>
                      </a:r>
                      <a:r>
                        <a:rPr sz="1400" b="1" spc="-5" dirty="0">
                          <a:latin typeface="Arial"/>
                          <a:cs typeface="Arial"/>
                        </a:rPr>
                        <a:t>tinhLuong():</a:t>
                      </a:r>
                      <a:r>
                        <a:rPr sz="1400" b="1" spc="-70" dirty="0">
                          <a:latin typeface="Arial"/>
                          <a:cs typeface="Arial"/>
                        </a:rPr>
                        <a:t> </a:t>
                      </a:r>
                      <a:r>
                        <a:rPr sz="1400" b="1" spc="-5" dirty="0">
                          <a:latin typeface="Arial"/>
                          <a:cs typeface="Arial"/>
                        </a:rPr>
                        <a:t>double</a:t>
                      </a:r>
                      <a:endParaRPr sz="1400">
                        <a:latin typeface="Arial"/>
                        <a:cs typeface="Arial"/>
                      </a:endParaRPr>
                    </a:p>
                    <a:p>
                      <a:pPr marL="18415">
                        <a:lnSpc>
                          <a:spcPts val="1664"/>
                        </a:lnSpc>
                        <a:spcBef>
                          <a:spcPts val="1010"/>
                        </a:spcBef>
                      </a:pPr>
                      <a:r>
                        <a:rPr sz="1400" b="1" dirty="0">
                          <a:latin typeface="Arial"/>
                          <a:cs typeface="Arial"/>
                        </a:rPr>
                        <a:t>+</a:t>
                      </a:r>
                      <a:r>
                        <a:rPr sz="1400" b="1" spc="-15" dirty="0">
                          <a:latin typeface="Arial"/>
                          <a:cs typeface="Arial"/>
                        </a:rPr>
                        <a:t> </a:t>
                      </a:r>
                      <a:r>
                        <a:rPr sz="1400" b="1" spc="-10" dirty="0">
                          <a:latin typeface="Arial"/>
                          <a:cs typeface="Arial"/>
                        </a:rPr>
                        <a:t>inThongTin()</a:t>
                      </a:r>
                      <a:endParaRPr sz="1400">
                        <a:latin typeface="Arial"/>
                        <a:cs typeface="Arial"/>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aphicFrame>
        <p:nvGraphicFramePr>
          <p:cNvPr id="36" name="object 36"/>
          <p:cNvGraphicFramePr>
            <a:graphicFrameLocks noGrp="1"/>
          </p:cNvGraphicFramePr>
          <p:nvPr/>
        </p:nvGraphicFramePr>
        <p:xfrm>
          <a:off x="5405628" y="2313432"/>
          <a:ext cx="2362200" cy="2197608"/>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67284">
                <a:tc>
                  <a:txBody>
                    <a:bodyPr/>
                    <a:lstStyle/>
                    <a:p>
                      <a:pPr marL="280670">
                        <a:lnSpc>
                          <a:spcPct val="100000"/>
                        </a:lnSpc>
                        <a:spcBef>
                          <a:spcPts val="100"/>
                        </a:spcBef>
                      </a:pPr>
                      <a:r>
                        <a:rPr sz="1800" b="1" spc="-5" dirty="0">
                          <a:latin typeface="Arial"/>
                          <a:cs typeface="Arial"/>
                        </a:rPr>
                        <a:t>NhanVienCoHuu</a:t>
                      </a:r>
                      <a:endParaRPr sz="1800">
                        <a:latin typeface="Arial"/>
                        <a:cs typeface="Arial"/>
                      </a:endParaRPr>
                    </a:p>
                  </a:txBody>
                  <a:tcPr marL="0" marR="0" marT="127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685800">
                <a:tc>
                  <a:txBody>
                    <a:bodyPr/>
                    <a:lstStyle/>
                    <a:p>
                      <a:pPr marL="126364" indent="-108585">
                        <a:lnSpc>
                          <a:spcPct val="100000"/>
                        </a:lnSpc>
                        <a:spcBef>
                          <a:spcPts val="380"/>
                        </a:spcBef>
                        <a:buChar char="-"/>
                        <a:tabLst>
                          <a:tab pos="127000" algn="l"/>
                        </a:tabLst>
                      </a:pPr>
                      <a:r>
                        <a:rPr sz="1400" b="1" u="heavy" spc="-5" dirty="0">
                          <a:uFill>
                            <a:solidFill>
                              <a:srgbClr val="000000"/>
                            </a:solidFill>
                          </a:uFill>
                          <a:latin typeface="Arial"/>
                          <a:cs typeface="Arial"/>
                        </a:rPr>
                        <a:t>luongCoBan:</a:t>
                      </a:r>
                      <a:r>
                        <a:rPr sz="1400" b="1" u="heavy" spc="-40" dirty="0">
                          <a:uFill>
                            <a:solidFill>
                              <a:srgbClr val="000000"/>
                            </a:solidFill>
                          </a:uFill>
                          <a:latin typeface="Arial"/>
                          <a:cs typeface="Arial"/>
                        </a:rPr>
                        <a:t> </a:t>
                      </a:r>
                      <a:r>
                        <a:rPr sz="1400" b="1" u="heavy" spc="-5" dirty="0">
                          <a:uFill>
                            <a:solidFill>
                              <a:srgbClr val="000000"/>
                            </a:solidFill>
                          </a:uFill>
                          <a:latin typeface="Arial"/>
                          <a:cs typeface="Arial"/>
                        </a:rPr>
                        <a:t>double</a:t>
                      </a:r>
                      <a:endParaRPr sz="1400">
                        <a:latin typeface="Arial"/>
                        <a:cs typeface="Arial"/>
                      </a:endParaRPr>
                    </a:p>
                    <a:p>
                      <a:pPr marL="126364" indent="-108585">
                        <a:lnSpc>
                          <a:spcPct val="100000"/>
                        </a:lnSpc>
                        <a:spcBef>
                          <a:spcPts val="994"/>
                        </a:spcBef>
                        <a:buChar char="-"/>
                        <a:tabLst>
                          <a:tab pos="127000" algn="l"/>
                        </a:tabLst>
                      </a:pPr>
                      <a:r>
                        <a:rPr sz="1400" b="1" spc="-10" dirty="0">
                          <a:latin typeface="Arial"/>
                          <a:cs typeface="Arial"/>
                        </a:rPr>
                        <a:t>heSoLuong:</a:t>
                      </a:r>
                      <a:r>
                        <a:rPr sz="1400" b="1" spc="-35" dirty="0">
                          <a:latin typeface="Arial"/>
                          <a:cs typeface="Arial"/>
                        </a:rPr>
                        <a:t> </a:t>
                      </a:r>
                      <a:r>
                        <a:rPr sz="1400" b="1" spc="-5" dirty="0">
                          <a:latin typeface="Arial"/>
                          <a:cs typeface="Arial"/>
                        </a:rPr>
                        <a:t>double</a:t>
                      </a:r>
                      <a:endParaRPr sz="1400">
                        <a:latin typeface="Arial"/>
                        <a:cs typeface="Arial"/>
                      </a:endParaRPr>
                    </a:p>
                  </a:txBody>
                  <a:tcPr marL="0" marR="0" marT="482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144524">
                <a:tc>
                  <a:txBody>
                    <a:bodyPr/>
                    <a:lstStyle/>
                    <a:p>
                      <a:pPr marL="18415">
                        <a:lnSpc>
                          <a:spcPct val="100000"/>
                        </a:lnSpc>
                        <a:spcBef>
                          <a:spcPts val="335"/>
                        </a:spcBef>
                      </a:pPr>
                      <a:r>
                        <a:rPr sz="1400" b="1" dirty="0">
                          <a:latin typeface="Arial"/>
                          <a:cs typeface="Arial"/>
                        </a:rPr>
                        <a:t>+ </a:t>
                      </a:r>
                      <a:r>
                        <a:rPr sz="1400" b="1" spc="-5" dirty="0">
                          <a:latin typeface="Arial"/>
                          <a:cs typeface="Arial"/>
                        </a:rPr>
                        <a:t>tinhLuong():</a:t>
                      </a:r>
                      <a:r>
                        <a:rPr sz="1400" b="1" spc="-70" dirty="0">
                          <a:latin typeface="Arial"/>
                          <a:cs typeface="Arial"/>
                        </a:rPr>
                        <a:t> </a:t>
                      </a:r>
                      <a:r>
                        <a:rPr sz="1400" b="1" spc="-5" dirty="0">
                          <a:latin typeface="Arial"/>
                          <a:cs typeface="Arial"/>
                        </a:rPr>
                        <a:t>double</a:t>
                      </a:r>
                      <a:endParaRPr sz="1400">
                        <a:latin typeface="Arial"/>
                        <a:cs typeface="Arial"/>
                      </a:endParaRPr>
                    </a:p>
                    <a:p>
                      <a:pPr marL="18415" marR="55244">
                        <a:lnSpc>
                          <a:spcPct val="100000"/>
                        </a:lnSpc>
                        <a:spcBef>
                          <a:spcPts val="1005"/>
                        </a:spcBef>
                      </a:pPr>
                      <a:r>
                        <a:rPr sz="1400" b="1" dirty="0">
                          <a:latin typeface="Arial"/>
                          <a:cs typeface="Arial"/>
                        </a:rPr>
                        <a:t>+ </a:t>
                      </a:r>
                      <a:r>
                        <a:rPr sz="1400" b="1" spc="-10" dirty="0">
                          <a:latin typeface="Arial"/>
                          <a:cs typeface="Arial"/>
                        </a:rPr>
                        <a:t>tangHeSoLuong(double):  </a:t>
                      </a:r>
                      <a:r>
                        <a:rPr sz="1400" b="1" spc="-5" dirty="0">
                          <a:latin typeface="Arial"/>
                          <a:cs typeface="Arial"/>
                        </a:rPr>
                        <a:t>boolean</a:t>
                      </a:r>
                      <a:endParaRPr sz="1400">
                        <a:latin typeface="Arial"/>
                        <a:cs typeface="Arial"/>
                      </a:endParaRPr>
                    </a:p>
                    <a:p>
                      <a:pPr marL="18415">
                        <a:lnSpc>
                          <a:spcPts val="1530"/>
                        </a:lnSpc>
                        <a:spcBef>
                          <a:spcPts val="1000"/>
                        </a:spcBef>
                      </a:pPr>
                      <a:r>
                        <a:rPr sz="1400" b="1" dirty="0">
                          <a:latin typeface="Arial"/>
                          <a:cs typeface="Arial"/>
                        </a:rPr>
                        <a:t>+</a:t>
                      </a:r>
                      <a:r>
                        <a:rPr sz="1400" b="1" spc="-15" dirty="0">
                          <a:latin typeface="Arial"/>
                          <a:cs typeface="Arial"/>
                        </a:rPr>
                        <a:t> </a:t>
                      </a:r>
                      <a:r>
                        <a:rPr sz="1400" b="1" spc="-10" dirty="0">
                          <a:latin typeface="Arial"/>
                          <a:cs typeface="Arial"/>
                        </a:rPr>
                        <a:t>inThongTin()</a:t>
                      </a:r>
                      <a:endParaRPr sz="1400">
                        <a:latin typeface="Arial"/>
                        <a:cs typeface="Arial"/>
                      </a:endParaRPr>
                    </a:p>
                  </a:txBody>
                  <a:tcPr marL="0" marR="0" marT="425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38" name="object 38"/>
          <p:cNvGraphicFramePr>
            <a:graphicFrameLocks noGrp="1"/>
          </p:cNvGraphicFramePr>
          <p:nvPr/>
        </p:nvGraphicFramePr>
        <p:xfrm>
          <a:off x="8191500" y="2304289"/>
          <a:ext cx="2362200" cy="1348739"/>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58139">
                <a:tc>
                  <a:txBody>
                    <a:bodyPr/>
                    <a:lstStyle/>
                    <a:p>
                      <a:pPr marL="140335">
                        <a:lnSpc>
                          <a:spcPct val="100000"/>
                        </a:lnSpc>
                        <a:spcBef>
                          <a:spcPts val="95"/>
                        </a:spcBef>
                      </a:pPr>
                      <a:r>
                        <a:rPr sz="1800" b="1" spc="-5" dirty="0">
                          <a:latin typeface="Arial"/>
                          <a:cs typeface="Arial"/>
                        </a:rPr>
                        <a:t>NhanVienHopDong</a:t>
                      </a:r>
                      <a:endParaRPr sz="1800">
                        <a:latin typeface="Arial"/>
                        <a:cs typeface="Arial"/>
                      </a:endParaRPr>
                    </a:p>
                  </a:txBody>
                  <a:tcPr marL="0" marR="0" marT="120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81000">
                <a:tc>
                  <a:txBody>
                    <a:bodyPr/>
                    <a:lstStyle/>
                    <a:p>
                      <a:pPr marL="18415">
                        <a:lnSpc>
                          <a:spcPct val="100000"/>
                        </a:lnSpc>
                        <a:spcBef>
                          <a:spcPts val="450"/>
                        </a:spcBef>
                      </a:pPr>
                      <a:r>
                        <a:rPr sz="1400" b="1" dirty="0">
                          <a:latin typeface="Arial"/>
                          <a:cs typeface="Arial"/>
                        </a:rPr>
                        <a:t>- </a:t>
                      </a:r>
                      <a:r>
                        <a:rPr sz="1400" b="1" spc="-10" dirty="0">
                          <a:latin typeface="Arial"/>
                          <a:cs typeface="Arial"/>
                        </a:rPr>
                        <a:t>luongHopDong:</a:t>
                      </a:r>
                      <a:r>
                        <a:rPr sz="1400" b="1" spc="-50" dirty="0">
                          <a:latin typeface="Arial"/>
                          <a:cs typeface="Arial"/>
                        </a:rPr>
                        <a:t> </a:t>
                      </a:r>
                      <a:r>
                        <a:rPr sz="1400" b="1" spc="-5" dirty="0">
                          <a:latin typeface="Arial"/>
                          <a:cs typeface="Arial"/>
                        </a:rPr>
                        <a:t>double</a:t>
                      </a:r>
                      <a:endParaRPr sz="1400">
                        <a:latin typeface="Arial"/>
                        <a:cs typeface="Arial"/>
                      </a:endParaRPr>
                    </a:p>
                  </a:txBody>
                  <a:tcPr marL="0" marR="0" marT="571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609600">
                <a:tc>
                  <a:txBody>
                    <a:bodyPr/>
                    <a:lstStyle/>
                    <a:p>
                      <a:pPr marL="18415">
                        <a:lnSpc>
                          <a:spcPct val="100000"/>
                        </a:lnSpc>
                        <a:spcBef>
                          <a:spcPts val="125"/>
                        </a:spcBef>
                      </a:pPr>
                      <a:r>
                        <a:rPr sz="1400" b="1" dirty="0">
                          <a:latin typeface="Arial"/>
                          <a:cs typeface="Arial"/>
                        </a:rPr>
                        <a:t>+ </a:t>
                      </a:r>
                      <a:r>
                        <a:rPr sz="1400" b="1" spc="-5" dirty="0">
                          <a:latin typeface="Arial"/>
                          <a:cs typeface="Arial"/>
                        </a:rPr>
                        <a:t>tinhLuong():</a:t>
                      </a:r>
                      <a:r>
                        <a:rPr sz="1400" b="1" spc="-70" dirty="0">
                          <a:latin typeface="Arial"/>
                          <a:cs typeface="Arial"/>
                        </a:rPr>
                        <a:t> </a:t>
                      </a:r>
                      <a:r>
                        <a:rPr sz="1400" b="1" spc="-5" dirty="0">
                          <a:latin typeface="Arial"/>
                          <a:cs typeface="Arial"/>
                        </a:rPr>
                        <a:t>double</a:t>
                      </a:r>
                      <a:endParaRPr sz="1400">
                        <a:latin typeface="Arial"/>
                        <a:cs typeface="Arial"/>
                      </a:endParaRPr>
                    </a:p>
                    <a:p>
                      <a:pPr marL="18415">
                        <a:lnSpc>
                          <a:spcPct val="100000"/>
                        </a:lnSpc>
                        <a:spcBef>
                          <a:spcPts val="994"/>
                        </a:spcBef>
                      </a:pPr>
                      <a:r>
                        <a:rPr sz="1400" b="1" dirty="0">
                          <a:latin typeface="Arial"/>
                          <a:cs typeface="Arial"/>
                        </a:rPr>
                        <a:t>+</a:t>
                      </a:r>
                      <a:r>
                        <a:rPr sz="1400" b="1" spc="-15" dirty="0">
                          <a:latin typeface="Arial"/>
                          <a:cs typeface="Arial"/>
                        </a:rPr>
                        <a:t> </a:t>
                      </a:r>
                      <a:r>
                        <a:rPr sz="1400" b="1" spc="-10" dirty="0">
                          <a:latin typeface="Arial"/>
                          <a:cs typeface="Arial"/>
                        </a:rPr>
                        <a:t>inThongTin()</a:t>
                      </a:r>
                      <a:endParaRPr sz="1400">
                        <a:latin typeface="Arial"/>
                        <a:cs typeface="Arial"/>
                      </a:endParaRPr>
                    </a:p>
                  </a:txBody>
                  <a:tcPr marL="0" marR="0" marT="15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40" name="object 40"/>
          <p:cNvGrpSpPr/>
          <p:nvPr/>
        </p:nvGrpSpPr>
        <p:grpSpPr>
          <a:xfrm>
            <a:off x="2540318" y="147638"/>
            <a:ext cx="2524125" cy="2927985"/>
            <a:chOff x="1016317" y="147637"/>
            <a:chExt cx="2524125" cy="2927985"/>
          </a:xfrm>
        </p:grpSpPr>
        <p:sp>
          <p:nvSpPr>
            <p:cNvPr id="41" name="object 41"/>
            <p:cNvSpPr/>
            <p:nvPr/>
          </p:nvSpPr>
          <p:spPr>
            <a:xfrm>
              <a:off x="1021080" y="152400"/>
              <a:ext cx="2514600" cy="2918460"/>
            </a:xfrm>
            <a:custGeom>
              <a:avLst/>
              <a:gdLst/>
              <a:ahLst/>
              <a:cxnLst/>
              <a:rect l="l" t="t" r="r" b="b"/>
              <a:pathLst>
                <a:path w="2514600" h="2918460">
                  <a:moveTo>
                    <a:pt x="2514599" y="0"/>
                  </a:moveTo>
                  <a:lnTo>
                    <a:pt x="0" y="0"/>
                  </a:lnTo>
                  <a:lnTo>
                    <a:pt x="0" y="2918460"/>
                  </a:lnTo>
                  <a:lnTo>
                    <a:pt x="2514599" y="2918460"/>
                  </a:lnTo>
                  <a:lnTo>
                    <a:pt x="2514599"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2" name="object 42"/>
            <p:cNvSpPr/>
            <p:nvPr/>
          </p:nvSpPr>
          <p:spPr>
            <a:xfrm>
              <a:off x="1021080" y="152400"/>
              <a:ext cx="2514600" cy="2918460"/>
            </a:xfrm>
            <a:custGeom>
              <a:avLst/>
              <a:gdLst/>
              <a:ahLst/>
              <a:cxnLst/>
              <a:rect l="l" t="t" r="r" b="b"/>
              <a:pathLst>
                <a:path w="2514600" h="2918460">
                  <a:moveTo>
                    <a:pt x="0" y="2918460"/>
                  </a:moveTo>
                  <a:lnTo>
                    <a:pt x="2514599" y="2918460"/>
                  </a:lnTo>
                  <a:lnTo>
                    <a:pt x="2514599" y="0"/>
                  </a:lnTo>
                  <a:lnTo>
                    <a:pt x="0" y="0"/>
                  </a:lnTo>
                  <a:lnTo>
                    <a:pt x="0" y="291846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43" name="object 43"/>
          <p:cNvSpPr txBox="1"/>
          <p:nvPr/>
        </p:nvSpPr>
        <p:spPr>
          <a:xfrm>
            <a:off x="2545080" y="152400"/>
            <a:ext cx="2514600" cy="289182"/>
          </a:xfrm>
          <a:prstGeom prst="rect">
            <a:avLst/>
          </a:prstGeom>
          <a:ln w="9144">
            <a:solidFill>
              <a:srgbClr val="000000"/>
            </a:solidFill>
          </a:ln>
        </p:spPr>
        <p:txBody>
          <a:bodyPr vert="horz" wrap="square" lIns="0" tIns="12065" rIns="0" bIns="0" rtlCol="0">
            <a:spAutoFit/>
          </a:bodyPr>
          <a:lstStyle/>
          <a:p>
            <a:pPr marL="683895">
              <a:spcBef>
                <a:spcPts val="95"/>
              </a:spcBef>
            </a:pPr>
            <a:r>
              <a:rPr b="1" dirty="0">
                <a:latin typeface="Times New Roman" panose="02020603050405020304" pitchFamily="18" charset="0"/>
                <a:cs typeface="Times New Roman" panose="02020603050405020304" pitchFamily="18" charset="0"/>
              </a:rPr>
              <a:t>PhongBan</a:t>
            </a:r>
            <a:endParaRPr>
              <a:latin typeface="Times New Roman" panose="02020603050405020304" pitchFamily="18" charset="0"/>
              <a:cs typeface="Times New Roman" panose="02020603050405020304" pitchFamily="18" charset="0"/>
            </a:endParaRPr>
          </a:p>
        </p:txBody>
      </p:sp>
      <p:sp>
        <p:nvSpPr>
          <p:cNvPr id="44" name="object 44"/>
          <p:cNvSpPr txBox="1"/>
          <p:nvPr/>
        </p:nvSpPr>
        <p:spPr>
          <a:xfrm>
            <a:off x="2549652" y="428346"/>
            <a:ext cx="2505710" cy="705485"/>
          </a:xfrm>
          <a:prstGeom prst="rect">
            <a:avLst/>
          </a:prstGeom>
        </p:spPr>
        <p:txBody>
          <a:bodyPr vert="horz" wrap="square" lIns="0" tIns="139065" rIns="0" bIns="0" rtlCol="0">
            <a:spAutoFit/>
          </a:bodyPr>
          <a:lstStyle/>
          <a:p>
            <a:pPr marL="121920" indent="-108585">
              <a:spcBef>
                <a:spcPts val="1095"/>
              </a:spcBef>
              <a:buChar char="-"/>
              <a:tabLst>
                <a:tab pos="121920" algn="l"/>
              </a:tabLst>
            </a:pPr>
            <a:r>
              <a:rPr sz="1400" b="1" dirty="0">
                <a:latin typeface="Times New Roman" panose="02020603050405020304" pitchFamily="18" charset="0"/>
                <a:cs typeface="Times New Roman" panose="02020603050405020304" pitchFamily="18" charset="0"/>
              </a:rPr>
              <a:t>tenPhongBan: String</a:t>
            </a:r>
            <a:endParaRPr sz="1400">
              <a:latin typeface="Times New Roman" panose="02020603050405020304" pitchFamily="18" charset="0"/>
              <a:cs typeface="Times New Roman" panose="02020603050405020304" pitchFamily="18" charset="0"/>
            </a:endParaRPr>
          </a:p>
          <a:p>
            <a:pPr marL="121920" indent="-108585">
              <a:spcBef>
                <a:spcPts val="994"/>
              </a:spcBef>
              <a:buChar char="-"/>
              <a:tabLst>
                <a:tab pos="121920" algn="l"/>
              </a:tabLst>
            </a:pPr>
            <a:r>
              <a:rPr sz="1400" b="1" dirty="0">
                <a:latin typeface="Times New Roman" panose="02020603050405020304" pitchFamily="18" charset="0"/>
                <a:cs typeface="Times New Roman" panose="02020603050405020304" pitchFamily="18" charset="0"/>
              </a:rPr>
              <a:t>soNhanVien: int</a:t>
            </a:r>
            <a:endParaRPr sz="1400">
              <a:latin typeface="Times New Roman" panose="02020603050405020304" pitchFamily="18" charset="0"/>
              <a:cs typeface="Times New Roman" panose="02020603050405020304" pitchFamily="18" charset="0"/>
            </a:endParaRPr>
          </a:p>
        </p:txBody>
      </p:sp>
      <p:sp>
        <p:nvSpPr>
          <p:cNvPr id="45" name="object 45"/>
          <p:cNvSpPr txBox="1"/>
          <p:nvPr/>
        </p:nvSpPr>
        <p:spPr>
          <a:xfrm>
            <a:off x="2549652" y="1233933"/>
            <a:ext cx="2505710" cy="228909"/>
          </a:xfrm>
          <a:prstGeom prst="rect">
            <a:avLst/>
          </a:prstGeom>
        </p:spPr>
        <p:txBody>
          <a:bodyPr vert="horz" wrap="square" lIns="0" tIns="13335" rIns="0" bIns="0" rtlCol="0">
            <a:spAutoFit/>
          </a:bodyPr>
          <a:lstStyle/>
          <a:p>
            <a:pPr marL="13335">
              <a:spcBef>
                <a:spcPts val="105"/>
              </a:spcBef>
            </a:pPr>
            <a:r>
              <a:rPr sz="1400" b="1" dirty="0">
                <a:latin typeface="Times New Roman" panose="02020603050405020304" pitchFamily="18" charset="0"/>
                <a:cs typeface="Times New Roman" panose="02020603050405020304" pitchFamily="18" charset="0"/>
              </a:rPr>
              <a:t>+</a:t>
            </a:r>
            <a:r>
              <a:rPr sz="1400" b="1" u="heavy" dirty="0">
                <a:uFill>
                  <a:solidFill>
                    <a:srgbClr val="000000"/>
                  </a:solidFill>
                </a:uFill>
                <a:latin typeface="Times New Roman" panose="02020603050405020304" pitchFamily="18" charset="0"/>
                <a:cs typeface="Times New Roman" panose="02020603050405020304" pitchFamily="18" charset="0"/>
              </a:rPr>
              <a:t> SO_NV_MAX: int</a:t>
            </a:r>
            <a:endParaRPr sz="1400">
              <a:latin typeface="Times New Roman" panose="02020603050405020304" pitchFamily="18" charset="0"/>
              <a:cs typeface="Times New Roman" panose="02020603050405020304" pitchFamily="18" charset="0"/>
            </a:endParaRPr>
          </a:p>
        </p:txBody>
      </p:sp>
      <p:sp>
        <p:nvSpPr>
          <p:cNvPr id="46" name="object 46"/>
          <p:cNvSpPr txBox="1"/>
          <p:nvPr/>
        </p:nvSpPr>
        <p:spPr>
          <a:xfrm>
            <a:off x="2545080" y="1600200"/>
            <a:ext cx="2514600" cy="1470660"/>
          </a:xfrm>
          <a:prstGeom prst="rect">
            <a:avLst/>
          </a:prstGeom>
          <a:ln w="9144">
            <a:solidFill>
              <a:srgbClr val="000000"/>
            </a:solidFill>
          </a:ln>
        </p:spPr>
        <p:txBody>
          <a:bodyPr vert="horz" wrap="square" lIns="0" tIns="0" rIns="0" bIns="0" rtlCol="0">
            <a:spAutoFit/>
          </a:bodyPr>
          <a:lstStyle/>
          <a:p>
            <a:pPr marL="17780">
              <a:lnSpc>
                <a:spcPts val="1590"/>
              </a:lnSpc>
            </a:pPr>
            <a:r>
              <a:rPr sz="1400" b="1" dirty="0">
                <a:latin typeface="Times New Roman" panose="02020603050405020304" pitchFamily="18" charset="0"/>
                <a:cs typeface="Times New Roman" panose="02020603050405020304" pitchFamily="18" charset="0"/>
              </a:rPr>
              <a:t>+ themNV(NhanVien):</a:t>
            </a:r>
            <a:endParaRPr sz="1400">
              <a:latin typeface="Times New Roman" panose="02020603050405020304" pitchFamily="18" charset="0"/>
              <a:cs typeface="Times New Roman" panose="02020603050405020304" pitchFamily="18" charset="0"/>
            </a:endParaRPr>
          </a:p>
          <a:p>
            <a:pPr marL="17780"/>
            <a:r>
              <a:rPr sz="1400" b="1" dirty="0">
                <a:latin typeface="Times New Roman" panose="02020603050405020304" pitchFamily="18" charset="0"/>
                <a:cs typeface="Times New Roman" panose="02020603050405020304" pitchFamily="18" charset="0"/>
              </a:rPr>
              <a:t>boolean</a:t>
            </a:r>
            <a:endParaRPr sz="1400">
              <a:latin typeface="Times New Roman" panose="02020603050405020304" pitchFamily="18" charset="0"/>
              <a:cs typeface="Times New Roman" panose="02020603050405020304" pitchFamily="18" charset="0"/>
            </a:endParaRPr>
          </a:p>
          <a:p>
            <a:pPr marL="17780">
              <a:spcBef>
                <a:spcPts val="994"/>
              </a:spcBef>
            </a:pPr>
            <a:r>
              <a:rPr sz="1400" b="1" dirty="0">
                <a:latin typeface="Times New Roman" panose="02020603050405020304" pitchFamily="18" charset="0"/>
                <a:cs typeface="Times New Roman" panose="02020603050405020304" pitchFamily="18" charset="0"/>
              </a:rPr>
              <a:t>+ xoaNV(): NhanVien</a:t>
            </a:r>
            <a:endParaRPr sz="1400">
              <a:latin typeface="Times New Roman" panose="02020603050405020304" pitchFamily="18" charset="0"/>
              <a:cs typeface="Times New Roman" panose="02020603050405020304" pitchFamily="18" charset="0"/>
            </a:endParaRPr>
          </a:p>
          <a:p>
            <a:pPr marL="17780">
              <a:spcBef>
                <a:spcPts val="994"/>
              </a:spcBef>
            </a:pPr>
            <a:r>
              <a:rPr sz="1400" b="1" dirty="0">
                <a:latin typeface="Times New Roman" panose="02020603050405020304" pitchFamily="18" charset="0"/>
                <a:cs typeface="Times New Roman" panose="02020603050405020304" pitchFamily="18" charset="0"/>
              </a:rPr>
              <a:t>+ tinhTongLuong(): double</a:t>
            </a:r>
            <a:endParaRPr sz="1400">
              <a:latin typeface="Times New Roman" panose="02020603050405020304" pitchFamily="18" charset="0"/>
              <a:cs typeface="Times New Roman" panose="02020603050405020304" pitchFamily="18" charset="0"/>
            </a:endParaRPr>
          </a:p>
          <a:p>
            <a:pPr marL="17780">
              <a:spcBef>
                <a:spcPts val="1010"/>
              </a:spcBef>
            </a:pPr>
            <a:r>
              <a:rPr sz="1400" b="1" dirty="0">
                <a:latin typeface="Times New Roman" panose="02020603050405020304" pitchFamily="18" charset="0"/>
                <a:cs typeface="Times New Roman" panose="02020603050405020304" pitchFamily="18" charset="0"/>
              </a:rPr>
              <a:t>+ inThongTin()</a:t>
            </a:r>
            <a:endParaRPr sz="1400">
              <a:latin typeface="Times New Roman" panose="02020603050405020304" pitchFamily="18" charset="0"/>
              <a:cs typeface="Times New Roman" panose="02020603050405020304" pitchFamily="18" charset="0"/>
            </a:endParaRPr>
          </a:p>
        </p:txBody>
      </p:sp>
      <p:grpSp>
        <p:nvGrpSpPr>
          <p:cNvPr id="47" name="object 47"/>
          <p:cNvGrpSpPr/>
          <p:nvPr/>
        </p:nvGrpSpPr>
        <p:grpSpPr>
          <a:xfrm>
            <a:off x="2545080" y="449581"/>
            <a:ext cx="3855720" cy="626745"/>
            <a:chOff x="1021080" y="449580"/>
            <a:chExt cx="3855720" cy="626745"/>
          </a:xfrm>
        </p:grpSpPr>
        <p:sp>
          <p:nvSpPr>
            <p:cNvPr id="48" name="object 48"/>
            <p:cNvSpPr/>
            <p:nvPr/>
          </p:nvSpPr>
          <p:spPr>
            <a:xfrm>
              <a:off x="1021080" y="454152"/>
              <a:ext cx="2514600" cy="0"/>
            </a:xfrm>
            <a:custGeom>
              <a:avLst/>
              <a:gdLst/>
              <a:ahLst/>
              <a:cxnLst/>
              <a:rect l="l" t="t" r="r" b="b"/>
              <a:pathLst>
                <a:path w="2514600">
                  <a:moveTo>
                    <a:pt x="0" y="0"/>
                  </a:moveTo>
                  <a:lnTo>
                    <a:pt x="2514599" y="0"/>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9" name="object 49"/>
            <p:cNvSpPr/>
            <p:nvPr/>
          </p:nvSpPr>
          <p:spPr>
            <a:xfrm>
              <a:off x="3543300" y="941831"/>
              <a:ext cx="266700" cy="128270"/>
            </a:xfrm>
            <a:custGeom>
              <a:avLst/>
              <a:gdLst/>
              <a:ahLst/>
              <a:cxnLst/>
              <a:rect l="l" t="t" r="r" b="b"/>
              <a:pathLst>
                <a:path w="266700" h="128269">
                  <a:moveTo>
                    <a:pt x="0" y="64007"/>
                  </a:moveTo>
                  <a:lnTo>
                    <a:pt x="133350" y="0"/>
                  </a:lnTo>
                </a:path>
                <a:path w="266700" h="128269">
                  <a:moveTo>
                    <a:pt x="133350" y="128015"/>
                  </a:moveTo>
                  <a:lnTo>
                    <a:pt x="0" y="64007"/>
                  </a:lnTo>
                </a:path>
                <a:path w="266700" h="128269">
                  <a:moveTo>
                    <a:pt x="133350" y="0"/>
                  </a:moveTo>
                  <a:lnTo>
                    <a:pt x="266700" y="64007"/>
                  </a:lnTo>
                  <a:lnTo>
                    <a:pt x="133350" y="128015"/>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0" name="object 50"/>
            <p:cNvSpPr/>
            <p:nvPr/>
          </p:nvSpPr>
          <p:spPr>
            <a:xfrm>
              <a:off x="3543300" y="941831"/>
              <a:ext cx="266700" cy="128270"/>
            </a:xfrm>
            <a:custGeom>
              <a:avLst/>
              <a:gdLst/>
              <a:ahLst/>
              <a:cxnLst/>
              <a:rect l="l" t="t" r="r" b="b"/>
              <a:pathLst>
                <a:path w="266700" h="128269">
                  <a:moveTo>
                    <a:pt x="133350" y="0"/>
                  </a:moveTo>
                  <a:lnTo>
                    <a:pt x="0" y="64007"/>
                  </a:lnTo>
                  <a:lnTo>
                    <a:pt x="133350" y="128015"/>
                  </a:lnTo>
                  <a:lnTo>
                    <a:pt x="266700" y="64007"/>
                  </a:lnTo>
                  <a:lnTo>
                    <a:pt x="13335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1" name="object 51"/>
            <p:cNvSpPr/>
            <p:nvPr/>
          </p:nvSpPr>
          <p:spPr>
            <a:xfrm>
              <a:off x="3543300" y="941831"/>
              <a:ext cx="266700" cy="128270"/>
            </a:xfrm>
            <a:custGeom>
              <a:avLst/>
              <a:gdLst/>
              <a:ahLst/>
              <a:cxnLst/>
              <a:rect l="l" t="t" r="r" b="b"/>
              <a:pathLst>
                <a:path w="266700" h="128269">
                  <a:moveTo>
                    <a:pt x="0" y="64007"/>
                  </a:moveTo>
                  <a:lnTo>
                    <a:pt x="133350" y="0"/>
                  </a:lnTo>
                  <a:lnTo>
                    <a:pt x="266700" y="64007"/>
                  </a:lnTo>
                  <a:lnTo>
                    <a:pt x="133350" y="128015"/>
                  </a:lnTo>
                  <a:lnTo>
                    <a:pt x="0" y="64007"/>
                  </a:lnTo>
                  <a:close/>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2" name="object 52"/>
            <p:cNvSpPr/>
            <p:nvPr/>
          </p:nvSpPr>
          <p:spPr>
            <a:xfrm>
              <a:off x="3810000" y="999743"/>
              <a:ext cx="1066800" cy="12700"/>
            </a:xfrm>
            <a:custGeom>
              <a:avLst/>
              <a:gdLst/>
              <a:ahLst/>
              <a:cxnLst/>
              <a:rect l="l" t="t" r="r" b="b"/>
              <a:pathLst>
                <a:path w="1066800" h="12700">
                  <a:moveTo>
                    <a:pt x="1066800" y="0"/>
                  </a:moveTo>
                  <a:lnTo>
                    <a:pt x="0" y="0"/>
                  </a:lnTo>
                  <a:lnTo>
                    <a:pt x="0" y="12192"/>
                  </a:lnTo>
                  <a:lnTo>
                    <a:pt x="1066800" y="12192"/>
                  </a:lnTo>
                  <a:lnTo>
                    <a:pt x="1066800"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53" name="object 53"/>
          <p:cNvSpPr txBox="1"/>
          <p:nvPr/>
        </p:nvSpPr>
        <p:spPr>
          <a:xfrm>
            <a:off x="5220715" y="709040"/>
            <a:ext cx="113664" cy="197490"/>
          </a:xfrm>
          <a:prstGeom prst="rect">
            <a:avLst/>
          </a:prstGeom>
        </p:spPr>
        <p:txBody>
          <a:bodyPr vert="horz" wrap="square" lIns="0" tIns="12700" rIns="0" bIns="0" rtlCol="0">
            <a:spAutoFit/>
          </a:bodyPr>
          <a:lstStyle/>
          <a:p>
            <a:pPr marL="12700">
              <a:spcBef>
                <a:spcPts val="100"/>
              </a:spcBef>
            </a:pPr>
            <a:r>
              <a:rPr sz="1200" b="1" i="1" dirty="0">
                <a:solidFill>
                  <a:srgbClr val="333399"/>
                </a:solidFill>
                <a:latin typeface="Times New Roman" panose="02020603050405020304" pitchFamily="18" charset="0"/>
                <a:cs typeface="Times New Roman" panose="02020603050405020304" pitchFamily="18" charset="0"/>
              </a:rPr>
              <a:t>1</a:t>
            </a:r>
            <a:endParaRPr sz="1200">
              <a:latin typeface="Times New Roman" panose="02020603050405020304" pitchFamily="18" charset="0"/>
              <a:cs typeface="Times New Roman" panose="02020603050405020304" pitchFamily="18" charset="0"/>
            </a:endParaRPr>
          </a:p>
        </p:txBody>
      </p:sp>
      <p:sp>
        <p:nvSpPr>
          <p:cNvPr id="54" name="object 54"/>
          <p:cNvSpPr txBox="1"/>
          <p:nvPr/>
        </p:nvSpPr>
        <p:spPr>
          <a:xfrm>
            <a:off x="6132067" y="709040"/>
            <a:ext cx="265430" cy="197490"/>
          </a:xfrm>
          <a:prstGeom prst="rect">
            <a:avLst/>
          </a:prstGeom>
        </p:spPr>
        <p:txBody>
          <a:bodyPr vert="horz" wrap="square" lIns="0" tIns="12700" rIns="0" bIns="0" rtlCol="0">
            <a:spAutoFit/>
          </a:bodyPr>
          <a:lstStyle/>
          <a:p>
            <a:pPr marL="12700">
              <a:spcBef>
                <a:spcPts val="100"/>
              </a:spcBef>
            </a:pPr>
            <a:r>
              <a:rPr sz="1200" b="1" dirty="0">
                <a:solidFill>
                  <a:srgbClr val="333399"/>
                </a:solidFill>
                <a:latin typeface="Times New Roman" panose="02020603050405020304" pitchFamily="18" charset="0"/>
                <a:cs typeface="Times New Roman" panose="02020603050405020304" pitchFamily="18" charset="0"/>
              </a:rPr>
              <a:t>1..*</a:t>
            </a:r>
            <a:endParaRPr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1" y="990601"/>
            <a:ext cx="7130451" cy="2616199"/>
          </a:xfrm>
        </p:spPr>
        <p:txBody>
          <a:bodyPr>
            <a:normAutofit fontScale="90000"/>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3048001" y="3810000"/>
            <a:ext cx="7074475" cy="1388534"/>
          </a:xfrm>
        </p:spPr>
        <p:txBody>
          <a:bodyPr>
            <a:noAutofit/>
          </a:bodyPr>
          <a:lstStyle/>
          <a:p>
            <a:r>
              <a:rPr lang="en-US" sz="2100" dirty="0" err="1"/>
              <a:t>Chương</a:t>
            </a:r>
            <a:r>
              <a:rPr lang="en-US" sz="2100" dirty="0"/>
              <a:t> 7. Collections </a:t>
            </a:r>
          </a:p>
          <a:p>
            <a:r>
              <a:rPr lang="en-US" sz="2100" dirty="0"/>
              <a:t> </a:t>
            </a:r>
          </a:p>
          <a:p>
            <a:r>
              <a:rPr lang="en-US" sz="2100" dirty="0"/>
              <a:t> </a:t>
            </a:r>
          </a:p>
        </p:txBody>
      </p:sp>
    </p:spTree>
    <p:extLst>
      <p:ext uri="{BB962C8B-B14F-4D97-AF65-F5344CB8AC3E}">
        <p14:creationId xmlns:p14="http://schemas.microsoft.com/office/powerpoint/2010/main" val="896068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262157"/>
            <a:ext cx="2732431" cy="689932"/>
          </a:xfrm>
          <a:prstGeom prst="rect">
            <a:avLst/>
          </a:prstGeom>
        </p:spPr>
        <p:txBody>
          <a:bodyPr vert="horz" wrap="square" lIns="0" tIns="12700" rIns="0" bIns="0" rtlCol="0" anchor="ctr">
            <a:spAutoFit/>
          </a:bodyPr>
          <a:lstStyle/>
          <a:p>
            <a:pPr marL="12700">
              <a:lnSpc>
                <a:spcPct val="100000"/>
              </a:lnSpc>
              <a:spcBef>
                <a:spcPts val="100"/>
              </a:spcBef>
            </a:pPr>
            <a:r>
              <a:rPr dirty="0"/>
              <a:t>Mục tiêu</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imes New Roman" panose="02020603050405020304" pitchFamily="18" charset="0"/>
                <a:cs typeface="Times New Roman" panose="02020603050405020304" pitchFamily="18" charset="0"/>
              </a:rPr>
              <a:pPr marL="38100">
                <a:spcBef>
                  <a:spcPts val="105"/>
                </a:spcBef>
              </a:pPr>
              <a:t>143</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371980"/>
            <a:ext cx="7886323" cy="4753224"/>
          </a:xfrm>
          <a:prstGeom prst="rect">
            <a:avLst/>
          </a:prstGeom>
        </p:spPr>
        <p:txBody>
          <a:bodyPr vert="horz" wrap="square" lIns="0" tIns="13335" rIns="0" bIns="0" rtlCol="0">
            <a:spAutoFit/>
          </a:bodyPr>
          <a:lstStyle/>
          <a:p>
            <a:pPr marL="355600" marR="508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thiệu về lập trình tổng quát và cách thực  hiện trong các ngôn ngữ lập trình</a:t>
            </a:r>
          </a:p>
          <a:p>
            <a:pPr marL="355600" marR="33655"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thiệu về collection framework với các  cấu trúc tổng quát: List, HashMap, Tree, Set,  Vector,…</a:t>
            </a:r>
          </a:p>
          <a:p>
            <a:pPr marL="355600" marR="15875" indent="-342900">
              <a:spcBef>
                <a:spcPts val="77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Định nghĩa và sử dụng Template và ký tự đại  diện (wildcard)</a:t>
            </a:r>
          </a:p>
          <a:p>
            <a:pPr marL="355600" marR="194945"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 và bài tập về các vấn đề trên với ngôn  ngữ lập trình Java</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921126" y="182371"/>
            <a:ext cx="2246630" cy="696595"/>
          </a:xfrm>
          <a:prstGeom prst="rect">
            <a:avLst/>
          </a:prstGeom>
        </p:spPr>
        <p:txBody>
          <a:bodyPr vert="horz" wrap="square" lIns="0" tIns="12700" rIns="0" bIns="0" rtlCol="0" anchor="ctr">
            <a:spAutoFit/>
          </a:bodyPr>
          <a:lstStyle/>
          <a:p>
            <a:pPr marL="12700">
              <a:lnSpc>
                <a:spcPct val="100000"/>
              </a:lnSpc>
              <a:spcBef>
                <a:spcPts val="100"/>
              </a:spcBef>
            </a:pPr>
            <a:r>
              <a:rPr dirty="0"/>
              <a:t>Nội dung</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imes New Roman" panose="02020603050405020304" pitchFamily="18" charset="0"/>
                <a:cs typeface="Times New Roman" panose="02020603050405020304" pitchFamily="18" charset="0"/>
              </a:rPr>
              <a:pPr marL="38100">
                <a:spcBef>
                  <a:spcPts val="105"/>
                </a:spcBef>
              </a:pPr>
              <a:t>144</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43701" y="1292823"/>
            <a:ext cx="7127875" cy="4455707"/>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Giới thiệu về lập trình tổng quát</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Lập trình tổng quát trong Java</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Giới thiệu về collection framework</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Giới thiệu về các cấu trúc tổng quát List,</a:t>
            </a:r>
          </a:p>
          <a:p>
            <a:pPr marL="756285"/>
            <a:r>
              <a:rPr sz="2800" dirty="0">
                <a:latin typeface="Times New Roman" panose="02020603050405020304" pitchFamily="18" charset="0"/>
                <a:cs typeface="Times New Roman" panose="02020603050405020304" pitchFamily="18" charset="0"/>
              </a:rPr>
              <a:t>HashMap, Tree, Set, Vector</a:t>
            </a:r>
          </a:p>
          <a:p>
            <a:pPr marL="527685" indent="-515620">
              <a:spcBef>
                <a:spcPts val="765"/>
              </a:spcBef>
              <a:buClr>
                <a:srgbClr val="3333CC"/>
              </a:buClr>
              <a:buSzPct val="59375"/>
              <a:buAutoNum type="arabicPeriod" startAt="3"/>
              <a:tabLst>
                <a:tab pos="527685" algn="l"/>
                <a:tab pos="528320" algn="l"/>
              </a:tabLst>
            </a:pPr>
            <a:r>
              <a:rPr sz="3200" dirty="0">
                <a:latin typeface="Times New Roman" panose="02020603050405020304" pitchFamily="18" charset="0"/>
                <a:cs typeface="Times New Roman" panose="02020603050405020304" pitchFamily="18" charset="0"/>
              </a:rPr>
              <a:t>Định nghĩa và sử dụng Template</a:t>
            </a:r>
          </a:p>
          <a:p>
            <a:pPr marL="527685" indent="-515620">
              <a:spcBef>
                <a:spcPts val="770"/>
              </a:spcBef>
              <a:buClr>
                <a:srgbClr val="3333CC"/>
              </a:buClr>
              <a:buSzPct val="59375"/>
              <a:buAutoNum type="arabicPeriod" startAt="3"/>
              <a:tabLst>
                <a:tab pos="527685" algn="l"/>
                <a:tab pos="528320" algn="l"/>
              </a:tabLst>
            </a:pPr>
            <a:r>
              <a:rPr sz="3200" dirty="0">
                <a:latin typeface="Times New Roman" panose="02020603050405020304" pitchFamily="18" charset="0"/>
                <a:cs typeface="Times New Roman" panose="02020603050405020304" pitchFamily="18" charset="0"/>
              </a:rPr>
              <a:t>Ký tự đại diện (Wildcard)</a:t>
            </a:r>
          </a:p>
          <a:p>
            <a:pPr marL="527685" indent="-515620">
              <a:spcBef>
                <a:spcPts val="770"/>
              </a:spcBef>
              <a:buClr>
                <a:srgbClr val="3333CC"/>
              </a:buClr>
              <a:buSzPct val="59375"/>
              <a:buAutoNum type="arabicPeriod" startAt="3"/>
              <a:tabLst>
                <a:tab pos="527685" algn="l"/>
                <a:tab pos="528320" algn="l"/>
              </a:tabLst>
            </a:pPr>
            <a:r>
              <a:rPr sz="3200" dirty="0">
                <a:latin typeface="Times New Roman" panose="02020603050405020304" pitchFamily="18" charset="0"/>
                <a:cs typeface="Times New Roman" panose="02020603050405020304" pitchFamily="18" charset="0"/>
              </a:rPr>
              <a:t>Ví dụ và bài tập</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996430" cy="1367041"/>
          </a:xfrm>
          <a:prstGeom prst="rect">
            <a:avLst/>
          </a:prstGeom>
        </p:spPr>
        <p:txBody>
          <a:bodyPr vert="horz" wrap="square" lIns="0" tIns="12700" rIns="0" bIns="0" rtlCol="0" anchor="ctr">
            <a:spAutoFit/>
          </a:bodyPr>
          <a:lstStyle/>
          <a:p>
            <a:pPr marL="12700">
              <a:lnSpc>
                <a:spcPct val="100000"/>
              </a:lnSpc>
              <a:spcBef>
                <a:spcPts val="100"/>
              </a:spcBef>
              <a:tabLst>
                <a:tab pos="1455420" algn="l"/>
              </a:tabLst>
            </a:pPr>
            <a:r>
              <a:rPr dirty="0"/>
              <a:t>1. </a:t>
            </a:r>
            <a:r>
              <a:rPr dirty="0" err="1"/>
              <a:t>Giới</a:t>
            </a:r>
            <a:r>
              <a:rPr lang="en-US" dirty="0"/>
              <a:t> </a:t>
            </a:r>
            <a:r>
              <a:rPr dirty="0" err="1"/>
              <a:t>thiệu</a:t>
            </a:r>
            <a:r>
              <a:rPr dirty="0"/>
              <a:t> về lập trình tổng quát</a:t>
            </a:r>
          </a:p>
        </p:txBody>
      </p:sp>
      <p:sp>
        <p:nvSpPr>
          <p:cNvPr id="8" name="object 8"/>
          <p:cNvSpPr txBox="1"/>
          <p:nvPr/>
        </p:nvSpPr>
        <p:spPr>
          <a:xfrm>
            <a:off x="2509139" y="1461692"/>
            <a:ext cx="8105140" cy="878840"/>
          </a:xfrm>
          <a:prstGeom prst="rect">
            <a:avLst/>
          </a:prstGeom>
        </p:spPr>
        <p:txBody>
          <a:bodyPr vert="horz" wrap="square" lIns="0" tIns="12065" rIns="0" bIns="0" rtlCol="0">
            <a:spAutoFit/>
          </a:bodyPr>
          <a:lstStyle/>
          <a:p>
            <a:pPr marL="355600" marR="5080" indent="-3429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Tổng quát hóa chương trình để có thể hoạt động  với các kiểu dữ liệu khác nhau, kể cả kiểu dữ liệu</a:t>
            </a:r>
          </a:p>
        </p:txBody>
      </p:sp>
      <p:sp>
        <p:nvSpPr>
          <p:cNvPr id="9" name="object 9"/>
          <p:cNvSpPr txBox="1"/>
          <p:nvPr/>
        </p:nvSpPr>
        <p:spPr>
          <a:xfrm>
            <a:off x="2861048" y="2248671"/>
            <a:ext cx="3556000" cy="977900"/>
          </a:xfrm>
          <a:prstGeom prst="rect">
            <a:avLst/>
          </a:prstGeom>
        </p:spPr>
        <p:txBody>
          <a:bodyPr vert="horz" wrap="square" lIns="0" tIns="98425" rIns="0" bIns="0" rtlCol="0">
            <a:spAutoFit/>
          </a:bodyPr>
          <a:lstStyle/>
          <a:p>
            <a:pPr marL="12700">
              <a:spcBef>
                <a:spcPts val="775"/>
              </a:spcBef>
            </a:pPr>
            <a:r>
              <a:rPr sz="2800" dirty="0">
                <a:latin typeface="Times New Roman" panose="02020603050405020304" pitchFamily="18" charset="0"/>
                <a:cs typeface="Times New Roman" panose="02020603050405020304" pitchFamily="18" charset="0"/>
              </a:rPr>
              <a:t>trong tương lai</a:t>
            </a:r>
          </a:p>
          <a:p>
            <a:pPr marL="127000">
              <a:spcBef>
                <a:spcPts val="580"/>
              </a:spcBef>
              <a:tabLst>
                <a:tab pos="413384"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Thuật toán đã xác định</a:t>
            </a:r>
          </a:p>
        </p:txBody>
      </p:sp>
      <p:sp>
        <p:nvSpPr>
          <p:cNvPr id="10" name="object 10"/>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5</a:t>
            </a:r>
            <a:endParaRPr sz="1400">
              <a:latin typeface="Times New Roman" panose="02020603050405020304" pitchFamily="18" charset="0"/>
              <a:cs typeface="Times New Roman" panose="02020603050405020304" pitchFamily="18" charset="0"/>
            </a:endParaRPr>
          </a:p>
        </p:txBody>
      </p:sp>
      <p:sp>
        <p:nvSpPr>
          <p:cNvPr id="11" name="object 11"/>
          <p:cNvSpPr/>
          <p:nvPr/>
        </p:nvSpPr>
        <p:spPr>
          <a:xfrm>
            <a:off x="2435351" y="3895569"/>
            <a:ext cx="2514600" cy="457200"/>
          </a:xfrm>
          <a:custGeom>
            <a:avLst/>
            <a:gdLst/>
            <a:ahLst/>
            <a:cxnLst/>
            <a:rect l="l" t="t" r="r" b="b"/>
            <a:pathLst>
              <a:path w="2514600" h="457200">
                <a:moveTo>
                  <a:pt x="0" y="76200"/>
                </a:moveTo>
                <a:lnTo>
                  <a:pt x="5987" y="46559"/>
                </a:lnTo>
                <a:lnTo>
                  <a:pt x="22317" y="22336"/>
                </a:lnTo>
                <a:lnTo>
                  <a:pt x="46537" y="5994"/>
                </a:lnTo>
                <a:lnTo>
                  <a:pt x="76200" y="0"/>
                </a:lnTo>
                <a:lnTo>
                  <a:pt x="2438400" y="0"/>
                </a:lnTo>
                <a:lnTo>
                  <a:pt x="2468040" y="5994"/>
                </a:lnTo>
                <a:lnTo>
                  <a:pt x="2492263" y="22336"/>
                </a:lnTo>
                <a:lnTo>
                  <a:pt x="2508605" y="46559"/>
                </a:lnTo>
                <a:lnTo>
                  <a:pt x="2514600" y="76200"/>
                </a:lnTo>
                <a:lnTo>
                  <a:pt x="2514600" y="381000"/>
                </a:lnTo>
                <a:lnTo>
                  <a:pt x="2508605" y="410640"/>
                </a:lnTo>
                <a:lnTo>
                  <a:pt x="2492263" y="434863"/>
                </a:lnTo>
                <a:lnTo>
                  <a:pt x="2468040" y="451205"/>
                </a:lnTo>
                <a:lnTo>
                  <a:pt x="2438400" y="457200"/>
                </a:lnTo>
                <a:lnTo>
                  <a:pt x="76200" y="457200"/>
                </a:lnTo>
                <a:lnTo>
                  <a:pt x="46537" y="451205"/>
                </a:lnTo>
                <a:lnTo>
                  <a:pt x="22317" y="434863"/>
                </a:lnTo>
                <a:lnTo>
                  <a:pt x="5987" y="410640"/>
                </a:lnTo>
                <a:lnTo>
                  <a:pt x="0" y="381000"/>
                </a:lnTo>
                <a:lnTo>
                  <a:pt x="0" y="76200"/>
                </a:lnTo>
                <a:close/>
              </a:path>
            </a:pathLst>
          </a:custGeom>
          <a:ln w="12192">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txBox="1"/>
          <p:nvPr/>
        </p:nvSpPr>
        <p:spPr>
          <a:xfrm>
            <a:off x="2437597" y="3349240"/>
            <a:ext cx="2287270" cy="965200"/>
          </a:xfrm>
          <a:prstGeom prst="rect">
            <a:avLst/>
          </a:prstGeom>
        </p:spPr>
        <p:txBody>
          <a:bodyPr vert="horz" wrap="square" lIns="0" tIns="12065" rIns="0" bIns="0" rtlCol="0">
            <a:spAutoFit/>
          </a:bodyPr>
          <a:lstStyle/>
          <a:p>
            <a:pPr marL="127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22225">
              <a:spcBef>
                <a:spcPts val="1639"/>
              </a:spcBef>
            </a:pPr>
            <a:r>
              <a:rPr sz="2000" dirty="0">
                <a:latin typeface="Times New Roman" panose="02020603050405020304" pitchFamily="18" charset="0"/>
                <a:cs typeface="Times New Roman" panose="02020603050405020304" pitchFamily="18" charset="0"/>
              </a:rPr>
              <a:t>Phương thức </a:t>
            </a:r>
            <a:r>
              <a:rPr sz="2000" b="1" dirty="0">
                <a:latin typeface="Times New Roman" panose="02020603050405020304" pitchFamily="18" charset="0"/>
                <a:cs typeface="Times New Roman" panose="02020603050405020304" pitchFamily="18" charset="0"/>
              </a:rPr>
              <a:t>sort()</a:t>
            </a:r>
            <a:endParaRPr sz="20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4861009" y="3346538"/>
            <a:ext cx="2576195" cy="1550670"/>
          </a:xfrm>
          <a:prstGeom prst="rect">
            <a:avLst/>
          </a:prstGeom>
        </p:spPr>
        <p:txBody>
          <a:bodyPr vert="horz" wrap="square" lIns="0" tIns="13335" rIns="0" bIns="0" rtlCol="0">
            <a:spAutoFit/>
          </a:bodyPr>
          <a:lstStyle/>
          <a:p>
            <a:pPr marL="483870" indent="-287655">
              <a:spcBef>
                <a:spcPts val="105"/>
              </a:spcBef>
              <a:buFont typeface="Arial"/>
              <a:buChar char="•"/>
              <a:tabLst>
                <a:tab pos="483870" algn="l"/>
                <a:tab pos="484505" algn="l"/>
              </a:tabLst>
            </a:pPr>
            <a:r>
              <a:rPr sz="2000" dirty="0">
                <a:latin typeface="Times New Roman" panose="02020603050405020304" pitchFamily="18" charset="0"/>
                <a:cs typeface="Times New Roman" panose="02020603050405020304" pitchFamily="18" charset="0"/>
              </a:rPr>
              <a:t>Số nguyên int</a:t>
            </a:r>
          </a:p>
          <a:p>
            <a:pPr marL="483870" indent="-287655">
              <a:buFont typeface="Arial"/>
              <a:buChar char="•"/>
              <a:tabLst>
                <a:tab pos="483870" algn="l"/>
                <a:tab pos="484505" algn="l"/>
              </a:tabLst>
            </a:pPr>
            <a:r>
              <a:rPr sz="2000" dirty="0">
                <a:latin typeface="Times New Roman" panose="02020603050405020304" pitchFamily="18" charset="0"/>
                <a:cs typeface="Times New Roman" panose="02020603050405020304" pitchFamily="18" charset="0"/>
              </a:rPr>
              <a:t>Xâu ký tự String</a:t>
            </a:r>
          </a:p>
          <a:p>
            <a:pPr marL="483870" indent="-287655">
              <a:buFont typeface="Arial"/>
              <a:buChar char="•"/>
              <a:tabLst>
                <a:tab pos="483870" algn="l"/>
                <a:tab pos="484505" algn="l"/>
              </a:tabLst>
            </a:pPr>
            <a:r>
              <a:rPr sz="2000" dirty="0">
                <a:latin typeface="Times New Roman" panose="02020603050405020304" pitchFamily="18" charset="0"/>
                <a:cs typeface="Times New Roman" panose="02020603050405020304" pitchFamily="18" charset="0"/>
              </a:rPr>
              <a:t>Đối tượng số phức</a:t>
            </a:r>
          </a:p>
          <a:p>
            <a:pPr marL="483870"/>
            <a:r>
              <a:rPr sz="2000" dirty="0">
                <a:latin typeface="Times New Roman" panose="02020603050405020304" pitchFamily="18" charset="0"/>
                <a:cs typeface="Times New Roman" panose="02020603050405020304" pitchFamily="18" charset="0"/>
              </a:rPr>
              <a:t>Complex object</a:t>
            </a:r>
          </a:p>
          <a:p>
            <a:pPr>
              <a:tabLst>
                <a:tab pos="483870" algn="l"/>
              </a:tabLst>
            </a:pPr>
            <a:r>
              <a:rPr sz="2000" u="heavy" dirty="0">
                <a:uFill>
                  <a:solidFill>
                    <a:srgbClr val="000000"/>
                  </a:solidFill>
                </a:u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a:t>
            </a:r>
          </a:p>
        </p:txBody>
      </p:sp>
      <p:sp>
        <p:nvSpPr>
          <p:cNvPr id="14" name="object 14"/>
          <p:cNvSpPr txBox="1"/>
          <p:nvPr/>
        </p:nvSpPr>
        <p:spPr>
          <a:xfrm>
            <a:off x="7744205" y="3576066"/>
            <a:ext cx="2895600" cy="598241"/>
          </a:xfrm>
          <a:prstGeom prst="rect">
            <a:avLst/>
          </a:prstGeom>
          <a:ln w="25907">
            <a:solidFill>
              <a:srgbClr val="FFCF00"/>
            </a:solidFill>
          </a:ln>
        </p:spPr>
        <p:txBody>
          <a:bodyPr vert="horz" wrap="square" lIns="0" tIns="43815" rIns="0" bIns="0" rtlCol="0">
            <a:spAutoFit/>
          </a:bodyPr>
          <a:lstStyle/>
          <a:p>
            <a:pPr marL="92075" marR="101600">
              <a:spcBef>
                <a:spcPts val="345"/>
              </a:spcBef>
            </a:pPr>
            <a:r>
              <a:rPr b="1" dirty="0">
                <a:latin typeface="Times New Roman" panose="02020603050405020304" pitchFamily="18" charset="0"/>
                <a:cs typeface="Times New Roman" panose="02020603050405020304" pitchFamily="18" charset="0"/>
              </a:rPr>
              <a:t>Thuật toán giống nhau,  chỉ khác về kiểu dữ liệu</a:t>
            </a:r>
            <a:endParaRPr>
              <a:latin typeface="Times New Roman" panose="02020603050405020304" pitchFamily="18" charset="0"/>
              <a:cs typeface="Times New Roman" panose="02020603050405020304" pitchFamily="18" charset="0"/>
            </a:endParaRPr>
          </a:p>
        </p:txBody>
      </p:sp>
      <p:grpSp>
        <p:nvGrpSpPr>
          <p:cNvPr id="15" name="object 15"/>
          <p:cNvGrpSpPr/>
          <p:nvPr/>
        </p:nvGrpSpPr>
        <p:grpSpPr>
          <a:xfrm>
            <a:off x="7118604" y="3665221"/>
            <a:ext cx="567055" cy="466725"/>
            <a:chOff x="5594603" y="3665220"/>
            <a:chExt cx="567055" cy="466725"/>
          </a:xfrm>
        </p:grpSpPr>
        <p:sp>
          <p:nvSpPr>
            <p:cNvPr id="16" name="object 16"/>
            <p:cNvSpPr/>
            <p:nvPr/>
          </p:nvSpPr>
          <p:spPr>
            <a:xfrm>
              <a:off x="5599175" y="3669792"/>
              <a:ext cx="558165" cy="457200"/>
            </a:xfrm>
            <a:custGeom>
              <a:avLst/>
              <a:gdLst/>
              <a:ahLst/>
              <a:cxnLst/>
              <a:rect l="l" t="t" r="r" b="b"/>
              <a:pathLst>
                <a:path w="558164" h="457200">
                  <a:moveTo>
                    <a:pt x="329311" y="0"/>
                  </a:moveTo>
                  <a:lnTo>
                    <a:pt x="329311" y="114299"/>
                  </a:lnTo>
                  <a:lnTo>
                    <a:pt x="0" y="114299"/>
                  </a:lnTo>
                  <a:lnTo>
                    <a:pt x="0" y="342899"/>
                  </a:lnTo>
                  <a:lnTo>
                    <a:pt x="329311" y="342899"/>
                  </a:lnTo>
                  <a:lnTo>
                    <a:pt x="329311" y="457199"/>
                  </a:lnTo>
                  <a:lnTo>
                    <a:pt x="557784" y="228599"/>
                  </a:lnTo>
                  <a:lnTo>
                    <a:pt x="329311"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5599175" y="3669792"/>
              <a:ext cx="558165" cy="457200"/>
            </a:xfrm>
            <a:custGeom>
              <a:avLst/>
              <a:gdLst/>
              <a:ahLst/>
              <a:cxnLst/>
              <a:rect l="l" t="t" r="r" b="b"/>
              <a:pathLst>
                <a:path w="558164" h="457200">
                  <a:moveTo>
                    <a:pt x="0" y="114299"/>
                  </a:moveTo>
                  <a:lnTo>
                    <a:pt x="329311" y="114299"/>
                  </a:lnTo>
                  <a:lnTo>
                    <a:pt x="329311" y="0"/>
                  </a:lnTo>
                  <a:lnTo>
                    <a:pt x="557784" y="228599"/>
                  </a:lnTo>
                  <a:lnTo>
                    <a:pt x="329311" y="457199"/>
                  </a:lnTo>
                  <a:lnTo>
                    <a:pt x="329311" y="342899"/>
                  </a:lnTo>
                  <a:lnTo>
                    <a:pt x="0" y="342899"/>
                  </a:lnTo>
                  <a:lnTo>
                    <a:pt x="0" y="114299"/>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8" name="object 18"/>
          <p:cNvSpPr/>
          <p:nvPr/>
        </p:nvSpPr>
        <p:spPr>
          <a:xfrm>
            <a:off x="2210267" y="5162090"/>
            <a:ext cx="2514600" cy="748665"/>
          </a:xfrm>
          <a:custGeom>
            <a:avLst/>
            <a:gdLst/>
            <a:ahLst/>
            <a:cxnLst/>
            <a:rect l="l" t="t" r="r" b="b"/>
            <a:pathLst>
              <a:path w="2514600" h="748664">
                <a:moveTo>
                  <a:pt x="0" y="124714"/>
                </a:moveTo>
                <a:lnTo>
                  <a:pt x="9801" y="76172"/>
                </a:lnTo>
                <a:lnTo>
                  <a:pt x="36529" y="36529"/>
                </a:lnTo>
                <a:lnTo>
                  <a:pt x="76172" y="9801"/>
                </a:lnTo>
                <a:lnTo>
                  <a:pt x="124714" y="0"/>
                </a:lnTo>
                <a:lnTo>
                  <a:pt x="2389886" y="0"/>
                </a:lnTo>
                <a:lnTo>
                  <a:pt x="2438411" y="9801"/>
                </a:lnTo>
                <a:lnTo>
                  <a:pt x="2478055" y="36529"/>
                </a:lnTo>
                <a:lnTo>
                  <a:pt x="2504793" y="76172"/>
                </a:lnTo>
                <a:lnTo>
                  <a:pt x="2514600" y="124714"/>
                </a:lnTo>
                <a:lnTo>
                  <a:pt x="2514600" y="623570"/>
                </a:lnTo>
                <a:lnTo>
                  <a:pt x="2504793" y="672111"/>
                </a:lnTo>
                <a:lnTo>
                  <a:pt x="2478055" y="711754"/>
                </a:lnTo>
                <a:lnTo>
                  <a:pt x="2438411" y="738482"/>
                </a:lnTo>
                <a:lnTo>
                  <a:pt x="2389886" y="748284"/>
                </a:lnTo>
                <a:lnTo>
                  <a:pt x="124714" y="748284"/>
                </a:lnTo>
                <a:lnTo>
                  <a:pt x="76172" y="738482"/>
                </a:lnTo>
                <a:lnTo>
                  <a:pt x="36529" y="711754"/>
                </a:lnTo>
                <a:lnTo>
                  <a:pt x="9801" y="672111"/>
                </a:lnTo>
                <a:lnTo>
                  <a:pt x="0" y="623570"/>
                </a:lnTo>
                <a:lnTo>
                  <a:pt x="0" y="124714"/>
                </a:lnTo>
                <a:close/>
              </a:path>
            </a:pathLst>
          </a:custGeom>
          <a:ln w="12191">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txBox="1"/>
          <p:nvPr/>
        </p:nvSpPr>
        <p:spPr>
          <a:xfrm>
            <a:off x="2545858" y="5235489"/>
            <a:ext cx="1938020" cy="636270"/>
          </a:xfrm>
          <a:prstGeom prst="rect">
            <a:avLst/>
          </a:prstGeom>
        </p:spPr>
        <p:txBody>
          <a:bodyPr vert="horz" wrap="square" lIns="0" tIns="13335" rIns="0" bIns="0" rtlCol="0">
            <a:spAutoFit/>
          </a:bodyPr>
          <a:lstStyle/>
          <a:p>
            <a:pPr marL="12700">
              <a:spcBef>
                <a:spcPts val="105"/>
              </a:spcBef>
            </a:pPr>
            <a:r>
              <a:rPr sz="2000" dirty="0">
                <a:latin typeface="Times New Roman" panose="02020603050405020304" pitchFamily="18" charset="0"/>
                <a:cs typeface="Times New Roman" panose="02020603050405020304" pitchFamily="18" charset="0"/>
              </a:rPr>
              <a:t>Lớp lưu trữ kiểu</a:t>
            </a:r>
          </a:p>
          <a:p>
            <a:pPr marL="12700"/>
            <a:r>
              <a:rPr sz="2000" dirty="0">
                <a:latin typeface="Times New Roman" panose="02020603050405020304" pitchFamily="18" charset="0"/>
                <a:cs typeface="Times New Roman" panose="02020603050405020304" pitchFamily="18" charset="0"/>
              </a:rPr>
              <a:t>ngăn xếp (Stack)</a:t>
            </a:r>
          </a:p>
        </p:txBody>
      </p:sp>
      <p:sp>
        <p:nvSpPr>
          <p:cNvPr id="20" name="object 20"/>
          <p:cNvSpPr txBox="1"/>
          <p:nvPr/>
        </p:nvSpPr>
        <p:spPr>
          <a:xfrm>
            <a:off x="4448048" y="4936313"/>
            <a:ext cx="3296920" cy="1860125"/>
          </a:xfrm>
          <a:prstGeom prst="rect">
            <a:avLst/>
          </a:prstGeom>
        </p:spPr>
        <p:txBody>
          <a:bodyPr vert="horz" wrap="square" lIns="0" tIns="13335" rIns="0" bIns="0" rtlCol="0">
            <a:spAutoFit/>
          </a:bodyPr>
          <a:lstStyle/>
          <a:p>
            <a:pPr marL="619760" indent="-287020">
              <a:spcBef>
                <a:spcPts val="105"/>
              </a:spcBef>
              <a:buFont typeface="Arial"/>
              <a:buChar char="•"/>
              <a:tabLst>
                <a:tab pos="619760" algn="l"/>
                <a:tab pos="620395" algn="l"/>
              </a:tabLst>
            </a:pPr>
            <a:r>
              <a:rPr sz="2000" dirty="0">
                <a:latin typeface="Times New Roman" panose="02020603050405020304" pitchFamily="18" charset="0"/>
                <a:cs typeface="Times New Roman" panose="02020603050405020304" pitchFamily="18" charset="0"/>
              </a:rPr>
              <a:t>Lớp </a:t>
            </a:r>
            <a:r>
              <a:rPr sz="2000" dirty="0" err="1">
                <a:latin typeface="Times New Roman" panose="02020603050405020304" pitchFamily="18" charset="0"/>
                <a:cs typeface="Times New Roman" panose="02020603050405020304" pitchFamily="18" charset="0"/>
              </a:rPr>
              <a:t>IntegerStack</a:t>
            </a: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đối</a:t>
            </a:r>
            <a:endParaRPr sz="2000" dirty="0">
              <a:latin typeface="Times New Roman" panose="02020603050405020304" pitchFamily="18" charset="0"/>
              <a:cs typeface="Times New Roman" panose="02020603050405020304" pitchFamily="18" charset="0"/>
            </a:endParaRPr>
          </a:p>
          <a:p>
            <a:pPr marL="619760">
              <a:lnSpc>
                <a:spcPts val="2380"/>
              </a:lnSpc>
              <a:spcBef>
                <a:spcPts val="40"/>
              </a:spcBef>
            </a:pPr>
            <a:r>
              <a:rPr sz="2000" dirty="0">
                <a:latin typeface="Times New Roman" panose="02020603050405020304" pitchFamily="18" charset="0"/>
                <a:cs typeface="Times New Roman" panose="02020603050405020304" pitchFamily="18" charset="0"/>
              </a:rPr>
              <a:t>tượng Integer</a:t>
            </a:r>
          </a:p>
          <a:p>
            <a:pPr marL="619760" marR="152400" indent="-607695">
              <a:lnSpc>
                <a:spcPts val="2400"/>
              </a:lnSpc>
              <a:spcBef>
                <a:spcPts val="60"/>
              </a:spcBef>
              <a:tabLst>
                <a:tab pos="332740" algn="l"/>
                <a:tab pos="619760" algn="l"/>
              </a:tabLst>
            </a:pPr>
            <a:r>
              <a:rPr sz="2000" u="heavy" dirty="0">
                <a:uFill>
                  <a:solidFill>
                    <a:srgbClr val="000000"/>
                  </a:solidFill>
                </a:u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	Lớp </a:t>
            </a:r>
            <a:r>
              <a:rPr sz="2000" dirty="0" err="1">
                <a:latin typeface="Times New Roman" panose="02020603050405020304" pitchFamily="18" charset="0"/>
                <a:cs typeface="Times New Roman" panose="02020603050405020304" pitchFamily="18" charset="0"/>
              </a:rPr>
              <a:t>StringStack</a:t>
            </a: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đối</a:t>
            </a:r>
            <a:r>
              <a:rPr sz="2000" dirty="0">
                <a:latin typeface="Times New Roman" panose="02020603050405020304" pitchFamily="18" charset="0"/>
                <a:cs typeface="Times New Roman" panose="02020603050405020304" pitchFamily="18" charset="0"/>
              </a:rPr>
              <a:t> tượng String</a:t>
            </a:r>
          </a:p>
          <a:p>
            <a:pPr marL="619760" indent="-287020">
              <a:lnSpc>
                <a:spcPts val="2320"/>
              </a:lnSpc>
              <a:buFont typeface="Arial"/>
              <a:buChar char="•"/>
              <a:tabLst>
                <a:tab pos="619760" algn="l"/>
                <a:tab pos="620395" algn="l"/>
              </a:tabLst>
            </a:pPr>
            <a:r>
              <a:rPr sz="2000" dirty="0">
                <a:latin typeface="Times New Roman" panose="02020603050405020304" pitchFamily="18" charset="0"/>
                <a:cs typeface="Times New Roman" panose="02020603050405020304" pitchFamily="18" charset="0"/>
              </a:rPr>
              <a:t>Lớp </a:t>
            </a:r>
            <a:r>
              <a:rPr sz="2000" dirty="0" err="1">
                <a:latin typeface="Times New Roman" panose="02020603050405020304" pitchFamily="18" charset="0"/>
                <a:cs typeface="Times New Roman" panose="02020603050405020304" pitchFamily="18" charset="0"/>
              </a:rPr>
              <a:t>AnimalStack</a:t>
            </a: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đối</a:t>
            </a:r>
            <a:endParaRPr sz="2000" dirty="0">
              <a:latin typeface="Times New Roman" panose="02020603050405020304" pitchFamily="18" charset="0"/>
              <a:cs typeface="Times New Roman" panose="02020603050405020304" pitchFamily="18" charset="0"/>
            </a:endParaRPr>
          </a:p>
          <a:p>
            <a:pPr marL="619760">
              <a:spcBef>
                <a:spcPts val="40"/>
              </a:spcBef>
            </a:pPr>
            <a:r>
              <a:rPr sz="2000" dirty="0">
                <a:latin typeface="Times New Roman" panose="02020603050405020304" pitchFamily="18" charset="0"/>
                <a:cs typeface="Times New Roman" panose="02020603050405020304" pitchFamily="18" charset="0"/>
              </a:rPr>
              <a:t>tượng animal,…</a:t>
            </a:r>
          </a:p>
        </p:txBody>
      </p:sp>
      <p:sp>
        <p:nvSpPr>
          <p:cNvPr id="21" name="object 21"/>
          <p:cNvSpPr txBox="1"/>
          <p:nvPr/>
        </p:nvSpPr>
        <p:spPr>
          <a:xfrm>
            <a:off x="8433055" y="4964429"/>
            <a:ext cx="2181225" cy="1430520"/>
          </a:xfrm>
          <a:prstGeom prst="rect">
            <a:avLst/>
          </a:prstGeom>
          <a:ln w="25907">
            <a:solidFill>
              <a:srgbClr val="FFCF00"/>
            </a:solidFill>
          </a:ln>
        </p:spPr>
        <p:txBody>
          <a:bodyPr vert="horz" wrap="square" lIns="0" tIns="45085" rIns="0" bIns="0" rtlCol="0">
            <a:spAutoFit/>
          </a:bodyPr>
          <a:lstStyle/>
          <a:p>
            <a:pPr marL="92075" marR="412750">
              <a:spcBef>
                <a:spcPts val="355"/>
              </a:spcBef>
            </a:pPr>
            <a:r>
              <a:rPr b="1" dirty="0">
                <a:latin typeface="Times New Roman" panose="02020603050405020304" pitchFamily="18" charset="0"/>
                <a:cs typeface="Times New Roman" panose="02020603050405020304" pitchFamily="18" charset="0"/>
              </a:rPr>
              <a:t>Các lớp có cấu  trúc tương tự,  khác nhau về  kiểu đối tượng  xử lý</a:t>
            </a:r>
            <a:endParaRPr>
              <a:latin typeface="Times New Roman" panose="02020603050405020304" pitchFamily="18" charset="0"/>
              <a:cs typeface="Times New Roman" panose="02020603050405020304" pitchFamily="18" charset="0"/>
            </a:endParaRPr>
          </a:p>
        </p:txBody>
      </p:sp>
      <p:grpSp>
        <p:nvGrpSpPr>
          <p:cNvPr id="22" name="object 22"/>
          <p:cNvGrpSpPr/>
          <p:nvPr/>
        </p:nvGrpSpPr>
        <p:grpSpPr>
          <a:xfrm>
            <a:off x="7827265" y="5387341"/>
            <a:ext cx="565785" cy="466725"/>
            <a:chOff x="6303264" y="5387340"/>
            <a:chExt cx="565785" cy="466725"/>
          </a:xfrm>
        </p:grpSpPr>
        <p:sp>
          <p:nvSpPr>
            <p:cNvPr id="23" name="object 23"/>
            <p:cNvSpPr/>
            <p:nvPr/>
          </p:nvSpPr>
          <p:spPr>
            <a:xfrm>
              <a:off x="6307836" y="5391912"/>
              <a:ext cx="556260" cy="457200"/>
            </a:xfrm>
            <a:custGeom>
              <a:avLst/>
              <a:gdLst/>
              <a:ahLst/>
              <a:cxnLst/>
              <a:rect l="l" t="t" r="r" b="b"/>
              <a:pathLst>
                <a:path w="556259" h="457200">
                  <a:moveTo>
                    <a:pt x="327787" y="0"/>
                  </a:moveTo>
                  <a:lnTo>
                    <a:pt x="327787" y="114300"/>
                  </a:lnTo>
                  <a:lnTo>
                    <a:pt x="0" y="114300"/>
                  </a:lnTo>
                  <a:lnTo>
                    <a:pt x="0" y="342900"/>
                  </a:lnTo>
                  <a:lnTo>
                    <a:pt x="327787" y="342900"/>
                  </a:lnTo>
                  <a:lnTo>
                    <a:pt x="327787" y="457200"/>
                  </a:lnTo>
                  <a:lnTo>
                    <a:pt x="556260" y="228600"/>
                  </a:lnTo>
                  <a:lnTo>
                    <a:pt x="327787"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6307836" y="5391912"/>
              <a:ext cx="556260" cy="457200"/>
            </a:xfrm>
            <a:custGeom>
              <a:avLst/>
              <a:gdLst/>
              <a:ahLst/>
              <a:cxnLst/>
              <a:rect l="l" t="t" r="r" b="b"/>
              <a:pathLst>
                <a:path w="556259" h="457200">
                  <a:moveTo>
                    <a:pt x="0" y="114300"/>
                  </a:moveTo>
                  <a:lnTo>
                    <a:pt x="327787" y="114300"/>
                  </a:lnTo>
                  <a:lnTo>
                    <a:pt x="327787" y="0"/>
                  </a:lnTo>
                  <a:lnTo>
                    <a:pt x="556260" y="228600"/>
                  </a:lnTo>
                  <a:lnTo>
                    <a:pt x="327787" y="457200"/>
                  </a:lnTo>
                  <a:lnTo>
                    <a:pt x="327787" y="342900"/>
                  </a:lnTo>
                  <a:lnTo>
                    <a:pt x="0" y="342900"/>
                  </a:lnTo>
                  <a:lnTo>
                    <a:pt x="0" y="1143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25" name="object 25"/>
          <p:cNvGrpSpPr/>
          <p:nvPr/>
        </p:nvGrpSpPr>
        <p:grpSpPr>
          <a:xfrm>
            <a:off x="6772656" y="2354579"/>
            <a:ext cx="2676525" cy="1012190"/>
            <a:chOff x="5248655" y="2354579"/>
            <a:chExt cx="2676525" cy="1012190"/>
          </a:xfrm>
        </p:grpSpPr>
        <p:sp>
          <p:nvSpPr>
            <p:cNvPr id="26" name="object 26"/>
            <p:cNvSpPr/>
            <p:nvPr/>
          </p:nvSpPr>
          <p:spPr>
            <a:xfrm>
              <a:off x="5253227" y="2359151"/>
              <a:ext cx="2667000" cy="100279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5253227" y="2359151"/>
              <a:ext cx="2667000" cy="1003300"/>
            </a:xfrm>
            <a:custGeom>
              <a:avLst/>
              <a:gdLst/>
              <a:ahLst/>
              <a:cxnLst/>
              <a:rect l="l" t="t" r="r" b="b"/>
              <a:pathLst>
                <a:path w="2667000" h="1003300">
                  <a:moveTo>
                    <a:pt x="0" y="187960"/>
                  </a:moveTo>
                  <a:lnTo>
                    <a:pt x="4925" y="163603"/>
                  </a:lnTo>
                  <a:lnTo>
                    <a:pt x="18351" y="143700"/>
                  </a:lnTo>
                  <a:lnTo>
                    <a:pt x="38254" y="130274"/>
                  </a:lnTo>
                  <a:lnTo>
                    <a:pt x="62611" y="125349"/>
                  </a:lnTo>
                  <a:lnTo>
                    <a:pt x="2541651" y="125349"/>
                  </a:lnTo>
                  <a:lnTo>
                    <a:pt x="2541651" y="62611"/>
                  </a:lnTo>
                  <a:lnTo>
                    <a:pt x="2546576" y="38254"/>
                  </a:lnTo>
                  <a:lnTo>
                    <a:pt x="2546685" y="38092"/>
                  </a:lnTo>
                </a:path>
                <a:path w="2667000" h="1003300">
                  <a:moveTo>
                    <a:pt x="2558650" y="20355"/>
                  </a:moveTo>
                  <a:lnTo>
                    <a:pt x="2560002" y="18351"/>
                  </a:lnTo>
                  <a:lnTo>
                    <a:pt x="2563334" y="16103"/>
                  </a:lnTo>
                </a:path>
                <a:path w="2667000" h="1003300">
                  <a:moveTo>
                    <a:pt x="2576448" y="7257"/>
                  </a:moveTo>
                  <a:lnTo>
                    <a:pt x="2579905" y="4925"/>
                  </a:lnTo>
                  <a:lnTo>
                    <a:pt x="2582333" y="4434"/>
                  </a:lnTo>
                </a:path>
                <a:path w="2667000" h="1003300">
                  <a:moveTo>
                    <a:pt x="2603891" y="74"/>
                  </a:moveTo>
                  <a:lnTo>
                    <a:pt x="2604262" y="0"/>
                  </a:lnTo>
                  <a:lnTo>
                    <a:pt x="2604316" y="10"/>
                  </a:lnTo>
                </a:path>
                <a:path w="2667000" h="1003300">
                  <a:moveTo>
                    <a:pt x="0" y="940181"/>
                  </a:moveTo>
                  <a:lnTo>
                    <a:pt x="0" y="187960"/>
                  </a:lnTo>
                </a:path>
                <a:path w="2667000" h="1003300">
                  <a:moveTo>
                    <a:pt x="2537079" y="62674"/>
                  </a:moveTo>
                  <a:lnTo>
                    <a:pt x="2546248" y="62674"/>
                  </a:lnTo>
                </a:path>
                <a:path w="2667000" h="1003300">
                  <a:moveTo>
                    <a:pt x="2626439" y="4471"/>
                  </a:moveTo>
                  <a:lnTo>
                    <a:pt x="2628691" y="4925"/>
                  </a:lnTo>
                  <a:lnTo>
                    <a:pt x="2631957" y="7123"/>
                  </a:lnTo>
                </a:path>
                <a:path w="2667000" h="1003300">
                  <a:moveTo>
                    <a:pt x="2645417" y="16186"/>
                  </a:moveTo>
                  <a:lnTo>
                    <a:pt x="2648632" y="18351"/>
                  </a:lnTo>
                  <a:lnTo>
                    <a:pt x="2649955" y="20310"/>
                  </a:lnTo>
                </a:path>
                <a:path w="2667000" h="1003300">
                  <a:moveTo>
                    <a:pt x="2661984" y="38123"/>
                  </a:moveTo>
                  <a:lnTo>
                    <a:pt x="2662072" y="38254"/>
                  </a:lnTo>
                  <a:lnTo>
                    <a:pt x="2667000" y="62611"/>
                  </a:lnTo>
                  <a:lnTo>
                    <a:pt x="2667000" y="814832"/>
                  </a:lnTo>
                  <a:lnTo>
                    <a:pt x="2662074" y="839188"/>
                  </a:lnTo>
                  <a:lnTo>
                    <a:pt x="2648648" y="859091"/>
                  </a:lnTo>
                  <a:lnTo>
                    <a:pt x="2628745" y="872517"/>
                  </a:lnTo>
                  <a:lnTo>
                    <a:pt x="2604389" y="877443"/>
                  </a:lnTo>
                  <a:lnTo>
                    <a:pt x="125349" y="877443"/>
                  </a:lnTo>
                  <a:lnTo>
                    <a:pt x="125349" y="940181"/>
                  </a:lnTo>
                  <a:lnTo>
                    <a:pt x="120423" y="964537"/>
                  </a:lnTo>
                  <a:lnTo>
                    <a:pt x="106997" y="984440"/>
                  </a:lnTo>
                  <a:lnTo>
                    <a:pt x="87094" y="997866"/>
                  </a:lnTo>
                  <a:lnTo>
                    <a:pt x="62737" y="1002792"/>
                  </a:lnTo>
                </a:path>
              </a:pathLst>
            </a:custGeom>
            <a:ln w="9144">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p:nvPr/>
          </p:nvSpPr>
          <p:spPr>
            <a:xfrm>
              <a:off x="7920202" y="2421889"/>
              <a:ext cx="635" cy="635"/>
            </a:xfrm>
            <a:custGeom>
              <a:avLst/>
              <a:gdLst/>
              <a:ahLst/>
              <a:cxnLst/>
              <a:rect l="l" t="t" r="r" b="b"/>
              <a:pathLst>
                <a:path w="634" h="635">
                  <a:moveTo>
                    <a:pt x="-4559" y="63"/>
                  </a:moveTo>
                  <a:lnTo>
                    <a:pt x="4584" y="63"/>
                  </a:lnTo>
                </a:path>
              </a:pathLst>
            </a:custGeom>
            <a:ln w="9270">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p:nvPr/>
          </p:nvSpPr>
          <p:spPr>
            <a:xfrm>
              <a:off x="7794910" y="2421762"/>
              <a:ext cx="106680" cy="62865"/>
            </a:xfrm>
            <a:custGeom>
              <a:avLst/>
              <a:gdLst/>
              <a:ahLst/>
              <a:cxnLst/>
              <a:rect l="l" t="t" r="r" b="b"/>
              <a:pathLst>
                <a:path w="106679" h="62864">
                  <a:moveTo>
                    <a:pt x="62706" y="62737"/>
                  </a:moveTo>
                  <a:lnTo>
                    <a:pt x="87042" y="57816"/>
                  </a:lnTo>
                </a:path>
                <a:path w="106679" h="62864">
                  <a:moveTo>
                    <a:pt x="87115" y="57776"/>
                  </a:moveTo>
                  <a:lnTo>
                    <a:pt x="106230" y="44882"/>
                  </a:lnTo>
                </a:path>
                <a:path w="106679" h="62864">
                  <a:moveTo>
                    <a:pt x="2549" y="12429"/>
                  </a:moveTo>
                  <a:lnTo>
                    <a:pt x="2422" y="12241"/>
                  </a:lnTo>
                  <a:lnTo>
                    <a:pt x="0" y="158"/>
                  </a:lnTo>
                </a:path>
                <a:path w="106679" h="62864">
                  <a:moveTo>
                    <a:pt x="62706" y="126"/>
                  </a:moveTo>
                  <a:lnTo>
                    <a:pt x="60266" y="12076"/>
                  </a:lnTo>
                  <a:lnTo>
                    <a:pt x="60233" y="12241"/>
                  </a:lnTo>
                </a:path>
                <a:path w="106679" h="62864">
                  <a:moveTo>
                    <a:pt x="60233" y="12242"/>
                  </a:moveTo>
                  <a:lnTo>
                    <a:pt x="53498" y="22209"/>
                  </a:lnTo>
                  <a:lnTo>
                    <a:pt x="43525" y="28914"/>
                  </a:lnTo>
                  <a:lnTo>
                    <a:pt x="31337" y="31369"/>
                  </a:lnTo>
                </a:path>
              </a:pathLst>
            </a:custGeom>
            <a:ln w="9144">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30"/>
            <p:cNvSpPr/>
            <p:nvPr/>
          </p:nvSpPr>
          <p:spPr>
            <a:xfrm>
              <a:off x="7794879" y="2421762"/>
              <a:ext cx="0" cy="635"/>
            </a:xfrm>
            <a:custGeom>
              <a:avLst/>
              <a:gdLst/>
              <a:ahLst/>
              <a:cxnLst/>
              <a:rect l="l" t="t" r="r" b="b"/>
              <a:pathLst>
                <a:path h="635">
                  <a:moveTo>
                    <a:pt x="-4572" y="63"/>
                  </a:moveTo>
                  <a:lnTo>
                    <a:pt x="4572" y="63"/>
                  </a:lnTo>
                </a:path>
              </a:pathLst>
            </a:custGeom>
            <a:ln w="9271">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1" name="object 31"/>
            <p:cNvSpPr/>
            <p:nvPr/>
          </p:nvSpPr>
          <p:spPr>
            <a:xfrm>
              <a:off x="7794879" y="2421762"/>
              <a:ext cx="635" cy="635"/>
            </a:xfrm>
            <a:custGeom>
              <a:avLst/>
              <a:gdLst/>
              <a:ahLst/>
              <a:cxnLst/>
              <a:rect l="l" t="t" r="r" b="b"/>
              <a:pathLst>
                <a:path w="634" h="635">
                  <a:moveTo>
                    <a:pt x="12" y="63"/>
                  </a:moveTo>
                  <a:lnTo>
                    <a:pt x="0" y="0"/>
                  </a:lnTo>
                </a:path>
              </a:pathLst>
            </a:custGeom>
            <a:ln w="9144">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32"/>
            <p:cNvSpPr/>
            <p:nvPr/>
          </p:nvSpPr>
          <p:spPr>
            <a:xfrm>
              <a:off x="5253227" y="2359151"/>
              <a:ext cx="2667000" cy="1002792"/>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p:nvPr/>
          </p:nvSpPr>
          <p:spPr>
            <a:xfrm>
              <a:off x="5253227" y="2359151"/>
              <a:ext cx="2667000" cy="1003300"/>
            </a:xfrm>
            <a:custGeom>
              <a:avLst/>
              <a:gdLst/>
              <a:ahLst/>
              <a:cxnLst/>
              <a:rect l="l" t="t" r="r" b="b"/>
              <a:pathLst>
                <a:path w="2667000" h="1003300">
                  <a:moveTo>
                    <a:pt x="0" y="187960"/>
                  </a:moveTo>
                  <a:lnTo>
                    <a:pt x="4925" y="163603"/>
                  </a:lnTo>
                  <a:lnTo>
                    <a:pt x="18351" y="143700"/>
                  </a:lnTo>
                  <a:lnTo>
                    <a:pt x="38254" y="130274"/>
                  </a:lnTo>
                  <a:lnTo>
                    <a:pt x="62611" y="125349"/>
                  </a:lnTo>
                  <a:lnTo>
                    <a:pt x="2541651" y="125349"/>
                  </a:lnTo>
                  <a:lnTo>
                    <a:pt x="2541651" y="62611"/>
                  </a:lnTo>
                  <a:lnTo>
                    <a:pt x="2546576" y="38254"/>
                  </a:lnTo>
                  <a:lnTo>
                    <a:pt x="2560002" y="18351"/>
                  </a:lnTo>
                  <a:lnTo>
                    <a:pt x="2579905" y="4925"/>
                  </a:lnTo>
                  <a:lnTo>
                    <a:pt x="2604262" y="0"/>
                  </a:lnTo>
                  <a:lnTo>
                    <a:pt x="2628691" y="4925"/>
                  </a:lnTo>
                  <a:lnTo>
                    <a:pt x="2648632" y="18351"/>
                  </a:lnTo>
                  <a:lnTo>
                    <a:pt x="2662072" y="38254"/>
                  </a:lnTo>
                  <a:lnTo>
                    <a:pt x="2667000" y="62611"/>
                  </a:lnTo>
                  <a:lnTo>
                    <a:pt x="2667000" y="814832"/>
                  </a:lnTo>
                  <a:lnTo>
                    <a:pt x="2662074" y="839188"/>
                  </a:lnTo>
                  <a:lnTo>
                    <a:pt x="2648648" y="859091"/>
                  </a:lnTo>
                  <a:lnTo>
                    <a:pt x="2628745" y="872517"/>
                  </a:lnTo>
                  <a:lnTo>
                    <a:pt x="2604389" y="877443"/>
                  </a:lnTo>
                  <a:lnTo>
                    <a:pt x="125349" y="877443"/>
                  </a:lnTo>
                  <a:lnTo>
                    <a:pt x="125349" y="940181"/>
                  </a:lnTo>
                  <a:lnTo>
                    <a:pt x="120423" y="964537"/>
                  </a:lnTo>
                  <a:lnTo>
                    <a:pt x="106997" y="984440"/>
                  </a:lnTo>
                  <a:lnTo>
                    <a:pt x="87094" y="997866"/>
                  </a:lnTo>
                  <a:lnTo>
                    <a:pt x="62737" y="1002792"/>
                  </a:lnTo>
                  <a:lnTo>
                    <a:pt x="38308" y="997866"/>
                  </a:lnTo>
                  <a:lnTo>
                    <a:pt x="18367" y="984440"/>
                  </a:lnTo>
                  <a:lnTo>
                    <a:pt x="4927" y="964537"/>
                  </a:lnTo>
                  <a:lnTo>
                    <a:pt x="0" y="940181"/>
                  </a:lnTo>
                  <a:lnTo>
                    <a:pt x="0" y="187960"/>
                  </a:lnTo>
                  <a:close/>
                </a:path>
              </a:pathLst>
            </a:custGeom>
            <a:ln w="9144">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34"/>
            <p:cNvSpPr/>
            <p:nvPr/>
          </p:nvSpPr>
          <p:spPr>
            <a:xfrm>
              <a:off x="7790307" y="2417190"/>
              <a:ext cx="134493" cy="71882"/>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35"/>
            <p:cNvSpPr/>
            <p:nvPr/>
          </p:nvSpPr>
          <p:spPr>
            <a:xfrm>
              <a:off x="5248655" y="2511297"/>
              <a:ext cx="134493" cy="103124"/>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6" name="object 36"/>
            <p:cNvSpPr/>
            <p:nvPr/>
          </p:nvSpPr>
          <p:spPr>
            <a:xfrm>
              <a:off x="5378576" y="2547111"/>
              <a:ext cx="0" cy="689610"/>
            </a:xfrm>
            <a:custGeom>
              <a:avLst/>
              <a:gdLst/>
              <a:ahLst/>
              <a:cxnLst/>
              <a:rect l="l" t="t" r="r" b="b"/>
              <a:pathLst>
                <a:path h="689610">
                  <a:moveTo>
                    <a:pt x="0" y="0"/>
                  </a:moveTo>
                  <a:lnTo>
                    <a:pt x="0" y="689483"/>
                  </a:lnTo>
                </a:path>
              </a:pathLst>
            </a:custGeom>
            <a:ln w="9144">
              <a:solidFill>
                <a:srgbClr val="E7B9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7" name="object 37"/>
          <p:cNvSpPr txBox="1"/>
          <p:nvPr/>
        </p:nvSpPr>
        <p:spPr>
          <a:xfrm>
            <a:off x="7211059" y="2516201"/>
            <a:ext cx="1861820" cy="636905"/>
          </a:xfrm>
          <a:prstGeom prst="rect">
            <a:avLst/>
          </a:prstGeom>
        </p:spPr>
        <p:txBody>
          <a:bodyPr vert="horz" wrap="square" lIns="0" tIns="13335" rIns="0" bIns="0" rtlCol="0">
            <a:spAutoFit/>
          </a:bodyPr>
          <a:lstStyle/>
          <a:p>
            <a:pPr marL="12700">
              <a:spcBef>
                <a:spcPts val="105"/>
              </a:spcBef>
            </a:pPr>
            <a:r>
              <a:rPr sz="2000" b="1" dirty="0">
                <a:latin typeface="Times New Roman" panose="02020603050405020304" pitchFamily="18" charset="0"/>
                <a:cs typeface="Times New Roman" panose="02020603050405020304" pitchFamily="18" charset="0"/>
              </a:rPr>
              <a:t>Tổng quát hoá</a:t>
            </a:r>
            <a:endParaRPr sz="2000">
              <a:latin typeface="Times New Roman" panose="02020603050405020304" pitchFamily="18" charset="0"/>
              <a:cs typeface="Times New Roman" panose="02020603050405020304" pitchFamily="18" charset="0"/>
            </a:endParaRPr>
          </a:p>
          <a:p>
            <a:pPr marL="106680">
              <a:spcBef>
                <a:spcPts val="5"/>
              </a:spcBef>
            </a:pPr>
            <a:r>
              <a:rPr sz="2000" b="1" dirty="0">
                <a:latin typeface="Times New Roman" panose="02020603050405020304" pitchFamily="18" charset="0"/>
                <a:cs typeface="Times New Roman" panose="02020603050405020304" pitchFamily="18" charset="0"/>
              </a:rPr>
              <a:t>chương trình</a:t>
            </a: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996430" cy="1367041"/>
          </a:xfrm>
          <a:prstGeom prst="rect">
            <a:avLst/>
          </a:prstGeom>
        </p:spPr>
        <p:txBody>
          <a:bodyPr vert="horz" wrap="square" lIns="0" tIns="12700" rIns="0" bIns="0" rtlCol="0" anchor="ctr">
            <a:spAutoFit/>
          </a:bodyPr>
          <a:lstStyle/>
          <a:p>
            <a:pPr marL="12700">
              <a:lnSpc>
                <a:spcPct val="100000"/>
              </a:lnSpc>
              <a:spcBef>
                <a:spcPts val="100"/>
              </a:spcBef>
              <a:tabLst>
                <a:tab pos="1455420" algn="l"/>
              </a:tabLst>
            </a:pPr>
            <a:r>
              <a:rPr dirty="0"/>
              <a:t>1. </a:t>
            </a:r>
            <a:r>
              <a:rPr dirty="0" err="1"/>
              <a:t>Giới</a:t>
            </a:r>
            <a:r>
              <a:rPr lang="en-US" dirty="0"/>
              <a:t> </a:t>
            </a:r>
            <a:r>
              <a:rPr dirty="0" err="1"/>
              <a:t>thiệu</a:t>
            </a:r>
            <a:r>
              <a:rPr dirty="0"/>
              <a:t> về lập trình tổng quát</a:t>
            </a:r>
          </a:p>
        </p:txBody>
      </p:sp>
      <p:sp>
        <p:nvSpPr>
          <p:cNvPr id="9" name="object 9"/>
          <p:cNvSpPr txBox="1"/>
          <p:nvPr/>
        </p:nvSpPr>
        <p:spPr>
          <a:xfrm>
            <a:off x="10242551" y="6441566"/>
            <a:ext cx="175895" cy="205634"/>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38100">
                <a:lnSpc>
                  <a:spcPts val="1650"/>
                </a:lnSpc>
              </a:pPr>
              <a:t>146</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22112" y="1475230"/>
            <a:ext cx="7741088" cy="4056880"/>
          </a:xfrm>
          <a:prstGeom prst="rect">
            <a:avLst/>
          </a:prstGeom>
        </p:spPr>
        <p:txBody>
          <a:bodyPr vert="horz" wrap="square" lIns="0" tIns="13335" rIns="0" bIns="0" rtlCol="0">
            <a:spAutoFit/>
          </a:bodyPr>
          <a:lstStyle/>
          <a:p>
            <a:pPr marL="355600" marR="5080" indent="-342900">
              <a:lnSpc>
                <a:spcPct val="107200"/>
              </a:lnSpc>
              <a:spcBef>
                <a:spcPts val="10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Lập trình Generic có nghĩa là lập trình mà có thể  tái sử dụng cho nhiều kiểu dữ liệu</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Cho phép trừu tượng hóa kiểu dữ liệu</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Giải pháp trong các ngôn ngữ lập trình:</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 dùng con trỏ không định kiểu (con trỏ void)</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 dùng template</a:t>
            </a:r>
          </a:p>
          <a:p>
            <a:pPr marL="756285" marR="28067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Java 1.5 trở về trước: lợi dụng upcasting và kiểu tổng  quát object</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Java 1.5: đưa ra khái niệm về template</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996430" cy="1367041"/>
          </a:xfrm>
          <a:prstGeom prst="rect">
            <a:avLst/>
          </a:prstGeom>
        </p:spPr>
        <p:txBody>
          <a:bodyPr vert="horz" wrap="square" lIns="0" tIns="12700" rIns="0" bIns="0" rtlCol="0" anchor="ctr">
            <a:spAutoFit/>
          </a:bodyPr>
          <a:lstStyle/>
          <a:p>
            <a:pPr marL="12700">
              <a:lnSpc>
                <a:spcPct val="100000"/>
              </a:lnSpc>
              <a:spcBef>
                <a:spcPts val="100"/>
              </a:spcBef>
              <a:tabLst>
                <a:tab pos="1455420" algn="l"/>
              </a:tabLst>
            </a:pPr>
            <a:r>
              <a:rPr dirty="0"/>
              <a:t>1. </a:t>
            </a:r>
            <a:r>
              <a:rPr dirty="0" err="1"/>
              <a:t>Giới</a:t>
            </a:r>
            <a:r>
              <a:rPr lang="en-US" dirty="0"/>
              <a:t> </a:t>
            </a:r>
            <a:r>
              <a:rPr dirty="0" err="1"/>
              <a:t>thiệu</a:t>
            </a:r>
            <a:r>
              <a:rPr dirty="0"/>
              <a:t> về lập trình tổng quát</a:t>
            </a:r>
          </a:p>
        </p:txBody>
      </p:sp>
      <p:sp>
        <p:nvSpPr>
          <p:cNvPr id="11" name="object 11"/>
          <p:cNvSpPr txBox="1"/>
          <p:nvPr/>
        </p:nvSpPr>
        <p:spPr>
          <a:xfrm>
            <a:off x="10242551" y="6441566"/>
            <a:ext cx="175895" cy="205634"/>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Times New Roman" panose="02020603050405020304" pitchFamily="18" charset="0"/>
                <a:cs typeface="Times New Roman" panose="02020603050405020304" pitchFamily="18" charset="0"/>
              </a:rPr>
              <a:pPr marL="38100">
                <a:lnSpc>
                  <a:spcPts val="1650"/>
                </a:lnSpc>
              </a:pPr>
              <a:t>147</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42536" y="1344624"/>
            <a:ext cx="7767320" cy="452120"/>
          </a:xfrm>
          <a:prstGeom prst="rect">
            <a:avLst/>
          </a:prstGeom>
        </p:spPr>
        <p:txBody>
          <a:bodyPr vert="horz" wrap="square" lIns="0" tIns="12065" rIns="0" bIns="0" rtlCol="0">
            <a:spAutoFit/>
          </a:bodyPr>
          <a:lstStyle/>
          <a:p>
            <a:pPr marL="127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C: hàm </a:t>
            </a:r>
            <a:r>
              <a:rPr sz="2800" dirty="0">
                <a:solidFill>
                  <a:srgbClr val="333399"/>
                </a:solidFill>
                <a:latin typeface="Times New Roman" panose="02020603050405020304" pitchFamily="18" charset="0"/>
                <a:cs typeface="Times New Roman" panose="02020603050405020304" pitchFamily="18" charset="0"/>
              </a:rPr>
              <a:t>memcpy() </a:t>
            </a:r>
            <a:r>
              <a:rPr sz="2800" dirty="0">
                <a:latin typeface="Times New Roman" panose="02020603050405020304" pitchFamily="18" charset="0"/>
                <a:cs typeface="Times New Roman" panose="02020603050405020304" pitchFamily="18" charset="0"/>
              </a:rPr>
              <a:t>trong thư viện </a:t>
            </a:r>
            <a:r>
              <a:rPr sz="2800" dirty="0">
                <a:solidFill>
                  <a:srgbClr val="333399"/>
                </a:solidFill>
                <a:latin typeface="Times New Roman" panose="02020603050405020304" pitchFamily="18" charset="0"/>
                <a:cs typeface="Times New Roman" panose="02020603050405020304" pitchFamily="18" charset="0"/>
              </a:rPr>
              <a:t>string.h</a:t>
            </a:r>
            <a:endParaRPr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2619755" y="1888649"/>
            <a:ext cx="7798690" cy="359073"/>
          </a:xfrm>
          <a:prstGeom prst="rect">
            <a:avLst/>
          </a:prstGeom>
          <a:ln w="28955">
            <a:solidFill>
              <a:srgbClr val="FFCF00"/>
            </a:solidFill>
          </a:ln>
        </p:spPr>
        <p:txBody>
          <a:bodyPr vert="horz" wrap="square" lIns="0" tIns="0" rIns="0" bIns="0" rtlCol="0">
            <a:spAutoFit/>
          </a:bodyPr>
          <a:lstStyle/>
          <a:p>
            <a:pPr marL="70485">
              <a:lnSpc>
                <a:spcPts val="2830"/>
              </a:lnSpc>
            </a:pPr>
            <a:r>
              <a:rPr sz="2400" dirty="0">
                <a:solidFill>
                  <a:srgbClr val="FF0000"/>
                </a:solidFill>
                <a:latin typeface="Times New Roman" panose="02020603050405020304" pitchFamily="18" charset="0"/>
                <a:cs typeface="Times New Roman" panose="02020603050405020304" pitchFamily="18" charset="0"/>
              </a:rPr>
              <a:t>void* </a:t>
            </a:r>
            <a:r>
              <a:rPr sz="2400" dirty="0">
                <a:latin typeface="Times New Roman" panose="02020603050405020304" pitchFamily="18" charset="0"/>
                <a:cs typeface="Times New Roman" panose="02020603050405020304" pitchFamily="18" charset="0"/>
              </a:rPr>
              <a:t>memcpy(</a:t>
            </a:r>
            <a:r>
              <a:rPr sz="2400" dirty="0">
                <a:solidFill>
                  <a:srgbClr val="FF0000"/>
                </a:solidFill>
                <a:latin typeface="Times New Roman" panose="02020603050405020304" pitchFamily="18" charset="0"/>
                <a:cs typeface="Times New Roman" panose="02020603050405020304" pitchFamily="18" charset="0"/>
              </a:rPr>
              <a:t>void* </a:t>
            </a:r>
            <a:r>
              <a:rPr sz="2400" dirty="0">
                <a:latin typeface="Times New Roman" panose="02020603050405020304" pitchFamily="18" charset="0"/>
                <a:cs typeface="Times New Roman" panose="02020603050405020304" pitchFamily="18" charset="0"/>
              </a:rPr>
              <a:t>region1, const </a:t>
            </a:r>
            <a:r>
              <a:rPr sz="2400" dirty="0">
                <a:solidFill>
                  <a:srgbClr val="FF0000"/>
                </a:solidFill>
                <a:latin typeface="Times New Roman" panose="02020603050405020304" pitchFamily="18" charset="0"/>
                <a:cs typeface="Times New Roman" panose="02020603050405020304" pitchFamily="18" charset="0"/>
              </a:rPr>
              <a:t>void* </a:t>
            </a:r>
            <a:r>
              <a:rPr sz="2400" dirty="0">
                <a:latin typeface="Times New Roman" panose="02020603050405020304" pitchFamily="18" charset="0"/>
                <a:cs typeface="Times New Roman" panose="02020603050405020304" pitchFamily="18" charset="0"/>
              </a:rPr>
              <a:t>region2, size_t n);</a:t>
            </a:r>
          </a:p>
        </p:txBody>
      </p:sp>
      <p:sp>
        <p:nvSpPr>
          <p:cNvPr id="10" name="object 10"/>
          <p:cNvSpPr txBox="1"/>
          <p:nvPr/>
        </p:nvSpPr>
        <p:spPr>
          <a:xfrm>
            <a:off x="2695576" y="2438401"/>
            <a:ext cx="7972425" cy="3428365"/>
          </a:xfrm>
          <a:prstGeom prst="rect">
            <a:avLst/>
          </a:prstGeom>
        </p:spPr>
        <p:txBody>
          <a:bodyPr vert="horz" wrap="square" lIns="0" tIns="12065" rIns="0" bIns="0" rtlCol="0">
            <a:spAutoFit/>
          </a:bodyPr>
          <a:lstStyle/>
          <a:p>
            <a:pPr marL="299085" marR="641350" indent="-287020">
              <a:spcBef>
                <a:spcPts val="95"/>
              </a:spcBef>
              <a:buClr>
                <a:srgbClr val="FF0000"/>
              </a:buClr>
              <a:buSzPct val="53571"/>
              <a:buFont typeface="Wingdings"/>
              <a:buChar char="◼"/>
              <a:tabLst>
                <a:tab pos="299085" algn="l"/>
                <a:tab pos="299720" algn="l"/>
              </a:tabLst>
            </a:pPr>
            <a:r>
              <a:rPr sz="2800" dirty="0">
                <a:latin typeface="Times New Roman" panose="02020603050405020304" pitchFamily="18" charset="0"/>
                <a:cs typeface="Times New Roman" panose="02020603050405020304" pitchFamily="18" charset="0"/>
              </a:rPr>
              <a:t>Hàm memcpy() bên trên được khai báo tổng  quát bằng cách sử dụng các con trỏ void*</a:t>
            </a:r>
          </a:p>
          <a:p>
            <a:pPr marL="299085" marR="17145" indent="-287020">
              <a:spcBef>
                <a:spcPts val="675"/>
              </a:spcBef>
              <a:buClr>
                <a:srgbClr val="FF0000"/>
              </a:buClr>
              <a:buSzPct val="53571"/>
              <a:buFont typeface="Wingdings"/>
              <a:buChar char="◼"/>
              <a:tabLst>
                <a:tab pos="299085" algn="l"/>
                <a:tab pos="299720" algn="l"/>
              </a:tabLst>
            </a:pPr>
            <a:r>
              <a:rPr sz="2800" dirty="0">
                <a:latin typeface="Times New Roman" panose="02020603050405020304" pitchFamily="18" charset="0"/>
                <a:cs typeface="Times New Roman" panose="02020603050405020304" pitchFamily="18" charset="0"/>
              </a:rPr>
              <a:t>Điều này giúp cho hàm có thể sử dụng với nhiều  kiểu dữ liệu khác nhau</a:t>
            </a:r>
          </a:p>
          <a:p>
            <a:pPr marL="698500" marR="421640" lvl="1" indent="-228600">
              <a:spcBef>
                <a:spcPts val="585"/>
              </a:spcBef>
              <a:buClr>
                <a:srgbClr val="3333CC"/>
              </a:buClr>
              <a:buSzPct val="50000"/>
              <a:buFont typeface="Wingdings"/>
              <a:buChar char="◼"/>
              <a:tabLst>
                <a:tab pos="699135" algn="l"/>
              </a:tabLst>
            </a:pPr>
            <a:r>
              <a:rPr sz="2400" dirty="0">
                <a:latin typeface="Times New Roman" panose="02020603050405020304" pitchFamily="18" charset="0"/>
                <a:cs typeface="Times New Roman" panose="02020603050405020304" pitchFamily="18" charset="0"/>
              </a:rPr>
              <a:t>Dữ liệu được truyền vào một cách tổng quát thông  qua địa chỉ và kích thước kiểu dữ liệu</a:t>
            </a:r>
          </a:p>
          <a:p>
            <a:pPr marL="698500" lvl="1" indent="-229235">
              <a:spcBef>
                <a:spcPts val="575"/>
              </a:spcBef>
              <a:buClr>
                <a:srgbClr val="3333CC"/>
              </a:buClr>
              <a:buSzPct val="50000"/>
              <a:buFont typeface="Wingdings"/>
              <a:buChar char="◼"/>
              <a:tabLst>
                <a:tab pos="699135" algn="l"/>
              </a:tabLst>
            </a:pPr>
            <a:r>
              <a:rPr sz="2400" dirty="0">
                <a:latin typeface="Times New Roman" panose="02020603050405020304" pitchFamily="18" charset="0"/>
                <a:cs typeface="Times New Roman" panose="02020603050405020304" pitchFamily="18" charset="0"/>
              </a:rPr>
              <a:t>Hay nói cách khác, để sao chép dữ liệu, ta chỉ cần địa</a:t>
            </a:r>
          </a:p>
          <a:p>
            <a:pPr marL="698500"/>
            <a:r>
              <a:rPr sz="2400" dirty="0">
                <a:latin typeface="Times New Roman" panose="02020603050405020304" pitchFamily="18" charset="0"/>
                <a:cs typeface="Times New Roman" panose="02020603050405020304" pitchFamily="18" charset="0"/>
              </a:rPr>
              <a:t>chỉ và kích cỡ của chúng</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996430" cy="1367041"/>
          </a:xfrm>
          <a:prstGeom prst="rect">
            <a:avLst/>
          </a:prstGeom>
        </p:spPr>
        <p:txBody>
          <a:bodyPr vert="horz" wrap="square" lIns="0" tIns="12700" rIns="0" bIns="0" rtlCol="0" anchor="ctr">
            <a:spAutoFit/>
          </a:bodyPr>
          <a:lstStyle/>
          <a:p>
            <a:pPr marL="12700">
              <a:lnSpc>
                <a:spcPct val="100000"/>
              </a:lnSpc>
              <a:spcBef>
                <a:spcPts val="100"/>
              </a:spcBef>
              <a:tabLst>
                <a:tab pos="1455420" algn="l"/>
              </a:tabLst>
            </a:pPr>
            <a:r>
              <a:rPr dirty="0"/>
              <a:t>1. </a:t>
            </a:r>
            <a:r>
              <a:rPr dirty="0" err="1"/>
              <a:t>Giới</a:t>
            </a:r>
            <a:r>
              <a:rPr lang="en-US" dirty="0"/>
              <a:t> </a:t>
            </a:r>
            <a:r>
              <a:rPr dirty="0" err="1"/>
              <a:t>thiệu</a:t>
            </a:r>
            <a:r>
              <a:rPr dirty="0"/>
              <a:t> về </a:t>
            </a:r>
            <a:r>
              <a:rPr dirty="0" err="1"/>
              <a:t>lập</a:t>
            </a:r>
            <a:r>
              <a:rPr dirty="0"/>
              <a:t> </a:t>
            </a:r>
            <a:r>
              <a:rPr dirty="0" err="1"/>
              <a:t>trình</a:t>
            </a:r>
            <a:r>
              <a:rPr lang="en-US" dirty="0"/>
              <a:t> </a:t>
            </a:r>
            <a:r>
              <a:rPr dirty="0" err="1"/>
              <a:t>tổng</a:t>
            </a:r>
            <a:r>
              <a:rPr dirty="0"/>
              <a:t> quát</a:t>
            </a:r>
          </a:p>
        </p:txBody>
      </p:sp>
      <p:sp>
        <p:nvSpPr>
          <p:cNvPr id="8" name="object 8"/>
          <p:cNvSpPr txBox="1"/>
          <p:nvPr/>
        </p:nvSpPr>
        <p:spPr>
          <a:xfrm>
            <a:off x="2524761" y="1412303"/>
            <a:ext cx="7915401" cy="3013075"/>
          </a:xfrm>
          <a:prstGeom prst="rect">
            <a:avLst/>
          </a:prstGeom>
        </p:spPr>
        <p:txBody>
          <a:bodyPr vert="horz" wrap="square" lIns="0" tIns="12065" rIns="0" bIns="0" rtlCol="0">
            <a:spAutoFit/>
          </a:bodyPr>
          <a:lstStyle/>
          <a:p>
            <a:pPr marL="12700">
              <a:lnSpc>
                <a:spcPts val="3245"/>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a:t>
            </a:r>
            <a:r>
              <a:rPr sz="2400" dirty="0">
                <a:latin typeface="Times New Roman" panose="02020603050405020304" pitchFamily="18" charset="0"/>
                <a:cs typeface="Times New Roman" panose="02020603050405020304" pitchFamily="18" charset="0"/>
              </a:rPr>
              <a:t>Lập trình Generic từ trước Java 1.5</a:t>
            </a:r>
          </a:p>
          <a:p>
            <a:pPr marL="1283970">
              <a:lnSpc>
                <a:spcPts val="2285"/>
              </a:lnSpc>
            </a:pPr>
            <a:r>
              <a:rPr sz="2000" b="1" dirty="0">
                <a:solidFill>
                  <a:srgbClr val="006FC0"/>
                </a:solidFill>
                <a:latin typeface="Times New Roman" panose="02020603050405020304" pitchFamily="18" charset="0"/>
                <a:cs typeface="Times New Roman" panose="02020603050405020304" pitchFamily="18" charset="0"/>
              </a:rPr>
              <a:t>public class </a:t>
            </a:r>
            <a:r>
              <a:rPr sz="2000" b="1" dirty="0">
                <a:latin typeface="Times New Roman" panose="02020603050405020304" pitchFamily="18" charset="0"/>
                <a:cs typeface="Times New Roman" panose="02020603050405020304" pitchFamily="18" charset="0"/>
              </a:rPr>
              <a:t>ArrayList {</a:t>
            </a:r>
            <a:endParaRPr sz="2000" dirty="0">
              <a:latin typeface="Times New Roman" panose="02020603050405020304" pitchFamily="18" charset="0"/>
              <a:cs typeface="Times New Roman" panose="02020603050405020304" pitchFamily="18" charset="0"/>
            </a:endParaRPr>
          </a:p>
          <a:p>
            <a:pPr marL="2199005" marR="601345"/>
            <a:r>
              <a:rPr sz="2000" b="1" dirty="0">
                <a:solidFill>
                  <a:srgbClr val="006FC0"/>
                </a:solidFill>
                <a:latin typeface="Times New Roman" panose="02020603050405020304" pitchFamily="18" charset="0"/>
                <a:cs typeface="Times New Roman" panose="02020603050405020304" pitchFamily="18" charset="0"/>
              </a:rPr>
              <a:t>public </a:t>
            </a:r>
            <a:r>
              <a:rPr sz="2000" b="1" dirty="0">
                <a:solidFill>
                  <a:srgbClr val="FF0000"/>
                </a:solidFill>
                <a:latin typeface="Times New Roman" panose="02020603050405020304" pitchFamily="18" charset="0"/>
                <a:cs typeface="Times New Roman" panose="02020603050405020304" pitchFamily="18" charset="0"/>
              </a:rPr>
              <a:t>Object </a:t>
            </a:r>
            <a:r>
              <a:rPr sz="2000" b="1" dirty="0">
                <a:latin typeface="Times New Roman" panose="02020603050405020304" pitchFamily="18" charset="0"/>
                <a:cs typeface="Times New Roman" panose="02020603050405020304" pitchFamily="18" charset="0"/>
              </a:rPr>
              <a:t>get(int i) { . . . }  </a:t>
            </a:r>
            <a:endParaRPr lang="en-US" sz="2000" b="1" dirty="0">
              <a:latin typeface="Times New Roman" panose="02020603050405020304" pitchFamily="18" charset="0"/>
              <a:cs typeface="Times New Roman" panose="02020603050405020304" pitchFamily="18" charset="0"/>
            </a:endParaRPr>
          </a:p>
          <a:p>
            <a:pPr marL="2199005" marR="601345"/>
            <a:r>
              <a:rPr sz="2000" b="1" dirty="0">
                <a:solidFill>
                  <a:srgbClr val="006FC0"/>
                </a:solidFill>
                <a:latin typeface="Times New Roman" panose="02020603050405020304" pitchFamily="18" charset="0"/>
                <a:cs typeface="Times New Roman" panose="02020603050405020304" pitchFamily="18" charset="0"/>
              </a:rPr>
              <a:t>public void </a:t>
            </a:r>
            <a:r>
              <a:rPr sz="2000" b="1" dirty="0">
                <a:solidFill>
                  <a:srgbClr val="FF0000"/>
                </a:solidFill>
                <a:latin typeface="Times New Roman" panose="02020603050405020304" pitchFamily="18" charset="0"/>
                <a:cs typeface="Times New Roman" panose="02020603050405020304" pitchFamily="18" charset="0"/>
              </a:rPr>
              <a:t>add(Object </a:t>
            </a:r>
            <a:r>
              <a:rPr sz="2000" b="1" dirty="0">
                <a:latin typeface="Times New Roman" panose="02020603050405020304" pitchFamily="18" charset="0"/>
                <a:cs typeface="Times New Roman" panose="02020603050405020304" pitchFamily="18" charset="0"/>
              </a:rPr>
              <a:t>o) { . . . }</a:t>
            </a:r>
            <a:endParaRPr sz="2000" dirty="0">
              <a:latin typeface="Times New Roman" panose="02020603050405020304" pitchFamily="18" charset="0"/>
              <a:cs typeface="Times New Roman" panose="02020603050405020304" pitchFamily="18" charset="0"/>
            </a:endParaRPr>
          </a:p>
          <a:p>
            <a:pPr marL="2199005"/>
            <a:r>
              <a:rPr sz="2000" b="1" dirty="0">
                <a:latin typeface="Times New Roman" panose="02020603050405020304" pitchFamily="18" charset="0"/>
                <a:cs typeface="Times New Roman" panose="02020603050405020304" pitchFamily="18" charset="0"/>
              </a:rPr>
              <a:t>. . .</a:t>
            </a:r>
            <a:endParaRPr sz="2000" dirty="0">
              <a:latin typeface="Times New Roman" panose="02020603050405020304" pitchFamily="18" charset="0"/>
              <a:cs typeface="Times New Roman" panose="02020603050405020304" pitchFamily="18" charset="0"/>
            </a:endParaRPr>
          </a:p>
          <a:p>
            <a:pPr marL="2199005"/>
            <a:r>
              <a:rPr sz="2000" b="1" dirty="0">
                <a:solidFill>
                  <a:srgbClr val="006FC0"/>
                </a:solidFill>
                <a:latin typeface="Times New Roman" panose="02020603050405020304" pitchFamily="18" charset="0"/>
                <a:cs typeface="Times New Roman" panose="02020603050405020304" pitchFamily="18" charset="0"/>
              </a:rPr>
              <a:t>private </a:t>
            </a:r>
            <a:r>
              <a:rPr sz="2000" b="1" dirty="0">
                <a:solidFill>
                  <a:srgbClr val="FF0000"/>
                </a:solidFill>
                <a:latin typeface="Times New Roman" panose="02020603050405020304" pitchFamily="18" charset="0"/>
                <a:cs typeface="Times New Roman" panose="02020603050405020304" pitchFamily="18" charset="0"/>
              </a:rPr>
              <a:t>Object[] </a:t>
            </a:r>
            <a:r>
              <a:rPr sz="2000" b="1" dirty="0">
                <a:latin typeface="Times New Roman" panose="02020603050405020304" pitchFamily="18" charset="0"/>
                <a:cs typeface="Times New Roman" panose="02020603050405020304" pitchFamily="18" charset="0"/>
              </a:rPr>
              <a:t>elementData;</a:t>
            </a:r>
            <a:endParaRPr sz="2000" dirty="0">
              <a:latin typeface="Times New Roman" panose="02020603050405020304" pitchFamily="18" charset="0"/>
              <a:cs typeface="Times New Roman" panose="02020603050405020304" pitchFamily="18" charset="0"/>
            </a:endParaRPr>
          </a:p>
          <a:p>
            <a:pPr marL="1283970"/>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55600" marR="5080" indent="-342900">
              <a:lnSpc>
                <a:spcPct val="101800"/>
              </a:lnSpc>
              <a:spcBef>
                <a:spcPts val="13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Lớp Object là lớp cha tổng quát nhất → có thể chấp  nhận các đối tượng thuộc lớp con của nó</a:t>
            </a:r>
          </a:p>
        </p:txBody>
      </p:sp>
      <p:sp>
        <p:nvSpPr>
          <p:cNvPr id="9" name="object 9"/>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8</a:t>
            </a:r>
            <a:endParaRPr sz="1400">
              <a:latin typeface="Times New Roman" panose="02020603050405020304" pitchFamily="18" charset="0"/>
              <a:cs typeface="Times New Roman" panose="02020603050405020304" pitchFamily="18" charset="0"/>
            </a:endParaRPr>
          </a:p>
        </p:txBody>
      </p:sp>
      <p:sp>
        <p:nvSpPr>
          <p:cNvPr id="10" name="object 10"/>
          <p:cNvSpPr txBox="1"/>
          <p:nvPr/>
        </p:nvSpPr>
        <p:spPr>
          <a:xfrm>
            <a:off x="3103245" y="4575809"/>
            <a:ext cx="4598035" cy="1269578"/>
          </a:xfrm>
          <a:prstGeom prst="rect">
            <a:avLst/>
          </a:prstGeom>
        </p:spPr>
        <p:txBody>
          <a:bodyPr vert="horz" wrap="square" lIns="0" tIns="12700" rIns="0" bIns="0" rtlCol="0">
            <a:spAutoFit/>
          </a:bodyPr>
          <a:lstStyle/>
          <a:p>
            <a:pPr marL="12700" marR="5080">
              <a:spcBef>
                <a:spcPts val="100"/>
              </a:spcBef>
            </a:pPr>
            <a:r>
              <a:rPr sz="2000" b="1" dirty="0">
                <a:latin typeface="Times New Roman" panose="02020603050405020304" pitchFamily="18" charset="0"/>
                <a:cs typeface="Times New Roman" panose="02020603050405020304" pitchFamily="18" charset="0"/>
              </a:rPr>
              <a:t>List myList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ArrayList();  myList.add("Fred");  </a:t>
            </a:r>
            <a:endParaRPr lang="en-US" sz="2000" b="1" dirty="0">
              <a:latin typeface="Times New Roman" panose="02020603050405020304" pitchFamily="18" charset="0"/>
              <a:cs typeface="Times New Roman" panose="02020603050405020304" pitchFamily="18" charset="0"/>
            </a:endParaRPr>
          </a:p>
          <a:p>
            <a:pPr marL="12700" marR="5080">
              <a:spcBef>
                <a:spcPts val="100"/>
              </a:spcBef>
            </a:pPr>
            <a:r>
              <a:rPr sz="2000" b="1" dirty="0" err="1">
                <a:latin typeface="Times New Roman" panose="02020603050405020304" pitchFamily="18" charset="0"/>
                <a:cs typeface="Times New Roman" panose="02020603050405020304" pitchFamily="18" charset="0"/>
              </a:rPr>
              <a:t>myList.add</a:t>
            </a:r>
            <a:r>
              <a:rPr sz="2000" b="1" dirty="0">
                <a:latin typeface="Times New Roman" panose="02020603050405020304" pitchFamily="18" charset="0"/>
                <a:cs typeface="Times New Roman" panose="02020603050405020304" pitchFamily="18" charset="0"/>
              </a:rPr>
              <a:t>(new Dog()); </a:t>
            </a:r>
            <a:endParaRPr lang="en-US" sz="2000" b="1" dirty="0">
              <a:latin typeface="Times New Roman" panose="02020603050405020304" pitchFamily="18" charset="0"/>
              <a:cs typeface="Times New Roman" panose="02020603050405020304" pitchFamily="18" charset="0"/>
            </a:endParaRPr>
          </a:p>
          <a:p>
            <a:pPr marL="12700" marR="5080">
              <a:spcBef>
                <a:spcPts val="100"/>
              </a:spcBef>
            </a:pPr>
            <a:r>
              <a:rPr sz="2000" b="1" dirty="0" err="1">
                <a:latin typeface="Times New Roman" panose="02020603050405020304" pitchFamily="18" charset="0"/>
                <a:cs typeface="Times New Roman" panose="02020603050405020304" pitchFamily="18" charset="0"/>
              </a:rPr>
              <a:t>myList.add</a:t>
            </a:r>
            <a:r>
              <a:rPr sz="2000" b="1" dirty="0">
                <a:latin typeface="Times New Roman" panose="02020603050405020304" pitchFamily="18" charset="0"/>
                <a:cs typeface="Times New Roman" panose="02020603050405020304" pitchFamily="18" charset="0"/>
              </a:rPr>
              <a:t>(new Integer(42));</a:t>
            </a:r>
            <a:endParaRPr sz="2000" dirty="0">
              <a:latin typeface="Times New Roman" panose="02020603050405020304" pitchFamily="18" charset="0"/>
              <a:cs typeface="Times New Roman" panose="02020603050405020304" pitchFamily="18" charset="0"/>
            </a:endParaRPr>
          </a:p>
        </p:txBody>
      </p:sp>
      <p:sp>
        <p:nvSpPr>
          <p:cNvPr id="11" name="object 11"/>
          <p:cNvSpPr/>
          <p:nvPr/>
        </p:nvSpPr>
        <p:spPr>
          <a:xfrm>
            <a:off x="7435597" y="4992623"/>
            <a:ext cx="177165" cy="835660"/>
          </a:xfrm>
          <a:custGeom>
            <a:avLst/>
            <a:gdLst/>
            <a:ahLst/>
            <a:cxnLst/>
            <a:rect l="l" t="t" r="r" b="b"/>
            <a:pathLst>
              <a:path w="177164" h="835660">
                <a:moveTo>
                  <a:pt x="0" y="0"/>
                </a:moveTo>
                <a:lnTo>
                  <a:pt x="34385" y="1158"/>
                </a:lnTo>
                <a:lnTo>
                  <a:pt x="62483" y="4318"/>
                </a:lnTo>
                <a:lnTo>
                  <a:pt x="81438" y="9001"/>
                </a:lnTo>
                <a:lnTo>
                  <a:pt x="88391" y="14731"/>
                </a:lnTo>
                <a:lnTo>
                  <a:pt x="88391" y="402844"/>
                </a:lnTo>
                <a:lnTo>
                  <a:pt x="95345" y="408574"/>
                </a:lnTo>
                <a:lnTo>
                  <a:pt x="114300" y="413258"/>
                </a:lnTo>
                <a:lnTo>
                  <a:pt x="142398" y="416417"/>
                </a:lnTo>
                <a:lnTo>
                  <a:pt x="176783" y="417575"/>
                </a:lnTo>
                <a:lnTo>
                  <a:pt x="142398" y="418734"/>
                </a:lnTo>
                <a:lnTo>
                  <a:pt x="114300" y="421894"/>
                </a:lnTo>
                <a:lnTo>
                  <a:pt x="95345" y="426577"/>
                </a:lnTo>
                <a:lnTo>
                  <a:pt x="88391" y="432307"/>
                </a:lnTo>
                <a:lnTo>
                  <a:pt x="88391" y="820369"/>
                </a:lnTo>
                <a:lnTo>
                  <a:pt x="81438" y="826124"/>
                </a:lnTo>
                <a:lnTo>
                  <a:pt x="62483" y="830822"/>
                </a:lnTo>
                <a:lnTo>
                  <a:pt x="34385" y="833990"/>
                </a:lnTo>
                <a:lnTo>
                  <a:pt x="0" y="835151"/>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8306561" y="4696205"/>
            <a:ext cx="2133600" cy="1201420"/>
          </a:xfrm>
          <a:custGeom>
            <a:avLst/>
            <a:gdLst/>
            <a:ahLst/>
            <a:cxnLst/>
            <a:rect l="l" t="t" r="r" b="b"/>
            <a:pathLst>
              <a:path w="2133600" h="1201420">
                <a:moveTo>
                  <a:pt x="2133600" y="0"/>
                </a:moveTo>
                <a:lnTo>
                  <a:pt x="0" y="0"/>
                </a:lnTo>
                <a:lnTo>
                  <a:pt x="0" y="1200912"/>
                </a:lnTo>
                <a:lnTo>
                  <a:pt x="2133600" y="1200912"/>
                </a:lnTo>
                <a:lnTo>
                  <a:pt x="213360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txBox="1"/>
          <p:nvPr/>
        </p:nvSpPr>
        <p:spPr>
          <a:xfrm>
            <a:off x="8306561" y="4696206"/>
            <a:ext cx="2133600" cy="1153521"/>
          </a:xfrm>
          <a:prstGeom prst="rect">
            <a:avLst/>
          </a:prstGeom>
          <a:ln w="25907">
            <a:solidFill>
              <a:srgbClr val="FFCF00"/>
            </a:solidFill>
          </a:ln>
        </p:spPr>
        <p:txBody>
          <a:bodyPr vert="horz" wrap="square" lIns="0" tIns="45085" rIns="0" bIns="0" rtlCol="0">
            <a:spAutoFit/>
          </a:bodyPr>
          <a:lstStyle/>
          <a:p>
            <a:pPr marL="91440">
              <a:spcBef>
                <a:spcPts val="355"/>
              </a:spcBef>
            </a:pPr>
            <a:r>
              <a:rPr b="1" dirty="0">
                <a:latin typeface="Times New Roman" panose="02020603050405020304" pitchFamily="18" charset="0"/>
                <a:cs typeface="Times New Roman" panose="02020603050405020304" pitchFamily="18" charset="0"/>
              </a:rPr>
              <a:t>Các đối tượng</a:t>
            </a:r>
            <a:endParaRPr>
              <a:latin typeface="Times New Roman" panose="02020603050405020304" pitchFamily="18" charset="0"/>
              <a:cs typeface="Times New Roman" panose="02020603050405020304" pitchFamily="18" charset="0"/>
            </a:endParaRPr>
          </a:p>
          <a:p>
            <a:pPr marL="91440" marR="247015"/>
            <a:r>
              <a:rPr b="1" dirty="0">
                <a:latin typeface="Times New Roman" panose="02020603050405020304" pitchFamily="18" charset="0"/>
                <a:cs typeface="Times New Roman" panose="02020603050405020304" pitchFamily="18" charset="0"/>
              </a:rPr>
              <a:t>trong một danh  sách khác hẳn  nhau</a:t>
            </a:r>
            <a:endParaRPr>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7702297" y="5177029"/>
            <a:ext cx="567055" cy="466725"/>
            <a:chOff x="6178296" y="5177028"/>
            <a:chExt cx="567055" cy="466725"/>
          </a:xfrm>
        </p:grpSpPr>
        <p:sp>
          <p:nvSpPr>
            <p:cNvPr id="15" name="object 15"/>
            <p:cNvSpPr/>
            <p:nvPr/>
          </p:nvSpPr>
          <p:spPr>
            <a:xfrm>
              <a:off x="6182868" y="5181600"/>
              <a:ext cx="558165" cy="457200"/>
            </a:xfrm>
            <a:custGeom>
              <a:avLst/>
              <a:gdLst/>
              <a:ahLst/>
              <a:cxnLst/>
              <a:rect l="l" t="t" r="r" b="b"/>
              <a:pathLst>
                <a:path w="558165" h="457200">
                  <a:moveTo>
                    <a:pt x="329311" y="0"/>
                  </a:moveTo>
                  <a:lnTo>
                    <a:pt x="329311" y="114300"/>
                  </a:lnTo>
                  <a:lnTo>
                    <a:pt x="0" y="114300"/>
                  </a:lnTo>
                  <a:lnTo>
                    <a:pt x="0" y="342900"/>
                  </a:lnTo>
                  <a:lnTo>
                    <a:pt x="329311" y="342900"/>
                  </a:lnTo>
                  <a:lnTo>
                    <a:pt x="329311" y="457200"/>
                  </a:lnTo>
                  <a:lnTo>
                    <a:pt x="557784" y="228600"/>
                  </a:lnTo>
                  <a:lnTo>
                    <a:pt x="329311"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6182868" y="5181600"/>
              <a:ext cx="558165" cy="457200"/>
            </a:xfrm>
            <a:custGeom>
              <a:avLst/>
              <a:gdLst/>
              <a:ahLst/>
              <a:cxnLst/>
              <a:rect l="l" t="t" r="r" b="b"/>
              <a:pathLst>
                <a:path w="558165" h="457200">
                  <a:moveTo>
                    <a:pt x="0" y="114300"/>
                  </a:moveTo>
                  <a:lnTo>
                    <a:pt x="329311" y="114300"/>
                  </a:lnTo>
                  <a:lnTo>
                    <a:pt x="329311" y="0"/>
                  </a:lnTo>
                  <a:lnTo>
                    <a:pt x="557784" y="228600"/>
                  </a:lnTo>
                  <a:lnTo>
                    <a:pt x="329311" y="457200"/>
                  </a:lnTo>
                  <a:lnTo>
                    <a:pt x="329311" y="342900"/>
                  </a:lnTo>
                  <a:lnTo>
                    <a:pt x="0" y="342900"/>
                  </a:lnTo>
                  <a:lnTo>
                    <a:pt x="0" y="1143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7" name="object 17"/>
          <p:cNvSpPr txBox="1"/>
          <p:nvPr/>
        </p:nvSpPr>
        <p:spPr>
          <a:xfrm>
            <a:off x="2804160" y="5748530"/>
            <a:ext cx="7711441" cy="892175"/>
          </a:xfrm>
          <a:prstGeom prst="rect">
            <a:avLst/>
          </a:prstGeom>
        </p:spPr>
        <p:txBody>
          <a:bodyPr vert="horz" wrap="square" lIns="0" tIns="118745" rIns="0" bIns="0" rtlCol="0">
            <a:spAutoFit/>
          </a:bodyPr>
          <a:lstStyle/>
          <a:p>
            <a:pPr marL="12700">
              <a:spcBef>
                <a:spcPts val="93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Hạn chế: Phải ép </a:t>
            </a:r>
            <a:r>
              <a:rPr sz="2400" dirty="0" err="1">
                <a:latin typeface="Times New Roman" panose="02020603050405020304" pitchFamily="18" charset="0"/>
                <a:cs typeface="Times New Roman" panose="02020603050405020304" pitchFamily="18" charset="0"/>
              </a:rPr>
              <a:t>kiểu</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a:t>
            </a:r>
            <a:r>
              <a:rPr sz="2400" dirty="0">
                <a:latin typeface="Times New Roman" panose="02020603050405020304" pitchFamily="18" charset="0"/>
                <a:cs typeface="Times New Roman" panose="02020603050405020304" pitchFamily="18" charset="0"/>
              </a:rPr>
              <a:t> có thể ép sai kiểu (run-time error)</a:t>
            </a:r>
          </a:p>
          <a:p>
            <a:pPr marL="1257300">
              <a:spcBef>
                <a:spcPts val="705"/>
              </a:spcBef>
            </a:pPr>
            <a:r>
              <a:rPr sz="2000" b="1" dirty="0">
                <a:solidFill>
                  <a:srgbClr val="FF0000"/>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name = </a:t>
            </a:r>
            <a:r>
              <a:rPr sz="2000" b="1" dirty="0">
                <a:solidFill>
                  <a:srgbClr val="FF0000"/>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myList.get(1); //Dog!!!</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996430" cy="1367041"/>
          </a:xfrm>
          <a:prstGeom prst="rect">
            <a:avLst/>
          </a:prstGeom>
        </p:spPr>
        <p:txBody>
          <a:bodyPr vert="horz" wrap="square" lIns="0" tIns="12700" rIns="0" bIns="0" rtlCol="0" anchor="ctr">
            <a:spAutoFit/>
          </a:bodyPr>
          <a:lstStyle/>
          <a:p>
            <a:pPr marL="12700">
              <a:lnSpc>
                <a:spcPct val="100000"/>
              </a:lnSpc>
              <a:spcBef>
                <a:spcPts val="100"/>
              </a:spcBef>
              <a:tabLst>
                <a:tab pos="1455420" algn="l"/>
              </a:tabLst>
            </a:pPr>
            <a:r>
              <a:rPr dirty="0"/>
              <a:t>1. </a:t>
            </a:r>
            <a:r>
              <a:rPr dirty="0" err="1"/>
              <a:t>Giới</a:t>
            </a:r>
            <a:r>
              <a:rPr lang="en-US" dirty="0"/>
              <a:t> </a:t>
            </a:r>
            <a:r>
              <a:rPr dirty="0" err="1"/>
              <a:t>thiệu</a:t>
            </a:r>
            <a:r>
              <a:rPr dirty="0"/>
              <a:t> về lập trình tổng quát</a:t>
            </a:r>
          </a:p>
        </p:txBody>
      </p:sp>
      <p:sp>
        <p:nvSpPr>
          <p:cNvPr id="8" name="object 8"/>
          <p:cNvSpPr txBox="1"/>
          <p:nvPr/>
        </p:nvSpPr>
        <p:spPr>
          <a:xfrm>
            <a:off x="2747203" y="1204807"/>
            <a:ext cx="5309870" cy="977265"/>
          </a:xfrm>
          <a:prstGeom prst="rect">
            <a:avLst/>
          </a:prstGeom>
        </p:spPr>
        <p:txBody>
          <a:bodyPr vert="horz" wrap="square" lIns="0" tIns="97790" rIns="0" bIns="0" rtlCol="0">
            <a:spAutoFit/>
          </a:bodyPr>
          <a:lstStyle/>
          <a:p>
            <a:pPr marL="12700">
              <a:spcBef>
                <a:spcPts val="77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a:t>
            </a:r>
            <a:r>
              <a:rPr sz="2400" dirty="0">
                <a:latin typeface="Times New Roman" panose="02020603050405020304" pitchFamily="18" charset="0"/>
                <a:cs typeface="Times New Roman" panose="02020603050405020304" pitchFamily="18" charset="0"/>
              </a:rPr>
              <a:t>Lập trình Generic từ Java 1.5</a:t>
            </a:r>
          </a:p>
          <a:p>
            <a:pPr marL="469900">
              <a:spcBef>
                <a:spcPts val="580"/>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Java 1.5 Template</a:t>
            </a:r>
          </a:p>
        </p:txBody>
      </p:sp>
      <p:sp>
        <p:nvSpPr>
          <p:cNvPr id="9" name="object 9"/>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9</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7014243" y="2006725"/>
            <a:ext cx="3378803" cy="3183196"/>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2895600" y="4499126"/>
            <a:ext cx="8712835" cy="1366520"/>
          </a:xfrm>
          <a:prstGeom prst="rect">
            <a:avLst/>
          </a:prstGeom>
        </p:spPr>
        <p:txBody>
          <a:bodyPr vert="horz" wrap="square" lIns="0" tIns="42545" rIns="0" bIns="0" rtlCol="0">
            <a:spAutoFit/>
          </a:bodyPr>
          <a:lstStyle/>
          <a:p>
            <a:pPr marL="12700">
              <a:spcBef>
                <a:spcPts val="335"/>
              </a:spcBef>
              <a:tabLst>
                <a:tab pos="2146300" algn="l"/>
              </a:tabLst>
            </a:pPr>
            <a:r>
              <a:rPr sz="2000" b="1" dirty="0">
                <a:latin typeface="Times New Roman" panose="02020603050405020304" pitchFamily="18" charset="0"/>
                <a:cs typeface="Times New Roman" panose="02020603050405020304" pitchFamily="18" charset="0"/>
              </a:rPr>
              <a:t>List</a:t>
            </a:r>
            <a:r>
              <a:rPr sz="2000" b="1" dirty="0">
                <a:solidFill>
                  <a:srgbClr val="FF0000"/>
                </a:solidFill>
                <a:latin typeface="Times New Roman" panose="02020603050405020304" pitchFamily="18" charset="0"/>
                <a:cs typeface="Times New Roman" panose="02020603050405020304" pitchFamily="18" charset="0"/>
              </a:rPr>
              <a:t>&lt;Integer&gt;</a:t>
            </a:r>
            <a:r>
              <a:rPr lang="en-US" sz="2000" b="1" dirty="0">
                <a:solidFill>
                  <a:srgbClr val="FF0000"/>
                </a:solidFill>
                <a:latin typeface="Times New Roman" panose="02020603050405020304" pitchFamily="18" charset="0"/>
                <a:cs typeface="Times New Roman" panose="02020603050405020304" pitchFamily="18" charset="0"/>
              </a:rPr>
              <a:t> </a:t>
            </a:r>
            <a:r>
              <a:rPr sz="2000" b="1" dirty="0" err="1">
                <a:latin typeface="Times New Roman" panose="02020603050405020304" pitchFamily="18" charset="0"/>
                <a:cs typeface="Times New Roman" panose="02020603050405020304" pitchFamily="18" charset="0"/>
              </a:rPr>
              <a:t>myList</a:t>
            </a:r>
            <a:r>
              <a:rPr sz="2000" b="1"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927100">
              <a:spcBef>
                <a:spcPts val="240"/>
              </a:spcBef>
            </a:pPr>
            <a:r>
              <a:rPr sz="2000" b="1" dirty="0">
                <a:latin typeface="Times New Roman" panose="02020603050405020304" pitchFamily="18" charset="0"/>
                <a:cs typeface="Times New Roman" panose="02020603050405020304" pitchFamily="18" charset="0"/>
              </a:rPr>
              <a:t>new LinkedList&lt;Integer&gt;();</a:t>
            </a:r>
            <a:endParaRPr sz="2000" dirty="0">
              <a:latin typeface="Times New Roman" panose="02020603050405020304" pitchFamily="18" charset="0"/>
              <a:cs typeface="Times New Roman" panose="02020603050405020304" pitchFamily="18" charset="0"/>
            </a:endParaRPr>
          </a:p>
          <a:p>
            <a:pPr marL="12700">
              <a:spcBef>
                <a:spcPts val="244"/>
              </a:spcBef>
            </a:pPr>
            <a:r>
              <a:rPr sz="2000" b="1" dirty="0">
                <a:latin typeface="Times New Roman" panose="02020603050405020304" pitchFamily="18" charset="0"/>
                <a:cs typeface="Times New Roman" panose="02020603050405020304" pitchFamily="18" charset="0"/>
              </a:rPr>
              <a:t>myList.add(new Integer(0));</a:t>
            </a:r>
            <a:endParaRPr sz="2000" dirty="0">
              <a:latin typeface="Times New Roman" panose="02020603050405020304" pitchFamily="18" charset="0"/>
              <a:cs typeface="Times New Roman" panose="02020603050405020304" pitchFamily="18" charset="0"/>
            </a:endParaRPr>
          </a:p>
          <a:p>
            <a:pPr marL="12700">
              <a:spcBef>
                <a:spcPts val="240"/>
              </a:spcBef>
            </a:pPr>
            <a:r>
              <a:rPr sz="2000" b="1" dirty="0">
                <a:latin typeface="Times New Roman" panose="02020603050405020304" pitchFamily="18" charset="0"/>
                <a:cs typeface="Times New Roman" panose="02020603050405020304" pitchFamily="18" charset="0"/>
              </a:rPr>
              <a:t>Integer x = myList.iterator().next(); </a:t>
            </a:r>
            <a:r>
              <a:rPr sz="2000" b="1" dirty="0">
                <a:solidFill>
                  <a:srgbClr val="333399"/>
                </a:solidFill>
                <a:latin typeface="Times New Roman" panose="02020603050405020304" pitchFamily="18" charset="0"/>
                <a:cs typeface="Times New Roman" panose="02020603050405020304" pitchFamily="18" charset="0"/>
              </a:rPr>
              <a:t>//Không cần ép kiểu</a:t>
            </a:r>
            <a:endParaRPr sz="20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2875174" y="5937688"/>
            <a:ext cx="7341870" cy="331470"/>
          </a:xfrm>
          <a:prstGeom prst="rect">
            <a:avLst/>
          </a:prstGeom>
        </p:spPr>
        <p:txBody>
          <a:bodyPr vert="horz" wrap="square" lIns="0" tIns="13335" rIns="0" bIns="0" rtlCol="0">
            <a:spAutoFit/>
          </a:bodyPr>
          <a:lstStyle/>
          <a:p>
            <a:pPr marL="12700">
              <a:spcBef>
                <a:spcPts val="105"/>
              </a:spcBef>
            </a:pPr>
            <a:r>
              <a:rPr sz="2000" b="1" dirty="0">
                <a:latin typeface="Times New Roman" panose="02020603050405020304" pitchFamily="18" charset="0"/>
                <a:cs typeface="Times New Roman" panose="02020603050405020304" pitchFamily="18" charset="0"/>
              </a:rPr>
              <a:t>myList.add(new String("Hello")); </a:t>
            </a:r>
            <a:r>
              <a:rPr sz="2000" b="1" dirty="0">
                <a:solidFill>
                  <a:srgbClr val="FF0000"/>
                </a:solidFill>
                <a:latin typeface="Times New Roman" panose="02020603050405020304" pitchFamily="18" charset="0"/>
                <a:cs typeface="Times New Roman" panose="02020603050405020304" pitchFamily="18" charset="0"/>
              </a:rPr>
              <a:t>//Compile Error</a:t>
            </a:r>
            <a:endParaRPr sz="20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2895599" y="3120661"/>
            <a:ext cx="3124200" cy="875240"/>
          </a:xfrm>
          <a:prstGeom prst="rect">
            <a:avLst/>
          </a:prstGeom>
          <a:ln w="25907">
            <a:solidFill>
              <a:srgbClr val="FFCF00"/>
            </a:solidFill>
          </a:ln>
        </p:spPr>
        <p:txBody>
          <a:bodyPr vert="horz" wrap="square" lIns="0" tIns="43815" rIns="0" bIns="0" rtlCol="0">
            <a:spAutoFit/>
          </a:bodyPr>
          <a:lstStyle/>
          <a:p>
            <a:pPr marL="90805" marR="177800">
              <a:spcBef>
                <a:spcPts val="345"/>
              </a:spcBef>
            </a:pPr>
            <a:r>
              <a:rPr b="1" dirty="0">
                <a:latin typeface="Times New Roman" panose="02020603050405020304" pitchFamily="18" charset="0"/>
                <a:cs typeface="Times New Roman" panose="02020603050405020304" pitchFamily="18" charset="0"/>
              </a:rPr>
              <a:t>Danh sách chỉ chấp nhận  các đối tượng có kiểu là  </a:t>
            </a:r>
            <a:r>
              <a:rPr b="1" dirty="0">
                <a:solidFill>
                  <a:srgbClr val="333399"/>
                </a:solidFill>
                <a:latin typeface="Times New Roman" panose="02020603050405020304" pitchFamily="18" charset="0"/>
                <a:cs typeface="Times New Roman" panose="02020603050405020304" pitchFamily="18" charset="0"/>
              </a:rPr>
              <a:t>Integer</a:t>
            </a:r>
            <a:endParaRPr>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3581401" y="3990653"/>
            <a:ext cx="391795" cy="477520"/>
            <a:chOff x="1367027" y="4047744"/>
            <a:chExt cx="391795" cy="477520"/>
          </a:xfrm>
        </p:grpSpPr>
        <p:sp>
          <p:nvSpPr>
            <p:cNvPr id="15" name="object 15"/>
            <p:cNvSpPr/>
            <p:nvPr/>
          </p:nvSpPr>
          <p:spPr>
            <a:xfrm>
              <a:off x="1371599" y="4052316"/>
              <a:ext cx="382905" cy="467995"/>
            </a:xfrm>
            <a:custGeom>
              <a:avLst/>
              <a:gdLst/>
              <a:ahLst/>
              <a:cxnLst/>
              <a:rect l="l" t="t" r="r" b="b"/>
              <a:pathLst>
                <a:path w="382905" h="467995">
                  <a:moveTo>
                    <a:pt x="191262" y="0"/>
                  </a:moveTo>
                  <a:lnTo>
                    <a:pt x="0" y="191388"/>
                  </a:lnTo>
                  <a:lnTo>
                    <a:pt x="95631" y="191388"/>
                  </a:lnTo>
                  <a:lnTo>
                    <a:pt x="95631" y="467867"/>
                  </a:lnTo>
                  <a:lnTo>
                    <a:pt x="286893" y="467867"/>
                  </a:lnTo>
                  <a:lnTo>
                    <a:pt x="286893" y="191388"/>
                  </a:lnTo>
                  <a:lnTo>
                    <a:pt x="382524" y="191388"/>
                  </a:lnTo>
                  <a:lnTo>
                    <a:pt x="191262"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1371599" y="4052316"/>
              <a:ext cx="382905" cy="467995"/>
            </a:xfrm>
            <a:custGeom>
              <a:avLst/>
              <a:gdLst/>
              <a:ahLst/>
              <a:cxnLst/>
              <a:rect l="l" t="t" r="r" b="b"/>
              <a:pathLst>
                <a:path w="382905" h="467995">
                  <a:moveTo>
                    <a:pt x="95631" y="467867"/>
                  </a:moveTo>
                  <a:lnTo>
                    <a:pt x="95631" y="191388"/>
                  </a:lnTo>
                  <a:lnTo>
                    <a:pt x="0" y="191388"/>
                  </a:lnTo>
                  <a:lnTo>
                    <a:pt x="191262" y="0"/>
                  </a:lnTo>
                  <a:lnTo>
                    <a:pt x="382524" y="191388"/>
                  </a:lnTo>
                  <a:lnTo>
                    <a:pt x="286893" y="191388"/>
                  </a:lnTo>
                  <a:lnTo>
                    <a:pt x="286893" y="467867"/>
                  </a:lnTo>
                  <a:lnTo>
                    <a:pt x="95631" y="467867"/>
                  </a:lnTo>
                  <a:close/>
                </a:path>
              </a:pathLst>
            </a:custGeom>
            <a:ln w="9143">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8642" y="76911"/>
            <a:ext cx="2378710" cy="360680"/>
          </a:xfrm>
          <a:prstGeom prst="rect">
            <a:avLst/>
          </a:prstGeom>
        </p:spPr>
        <p:txBody>
          <a:bodyPr vert="horz" wrap="square" lIns="0" tIns="12065" rIns="0" bIns="0" rtlCol="0" anchor="ctr">
            <a:spAutoFit/>
          </a:bodyPr>
          <a:lstStyle/>
          <a:p>
            <a:pPr marL="12700">
              <a:lnSpc>
                <a:spcPct val="100000"/>
              </a:lnSpc>
              <a:spcBef>
                <a:spcPts val="95"/>
              </a:spcBef>
            </a:pPr>
            <a:r>
              <a:rPr sz="2200" b="1" spc="-5" dirty="0">
                <a:latin typeface="Courier New"/>
                <a:cs typeface="Courier New"/>
              </a:rPr>
              <a:t>class TuGiac</a:t>
            </a:r>
            <a:r>
              <a:rPr sz="2200" b="1" spc="-25" dirty="0">
                <a:latin typeface="Courier New"/>
                <a:cs typeface="Courier New"/>
              </a:rPr>
              <a:t> </a:t>
            </a:r>
            <a:r>
              <a:rPr sz="2200" b="1" spc="-5" dirty="0">
                <a:latin typeface="Courier New"/>
                <a:cs typeface="Courier New"/>
              </a:rPr>
              <a:t>{</a:t>
            </a:r>
            <a:endParaRPr sz="2200">
              <a:latin typeface="Courier New"/>
              <a:cs typeface="Courier New"/>
            </a:endParaRPr>
          </a:p>
        </p:txBody>
      </p:sp>
      <p:sp>
        <p:nvSpPr>
          <p:cNvPr id="12" name="object 12"/>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15</a:t>
            </a:fld>
            <a:endParaRPr dirty="0"/>
          </a:p>
        </p:txBody>
      </p:sp>
      <p:graphicFrame>
        <p:nvGraphicFramePr>
          <p:cNvPr id="3" name="object 3"/>
          <p:cNvGraphicFramePr>
            <a:graphicFrameLocks noGrp="1"/>
          </p:cNvGraphicFramePr>
          <p:nvPr/>
        </p:nvGraphicFramePr>
        <p:xfrm>
          <a:off x="2204872" y="539214"/>
          <a:ext cx="3427730" cy="718268"/>
        </p:xfrm>
        <a:graphic>
          <a:graphicData uri="http://schemas.openxmlformats.org/drawingml/2006/table">
            <a:tbl>
              <a:tblPr firstRow="1" bandRow="1">
                <a:tableStyleId>{2D5ABB26-0587-4C30-8999-92F81FD0307C}</a:tableStyleId>
              </a:tblPr>
              <a:tblGrid>
                <a:gridCol w="1293495">
                  <a:extLst>
                    <a:ext uri="{9D8B030D-6E8A-4147-A177-3AD203B41FA5}">
                      <a16:colId xmlns:a16="http://schemas.microsoft.com/office/drawing/2014/main" val="20000"/>
                    </a:ext>
                  </a:extLst>
                </a:gridCol>
                <a:gridCol w="84074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20395">
                  <a:extLst>
                    <a:ext uri="{9D8B030D-6E8A-4147-A177-3AD203B41FA5}">
                      <a16:colId xmlns:a16="http://schemas.microsoft.com/office/drawing/2014/main" val="20003"/>
                    </a:ext>
                  </a:extLst>
                </a:gridCol>
              </a:tblGrid>
              <a:tr h="359134">
                <a:tc>
                  <a:txBody>
                    <a:bodyPr/>
                    <a:lstStyle/>
                    <a:p>
                      <a:pPr marL="31750">
                        <a:lnSpc>
                          <a:spcPts val="2270"/>
                        </a:lnSpc>
                      </a:pPr>
                      <a:r>
                        <a:rPr sz="2200" b="1" dirty="0">
                          <a:solidFill>
                            <a:srgbClr val="B92112"/>
                          </a:solidFill>
                          <a:latin typeface="Courier New"/>
                          <a:cs typeface="Courier New"/>
                        </a:rPr>
                        <a:t>private</a:t>
                      </a:r>
                      <a:endParaRPr sz="2200">
                        <a:latin typeface="Courier New"/>
                        <a:cs typeface="Courier New"/>
                      </a:endParaRPr>
                    </a:p>
                  </a:txBody>
                  <a:tcPr marL="0" marR="0" marT="0" marB="0"/>
                </a:tc>
                <a:tc>
                  <a:txBody>
                    <a:bodyPr/>
                    <a:lstStyle/>
                    <a:p>
                      <a:pPr marR="76835" algn="r">
                        <a:lnSpc>
                          <a:spcPts val="2270"/>
                        </a:lnSpc>
                      </a:pPr>
                      <a:r>
                        <a:rPr sz="2200" b="1" spc="-5" dirty="0">
                          <a:solidFill>
                            <a:srgbClr val="B92112"/>
                          </a:solidFill>
                          <a:latin typeface="Courier New"/>
                          <a:cs typeface="Courier New"/>
                        </a:rPr>
                        <a:t>D</a:t>
                      </a:r>
                      <a:r>
                        <a:rPr sz="2200" b="1" spc="15" dirty="0">
                          <a:solidFill>
                            <a:srgbClr val="B92112"/>
                          </a:solidFill>
                          <a:latin typeface="Courier New"/>
                          <a:cs typeface="Courier New"/>
                        </a:rPr>
                        <a:t>i</a:t>
                      </a:r>
                      <a:r>
                        <a:rPr sz="2200" b="1" spc="-5" dirty="0">
                          <a:solidFill>
                            <a:srgbClr val="B92112"/>
                          </a:solidFill>
                          <a:latin typeface="Courier New"/>
                          <a:cs typeface="Courier New"/>
                        </a:rPr>
                        <a:t>em</a:t>
                      </a:r>
                      <a:endParaRPr sz="2200">
                        <a:latin typeface="Courier New"/>
                        <a:cs typeface="Courier New"/>
                      </a:endParaRPr>
                    </a:p>
                  </a:txBody>
                  <a:tcPr marL="0" marR="0" marT="0" marB="0"/>
                </a:tc>
                <a:tc>
                  <a:txBody>
                    <a:bodyPr/>
                    <a:lstStyle/>
                    <a:p>
                      <a:pPr algn="ctr">
                        <a:lnSpc>
                          <a:spcPts val="2270"/>
                        </a:lnSpc>
                      </a:pPr>
                      <a:r>
                        <a:rPr sz="2200" b="1" dirty="0">
                          <a:solidFill>
                            <a:srgbClr val="B92112"/>
                          </a:solidFill>
                          <a:latin typeface="Courier New"/>
                          <a:cs typeface="Courier New"/>
                        </a:rPr>
                        <a:t>d1,</a:t>
                      </a:r>
                      <a:endParaRPr sz="2200">
                        <a:latin typeface="Courier New"/>
                        <a:cs typeface="Courier New"/>
                      </a:endParaRPr>
                    </a:p>
                  </a:txBody>
                  <a:tcPr marL="0" marR="0" marT="0" marB="0"/>
                </a:tc>
                <a:tc>
                  <a:txBody>
                    <a:bodyPr/>
                    <a:lstStyle/>
                    <a:p>
                      <a:pPr marL="52705" algn="ctr">
                        <a:lnSpc>
                          <a:spcPts val="2270"/>
                        </a:lnSpc>
                      </a:pPr>
                      <a:r>
                        <a:rPr sz="2200" b="1" dirty="0">
                          <a:solidFill>
                            <a:srgbClr val="B92112"/>
                          </a:solidFill>
                          <a:latin typeface="Courier New"/>
                          <a:cs typeface="Courier New"/>
                        </a:rPr>
                        <a:t>d2;</a:t>
                      </a:r>
                      <a:endParaRPr sz="2200">
                        <a:latin typeface="Courier New"/>
                        <a:cs typeface="Courier New"/>
                      </a:endParaRPr>
                    </a:p>
                  </a:txBody>
                  <a:tcPr marL="0" marR="0" marT="0" marB="0"/>
                </a:tc>
                <a:extLst>
                  <a:ext uri="{0D108BD9-81ED-4DB2-BD59-A6C34878D82A}">
                    <a16:rowId xmlns:a16="http://schemas.microsoft.com/office/drawing/2014/main" val="10000"/>
                  </a:ext>
                </a:extLst>
              </a:tr>
              <a:tr h="359134">
                <a:tc>
                  <a:txBody>
                    <a:bodyPr/>
                    <a:lstStyle/>
                    <a:p>
                      <a:pPr marL="31750">
                        <a:lnSpc>
                          <a:spcPts val="2610"/>
                        </a:lnSpc>
                      </a:pPr>
                      <a:r>
                        <a:rPr sz="2200" b="1" dirty="0">
                          <a:solidFill>
                            <a:srgbClr val="B92112"/>
                          </a:solidFill>
                          <a:latin typeface="Courier New"/>
                          <a:cs typeface="Courier New"/>
                        </a:rPr>
                        <a:t>private</a:t>
                      </a:r>
                      <a:endParaRPr sz="2200">
                        <a:latin typeface="Courier New"/>
                        <a:cs typeface="Courier New"/>
                      </a:endParaRPr>
                    </a:p>
                  </a:txBody>
                  <a:tcPr marL="0" marR="0" marT="0" marB="0"/>
                </a:tc>
                <a:tc>
                  <a:txBody>
                    <a:bodyPr/>
                    <a:lstStyle/>
                    <a:p>
                      <a:pPr marR="76835" algn="r">
                        <a:lnSpc>
                          <a:spcPts val="2610"/>
                        </a:lnSpc>
                      </a:pPr>
                      <a:r>
                        <a:rPr sz="2200" b="1" spc="-5" dirty="0">
                          <a:solidFill>
                            <a:srgbClr val="B92112"/>
                          </a:solidFill>
                          <a:latin typeface="Courier New"/>
                          <a:cs typeface="Courier New"/>
                        </a:rPr>
                        <a:t>D</a:t>
                      </a:r>
                      <a:r>
                        <a:rPr sz="2200" b="1" spc="15" dirty="0">
                          <a:solidFill>
                            <a:srgbClr val="B92112"/>
                          </a:solidFill>
                          <a:latin typeface="Courier New"/>
                          <a:cs typeface="Courier New"/>
                        </a:rPr>
                        <a:t>i</a:t>
                      </a:r>
                      <a:r>
                        <a:rPr sz="2200" b="1" spc="-5" dirty="0">
                          <a:solidFill>
                            <a:srgbClr val="B92112"/>
                          </a:solidFill>
                          <a:latin typeface="Courier New"/>
                          <a:cs typeface="Courier New"/>
                        </a:rPr>
                        <a:t>em</a:t>
                      </a:r>
                      <a:endParaRPr sz="2200">
                        <a:latin typeface="Courier New"/>
                        <a:cs typeface="Courier New"/>
                      </a:endParaRPr>
                    </a:p>
                  </a:txBody>
                  <a:tcPr marL="0" marR="0" marT="0" marB="0"/>
                </a:tc>
                <a:tc>
                  <a:txBody>
                    <a:bodyPr/>
                    <a:lstStyle/>
                    <a:p>
                      <a:pPr algn="ctr">
                        <a:lnSpc>
                          <a:spcPts val="2610"/>
                        </a:lnSpc>
                      </a:pPr>
                      <a:r>
                        <a:rPr sz="2200" b="1" dirty="0">
                          <a:solidFill>
                            <a:srgbClr val="B92112"/>
                          </a:solidFill>
                          <a:latin typeface="Courier New"/>
                          <a:cs typeface="Courier New"/>
                        </a:rPr>
                        <a:t>d3,</a:t>
                      </a:r>
                      <a:endParaRPr sz="2200">
                        <a:latin typeface="Courier New"/>
                        <a:cs typeface="Courier New"/>
                      </a:endParaRPr>
                    </a:p>
                  </a:txBody>
                  <a:tcPr marL="0" marR="0" marT="0" marB="0"/>
                </a:tc>
                <a:tc>
                  <a:txBody>
                    <a:bodyPr/>
                    <a:lstStyle/>
                    <a:p>
                      <a:pPr marL="52705" algn="ctr">
                        <a:lnSpc>
                          <a:spcPts val="2610"/>
                        </a:lnSpc>
                      </a:pPr>
                      <a:r>
                        <a:rPr sz="2200" b="1" dirty="0">
                          <a:solidFill>
                            <a:srgbClr val="B92112"/>
                          </a:solidFill>
                          <a:latin typeface="Courier New"/>
                          <a:cs typeface="Courier New"/>
                        </a:rPr>
                        <a:t>d4;</a:t>
                      </a:r>
                      <a:endParaRPr sz="22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2223922" y="1216432"/>
            <a:ext cx="7259320" cy="3648075"/>
          </a:xfrm>
          <a:prstGeom prst="rect">
            <a:avLst/>
          </a:prstGeom>
        </p:spPr>
        <p:txBody>
          <a:bodyPr vert="horz" wrap="square" lIns="0" tIns="80010" rIns="0" bIns="0" rtlCol="0">
            <a:spAutoFit/>
          </a:bodyPr>
          <a:lstStyle/>
          <a:p>
            <a:pPr marL="12700">
              <a:spcBef>
                <a:spcPts val="630"/>
              </a:spcBef>
            </a:pPr>
            <a:r>
              <a:rPr sz="2200" b="1" spc="-5" dirty="0">
                <a:latin typeface="Courier New"/>
                <a:cs typeface="Courier New"/>
              </a:rPr>
              <a:t>public TuGiac(Diem </a:t>
            </a:r>
            <a:r>
              <a:rPr sz="2200" b="1" spc="-10" dirty="0">
                <a:latin typeface="Courier New"/>
                <a:cs typeface="Courier New"/>
              </a:rPr>
              <a:t>p1, </a:t>
            </a:r>
            <a:r>
              <a:rPr sz="2200" b="1" dirty="0">
                <a:latin typeface="Courier New"/>
                <a:cs typeface="Courier New"/>
              </a:rPr>
              <a:t>Diem</a:t>
            </a:r>
            <a:r>
              <a:rPr sz="2200" b="1" spc="75" dirty="0">
                <a:latin typeface="Courier New"/>
                <a:cs typeface="Courier New"/>
              </a:rPr>
              <a:t> </a:t>
            </a:r>
            <a:r>
              <a:rPr sz="2200" b="1" spc="-10" dirty="0">
                <a:latin typeface="Courier New"/>
                <a:cs typeface="Courier New"/>
              </a:rPr>
              <a:t>p2,</a:t>
            </a:r>
            <a:endParaRPr sz="2200">
              <a:latin typeface="Courier New"/>
              <a:cs typeface="Courier New"/>
            </a:endParaRPr>
          </a:p>
          <a:p>
            <a:pPr marL="349250" marR="889000" indent="2985770">
              <a:lnSpc>
                <a:spcPct val="120000"/>
              </a:lnSpc>
              <a:spcBef>
                <a:spcPts val="5"/>
              </a:spcBef>
            </a:pPr>
            <a:r>
              <a:rPr sz="2200" b="1" spc="-5" dirty="0">
                <a:latin typeface="Courier New"/>
                <a:cs typeface="Courier New"/>
              </a:rPr>
              <a:t>Diem </a:t>
            </a:r>
            <a:r>
              <a:rPr sz="2200" b="1" dirty="0">
                <a:latin typeface="Courier New"/>
                <a:cs typeface="Courier New"/>
              </a:rPr>
              <a:t>p3, </a:t>
            </a:r>
            <a:r>
              <a:rPr sz="2200" b="1" spc="-5" dirty="0">
                <a:latin typeface="Courier New"/>
                <a:cs typeface="Courier New"/>
              </a:rPr>
              <a:t>Diem </a:t>
            </a:r>
            <a:r>
              <a:rPr sz="2200" b="1" dirty="0">
                <a:latin typeface="Courier New"/>
                <a:cs typeface="Courier New"/>
              </a:rPr>
              <a:t>p4){  </a:t>
            </a:r>
            <a:r>
              <a:rPr sz="2200" b="1" spc="-5" dirty="0">
                <a:latin typeface="Courier New"/>
                <a:cs typeface="Courier New"/>
              </a:rPr>
              <a:t>d1 = </a:t>
            </a:r>
            <a:r>
              <a:rPr sz="2200" b="1" spc="-10" dirty="0">
                <a:latin typeface="Courier New"/>
                <a:cs typeface="Courier New"/>
              </a:rPr>
              <a:t>p1; </a:t>
            </a:r>
            <a:r>
              <a:rPr sz="2200" b="1" spc="-5" dirty="0">
                <a:latin typeface="Courier New"/>
                <a:cs typeface="Courier New"/>
              </a:rPr>
              <a:t>d2 = </a:t>
            </a:r>
            <a:r>
              <a:rPr sz="2200" b="1" spc="-10" dirty="0">
                <a:latin typeface="Courier New"/>
                <a:cs typeface="Courier New"/>
              </a:rPr>
              <a:t>p2; </a:t>
            </a:r>
            <a:r>
              <a:rPr sz="2200" b="1" spc="-5" dirty="0">
                <a:latin typeface="Courier New"/>
                <a:cs typeface="Courier New"/>
              </a:rPr>
              <a:t>d3 = </a:t>
            </a:r>
            <a:r>
              <a:rPr sz="2200" b="1" spc="-10" dirty="0">
                <a:latin typeface="Courier New"/>
                <a:cs typeface="Courier New"/>
              </a:rPr>
              <a:t>p3; </a:t>
            </a:r>
            <a:r>
              <a:rPr sz="2200" b="1" spc="-5" dirty="0">
                <a:latin typeface="Courier New"/>
                <a:cs typeface="Courier New"/>
              </a:rPr>
              <a:t>d4 =</a:t>
            </a:r>
            <a:r>
              <a:rPr sz="2200" b="1" spc="195" dirty="0">
                <a:latin typeface="Courier New"/>
                <a:cs typeface="Courier New"/>
              </a:rPr>
              <a:t> </a:t>
            </a:r>
            <a:r>
              <a:rPr sz="2200" b="1" spc="-10" dirty="0">
                <a:latin typeface="Courier New"/>
                <a:cs typeface="Courier New"/>
              </a:rPr>
              <a:t>p4;</a:t>
            </a:r>
            <a:endParaRPr sz="2200">
              <a:latin typeface="Courier New"/>
              <a:cs typeface="Courier New"/>
            </a:endParaRPr>
          </a:p>
          <a:p>
            <a:pPr marL="12700">
              <a:spcBef>
                <a:spcPts val="525"/>
              </a:spcBef>
            </a:pPr>
            <a:r>
              <a:rPr sz="2200" b="1" spc="-5" dirty="0">
                <a:latin typeface="Courier New"/>
                <a:cs typeface="Courier New"/>
              </a:rPr>
              <a:t>}</a:t>
            </a:r>
            <a:endParaRPr sz="2200">
              <a:latin typeface="Courier New"/>
              <a:cs typeface="Courier New"/>
            </a:endParaRPr>
          </a:p>
          <a:p>
            <a:pPr marL="12700">
              <a:spcBef>
                <a:spcPts val="530"/>
              </a:spcBef>
            </a:pPr>
            <a:r>
              <a:rPr sz="2200" b="1" spc="-5" dirty="0">
                <a:latin typeface="Courier New"/>
                <a:cs typeface="Courier New"/>
              </a:rPr>
              <a:t>public</a:t>
            </a:r>
            <a:r>
              <a:rPr sz="2200" b="1" spc="20" dirty="0">
                <a:latin typeface="Courier New"/>
                <a:cs typeface="Courier New"/>
              </a:rPr>
              <a:t> </a:t>
            </a:r>
            <a:r>
              <a:rPr sz="2200" b="1" spc="-5" dirty="0">
                <a:latin typeface="Courier New"/>
                <a:cs typeface="Courier New"/>
              </a:rPr>
              <a:t>TuGiac(){</a:t>
            </a:r>
            <a:endParaRPr sz="2200">
              <a:latin typeface="Courier New"/>
              <a:cs typeface="Courier New"/>
            </a:endParaRPr>
          </a:p>
          <a:p>
            <a:pPr marL="349250" marR="5080">
              <a:lnSpc>
                <a:spcPct val="120000"/>
              </a:lnSpc>
              <a:tabLst>
                <a:tab pos="3881120" algn="l"/>
              </a:tabLst>
            </a:pPr>
            <a:r>
              <a:rPr sz="2200" b="1" spc="-5" dirty="0">
                <a:latin typeface="Courier New"/>
                <a:cs typeface="Courier New"/>
              </a:rPr>
              <a:t>d1 =</a:t>
            </a:r>
            <a:r>
              <a:rPr sz="2200" b="1" spc="50" dirty="0">
                <a:latin typeface="Courier New"/>
                <a:cs typeface="Courier New"/>
              </a:rPr>
              <a:t> </a:t>
            </a:r>
            <a:r>
              <a:rPr sz="2200" b="1" spc="-10" dirty="0">
                <a:latin typeface="Courier New"/>
                <a:cs typeface="Courier New"/>
              </a:rPr>
              <a:t>new</a:t>
            </a:r>
            <a:r>
              <a:rPr sz="2200" b="1" spc="15" dirty="0">
                <a:latin typeface="Courier New"/>
                <a:cs typeface="Courier New"/>
              </a:rPr>
              <a:t> </a:t>
            </a:r>
            <a:r>
              <a:rPr sz="2200" b="1" dirty="0">
                <a:latin typeface="Courier New"/>
                <a:cs typeface="Courier New"/>
              </a:rPr>
              <a:t>Diem();	</a:t>
            </a:r>
            <a:r>
              <a:rPr sz="2200" b="1" spc="5" dirty="0">
                <a:latin typeface="Courier New"/>
                <a:cs typeface="Courier New"/>
              </a:rPr>
              <a:t>d2 </a:t>
            </a:r>
            <a:r>
              <a:rPr sz="2200" b="1" spc="-5" dirty="0">
                <a:latin typeface="Courier New"/>
                <a:cs typeface="Courier New"/>
              </a:rPr>
              <a:t>= </a:t>
            </a:r>
            <a:r>
              <a:rPr sz="2200" b="1" spc="-10" dirty="0">
                <a:latin typeface="Courier New"/>
                <a:cs typeface="Courier New"/>
              </a:rPr>
              <a:t>new </a:t>
            </a:r>
            <a:r>
              <a:rPr sz="2200" b="1" dirty="0">
                <a:latin typeface="Courier New"/>
                <a:cs typeface="Courier New"/>
              </a:rPr>
              <a:t>Diem(0,1);  </a:t>
            </a:r>
            <a:r>
              <a:rPr sz="2200" b="1" spc="-5" dirty="0">
                <a:latin typeface="Courier New"/>
                <a:cs typeface="Courier New"/>
              </a:rPr>
              <a:t>d3 = </a:t>
            </a:r>
            <a:r>
              <a:rPr sz="2200" b="1" spc="-10" dirty="0">
                <a:latin typeface="Courier New"/>
                <a:cs typeface="Courier New"/>
              </a:rPr>
              <a:t>new </a:t>
            </a:r>
            <a:r>
              <a:rPr sz="2200" b="1" spc="-5" dirty="0">
                <a:latin typeface="Courier New"/>
                <a:cs typeface="Courier New"/>
              </a:rPr>
              <a:t>Diem (1,1); </a:t>
            </a:r>
            <a:r>
              <a:rPr sz="2200" b="1" spc="5" dirty="0">
                <a:latin typeface="Courier New"/>
                <a:cs typeface="Courier New"/>
              </a:rPr>
              <a:t>d4 </a:t>
            </a:r>
            <a:r>
              <a:rPr sz="2200" b="1" spc="-5" dirty="0">
                <a:latin typeface="Courier New"/>
                <a:cs typeface="Courier New"/>
              </a:rPr>
              <a:t>= </a:t>
            </a:r>
            <a:r>
              <a:rPr sz="2200" b="1" spc="-10" dirty="0">
                <a:latin typeface="Courier New"/>
                <a:cs typeface="Courier New"/>
              </a:rPr>
              <a:t>new </a:t>
            </a:r>
            <a:r>
              <a:rPr sz="2200" b="1" dirty="0">
                <a:latin typeface="Courier New"/>
                <a:cs typeface="Courier New"/>
              </a:rPr>
              <a:t>Diem</a:t>
            </a:r>
            <a:r>
              <a:rPr sz="2200" b="1" spc="125" dirty="0">
                <a:latin typeface="Courier New"/>
                <a:cs typeface="Courier New"/>
              </a:rPr>
              <a:t> </a:t>
            </a:r>
            <a:r>
              <a:rPr sz="2200" b="1" dirty="0">
                <a:latin typeface="Courier New"/>
                <a:cs typeface="Courier New"/>
              </a:rPr>
              <a:t>(1,0);</a:t>
            </a:r>
            <a:endParaRPr sz="2200">
              <a:latin typeface="Courier New"/>
              <a:cs typeface="Courier New"/>
            </a:endParaRPr>
          </a:p>
          <a:p>
            <a:pPr marL="12700">
              <a:spcBef>
                <a:spcPts val="530"/>
              </a:spcBef>
            </a:pPr>
            <a:r>
              <a:rPr sz="2200" b="1" spc="-5" dirty="0">
                <a:latin typeface="Courier New"/>
                <a:cs typeface="Courier New"/>
              </a:rPr>
              <a:t>}</a:t>
            </a:r>
            <a:endParaRPr sz="2200">
              <a:latin typeface="Courier New"/>
              <a:cs typeface="Courier New"/>
            </a:endParaRPr>
          </a:p>
          <a:p>
            <a:pPr marL="12700">
              <a:spcBef>
                <a:spcPts val="530"/>
              </a:spcBef>
            </a:pPr>
            <a:r>
              <a:rPr sz="2200" b="1" spc="-5" dirty="0">
                <a:latin typeface="Courier New"/>
                <a:cs typeface="Courier New"/>
              </a:rPr>
              <a:t>public void</a:t>
            </a:r>
            <a:r>
              <a:rPr sz="2200" b="1" spc="20" dirty="0">
                <a:latin typeface="Courier New"/>
                <a:cs typeface="Courier New"/>
              </a:rPr>
              <a:t> </a:t>
            </a:r>
            <a:r>
              <a:rPr sz="2200" b="1" dirty="0">
                <a:latin typeface="Courier New"/>
                <a:cs typeface="Courier New"/>
              </a:rPr>
              <a:t>printTuGiac(){</a:t>
            </a:r>
            <a:endParaRPr sz="2200">
              <a:latin typeface="Courier New"/>
              <a:cs typeface="Courier New"/>
            </a:endParaRPr>
          </a:p>
        </p:txBody>
      </p:sp>
      <p:sp>
        <p:nvSpPr>
          <p:cNvPr id="5" name="object 5"/>
          <p:cNvSpPr txBox="1"/>
          <p:nvPr/>
        </p:nvSpPr>
        <p:spPr>
          <a:xfrm>
            <a:off x="2566822" y="4838598"/>
            <a:ext cx="2547620" cy="830580"/>
          </a:xfrm>
          <a:prstGeom prst="rect">
            <a:avLst/>
          </a:prstGeom>
        </p:spPr>
        <p:txBody>
          <a:bodyPr vert="horz" wrap="square" lIns="0" tIns="12700" rIns="0" bIns="0" rtlCol="0">
            <a:spAutoFit/>
          </a:bodyPr>
          <a:lstStyle/>
          <a:p>
            <a:pPr marL="12700" marR="5080">
              <a:lnSpc>
                <a:spcPct val="120100"/>
              </a:lnSpc>
              <a:spcBef>
                <a:spcPts val="100"/>
              </a:spcBef>
            </a:pPr>
            <a:r>
              <a:rPr sz="2200" b="1" spc="-5" dirty="0">
                <a:solidFill>
                  <a:srgbClr val="B92112"/>
                </a:solidFill>
                <a:latin typeface="Courier New"/>
                <a:cs typeface="Courier New"/>
              </a:rPr>
              <a:t>d1.printDiem();  d3.printDiem();</a:t>
            </a:r>
            <a:endParaRPr sz="2200">
              <a:latin typeface="Courier New"/>
              <a:cs typeface="Courier New"/>
            </a:endParaRPr>
          </a:p>
        </p:txBody>
      </p:sp>
      <p:sp>
        <p:nvSpPr>
          <p:cNvPr id="6" name="object 6"/>
          <p:cNvSpPr txBox="1"/>
          <p:nvPr/>
        </p:nvSpPr>
        <p:spPr>
          <a:xfrm>
            <a:off x="5427139" y="4838598"/>
            <a:ext cx="2548255" cy="830580"/>
          </a:xfrm>
          <a:prstGeom prst="rect">
            <a:avLst/>
          </a:prstGeom>
        </p:spPr>
        <p:txBody>
          <a:bodyPr vert="horz" wrap="square" lIns="0" tIns="12700" rIns="0" bIns="0" rtlCol="0">
            <a:spAutoFit/>
          </a:bodyPr>
          <a:lstStyle/>
          <a:p>
            <a:pPr marL="12700" marR="5080">
              <a:lnSpc>
                <a:spcPct val="120100"/>
              </a:lnSpc>
              <a:spcBef>
                <a:spcPts val="100"/>
              </a:spcBef>
            </a:pPr>
            <a:r>
              <a:rPr sz="2200" b="1" spc="-10" dirty="0">
                <a:solidFill>
                  <a:srgbClr val="B92112"/>
                </a:solidFill>
                <a:latin typeface="Courier New"/>
                <a:cs typeface="Courier New"/>
              </a:rPr>
              <a:t>d</a:t>
            </a:r>
            <a:r>
              <a:rPr sz="2200" b="1" spc="10" dirty="0">
                <a:solidFill>
                  <a:srgbClr val="B92112"/>
                </a:solidFill>
                <a:latin typeface="Courier New"/>
                <a:cs typeface="Courier New"/>
              </a:rPr>
              <a:t>2</a:t>
            </a:r>
            <a:r>
              <a:rPr sz="2200" b="1" spc="-10" dirty="0">
                <a:solidFill>
                  <a:srgbClr val="B92112"/>
                </a:solidFill>
                <a:latin typeface="Courier New"/>
                <a:cs typeface="Courier New"/>
              </a:rPr>
              <a:t>.p</a:t>
            </a:r>
            <a:r>
              <a:rPr sz="2200" b="1" spc="10" dirty="0">
                <a:solidFill>
                  <a:srgbClr val="B92112"/>
                </a:solidFill>
                <a:latin typeface="Courier New"/>
                <a:cs typeface="Courier New"/>
              </a:rPr>
              <a:t>r</a:t>
            </a:r>
            <a:r>
              <a:rPr sz="2200" b="1" spc="-10" dirty="0">
                <a:solidFill>
                  <a:srgbClr val="B92112"/>
                </a:solidFill>
                <a:latin typeface="Courier New"/>
                <a:cs typeface="Courier New"/>
              </a:rPr>
              <a:t>i</a:t>
            </a:r>
            <a:r>
              <a:rPr sz="2200" b="1" spc="10" dirty="0">
                <a:solidFill>
                  <a:srgbClr val="B92112"/>
                </a:solidFill>
                <a:latin typeface="Courier New"/>
                <a:cs typeface="Courier New"/>
              </a:rPr>
              <a:t>n</a:t>
            </a:r>
            <a:r>
              <a:rPr sz="2200" b="1" spc="5" dirty="0">
                <a:solidFill>
                  <a:srgbClr val="B92112"/>
                </a:solidFill>
                <a:latin typeface="Courier New"/>
                <a:cs typeface="Courier New"/>
              </a:rPr>
              <a:t>t</a:t>
            </a:r>
            <a:r>
              <a:rPr sz="2200" b="1" spc="-10" dirty="0">
                <a:solidFill>
                  <a:srgbClr val="B92112"/>
                </a:solidFill>
                <a:latin typeface="Courier New"/>
                <a:cs typeface="Courier New"/>
              </a:rPr>
              <a:t>Di</a:t>
            </a:r>
            <a:r>
              <a:rPr sz="2200" b="1" spc="10" dirty="0">
                <a:solidFill>
                  <a:srgbClr val="B92112"/>
                </a:solidFill>
                <a:latin typeface="Courier New"/>
                <a:cs typeface="Courier New"/>
              </a:rPr>
              <a:t>e</a:t>
            </a:r>
            <a:r>
              <a:rPr sz="2200" b="1" spc="-10" dirty="0">
                <a:solidFill>
                  <a:srgbClr val="B92112"/>
                </a:solidFill>
                <a:latin typeface="Courier New"/>
                <a:cs typeface="Courier New"/>
              </a:rPr>
              <a:t>m(</a:t>
            </a:r>
            <a:r>
              <a:rPr sz="2200" b="1" spc="10" dirty="0">
                <a:solidFill>
                  <a:srgbClr val="B92112"/>
                </a:solidFill>
                <a:latin typeface="Courier New"/>
                <a:cs typeface="Courier New"/>
              </a:rPr>
              <a:t>)</a:t>
            </a:r>
            <a:r>
              <a:rPr sz="2200" b="1" spc="-5" dirty="0">
                <a:solidFill>
                  <a:srgbClr val="B92112"/>
                </a:solidFill>
                <a:latin typeface="Courier New"/>
                <a:cs typeface="Courier New"/>
              </a:rPr>
              <a:t>;  </a:t>
            </a:r>
            <a:r>
              <a:rPr sz="2200" b="1" spc="-10" dirty="0">
                <a:solidFill>
                  <a:srgbClr val="B92112"/>
                </a:solidFill>
                <a:latin typeface="Courier New"/>
                <a:cs typeface="Courier New"/>
              </a:rPr>
              <a:t>d</a:t>
            </a:r>
            <a:r>
              <a:rPr sz="2200" b="1" spc="10" dirty="0">
                <a:solidFill>
                  <a:srgbClr val="B92112"/>
                </a:solidFill>
                <a:latin typeface="Courier New"/>
                <a:cs typeface="Courier New"/>
              </a:rPr>
              <a:t>4</a:t>
            </a:r>
            <a:r>
              <a:rPr sz="2200" b="1" spc="-10" dirty="0">
                <a:solidFill>
                  <a:srgbClr val="B92112"/>
                </a:solidFill>
                <a:latin typeface="Courier New"/>
                <a:cs typeface="Courier New"/>
              </a:rPr>
              <a:t>.p</a:t>
            </a:r>
            <a:r>
              <a:rPr sz="2200" b="1" spc="10" dirty="0">
                <a:solidFill>
                  <a:srgbClr val="B92112"/>
                </a:solidFill>
                <a:latin typeface="Courier New"/>
                <a:cs typeface="Courier New"/>
              </a:rPr>
              <a:t>r</a:t>
            </a:r>
            <a:r>
              <a:rPr sz="2200" b="1" spc="-10" dirty="0">
                <a:solidFill>
                  <a:srgbClr val="B92112"/>
                </a:solidFill>
                <a:latin typeface="Courier New"/>
                <a:cs typeface="Courier New"/>
              </a:rPr>
              <a:t>i</a:t>
            </a:r>
            <a:r>
              <a:rPr sz="2200" b="1" spc="10" dirty="0">
                <a:solidFill>
                  <a:srgbClr val="B92112"/>
                </a:solidFill>
                <a:latin typeface="Courier New"/>
                <a:cs typeface="Courier New"/>
              </a:rPr>
              <a:t>n</a:t>
            </a:r>
            <a:r>
              <a:rPr sz="2200" b="1" spc="5" dirty="0">
                <a:solidFill>
                  <a:srgbClr val="B92112"/>
                </a:solidFill>
                <a:latin typeface="Courier New"/>
                <a:cs typeface="Courier New"/>
              </a:rPr>
              <a:t>t</a:t>
            </a:r>
            <a:r>
              <a:rPr sz="2200" b="1" spc="-10" dirty="0">
                <a:solidFill>
                  <a:srgbClr val="B92112"/>
                </a:solidFill>
                <a:latin typeface="Courier New"/>
                <a:cs typeface="Courier New"/>
              </a:rPr>
              <a:t>Di</a:t>
            </a:r>
            <a:r>
              <a:rPr sz="2200" b="1" spc="10" dirty="0">
                <a:solidFill>
                  <a:srgbClr val="B92112"/>
                </a:solidFill>
                <a:latin typeface="Courier New"/>
                <a:cs typeface="Courier New"/>
              </a:rPr>
              <a:t>e</a:t>
            </a:r>
            <a:r>
              <a:rPr sz="2200" b="1" spc="-10" dirty="0">
                <a:solidFill>
                  <a:srgbClr val="B92112"/>
                </a:solidFill>
                <a:latin typeface="Courier New"/>
                <a:cs typeface="Courier New"/>
              </a:rPr>
              <a:t>m(</a:t>
            </a:r>
            <a:r>
              <a:rPr sz="2200" b="1" spc="10" dirty="0">
                <a:solidFill>
                  <a:srgbClr val="B92112"/>
                </a:solidFill>
                <a:latin typeface="Courier New"/>
                <a:cs typeface="Courier New"/>
              </a:rPr>
              <a:t>)</a:t>
            </a:r>
            <a:r>
              <a:rPr sz="2200" b="1" spc="-5" dirty="0">
                <a:solidFill>
                  <a:srgbClr val="B92112"/>
                </a:solidFill>
                <a:latin typeface="Courier New"/>
                <a:cs typeface="Courier New"/>
              </a:rPr>
              <a:t>;</a:t>
            </a:r>
            <a:endParaRPr sz="2200">
              <a:latin typeface="Courier New"/>
              <a:cs typeface="Courier New"/>
            </a:endParaRPr>
          </a:p>
        </p:txBody>
      </p:sp>
      <p:sp>
        <p:nvSpPr>
          <p:cNvPr id="7" name="object 7"/>
          <p:cNvSpPr txBox="1"/>
          <p:nvPr/>
        </p:nvSpPr>
        <p:spPr>
          <a:xfrm>
            <a:off x="2223922" y="5643778"/>
            <a:ext cx="3900804" cy="830580"/>
          </a:xfrm>
          <a:prstGeom prst="rect">
            <a:avLst/>
          </a:prstGeom>
        </p:spPr>
        <p:txBody>
          <a:bodyPr vert="horz" wrap="square" lIns="0" tIns="79375" rIns="0" bIns="0" rtlCol="0">
            <a:spAutoFit/>
          </a:bodyPr>
          <a:lstStyle/>
          <a:p>
            <a:pPr marL="354965">
              <a:spcBef>
                <a:spcPts val="625"/>
              </a:spcBef>
            </a:pPr>
            <a:r>
              <a:rPr sz="2200" b="1" dirty="0">
                <a:latin typeface="Courier New"/>
                <a:cs typeface="Courier New"/>
              </a:rPr>
              <a:t>System.out.println();</a:t>
            </a:r>
            <a:endParaRPr sz="2200">
              <a:latin typeface="Courier New"/>
              <a:cs typeface="Courier New"/>
            </a:endParaRPr>
          </a:p>
          <a:p>
            <a:pPr marL="12700">
              <a:spcBef>
                <a:spcPts val="530"/>
              </a:spcBef>
            </a:pPr>
            <a:r>
              <a:rPr sz="2200" b="1" spc="-5" dirty="0">
                <a:latin typeface="Courier New"/>
                <a:cs typeface="Courier New"/>
              </a:rPr>
              <a:t>}</a:t>
            </a:r>
            <a:endParaRPr sz="2200">
              <a:latin typeface="Courier New"/>
              <a:cs typeface="Courier New"/>
            </a:endParaRPr>
          </a:p>
        </p:txBody>
      </p:sp>
      <p:sp>
        <p:nvSpPr>
          <p:cNvPr id="8" name="object 8"/>
          <p:cNvSpPr txBox="1"/>
          <p:nvPr/>
        </p:nvSpPr>
        <p:spPr>
          <a:xfrm>
            <a:off x="6705600" y="228601"/>
            <a:ext cx="1134110" cy="698909"/>
          </a:xfrm>
          <a:prstGeom prst="rect">
            <a:avLst/>
          </a:prstGeom>
          <a:ln w="9144">
            <a:solidFill>
              <a:srgbClr val="000000"/>
            </a:solidFill>
          </a:ln>
        </p:spPr>
        <p:txBody>
          <a:bodyPr vert="horz" wrap="square" lIns="0" tIns="6350" rIns="0" bIns="0" rtlCol="0">
            <a:spAutoFit/>
          </a:bodyPr>
          <a:lstStyle/>
          <a:p>
            <a:pPr>
              <a:spcBef>
                <a:spcPts val="50"/>
              </a:spcBef>
            </a:pPr>
            <a:endParaRPr sz="2100">
              <a:latin typeface="Times New Roman"/>
              <a:cs typeface="Times New Roman"/>
            </a:endParaRPr>
          </a:p>
          <a:p>
            <a:pPr marL="77470"/>
            <a:r>
              <a:rPr sz="2400" spc="-5" dirty="0">
                <a:latin typeface="Arial"/>
                <a:cs typeface="Arial"/>
              </a:rPr>
              <a:t>TuGiac</a:t>
            </a:r>
            <a:endParaRPr sz="2400">
              <a:latin typeface="Arial"/>
              <a:cs typeface="Arial"/>
            </a:endParaRPr>
          </a:p>
        </p:txBody>
      </p:sp>
      <p:sp>
        <p:nvSpPr>
          <p:cNvPr id="9" name="object 9"/>
          <p:cNvSpPr/>
          <p:nvPr/>
        </p:nvSpPr>
        <p:spPr>
          <a:xfrm>
            <a:off x="7840217" y="683513"/>
            <a:ext cx="266700" cy="119380"/>
          </a:xfrm>
          <a:custGeom>
            <a:avLst/>
            <a:gdLst/>
            <a:ahLst/>
            <a:cxnLst/>
            <a:rect l="l" t="t" r="r" b="b"/>
            <a:pathLst>
              <a:path w="266700" h="119379">
                <a:moveTo>
                  <a:pt x="0" y="59436"/>
                </a:moveTo>
                <a:lnTo>
                  <a:pt x="133350" y="0"/>
                </a:lnTo>
                <a:lnTo>
                  <a:pt x="266700" y="59436"/>
                </a:lnTo>
                <a:lnTo>
                  <a:pt x="133350" y="118872"/>
                </a:lnTo>
                <a:lnTo>
                  <a:pt x="0" y="59436"/>
                </a:lnTo>
                <a:close/>
              </a:path>
            </a:pathLst>
          </a:custGeom>
          <a:ln w="19812">
            <a:solidFill>
              <a:srgbClr val="000000"/>
            </a:solidFill>
          </a:ln>
        </p:spPr>
        <p:txBody>
          <a:bodyPr wrap="square" lIns="0" tIns="0" rIns="0" bIns="0" rtlCol="0"/>
          <a:lstStyle/>
          <a:p>
            <a:endParaRPr/>
          </a:p>
        </p:txBody>
      </p:sp>
      <p:graphicFrame>
        <p:nvGraphicFramePr>
          <p:cNvPr id="10" name="object 10"/>
          <p:cNvGraphicFramePr>
            <a:graphicFrameLocks noGrp="1"/>
          </p:cNvGraphicFramePr>
          <p:nvPr/>
        </p:nvGraphicFramePr>
        <p:xfrm>
          <a:off x="8075676" y="224028"/>
          <a:ext cx="2045970" cy="1005839"/>
        </p:xfrm>
        <a:graphic>
          <a:graphicData uri="http://schemas.openxmlformats.org/drawingml/2006/table">
            <a:tbl>
              <a:tblPr firstRow="1" bandRow="1">
                <a:tableStyleId>{2D5ABB26-0587-4C30-8999-92F81FD0307C}</a:tableStyleId>
              </a:tblPr>
              <a:tblGrid>
                <a:gridCol w="974090">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tblGrid>
              <a:tr h="515112">
                <a:tc>
                  <a:txBody>
                    <a:bodyPr/>
                    <a:lstStyle/>
                    <a:p>
                      <a:pPr marR="87630" algn="r">
                        <a:lnSpc>
                          <a:spcPct val="100000"/>
                        </a:lnSpc>
                        <a:spcBef>
                          <a:spcPts val="1385"/>
                        </a:spcBef>
                      </a:pPr>
                      <a:r>
                        <a:rPr sz="2000" dirty="0">
                          <a:solidFill>
                            <a:srgbClr val="333399"/>
                          </a:solidFill>
                          <a:latin typeface="Arial"/>
                          <a:cs typeface="Arial"/>
                        </a:rPr>
                        <a:t>4</a:t>
                      </a:r>
                      <a:endParaRPr sz="2000">
                        <a:latin typeface="Arial"/>
                        <a:cs typeface="Arial"/>
                      </a:endParaRPr>
                    </a:p>
                  </a:txBody>
                  <a:tcPr marL="0" marR="0" marT="175895" marB="0">
                    <a:lnR w="9525">
                      <a:solidFill>
                        <a:srgbClr val="000000"/>
                      </a:solidFill>
                      <a:prstDash val="solid"/>
                    </a:lnR>
                    <a:lnB w="28575">
                      <a:solidFill>
                        <a:srgbClr val="000000"/>
                      </a:solidFill>
                      <a:prstDash val="solid"/>
                    </a:lnB>
                  </a:tcPr>
                </a:tc>
                <a:tc rowSpan="2">
                  <a:txBody>
                    <a:bodyPr/>
                    <a:lstStyle/>
                    <a:p>
                      <a:pPr>
                        <a:lnSpc>
                          <a:spcPct val="100000"/>
                        </a:lnSpc>
                        <a:spcBef>
                          <a:spcPts val="50"/>
                        </a:spcBef>
                      </a:pPr>
                      <a:endParaRPr sz="2100">
                        <a:latin typeface="Times New Roman"/>
                        <a:cs typeface="Times New Roman"/>
                      </a:endParaRPr>
                    </a:p>
                    <a:p>
                      <a:pPr marL="181610">
                        <a:lnSpc>
                          <a:spcPct val="100000"/>
                        </a:lnSpc>
                      </a:pPr>
                      <a:r>
                        <a:rPr sz="2400" spc="-10" dirty="0">
                          <a:latin typeface="Arial"/>
                          <a:cs typeface="Arial"/>
                        </a:rPr>
                        <a:t>Diem</a:t>
                      </a:r>
                      <a:endParaRPr sz="24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90727">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28575">
                      <a:solidFill>
                        <a:srgbClr val="000000"/>
                      </a:solidFill>
                      <a:prstDash val="solid"/>
                    </a:lnT>
                  </a:tcPr>
                </a:tc>
                <a:tc vMerge="1">
                  <a:txBody>
                    <a:bodyPr/>
                    <a:lstStyle/>
                    <a:p>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1888642" y="6563130"/>
            <a:ext cx="193040" cy="315471"/>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11" name="object 11"/>
          <p:cNvSpPr txBox="1"/>
          <p:nvPr/>
        </p:nvSpPr>
        <p:spPr>
          <a:xfrm>
            <a:off x="7940422" y="361951"/>
            <a:ext cx="167005" cy="330835"/>
          </a:xfrm>
          <a:prstGeom prst="rect">
            <a:avLst/>
          </a:prstGeom>
        </p:spPr>
        <p:txBody>
          <a:bodyPr vert="horz" wrap="square" lIns="0" tIns="13335" rIns="0" bIns="0" rtlCol="0">
            <a:spAutoFit/>
          </a:bodyPr>
          <a:lstStyle/>
          <a:p>
            <a:pPr marL="12700">
              <a:spcBef>
                <a:spcPts val="105"/>
              </a:spcBef>
            </a:pPr>
            <a:r>
              <a:rPr sz="2000" dirty="0">
                <a:solidFill>
                  <a:srgbClr val="333399"/>
                </a:solidFill>
                <a:latin typeface="Arial"/>
                <a:cs typeface="Arial"/>
              </a:rPr>
              <a:t>1</a:t>
            </a:r>
            <a:endParaRPr sz="2000">
              <a:latin typeface="Arial"/>
              <a:cs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150</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402078"/>
            <a:ext cx="7798563" cy="4834016"/>
          </a:xfrm>
          <a:prstGeom prst="rect">
            <a:avLst/>
          </a:prstGeom>
        </p:spPr>
        <p:txBody>
          <a:bodyPr vert="horz" wrap="square" lIns="0" tIns="12065" rIns="0" bIns="0" rtlCol="0">
            <a:spAutoFit/>
          </a:bodyPr>
          <a:lstStyle/>
          <a:p>
            <a:pPr marL="355600" marR="130175"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Collection – tập hợp: Nhóm các đối tượng lại thành  một đơn vị duy nhất</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Java Collections Framework:</a:t>
            </a:r>
          </a:p>
          <a:p>
            <a:pPr marL="756285" lvl="1" indent="-287020">
              <a:spcBef>
                <a:spcPts val="58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Biểu diễn các tập hợp</a:t>
            </a:r>
          </a:p>
          <a:p>
            <a:pPr marL="756285" marR="320040"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Cung cấp giao diện tiêu chuẩn cho hầu hết các tập hợp  cơ bản</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Xây dựng dựa trên</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Interface: thể hiện tính chất của các kiểu tập hợp khác nhau như</a:t>
            </a:r>
          </a:p>
          <a:p>
            <a:pPr marL="1155700"/>
            <a:r>
              <a:rPr sz="2000" dirty="0">
                <a:latin typeface="Times New Roman" panose="02020603050405020304" pitchFamily="18" charset="0"/>
                <a:cs typeface="Times New Roman" panose="02020603050405020304" pitchFamily="18" charset="0"/>
              </a:rPr>
              <a:t>List, Set, Map</a:t>
            </a:r>
          </a:p>
          <a:p>
            <a:pPr marL="1155700" lvl="2" indent="-229235">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Class: các lớp cụ thể thực thi các giao diện</a:t>
            </a:r>
          </a:p>
          <a:p>
            <a:pPr marL="1155700" marR="5080" lvl="2" indent="-228600">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Thuật toán: cài đặt một số thao tác đơn giản, là các phương thức  tĩnh để xử lý trên collection như tìm kiếm, sắp xếp…</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151</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471488" y="1528816"/>
            <a:ext cx="7891713" cy="3820918"/>
          </a:xfrm>
          <a:prstGeom prst="rect">
            <a:avLst/>
          </a:prstGeom>
        </p:spPr>
        <p:txBody>
          <a:bodyPr vert="horz" wrap="square" lIns="0" tIns="62865" rIns="0" bIns="0" rtlCol="0">
            <a:spAutoFit/>
          </a:bodyPr>
          <a:lstStyle/>
          <a:p>
            <a:pPr marL="355600" indent="-342900" algn="just">
              <a:spcBef>
                <a:spcPts val="495"/>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Java Collections Framework:</a:t>
            </a:r>
          </a:p>
          <a:p>
            <a:pPr marL="756285" marR="5080" lvl="1" indent="-287020" algn="just">
              <a:lnSpc>
                <a:spcPts val="3020"/>
              </a:lnSpc>
              <a:spcBef>
                <a:spcPts val="72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List: Tập các đối tượng tuần tự, kế tiếp nhau, có  thể lặp lại</a:t>
            </a:r>
          </a:p>
          <a:p>
            <a:pPr marL="756285" lvl="1" indent="-287020" algn="just">
              <a:spcBef>
                <a:spcPts val="300"/>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Set: Tập các đối tượng không lặp lại</a:t>
            </a:r>
          </a:p>
          <a:p>
            <a:pPr marL="756285" marR="598170" lvl="1" indent="-287020" algn="just">
              <a:lnSpc>
                <a:spcPts val="3020"/>
              </a:lnSpc>
              <a:spcBef>
                <a:spcPts val="720"/>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Map: Tập các cặp khóa-giá trị (key-value) và  không cho phép khóa lặp lại</a:t>
            </a:r>
          </a:p>
          <a:p>
            <a:pPr marL="1155700" marR="286385" indent="-228600" algn="just">
              <a:lnSpc>
                <a:spcPts val="2590"/>
              </a:lnSpc>
              <a:spcBef>
                <a:spcPts val="580"/>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Liên kết các đối tượng trong tập này với đối các đối  tượng trong tập khác như tra từ điển/danh bạ điện  thoại.</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8" name="object 8"/>
          <p:cNvSpPr txBox="1"/>
          <p:nvPr/>
        </p:nvSpPr>
        <p:spPr>
          <a:xfrm>
            <a:off x="2641171" y="1138381"/>
            <a:ext cx="6230620" cy="513715"/>
          </a:xfrm>
          <a:prstGeom prst="rect">
            <a:avLst/>
          </a:prstGeom>
        </p:spPr>
        <p:txBody>
          <a:bodyPr vert="horz" wrap="square" lIns="0" tIns="13335" rIns="0" bIns="0" rtlCol="0">
            <a:spAutoFit/>
          </a:bodyPr>
          <a:lstStyle/>
          <a:p>
            <a:pPr marL="12700">
              <a:spcBef>
                <a:spcPts val="10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Cây cấu trúc giao diện Collection</a:t>
            </a:r>
          </a:p>
        </p:txBody>
      </p:sp>
      <p:grpSp>
        <p:nvGrpSpPr>
          <p:cNvPr id="9" name="object 9"/>
          <p:cNvGrpSpPr/>
          <p:nvPr/>
        </p:nvGrpSpPr>
        <p:grpSpPr>
          <a:xfrm>
            <a:off x="1731074" y="1671638"/>
            <a:ext cx="8695055" cy="5061585"/>
            <a:chOff x="207073" y="1671637"/>
            <a:chExt cx="8695055" cy="5061585"/>
          </a:xfrm>
        </p:grpSpPr>
        <p:sp>
          <p:nvSpPr>
            <p:cNvPr id="10" name="object 10"/>
            <p:cNvSpPr/>
            <p:nvPr/>
          </p:nvSpPr>
          <p:spPr>
            <a:xfrm>
              <a:off x="211836" y="1676400"/>
              <a:ext cx="8685530" cy="5052060"/>
            </a:xfrm>
            <a:custGeom>
              <a:avLst/>
              <a:gdLst/>
              <a:ahLst/>
              <a:cxnLst/>
              <a:rect l="l" t="t" r="r" b="b"/>
              <a:pathLst>
                <a:path w="8685530" h="5052059">
                  <a:moveTo>
                    <a:pt x="0" y="5052060"/>
                  </a:moveTo>
                  <a:lnTo>
                    <a:pt x="8685276" y="5052060"/>
                  </a:lnTo>
                  <a:lnTo>
                    <a:pt x="8685276" y="0"/>
                  </a:lnTo>
                  <a:lnTo>
                    <a:pt x="0" y="0"/>
                  </a:lnTo>
                  <a:lnTo>
                    <a:pt x="0" y="5052060"/>
                  </a:lnTo>
                  <a:close/>
                </a:path>
              </a:pathLst>
            </a:custGeom>
            <a:ln w="9143">
              <a:solidFill>
                <a:srgbClr val="000000"/>
              </a:solidFill>
              <a:prstDash val="dot"/>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7299959" y="3970020"/>
              <a:ext cx="1565275" cy="448309"/>
            </a:xfrm>
            <a:custGeom>
              <a:avLst/>
              <a:gdLst/>
              <a:ahLst/>
              <a:cxnLst/>
              <a:rect l="l" t="t" r="r" b="b"/>
              <a:pathLst>
                <a:path w="1565275" h="448310">
                  <a:moveTo>
                    <a:pt x="0" y="448055"/>
                  </a:moveTo>
                  <a:lnTo>
                    <a:pt x="1565148" y="448055"/>
                  </a:lnTo>
                  <a:lnTo>
                    <a:pt x="1565148" y="0"/>
                  </a:lnTo>
                  <a:lnTo>
                    <a:pt x="0" y="0"/>
                  </a:lnTo>
                  <a:lnTo>
                    <a:pt x="0" y="448055"/>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2" name="object 12"/>
          <p:cNvSpPr txBox="1"/>
          <p:nvPr/>
        </p:nvSpPr>
        <p:spPr>
          <a:xfrm>
            <a:off x="9151112" y="4002785"/>
            <a:ext cx="909955" cy="243656"/>
          </a:xfrm>
          <a:prstGeom prst="rect">
            <a:avLst/>
          </a:prstGeom>
        </p:spPr>
        <p:txBody>
          <a:bodyPr vert="horz" wrap="square" lIns="0" tIns="12700" rIns="0" bIns="0" rtlCol="0">
            <a:spAutoFit/>
          </a:bodyPr>
          <a:lstStyle/>
          <a:p>
            <a:pPr marL="12700">
              <a:spcBef>
                <a:spcPts val="100"/>
              </a:spcBef>
            </a:pPr>
            <a:r>
              <a:rPr sz="1500" b="1" dirty="0">
                <a:latin typeface="Times New Roman" panose="02020603050405020304" pitchFamily="18" charset="0"/>
                <a:cs typeface="Times New Roman" panose="02020603050405020304" pitchFamily="18" charset="0"/>
              </a:rPr>
              <a:t>Tree Map</a:t>
            </a:r>
            <a:endParaRPr sz="1500">
              <a:latin typeface="Times New Roman" panose="02020603050405020304" pitchFamily="18" charset="0"/>
              <a:cs typeface="Times New Roman" panose="02020603050405020304" pitchFamily="18" charset="0"/>
            </a:endParaRPr>
          </a:p>
        </p:txBody>
      </p:sp>
      <p:sp>
        <p:nvSpPr>
          <p:cNvPr id="13" name="object 13"/>
          <p:cNvSpPr txBox="1"/>
          <p:nvPr/>
        </p:nvSpPr>
        <p:spPr>
          <a:xfrm>
            <a:off x="1905001" y="4796790"/>
            <a:ext cx="1442085" cy="266098"/>
          </a:xfrm>
          <a:prstGeom prst="rect">
            <a:avLst/>
          </a:prstGeom>
          <a:ln w="9144">
            <a:solidFill>
              <a:srgbClr val="000000"/>
            </a:solidFill>
          </a:ln>
        </p:spPr>
        <p:txBody>
          <a:bodyPr vert="horz" wrap="square" lIns="0" tIns="34925" rIns="0" bIns="0" rtlCol="0">
            <a:spAutoFit/>
          </a:bodyPr>
          <a:lstStyle/>
          <a:p>
            <a:pPr marL="324485">
              <a:spcBef>
                <a:spcPts val="275"/>
              </a:spcBef>
            </a:pPr>
            <a:r>
              <a:rPr sz="1500" b="1" dirty="0">
                <a:latin typeface="Times New Roman" panose="02020603050405020304" pitchFamily="18" charset="0"/>
                <a:cs typeface="Times New Roman" panose="02020603050405020304" pitchFamily="18" charset="0"/>
              </a:rPr>
              <a:t>HashSet</a:t>
            </a:r>
            <a:endParaRPr sz="1500">
              <a:latin typeface="Times New Roman" panose="02020603050405020304" pitchFamily="18" charset="0"/>
              <a:cs typeface="Times New Roman" panose="02020603050405020304" pitchFamily="18" charset="0"/>
            </a:endParaRPr>
          </a:p>
        </p:txBody>
      </p:sp>
      <p:sp>
        <p:nvSpPr>
          <p:cNvPr id="14" name="object 14"/>
          <p:cNvSpPr txBox="1"/>
          <p:nvPr/>
        </p:nvSpPr>
        <p:spPr>
          <a:xfrm>
            <a:off x="3505200" y="4796791"/>
            <a:ext cx="1734820" cy="518091"/>
          </a:xfrm>
          <a:prstGeom prst="rect">
            <a:avLst/>
          </a:prstGeom>
          <a:ln w="9144">
            <a:solidFill>
              <a:srgbClr val="000000"/>
            </a:solidFill>
          </a:ln>
        </p:spPr>
        <p:txBody>
          <a:bodyPr vert="horz" wrap="square" lIns="0" tIns="55880" rIns="0" bIns="0" rtlCol="0">
            <a:spAutoFit/>
          </a:bodyPr>
          <a:lstStyle/>
          <a:p>
            <a:pPr algn="ctr">
              <a:spcBef>
                <a:spcPts val="440"/>
              </a:spcBef>
            </a:pPr>
            <a:r>
              <a:rPr sz="1500" b="1" dirty="0">
                <a:solidFill>
                  <a:srgbClr val="006FC0"/>
                </a:solidFill>
                <a:latin typeface="Times New Roman" panose="02020603050405020304" pitchFamily="18" charset="0"/>
                <a:cs typeface="Times New Roman" panose="02020603050405020304" pitchFamily="18" charset="0"/>
              </a:rPr>
              <a:t>&lt;&lt; interface&gt;&gt;</a:t>
            </a:r>
            <a:endParaRPr sz="1500">
              <a:latin typeface="Times New Roman" panose="02020603050405020304" pitchFamily="18" charset="0"/>
              <a:cs typeface="Times New Roman" panose="02020603050405020304" pitchFamily="18" charset="0"/>
            </a:endParaRPr>
          </a:p>
          <a:p>
            <a:pPr marL="1270" algn="ctr"/>
            <a:r>
              <a:rPr sz="1500" b="1" dirty="0">
                <a:latin typeface="Times New Roman" panose="02020603050405020304" pitchFamily="18" charset="0"/>
                <a:cs typeface="Times New Roman" panose="02020603050405020304" pitchFamily="18" charset="0"/>
              </a:rPr>
              <a:t>Sorted Set</a:t>
            </a:r>
            <a:endParaRPr sz="1500">
              <a:latin typeface="Times New Roman" panose="02020603050405020304" pitchFamily="18" charset="0"/>
              <a:cs typeface="Times New Roman" panose="02020603050405020304" pitchFamily="18" charset="0"/>
            </a:endParaRPr>
          </a:p>
        </p:txBody>
      </p:sp>
      <p:sp>
        <p:nvSpPr>
          <p:cNvPr id="15" name="object 15"/>
          <p:cNvSpPr txBox="1"/>
          <p:nvPr/>
        </p:nvSpPr>
        <p:spPr>
          <a:xfrm>
            <a:off x="5451348" y="4828033"/>
            <a:ext cx="1268095" cy="275717"/>
          </a:xfrm>
          <a:prstGeom prst="rect">
            <a:avLst/>
          </a:prstGeom>
          <a:ln w="9144">
            <a:solidFill>
              <a:srgbClr val="000000"/>
            </a:solidFill>
          </a:ln>
        </p:spPr>
        <p:txBody>
          <a:bodyPr vert="horz" wrap="square" lIns="0" tIns="44450" rIns="0" bIns="0" rtlCol="0">
            <a:spAutoFit/>
          </a:bodyPr>
          <a:lstStyle/>
          <a:p>
            <a:pPr marL="174625">
              <a:spcBef>
                <a:spcPts val="350"/>
              </a:spcBef>
            </a:pPr>
            <a:r>
              <a:rPr sz="1500" b="1" dirty="0">
                <a:latin typeface="Times New Roman" panose="02020603050405020304" pitchFamily="18" charset="0"/>
                <a:cs typeface="Times New Roman" panose="02020603050405020304" pitchFamily="18" charset="0"/>
              </a:rPr>
              <a:t>Array List</a:t>
            </a:r>
            <a:endParaRPr sz="1500">
              <a:latin typeface="Times New Roman" panose="02020603050405020304" pitchFamily="18" charset="0"/>
              <a:cs typeface="Times New Roman" panose="02020603050405020304" pitchFamily="18" charset="0"/>
            </a:endParaRPr>
          </a:p>
        </p:txBody>
      </p:sp>
      <p:sp>
        <p:nvSpPr>
          <p:cNvPr id="16" name="object 16"/>
          <p:cNvSpPr txBox="1"/>
          <p:nvPr/>
        </p:nvSpPr>
        <p:spPr>
          <a:xfrm>
            <a:off x="6848855" y="4828033"/>
            <a:ext cx="1254760" cy="275717"/>
          </a:xfrm>
          <a:prstGeom prst="rect">
            <a:avLst/>
          </a:prstGeom>
          <a:ln w="9144">
            <a:solidFill>
              <a:srgbClr val="000000"/>
            </a:solidFill>
          </a:ln>
        </p:spPr>
        <p:txBody>
          <a:bodyPr vert="horz" wrap="square" lIns="0" tIns="44450" rIns="0" bIns="0" rtlCol="0">
            <a:spAutoFit/>
          </a:bodyPr>
          <a:lstStyle/>
          <a:p>
            <a:pPr marL="317500">
              <a:spcBef>
                <a:spcPts val="350"/>
              </a:spcBef>
            </a:pPr>
            <a:r>
              <a:rPr sz="1500" b="1" dirty="0">
                <a:latin typeface="Times New Roman" panose="02020603050405020304" pitchFamily="18" charset="0"/>
                <a:cs typeface="Times New Roman" panose="02020603050405020304" pitchFamily="18" charset="0"/>
              </a:rPr>
              <a:t>Vector</a:t>
            </a:r>
            <a:endParaRPr sz="1500">
              <a:latin typeface="Times New Roman" panose="02020603050405020304" pitchFamily="18" charset="0"/>
              <a:cs typeface="Times New Roman" panose="02020603050405020304" pitchFamily="18" charset="0"/>
            </a:endParaRPr>
          </a:p>
        </p:txBody>
      </p:sp>
      <p:sp>
        <p:nvSpPr>
          <p:cNvPr id="17" name="object 17"/>
          <p:cNvSpPr txBox="1"/>
          <p:nvPr/>
        </p:nvSpPr>
        <p:spPr>
          <a:xfrm>
            <a:off x="8220457" y="4828033"/>
            <a:ext cx="1268095" cy="275717"/>
          </a:xfrm>
          <a:prstGeom prst="rect">
            <a:avLst/>
          </a:prstGeom>
          <a:ln w="9144">
            <a:solidFill>
              <a:srgbClr val="000000"/>
            </a:solidFill>
          </a:ln>
        </p:spPr>
        <p:txBody>
          <a:bodyPr vert="horz" wrap="square" lIns="0" tIns="44450" rIns="0" bIns="0" rtlCol="0">
            <a:spAutoFit/>
          </a:bodyPr>
          <a:lstStyle/>
          <a:p>
            <a:pPr marL="142875">
              <a:spcBef>
                <a:spcPts val="350"/>
              </a:spcBef>
            </a:pPr>
            <a:r>
              <a:rPr sz="1500" b="1" dirty="0">
                <a:latin typeface="Times New Roman" panose="02020603050405020304" pitchFamily="18" charset="0"/>
                <a:cs typeface="Times New Roman" panose="02020603050405020304" pitchFamily="18" charset="0"/>
              </a:rPr>
              <a:t>LinkedList</a:t>
            </a:r>
            <a:endParaRPr sz="150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2764346" y="2665286"/>
            <a:ext cx="2240915" cy="916305"/>
            <a:chOff x="1240345" y="2665285"/>
            <a:chExt cx="2240915" cy="916305"/>
          </a:xfrm>
        </p:grpSpPr>
        <p:sp>
          <p:nvSpPr>
            <p:cNvPr id="19" name="object 19"/>
            <p:cNvSpPr/>
            <p:nvPr/>
          </p:nvSpPr>
          <p:spPr>
            <a:xfrm>
              <a:off x="1245108" y="3279648"/>
              <a:ext cx="2231390" cy="297180"/>
            </a:xfrm>
            <a:custGeom>
              <a:avLst/>
              <a:gdLst/>
              <a:ahLst/>
              <a:cxnLst/>
              <a:rect l="l" t="t" r="r" b="b"/>
              <a:pathLst>
                <a:path w="2231390" h="297179">
                  <a:moveTo>
                    <a:pt x="0" y="0"/>
                  </a:moveTo>
                  <a:lnTo>
                    <a:pt x="2214371" y="0"/>
                  </a:lnTo>
                </a:path>
                <a:path w="2231390" h="297179">
                  <a:moveTo>
                    <a:pt x="0" y="0"/>
                  </a:moveTo>
                  <a:lnTo>
                    <a:pt x="1523" y="288036"/>
                  </a:lnTo>
                </a:path>
                <a:path w="2231390" h="297179">
                  <a:moveTo>
                    <a:pt x="2229612" y="9143"/>
                  </a:moveTo>
                  <a:lnTo>
                    <a:pt x="2231136" y="297179"/>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2206752" y="2670048"/>
              <a:ext cx="177165" cy="193675"/>
            </a:xfrm>
            <a:custGeom>
              <a:avLst/>
              <a:gdLst/>
              <a:ahLst/>
              <a:cxnLst/>
              <a:rect l="l" t="t" r="r" b="b"/>
              <a:pathLst>
                <a:path w="177164" h="193675">
                  <a:moveTo>
                    <a:pt x="0" y="193548"/>
                  </a:moveTo>
                  <a:lnTo>
                    <a:pt x="88392" y="0"/>
                  </a:lnTo>
                  <a:lnTo>
                    <a:pt x="176784" y="193548"/>
                  </a:lnTo>
                  <a:lnTo>
                    <a:pt x="0" y="193548"/>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p:nvPr/>
          </p:nvSpPr>
          <p:spPr>
            <a:xfrm>
              <a:off x="2276855" y="2863596"/>
              <a:ext cx="0" cy="416559"/>
            </a:xfrm>
            <a:custGeom>
              <a:avLst/>
              <a:gdLst/>
              <a:ahLst/>
              <a:cxnLst/>
              <a:rect l="l" t="t" r="r" b="b"/>
              <a:pathLst>
                <a:path h="416560">
                  <a:moveTo>
                    <a:pt x="0" y="0"/>
                  </a:moveTo>
                  <a:lnTo>
                    <a:pt x="0" y="416051"/>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2" name="object 22"/>
          <p:cNvSpPr txBox="1"/>
          <p:nvPr/>
        </p:nvSpPr>
        <p:spPr>
          <a:xfrm>
            <a:off x="8378952" y="1719072"/>
            <a:ext cx="1752600" cy="507190"/>
          </a:xfrm>
          <a:prstGeom prst="rect">
            <a:avLst/>
          </a:prstGeom>
          <a:ln w="9144">
            <a:solidFill>
              <a:srgbClr val="000000"/>
            </a:solidFill>
          </a:ln>
        </p:spPr>
        <p:txBody>
          <a:bodyPr vert="horz" wrap="square" lIns="0" tIns="45085" rIns="0" bIns="0" rtlCol="0">
            <a:spAutoFit/>
          </a:bodyPr>
          <a:lstStyle/>
          <a:p>
            <a:pPr marL="673100" marR="102235" indent="-563880">
              <a:spcBef>
                <a:spcPts val="355"/>
              </a:spcBef>
            </a:pPr>
            <a:r>
              <a:rPr sz="1500" b="1" dirty="0">
                <a:solidFill>
                  <a:srgbClr val="006FC0"/>
                </a:solidFill>
                <a:latin typeface="Times New Roman" panose="02020603050405020304" pitchFamily="18" charset="0"/>
                <a:cs typeface="Times New Roman" panose="02020603050405020304" pitchFamily="18" charset="0"/>
              </a:rPr>
              <a:t>&lt;&lt; interface&gt;&gt;  </a:t>
            </a:r>
            <a:r>
              <a:rPr sz="1500" b="1" dirty="0">
                <a:latin typeface="Times New Roman" panose="02020603050405020304" pitchFamily="18" charset="0"/>
                <a:cs typeface="Times New Roman" panose="02020603050405020304" pitchFamily="18" charset="0"/>
              </a:rPr>
              <a:t>Map</a:t>
            </a:r>
            <a:endParaRPr sz="1500">
              <a:latin typeface="Times New Roman" panose="02020603050405020304" pitchFamily="18" charset="0"/>
              <a:cs typeface="Times New Roman" panose="02020603050405020304" pitchFamily="18" charset="0"/>
            </a:endParaRPr>
          </a:p>
        </p:txBody>
      </p:sp>
      <p:grpSp>
        <p:nvGrpSpPr>
          <p:cNvPr id="23" name="object 23"/>
          <p:cNvGrpSpPr/>
          <p:nvPr/>
        </p:nvGrpSpPr>
        <p:grpSpPr>
          <a:xfrm>
            <a:off x="8116634" y="1947481"/>
            <a:ext cx="2277745" cy="1588770"/>
            <a:chOff x="6592633" y="1947481"/>
            <a:chExt cx="2277745" cy="1588770"/>
          </a:xfrm>
        </p:grpSpPr>
        <p:sp>
          <p:nvSpPr>
            <p:cNvPr id="24" name="object 24"/>
            <p:cNvSpPr/>
            <p:nvPr/>
          </p:nvSpPr>
          <p:spPr>
            <a:xfrm>
              <a:off x="6597395" y="1952244"/>
              <a:ext cx="245745" cy="189230"/>
            </a:xfrm>
            <a:custGeom>
              <a:avLst/>
              <a:gdLst/>
              <a:ahLst/>
              <a:cxnLst/>
              <a:rect l="l" t="t" r="r" b="b"/>
              <a:pathLst>
                <a:path w="245745" h="189230">
                  <a:moveTo>
                    <a:pt x="0" y="188975"/>
                  </a:moveTo>
                  <a:lnTo>
                    <a:pt x="0" y="0"/>
                  </a:lnTo>
                  <a:lnTo>
                    <a:pt x="245363" y="94487"/>
                  </a:lnTo>
                  <a:lnTo>
                    <a:pt x="0" y="188975"/>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7725155" y="2353056"/>
              <a:ext cx="181610" cy="195580"/>
            </a:xfrm>
            <a:custGeom>
              <a:avLst/>
              <a:gdLst/>
              <a:ahLst/>
              <a:cxnLst/>
              <a:rect l="l" t="t" r="r" b="b"/>
              <a:pathLst>
                <a:path w="181609" h="195580">
                  <a:moveTo>
                    <a:pt x="0" y="195072"/>
                  </a:moveTo>
                  <a:lnTo>
                    <a:pt x="90677" y="0"/>
                  </a:lnTo>
                  <a:lnTo>
                    <a:pt x="181355" y="195072"/>
                  </a:lnTo>
                  <a:lnTo>
                    <a:pt x="0" y="195072"/>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7812023" y="2548127"/>
              <a:ext cx="0" cy="356870"/>
            </a:xfrm>
            <a:custGeom>
              <a:avLst/>
              <a:gdLst/>
              <a:ahLst/>
              <a:cxnLst/>
              <a:rect l="l" t="t" r="r" b="b"/>
              <a:pathLst>
                <a:path h="356869">
                  <a:moveTo>
                    <a:pt x="0" y="0"/>
                  </a:moveTo>
                  <a:lnTo>
                    <a:pt x="0" y="356616"/>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7112507" y="2912363"/>
              <a:ext cx="1752600" cy="619125"/>
            </a:xfrm>
            <a:custGeom>
              <a:avLst/>
              <a:gdLst/>
              <a:ahLst/>
              <a:cxnLst/>
              <a:rect l="l" t="t" r="r" b="b"/>
              <a:pathLst>
                <a:path w="1752600" h="619125">
                  <a:moveTo>
                    <a:pt x="0" y="618743"/>
                  </a:moveTo>
                  <a:lnTo>
                    <a:pt x="1752600" y="618743"/>
                  </a:lnTo>
                  <a:lnTo>
                    <a:pt x="1752600" y="0"/>
                  </a:lnTo>
                  <a:lnTo>
                    <a:pt x="0" y="0"/>
                  </a:lnTo>
                  <a:lnTo>
                    <a:pt x="0" y="61874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8" name="object 28"/>
          <p:cNvSpPr txBox="1"/>
          <p:nvPr/>
        </p:nvSpPr>
        <p:spPr>
          <a:xfrm>
            <a:off x="8641081" y="2944114"/>
            <a:ext cx="1748155" cy="482600"/>
          </a:xfrm>
          <a:prstGeom prst="rect">
            <a:avLst/>
          </a:prstGeom>
        </p:spPr>
        <p:txBody>
          <a:bodyPr vert="horz" wrap="square" lIns="0" tIns="12700" rIns="0" bIns="0" rtlCol="0">
            <a:spAutoFit/>
          </a:bodyPr>
          <a:lstStyle/>
          <a:p>
            <a:pPr marL="324485" marR="102235" indent="-219710">
              <a:spcBef>
                <a:spcPts val="100"/>
              </a:spcBef>
            </a:pPr>
            <a:r>
              <a:rPr sz="1500" b="1" dirty="0">
                <a:solidFill>
                  <a:srgbClr val="006FC0"/>
                </a:solidFill>
                <a:latin typeface="Times New Roman" panose="02020603050405020304" pitchFamily="18" charset="0"/>
                <a:cs typeface="Times New Roman" panose="02020603050405020304" pitchFamily="18" charset="0"/>
              </a:rPr>
              <a:t>&lt;&lt; interface&gt;&gt;  </a:t>
            </a:r>
            <a:r>
              <a:rPr sz="1500" b="1" dirty="0">
                <a:latin typeface="Times New Roman" panose="02020603050405020304" pitchFamily="18" charset="0"/>
                <a:cs typeface="Times New Roman" panose="02020603050405020304" pitchFamily="18" charset="0"/>
              </a:rPr>
              <a:t>Sorted Map</a:t>
            </a:r>
            <a:endParaRPr sz="1500">
              <a:latin typeface="Times New Roman" panose="02020603050405020304" pitchFamily="18" charset="0"/>
              <a:cs typeface="Times New Roman" panose="02020603050405020304" pitchFamily="18" charset="0"/>
            </a:endParaRPr>
          </a:p>
        </p:txBody>
      </p:sp>
      <p:sp>
        <p:nvSpPr>
          <p:cNvPr id="29" name="object 29"/>
          <p:cNvSpPr txBox="1"/>
          <p:nvPr/>
        </p:nvSpPr>
        <p:spPr>
          <a:xfrm>
            <a:off x="3991355" y="3578353"/>
            <a:ext cx="1750060" cy="498855"/>
          </a:xfrm>
          <a:prstGeom prst="rect">
            <a:avLst/>
          </a:prstGeom>
          <a:ln w="9144">
            <a:solidFill>
              <a:srgbClr val="000000"/>
            </a:solidFill>
          </a:ln>
        </p:spPr>
        <p:txBody>
          <a:bodyPr vert="horz" wrap="square" lIns="0" tIns="36830" rIns="0" bIns="0" rtlCol="0">
            <a:spAutoFit/>
          </a:bodyPr>
          <a:lstStyle/>
          <a:p>
            <a:pPr marL="702310" marR="101600" indent="-594995">
              <a:spcBef>
                <a:spcPts val="290"/>
              </a:spcBef>
            </a:pPr>
            <a:r>
              <a:rPr sz="1500" b="1" dirty="0">
                <a:solidFill>
                  <a:srgbClr val="006FC0"/>
                </a:solidFill>
                <a:latin typeface="Times New Roman" panose="02020603050405020304" pitchFamily="18" charset="0"/>
                <a:cs typeface="Times New Roman" panose="02020603050405020304" pitchFamily="18" charset="0"/>
              </a:rPr>
              <a:t>&lt;&lt; interface&gt;&gt;  </a:t>
            </a:r>
            <a:r>
              <a:rPr sz="1500" b="1" dirty="0">
                <a:latin typeface="Times New Roman" panose="02020603050405020304" pitchFamily="18" charset="0"/>
                <a:cs typeface="Times New Roman" panose="02020603050405020304" pitchFamily="18" charset="0"/>
              </a:rPr>
              <a:t>List</a:t>
            </a:r>
            <a:endParaRPr sz="1500">
              <a:latin typeface="Times New Roman" panose="02020603050405020304" pitchFamily="18" charset="0"/>
              <a:cs typeface="Times New Roman" panose="02020603050405020304" pitchFamily="18" charset="0"/>
            </a:endParaRPr>
          </a:p>
        </p:txBody>
      </p:sp>
      <p:sp>
        <p:nvSpPr>
          <p:cNvPr id="30" name="object 30"/>
          <p:cNvSpPr txBox="1"/>
          <p:nvPr/>
        </p:nvSpPr>
        <p:spPr>
          <a:xfrm>
            <a:off x="6249923" y="2293621"/>
            <a:ext cx="1529080" cy="275717"/>
          </a:xfrm>
          <a:prstGeom prst="rect">
            <a:avLst/>
          </a:prstGeom>
          <a:ln w="9144">
            <a:solidFill>
              <a:srgbClr val="000000"/>
            </a:solidFill>
          </a:ln>
        </p:spPr>
        <p:txBody>
          <a:bodyPr vert="horz" wrap="square" lIns="0" tIns="44450" rIns="0" bIns="0" rtlCol="0">
            <a:spAutoFit/>
          </a:bodyPr>
          <a:lstStyle/>
          <a:p>
            <a:pPr marL="321310">
              <a:spcBef>
                <a:spcPts val="350"/>
              </a:spcBef>
            </a:pPr>
            <a:r>
              <a:rPr sz="1500" b="1" dirty="0">
                <a:latin typeface="Times New Roman" panose="02020603050405020304" pitchFamily="18" charset="0"/>
                <a:cs typeface="Times New Roman" panose="02020603050405020304" pitchFamily="18" charset="0"/>
              </a:rPr>
              <a:t>HashMap</a:t>
            </a:r>
            <a:endParaRPr sz="1500">
              <a:latin typeface="Times New Roman" panose="02020603050405020304" pitchFamily="18" charset="0"/>
              <a:cs typeface="Times New Roman" panose="02020603050405020304" pitchFamily="18" charset="0"/>
            </a:endParaRPr>
          </a:p>
        </p:txBody>
      </p:sp>
      <p:sp>
        <p:nvSpPr>
          <p:cNvPr id="31" name="object 31"/>
          <p:cNvSpPr txBox="1"/>
          <p:nvPr/>
        </p:nvSpPr>
        <p:spPr>
          <a:xfrm>
            <a:off x="6249923" y="2968752"/>
            <a:ext cx="1529080" cy="275717"/>
          </a:xfrm>
          <a:prstGeom prst="rect">
            <a:avLst/>
          </a:prstGeom>
          <a:ln w="9144">
            <a:solidFill>
              <a:srgbClr val="000000"/>
            </a:solidFill>
          </a:ln>
        </p:spPr>
        <p:txBody>
          <a:bodyPr vert="horz" wrap="square" lIns="0" tIns="44450" rIns="0" bIns="0" rtlCol="0">
            <a:spAutoFit/>
          </a:bodyPr>
          <a:lstStyle/>
          <a:p>
            <a:pPr marL="262890">
              <a:spcBef>
                <a:spcPts val="350"/>
              </a:spcBef>
            </a:pPr>
            <a:r>
              <a:rPr sz="1500" b="1" dirty="0">
                <a:latin typeface="Times New Roman" panose="02020603050405020304" pitchFamily="18" charset="0"/>
                <a:cs typeface="Times New Roman" panose="02020603050405020304" pitchFamily="18" charset="0"/>
              </a:rPr>
              <a:t>HashTable</a:t>
            </a:r>
            <a:endParaRPr sz="1500">
              <a:latin typeface="Times New Roman" panose="02020603050405020304" pitchFamily="18" charset="0"/>
              <a:cs typeface="Times New Roman" panose="02020603050405020304" pitchFamily="18" charset="0"/>
            </a:endParaRPr>
          </a:p>
        </p:txBody>
      </p:sp>
      <p:grpSp>
        <p:nvGrpSpPr>
          <p:cNvPr id="32" name="object 32"/>
          <p:cNvGrpSpPr/>
          <p:nvPr/>
        </p:nvGrpSpPr>
        <p:grpSpPr>
          <a:xfrm>
            <a:off x="7057454" y="2041970"/>
            <a:ext cx="1503045" cy="1120775"/>
            <a:chOff x="5533453" y="2041969"/>
            <a:chExt cx="1503045" cy="1120775"/>
          </a:xfrm>
        </p:grpSpPr>
        <p:sp>
          <p:nvSpPr>
            <p:cNvPr id="33" name="object 33"/>
            <p:cNvSpPr/>
            <p:nvPr/>
          </p:nvSpPr>
          <p:spPr>
            <a:xfrm>
              <a:off x="5538215" y="2046732"/>
              <a:ext cx="1028700" cy="243840"/>
            </a:xfrm>
            <a:custGeom>
              <a:avLst/>
              <a:gdLst/>
              <a:ahLst/>
              <a:cxnLst/>
              <a:rect l="l" t="t" r="r" b="b"/>
              <a:pathLst>
                <a:path w="1028700" h="243839">
                  <a:moveTo>
                    <a:pt x="0" y="6095"/>
                  </a:moveTo>
                  <a:lnTo>
                    <a:pt x="1028700" y="7619"/>
                  </a:lnTo>
                </a:path>
                <a:path w="1028700" h="243839">
                  <a:moveTo>
                    <a:pt x="0" y="0"/>
                  </a:moveTo>
                  <a:lnTo>
                    <a:pt x="0" y="243839"/>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34"/>
            <p:cNvSpPr/>
            <p:nvPr/>
          </p:nvSpPr>
          <p:spPr>
            <a:xfrm>
              <a:off x="6850379" y="2343912"/>
              <a:ext cx="181610" cy="192405"/>
            </a:xfrm>
            <a:custGeom>
              <a:avLst/>
              <a:gdLst/>
              <a:ahLst/>
              <a:cxnLst/>
              <a:rect l="l" t="t" r="r" b="b"/>
              <a:pathLst>
                <a:path w="181609" h="192405">
                  <a:moveTo>
                    <a:pt x="0" y="192024"/>
                  </a:moveTo>
                  <a:lnTo>
                    <a:pt x="90677" y="0"/>
                  </a:lnTo>
                  <a:lnTo>
                    <a:pt x="181355" y="192024"/>
                  </a:lnTo>
                  <a:lnTo>
                    <a:pt x="0" y="192024"/>
                  </a:lnTo>
                  <a:close/>
                </a:path>
              </a:pathLst>
            </a:custGeom>
            <a:ln w="9143">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35"/>
            <p:cNvSpPr/>
            <p:nvPr/>
          </p:nvSpPr>
          <p:spPr>
            <a:xfrm>
              <a:off x="6301739" y="2543556"/>
              <a:ext cx="655320" cy="614680"/>
            </a:xfrm>
            <a:custGeom>
              <a:avLst/>
              <a:gdLst/>
              <a:ahLst/>
              <a:cxnLst/>
              <a:rect l="l" t="t" r="r" b="b"/>
              <a:pathLst>
                <a:path w="655320" h="614680">
                  <a:moveTo>
                    <a:pt x="624839" y="0"/>
                  </a:moveTo>
                  <a:lnTo>
                    <a:pt x="626363" y="614172"/>
                  </a:lnTo>
                </a:path>
                <a:path w="655320" h="614680">
                  <a:moveTo>
                    <a:pt x="0" y="601980"/>
                  </a:moveTo>
                  <a:lnTo>
                    <a:pt x="655319" y="603504"/>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6" name="object 36"/>
          <p:cNvSpPr txBox="1"/>
          <p:nvPr/>
        </p:nvSpPr>
        <p:spPr>
          <a:xfrm>
            <a:off x="1923288" y="3578353"/>
            <a:ext cx="1751330" cy="514885"/>
          </a:xfrm>
          <a:prstGeom prst="rect">
            <a:avLst/>
          </a:prstGeom>
          <a:ln w="9144">
            <a:solidFill>
              <a:srgbClr val="000000"/>
            </a:solidFill>
          </a:ln>
        </p:spPr>
        <p:txBody>
          <a:bodyPr vert="horz" wrap="square" lIns="0" tIns="52705" rIns="0" bIns="0" rtlCol="0">
            <a:spAutoFit/>
          </a:bodyPr>
          <a:lstStyle/>
          <a:p>
            <a:pPr marL="718820" marR="102870" indent="-611505">
              <a:spcBef>
                <a:spcPts val="415"/>
              </a:spcBef>
            </a:pPr>
            <a:r>
              <a:rPr sz="1500" b="1" dirty="0">
                <a:solidFill>
                  <a:srgbClr val="006FC0"/>
                </a:solidFill>
                <a:latin typeface="Times New Roman" panose="02020603050405020304" pitchFamily="18" charset="0"/>
                <a:cs typeface="Times New Roman" panose="02020603050405020304" pitchFamily="18" charset="0"/>
              </a:rPr>
              <a:t>&lt;&lt; interface&gt;&gt;  </a:t>
            </a:r>
            <a:r>
              <a:rPr sz="1500" b="1" dirty="0">
                <a:latin typeface="Times New Roman" panose="02020603050405020304" pitchFamily="18" charset="0"/>
                <a:cs typeface="Times New Roman" panose="02020603050405020304" pitchFamily="18" charset="0"/>
              </a:rPr>
              <a:t>Set</a:t>
            </a:r>
            <a:endParaRPr sz="1500">
              <a:latin typeface="Times New Roman" panose="02020603050405020304" pitchFamily="18" charset="0"/>
              <a:cs typeface="Times New Roman" panose="02020603050405020304" pitchFamily="18" charset="0"/>
            </a:endParaRPr>
          </a:p>
        </p:txBody>
      </p:sp>
      <p:grpSp>
        <p:nvGrpSpPr>
          <p:cNvPr id="37" name="object 37"/>
          <p:cNvGrpSpPr/>
          <p:nvPr/>
        </p:nvGrpSpPr>
        <p:grpSpPr>
          <a:xfrm>
            <a:off x="2557082" y="3532442"/>
            <a:ext cx="6861809" cy="1303655"/>
            <a:chOff x="1033081" y="3532441"/>
            <a:chExt cx="6861809" cy="1303655"/>
          </a:xfrm>
        </p:grpSpPr>
        <p:sp>
          <p:nvSpPr>
            <p:cNvPr id="38" name="object 38"/>
            <p:cNvSpPr/>
            <p:nvPr/>
          </p:nvSpPr>
          <p:spPr>
            <a:xfrm>
              <a:off x="7725155" y="3537203"/>
              <a:ext cx="165100" cy="165100"/>
            </a:xfrm>
            <a:custGeom>
              <a:avLst/>
              <a:gdLst/>
              <a:ahLst/>
              <a:cxnLst/>
              <a:rect l="l" t="t" r="r" b="b"/>
              <a:pathLst>
                <a:path w="165100" h="165100">
                  <a:moveTo>
                    <a:pt x="0" y="164592"/>
                  </a:moveTo>
                  <a:lnTo>
                    <a:pt x="82296" y="0"/>
                  </a:lnTo>
                  <a:lnTo>
                    <a:pt x="164592" y="164592"/>
                  </a:lnTo>
                  <a:lnTo>
                    <a:pt x="0" y="164592"/>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9" name="object 39"/>
            <p:cNvSpPr/>
            <p:nvPr/>
          </p:nvSpPr>
          <p:spPr>
            <a:xfrm>
              <a:off x="1037844" y="3709415"/>
              <a:ext cx="6774180" cy="919480"/>
            </a:xfrm>
            <a:custGeom>
              <a:avLst/>
              <a:gdLst/>
              <a:ahLst/>
              <a:cxnLst/>
              <a:rect l="l" t="t" r="r" b="b"/>
              <a:pathLst>
                <a:path w="6774180" h="919479">
                  <a:moveTo>
                    <a:pt x="6774180" y="0"/>
                  </a:moveTo>
                  <a:lnTo>
                    <a:pt x="6774180" y="257555"/>
                  </a:lnTo>
                </a:path>
                <a:path w="6774180" h="919479">
                  <a:moveTo>
                    <a:pt x="0" y="918971"/>
                  </a:moveTo>
                  <a:lnTo>
                    <a:pt x="1965960" y="918971"/>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0" name="object 40"/>
            <p:cNvSpPr/>
            <p:nvPr/>
          </p:nvSpPr>
          <p:spPr>
            <a:xfrm>
              <a:off x="1325880" y="4226051"/>
              <a:ext cx="167640" cy="165100"/>
            </a:xfrm>
            <a:custGeom>
              <a:avLst/>
              <a:gdLst/>
              <a:ahLst/>
              <a:cxnLst/>
              <a:rect l="l" t="t" r="r" b="b"/>
              <a:pathLst>
                <a:path w="167640" h="165100">
                  <a:moveTo>
                    <a:pt x="0" y="164592"/>
                  </a:moveTo>
                  <a:lnTo>
                    <a:pt x="83819" y="0"/>
                  </a:lnTo>
                  <a:lnTo>
                    <a:pt x="167639" y="164592"/>
                  </a:lnTo>
                  <a:lnTo>
                    <a:pt x="0" y="164592"/>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1" name="object 41"/>
            <p:cNvSpPr/>
            <p:nvPr/>
          </p:nvSpPr>
          <p:spPr>
            <a:xfrm>
              <a:off x="1037844" y="4408931"/>
              <a:ext cx="5925820" cy="393700"/>
            </a:xfrm>
            <a:custGeom>
              <a:avLst/>
              <a:gdLst/>
              <a:ahLst/>
              <a:cxnLst/>
              <a:rect l="l" t="t" r="r" b="b"/>
              <a:pathLst>
                <a:path w="5925820" h="393700">
                  <a:moveTo>
                    <a:pt x="374903" y="0"/>
                  </a:moveTo>
                  <a:lnTo>
                    <a:pt x="376428" y="230124"/>
                  </a:lnTo>
                </a:path>
                <a:path w="5925820" h="393700">
                  <a:moveTo>
                    <a:pt x="1967483" y="227076"/>
                  </a:moveTo>
                  <a:lnTo>
                    <a:pt x="1965960" y="393192"/>
                  </a:lnTo>
                </a:path>
                <a:path w="5925820" h="393700">
                  <a:moveTo>
                    <a:pt x="0" y="222504"/>
                  </a:moveTo>
                  <a:lnTo>
                    <a:pt x="1524" y="379476"/>
                  </a:lnTo>
                </a:path>
                <a:path w="5925820" h="393700">
                  <a:moveTo>
                    <a:pt x="2958084" y="207264"/>
                  </a:moveTo>
                  <a:lnTo>
                    <a:pt x="5925311" y="207264"/>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2" name="object 42"/>
            <p:cNvSpPr/>
            <p:nvPr/>
          </p:nvSpPr>
          <p:spPr>
            <a:xfrm>
              <a:off x="4011167" y="4192523"/>
              <a:ext cx="167640" cy="165100"/>
            </a:xfrm>
            <a:custGeom>
              <a:avLst/>
              <a:gdLst/>
              <a:ahLst/>
              <a:cxnLst/>
              <a:rect l="l" t="t" r="r" b="b"/>
              <a:pathLst>
                <a:path w="167639" h="165100">
                  <a:moveTo>
                    <a:pt x="0" y="164592"/>
                  </a:moveTo>
                  <a:lnTo>
                    <a:pt x="83820" y="0"/>
                  </a:lnTo>
                  <a:lnTo>
                    <a:pt x="167640" y="164592"/>
                  </a:lnTo>
                  <a:lnTo>
                    <a:pt x="0" y="164592"/>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3" name="object 43"/>
            <p:cNvSpPr/>
            <p:nvPr/>
          </p:nvSpPr>
          <p:spPr>
            <a:xfrm>
              <a:off x="4101083" y="4375403"/>
              <a:ext cx="1643380" cy="455930"/>
            </a:xfrm>
            <a:custGeom>
              <a:avLst/>
              <a:gdLst/>
              <a:ahLst/>
              <a:cxnLst/>
              <a:rect l="l" t="t" r="r" b="b"/>
              <a:pathLst>
                <a:path w="1643379" h="455929">
                  <a:moveTo>
                    <a:pt x="0" y="0"/>
                  </a:moveTo>
                  <a:lnTo>
                    <a:pt x="0" y="231648"/>
                  </a:lnTo>
                </a:path>
                <a:path w="1643379" h="455929">
                  <a:moveTo>
                    <a:pt x="1642871" y="248412"/>
                  </a:moveTo>
                  <a:lnTo>
                    <a:pt x="1642871" y="455676"/>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44" name="object 44"/>
          <p:cNvSpPr txBox="1"/>
          <p:nvPr/>
        </p:nvSpPr>
        <p:spPr>
          <a:xfrm>
            <a:off x="3663695" y="5952744"/>
            <a:ext cx="1315720" cy="276998"/>
          </a:xfrm>
          <a:prstGeom prst="rect">
            <a:avLst/>
          </a:prstGeom>
          <a:ln w="9144">
            <a:solidFill>
              <a:srgbClr val="000000"/>
            </a:solidFill>
          </a:ln>
        </p:spPr>
        <p:txBody>
          <a:bodyPr vert="horz" wrap="square" lIns="0" tIns="45719" rIns="0" bIns="0" rtlCol="0">
            <a:spAutoFit/>
          </a:bodyPr>
          <a:lstStyle/>
          <a:p>
            <a:pPr marL="261620">
              <a:spcBef>
                <a:spcPts val="359"/>
              </a:spcBef>
            </a:pPr>
            <a:r>
              <a:rPr sz="1500" b="1" dirty="0">
                <a:latin typeface="Times New Roman" panose="02020603050405020304" pitchFamily="18" charset="0"/>
                <a:cs typeface="Times New Roman" panose="02020603050405020304" pitchFamily="18" charset="0"/>
              </a:rPr>
              <a:t>Tree Set</a:t>
            </a:r>
            <a:endParaRPr sz="1500">
              <a:latin typeface="Times New Roman" panose="02020603050405020304" pitchFamily="18" charset="0"/>
              <a:cs typeface="Times New Roman" panose="02020603050405020304" pitchFamily="18" charset="0"/>
            </a:endParaRPr>
          </a:p>
        </p:txBody>
      </p:sp>
      <p:grpSp>
        <p:nvGrpSpPr>
          <p:cNvPr id="45" name="object 45"/>
          <p:cNvGrpSpPr/>
          <p:nvPr/>
        </p:nvGrpSpPr>
        <p:grpSpPr>
          <a:xfrm>
            <a:off x="4216908" y="4607053"/>
            <a:ext cx="4331335" cy="1344295"/>
            <a:chOff x="2692907" y="4607052"/>
            <a:chExt cx="4331335" cy="1344295"/>
          </a:xfrm>
        </p:grpSpPr>
        <p:sp>
          <p:nvSpPr>
            <p:cNvPr id="46" name="object 46"/>
            <p:cNvSpPr/>
            <p:nvPr/>
          </p:nvSpPr>
          <p:spPr>
            <a:xfrm>
              <a:off x="2697479" y="5422392"/>
              <a:ext cx="182880" cy="193675"/>
            </a:xfrm>
            <a:custGeom>
              <a:avLst/>
              <a:gdLst/>
              <a:ahLst/>
              <a:cxnLst/>
              <a:rect l="l" t="t" r="r" b="b"/>
              <a:pathLst>
                <a:path w="182880" h="193675">
                  <a:moveTo>
                    <a:pt x="0" y="193548"/>
                  </a:moveTo>
                  <a:lnTo>
                    <a:pt x="91439" y="0"/>
                  </a:lnTo>
                  <a:lnTo>
                    <a:pt x="182880" y="193548"/>
                  </a:lnTo>
                  <a:lnTo>
                    <a:pt x="0" y="193548"/>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7" name="object 47"/>
            <p:cNvSpPr/>
            <p:nvPr/>
          </p:nvSpPr>
          <p:spPr>
            <a:xfrm>
              <a:off x="2785871" y="4611624"/>
              <a:ext cx="4234180" cy="1335405"/>
            </a:xfrm>
            <a:custGeom>
              <a:avLst/>
              <a:gdLst/>
              <a:ahLst/>
              <a:cxnLst/>
              <a:rect l="l" t="t" r="r" b="b"/>
              <a:pathLst>
                <a:path w="4234180" h="1335404">
                  <a:moveTo>
                    <a:pt x="0" y="1005839"/>
                  </a:moveTo>
                  <a:lnTo>
                    <a:pt x="1523" y="1335023"/>
                  </a:lnTo>
                </a:path>
                <a:path w="4234180" h="1335404">
                  <a:moveTo>
                    <a:pt x="1167383" y="0"/>
                  </a:moveTo>
                  <a:lnTo>
                    <a:pt x="1170431" y="207263"/>
                  </a:lnTo>
                </a:path>
                <a:path w="4234180" h="1335404">
                  <a:moveTo>
                    <a:pt x="4232148" y="1524"/>
                  </a:moveTo>
                  <a:lnTo>
                    <a:pt x="4233672" y="208787"/>
                  </a:lnTo>
                </a:path>
              </a:pathLst>
            </a:custGeom>
            <a:ln w="9144">
              <a:solidFill>
                <a:srgbClr val="000000"/>
              </a:solidFill>
              <a:prstDash val="sysDash"/>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48" name="object 48"/>
          <p:cNvSpPr txBox="1"/>
          <p:nvPr/>
        </p:nvSpPr>
        <p:spPr>
          <a:xfrm>
            <a:off x="2996183" y="2037588"/>
            <a:ext cx="1751330" cy="505908"/>
          </a:xfrm>
          <a:prstGeom prst="rect">
            <a:avLst/>
          </a:prstGeom>
          <a:ln w="9144">
            <a:solidFill>
              <a:srgbClr val="000000"/>
            </a:solidFill>
          </a:ln>
        </p:spPr>
        <p:txBody>
          <a:bodyPr vert="horz" wrap="square" lIns="0" tIns="43815" rIns="0" bIns="0" rtlCol="0">
            <a:spAutoFit/>
          </a:bodyPr>
          <a:lstStyle/>
          <a:p>
            <a:pPr algn="ctr">
              <a:spcBef>
                <a:spcPts val="345"/>
              </a:spcBef>
            </a:pPr>
            <a:r>
              <a:rPr sz="1500" b="1" dirty="0">
                <a:solidFill>
                  <a:srgbClr val="006FC0"/>
                </a:solidFill>
                <a:latin typeface="Times New Roman" panose="02020603050405020304" pitchFamily="18" charset="0"/>
                <a:cs typeface="Times New Roman" panose="02020603050405020304" pitchFamily="18" charset="0"/>
              </a:rPr>
              <a:t>&lt;&lt; interface&gt;&gt;</a:t>
            </a:r>
            <a:endParaRPr sz="1500">
              <a:latin typeface="Times New Roman" panose="02020603050405020304" pitchFamily="18" charset="0"/>
              <a:cs typeface="Times New Roman" panose="02020603050405020304" pitchFamily="18" charset="0"/>
            </a:endParaRPr>
          </a:p>
          <a:p>
            <a:pPr algn="ctr">
              <a:spcBef>
                <a:spcPts val="5"/>
              </a:spcBef>
            </a:pPr>
            <a:r>
              <a:rPr sz="1500" b="1" dirty="0">
                <a:latin typeface="Times New Roman" panose="02020603050405020304" pitchFamily="18" charset="0"/>
                <a:cs typeface="Times New Roman" panose="02020603050405020304" pitchFamily="18" charset="0"/>
              </a:rPr>
              <a:t>Collection</a:t>
            </a:r>
            <a:endParaRPr sz="1500">
              <a:latin typeface="Times New Roman" panose="02020603050405020304" pitchFamily="18" charset="0"/>
              <a:cs typeface="Times New Roman" panose="02020603050405020304" pitchFamily="18" charset="0"/>
            </a:endParaRPr>
          </a:p>
        </p:txBody>
      </p:sp>
      <p:sp>
        <p:nvSpPr>
          <p:cNvPr id="49" name="object 49"/>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152</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10" name="object 10"/>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153</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402079"/>
            <a:ext cx="5080635" cy="513715"/>
          </a:xfrm>
          <a:prstGeom prst="rect">
            <a:avLst/>
          </a:prstGeom>
        </p:spPr>
        <p:txBody>
          <a:bodyPr vert="horz" wrap="square" lIns="0" tIns="13335" rIns="0" bIns="0" rtlCol="0">
            <a:spAutoFit/>
          </a:bodyPr>
          <a:lstStyle/>
          <a:p>
            <a:pPr marL="12700">
              <a:spcBef>
                <a:spcPts val="10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So sánh Tập hợp và mảng</a:t>
            </a:r>
          </a:p>
        </p:txBody>
      </p:sp>
      <p:graphicFrame>
        <p:nvGraphicFramePr>
          <p:cNvPr id="9" name="object 9"/>
          <p:cNvGraphicFramePr>
            <a:graphicFrameLocks noGrp="1"/>
          </p:cNvGraphicFramePr>
          <p:nvPr/>
        </p:nvGraphicFramePr>
        <p:xfrm>
          <a:off x="2438400" y="2052391"/>
          <a:ext cx="8229600" cy="4145215"/>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26720">
                <a:tc>
                  <a:txBody>
                    <a:bodyPr/>
                    <a:lstStyle/>
                    <a:p>
                      <a:pPr algn="ctr">
                        <a:lnSpc>
                          <a:spcPct val="100000"/>
                        </a:lnSpc>
                        <a:spcBef>
                          <a:spcPts val="345"/>
                        </a:spcBef>
                      </a:pPr>
                      <a:r>
                        <a:rPr sz="2200" b="1" spc="-305" dirty="0">
                          <a:solidFill>
                            <a:srgbClr val="333399"/>
                          </a:solidFill>
                          <a:latin typeface="Tahoma"/>
                          <a:cs typeface="Tahoma"/>
                        </a:rPr>
                        <a:t>Tập</a:t>
                      </a:r>
                      <a:r>
                        <a:rPr sz="2200" b="1" spc="10" dirty="0">
                          <a:solidFill>
                            <a:srgbClr val="333399"/>
                          </a:solidFill>
                          <a:latin typeface="Tahoma"/>
                          <a:cs typeface="Tahoma"/>
                        </a:rPr>
                        <a:t> </a:t>
                      </a:r>
                      <a:r>
                        <a:rPr sz="2200" b="1" spc="-285" dirty="0">
                          <a:solidFill>
                            <a:srgbClr val="333399"/>
                          </a:solidFill>
                          <a:latin typeface="Tahoma"/>
                          <a:cs typeface="Tahoma"/>
                        </a:rPr>
                        <a:t>hơp</a:t>
                      </a:r>
                      <a:endParaRPr sz="2200" dirty="0">
                        <a:latin typeface="Tahoma"/>
                        <a:cs typeface="Tahoma"/>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E3A8"/>
                    </a:solidFill>
                  </a:tcPr>
                </a:tc>
                <a:tc>
                  <a:txBody>
                    <a:bodyPr/>
                    <a:lstStyle/>
                    <a:p>
                      <a:pPr marL="1905" algn="ctr">
                        <a:lnSpc>
                          <a:spcPct val="100000"/>
                        </a:lnSpc>
                        <a:spcBef>
                          <a:spcPts val="345"/>
                        </a:spcBef>
                      </a:pPr>
                      <a:r>
                        <a:rPr sz="2200" b="1" spc="-229" dirty="0">
                          <a:solidFill>
                            <a:srgbClr val="333399"/>
                          </a:solidFill>
                          <a:latin typeface="Tahoma"/>
                          <a:cs typeface="Tahoma"/>
                        </a:rPr>
                        <a:t>Mảng</a:t>
                      </a:r>
                      <a:endParaRPr sz="2200">
                        <a:latin typeface="Tahoma"/>
                        <a:cs typeface="Tahoma"/>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E3A8"/>
                    </a:solidFill>
                  </a:tcPr>
                </a:tc>
                <a:extLst>
                  <a:ext uri="{0D108BD9-81ED-4DB2-BD59-A6C34878D82A}">
                    <a16:rowId xmlns:a16="http://schemas.microsoft.com/office/drawing/2014/main" val="10000"/>
                  </a:ext>
                </a:extLst>
              </a:tr>
              <a:tr h="762000">
                <a:tc>
                  <a:txBody>
                    <a:bodyPr/>
                    <a:lstStyle/>
                    <a:p>
                      <a:pPr marL="91440" marR="103505">
                        <a:lnSpc>
                          <a:spcPct val="100000"/>
                        </a:lnSpc>
                        <a:spcBef>
                          <a:spcPts val="345"/>
                        </a:spcBef>
                      </a:pPr>
                      <a:r>
                        <a:rPr sz="2200" spc="0" dirty="0">
                          <a:latin typeface="Times New Roman" panose="02020603050405020304" pitchFamily="18" charset="0"/>
                          <a:cs typeface="Times New Roman" panose="02020603050405020304" pitchFamily="18" charset="0"/>
                        </a:rPr>
                        <a:t>Tập hợp (có thể) truy xuất theo  dạng ngẫu nhiên</a:t>
                      </a:r>
                      <a:endParaRPr sz="2200" spc="0">
                        <a:latin typeface="Times New Roman" panose="02020603050405020304" pitchFamily="18" charset="0"/>
                        <a:cs typeface="Times New Roman" panose="02020603050405020304" pitchFamily="18"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F5E0"/>
                    </a:solidFill>
                  </a:tcPr>
                </a:tc>
                <a:tc>
                  <a:txBody>
                    <a:bodyPr/>
                    <a:lstStyle/>
                    <a:p>
                      <a:pPr marL="92075">
                        <a:lnSpc>
                          <a:spcPct val="100000"/>
                        </a:lnSpc>
                        <a:spcBef>
                          <a:spcPts val="345"/>
                        </a:spcBef>
                      </a:pPr>
                      <a:r>
                        <a:rPr sz="2200" spc="0" dirty="0">
                          <a:latin typeface="Times New Roman" panose="02020603050405020304" pitchFamily="18" charset="0"/>
                          <a:cs typeface="Times New Roman" panose="02020603050405020304" pitchFamily="18" charset="0"/>
                        </a:rPr>
                        <a:t>Mảng truy xuất 1 cách tuần tự</a:t>
                      </a:r>
                      <a:endParaRPr sz="2200" spc="0">
                        <a:latin typeface="Times New Roman" panose="02020603050405020304" pitchFamily="18" charset="0"/>
                        <a:cs typeface="Times New Roman" panose="02020603050405020304" pitchFamily="18"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F5E0"/>
                    </a:solidFill>
                  </a:tcPr>
                </a:tc>
                <a:extLst>
                  <a:ext uri="{0D108BD9-81ED-4DB2-BD59-A6C34878D82A}">
                    <a16:rowId xmlns:a16="http://schemas.microsoft.com/office/drawing/2014/main" val="10001"/>
                  </a:ext>
                </a:extLst>
              </a:tr>
              <a:tr h="761999">
                <a:tc>
                  <a:txBody>
                    <a:bodyPr/>
                    <a:lstStyle/>
                    <a:p>
                      <a:pPr marL="91440" marR="180340">
                        <a:lnSpc>
                          <a:spcPct val="100000"/>
                        </a:lnSpc>
                        <a:spcBef>
                          <a:spcPts val="350"/>
                        </a:spcBef>
                      </a:pPr>
                      <a:r>
                        <a:rPr sz="2200" spc="0" dirty="0">
                          <a:latin typeface="Times New Roman" panose="02020603050405020304" pitchFamily="18" charset="0"/>
                          <a:cs typeface="Times New Roman" panose="02020603050405020304" pitchFamily="18" charset="0"/>
                        </a:rPr>
                        <a:t>Tập hợp có thể chứa nhiều loại  đối tượng/dữ liệu khác nhau</a:t>
                      </a:r>
                      <a:endParaRPr sz="2200" spc="0">
                        <a:latin typeface="Times New Roman" panose="02020603050405020304" pitchFamily="18" charset="0"/>
                        <a:cs typeface="Times New Roman" panose="02020603050405020304" pitchFamily="18"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9F0"/>
                    </a:solidFill>
                  </a:tcPr>
                </a:tc>
                <a:tc>
                  <a:txBody>
                    <a:bodyPr/>
                    <a:lstStyle/>
                    <a:p>
                      <a:pPr marL="92075" marR="196850">
                        <a:lnSpc>
                          <a:spcPct val="100000"/>
                        </a:lnSpc>
                        <a:spcBef>
                          <a:spcPts val="350"/>
                        </a:spcBef>
                      </a:pPr>
                      <a:r>
                        <a:rPr sz="2200" spc="0" dirty="0">
                          <a:latin typeface="Times New Roman" panose="02020603050405020304" pitchFamily="18" charset="0"/>
                          <a:cs typeface="Times New Roman" panose="02020603050405020304" pitchFamily="18" charset="0"/>
                        </a:rPr>
                        <a:t>Mảng chứa 1 loại đối tượng/dữ  liệu nhất định</a:t>
                      </a:r>
                      <a:endParaRPr sz="2200" spc="0">
                        <a:latin typeface="Times New Roman" panose="02020603050405020304" pitchFamily="18" charset="0"/>
                        <a:cs typeface="Times New Roman" panose="02020603050405020304" pitchFamily="18"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9F0"/>
                    </a:solidFill>
                  </a:tcPr>
                </a:tc>
                <a:extLst>
                  <a:ext uri="{0D108BD9-81ED-4DB2-BD59-A6C34878D82A}">
                    <a16:rowId xmlns:a16="http://schemas.microsoft.com/office/drawing/2014/main" val="10002"/>
                  </a:ext>
                </a:extLst>
              </a:tr>
              <a:tr h="1432560">
                <a:tc>
                  <a:txBody>
                    <a:bodyPr/>
                    <a:lstStyle/>
                    <a:p>
                      <a:pPr marL="91440">
                        <a:lnSpc>
                          <a:spcPct val="100000"/>
                        </a:lnSpc>
                        <a:spcBef>
                          <a:spcPts val="350"/>
                        </a:spcBef>
                      </a:pPr>
                      <a:r>
                        <a:rPr sz="2200" spc="0" dirty="0">
                          <a:latin typeface="Times New Roman" panose="02020603050405020304" pitchFamily="18" charset="0"/>
                          <a:cs typeface="Times New Roman" panose="02020603050405020304" pitchFamily="18" charset="0"/>
                        </a:rPr>
                        <a:t>Dùng theo kiểu tập hợp xây</a:t>
                      </a:r>
                    </a:p>
                    <a:p>
                      <a:pPr marL="91440" marR="154305">
                        <a:lnSpc>
                          <a:spcPct val="100000"/>
                        </a:lnSpc>
                      </a:pPr>
                      <a:r>
                        <a:rPr sz="2200" spc="0" dirty="0">
                          <a:latin typeface="Times New Roman" panose="02020603050405020304" pitchFamily="18" charset="0"/>
                          <a:cs typeface="Times New Roman" panose="02020603050405020304" pitchFamily="18" charset="0"/>
                        </a:rPr>
                        <a:t>dựng sẵn của Java chỉ khai báo  và gọi những phương thức đã  được định nghĩa</a:t>
                      </a: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F5E0"/>
                    </a:solidFill>
                  </a:tcPr>
                </a:tc>
                <a:tc>
                  <a:txBody>
                    <a:bodyPr/>
                    <a:lstStyle/>
                    <a:p>
                      <a:pPr marL="92075">
                        <a:lnSpc>
                          <a:spcPct val="100000"/>
                        </a:lnSpc>
                        <a:spcBef>
                          <a:spcPts val="350"/>
                        </a:spcBef>
                      </a:pPr>
                      <a:r>
                        <a:rPr sz="2200" spc="0" dirty="0">
                          <a:latin typeface="Times New Roman" panose="02020603050405020304" pitchFamily="18" charset="0"/>
                          <a:cs typeface="Times New Roman" panose="02020603050405020304" pitchFamily="18" charset="0"/>
                        </a:rPr>
                        <a:t>Dùng tổ chức dữ liệu theo</a:t>
                      </a:r>
                      <a:endParaRPr sz="2200" spc="0">
                        <a:latin typeface="Times New Roman" panose="02020603050405020304" pitchFamily="18" charset="0"/>
                        <a:cs typeface="Times New Roman" panose="02020603050405020304" pitchFamily="18" charset="0"/>
                      </a:endParaRPr>
                    </a:p>
                    <a:p>
                      <a:pPr marL="92075">
                        <a:lnSpc>
                          <a:spcPct val="100000"/>
                        </a:lnSpc>
                      </a:pPr>
                      <a:r>
                        <a:rPr sz="2200" spc="0" dirty="0">
                          <a:latin typeface="Times New Roman" panose="02020603050405020304" pitchFamily="18" charset="0"/>
                          <a:cs typeface="Times New Roman" panose="02020603050405020304" pitchFamily="18" charset="0"/>
                        </a:rPr>
                        <a:t>mảng phải lập trình hoàn toàn</a:t>
                      </a:r>
                      <a:endParaRPr sz="2200" spc="0">
                        <a:latin typeface="Times New Roman" panose="02020603050405020304" pitchFamily="18" charset="0"/>
                        <a:cs typeface="Times New Roman" panose="02020603050405020304" pitchFamily="18"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F5E0"/>
                    </a:solidFill>
                  </a:tcPr>
                </a:tc>
                <a:extLst>
                  <a:ext uri="{0D108BD9-81ED-4DB2-BD59-A6C34878D82A}">
                    <a16:rowId xmlns:a16="http://schemas.microsoft.com/office/drawing/2014/main" val="10003"/>
                  </a:ext>
                </a:extLst>
              </a:tr>
              <a:tr h="761936">
                <a:tc>
                  <a:txBody>
                    <a:bodyPr/>
                    <a:lstStyle/>
                    <a:p>
                      <a:pPr marL="91440" marR="716915">
                        <a:lnSpc>
                          <a:spcPct val="100000"/>
                        </a:lnSpc>
                        <a:spcBef>
                          <a:spcPts val="355"/>
                        </a:spcBef>
                      </a:pPr>
                      <a:r>
                        <a:rPr sz="2200" spc="0" dirty="0">
                          <a:latin typeface="Times New Roman" panose="02020603050405020304" pitchFamily="18" charset="0"/>
                          <a:cs typeface="Times New Roman" panose="02020603050405020304" pitchFamily="18" charset="0"/>
                        </a:rPr>
                        <a:t>Duyệt các phần tử tập hợp  thông qua Iterator</a:t>
                      </a: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9F0"/>
                    </a:solidFill>
                  </a:tcPr>
                </a:tc>
                <a:tc>
                  <a:txBody>
                    <a:bodyPr/>
                    <a:lstStyle/>
                    <a:p>
                      <a:pPr marL="92075" marR="335280">
                        <a:lnSpc>
                          <a:spcPct val="100000"/>
                        </a:lnSpc>
                        <a:spcBef>
                          <a:spcPts val="355"/>
                        </a:spcBef>
                      </a:pPr>
                      <a:r>
                        <a:rPr sz="2200" spc="0" dirty="0">
                          <a:latin typeface="Times New Roman" panose="02020603050405020304" pitchFamily="18" charset="0"/>
                          <a:cs typeface="Times New Roman" panose="02020603050405020304" pitchFamily="18" charset="0"/>
                        </a:rPr>
                        <a:t>Duyệt các phần tử mảng tuần  tự thông qua chỉ số mảng</a:t>
                      </a: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9F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8" name="object 8"/>
          <p:cNvSpPr txBox="1"/>
          <p:nvPr/>
        </p:nvSpPr>
        <p:spPr>
          <a:xfrm>
            <a:off x="2445564" y="1331003"/>
            <a:ext cx="7841437" cy="2917915"/>
          </a:xfrm>
          <a:prstGeom prst="rect">
            <a:avLst/>
          </a:prstGeom>
        </p:spPr>
        <p:txBody>
          <a:bodyPr vert="horz" wrap="square" lIns="0" tIns="12065" rIns="0" bIns="0" rtlCol="0">
            <a:spAutoFit/>
          </a:bodyPr>
          <a:lstStyle/>
          <a:p>
            <a:pPr marL="355600" marR="939165" indent="-342900" algn="just">
              <a:spcBef>
                <a:spcPts val="95"/>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Các giao diện và lớp thực thi trong Collection  framework của Java đều được xây dựng theo  template</a:t>
            </a:r>
          </a:p>
          <a:p>
            <a:pPr marL="756285" marR="5080" lvl="1" indent="-287020" algn="just">
              <a:lnSpc>
                <a:spcPct val="101699"/>
              </a:lnSpc>
              <a:spcBef>
                <a:spcPts val="484"/>
              </a:spcBef>
              <a:buClr>
                <a:srgbClr val="FF0000"/>
              </a:buClr>
              <a:buSzPct val="54166"/>
              <a:buChar char="◼"/>
              <a:tabLst>
                <a:tab pos="756920" algn="l"/>
              </a:tabLst>
            </a:pPr>
            <a:r>
              <a:rPr sz="2400" dirty="0">
                <a:latin typeface="Times New Roman" panose="02020603050405020304" pitchFamily="18" charset="0"/>
                <a:cs typeface="Times New Roman" panose="02020603050405020304" pitchFamily="18" charset="0"/>
              </a:rPr>
              <a:t>→ cho phép xác định </a:t>
            </a:r>
            <a:r>
              <a:rPr sz="2400" dirty="0">
                <a:solidFill>
                  <a:srgbClr val="333399"/>
                </a:solidFill>
                <a:latin typeface="Times New Roman" panose="02020603050405020304" pitchFamily="18" charset="0"/>
                <a:cs typeface="Times New Roman" panose="02020603050405020304" pitchFamily="18" charset="0"/>
              </a:rPr>
              <a:t>tập hợp các phần tử cùng kiểu  nào đó bất kỳ</a:t>
            </a:r>
            <a:endParaRPr sz="2400" dirty="0">
              <a:latin typeface="Times New Roman" panose="02020603050405020304" pitchFamily="18" charset="0"/>
              <a:cs typeface="Times New Roman" panose="02020603050405020304" pitchFamily="18" charset="0"/>
            </a:endParaRPr>
          </a:p>
          <a:p>
            <a:pPr marL="756285" marR="49530" lvl="1" indent="-287020" algn="just">
              <a:lnSpc>
                <a:spcPct val="101800"/>
              </a:lnSpc>
              <a:spcBef>
                <a:spcPts val="475"/>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Cho phép chỉ định kiểu dữ liệu của các Collection  hạn  chế việc thao tác sai kiểu dữ liệu</a:t>
            </a:r>
          </a:p>
        </p:txBody>
      </p:sp>
      <p:sp>
        <p:nvSpPr>
          <p:cNvPr id="9" name="object 9"/>
          <p:cNvSpPr/>
          <p:nvPr/>
        </p:nvSpPr>
        <p:spPr>
          <a:xfrm>
            <a:off x="3505201" y="4269609"/>
            <a:ext cx="6279179" cy="241955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154</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697980" cy="1367041"/>
          </a:xfrm>
          <a:prstGeom prst="rect">
            <a:avLst/>
          </a:prstGeom>
        </p:spPr>
        <p:txBody>
          <a:bodyPr vert="horz" wrap="square" lIns="0" tIns="12700" rIns="0" bIns="0" rtlCol="0" anchor="ctr">
            <a:spAutoFit/>
          </a:bodyPr>
          <a:lstStyle/>
          <a:p>
            <a:pPr marL="12700">
              <a:lnSpc>
                <a:spcPct val="100000"/>
              </a:lnSpc>
              <a:spcBef>
                <a:spcPts val="100"/>
              </a:spcBef>
            </a:pPr>
            <a:r>
              <a:rPr dirty="0"/>
              <a:t>2. Lập trình tổng quát trong Java</a:t>
            </a:r>
          </a:p>
        </p:txBody>
      </p:sp>
      <p:sp>
        <p:nvSpPr>
          <p:cNvPr id="12" name="object 12"/>
          <p:cNvSpPr txBox="1"/>
          <p:nvPr/>
        </p:nvSpPr>
        <p:spPr>
          <a:xfrm>
            <a:off x="9962388" y="6433733"/>
            <a:ext cx="455930" cy="219291"/>
          </a:xfrm>
          <a:prstGeom prst="rect">
            <a:avLst/>
          </a:prstGeom>
        </p:spPr>
        <p:txBody>
          <a:bodyPr vert="horz" wrap="square" lIns="0" tIns="3810" rIns="0" bIns="0" rtlCol="0">
            <a:spAutoFit/>
          </a:bodyPr>
          <a:lstStyle/>
          <a:p>
            <a:pPr marL="232410">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32410">
                <a:spcBef>
                  <a:spcPts val="30"/>
                </a:spcBef>
              </a:pPr>
              <a:t>155</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753970" y="1303589"/>
            <a:ext cx="7609231" cy="3220112"/>
          </a:xfrm>
          <a:prstGeom prst="rect">
            <a:avLst/>
          </a:prstGeom>
        </p:spPr>
        <p:txBody>
          <a:bodyPr vert="horz" wrap="square" lIns="0" tIns="57150" rIns="0" bIns="0" rtlCol="0">
            <a:spAutoFit/>
          </a:bodyPr>
          <a:lstStyle/>
          <a:p>
            <a:pPr marL="12700">
              <a:spcBef>
                <a:spcPts val="45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700">
              <a:spcBef>
                <a:spcPts val="305"/>
              </a:spcBef>
            </a:pPr>
            <a:r>
              <a:rPr sz="2400" b="1" dirty="0">
                <a:latin typeface="Times New Roman" panose="02020603050405020304" pitchFamily="18" charset="0"/>
                <a:cs typeface="Times New Roman" panose="02020603050405020304" pitchFamily="18" charset="0"/>
              </a:rPr>
              <a:t>public interface </a:t>
            </a:r>
            <a:r>
              <a:rPr sz="2400" dirty="0">
                <a:latin typeface="Times New Roman" panose="02020603050405020304" pitchFamily="18" charset="0"/>
                <a:cs typeface="Times New Roman" panose="02020603050405020304" pitchFamily="18" charset="0"/>
              </a:rPr>
              <a:t>List&lt;E&gt; {</a:t>
            </a:r>
          </a:p>
          <a:p>
            <a:pPr marL="355600" marR="3860800">
              <a:lnSpc>
                <a:spcPts val="3460"/>
              </a:lnSpc>
              <a:spcBef>
                <a:spcPts val="204"/>
              </a:spcBef>
            </a:pPr>
            <a:r>
              <a:rPr sz="2400" b="1" dirty="0">
                <a:latin typeface="Times New Roman" panose="02020603050405020304" pitchFamily="18" charset="0"/>
                <a:cs typeface="Times New Roman" panose="02020603050405020304" pitchFamily="18" charset="0"/>
              </a:rPr>
              <a:t>void </a:t>
            </a:r>
            <a:r>
              <a:rPr sz="2400" dirty="0">
                <a:latin typeface="Times New Roman" panose="02020603050405020304" pitchFamily="18" charset="0"/>
                <a:cs typeface="Times New Roman" panose="02020603050405020304" pitchFamily="18" charset="0"/>
              </a:rPr>
              <a:t>add(E x);  </a:t>
            </a:r>
            <a:endParaRPr lang="en-US" sz="2400" dirty="0">
              <a:latin typeface="Times New Roman" panose="02020603050405020304" pitchFamily="18" charset="0"/>
              <a:cs typeface="Times New Roman" panose="02020603050405020304" pitchFamily="18" charset="0"/>
            </a:endParaRPr>
          </a:p>
          <a:p>
            <a:pPr marL="355600" marR="3860800">
              <a:lnSpc>
                <a:spcPts val="3460"/>
              </a:lnSpc>
              <a:spcBef>
                <a:spcPts val="204"/>
              </a:spcBef>
            </a:pPr>
            <a:r>
              <a:rPr sz="2400" dirty="0">
                <a:latin typeface="Times New Roman" panose="02020603050405020304" pitchFamily="18" charset="0"/>
                <a:cs typeface="Times New Roman" panose="02020603050405020304" pitchFamily="18" charset="0"/>
              </a:rPr>
              <a:t>Iterator&lt;E&gt; iterator();</a:t>
            </a:r>
          </a:p>
          <a:p>
            <a:pPr marL="12700">
              <a:spcBef>
                <a:spcPts val="365"/>
              </a:spcBef>
            </a:pPr>
            <a:r>
              <a:rPr sz="2400" dirty="0">
                <a:latin typeface="Times New Roman" panose="02020603050405020304" pitchFamily="18" charset="0"/>
                <a:cs typeface="Times New Roman" panose="02020603050405020304" pitchFamily="18" charset="0"/>
              </a:rPr>
              <a:t>}</a:t>
            </a:r>
          </a:p>
          <a:p>
            <a:pPr marL="12700">
              <a:spcBef>
                <a:spcPts val="94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700">
              <a:spcBef>
                <a:spcPts val="305"/>
              </a:spcBef>
            </a:pPr>
            <a:r>
              <a:rPr sz="2400" b="1" dirty="0">
                <a:latin typeface="Times New Roman" panose="02020603050405020304" pitchFamily="18" charset="0"/>
                <a:cs typeface="Times New Roman" panose="02020603050405020304" pitchFamily="18" charset="0"/>
              </a:rPr>
              <a:t>List&lt;String&gt; </a:t>
            </a:r>
            <a:r>
              <a:rPr sz="2400" dirty="0">
                <a:latin typeface="Times New Roman" panose="02020603050405020304" pitchFamily="18" charset="0"/>
                <a:cs typeface="Times New Roman" panose="02020603050405020304" pitchFamily="18" charset="0"/>
              </a:rPr>
              <a:t>myList = new </a:t>
            </a:r>
            <a:r>
              <a:rPr sz="2400" b="1" dirty="0">
                <a:latin typeface="Times New Roman" panose="02020603050405020304" pitchFamily="18" charset="0"/>
                <a:cs typeface="Times New Roman" panose="02020603050405020304" pitchFamily="18" charset="0"/>
              </a:rPr>
              <a:t>ArrayList&lt;String&gt;()</a:t>
            </a:r>
            <a:r>
              <a:rPr sz="2400" dirty="0">
                <a:latin typeface="Times New Roman" panose="02020603050405020304" pitchFamily="18" charset="0"/>
                <a:cs typeface="Times New Roman" panose="02020603050405020304" pitchFamily="18" charset="0"/>
              </a:rPr>
              <a:t>;</a:t>
            </a:r>
          </a:p>
        </p:txBody>
      </p:sp>
      <p:sp>
        <p:nvSpPr>
          <p:cNvPr id="9" name="object 9"/>
          <p:cNvSpPr txBox="1"/>
          <p:nvPr/>
        </p:nvSpPr>
        <p:spPr>
          <a:xfrm>
            <a:off x="2804160" y="4579236"/>
            <a:ext cx="4044315" cy="859915"/>
          </a:xfrm>
          <a:prstGeom prst="rect">
            <a:avLst/>
          </a:prstGeom>
        </p:spPr>
        <p:txBody>
          <a:bodyPr vert="horz" wrap="square" lIns="0" tIns="12065" rIns="0" bIns="0" rtlCol="0">
            <a:spAutoFit/>
          </a:bodyPr>
          <a:lstStyle/>
          <a:p>
            <a:pPr marL="12700" marR="5080">
              <a:lnSpc>
                <a:spcPct val="120000"/>
              </a:lnSpc>
              <a:spcBef>
                <a:spcPts val="95"/>
              </a:spcBef>
            </a:pPr>
            <a:r>
              <a:rPr sz="2400" dirty="0">
                <a:latin typeface="Times New Roman" panose="02020603050405020304" pitchFamily="18" charset="0"/>
                <a:cs typeface="Times New Roman" panose="02020603050405020304" pitchFamily="18" charset="0"/>
              </a:rPr>
              <a:t>myList.</a:t>
            </a:r>
            <a:r>
              <a:rPr sz="2400" b="1" dirty="0">
                <a:latin typeface="Times New Roman" panose="02020603050405020304" pitchFamily="18" charset="0"/>
                <a:cs typeface="Times New Roman" panose="02020603050405020304" pitchFamily="18" charset="0"/>
              </a:rPr>
              <a:t>add</a:t>
            </a:r>
            <a:r>
              <a:rPr sz="2400" dirty="0">
                <a:latin typeface="Times New Roman" panose="02020603050405020304" pitchFamily="18" charset="0"/>
                <a:cs typeface="Times New Roman" panose="02020603050405020304" pitchFamily="18" charset="0"/>
              </a:rPr>
              <a:t>("Fred");  myList.</a:t>
            </a:r>
            <a:r>
              <a:rPr sz="2400" b="1" dirty="0">
                <a:latin typeface="Times New Roman" panose="02020603050405020304" pitchFamily="18" charset="0"/>
                <a:cs typeface="Times New Roman" panose="02020603050405020304" pitchFamily="18" charset="0"/>
              </a:rPr>
              <a:t>add</a:t>
            </a:r>
            <a:r>
              <a:rPr sz="2400" dirty="0">
                <a:latin typeface="Times New Roman" panose="02020603050405020304" pitchFamily="18" charset="0"/>
                <a:cs typeface="Times New Roman" panose="02020603050405020304" pitchFamily="18" charset="0"/>
              </a:rPr>
              <a:t>(new Dog());</a:t>
            </a:r>
          </a:p>
        </p:txBody>
      </p:sp>
      <p:sp>
        <p:nvSpPr>
          <p:cNvPr id="10" name="object 10"/>
          <p:cNvSpPr txBox="1"/>
          <p:nvPr/>
        </p:nvSpPr>
        <p:spPr>
          <a:xfrm>
            <a:off x="6404229" y="4579236"/>
            <a:ext cx="2947035" cy="902969"/>
          </a:xfrm>
          <a:prstGeom prst="rect">
            <a:avLst/>
          </a:prstGeom>
        </p:spPr>
        <p:txBody>
          <a:bodyPr vert="horz" wrap="square" lIns="0" tIns="85090" rIns="0" bIns="0" rtlCol="0">
            <a:spAutoFit/>
          </a:bodyPr>
          <a:lstStyle/>
          <a:p>
            <a:pPr marL="12700">
              <a:spcBef>
                <a:spcPts val="670"/>
              </a:spcBef>
            </a:pPr>
            <a:r>
              <a:rPr sz="2400" dirty="0">
                <a:latin typeface="Times New Roman" panose="02020603050405020304" pitchFamily="18" charset="0"/>
                <a:cs typeface="Times New Roman" panose="02020603050405020304" pitchFamily="18" charset="0"/>
              </a:rPr>
              <a:t>// OK</a:t>
            </a:r>
            <a:endParaRPr sz="2400">
              <a:latin typeface="Times New Roman" panose="02020603050405020304" pitchFamily="18" charset="0"/>
              <a:cs typeface="Times New Roman" panose="02020603050405020304" pitchFamily="18" charset="0"/>
            </a:endParaRPr>
          </a:p>
          <a:p>
            <a:pPr marL="12700">
              <a:spcBef>
                <a:spcPts val="580"/>
              </a:spcBef>
            </a:pPr>
            <a:r>
              <a:rPr sz="2400" dirty="0">
                <a:latin typeface="Times New Roman" panose="02020603050405020304" pitchFamily="18" charset="0"/>
                <a:cs typeface="Times New Roman" panose="02020603050405020304" pitchFamily="18" charset="0"/>
              </a:rPr>
              <a:t>//Compile error!</a:t>
            </a:r>
            <a:endParaRPr sz="2400">
              <a:latin typeface="Times New Roman" panose="02020603050405020304" pitchFamily="18" charset="0"/>
              <a:cs typeface="Times New Roman" panose="02020603050405020304" pitchFamily="18" charset="0"/>
            </a:endParaRPr>
          </a:p>
        </p:txBody>
      </p:sp>
      <p:sp>
        <p:nvSpPr>
          <p:cNvPr id="11" name="object 11"/>
          <p:cNvSpPr txBox="1"/>
          <p:nvPr/>
        </p:nvSpPr>
        <p:spPr>
          <a:xfrm>
            <a:off x="2829298" y="5554411"/>
            <a:ext cx="4589145" cy="391160"/>
          </a:xfrm>
          <a:prstGeom prst="rect">
            <a:avLst/>
          </a:prstGeom>
        </p:spPr>
        <p:txBody>
          <a:bodyPr vert="horz" wrap="square" lIns="0" tIns="12700" rIns="0" bIns="0" rtlCol="0">
            <a:spAutoFit/>
          </a:bodyPr>
          <a:lstStyle/>
          <a:p>
            <a:pPr marL="12700">
              <a:spcBef>
                <a:spcPts val="100"/>
              </a:spcBef>
            </a:pPr>
            <a:r>
              <a:rPr sz="2400" dirty="0">
                <a:latin typeface="Times New Roman" panose="02020603050405020304" pitchFamily="18" charset="0"/>
                <a:cs typeface="Times New Roman" panose="02020603050405020304" pitchFamily="18" charset="0"/>
              </a:rPr>
              <a:t>String s = myList.</a:t>
            </a:r>
            <a:r>
              <a:rPr sz="2400" b="1" dirty="0">
                <a:latin typeface="Times New Roman" panose="02020603050405020304" pitchFamily="18" charset="0"/>
                <a:cs typeface="Times New Roman" panose="02020603050405020304" pitchFamily="18" charset="0"/>
              </a:rPr>
              <a:t>get</a:t>
            </a:r>
            <a:r>
              <a:rPr sz="2400" dirty="0">
                <a:latin typeface="Times New Roman" panose="02020603050405020304" pitchFamily="18" charset="0"/>
                <a:cs typeface="Times New Roman" panose="02020603050405020304" pitchFamily="18" charset="0"/>
              </a:rPr>
              <a:t>(0);</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4005579"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Collection</a:t>
            </a:r>
          </a:p>
        </p:txBody>
      </p:sp>
      <p:sp>
        <p:nvSpPr>
          <p:cNvPr id="8" name="object 8"/>
          <p:cNvSpPr txBox="1"/>
          <p:nvPr/>
        </p:nvSpPr>
        <p:spPr>
          <a:xfrm>
            <a:off x="2585976" y="1482705"/>
            <a:ext cx="4218402" cy="4798750"/>
          </a:xfrm>
          <a:prstGeom prst="rect">
            <a:avLst/>
          </a:prstGeom>
        </p:spPr>
        <p:txBody>
          <a:bodyPr vert="horz" wrap="square" lIns="0" tIns="12700" rIns="0" bIns="0" rtlCol="0">
            <a:spAutoFit/>
          </a:bodyPr>
          <a:lstStyle/>
          <a:p>
            <a:pPr marL="355600" marR="5080" indent="-342900">
              <a:spcBef>
                <a:spcPts val="100"/>
              </a:spcBef>
              <a:buClr>
                <a:srgbClr val="3333CC"/>
              </a:buClr>
              <a:buSzPct val="60416"/>
              <a:buFont typeface="Wingdings"/>
              <a:buChar char="◼"/>
              <a:tabLst>
                <a:tab pos="354965" algn="l"/>
                <a:tab pos="355600" algn="l"/>
              </a:tabLst>
            </a:pPr>
            <a:r>
              <a:rPr sz="2200" dirty="0">
                <a:latin typeface="Times New Roman" panose="02020603050405020304" pitchFamily="18" charset="0"/>
                <a:cs typeface="Times New Roman" panose="02020603050405020304" pitchFamily="18" charset="0"/>
              </a:rPr>
              <a:t>Xác định giao diện cơ bản cho  các thao tác với một tập các đối  tượng</a:t>
            </a:r>
          </a:p>
          <a:p>
            <a:pPr marL="756285" lvl="1" indent="-287020">
              <a:spcBef>
                <a:spcPts val="580"/>
              </a:spcBef>
              <a:buClr>
                <a:srgbClr val="FF0000"/>
              </a:buClr>
              <a:buSzPct val="54166"/>
              <a:buFont typeface="Wingdings"/>
              <a:buChar char="◼"/>
              <a:tabLst>
                <a:tab pos="756285" algn="l"/>
                <a:tab pos="756920" algn="l"/>
              </a:tabLst>
            </a:pPr>
            <a:r>
              <a:rPr sz="2200" dirty="0">
                <a:latin typeface="Times New Roman" panose="02020603050405020304" pitchFamily="18" charset="0"/>
                <a:cs typeface="Times New Roman" panose="02020603050405020304" pitchFamily="18" charset="0"/>
              </a:rPr>
              <a:t>Thêm vào tập hợp</a:t>
            </a:r>
          </a:p>
          <a:p>
            <a:pPr marL="756285" lvl="1" indent="-287020">
              <a:spcBef>
                <a:spcPts val="580"/>
              </a:spcBef>
              <a:buClr>
                <a:srgbClr val="FF0000"/>
              </a:buClr>
              <a:buSzPct val="54166"/>
              <a:buFont typeface="Wingdings"/>
              <a:buChar char="◼"/>
              <a:tabLst>
                <a:tab pos="756285" algn="l"/>
                <a:tab pos="756920" algn="l"/>
              </a:tabLst>
            </a:pPr>
            <a:r>
              <a:rPr sz="2200" dirty="0">
                <a:latin typeface="Times New Roman" panose="02020603050405020304" pitchFamily="18" charset="0"/>
                <a:cs typeface="Times New Roman" panose="02020603050405020304" pitchFamily="18" charset="0"/>
              </a:rPr>
              <a:t>Xóa khỏi tập hợp</a:t>
            </a:r>
          </a:p>
          <a:p>
            <a:pPr marL="756285" lvl="1" indent="-287020">
              <a:spcBef>
                <a:spcPts val="575"/>
              </a:spcBef>
              <a:buClr>
                <a:srgbClr val="FF0000"/>
              </a:buClr>
              <a:buSzPct val="54166"/>
              <a:buFont typeface="Wingdings"/>
              <a:buChar char="◼"/>
              <a:tabLst>
                <a:tab pos="756285" algn="l"/>
                <a:tab pos="756920" algn="l"/>
              </a:tabLst>
            </a:pPr>
            <a:r>
              <a:rPr sz="2200" dirty="0">
                <a:latin typeface="Times New Roman" panose="02020603050405020304" pitchFamily="18" charset="0"/>
                <a:cs typeface="Times New Roman" panose="02020603050405020304" pitchFamily="18" charset="0"/>
              </a:rPr>
              <a:t>Kiểm tra có là thành viên</a:t>
            </a:r>
          </a:p>
          <a:p>
            <a:pPr marL="355600" marR="67945" indent="-342900">
              <a:spcBef>
                <a:spcPts val="575"/>
              </a:spcBef>
              <a:buClr>
                <a:srgbClr val="3333CC"/>
              </a:buClr>
              <a:buSzPct val="60416"/>
              <a:buFont typeface="Wingdings"/>
              <a:buChar char="◼"/>
              <a:tabLst>
                <a:tab pos="354965" algn="l"/>
                <a:tab pos="355600" algn="l"/>
              </a:tabLst>
            </a:pPr>
            <a:r>
              <a:rPr sz="2200" dirty="0">
                <a:latin typeface="Times New Roman" panose="02020603050405020304" pitchFamily="18" charset="0"/>
                <a:cs typeface="Times New Roman" panose="02020603050405020304" pitchFamily="18" charset="0"/>
              </a:rPr>
              <a:t>Chứa các phương thức thao tác  trên các phần tử riêng lẻ hoặc  theo khối</a:t>
            </a:r>
          </a:p>
          <a:p>
            <a:pPr marL="355600" marR="32384" indent="-342900">
              <a:spcBef>
                <a:spcPts val="580"/>
              </a:spcBef>
              <a:buClr>
                <a:srgbClr val="3333CC"/>
              </a:buClr>
              <a:buSzPct val="60416"/>
              <a:buFont typeface="Wingdings"/>
              <a:buChar char="◼"/>
              <a:tabLst>
                <a:tab pos="354965" algn="l"/>
                <a:tab pos="355600" algn="l"/>
                <a:tab pos="1211580" algn="l"/>
                <a:tab pos="1237615" algn="l"/>
              </a:tabLst>
            </a:pPr>
            <a:r>
              <a:rPr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sz="2200" dirty="0" err="1">
                <a:latin typeface="Times New Roman" panose="02020603050405020304" pitchFamily="18" charset="0"/>
                <a:cs typeface="Times New Roman" panose="02020603050405020304" pitchFamily="18" charset="0"/>
              </a:rPr>
              <a:t>cấp</a:t>
            </a:r>
            <a:r>
              <a:rPr sz="2200" dirty="0">
                <a:latin typeface="Times New Roman" panose="02020603050405020304" pitchFamily="18" charset="0"/>
                <a:cs typeface="Times New Roman" panose="02020603050405020304" pitchFamily="18" charset="0"/>
              </a:rPr>
              <a:t> các phương thức </a:t>
            </a:r>
            <a:r>
              <a:rPr sz="2200" dirty="0" err="1">
                <a:latin typeface="Times New Roman" panose="02020603050405020304" pitchFamily="18" charset="0"/>
                <a:cs typeface="Times New Roman" panose="02020603050405020304" pitchFamily="18" charset="0"/>
              </a:rPr>
              <a:t>cho</a:t>
            </a:r>
            <a:r>
              <a:rPr sz="2200" dirty="0">
                <a:latin typeface="Times New Roman" panose="02020603050405020304" pitchFamily="18" charset="0"/>
                <a:cs typeface="Times New Roman" panose="02020603050405020304" pitchFamily="18" charset="0"/>
              </a:rPr>
              <a:t>  </a:t>
            </a:r>
            <a:r>
              <a:rPr sz="2200" dirty="0" err="1">
                <a:latin typeface="Times New Roman" panose="02020603050405020304" pitchFamily="18" charset="0"/>
                <a:cs typeface="Times New Roman" panose="02020603050405020304" pitchFamily="18" charset="0"/>
              </a:rPr>
              <a:t>phép</a:t>
            </a:r>
            <a:r>
              <a:rPr lang="en-US" sz="2200" dirty="0">
                <a:latin typeface="Times New Roman" panose="02020603050405020304" pitchFamily="18" charset="0"/>
                <a:cs typeface="Times New Roman" panose="02020603050405020304" pitchFamily="18" charset="0"/>
              </a:rPr>
              <a:t> </a:t>
            </a:r>
            <a:r>
              <a:rPr sz="2200" dirty="0" err="1">
                <a:latin typeface="Times New Roman" panose="02020603050405020304" pitchFamily="18" charset="0"/>
                <a:cs typeface="Times New Roman" panose="02020603050405020304" pitchFamily="18" charset="0"/>
              </a:rPr>
              <a:t>thực</a:t>
            </a:r>
            <a:r>
              <a:rPr sz="2200" dirty="0">
                <a:latin typeface="Times New Roman" panose="02020603050405020304" pitchFamily="18" charset="0"/>
                <a:cs typeface="Times New Roman" panose="02020603050405020304" pitchFamily="18" charset="0"/>
              </a:rPr>
              <a:t> hiện duyệt qua các  phần tử trên tập hợp (lặp) và  chuyển tập hợp sang mảng</a:t>
            </a: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17</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6769761" y="1482705"/>
            <a:ext cx="3944111" cy="471373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4005579"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Collection</a:t>
            </a:r>
          </a:p>
        </p:txBody>
      </p:sp>
      <p:sp>
        <p:nvSpPr>
          <p:cNvPr id="8" name="object 8"/>
          <p:cNvSpPr txBox="1"/>
          <p:nvPr/>
        </p:nvSpPr>
        <p:spPr>
          <a:xfrm>
            <a:off x="3352801" y="1262222"/>
            <a:ext cx="5076825" cy="5200270"/>
          </a:xfrm>
          <a:prstGeom prst="rect">
            <a:avLst/>
          </a:prstGeom>
        </p:spPr>
        <p:txBody>
          <a:bodyPr vert="horz" wrap="square" lIns="0" tIns="40005" rIns="0" bIns="0" rtlCol="0">
            <a:spAutoFit/>
          </a:bodyPr>
          <a:lstStyle/>
          <a:p>
            <a:pPr marL="12700">
              <a:spcBef>
                <a:spcPts val="315"/>
              </a:spcBef>
            </a:pPr>
            <a:r>
              <a:rPr b="1" dirty="0">
                <a:solidFill>
                  <a:srgbClr val="333399"/>
                </a:solidFill>
                <a:latin typeface="Times New Roman" panose="02020603050405020304" pitchFamily="18" charset="0"/>
                <a:cs typeface="Times New Roman" panose="02020603050405020304" pitchFamily="18" charset="0"/>
              </a:rPr>
              <a:t>public interface </a:t>
            </a:r>
            <a:r>
              <a:rPr b="1" dirty="0">
                <a:latin typeface="Times New Roman" panose="02020603050405020304" pitchFamily="18" charset="0"/>
                <a:cs typeface="Times New Roman" panose="02020603050405020304" pitchFamily="18" charset="0"/>
              </a:rPr>
              <a:t>Collection {</a:t>
            </a:r>
            <a:endParaRPr dirty="0">
              <a:latin typeface="Times New Roman" panose="02020603050405020304" pitchFamily="18" charset="0"/>
              <a:cs typeface="Times New Roman" panose="02020603050405020304" pitchFamily="18" charset="0"/>
            </a:endParaRPr>
          </a:p>
          <a:p>
            <a:pPr marL="560070" marR="1916430">
              <a:lnSpc>
                <a:spcPct val="110000"/>
              </a:lnSpc>
            </a:pPr>
            <a:r>
              <a:rPr b="1" dirty="0">
                <a:latin typeface="Times New Roman" panose="02020603050405020304" pitchFamily="18" charset="0"/>
                <a:cs typeface="Times New Roman" panose="02020603050405020304" pitchFamily="18" charset="0"/>
              </a:rPr>
              <a:t>// Basic Operations  </a:t>
            </a:r>
            <a:endParaRPr lang="en-US" b="1" dirty="0">
              <a:latin typeface="Times New Roman" panose="02020603050405020304" pitchFamily="18" charset="0"/>
              <a:cs typeface="Times New Roman" panose="02020603050405020304" pitchFamily="18" charset="0"/>
            </a:endParaRPr>
          </a:p>
          <a:p>
            <a:pPr marL="560070" marR="1916430">
              <a:lnSpc>
                <a:spcPct val="110000"/>
              </a:lnSpc>
            </a:pP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size();  </a:t>
            </a:r>
            <a:endParaRPr lang="en-US" b="1" dirty="0">
              <a:latin typeface="Times New Roman" panose="02020603050405020304" pitchFamily="18" charset="0"/>
              <a:cs typeface="Times New Roman" panose="02020603050405020304" pitchFamily="18" charset="0"/>
            </a:endParaRPr>
          </a:p>
          <a:p>
            <a:pPr marL="560070" marR="1916430">
              <a:lnSpc>
                <a:spcPct val="110000"/>
              </a:lnSpc>
            </a:pPr>
            <a:r>
              <a:rPr b="1" dirty="0" err="1">
                <a:solidFill>
                  <a:srgbClr val="333399"/>
                </a:solidFill>
                <a:latin typeface="Times New Roman" panose="02020603050405020304" pitchFamily="18" charset="0"/>
                <a:cs typeface="Times New Roman" panose="02020603050405020304" pitchFamily="18" charset="0"/>
              </a:rPr>
              <a:t>boolean</a:t>
            </a:r>
            <a:r>
              <a:rPr b="1" dirty="0">
                <a:solidFill>
                  <a:srgbClr val="333399"/>
                </a:solidFill>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isEmpty();</a:t>
            </a:r>
            <a:endParaRPr dirty="0">
              <a:latin typeface="Times New Roman" panose="02020603050405020304" pitchFamily="18" charset="0"/>
              <a:cs typeface="Times New Roman" panose="02020603050405020304" pitchFamily="18" charset="0"/>
            </a:endParaRPr>
          </a:p>
          <a:p>
            <a:pPr marL="560070" marR="5080">
              <a:lnSpc>
                <a:spcPct val="110000"/>
              </a:lnSpc>
              <a:spcBef>
                <a:spcPts val="5"/>
              </a:spcBef>
            </a:pPr>
            <a:r>
              <a:rPr b="1" dirty="0">
                <a:solidFill>
                  <a:srgbClr val="333399"/>
                </a:solidFill>
                <a:latin typeface="Times New Roman" panose="02020603050405020304" pitchFamily="18" charset="0"/>
                <a:cs typeface="Times New Roman" panose="02020603050405020304" pitchFamily="18" charset="0"/>
              </a:rPr>
              <a:t>boolean </a:t>
            </a:r>
            <a:r>
              <a:rPr b="1" dirty="0">
                <a:latin typeface="Times New Roman" panose="02020603050405020304" pitchFamily="18" charset="0"/>
                <a:cs typeface="Times New Roman" panose="02020603050405020304" pitchFamily="18" charset="0"/>
              </a:rPr>
              <a:t>contains(</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element);  </a:t>
            </a:r>
            <a:endParaRPr lang="en-US" b="1" dirty="0">
              <a:latin typeface="Times New Roman" panose="02020603050405020304" pitchFamily="18" charset="0"/>
              <a:cs typeface="Times New Roman" panose="02020603050405020304" pitchFamily="18" charset="0"/>
            </a:endParaRPr>
          </a:p>
          <a:p>
            <a:pPr marL="560070" marR="5080">
              <a:lnSpc>
                <a:spcPct val="110000"/>
              </a:lnSpc>
              <a:spcBef>
                <a:spcPts val="5"/>
              </a:spcBef>
            </a:pPr>
            <a:r>
              <a:rPr b="1" dirty="0" err="1">
                <a:solidFill>
                  <a:srgbClr val="333399"/>
                </a:solidFill>
                <a:latin typeface="Times New Roman" panose="02020603050405020304" pitchFamily="18" charset="0"/>
                <a:cs typeface="Times New Roman" panose="02020603050405020304" pitchFamily="18" charset="0"/>
              </a:rPr>
              <a:t>boolean</a:t>
            </a:r>
            <a:r>
              <a:rPr b="1" dirty="0">
                <a:solidFill>
                  <a:srgbClr val="333399"/>
                </a:solidFill>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add(</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element);  </a:t>
            </a:r>
            <a:endParaRPr lang="en-US" b="1" dirty="0">
              <a:latin typeface="Times New Roman" panose="02020603050405020304" pitchFamily="18" charset="0"/>
              <a:cs typeface="Times New Roman" panose="02020603050405020304" pitchFamily="18" charset="0"/>
            </a:endParaRPr>
          </a:p>
          <a:p>
            <a:pPr marL="560070" marR="5080">
              <a:lnSpc>
                <a:spcPct val="110000"/>
              </a:lnSpc>
              <a:spcBef>
                <a:spcPts val="5"/>
              </a:spcBef>
            </a:pPr>
            <a:r>
              <a:rPr b="1" dirty="0" err="1">
                <a:solidFill>
                  <a:srgbClr val="333399"/>
                </a:solidFill>
                <a:latin typeface="Times New Roman" panose="02020603050405020304" pitchFamily="18" charset="0"/>
                <a:cs typeface="Times New Roman" panose="02020603050405020304" pitchFamily="18" charset="0"/>
              </a:rPr>
              <a:t>boolean</a:t>
            </a:r>
            <a:r>
              <a:rPr b="1" dirty="0">
                <a:solidFill>
                  <a:srgbClr val="333399"/>
                </a:solidFill>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remove(</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element);  </a:t>
            </a:r>
            <a:endParaRPr lang="en-US" b="1" dirty="0">
              <a:latin typeface="Times New Roman" panose="02020603050405020304" pitchFamily="18" charset="0"/>
              <a:cs typeface="Times New Roman" panose="02020603050405020304" pitchFamily="18" charset="0"/>
            </a:endParaRPr>
          </a:p>
          <a:p>
            <a:pPr marL="560070" marR="5080">
              <a:lnSpc>
                <a:spcPct val="110000"/>
              </a:lnSpc>
              <a:spcBef>
                <a:spcPts val="5"/>
              </a:spcBef>
            </a:pPr>
            <a:r>
              <a:rPr b="1" dirty="0">
                <a:solidFill>
                  <a:srgbClr val="333399"/>
                </a:solidFill>
                <a:latin typeface="Times New Roman" panose="02020603050405020304" pitchFamily="18" charset="0"/>
                <a:cs typeface="Times New Roman" panose="02020603050405020304" pitchFamily="18" charset="0"/>
              </a:rPr>
              <a:t>Iterator </a:t>
            </a:r>
            <a:r>
              <a:rPr b="1" dirty="0">
                <a:latin typeface="Times New Roman" panose="02020603050405020304" pitchFamily="18" charset="0"/>
                <a:cs typeface="Times New Roman" panose="02020603050405020304" pitchFamily="18" charset="0"/>
              </a:rPr>
              <a:t>iterator();</a:t>
            </a:r>
            <a:endParaRPr dirty="0">
              <a:latin typeface="Times New Roman" panose="02020603050405020304" pitchFamily="18" charset="0"/>
              <a:cs typeface="Times New Roman" panose="02020603050405020304" pitchFamily="18" charset="0"/>
            </a:endParaRPr>
          </a:p>
          <a:p>
            <a:pPr>
              <a:spcBef>
                <a:spcPts val="40"/>
              </a:spcBef>
            </a:pPr>
            <a:endParaRPr sz="2250" dirty="0">
              <a:latin typeface="Times New Roman" panose="02020603050405020304" pitchFamily="18" charset="0"/>
              <a:cs typeface="Times New Roman" panose="02020603050405020304" pitchFamily="18" charset="0"/>
            </a:endParaRPr>
          </a:p>
          <a:p>
            <a:pPr marL="560070">
              <a:spcBef>
                <a:spcPts val="5"/>
              </a:spcBef>
            </a:pPr>
            <a:r>
              <a:rPr b="1" dirty="0">
                <a:latin typeface="Times New Roman" panose="02020603050405020304" pitchFamily="18" charset="0"/>
                <a:cs typeface="Times New Roman" panose="02020603050405020304" pitchFamily="18" charset="0"/>
              </a:rPr>
              <a:t>// Bulk Operations</a:t>
            </a:r>
            <a:endParaRPr dirty="0">
              <a:latin typeface="Times New Roman" panose="02020603050405020304" pitchFamily="18" charset="0"/>
              <a:cs typeface="Times New Roman" panose="02020603050405020304" pitchFamily="18" charset="0"/>
            </a:endParaRPr>
          </a:p>
          <a:p>
            <a:pPr marL="560070" marR="140970">
              <a:lnSpc>
                <a:spcPct val="110000"/>
              </a:lnSpc>
            </a:pPr>
            <a:r>
              <a:rPr b="1" dirty="0">
                <a:solidFill>
                  <a:srgbClr val="333399"/>
                </a:solidFill>
                <a:latin typeface="Times New Roman" panose="02020603050405020304" pitchFamily="18" charset="0"/>
                <a:cs typeface="Times New Roman" panose="02020603050405020304" pitchFamily="18" charset="0"/>
              </a:rPr>
              <a:t>boolean </a:t>
            </a:r>
            <a:r>
              <a:rPr b="1" dirty="0">
                <a:latin typeface="Times New Roman" panose="02020603050405020304" pitchFamily="18" charset="0"/>
                <a:cs typeface="Times New Roman" panose="02020603050405020304" pitchFamily="18" charset="0"/>
              </a:rPr>
              <a:t>addAll(Collection c);  </a:t>
            </a:r>
            <a:endParaRPr lang="en-US" b="1" dirty="0">
              <a:latin typeface="Times New Roman" panose="02020603050405020304" pitchFamily="18" charset="0"/>
              <a:cs typeface="Times New Roman" panose="02020603050405020304" pitchFamily="18" charset="0"/>
            </a:endParaRPr>
          </a:p>
          <a:p>
            <a:pPr marL="560070" marR="140970">
              <a:lnSpc>
                <a:spcPct val="110000"/>
              </a:lnSpc>
            </a:pPr>
            <a:r>
              <a:rPr b="1" dirty="0" err="1">
                <a:solidFill>
                  <a:srgbClr val="333399"/>
                </a:solidFill>
                <a:latin typeface="Times New Roman" panose="02020603050405020304" pitchFamily="18" charset="0"/>
                <a:cs typeface="Times New Roman" panose="02020603050405020304" pitchFamily="18" charset="0"/>
              </a:rPr>
              <a:t>boolean</a:t>
            </a:r>
            <a:r>
              <a:rPr b="1" dirty="0">
                <a:solidFill>
                  <a:srgbClr val="333399"/>
                </a:solidFill>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removeAll(Collection c);</a:t>
            </a:r>
            <a:endParaRPr dirty="0">
              <a:latin typeface="Times New Roman" panose="02020603050405020304" pitchFamily="18" charset="0"/>
              <a:cs typeface="Times New Roman" panose="02020603050405020304" pitchFamily="18" charset="0"/>
            </a:endParaRPr>
          </a:p>
          <a:p>
            <a:pPr marL="560070">
              <a:spcBef>
                <a:spcPts val="215"/>
              </a:spcBef>
            </a:pPr>
            <a:r>
              <a:rPr b="1" dirty="0">
                <a:solidFill>
                  <a:srgbClr val="333399"/>
                </a:solidFill>
                <a:latin typeface="Times New Roman" panose="02020603050405020304" pitchFamily="18" charset="0"/>
                <a:cs typeface="Times New Roman" panose="02020603050405020304" pitchFamily="18" charset="0"/>
              </a:rPr>
              <a:t>boolean </a:t>
            </a:r>
            <a:r>
              <a:rPr b="1" dirty="0">
                <a:latin typeface="Times New Roman" panose="02020603050405020304" pitchFamily="18" charset="0"/>
                <a:cs typeface="Times New Roman" panose="02020603050405020304" pitchFamily="18" charset="0"/>
              </a:rPr>
              <a:t>retainAll(Collection c);</a:t>
            </a:r>
            <a:endParaRPr dirty="0">
              <a:latin typeface="Times New Roman" panose="02020603050405020304" pitchFamily="18" charset="0"/>
              <a:cs typeface="Times New Roman" panose="02020603050405020304" pitchFamily="18" charset="0"/>
            </a:endParaRPr>
          </a:p>
          <a:p>
            <a:pPr marL="56007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560070" marR="1916430">
              <a:lnSpc>
                <a:spcPct val="110000"/>
              </a:lnSpc>
            </a:pPr>
            <a:r>
              <a:rPr b="1" dirty="0">
                <a:latin typeface="Times New Roman" panose="02020603050405020304" pitchFamily="18" charset="0"/>
                <a:cs typeface="Times New Roman" panose="02020603050405020304" pitchFamily="18" charset="0"/>
              </a:rPr>
              <a:t>// Array Operations  </a:t>
            </a:r>
            <a:r>
              <a:rPr b="1" dirty="0">
                <a:solidFill>
                  <a:srgbClr val="333399"/>
                </a:solidFill>
                <a:latin typeface="Times New Roman" panose="02020603050405020304" pitchFamily="18" charset="0"/>
                <a:cs typeface="Times New Roman" panose="02020603050405020304" pitchFamily="18" charset="0"/>
              </a:rPr>
              <a:t>Object</a:t>
            </a:r>
            <a:r>
              <a:rPr b="1" dirty="0">
                <a:latin typeface="Times New Roman" panose="02020603050405020304" pitchFamily="18" charset="0"/>
                <a:cs typeface="Times New Roman" panose="02020603050405020304" pitchFamily="18" charset="0"/>
              </a:rPr>
              <a:t>[] toArray();</a:t>
            </a:r>
            <a:endParaRPr dirty="0">
              <a:latin typeface="Times New Roman" panose="02020603050405020304" pitchFamily="18" charset="0"/>
              <a:cs typeface="Times New Roman" panose="02020603050405020304" pitchFamily="18" charset="0"/>
            </a:endParaRPr>
          </a:p>
          <a:p>
            <a:pPr marL="560070">
              <a:spcBef>
                <a:spcPts val="215"/>
              </a:spcBef>
            </a:pPr>
            <a:r>
              <a:rPr b="1" dirty="0">
                <a:solidFill>
                  <a:srgbClr val="333399"/>
                </a:solidFill>
                <a:latin typeface="Times New Roman" panose="02020603050405020304" pitchFamily="18" charset="0"/>
                <a:cs typeface="Times New Roman" panose="02020603050405020304" pitchFamily="18" charset="0"/>
              </a:rPr>
              <a:t>Object</a:t>
            </a:r>
            <a:r>
              <a:rPr b="1" dirty="0">
                <a:latin typeface="Times New Roman" panose="02020603050405020304" pitchFamily="18" charset="0"/>
                <a:cs typeface="Times New Roman" panose="02020603050405020304" pitchFamily="18" charset="0"/>
              </a:rPr>
              <a:t>[] toArray(</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a[]);</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505201" y="6462492"/>
            <a:ext cx="16319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18</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541019" y="848867"/>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0" name="object 10"/>
          <p:cNvSpPr txBox="1">
            <a:spLocks noGrp="1"/>
          </p:cNvSpPr>
          <p:nvPr>
            <p:ph type="title"/>
          </p:nvPr>
        </p:nvSpPr>
        <p:spPr>
          <a:xfrm>
            <a:off x="1831341" y="1405699"/>
            <a:ext cx="2279015" cy="1343660"/>
          </a:xfrm>
          <a:prstGeom prst="rect">
            <a:avLst/>
          </a:prstGeom>
        </p:spPr>
        <p:txBody>
          <a:bodyPr vert="horz" wrap="square" lIns="0" tIns="12700" rIns="0" bIns="0" rtlCol="0" anchor="ctr">
            <a:spAutoFit/>
          </a:bodyPr>
          <a:lstStyle/>
          <a:p>
            <a:pPr marL="12700" marR="5080">
              <a:lnSpc>
                <a:spcPct val="12010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solidFill>
                  <a:srgbClr val="000000"/>
                </a:solidFill>
                <a:latin typeface="Times New Roman" panose="02020603050405020304" pitchFamily="18" charset="0"/>
                <a:cs typeface="Times New Roman" panose="02020603050405020304" pitchFamily="18" charset="0"/>
              </a:rPr>
              <a:t>Các giao diện  con kế thừa giao  diện Collection</a:t>
            </a:r>
            <a:endParaRPr sz="2400">
              <a:latin typeface="Times New Roman" panose="02020603050405020304" pitchFamily="18" charset="0"/>
              <a:cs typeface="Times New Roman" panose="02020603050405020304" pitchFamily="18" charset="0"/>
            </a:endParaRPr>
          </a:p>
        </p:txBody>
      </p:sp>
      <p:sp>
        <p:nvSpPr>
          <p:cNvPr id="14" name="object 14"/>
          <p:cNvSpPr txBox="1">
            <a:spLocks noGrp="1"/>
          </p:cNvSpPr>
          <p:nvPr>
            <p:ph type="sldNum" sz="quarter" idx="12"/>
          </p:nvPr>
        </p:nvSpPr>
        <p:spPr>
          <a:xfrm>
            <a:off x="9737894" y="5966068"/>
            <a:ext cx="413375" cy="199542"/>
          </a:xfrm>
          <a:prstGeom prst="rect">
            <a:avLst/>
          </a:prstGeom>
        </p:spPr>
        <p:txBody>
          <a:bodyPr vert="horz" wrap="square" lIns="0" tIns="0" rIns="0" bIns="0" rtlCol="0" anchor="ctr">
            <a:spAutoFit/>
          </a:bodyPr>
          <a:lstStyle/>
          <a:p>
            <a:pPr marL="38100">
              <a:lnSpc>
                <a:spcPts val="1650"/>
              </a:lnSpc>
            </a:pPr>
            <a:fld id="{81D60167-4931-47E6-BA6A-407CBD079E47}" type="slidenum">
              <a:rPr dirty="0">
                <a:latin typeface="Times New Roman" panose="02020603050405020304" pitchFamily="18" charset="0"/>
                <a:cs typeface="Times New Roman" panose="02020603050405020304" pitchFamily="18" charset="0"/>
              </a:rPr>
              <a:pPr marL="38100">
                <a:lnSpc>
                  <a:spcPts val="1650"/>
                </a:lnSpc>
              </a:pPr>
              <a:t>158</a:t>
            </a:fld>
            <a:endParaRPr dirty="0">
              <a:latin typeface="Times New Roman" panose="02020603050405020304" pitchFamily="18" charset="0"/>
              <a:cs typeface="Times New Roman" panose="02020603050405020304" pitchFamily="18" charset="0"/>
            </a:endParaRPr>
          </a:p>
        </p:txBody>
      </p:sp>
      <p:grpSp>
        <p:nvGrpSpPr>
          <p:cNvPr id="11" name="object 11"/>
          <p:cNvGrpSpPr/>
          <p:nvPr/>
        </p:nvGrpSpPr>
        <p:grpSpPr>
          <a:xfrm>
            <a:off x="2095500" y="356616"/>
            <a:ext cx="8501380" cy="6501765"/>
            <a:chOff x="571500" y="356615"/>
            <a:chExt cx="8501380" cy="6501765"/>
          </a:xfrm>
        </p:grpSpPr>
        <p:sp>
          <p:nvSpPr>
            <p:cNvPr id="12" name="object 12"/>
            <p:cNvSpPr/>
            <p:nvPr/>
          </p:nvSpPr>
          <p:spPr>
            <a:xfrm>
              <a:off x="2700527" y="356615"/>
              <a:ext cx="6371844" cy="5867400"/>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571500" y="4571999"/>
              <a:ext cx="5058156" cy="2285998"/>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708275"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Set</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159</a:t>
            </a:fld>
            <a:endParaRPr dirty="0"/>
          </a:p>
        </p:txBody>
      </p:sp>
      <p:sp>
        <p:nvSpPr>
          <p:cNvPr id="8" name="object 8"/>
          <p:cNvSpPr txBox="1"/>
          <p:nvPr/>
        </p:nvSpPr>
        <p:spPr>
          <a:xfrm>
            <a:off x="2619755" y="1402078"/>
            <a:ext cx="7919208" cy="4503156"/>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Set kế thừa từ Collection, hỗ trợ các thao tác xử lý  trên collection kiểu tập hợp</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756285" lvl="1" indent="-287020">
              <a:spcBef>
                <a:spcPts val="58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Set of cars:</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{BMW, Ford, Jeep, Chevrolet, Nissan, Toyota, VW}</a:t>
            </a:r>
          </a:p>
          <a:p>
            <a:pPr marL="756285" lvl="1" indent="-287020">
              <a:spcBef>
                <a:spcPts val="57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Nationalities in the class</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{Chinese, American, Canadian, Indian}</a:t>
            </a:r>
          </a:p>
          <a:p>
            <a:pPr marL="355600" indent="-342900">
              <a:spcBef>
                <a:spcPts val="66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Một tập hợp các phần tử </a:t>
            </a:r>
            <a:r>
              <a:rPr sz="2800" dirty="0">
                <a:solidFill>
                  <a:srgbClr val="FF0000"/>
                </a:solidFill>
                <a:latin typeface="Times New Roman" panose="02020603050405020304" pitchFamily="18" charset="0"/>
                <a:cs typeface="Times New Roman" panose="02020603050405020304" pitchFamily="18" charset="0"/>
              </a:rPr>
              <a:t>không được trùng lặp</a:t>
            </a:r>
            <a:r>
              <a:rPr sz="2800" dirty="0">
                <a:latin typeface="Times New Roman" panose="02020603050405020304" pitchFamily="18" charset="0"/>
                <a:cs typeface="Times New Roman" panose="02020603050405020304" pitchFamily="18" charset="0"/>
              </a:rPr>
              <a:t>.</a:t>
            </a:r>
          </a:p>
          <a:p>
            <a:pPr marL="355600" marR="35687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Set không có thêm phương thức riêng ngoài các  phương thức kế thừa từ Collection.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600" y="5029200"/>
            <a:ext cx="4320540" cy="130606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3838956" y="5443729"/>
            <a:ext cx="512445" cy="368935"/>
            <a:chOff x="2314955" y="5443728"/>
            <a:chExt cx="512445" cy="368935"/>
          </a:xfrm>
        </p:grpSpPr>
        <p:sp>
          <p:nvSpPr>
            <p:cNvPr id="4" name="object 4"/>
            <p:cNvSpPr/>
            <p:nvPr/>
          </p:nvSpPr>
          <p:spPr>
            <a:xfrm>
              <a:off x="2319527" y="5448300"/>
              <a:ext cx="502920" cy="360045"/>
            </a:xfrm>
            <a:custGeom>
              <a:avLst/>
              <a:gdLst/>
              <a:ahLst/>
              <a:cxnLst/>
              <a:rect l="l" t="t" r="r" b="b"/>
              <a:pathLst>
                <a:path w="502919" h="360045">
                  <a:moveTo>
                    <a:pt x="377317" y="0"/>
                  </a:moveTo>
                  <a:lnTo>
                    <a:pt x="377317" y="89915"/>
                  </a:lnTo>
                  <a:lnTo>
                    <a:pt x="0" y="89915"/>
                  </a:lnTo>
                  <a:lnTo>
                    <a:pt x="0" y="269747"/>
                  </a:lnTo>
                  <a:lnTo>
                    <a:pt x="377317" y="269747"/>
                  </a:lnTo>
                  <a:lnTo>
                    <a:pt x="377317" y="359663"/>
                  </a:lnTo>
                  <a:lnTo>
                    <a:pt x="502920" y="179831"/>
                  </a:lnTo>
                  <a:lnTo>
                    <a:pt x="377317" y="0"/>
                  </a:lnTo>
                  <a:close/>
                </a:path>
              </a:pathLst>
            </a:custGeom>
            <a:solidFill>
              <a:srgbClr val="FF0000"/>
            </a:solidFill>
          </p:spPr>
          <p:txBody>
            <a:bodyPr wrap="square" lIns="0" tIns="0" rIns="0" bIns="0" rtlCol="0"/>
            <a:lstStyle/>
            <a:p>
              <a:endParaRPr/>
            </a:p>
          </p:txBody>
        </p:sp>
        <p:sp>
          <p:nvSpPr>
            <p:cNvPr id="5" name="object 5"/>
            <p:cNvSpPr/>
            <p:nvPr/>
          </p:nvSpPr>
          <p:spPr>
            <a:xfrm>
              <a:off x="2319527" y="5448300"/>
              <a:ext cx="502920" cy="360045"/>
            </a:xfrm>
            <a:custGeom>
              <a:avLst/>
              <a:gdLst/>
              <a:ahLst/>
              <a:cxnLst/>
              <a:rect l="l" t="t" r="r" b="b"/>
              <a:pathLst>
                <a:path w="502919" h="360045">
                  <a:moveTo>
                    <a:pt x="0" y="89915"/>
                  </a:moveTo>
                  <a:lnTo>
                    <a:pt x="377317" y="89915"/>
                  </a:lnTo>
                  <a:lnTo>
                    <a:pt x="377317" y="0"/>
                  </a:lnTo>
                  <a:lnTo>
                    <a:pt x="502920" y="179831"/>
                  </a:lnTo>
                  <a:lnTo>
                    <a:pt x="377317" y="359663"/>
                  </a:lnTo>
                  <a:lnTo>
                    <a:pt x="377317" y="269747"/>
                  </a:lnTo>
                  <a:lnTo>
                    <a:pt x="0" y="269747"/>
                  </a:lnTo>
                  <a:lnTo>
                    <a:pt x="0" y="89915"/>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2517444" y="640080"/>
            <a:ext cx="4009390" cy="4294505"/>
          </a:xfrm>
          <a:prstGeom prst="rect">
            <a:avLst/>
          </a:prstGeom>
        </p:spPr>
        <p:txBody>
          <a:bodyPr vert="horz" wrap="square" lIns="0" tIns="43180" rIns="0" bIns="0" rtlCol="0">
            <a:spAutoFit/>
          </a:bodyPr>
          <a:lstStyle/>
          <a:p>
            <a:pPr marL="12700">
              <a:spcBef>
                <a:spcPts val="340"/>
              </a:spcBef>
            </a:pPr>
            <a:r>
              <a:rPr b="1" dirty="0">
                <a:solidFill>
                  <a:srgbClr val="7E0054"/>
                </a:solidFill>
                <a:latin typeface="Carlito"/>
                <a:cs typeface="Carlito"/>
              </a:rPr>
              <a:t>public </a:t>
            </a:r>
            <a:r>
              <a:rPr b="1" spc="-5" dirty="0">
                <a:solidFill>
                  <a:srgbClr val="7E0054"/>
                </a:solidFill>
                <a:latin typeface="Carlito"/>
                <a:cs typeface="Carlito"/>
              </a:rPr>
              <a:t>class </a:t>
            </a:r>
            <a:r>
              <a:rPr spc="-5" dirty="0">
                <a:latin typeface="Carlito"/>
                <a:cs typeface="Carlito"/>
              </a:rPr>
              <a:t>Test</a:t>
            </a:r>
            <a:r>
              <a:rPr spc="-60" dirty="0">
                <a:latin typeface="Carlito"/>
                <a:cs typeface="Carlito"/>
              </a:rPr>
              <a:t> </a:t>
            </a:r>
            <a:r>
              <a:rPr dirty="0">
                <a:latin typeface="Carlito"/>
                <a:cs typeface="Carlito"/>
              </a:rPr>
              <a:t>{</a:t>
            </a:r>
            <a:endParaRPr>
              <a:latin typeface="Carlito"/>
              <a:cs typeface="Carlito"/>
            </a:endParaRPr>
          </a:p>
          <a:p>
            <a:pPr marL="117475">
              <a:spcBef>
                <a:spcPts val="245"/>
              </a:spcBef>
            </a:pPr>
            <a:r>
              <a:rPr b="1" spc="-5" dirty="0">
                <a:solidFill>
                  <a:srgbClr val="7E0054"/>
                </a:solidFill>
                <a:latin typeface="Carlito"/>
                <a:cs typeface="Carlito"/>
              </a:rPr>
              <a:t>public </a:t>
            </a:r>
            <a:r>
              <a:rPr b="1" dirty="0">
                <a:solidFill>
                  <a:srgbClr val="7E0054"/>
                </a:solidFill>
                <a:latin typeface="Carlito"/>
                <a:cs typeface="Carlito"/>
              </a:rPr>
              <a:t>static </a:t>
            </a:r>
            <a:r>
              <a:rPr b="1" spc="-5" dirty="0">
                <a:solidFill>
                  <a:srgbClr val="7E0054"/>
                </a:solidFill>
                <a:latin typeface="Carlito"/>
                <a:cs typeface="Carlito"/>
              </a:rPr>
              <a:t>void </a:t>
            </a:r>
            <a:r>
              <a:rPr spc="-5" dirty="0">
                <a:latin typeface="Carlito"/>
                <a:cs typeface="Carlito"/>
              </a:rPr>
              <a:t>main(String</a:t>
            </a:r>
            <a:r>
              <a:rPr spc="-35" dirty="0">
                <a:latin typeface="Carlito"/>
                <a:cs typeface="Carlito"/>
              </a:rPr>
              <a:t> </a:t>
            </a:r>
            <a:r>
              <a:rPr dirty="0">
                <a:latin typeface="Carlito"/>
                <a:cs typeface="Carlito"/>
              </a:rPr>
              <a:t>arg[])</a:t>
            </a:r>
            <a:endParaRPr>
              <a:latin typeface="Carlito"/>
              <a:cs typeface="Carlito"/>
            </a:endParaRPr>
          </a:p>
          <a:p>
            <a:pPr marL="117475">
              <a:spcBef>
                <a:spcPts val="240"/>
              </a:spcBef>
            </a:pPr>
            <a:r>
              <a:rPr dirty="0">
                <a:latin typeface="Carlito"/>
                <a:cs typeface="Carlito"/>
              </a:rPr>
              <a:t>{</a:t>
            </a:r>
            <a:endParaRPr>
              <a:latin typeface="Carlito"/>
              <a:cs typeface="Carlito"/>
            </a:endParaRPr>
          </a:p>
          <a:p>
            <a:pPr marL="220979" marR="1292860" algn="just">
              <a:lnSpc>
                <a:spcPct val="111100"/>
              </a:lnSpc>
            </a:pPr>
            <a:r>
              <a:rPr spc="-5" dirty="0">
                <a:latin typeface="Carlito"/>
                <a:cs typeface="Carlito"/>
              </a:rPr>
              <a:t>Diem </a:t>
            </a:r>
            <a:r>
              <a:rPr dirty="0">
                <a:latin typeface="Carlito"/>
                <a:cs typeface="Carlito"/>
              </a:rPr>
              <a:t>d1 = </a:t>
            </a:r>
            <a:r>
              <a:rPr b="1" dirty="0">
                <a:solidFill>
                  <a:srgbClr val="7E0054"/>
                </a:solidFill>
                <a:latin typeface="Carlito"/>
                <a:cs typeface="Carlito"/>
              </a:rPr>
              <a:t>new </a:t>
            </a:r>
            <a:r>
              <a:rPr spc="-5" dirty="0">
                <a:latin typeface="Carlito"/>
                <a:cs typeface="Carlito"/>
              </a:rPr>
              <a:t>Diem(2,3);  Diem </a:t>
            </a:r>
            <a:r>
              <a:rPr dirty="0">
                <a:latin typeface="Carlito"/>
                <a:cs typeface="Carlito"/>
              </a:rPr>
              <a:t>d2 = </a:t>
            </a:r>
            <a:r>
              <a:rPr b="1" dirty="0">
                <a:solidFill>
                  <a:srgbClr val="7E0054"/>
                </a:solidFill>
                <a:latin typeface="Carlito"/>
                <a:cs typeface="Carlito"/>
              </a:rPr>
              <a:t>new </a:t>
            </a:r>
            <a:r>
              <a:rPr spc="-5" dirty="0">
                <a:latin typeface="Carlito"/>
                <a:cs typeface="Carlito"/>
              </a:rPr>
              <a:t>Diem(4,1);  Diem </a:t>
            </a:r>
            <a:r>
              <a:rPr dirty="0">
                <a:latin typeface="Carlito"/>
                <a:cs typeface="Carlito"/>
              </a:rPr>
              <a:t>d3 = </a:t>
            </a:r>
            <a:r>
              <a:rPr b="1" dirty="0">
                <a:solidFill>
                  <a:srgbClr val="7E0054"/>
                </a:solidFill>
                <a:latin typeface="Carlito"/>
                <a:cs typeface="Carlito"/>
              </a:rPr>
              <a:t>new </a:t>
            </a:r>
            <a:r>
              <a:rPr spc="-5" dirty="0">
                <a:latin typeface="Carlito"/>
                <a:cs typeface="Carlito"/>
              </a:rPr>
              <a:t>Diem </a:t>
            </a:r>
            <a:r>
              <a:rPr spc="-10" dirty="0">
                <a:latin typeface="Carlito"/>
                <a:cs typeface="Carlito"/>
              </a:rPr>
              <a:t>(5,1);  </a:t>
            </a:r>
            <a:r>
              <a:rPr spc="-5" dirty="0">
                <a:latin typeface="Carlito"/>
                <a:cs typeface="Carlito"/>
              </a:rPr>
              <a:t>Diem </a:t>
            </a:r>
            <a:r>
              <a:rPr dirty="0">
                <a:latin typeface="Carlito"/>
                <a:cs typeface="Carlito"/>
              </a:rPr>
              <a:t>d4 = </a:t>
            </a:r>
            <a:r>
              <a:rPr b="1" dirty="0">
                <a:solidFill>
                  <a:srgbClr val="7E0054"/>
                </a:solidFill>
                <a:latin typeface="Carlito"/>
                <a:cs typeface="Carlito"/>
              </a:rPr>
              <a:t>new </a:t>
            </a:r>
            <a:r>
              <a:rPr spc="-5" dirty="0">
                <a:latin typeface="Carlito"/>
                <a:cs typeface="Carlito"/>
              </a:rPr>
              <a:t>Diem</a:t>
            </a:r>
            <a:r>
              <a:rPr spc="-15" dirty="0">
                <a:latin typeface="Carlito"/>
                <a:cs typeface="Carlito"/>
              </a:rPr>
              <a:t> </a:t>
            </a:r>
            <a:r>
              <a:rPr spc="-10" dirty="0">
                <a:latin typeface="Carlito"/>
                <a:cs typeface="Carlito"/>
              </a:rPr>
              <a:t>(8,4);</a:t>
            </a:r>
            <a:endParaRPr>
              <a:latin typeface="Carlito"/>
              <a:cs typeface="Carlito"/>
            </a:endParaRPr>
          </a:p>
          <a:p>
            <a:pPr>
              <a:spcBef>
                <a:spcPts val="15"/>
              </a:spcBef>
            </a:pPr>
            <a:endParaRPr sz="2150">
              <a:latin typeface="Carlito"/>
              <a:cs typeface="Carlito"/>
            </a:endParaRPr>
          </a:p>
          <a:p>
            <a:pPr marL="220979"/>
            <a:r>
              <a:rPr spc="-5" dirty="0">
                <a:latin typeface="Carlito"/>
                <a:cs typeface="Carlito"/>
              </a:rPr>
              <a:t>TuGiac </a:t>
            </a:r>
            <a:r>
              <a:rPr dirty="0">
                <a:latin typeface="Carlito"/>
                <a:cs typeface="Carlito"/>
              </a:rPr>
              <a:t>tg1 = </a:t>
            </a:r>
            <a:r>
              <a:rPr b="1" dirty="0">
                <a:solidFill>
                  <a:srgbClr val="7E0054"/>
                </a:solidFill>
                <a:latin typeface="Carlito"/>
                <a:cs typeface="Carlito"/>
              </a:rPr>
              <a:t>new </a:t>
            </a:r>
            <a:r>
              <a:rPr spc="-5" dirty="0">
                <a:latin typeface="Carlito"/>
                <a:cs typeface="Carlito"/>
              </a:rPr>
              <a:t>TuGiac(d1, d2, </a:t>
            </a:r>
            <a:r>
              <a:rPr dirty="0">
                <a:latin typeface="Carlito"/>
                <a:cs typeface="Carlito"/>
              </a:rPr>
              <a:t>d3,</a:t>
            </a:r>
            <a:r>
              <a:rPr spc="15" dirty="0">
                <a:latin typeface="Carlito"/>
                <a:cs typeface="Carlito"/>
              </a:rPr>
              <a:t> </a:t>
            </a:r>
            <a:r>
              <a:rPr spc="-10" dirty="0">
                <a:latin typeface="Carlito"/>
                <a:cs typeface="Carlito"/>
              </a:rPr>
              <a:t>d4);</a:t>
            </a:r>
            <a:endParaRPr>
              <a:latin typeface="Carlito"/>
              <a:cs typeface="Carlito"/>
            </a:endParaRPr>
          </a:p>
          <a:p>
            <a:pPr marL="220979">
              <a:spcBef>
                <a:spcPts val="240"/>
              </a:spcBef>
            </a:pPr>
            <a:r>
              <a:rPr spc="-5" dirty="0">
                <a:latin typeface="Carlito"/>
                <a:cs typeface="Carlito"/>
              </a:rPr>
              <a:t>TuGiac </a:t>
            </a:r>
            <a:r>
              <a:rPr dirty="0">
                <a:latin typeface="Carlito"/>
                <a:cs typeface="Carlito"/>
              </a:rPr>
              <a:t>tg2 = </a:t>
            </a:r>
            <a:r>
              <a:rPr b="1" dirty="0">
                <a:solidFill>
                  <a:srgbClr val="7E0054"/>
                </a:solidFill>
                <a:latin typeface="Carlito"/>
                <a:cs typeface="Carlito"/>
              </a:rPr>
              <a:t>new</a:t>
            </a:r>
            <a:r>
              <a:rPr b="1" spc="-15" dirty="0">
                <a:solidFill>
                  <a:srgbClr val="7E0054"/>
                </a:solidFill>
                <a:latin typeface="Carlito"/>
                <a:cs typeface="Carlito"/>
              </a:rPr>
              <a:t> </a:t>
            </a:r>
            <a:r>
              <a:rPr spc="-10" dirty="0">
                <a:latin typeface="Carlito"/>
                <a:cs typeface="Carlito"/>
              </a:rPr>
              <a:t>TuGiac();</a:t>
            </a:r>
            <a:endParaRPr>
              <a:latin typeface="Carlito"/>
              <a:cs typeface="Carlito"/>
            </a:endParaRPr>
          </a:p>
          <a:p>
            <a:pPr marL="220979" marR="2141220">
              <a:lnSpc>
                <a:spcPct val="111100"/>
              </a:lnSpc>
            </a:pPr>
            <a:r>
              <a:rPr spc="-5" dirty="0">
                <a:latin typeface="Carlito"/>
                <a:cs typeface="Carlito"/>
              </a:rPr>
              <a:t>t</a:t>
            </a:r>
            <a:r>
              <a:rPr dirty="0">
                <a:latin typeface="Carlito"/>
                <a:cs typeface="Carlito"/>
              </a:rPr>
              <a:t>g</a:t>
            </a:r>
            <a:r>
              <a:rPr spc="-5" dirty="0">
                <a:latin typeface="Carlito"/>
                <a:cs typeface="Carlito"/>
              </a:rPr>
              <a:t>1.</a:t>
            </a:r>
            <a:r>
              <a:rPr dirty="0">
                <a:latin typeface="Carlito"/>
                <a:cs typeface="Carlito"/>
              </a:rPr>
              <a:t>pr</a:t>
            </a:r>
            <a:r>
              <a:rPr spc="-15" dirty="0">
                <a:latin typeface="Carlito"/>
                <a:cs typeface="Carlito"/>
              </a:rPr>
              <a:t>i</a:t>
            </a:r>
            <a:r>
              <a:rPr spc="-5" dirty="0">
                <a:latin typeface="Carlito"/>
                <a:cs typeface="Carlito"/>
              </a:rPr>
              <a:t>ntTu</a:t>
            </a:r>
            <a:r>
              <a:rPr dirty="0">
                <a:latin typeface="Carlito"/>
                <a:cs typeface="Carlito"/>
              </a:rPr>
              <a:t>G</a:t>
            </a:r>
            <a:r>
              <a:rPr spc="-5" dirty="0">
                <a:latin typeface="Carlito"/>
                <a:cs typeface="Carlito"/>
              </a:rPr>
              <a:t>i</a:t>
            </a:r>
            <a:r>
              <a:rPr dirty="0">
                <a:latin typeface="Carlito"/>
                <a:cs typeface="Carlito"/>
              </a:rPr>
              <a:t>ac</a:t>
            </a:r>
            <a:r>
              <a:rPr spc="-10" dirty="0">
                <a:latin typeface="Carlito"/>
                <a:cs typeface="Carlito"/>
              </a:rPr>
              <a:t>(</a:t>
            </a:r>
            <a:r>
              <a:rPr spc="-5" dirty="0">
                <a:latin typeface="Carlito"/>
                <a:cs typeface="Carlito"/>
              </a:rPr>
              <a:t>);  t</a:t>
            </a:r>
            <a:r>
              <a:rPr dirty="0">
                <a:latin typeface="Carlito"/>
                <a:cs typeface="Carlito"/>
              </a:rPr>
              <a:t>g</a:t>
            </a:r>
            <a:r>
              <a:rPr spc="-5" dirty="0">
                <a:latin typeface="Carlito"/>
                <a:cs typeface="Carlito"/>
              </a:rPr>
              <a:t>2.</a:t>
            </a:r>
            <a:r>
              <a:rPr dirty="0">
                <a:latin typeface="Carlito"/>
                <a:cs typeface="Carlito"/>
              </a:rPr>
              <a:t>pr</a:t>
            </a:r>
            <a:r>
              <a:rPr spc="-15" dirty="0">
                <a:latin typeface="Carlito"/>
                <a:cs typeface="Carlito"/>
              </a:rPr>
              <a:t>i</a:t>
            </a:r>
            <a:r>
              <a:rPr spc="-5" dirty="0">
                <a:latin typeface="Carlito"/>
                <a:cs typeface="Carlito"/>
              </a:rPr>
              <a:t>ntTu</a:t>
            </a:r>
            <a:r>
              <a:rPr dirty="0">
                <a:latin typeface="Carlito"/>
                <a:cs typeface="Carlito"/>
              </a:rPr>
              <a:t>G</a:t>
            </a:r>
            <a:r>
              <a:rPr spc="-5" dirty="0">
                <a:latin typeface="Carlito"/>
                <a:cs typeface="Carlito"/>
              </a:rPr>
              <a:t>i</a:t>
            </a:r>
            <a:r>
              <a:rPr dirty="0">
                <a:latin typeface="Carlito"/>
                <a:cs typeface="Carlito"/>
              </a:rPr>
              <a:t>ac</a:t>
            </a:r>
            <a:r>
              <a:rPr spc="-10" dirty="0">
                <a:latin typeface="Carlito"/>
                <a:cs typeface="Carlito"/>
              </a:rPr>
              <a:t>(</a:t>
            </a:r>
            <a:r>
              <a:rPr spc="-5" dirty="0">
                <a:latin typeface="Carlito"/>
                <a:cs typeface="Carlito"/>
              </a:rPr>
              <a:t>);</a:t>
            </a:r>
            <a:endParaRPr>
              <a:latin typeface="Carlito"/>
              <a:cs typeface="Carlito"/>
            </a:endParaRPr>
          </a:p>
          <a:p>
            <a:pPr marL="117475">
              <a:spcBef>
                <a:spcPts val="240"/>
              </a:spcBef>
            </a:pPr>
            <a:r>
              <a:rPr dirty="0">
                <a:latin typeface="Carlito"/>
                <a:cs typeface="Carlito"/>
              </a:rPr>
              <a:t>}</a:t>
            </a:r>
            <a:endParaRPr>
              <a:latin typeface="Carlito"/>
              <a:cs typeface="Carlito"/>
            </a:endParaRPr>
          </a:p>
          <a:p>
            <a:pPr marL="12700">
              <a:spcBef>
                <a:spcPts val="240"/>
              </a:spcBef>
            </a:pPr>
            <a:r>
              <a:rPr dirty="0">
                <a:latin typeface="Carlito"/>
                <a:cs typeface="Carlito"/>
              </a:rPr>
              <a:t>}</a:t>
            </a:r>
            <a:endParaRPr>
              <a:latin typeface="Carlito"/>
              <a:cs typeface="Carlito"/>
            </a:endParaRPr>
          </a:p>
        </p:txBody>
      </p:sp>
      <p:sp>
        <p:nvSpPr>
          <p:cNvPr id="7" name="object 7"/>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16</a:t>
            </a:fld>
            <a:endParaRPr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4021454"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SortedSet</a:t>
            </a:r>
          </a:p>
        </p:txBody>
      </p:sp>
      <p:sp>
        <p:nvSpPr>
          <p:cNvPr id="8" name="object 8"/>
          <p:cNvSpPr txBox="1"/>
          <p:nvPr/>
        </p:nvSpPr>
        <p:spPr>
          <a:xfrm>
            <a:off x="2514600" y="1323357"/>
            <a:ext cx="7892416" cy="5282215"/>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SortedSet : </a:t>
            </a:r>
            <a:r>
              <a:rPr sz="2400" dirty="0">
                <a:latin typeface="Times New Roman" panose="02020603050405020304" pitchFamily="18" charset="0"/>
                <a:cs typeface="Times New Roman" panose="02020603050405020304" pitchFamily="18" charset="0"/>
              </a:rPr>
              <a:t>kế thừa giao diện </a:t>
            </a:r>
            <a:r>
              <a:rPr sz="2400" dirty="0">
                <a:solidFill>
                  <a:srgbClr val="FF0000"/>
                </a:solidFill>
                <a:latin typeface="Times New Roman" panose="02020603050405020304" pitchFamily="18" charset="0"/>
                <a:cs typeface="Times New Roman" panose="02020603050405020304" pitchFamily="18" charset="0"/>
              </a:rPr>
              <a:t>Set</a:t>
            </a:r>
            <a:endParaRPr sz="2400" dirty="0">
              <a:latin typeface="Times New Roman" panose="02020603050405020304" pitchFamily="18" charset="0"/>
              <a:cs typeface="Times New Roman" panose="02020603050405020304" pitchFamily="18" charset="0"/>
            </a:endParaRP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Các phần tử </a:t>
            </a:r>
            <a:r>
              <a:rPr sz="2400" dirty="0">
                <a:solidFill>
                  <a:srgbClr val="333399"/>
                </a:solidFill>
                <a:latin typeface="Times New Roman" panose="02020603050405020304" pitchFamily="18" charset="0"/>
                <a:cs typeface="Times New Roman" panose="02020603050405020304" pitchFamily="18" charset="0"/>
              </a:rPr>
              <a:t>được sắp xếp theo một thứ tự</a:t>
            </a:r>
            <a:endParaRPr sz="2400" dirty="0">
              <a:latin typeface="Times New Roman" panose="02020603050405020304" pitchFamily="18" charset="0"/>
              <a:cs typeface="Times New Roman" panose="02020603050405020304" pitchFamily="18" charset="0"/>
            </a:endParaRP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có các phần tử trùng nhau</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Cho phép một phần tử là </a:t>
            </a:r>
            <a:r>
              <a:rPr sz="2400" dirty="0">
                <a:solidFill>
                  <a:srgbClr val="00AB7D"/>
                </a:solidFill>
                <a:latin typeface="Times New Roman" panose="02020603050405020304" pitchFamily="18" charset="0"/>
                <a:cs typeface="Times New Roman" panose="02020603050405020304" pitchFamily="18" charset="0"/>
              </a:rPr>
              <a:t>null</a:t>
            </a:r>
            <a:endParaRPr sz="2400" dirty="0">
              <a:latin typeface="Times New Roman" panose="02020603050405020304" pitchFamily="18" charset="0"/>
              <a:cs typeface="Times New Roman" panose="02020603050405020304" pitchFamily="18" charset="0"/>
            </a:endParaRPr>
          </a:p>
          <a:p>
            <a:pPr marL="756285" marR="36830"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Các đối tượng đưa vào trong một SortedSet phải cài đặt  giao diện Comparable hoặc lớp cài đặt SortedSet phải</a:t>
            </a:r>
          </a:p>
          <a:p>
            <a:pPr marR="196850" algn="ctr">
              <a:spcBef>
                <a:spcPts val="5"/>
              </a:spcBef>
            </a:pPr>
            <a:r>
              <a:rPr sz="2400" dirty="0">
                <a:latin typeface="Times New Roman" panose="02020603050405020304" pitchFamily="18" charset="0"/>
                <a:cs typeface="Times New Roman" panose="02020603050405020304" pitchFamily="18" charset="0"/>
              </a:rPr>
              <a:t>nhận một Comparator trên kiểu của đối tượng đó</a:t>
            </a:r>
          </a:p>
          <a:p>
            <a:pPr marL="342265" marR="285750" indent="-342265">
              <a:spcBef>
                <a:spcPts val="665"/>
              </a:spcBef>
              <a:buClr>
                <a:srgbClr val="3333CC"/>
              </a:buClr>
              <a:buSzPct val="58928"/>
              <a:buFont typeface="Wingdings"/>
              <a:buChar char="◼"/>
              <a:tabLst>
                <a:tab pos="342265" algn="l"/>
                <a:tab pos="355600" algn="l"/>
              </a:tabLst>
            </a:pPr>
            <a:r>
              <a:rPr sz="2800" dirty="0">
                <a:latin typeface="Times New Roman" panose="02020603050405020304" pitchFamily="18" charset="0"/>
                <a:cs typeface="Times New Roman" panose="02020603050405020304" pitchFamily="18" charset="0"/>
              </a:rPr>
              <a:t>Phương thức: tương tự </a:t>
            </a:r>
            <a:r>
              <a:rPr sz="2800" dirty="0">
                <a:solidFill>
                  <a:srgbClr val="FF0000"/>
                </a:solidFill>
                <a:latin typeface="Times New Roman" panose="02020603050405020304" pitchFamily="18" charset="0"/>
                <a:cs typeface="Times New Roman" panose="02020603050405020304" pitchFamily="18" charset="0"/>
              </a:rPr>
              <a:t>Set</a:t>
            </a:r>
            <a:r>
              <a:rPr sz="2800" dirty="0">
                <a:latin typeface="Times New Roman" panose="02020603050405020304" pitchFamily="18" charset="0"/>
                <a:cs typeface="Times New Roman" panose="02020603050405020304" pitchFamily="18" charset="0"/>
              </a:rPr>
              <a:t>, thêm 2 phương thức</a:t>
            </a:r>
          </a:p>
          <a:p>
            <a:pPr marL="286385" marR="1821180" lvl="1" indent="-286385">
              <a:spcBef>
                <a:spcPts val="580"/>
              </a:spcBef>
              <a:buClr>
                <a:srgbClr val="FF0000"/>
              </a:buClr>
              <a:buSzPct val="54166"/>
              <a:buFont typeface="Wingdings"/>
              <a:buChar char="◼"/>
              <a:tabLst>
                <a:tab pos="286385" algn="l"/>
                <a:tab pos="756920" algn="l"/>
              </a:tabLst>
            </a:pPr>
            <a:r>
              <a:rPr sz="2400" dirty="0">
                <a:solidFill>
                  <a:srgbClr val="00AB7D"/>
                </a:solidFill>
                <a:latin typeface="Times New Roman" panose="02020603050405020304" pitchFamily="18" charset="0"/>
                <a:cs typeface="Times New Roman" panose="02020603050405020304" pitchFamily="18" charset="0"/>
              </a:rPr>
              <a:t>first( )</a:t>
            </a:r>
            <a:r>
              <a:rPr sz="2400" dirty="0">
                <a:latin typeface="Times New Roman" panose="02020603050405020304" pitchFamily="18" charset="0"/>
                <a:cs typeface="Times New Roman" panose="02020603050405020304" pitchFamily="18" charset="0"/>
              </a:rPr>
              <a:t>: lấy  phần  tử   đầu  tiên (nhỏ nhất)</a:t>
            </a:r>
          </a:p>
          <a:p>
            <a:pPr marL="286385" marR="1769745" lvl="1" indent="-286385">
              <a:spcBef>
                <a:spcPts val="580"/>
              </a:spcBef>
              <a:buClr>
                <a:srgbClr val="FF0000"/>
              </a:buClr>
              <a:buSzPct val="54166"/>
              <a:buFont typeface="Wingdings"/>
              <a:buChar char="◼"/>
              <a:tabLst>
                <a:tab pos="286385" algn="l"/>
                <a:tab pos="756920" algn="l"/>
              </a:tabLst>
            </a:pPr>
            <a:r>
              <a:rPr sz="2400" dirty="0">
                <a:solidFill>
                  <a:srgbClr val="00AB7D"/>
                </a:solidFill>
                <a:latin typeface="Times New Roman" panose="02020603050405020304" pitchFamily="18" charset="0"/>
                <a:cs typeface="Times New Roman" panose="02020603050405020304" pitchFamily="18" charset="0"/>
              </a:rPr>
              <a:t>last( )</a:t>
            </a:r>
            <a:r>
              <a:rPr sz="2400" dirty="0">
                <a:latin typeface="Times New Roman" panose="02020603050405020304" pitchFamily="18" charset="0"/>
                <a:cs typeface="Times New Roman" panose="02020603050405020304" pitchFamily="18" charset="0"/>
              </a:rPr>
              <a:t>: lấy  phần  tử   cuối  cùng (lớn nhất)</a:t>
            </a:r>
          </a:p>
          <a:p>
            <a:pPr marL="756285" marR="5080" lvl="1" indent="-287020">
              <a:spcBef>
                <a:spcPts val="575"/>
              </a:spcBef>
              <a:buClr>
                <a:srgbClr val="FF0000"/>
              </a:buClr>
              <a:buSzPct val="54166"/>
              <a:buFont typeface="Wingdings"/>
              <a:buChar char="◼"/>
              <a:tabLst>
                <a:tab pos="756285" algn="l"/>
                <a:tab pos="756920" algn="l"/>
              </a:tabLst>
            </a:pPr>
            <a:r>
              <a:rPr sz="2400" dirty="0">
                <a:solidFill>
                  <a:srgbClr val="00AB7D"/>
                </a:solidFill>
                <a:latin typeface="Times New Roman" panose="02020603050405020304" pitchFamily="18" charset="0"/>
                <a:cs typeface="Times New Roman" panose="02020603050405020304" pitchFamily="18" charset="0"/>
              </a:rPr>
              <a:t>SortedSet subSet(Object e1, Object e2): </a:t>
            </a:r>
            <a:r>
              <a:rPr sz="2400" dirty="0">
                <a:latin typeface="Times New Roman" panose="02020603050405020304" pitchFamily="18" charset="0"/>
                <a:cs typeface="Times New Roman" panose="02020603050405020304" pitchFamily="18" charset="0"/>
              </a:rPr>
              <a:t>lấy một tập các  phần tử nằm trong khoảng từ e1 tới e2</a:t>
            </a: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21</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749550"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List</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161</a:t>
            </a:fld>
            <a:endParaRPr dirty="0"/>
          </a:p>
        </p:txBody>
      </p:sp>
      <p:sp>
        <p:nvSpPr>
          <p:cNvPr id="8" name="object 8"/>
          <p:cNvSpPr txBox="1"/>
          <p:nvPr/>
        </p:nvSpPr>
        <p:spPr>
          <a:xfrm>
            <a:off x="2737473" y="1313728"/>
            <a:ext cx="7736225" cy="4887877"/>
          </a:xfrm>
          <a:prstGeom prst="rect">
            <a:avLst/>
          </a:prstGeom>
        </p:spPr>
        <p:txBody>
          <a:bodyPr vert="horz" wrap="square" lIns="0" tIns="12065" rIns="0" bIns="0" rtlCol="0">
            <a:spAutoFit/>
          </a:bodyPr>
          <a:lstStyle/>
          <a:p>
            <a:pPr marL="355600" marR="304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List kế thừa từ Collection, nó cung cấp thêm các  phương thức để xử lý collection kiểu danh sách</a:t>
            </a:r>
          </a:p>
          <a:p>
            <a:pPr marL="756285" marR="508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Danh sách là một collection với các phần tử được xếp  theo chỉ số</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Một số phương thức của List</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get(int index);</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set(int index, Object o);</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void add(int index, Object o);</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remove(int index);</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int indexOf(Object o);</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int lastIndexOf(Object o);</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905760"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Map</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162</a:t>
            </a:fld>
            <a:endParaRPr dirty="0"/>
          </a:p>
        </p:txBody>
      </p:sp>
      <p:sp>
        <p:nvSpPr>
          <p:cNvPr id="8" name="object 8"/>
          <p:cNvSpPr txBox="1"/>
          <p:nvPr/>
        </p:nvSpPr>
        <p:spPr>
          <a:xfrm>
            <a:off x="2435351" y="1443023"/>
            <a:ext cx="4314826" cy="5155257"/>
          </a:xfrm>
          <a:prstGeom prst="rect">
            <a:avLst/>
          </a:prstGeom>
        </p:spPr>
        <p:txBody>
          <a:bodyPr vert="horz" wrap="square" lIns="0" tIns="12700" rIns="0" bIns="0" rtlCol="0">
            <a:spAutoFit/>
          </a:bodyPr>
          <a:lstStyle/>
          <a:p>
            <a:pPr marL="355600" marR="5080" indent="-342900">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Xác định giao diện cơ bản để thao  tác với một tập hợp bao gồm cặp  khóa-giá trị</a:t>
            </a:r>
          </a:p>
          <a:p>
            <a:pPr marL="756285" lvl="1" indent="-287020">
              <a:spcBef>
                <a:spcPts val="489"/>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Thêm một cặp khóa-giá trị</a:t>
            </a:r>
          </a:p>
          <a:p>
            <a:pPr marL="756285" lvl="1" indent="-287020">
              <a:spcBef>
                <a:spcPts val="480"/>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Xóa một cặp khóa-giá trị</a:t>
            </a:r>
          </a:p>
          <a:p>
            <a:pPr marL="756285" lvl="1" indent="-287020">
              <a:spcBef>
                <a:spcPts val="480"/>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Lấy về giá trị với khóa đã có</a:t>
            </a:r>
          </a:p>
          <a:p>
            <a:pPr marL="756285" lvl="1" indent="-287020">
              <a:spcBef>
                <a:spcPts val="480"/>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Kiểm tra có phải là thành viên (khóa</a:t>
            </a:r>
          </a:p>
          <a:p>
            <a:pPr marL="756285"/>
            <a:r>
              <a:rPr sz="2000" dirty="0">
                <a:latin typeface="Times New Roman" panose="02020603050405020304" pitchFamily="18" charset="0"/>
                <a:cs typeface="Times New Roman" panose="02020603050405020304" pitchFamily="18" charset="0"/>
              </a:rPr>
              <a:t>hoặc giá trị)</a:t>
            </a:r>
          </a:p>
          <a:p>
            <a:pPr marL="355600" marR="636905" indent="-342900">
              <a:spcBef>
                <a:spcPts val="575"/>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Cung cấp 3 cách nhìn cho nội  dung của tập hợp:</a:t>
            </a:r>
          </a:p>
          <a:p>
            <a:pPr marL="756285" lvl="1" indent="-287020">
              <a:spcBef>
                <a:spcPts val="484"/>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Tập các khóa</a:t>
            </a:r>
          </a:p>
          <a:p>
            <a:pPr marL="756285" lvl="1" indent="-287020">
              <a:spcBef>
                <a:spcPts val="480"/>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Tập các giá trị</a:t>
            </a:r>
          </a:p>
          <a:p>
            <a:pPr marL="756285" lvl="1" indent="-287020">
              <a:spcBef>
                <a:spcPts val="480"/>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Tập các ánh xạ khóa-giá trị</a:t>
            </a:r>
          </a:p>
        </p:txBody>
      </p:sp>
      <p:sp>
        <p:nvSpPr>
          <p:cNvPr id="9" name="object 9"/>
          <p:cNvSpPr/>
          <p:nvPr/>
        </p:nvSpPr>
        <p:spPr>
          <a:xfrm>
            <a:off x="6750178" y="2171707"/>
            <a:ext cx="3800475" cy="375360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905760"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Map</a:t>
            </a:r>
          </a:p>
        </p:txBody>
      </p:sp>
      <p:sp>
        <p:nvSpPr>
          <p:cNvPr id="9" name="object 9"/>
          <p:cNvSpPr txBox="1"/>
          <p:nvPr/>
        </p:nvSpPr>
        <p:spPr>
          <a:xfrm>
            <a:off x="10168890" y="6441566"/>
            <a:ext cx="22352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24</a:t>
            </a:r>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371981"/>
            <a:ext cx="7831077" cy="4887877"/>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Map cung cấp các thao tác xử lý trên các  bảng ánh xạ</a:t>
            </a:r>
          </a:p>
          <a:p>
            <a:pPr marL="756285" marR="22479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Bảng ánh xạ lưu các phần tử theo khoá và không được  có 2 khoá trùng nhau</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Một số phương thức của Map</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put(Object key, Object value);</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get(Object key);</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Object remove(Object key);</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boolean containsKey(Object key);</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boolean containsValue(Object value);</a:t>
            </a:r>
          </a:p>
          <a:p>
            <a:pPr marL="469900">
              <a:spcBef>
                <a:spcPts val="575"/>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4220210" cy="1367041"/>
          </a:xfrm>
          <a:prstGeom prst="rect">
            <a:avLst/>
          </a:prstGeom>
        </p:spPr>
        <p:txBody>
          <a:bodyPr vert="horz" wrap="square" lIns="0" tIns="12700" rIns="0" bIns="0" rtlCol="0" anchor="ctr">
            <a:spAutoFit/>
          </a:bodyPr>
          <a:lstStyle/>
          <a:p>
            <a:pPr marL="12700">
              <a:lnSpc>
                <a:spcPct val="100000"/>
              </a:lnSpc>
              <a:spcBef>
                <a:spcPts val="100"/>
              </a:spcBef>
            </a:pPr>
            <a:r>
              <a:rPr dirty="0"/>
              <a:t>Giao diện SortedMap</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164</a:t>
            </a:fld>
            <a:endParaRPr dirty="0"/>
          </a:p>
        </p:txBody>
      </p:sp>
      <p:sp>
        <p:nvSpPr>
          <p:cNvPr id="8" name="object 8"/>
          <p:cNvSpPr txBox="1"/>
          <p:nvPr/>
        </p:nvSpPr>
        <p:spPr>
          <a:xfrm>
            <a:off x="2617398" y="1240661"/>
            <a:ext cx="7856298" cy="5096267"/>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Giao diện SortedMap</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thừa kế giao diện </a:t>
            </a:r>
            <a:r>
              <a:rPr sz="2800" dirty="0">
                <a:solidFill>
                  <a:srgbClr val="333399"/>
                </a:solidFill>
                <a:latin typeface="Times New Roman" panose="02020603050405020304" pitchFamily="18" charset="0"/>
                <a:cs typeface="Times New Roman" panose="02020603050405020304" pitchFamily="18" charset="0"/>
              </a:rPr>
              <a:t>Map</a:t>
            </a:r>
            <a:endParaRPr sz="2800" dirty="0">
              <a:latin typeface="Times New Roman" panose="02020603050405020304" pitchFamily="18" charset="0"/>
              <a:cs typeface="Times New Roman" panose="02020603050405020304" pitchFamily="18" charset="0"/>
            </a:endParaRP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phần tử được sắp xếp theo thứ tự</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tương tự </a:t>
            </a:r>
            <a:r>
              <a:rPr sz="2800" dirty="0">
                <a:solidFill>
                  <a:srgbClr val="333399"/>
                </a:solidFill>
                <a:latin typeface="Times New Roman" panose="02020603050405020304" pitchFamily="18" charset="0"/>
                <a:cs typeface="Times New Roman" panose="02020603050405020304" pitchFamily="18" charset="0"/>
              </a:rPr>
              <a:t>SortedSet</a:t>
            </a:r>
            <a:r>
              <a:rPr sz="2800" dirty="0">
                <a:latin typeface="Times New Roman" panose="02020603050405020304" pitchFamily="18" charset="0"/>
                <a:cs typeface="Times New Roman" panose="02020603050405020304" pitchFamily="18" charset="0"/>
              </a:rPr>
              <a:t>, tuy nhiên việc sắp xếp được  thực hiện với các khóa</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Phương thức: Tương tự </a:t>
            </a:r>
            <a:r>
              <a:rPr sz="3200" dirty="0">
                <a:solidFill>
                  <a:srgbClr val="333399"/>
                </a:solidFill>
                <a:latin typeface="Times New Roman" panose="02020603050405020304" pitchFamily="18" charset="0"/>
                <a:cs typeface="Times New Roman" panose="02020603050405020304" pitchFamily="18" charset="0"/>
              </a:rPr>
              <a:t>Map</a:t>
            </a:r>
            <a:r>
              <a:rPr sz="3200" dirty="0">
                <a:latin typeface="Times New Roman" panose="02020603050405020304" pitchFamily="18" charset="0"/>
                <a:cs typeface="Times New Roman" panose="02020603050405020304" pitchFamily="18" charset="0"/>
              </a:rPr>
              <a:t>, bổ sung thêm:</a:t>
            </a:r>
          </a:p>
          <a:p>
            <a:pPr marL="756285" marR="1073785" lvl="1" indent="-287020">
              <a:spcBef>
                <a:spcPts val="675"/>
              </a:spcBef>
              <a:buClr>
                <a:srgbClr val="FF0000"/>
              </a:buClr>
              <a:buSzPct val="53571"/>
              <a:buFont typeface="Wingdings"/>
              <a:buChar char="◼"/>
              <a:tabLst>
                <a:tab pos="756285" algn="l"/>
                <a:tab pos="756920" algn="l"/>
              </a:tabLst>
            </a:pPr>
            <a:r>
              <a:rPr sz="2800" dirty="0">
                <a:solidFill>
                  <a:srgbClr val="00E3A8"/>
                </a:solidFill>
                <a:latin typeface="Times New Roman" panose="02020603050405020304" pitchFamily="18" charset="0"/>
                <a:cs typeface="Times New Roman" panose="02020603050405020304" pitchFamily="18" charset="0"/>
              </a:rPr>
              <a:t>firstKey( )</a:t>
            </a:r>
            <a:r>
              <a:rPr sz="2800" dirty="0">
                <a:latin typeface="Times New Roman" panose="02020603050405020304" pitchFamily="18" charset="0"/>
                <a:cs typeface="Times New Roman" panose="02020603050405020304" pitchFamily="18" charset="0"/>
              </a:rPr>
              <a:t>: returns the first (lowest) value  currently in the map</a:t>
            </a:r>
          </a:p>
          <a:p>
            <a:pPr marL="756285" marR="1043940" lvl="1" indent="-287020">
              <a:spcBef>
                <a:spcPts val="675"/>
              </a:spcBef>
              <a:buClr>
                <a:srgbClr val="FF0000"/>
              </a:buClr>
              <a:buSzPct val="53571"/>
              <a:buFont typeface="Wingdings"/>
              <a:buChar char="◼"/>
              <a:tabLst>
                <a:tab pos="756285" algn="l"/>
                <a:tab pos="756920" algn="l"/>
              </a:tabLst>
            </a:pPr>
            <a:r>
              <a:rPr sz="2800" dirty="0">
                <a:solidFill>
                  <a:srgbClr val="00E3A8"/>
                </a:solidFill>
                <a:latin typeface="Times New Roman" panose="02020603050405020304" pitchFamily="18" charset="0"/>
                <a:cs typeface="Times New Roman" panose="02020603050405020304" pitchFamily="18" charset="0"/>
              </a:rPr>
              <a:t>lastKey( )</a:t>
            </a:r>
            <a:r>
              <a:rPr sz="2800" dirty="0">
                <a:latin typeface="Times New Roman" panose="02020603050405020304" pitchFamily="18" charset="0"/>
                <a:cs typeface="Times New Roman" panose="02020603050405020304" pitchFamily="18" charset="0"/>
              </a:rPr>
              <a:t>: returns the last (highest) value  currently in the map</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165</a:t>
            </a:fld>
            <a:endParaRPr dirty="0"/>
          </a:p>
        </p:txBody>
      </p:sp>
      <p:sp>
        <p:nvSpPr>
          <p:cNvPr id="8" name="object 8"/>
          <p:cNvSpPr txBox="1"/>
          <p:nvPr/>
        </p:nvSpPr>
        <p:spPr>
          <a:xfrm>
            <a:off x="2721761" y="1380500"/>
            <a:ext cx="8431530" cy="75819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Java đã xây dựng sẵn một số lớp thực thi các giao diện Set,</a:t>
            </a:r>
          </a:p>
          <a:p>
            <a:pPr marL="355600">
              <a:spcBef>
                <a:spcPts val="5"/>
              </a:spcBef>
            </a:pPr>
            <a:r>
              <a:rPr sz="2400" dirty="0">
                <a:latin typeface="Times New Roman" panose="02020603050405020304" pitchFamily="18" charset="0"/>
                <a:cs typeface="Times New Roman" panose="02020603050405020304" pitchFamily="18" charset="0"/>
              </a:rPr>
              <a:t>List và Map và cài đặt các phương thức tương ứng</a:t>
            </a:r>
          </a:p>
        </p:txBody>
      </p:sp>
      <p:sp>
        <p:nvSpPr>
          <p:cNvPr id="9" name="object 9"/>
          <p:cNvSpPr/>
          <p:nvPr/>
        </p:nvSpPr>
        <p:spPr>
          <a:xfrm>
            <a:off x="2880082" y="2209215"/>
            <a:ext cx="7559319" cy="429365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166</a:t>
            </a:fld>
            <a:endParaRPr dirty="0"/>
          </a:p>
        </p:txBody>
      </p:sp>
      <p:sp>
        <p:nvSpPr>
          <p:cNvPr id="8" name="object 8"/>
          <p:cNvSpPr txBox="1"/>
          <p:nvPr/>
        </p:nvSpPr>
        <p:spPr>
          <a:xfrm>
            <a:off x="2619756" y="1528816"/>
            <a:ext cx="7743445" cy="2718052"/>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solidFill>
                  <a:srgbClr val="333399"/>
                </a:solidFill>
                <a:latin typeface="Times New Roman" panose="02020603050405020304" pitchFamily="18" charset="0"/>
                <a:cs typeface="Times New Roman" panose="02020603050405020304" pitchFamily="18" charset="0"/>
              </a:rPr>
              <a:t>ArrayList</a:t>
            </a:r>
            <a:r>
              <a:rPr sz="2800" dirty="0">
                <a:latin typeface="Times New Roman" panose="02020603050405020304" pitchFamily="18" charset="0"/>
                <a:cs typeface="Times New Roman" panose="02020603050405020304" pitchFamily="18" charset="0"/>
              </a:rPr>
              <a:t>: Mảng động, nếu các phần tử thêm vào  vượt quá kích cỡ mảng, mảng sẽ tự động tăng kích  cỡ</a:t>
            </a:r>
          </a:p>
          <a:p>
            <a:pPr marL="355600" indent="-342900">
              <a:spcBef>
                <a:spcPts val="675"/>
              </a:spcBef>
              <a:buClr>
                <a:srgbClr val="3333CC"/>
              </a:buClr>
              <a:buSzPct val="58928"/>
              <a:buFont typeface="Wingdings"/>
              <a:buChar char="◼"/>
              <a:tabLst>
                <a:tab pos="354965" algn="l"/>
                <a:tab pos="355600" algn="l"/>
              </a:tabLst>
            </a:pPr>
            <a:r>
              <a:rPr sz="2800" dirty="0">
                <a:solidFill>
                  <a:srgbClr val="333399"/>
                </a:solidFill>
                <a:latin typeface="Times New Roman" panose="02020603050405020304" pitchFamily="18" charset="0"/>
                <a:cs typeface="Times New Roman" panose="02020603050405020304" pitchFamily="18" charset="0"/>
              </a:rPr>
              <a:t>LinkedList</a:t>
            </a:r>
            <a:r>
              <a:rPr sz="2800" dirty="0">
                <a:latin typeface="Times New Roman" panose="02020603050405020304" pitchFamily="18" charset="0"/>
                <a:cs typeface="Times New Roman" panose="02020603050405020304" pitchFamily="18" charset="0"/>
              </a:rPr>
              <a:t>: Danh sách liên kết</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Hỗ trợ thao tác trên đầu và cuối danh sách</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Được sử dụng để tạo ngăn xếp, hàng đợi, cây…</a:t>
            </a:r>
          </a:p>
        </p:txBody>
      </p:sp>
      <p:sp>
        <p:nvSpPr>
          <p:cNvPr id="9" name="object 9"/>
          <p:cNvSpPr/>
          <p:nvPr/>
        </p:nvSpPr>
        <p:spPr>
          <a:xfrm>
            <a:off x="3305748" y="4451329"/>
            <a:ext cx="5580505" cy="70833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167</a:t>
            </a:fld>
            <a:endParaRPr dirty="0"/>
          </a:p>
        </p:txBody>
      </p:sp>
      <p:sp>
        <p:nvSpPr>
          <p:cNvPr id="8" name="object 8"/>
          <p:cNvSpPr txBox="1"/>
          <p:nvPr/>
        </p:nvSpPr>
        <p:spPr>
          <a:xfrm>
            <a:off x="2788679" y="1265193"/>
            <a:ext cx="5825490" cy="1855470"/>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solidFill>
                  <a:srgbClr val="333399"/>
                </a:solidFill>
                <a:latin typeface="Times New Roman" panose="02020603050405020304" pitchFamily="18" charset="0"/>
                <a:cs typeface="Times New Roman" panose="02020603050405020304" pitchFamily="18" charset="0"/>
              </a:rPr>
              <a:t>HashSet</a:t>
            </a:r>
            <a:r>
              <a:rPr sz="2800" dirty="0">
                <a:latin typeface="Times New Roman" panose="02020603050405020304" pitchFamily="18" charset="0"/>
                <a:cs typeface="Times New Roman" panose="02020603050405020304" pitchFamily="18" charset="0"/>
              </a:rPr>
              <a:t>: Bảng băm</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Lưu các phần tử trong một bảng băm</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cho phép lưu trùng lặp</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Cho phép phần tử null</a:t>
            </a:r>
          </a:p>
        </p:txBody>
      </p:sp>
      <p:sp>
        <p:nvSpPr>
          <p:cNvPr id="9" name="object 9"/>
          <p:cNvSpPr/>
          <p:nvPr/>
        </p:nvSpPr>
        <p:spPr>
          <a:xfrm>
            <a:off x="3550607" y="3418022"/>
            <a:ext cx="5063562" cy="309007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8" name="object 8"/>
          <p:cNvSpPr txBox="1"/>
          <p:nvPr/>
        </p:nvSpPr>
        <p:spPr>
          <a:xfrm>
            <a:off x="2435352" y="1310001"/>
            <a:ext cx="8004049" cy="4918654"/>
          </a:xfrm>
          <a:prstGeom prst="rect">
            <a:avLst/>
          </a:prstGeom>
        </p:spPr>
        <p:txBody>
          <a:bodyPr vert="horz" wrap="square" lIns="0" tIns="12065" rIns="0" bIns="0" rtlCol="0">
            <a:spAutoFit/>
          </a:bodyPr>
          <a:lstStyle/>
          <a:p>
            <a:pPr marL="381000" marR="828040" indent="-342900">
              <a:spcBef>
                <a:spcPts val="95"/>
              </a:spcBef>
              <a:buClr>
                <a:srgbClr val="3333CC"/>
              </a:buClr>
              <a:buSzPct val="58928"/>
              <a:buFont typeface="Wingdings"/>
              <a:buChar char="◼"/>
              <a:tabLst>
                <a:tab pos="380365" algn="l"/>
                <a:tab pos="381000" algn="l"/>
              </a:tabLst>
            </a:pPr>
            <a:r>
              <a:rPr sz="2400" dirty="0">
                <a:solidFill>
                  <a:srgbClr val="333399"/>
                </a:solidFill>
                <a:latin typeface="Times New Roman" panose="02020603050405020304" pitchFamily="18" charset="0"/>
                <a:cs typeface="Times New Roman" panose="02020603050405020304" pitchFamily="18" charset="0"/>
              </a:rPr>
              <a:t>LinkedHashSet</a:t>
            </a:r>
            <a:r>
              <a:rPr sz="2400" dirty="0">
                <a:latin typeface="Times New Roman" panose="02020603050405020304" pitchFamily="18" charset="0"/>
                <a:cs typeface="Times New Roman" panose="02020603050405020304" pitchFamily="18" charset="0"/>
              </a:rPr>
              <a:t>: Bảng băm kết hợp với linked list  nhằm đảm bảo thứ tự các phần tử</a:t>
            </a:r>
          </a:p>
          <a:p>
            <a:pPr marL="781685" lvl="1" indent="-287020">
              <a:spcBef>
                <a:spcPts val="580"/>
              </a:spcBef>
              <a:buClr>
                <a:srgbClr val="FF0000"/>
              </a:buClr>
              <a:buSzPct val="54166"/>
              <a:buFont typeface="Wingdings"/>
              <a:buChar char="◼"/>
              <a:tabLst>
                <a:tab pos="781685" algn="l"/>
                <a:tab pos="782320" algn="l"/>
                <a:tab pos="6133465" algn="l"/>
              </a:tabLst>
            </a:pPr>
            <a:r>
              <a:rPr sz="2400" dirty="0" err="1">
                <a:latin typeface="Times New Roman" panose="02020603050405020304" pitchFamily="18" charset="0"/>
                <a:cs typeface="Times New Roman" panose="02020603050405020304" pitchFamily="18" charset="0"/>
              </a:rPr>
              <a:t>Thừa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kế</a:t>
            </a:r>
            <a:r>
              <a:rPr sz="2400" dirty="0">
                <a:latin typeface="Times New Roman" panose="02020603050405020304" pitchFamily="18" charset="0"/>
                <a:cs typeface="Times New Roman" panose="02020603050405020304" pitchFamily="18" charset="0"/>
              </a:rPr>
              <a:t> HashSet và </a:t>
            </a:r>
            <a:r>
              <a:rPr sz="2400" dirty="0" err="1">
                <a:latin typeface="Times New Roman" panose="02020603050405020304" pitchFamily="18" charset="0"/>
                <a:cs typeface="Times New Roman" panose="02020603050405020304" pitchFamily="18" charset="0"/>
              </a:rPr>
              <a:t>thực</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thi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giao</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Set</a:t>
            </a:r>
          </a:p>
          <a:p>
            <a:pPr marL="781685" marR="332740" lvl="1" indent="-287020">
              <a:spcBef>
                <a:spcPts val="580"/>
              </a:spcBef>
              <a:buClr>
                <a:srgbClr val="FF0000"/>
              </a:buClr>
              <a:buSzPct val="54166"/>
              <a:buFont typeface="Wingdings"/>
              <a:buChar char="◼"/>
              <a:tabLst>
                <a:tab pos="781685" algn="l"/>
                <a:tab pos="782320" algn="l"/>
              </a:tabLst>
            </a:pPr>
            <a:r>
              <a:rPr sz="2400" dirty="0">
                <a:latin typeface="Times New Roman" panose="02020603050405020304" pitchFamily="18" charset="0"/>
                <a:cs typeface="Times New Roman" panose="02020603050405020304" pitchFamily="18" charset="0"/>
              </a:rPr>
              <a:t>Khác HashSet ở chỗ nó lưu trữ trong một danh sách móc  nối đôi</a:t>
            </a:r>
          </a:p>
          <a:p>
            <a:pPr marL="781685" marR="284480" lvl="1" indent="-287020">
              <a:spcBef>
                <a:spcPts val="575"/>
              </a:spcBef>
              <a:buClr>
                <a:srgbClr val="FF0000"/>
              </a:buClr>
              <a:buSzPct val="54166"/>
              <a:buFont typeface="Wingdings"/>
              <a:buChar char="◼"/>
              <a:tabLst>
                <a:tab pos="781685" algn="l"/>
                <a:tab pos="782320" algn="l"/>
              </a:tabLst>
            </a:pPr>
            <a:r>
              <a:rPr sz="2400" dirty="0">
                <a:latin typeface="Times New Roman" panose="02020603050405020304" pitchFamily="18" charset="0"/>
                <a:cs typeface="Times New Roman" panose="02020603050405020304" pitchFamily="18" charset="0"/>
              </a:rPr>
              <a:t>Thứ tự các phần tử được sắp xếp theo thứ tự được insert  vào tập hợp</a:t>
            </a:r>
          </a:p>
          <a:p>
            <a:pPr marL="381000" marR="675005" indent="-342900">
              <a:spcBef>
                <a:spcPts val="670"/>
              </a:spcBef>
              <a:buClr>
                <a:srgbClr val="3333CC"/>
              </a:buClr>
              <a:buSzPct val="58928"/>
              <a:buFont typeface="Wingdings"/>
              <a:buChar char="◼"/>
              <a:tabLst>
                <a:tab pos="380365" algn="l"/>
                <a:tab pos="381000" algn="l"/>
              </a:tabLst>
            </a:pPr>
            <a:r>
              <a:rPr sz="2400" dirty="0">
                <a:solidFill>
                  <a:srgbClr val="333399"/>
                </a:solidFill>
                <a:latin typeface="Times New Roman" panose="02020603050405020304" pitchFamily="18" charset="0"/>
                <a:cs typeface="Times New Roman" panose="02020603050405020304" pitchFamily="18" charset="0"/>
              </a:rPr>
              <a:t>TreeSet</a:t>
            </a:r>
            <a:r>
              <a:rPr sz="2400" dirty="0">
                <a:latin typeface="Times New Roman" panose="02020603050405020304" pitchFamily="18" charset="0"/>
                <a:cs typeface="Times New Roman" panose="02020603050405020304" pitchFamily="18" charset="0"/>
              </a:rPr>
              <a:t>: Cho phép lấy các phần tử trong tập hợp  theo thứ tự đã sắp xếp</a:t>
            </a:r>
          </a:p>
          <a:p>
            <a:pPr marL="781685" lvl="1" indent="-287020">
              <a:spcBef>
                <a:spcPts val="580"/>
              </a:spcBef>
              <a:buClr>
                <a:srgbClr val="FF0000"/>
              </a:buClr>
              <a:buSzPct val="54166"/>
              <a:buFont typeface="Wingdings"/>
              <a:buChar char="◼"/>
              <a:tabLst>
                <a:tab pos="781685" algn="l"/>
                <a:tab pos="782320" algn="l"/>
              </a:tabLst>
            </a:pPr>
            <a:r>
              <a:rPr sz="2400" dirty="0">
                <a:latin typeface="Times New Roman" panose="02020603050405020304" pitchFamily="18" charset="0"/>
                <a:cs typeface="Times New Roman" panose="02020603050405020304" pitchFamily="18" charset="0"/>
              </a:rPr>
              <a:t>Các phần tử được thêm vào TreeSet tự động được sắp xếp</a:t>
            </a:r>
          </a:p>
          <a:p>
            <a:pPr marL="781685" marR="30480" lvl="1" indent="-287020">
              <a:spcBef>
                <a:spcPts val="580"/>
              </a:spcBef>
              <a:buClr>
                <a:srgbClr val="FF0000"/>
              </a:buClr>
              <a:buSzPct val="54166"/>
              <a:buFont typeface="Wingdings"/>
              <a:buChar char="◼"/>
              <a:tabLst>
                <a:tab pos="781685" algn="l"/>
                <a:tab pos="782320" algn="l"/>
              </a:tabLst>
            </a:pPr>
            <a:r>
              <a:rPr sz="2400" dirty="0">
                <a:latin typeface="Times New Roman" panose="02020603050405020304" pitchFamily="18" charset="0"/>
                <a:cs typeface="Times New Roman" panose="02020603050405020304" pitchFamily="18" charset="0"/>
              </a:rPr>
              <a:t>Thông thường, ta có thể thêm các phần tử vào HashSet,  sau đó convert về TreeSet để duyệt theo thứ tự </a:t>
            </a:r>
            <a:r>
              <a:rPr sz="2400" dirty="0" err="1">
                <a:latin typeface="Times New Roman" panose="02020603050405020304" pitchFamily="18" charset="0"/>
                <a:cs typeface="Times New Roman" panose="02020603050405020304" pitchFamily="18" charset="0"/>
              </a:rPr>
              <a:t>nhanh</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hơn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169</a:t>
            </a:fld>
            <a:endParaRPr dirty="0"/>
          </a:p>
        </p:txBody>
      </p:sp>
      <p:sp>
        <p:nvSpPr>
          <p:cNvPr id="8" name="object 8"/>
          <p:cNvSpPr txBox="1"/>
          <p:nvPr/>
        </p:nvSpPr>
        <p:spPr>
          <a:xfrm>
            <a:off x="2543142" y="1403743"/>
            <a:ext cx="7820058" cy="4076116"/>
          </a:xfrm>
          <a:prstGeom prst="rect">
            <a:avLst/>
          </a:prstGeom>
        </p:spPr>
        <p:txBody>
          <a:bodyPr vert="horz" wrap="square" lIns="0" tIns="92075" rIns="0" bIns="0" rtlCol="0">
            <a:spAutoFit/>
          </a:bodyPr>
          <a:lstStyle/>
          <a:p>
            <a:pPr marL="355600" indent="-342900">
              <a:spcBef>
                <a:spcPts val="725"/>
              </a:spcBef>
              <a:buClr>
                <a:srgbClr val="3333CC"/>
              </a:buClr>
              <a:buSzPct val="59615"/>
              <a:buFont typeface="Wingdings"/>
              <a:buChar char="◼"/>
              <a:tabLst>
                <a:tab pos="354965" algn="l"/>
                <a:tab pos="355600" algn="l"/>
              </a:tabLst>
            </a:pPr>
            <a:r>
              <a:rPr sz="2600" dirty="0">
                <a:solidFill>
                  <a:srgbClr val="333399"/>
                </a:solidFill>
                <a:latin typeface="Times New Roman" panose="02020603050405020304" pitchFamily="18" charset="0"/>
                <a:cs typeface="Times New Roman" panose="02020603050405020304" pitchFamily="18" charset="0"/>
              </a:rPr>
              <a:t>HashMap</a:t>
            </a:r>
            <a:r>
              <a:rPr sz="2600" dirty="0">
                <a:latin typeface="Times New Roman" panose="02020603050405020304" pitchFamily="18" charset="0"/>
                <a:cs typeface="Times New Roman" panose="02020603050405020304" pitchFamily="18" charset="0"/>
              </a:rPr>
              <a:t>: Bảng băm (cài đặt của Map)</a:t>
            </a:r>
          </a:p>
          <a:p>
            <a:pPr marL="355600" indent="-342900">
              <a:spcBef>
                <a:spcPts val="630"/>
              </a:spcBef>
              <a:buClr>
                <a:srgbClr val="3333CC"/>
              </a:buClr>
              <a:buSzPct val="59615"/>
              <a:buFont typeface="Wingdings"/>
              <a:buChar char="◼"/>
              <a:tabLst>
                <a:tab pos="354965" algn="l"/>
                <a:tab pos="355600" algn="l"/>
              </a:tabLst>
            </a:pPr>
            <a:r>
              <a:rPr sz="2600" dirty="0">
                <a:solidFill>
                  <a:srgbClr val="333399"/>
                </a:solidFill>
                <a:latin typeface="Times New Roman" panose="02020603050405020304" pitchFamily="18" charset="0"/>
                <a:cs typeface="Times New Roman" panose="02020603050405020304" pitchFamily="18" charset="0"/>
              </a:rPr>
              <a:t>LinkedHashMap</a:t>
            </a:r>
            <a:r>
              <a:rPr sz="2600" dirty="0">
                <a:latin typeface="Times New Roman" panose="02020603050405020304" pitchFamily="18" charset="0"/>
                <a:cs typeface="Times New Roman" panose="02020603050405020304" pitchFamily="18" charset="0"/>
              </a:rPr>
              <a:t>: Bảng băm kết hợp với linked list</a:t>
            </a:r>
          </a:p>
          <a:p>
            <a:pPr marL="355600"/>
            <a:r>
              <a:rPr sz="2600" dirty="0">
                <a:latin typeface="Times New Roman" panose="02020603050405020304" pitchFamily="18" charset="0"/>
                <a:cs typeface="Times New Roman" panose="02020603050405020304" pitchFamily="18" charset="0"/>
              </a:rPr>
              <a:t>nhằm đảm bảo thứ tự các phần tử (cài đặt của Map)</a:t>
            </a:r>
          </a:p>
          <a:p>
            <a:pPr marL="355600" indent="-342900">
              <a:spcBef>
                <a:spcPts val="625"/>
              </a:spcBef>
              <a:buClr>
                <a:srgbClr val="3333CC"/>
              </a:buClr>
              <a:buSzPct val="59615"/>
              <a:buFont typeface="Wingdings"/>
              <a:buChar char="◼"/>
              <a:tabLst>
                <a:tab pos="354965" algn="l"/>
                <a:tab pos="355600" algn="l"/>
              </a:tabLst>
            </a:pPr>
            <a:r>
              <a:rPr sz="2600" dirty="0">
                <a:solidFill>
                  <a:srgbClr val="333399"/>
                </a:solidFill>
                <a:latin typeface="Times New Roman" panose="02020603050405020304" pitchFamily="18" charset="0"/>
                <a:cs typeface="Times New Roman" panose="02020603050405020304" pitchFamily="18" charset="0"/>
              </a:rPr>
              <a:t>TreeMap</a:t>
            </a:r>
            <a:r>
              <a:rPr sz="2600" dirty="0">
                <a:latin typeface="Times New Roman" panose="02020603050405020304" pitchFamily="18" charset="0"/>
                <a:cs typeface="Times New Roman" panose="02020603050405020304" pitchFamily="18" charset="0"/>
              </a:rPr>
              <a:t>: Cây (cài đặt của Map)</a:t>
            </a:r>
          </a:p>
          <a:p>
            <a:pPr marL="355600" indent="-342900">
              <a:spcBef>
                <a:spcPts val="665"/>
              </a:spcBef>
              <a:buClr>
                <a:srgbClr val="3333CC"/>
              </a:buClr>
              <a:buSzPct val="58928"/>
              <a:buFont typeface="Wingdings"/>
              <a:buChar char="◼"/>
              <a:tabLst>
                <a:tab pos="354965" algn="l"/>
                <a:tab pos="355600" algn="l"/>
              </a:tabLst>
            </a:pPr>
            <a:r>
              <a:rPr sz="2800" dirty="0">
                <a:solidFill>
                  <a:srgbClr val="333399"/>
                </a:solidFill>
                <a:latin typeface="Times New Roman" panose="02020603050405020304" pitchFamily="18" charset="0"/>
                <a:cs typeface="Times New Roman" panose="02020603050405020304" pitchFamily="18" charset="0"/>
              </a:rPr>
              <a:t>Legacy Implementations</a:t>
            </a:r>
            <a:endParaRPr sz="2800" dirty="0">
              <a:latin typeface="Times New Roman" panose="02020603050405020304" pitchFamily="18" charset="0"/>
              <a:cs typeface="Times New Roman" panose="02020603050405020304" pitchFamily="18" charset="0"/>
            </a:endParaRP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Là các </a:t>
            </a:r>
            <a:r>
              <a:rPr sz="2400" dirty="0" err="1">
                <a:latin typeface="Times New Roman" panose="02020603050405020304" pitchFamily="18" charset="0"/>
                <a:cs typeface="Times New Roman" panose="02020603050405020304" pitchFamily="18" charset="0"/>
              </a:rPr>
              <a:t>lớp</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cũ</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được</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cài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đặt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bổ</a:t>
            </a:r>
            <a:r>
              <a:rPr sz="2400" dirty="0">
                <a:latin typeface="Times New Roman" panose="02020603050405020304" pitchFamily="18" charset="0"/>
                <a:cs typeface="Times New Roman" panose="02020603050405020304" pitchFamily="18" charset="0"/>
              </a:rPr>
              <a:t> sung thêm các collection</a:t>
            </a:r>
          </a:p>
          <a:p>
            <a:pPr marL="756285"/>
            <a:r>
              <a:rPr sz="2400" dirty="0">
                <a:latin typeface="Times New Roman" panose="02020603050405020304" pitchFamily="18" charset="0"/>
                <a:cs typeface="Times New Roman" panose="02020603050405020304" pitchFamily="18" charset="0"/>
              </a:rPr>
              <a:t>interface.</a:t>
            </a:r>
          </a:p>
          <a:p>
            <a:pPr marL="756285" lvl="1" indent="-287020">
              <a:spcBef>
                <a:spcPts val="580"/>
              </a:spcBef>
              <a:buClr>
                <a:srgbClr val="FF0000"/>
              </a:buClr>
              <a:buSzPct val="54166"/>
              <a:buFont typeface="Wingdings"/>
              <a:buChar char="◼"/>
              <a:tabLst>
                <a:tab pos="756285" algn="l"/>
                <a:tab pos="756920" algn="l"/>
              </a:tabLst>
            </a:pPr>
            <a:r>
              <a:rPr sz="2400" dirty="0">
                <a:solidFill>
                  <a:srgbClr val="333399"/>
                </a:solidFill>
                <a:latin typeface="Times New Roman" panose="02020603050405020304" pitchFamily="18" charset="0"/>
                <a:cs typeface="Times New Roman" panose="02020603050405020304" pitchFamily="18" charset="0"/>
              </a:rPr>
              <a:t>Vector</a:t>
            </a:r>
            <a:r>
              <a:rPr sz="2400" dirty="0">
                <a:latin typeface="Times New Roman" panose="02020603050405020304" pitchFamily="18" charset="0"/>
                <a:cs typeface="Times New Roman" panose="02020603050405020304" pitchFamily="18" charset="0"/>
              </a:rPr>
              <a:t>: Có thể thay bằng ArrayList</a:t>
            </a:r>
          </a:p>
          <a:p>
            <a:pPr marL="756285" lvl="1" indent="-287020">
              <a:spcBef>
                <a:spcPts val="575"/>
              </a:spcBef>
              <a:buClr>
                <a:srgbClr val="FF0000"/>
              </a:buClr>
              <a:buSzPct val="54166"/>
              <a:buFont typeface="Wingdings"/>
              <a:buChar char="◼"/>
              <a:tabLst>
                <a:tab pos="756285" algn="l"/>
                <a:tab pos="756920" algn="l"/>
              </a:tabLst>
            </a:pPr>
            <a:r>
              <a:rPr sz="2400" dirty="0">
                <a:solidFill>
                  <a:srgbClr val="333399"/>
                </a:solidFill>
                <a:latin typeface="Times New Roman" panose="02020603050405020304" pitchFamily="18" charset="0"/>
                <a:cs typeface="Times New Roman" panose="02020603050405020304" pitchFamily="18" charset="0"/>
              </a:rPr>
              <a:t>Hastable</a:t>
            </a:r>
            <a:r>
              <a:rPr sz="2400" dirty="0">
                <a:latin typeface="Times New Roman" panose="02020603050405020304" pitchFamily="18" charset="0"/>
                <a:cs typeface="Times New Roman" panose="02020603050405020304" pitchFamily="18" charset="0"/>
              </a:rPr>
              <a:t>: Có thể thay bằng HashMap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26994" y="23311"/>
            <a:ext cx="6399176"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Cách cài đặt khác</a:t>
            </a:r>
            <a:endParaRPr dirty="0">
              <a:latin typeface="Tahoma"/>
              <a:cs typeface="Tahoma"/>
            </a:endParaRPr>
          </a:p>
        </p:txBody>
      </p:sp>
      <p:sp>
        <p:nvSpPr>
          <p:cNvPr id="8" name="object 8"/>
          <p:cNvSpPr txBox="1"/>
          <p:nvPr/>
        </p:nvSpPr>
        <p:spPr>
          <a:xfrm>
            <a:off x="2596678" y="1547995"/>
            <a:ext cx="7217409" cy="1636395"/>
          </a:xfrm>
          <a:prstGeom prst="rect">
            <a:avLst/>
          </a:prstGeom>
        </p:spPr>
        <p:txBody>
          <a:bodyPr vert="horz" wrap="square" lIns="0" tIns="80645" rIns="0" bIns="0" rtlCol="0">
            <a:spAutoFit/>
          </a:bodyPr>
          <a:lstStyle/>
          <a:p>
            <a:pPr marL="12700">
              <a:spcBef>
                <a:spcPts val="635"/>
              </a:spcBef>
            </a:pPr>
            <a:r>
              <a:rPr sz="2200" b="1" spc="-5" dirty="0">
                <a:latin typeface="Courier New"/>
                <a:cs typeface="Courier New"/>
              </a:rPr>
              <a:t>class TuGiac</a:t>
            </a:r>
            <a:r>
              <a:rPr sz="2200" b="1" spc="20" dirty="0">
                <a:latin typeface="Courier New"/>
                <a:cs typeface="Courier New"/>
              </a:rPr>
              <a:t> </a:t>
            </a:r>
            <a:r>
              <a:rPr sz="2200" b="1" spc="-5" dirty="0">
                <a:latin typeface="Courier New"/>
                <a:cs typeface="Courier New"/>
              </a:rPr>
              <a:t>{</a:t>
            </a:r>
            <a:endParaRPr sz="2200" dirty="0">
              <a:latin typeface="Courier New"/>
              <a:cs typeface="Courier New"/>
            </a:endParaRPr>
          </a:p>
          <a:p>
            <a:pPr marL="355600" marR="1136015" indent="-7620">
              <a:lnSpc>
                <a:spcPct val="120000"/>
              </a:lnSpc>
            </a:pPr>
            <a:r>
              <a:rPr sz="2200" b="1" dirty="0">
                <a:solidFill>
                  <a:srgbClr val="C00000"/>
                </a:solidFill>
                <a:latin typeface="Courier New"/>
                <a:cs typeface="Courier New"/>
              </a:rPr>
              <a:t>private Diem[] </a:t>
            </a:r>
            <a:r>
              <a:rPr sz="2200" b="1" spc="-5" dirty="0">
                <a:solidFill>
                  <a:srgbClr val="C00000"/>
                </a:solidFill>
                <a:latin typeface="Courier New"/>
                <a:cs typeface="Courier New"/>
              </a:rPr>
              <a:t>diem = </a:t>
            </a:r>
            <a:r>
              <a:rPr sz="2200" b="1" dirty="0">
                <a:solidFill>
                  <a:srgbClr val="C00000"/>
                </a:solidFill>
                <a:latin typeface="Courier New"/>
                <a:cs typeface="Courier New"/>
              </a:rPr>
              <a:t>new </a:t>
            </a:r>
            <a:r>
              <a:rPr sz="2200" b="1" spc="5" dirty="0">
                <a:solidFill>
                  <a:srgbClr val="C00000"/>
                </a:solidFill>
                <a:latin typeface="Courier New"/>
                <a:cs typeface="Courier New"/>
              </a:rPr>
              <a:t>Diem[4];  </a:t>
            </a:r>
            <a:r>
              <a:rPr sz="2200" b="1" spc="-5" dirty="0">
                <a:latin typeface="Courier New"/>
                <a:cs typeface="Courier New"/>
              </a:rPr>
              <a:t>public </a:t>
            </a:r>
            <a:r>
              <a:rPr sz="2200" b="1" dirty="0">
                <a:latin typeface="Courier New"/>
                <a:cs typeface="Courier New"/>
              </a:rPr>
              <a:t>TuGiac(Diem </a:t>
            </a:r>
            <a:r>
              <a:rPr sz="2200" b="1" spc="5" dirty="0">
                <a:latin typeface="Courier New"/>
                <a:cs typeface="Courier New"/>
              </a:rPr>
              <a:t>p1, </a:t>
            </a:r>
            <a:r>
              <a:rPr sz="2200" b="1" dirty="0">
                <a:latin typeface="Courier New"/>
                <a:cs typeface="Courier New"/>
              </a:rPr>
              <a:t>Diem</a:t>
            </a:r>
            <a:r>
              <a:rPr sz="2200" b="1" spc="5" dirty="0">
                <a:latin typeface="Courier New"/>
                <a:cs typeface="Courier New"/>
              </a:rPr>
              <a:t> </a:t>
            </a:r>
            <a:r>
              <a:rPr sz="2200" b="1" dirty="0">
                <a:latin typeface="Courier New"/>
                <a:cs typeface="Courier New"/>
              </a:rPr>
              <a:t>p2,</a:t>
            </a:r>
            <a:endParaRPr sz="2200" dirty="0">
              <a:latin typeface="Courier New"/>
              <a:cs typeface="Courier New"/>
            </a:endParaRPr>
          </a:p>
          <a:p>
            <a:pPr marL="4175125">
              <a:spcBef>
                <a:spcPts val="530"/>
              </a:spcBef>
            </a:pPr>
            <a:r>
              <a:rPr sz="2200" b="1" spc="-5" dirty="0">
                <a:latin typeface="Courier New"/>
                <a:cs typeface="Courier New"/>
              </a:rPr>
              <a:t>Diem </a:t>
            </a:r>
            <a:r>
              <a:rPr sz="2200" b="1" dirty="0">
                <a:latin typeface="Courier New"/>
                <a:cs typeface="Courier New"/>
              </a:rPr>
              <a:t>p3, </a:t>
            </a:r>
            <a:r>
              <a:rPr sz="2200" b="1" spc="-5" dirty="0">
                <a:latin typeface="Courier New"/>
                <a:cs typeface="Courier New"/>
              </a:rPr>
              <a:t>Diem</a:t>
            </a:r>
            <a:r>
              <a:rPr sz="2200" b="1" spc="-20" dirty="0">
                <a:latin typeface="Courier New"/>
                <a:cs typeface="Courier New"/>
              </a:rPr>
              <a:t> </a:t>
            </a:r>
            <a:r>
              <a:rPr sz="2200" b="1" dirty="0">
                <a:latin typeface="Courier New"/>
                <a:cs typeface="Courier New"/>
              </a:rPr>
              <a:t>p4){</a:t>
            </a:r>
            <a:endParaRPr sz="2200" dirty="0">
              <a:latin typeface="Courier New"/>
              <a:cs typeface="Courier New"/>
            </a:endParaRPr>
          </a:p>
        </p:txBody>
      </p:sp>
      <p:graphicFrame>
        <p:nvGraphicFramePr>
          <p:cNvPr id="9" name="object 9"/>
          <p:cNvGraphicFramePr>
            <a:graphicFrameLocks noGrp="1"/>
          </p:cNvGraphicFramePr>
          <p:nvPr/>
        </p:nvGraphicFramePr>
        <p:xfrm>
          <a:off x="2971800" y="3184389"/>
          <a:ext cx="4612002" cy="718268"/>
        </p:xfrm>
        <a:graphic>
          <a:graphicData uri="http://schemas.openxmlformats.org/drawingml/2006/table">
            <a:tbl>
              <a:tblPr firstRow="1" bandRow="1">
                <a:tableStyleId>{2D5ABB26-0587-4C30-8999-92F81FD0307C}</a:tableStyleId>
              </a:tblPr>
              <a:tblGrid>
                <a:gridCol w="1292860">
                  <a:extLst>
                    <a:ext uri="{9D8B030D-6E8A-4147-A177-3AD203B41FA5}">
                      <a16:colId xmlns:a16="http://schemas.microsoft.com/office/drawing/2014/main" val="20000"/>
                    </a:ext>
                  </a:extLst>
                </a:gridCol>
                <a:gridCol w="337184">
                  <a:extLst>
                    <a:ext uri="{9D8B030D-6E8A-4147-A177-3AD203B41FA5}">
                      <a16:colId xmlns:a16="http://schemas.microsoft.com/office/drawing/2014/main" val="20001"/>
                    </a:ext>
                  </a:extLst>
                </a:gridCol>
                <a:gridCol w="674369">
                  <a:extLst>
                    <a:ext uri="{9D8B030D-6E8A-4147-A177-3AD203B41FA5}">
                      <a16:colId xmlns:a16="http://schemas.microsoft.com/office/drawing/2014/main" val="20002"/>
                    </a:ext>
                  </a:extLst>
                </a:gridCol>
                <a:gridCol w="1347469">
                  <a:extLst>
                    <a:ext uri="{9D8B030D-6E8A-4147-A177-3AD203B41FA5}">
                      <a16:colId xmlns:a16="http://schemas.microsoft.com/office/drawing/2014/main" val="20003"/>
                    </a:ext>
                  </a:extLst>
                </a:gridCol>
                <a:gridCol w="33782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359134">
                <a:tc>
                  <a:txBody>
                    <a:bodyPr/>
                    <a:lstStyle/>
                    <a:p>
                      <a:pPr marL="31750">
                        <a:lnSpc>
                          <a:spcPts val="2270"/>
                        </a:lnSpc>
                      </a:pPr>
                      <a:r>
                        <a:rPr sz="2200" b="1" spc="-5" dirty="0">
                          <a:solidFill>
                            <a:srgbClr val="C00000"/>
                          </a:solidFill>
                          <a:latin typeface="Courier New"/>
                          <a:cs typeface="Courier New"/>
                        </a:rPr>
                        <a:t>diem[0]</a:t>
                      </a:r>
                      <a:endParaRPr sz="2200" dirty="0">
                        <a:latin typeface="Courier New"/>
                        <a:cs typeface="Courier New"/>
                      </a:endParaRPr>
                    </a:p>
                  </a:txBody>
                  <a:tcPr marL="0" marR="0" marT="0" marB="0"/>
                </a:tc>
                <a:tc>
                  <a:txBody>
                    <a:bodyPr/>
                    <a:lstStyle/>
                    <a:p>
                      <a:pPr algn="ctr">
                        <a:lnSpc>
                          <a:spcPts val="2270"/>
                        </a:lnSpc>
                      </a:pP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270"/>
                        </a:lnSpc>
                      </a:pPr>
                      <a:r>
                        <a:rPr sz="2200" b="1" dirty="0">
                          <a:latin typeface="Courier New"/>
                          <a:cs typeface="Courier New"/>
                        </a:rPr>
                        <a:t>p1;</a:t>
                      </a:r>
                      <a:endParaRPr sz="2200">
                        <a:latin typeface="Courier New"/>
                        <a:cs typeface="Courier New"/>
                      </a:endParaRPr>
                    </a:p>
                  </a:txBody>
                  <a:tcPr marL="0" marR="0" marT="0" marB="0"/>
                </a:tc>
                <a:tc>
                  <a:txBody>
                    <a:bodyPr/>
                    <a:lstStyle/>
                    <a:p>
                      <a:pPr algn="ctr">
                        <a:lnSpc>
                          <a:spcPts val="2270"/>
                        </a:lnSpc>
                      </a:pPr>
                      <a:r>
                        <a:rPr sz="2200" b="1" dirty="0">
                          <a:solidFill>
                            <a:srgbClr val="C00000"/>
                          </a:solidFill>
                          <a:latin typeface="Courier New"/>
                          <a:cs typeface="Courier New"/>
                        </a:rPr>
                        <a:t>diem[1</a:t>
                      </a: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270"/>
                        </a:lnSpc>
                      </a:pPr>
                      <a:r>
                        <a:rPr sz="2200" b="1" dirty="0">
                          <a:latin typeface="Courier New"/>
                          <a:cs typeface="Courier New"/>
                        </a:rPr>
                        <a:t>=</a:t>
                      </a:r>
                      <a:endParaRPr sz="2200">
                        <a:latin typeface="Courier New"/>
                        <a:cs typeface="Courier New"/>
                      </a:endParaRPr>
                    </a:p>
                  </a:txBody>
                  <a:tcPr marL="0" marR="0" marT="0" marB="0"/>
                </a:tc>
                <a:tc>
                  <a:txBody>
                    <a:bodyPr/>
                    <a:lstStyle/>
                    <a:p>
                      <a:pPr marR="24130" algn="r">
                        <a:lnSpc>
                          <a:spcPts val="2270"/>
                        </a:lnSpc>
                      </a:pPr>
                      <a:r>
                        <a:rPr sz="2200" b="1" spc="5" dirty="0">
                          <a:latin typeface="Courier New"/>
                          <a:cs typeface="Courier New"/>
                        </a:rPr>
                        <a:t>p</a:t>
                      </a:r>
                      <a:r>
                        <a:rPr sz="2200" b="1" spc="10" dirty="0">
                          <a:latin typeface="Courier New"/>
                          <a:cs typeface="Courier New"/>
                        </a:rPr>
                        <a:t>2</a:t>
                      </a:r>
                      <a:r>
                        <a:rPr sz="2200" b="1" dirty="0">
                          <a:latin typeface="Courier New"/>
                          <a:cs typeface="Courier New"/>
                        </a:rPr>
                        <a:t>;</a:t>
                      </a:r>
                      <a:endParaRPr sz="2200">
                        <a:latin typeface="Courier New"/>
                        <a:cs typeface="Courier New"/>
                      </a:endParaRPr>
                    </a:p>
                  </a:txBody>
                  <a:tcPr marL="0" marR="0" marT="0" marB="0"/>
                </a:tc>
                <a:extLst>
                  <a:ext uri="{0D108BD9-81ED-4DB2-BD59-A6C34878D82A}">
                    <a16:rowId xmlns:a16="http://schemas.microsoft.com/office/drawing/2014/main" val="10000"/>
                  </a:ext>
                </a:extLst>
              </a:tr>
              <a:tr h="359134">
                <a:tc>
                  <a:txBody>
                    <a:bodyPr/>
                    <a:lstStyle/>
                    <a:p>
                      <a:pPr marL="31750">
                        <a:lnSpc>
                          <a:spcPts val="2610"/>
                        </a:lnSpc>
                      </a:pPr>
                      <a:r>
                        <a:rPr sz="2200" b="1" spc="-5" dirty="0">
                          <a:solidFill>
                            <a:srgbClr val="C00000"/>
                          </a:solidFill>
                          <a:latin typeface="Courier New"/>
                          <a:cs typeface="Courier New"/>
                        </a:rPr>
                        <a:t>diem[2</a:t>
                      </a:r>
                      <a:r>
                        <a:rPr sz="2200" b="1" spc="-5" dirty="0">
                          <a:latin typeface="Courier New"/>
                          <a:cs typeface="Courier New"/>
                        </a:rPr>
                        <a:t>]</a:t>
                      </a:r>
                      <a:endParaRPr sz="2200">
                        <a:latin typeface="Courier New"/>
                        <a:cs typeface="Courier New"/>
                      </a:endParaRPr>
                    </a:p>
                  </a:txBody>
                  <a:tcPr marL="0" marR="0" marT="0" marB="0"/>
                </a:tc>
                <a:tc>
                  <a:txBody>
                    <a:bodyPr/>
                    <a:lstStyle/>
                    <a:p>
                      <a:pPr algn="ctr">
                        <a:lnSpc>
                          <a:spcPts val="2610"/>
                        </a:lnSpc>
                      </a:pPr>
                      <a:r>
                        <a:rPr sz="2200" b="1" dirty="0">
                          <a:latin typeface="Courier New"/>
                          <a:cs typeface="Courier New"/>
                        </a:rPr>
                        <a:t>=</a:t>
                      </a:r>
                      <a:endParaRPr sz="2200">
                        <a:latin typeface="Courier New"/>
                        <a:cs typeface="Courier New"/>
                      </a:endParaRPr>
                    </a:p>
                  </a:txBody>
                  <a:tcPr marL="0" marR="0" marT="0" marB="0"/>
                </a:tc>
                <a:tc>
                  <a:txBody>
                    <a:bodyPr/>
                    <a:lstStyle/>
                    <a:p>
                      <a:pPr marL="83820">
                        <a:lnSpc>
                          <a:spcPts val="2610"/>
                        </a:lnSpc>
                      </a:pPr>
                      <a:r>
                        <a:rPr sz="2200" b="1" dirty="0">
                          <a:latin typeface="Courier New"/>
                          <a:cs typeface="Courier New"/>
                        </a:rPr>
                        <a:t>p3;</a:t>
                      </a:r>
                      <a:endParaRPr sz="2200">
                        <a:latin typeface="Courier New"/>
                        <a:cs typeface="Courier New"/>
                      </a:endParaRPr>
                    </a:p>
                  </a:txBody>
                  <a:tcPr marL="0" marR="0" marT="0" marB="0"/>
                </a:tc>
                <a:tc>
                  <a:txBody>
                    <a:bodyPr/>
                    <a:lstStyle/>
                    <a:p>
                      <a:pPr algn="ctr">
                        <a:lnSpc>
                          <a:spcPts val="2610"/>
                        </a:lnSpc>
                      </a:pPr>
                      <a:r>
                        <a:rPr sz="2200" b="1" dirty="0">
                          <a:solidFill>
                            <a:srgbClr val="C00000"/>
                          </a:solidFill>
                          <a:latin typeface="Courier New"/>
                          <a:cs typeface="Courier New"/>
                        </a:rPr>
                        <a:t>diem[3</a:t>
                      </a: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a:t>
                      </a:r>
                      <a:endParaRPr sz="2200">
                        <a:latin typeface="Courier New"/>
                        <a:cs typeface="Courier New"/>
                      </a:endParaRPr>
                    </a:p>
                  </a:txBody>
                  <a:tcPr marL="0" marR="0" marT="0" marB="0"/>
                </a:tc>
                <a:tc>
                  <a:txBody>
                    <a:bodyPr/>
                    <a:lstStyle/>
                    <a:p>
                      <a:pPr marR="24130" algn="r">
                        <a:lnSpc>
                          <a:spcPts val="2610"/>
                        </a:lnSpc>
                      </a:pPr>
                      <a:r>
                        <a:rPr sz="2200" b="1" spc="5" dirty="0">
                          <a:latin typeface="Courier New"/>
                          <a:cs typeface="Courier New"/>
                        </a:rPr>
                        <a:t>p</a:t>
                      </a:r>
                      <a:r>
                        <a:rPr sz="2200" b="1" spc="10" dirty="0">
                          <a:latin typeface="Courier New"/>
                          <a:cs typeface="Courier New"/>
                        </a:rPr>
                        <a:t>4</a:t>
                      </a:r>
                      <a:r>
                        <a:rPr sz="2200" b="1" dirty="0">
                          <a:latin typeface="Courier New"/>
                          <a:cs typeface="Courier New"/>
                        </a:rPr>
                        <a:t>;</a:t>
                      </a:r>
                      <a:endParaRPr sz="22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txBox="1"/>
          <p:nvPr/>
        </p:nvSpPr>
        <p:spPr>
          <a:xfrm>
            <a:off x="2619756" y="3837128"/>
            <a:ext cx="7895845" cy="2447721"/>
          </a:xfrm>
          <a:prstGeom prst="rect">
            <a:avLst/>
          </a:prstGeom>
        </p:spPr>
        <p:txBody>
          <a:bodyPr vert="horz" wrap="square" lIns="0" tIns="80645" rIns="0" bIns="0" rtlCol="0">
            <a:spAutoFit/>
          </a:bodyPr>
          <a:lstStyle/>
          <a:p>
            <a:pPr marL="12700">
              <a:spcBef>
                <a:spcPts val="635"/>
              </a:spcBef>
            </a:pPr>
            <a:r>
              <a:rPr sz="2200" b="1" spc="-5" dirty="0">
                <a:latin typeface="Courier New"/>
                <a:cs typeface="Courier New"/>
              </a:rPr>
              <a:t>}</a:t>
            </a:r>
            <a:endParaRPr sz="2200" dirty="0">
              <a:latin typeface="Courier New"/>
              <a:cs typeface="Courier New"/>
            </a:endParaRPr>
          </a:p>
          <a:p>
            <a:pPr marL="355600" marR="5080" indent="-335915">
              <a:lnSpc>
                <a:spcPct val="120000"/>
              </a:lnSpc>
            </a:pPr>
            <a:r>
              <a:rPr sz="2200" b="1" spc="-5" dirty="0">
                <a:latin typeface="Courier New"/>
                <a:cs typeface="Courier New"/>
              </a:rPr>
              <a:t>public </a:t>
            </a:r>
            <a:r>
              <a:rPr sz="2200" b="1" dirty="0">
                <a:latin typeface="Courier New"/>
                <a:cs typeface="Courier New"/>
              </a:rPr>
              <a:t>void </a:t>
            </a:r>
            <a:r>
              <a:rPr sz="2200" b="1" spc="-5" dirty="0">
                <a:latin typeface="Courier New"/>
                <a:cs typeface="Courier New"/>
              </a:rPr>
              <a:t>printTuGiac(){  </a:t>
            </a:r>
            <a:r>
              <a:rPr sz="2200" b="1" dirty="0">
                <a:solidFill>
                  <a:srgbClr val="C00000"/>
                </a:solidFill>
                <a:latin typeface="Courier New"/>
                <a:cs typeface="Courier New"/>
              </a:rPr>
              <a:t>diem[0</a:t>
            </a:r>
            <a:r>
              <a:rPr sz="2200" b="1" dirty="0">
                <a:latin typeface="Courier New"/>
                <a:cs typeface="Courier New"/>
              </a:rPr>
              <a:t>].printDiem(); </a:t>
            </a:r>
            <a:r>
              <a:rPr sz="2200" b="1" dirty="0">
                <a:solidFill>
                  <a:srgbClr val="C00000"/>
                </a:solidFill>
                <a:latin typeface="Courier New"/>
                <a:cs typeface="Courier New"/>
              </a:rPr>
              <a:t>diem[1</a:t>
            </a:r>
            <a:r>
              <a:rPr sz="2200" b="1" dirty="0">
                <a:latin typeface="Courier New"/>
                <a:cs typeface="Courier New"/>
              </a:rPr>
              <a:t>].printDiem();  </a:t>
            </a:r>
            <a:r>
              <a:rPr sz="2200" b="1" dirty="0">
                <a:solidFill>
                  <a:srgbClr val="C00000"/>
                </a:solidFill>
                <a:latin typeface="Courier New"/>
                <a:cs typeface="Courier New"/>
              </a:rPr>
              <a:t>diem[2</a:t>
            </a:r>
            <a:r>
              <a:rPr sz="2200" b="1" dirty="0">
                <a:latin typeface="Courier New"/>
                <a:cs typeface="Courier New"/>
              </a:rPr>
              <a:t>].printDiem(); </a:t>
            </a:r>
            <a:r>
              <a:rPr sz="2200" b="1" dirty="0">
                <a:solidFill>
                  <a:srgbClr val="C00000"/>
                </a:solidFill>
                <a:latin typeface="Courier New"/>
                <a:cs typeface="Courier New"/>
              </a:rPr>
              <a:t>diem[3</a:t>
            </a:r>
            <a:r>
              <a:rPr sz="2200" b="1" dirty="0">
                <a:latin typeface="Courier New"/>
                <a:cs typeface="Courier New"/>
              </a:rPr>
              <a:t>].printDiem();  System.out.println();</a:t>
            </a:r>
            <a:endParaRPr sz="2200" dirty="0">
              <a:latin typeface="Courier New"/>
              <a:cs typeface="Courier New"/>
            </a:endParaRPr>
          </a:p>
          <a:p>
            <a:pPr marL="12700">
              <a:spcBef>
                <a:spcPts val="530"/>
              </a:spcBef>
            </a:pPr>
            <a:r>
              <a:rPr sz="2200" b="1" spc="-5" dirty="0">
                <a:latin typeface="Courier New"/>
                <a:cs typeface="Courier New"/>
              </a:rPr>
              <a:t>}</a:t>
            </a:r>
            <a:endParaRPr sz="2200" dirty="0">
              <a:latin typeface="Courier New"/>
              <a:cs typeface="Courier New"/>
            </a:endParaRPr>
          </a:p>
        </p:txBody>
      </p:sp>
      <p:sp>
        <p:nvSpPr>
          <p:cNvPr id="11" name="object 11"/>
          <p:cNvSpPr txBox="1"/>
          <p:nvPr/>
        </p:nvSpPr>
        <p:spPr>
          <a:xfrm>
            <a:off x="2644291" y="6256734"/>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dirty="0">
              <a:latin typeface="Courier New"/>
              <a:cs typeface="Courier New"/>
            </a:endParaRPr>
          </a:p>
        </p:txBody>
      </p:sp>
      <p:sp>
        <p:nvSpPr>
          <p:cNvPr id="12" name="object 12"/>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17</a:t>
            </a:r>
            <a:endParaRPr sz="1400">
              <a:latin typeface="Tahoma"/>
              <a:cs typeface="Tahoma"/>
            </a:endParaRPr>
          </a:p>
        </p:txBody>
      </p:sp>
      <p:sp>
        <p:nvSpPr>
          <p:cNvPr id="13" name="object 13"/>
          <p:cNvSpPr/>
          <p:nvPr/>
        </p:nvSpPr>
        <p:spPr>
          <a:xfrm>
            <a:off x="7362534" y="1055604"/>
            <a:ext cx="920114" cy="927917"/>
          </a:xfrm>
          <a:custGeom>
            <a:avLst/>
            <a:gdLst/>
            <a:ahLst/>
            <a:cxnLst/>
            <a:rect l="l" t="t" r="r" b="b"/>
            <a:pathLst>
              <a:path w="1134109" h="1005839">
                <a:moveTo>
                  <a:pt x="0" y="1005839"/>
                </a:moveTo>
                <a:lnTo>
                  <a:pt x="1133855" y="1005839"/>
                </a:lnTo>
                <a:lnTo>
                  <a:pt x="1133855" y="0"/>
                </a:lnTo>
                <a:lnTo>
                  <a:pt x="0" y="0"/>
                </a:lnTo>
                <a:lnTo>
                  <a:pt x="0" y="1005839"/>
                </a:lnTo>
                <a:close/>
              </a:path>
            </a:pathLst>
          </a:custGeom>
          <a:ln w="9144">
            <a:solidFill>
              <a:srgbClr val="000000"/>
            </a:solidFill>
          </a:ln>
        </p:spPr>
        <p:txBody>
          <a:bodyPr wrap="square" lIns="0" tIns="0" rIns="0" bIns="0" rtlCol="0"/>
          <a:lstStyle/>
          <a:p>
            <a:endParaRPr/>
          </a:p>
        </p:txBody>
      </p:sp>
      <p:sp>
        <p:nvSpPr>
          <p:cNvPr id="14" name="object 14"/>
          <p:cNvSpPr txBox="1"/>
          <p:nvPr/>
        </p:nvSpPr>
        <p:spPr>
          <a:xfrm>
            <a:off x="7295586" y="1292644"/>
            <a:ext cx="1135290" cy="351378"/>
          </a:xfrm>
          <a:prstGeom prst="rect">
            <a:avLst/>
          </a:prstGeom>
        </p:spPr>
        <p:txBody>
          <a:bodyPr vert="horz" wrap="square" lIns="0" tIns="12700" rIns="0" bIns="0" rtlCol="0">
            <a:spAutoFit/>
          </a:bodyPr>
          <a:lstStyle/>
          <a:p>
            <a:pPr marL="73025">
              <a:spcBef>
                <a:spcPts val="100"/>
              </a:spcBef>
            </a:pPr>
            <a:r>
              <a:rPr sz="2200" spc="-5" dirty="0">
                <a:latin typeface="Arial"/>
                <a:cs typeface="Arial"/>
              </a:rPr>
              <a:t>TuGiac</a:t>
            </a:r>
            <a:endParaRPr sz="2200" dirty="0">
              <a:latin typeface="Arial"/>
              <a:cs typeface="Arial"/>
            </a:endParaRPr>
          </a:p>
        </p:txBody>
      </p:sp>
      <p:sp>
        <p:nvSpPr>
          <p:cNvPr id="15" name="object 15"/>
          <p:cNvSpPr/>
          <p:nvPr/>
        </p:nvSpPr>
        <p:spPr>
          <a:xfrm>
            <a:off x="9430451" y="1024966"/>
            <a:ext cx="833628" cy="927916"/>
          </a:xfrm>
          <a:custGeom>
            <a:avLst/>
            <a:gdLst/>
            <a:ahLst/>
            <a:cxnLst/>
            <a:rect l="l" t="t" r="r" b="b"/>
            <a:pathLst>
              <a:path w="1071879" h="1005839">
                <a:moveTo>
                  <a:pt x="0" y="1005839"/>
                </a:moveTo>
                <a:lnTo>
                  <a:pt x="1071372" y="1005839"/>
                </a:lnTo>
                <a:lnTo>
                  <a:pt x="1071372" y="0"/>
                </a:lnTo>
                <a:lnTo>
                  <a:pt x="0" y="0"/>
                </a:lnTo>
                <a:lnTo>
                  <a:pt x="0" y="1005839"/>
                </a:lnTo>
                <a:close/>
              </a:path>
            </a:pathLst>
          </a:custGeom>
          <a:ln w="9144">
            <a:solidFill>
              <a:srgbClr val="000000"/>
            </a:solidFill>
          </a:ln>
        </p:spPr>
        <p:txBody>
          <a:bodyPr wrap="square" lIns="0" tIns="0" rIns="0" bIns="0" rtlCol="0"/>
          <a:lstStyle/>
          <a:p>
            <a:endParaRPr/>
          </a:p>
        </p:txBody>
      </p:sp>
      <p:sp>
        <p:nvSpPr>
          <p:cNvPr id="16" name="object 16"/>
          <p:cNvSpPr txBox="1"/>
          <p:nvPr/>
        </p:nvSpPr>
        <p:spPr>
          <a:xfrm>
            <a:off x="9295407" y="1310140"/>
            <a:ext cx="921004" cy="390581"/>
          </a:xfrm>
          <a:prstGeom prst="rect">
            <a:avLst/>
          </a:prstGeom>
        </p:spPr>
        <p:txBody>
          <a:bodyPr vert="horz" wrap="square" lIns="0" tIns="12700" rIns="0" bIns="0" rtlCol="0">
            <a:spAutoFit/>
          </a:bodyPr>
          <a:lstStyle/>
          <a:p>
            <a:pPr marL="176530">
              <a:spcBef>
                <a:spcPts val="100"/>
              </a:spcBef>
            </a:pPr>
            <a:r>
              <a:rPr sz="2400" spc="-10" dirty="0">
                <a:latin typeface="Arial"/>
                <a:cs typeface="Arial"/>
              </a:rPr>
              <a:t>Diem</a:t>
            </a:r>
            <a:endParaRPr sz="2400" dirty="0">
              <a:latin typeface="Arial"/>
              <a:cs typeface="Arial"/>
            </a:endParaRPr>
          </a:p>
        </p:txBody>
      </p:sp>
      <p:grpSp>
        <p:nvGrpSpPr>
          <p:cNvPr id="17" name="object 17"/>
          <p:cNvGrpSpPr/>
          <p:nvPr/>
        </p:nvGrpSpPr>
        <p:grpSpPr>
          <a:xfrm>
            <a:off x="8282648" y="1447152"/>
            <a:ext cx="1135290" cy="218835"/>
            <a:chOff x="6687311" y="1283208"/>
            <a:chExt cx="1216660" cy="139065"/>
          </a:xfrm>
        </p:grpSpPr>
        <p:sp>
          <p:nvSpPr>
            <p:cNvPr id="18" name="object 18"/>
            <p:cNvSpPr/>
            <p:nvPr/>
          </p:nvSpPr>
          <p:spPr>
            <a:xfrm>
              <a:off x="6697217" y="1293114"/>
              <a:ext cx="266700" cy="119380"/>
            </a:xfrm>
            <a:custGeom>
              <a:avLst/>
              <a:gdLst/>
              <a:ahLst/>
              <a:cxnLst/>
              <a:rect l="l" t="t" r="r" b="b"/>
              <a:pathLst>
                <a:path w="266700" h="119380">
                  <a:moveTo>
                    <a:pt x="0" y="59436"/>
                  </a:moveTo>
                  <a:lnTo>
                    <a:pt x="133350" y="0"/>
                  </a:lnTo>
                  <a:lnTo>
                    <a:pt x="266700" y="59436"/>
                  </a:lnTo>
                  <a:lnTo>
                    <a:pt x="133350" y="118872"/>
                  </a:lnTo>
                  <a:lnTo>
                    <a:pt x="0" y="59436"/>
                  </a:lnTo>
                  <a:close/>
                </a:path>
              </a:pathLst>
            </a:custGeom>
            <a:ln w="19812">
              <a:solidFill>
                <a:srgbClr val="000000"/>
              </a:solidFill>
            </a:ln>
          </p:spPr>
          <p:txBody>
            <a:bodyPr wrap="square" lIns="0" tIns="0" rIns="0" bIns="0" rtlCol="0"/>
            <a:lstStyle/>
            <a:p>
              <a:endParaRPr/>
            </a:p>
          </p:txBody>
        </p:sp>
        <p:sp>
          <p:nvSpPr>
            <p:cNvPr id="19" name="object 19"/>
            <p:cNvSpPr/>
            <p:nvPr/>
          </p:nvSpPr>
          <p:spPr>
            <a:xfrm>
              <a:off x="6947153" y="1352550"/>
              <a:ext cx="946785" cy="1905"/>
            </a:xfrm>
            <a:custGeom>
              <a:avLst/>
              <a:gdLst/>
              <a:ahLst/>
              <a:cxnLst/>
              <a:rect l="l" t="t" r="r" b="b"/>
              <a:pathLst>
                <a:path w="946784" h="1905">
                  <a:moveTo>
                    <a:pt x="0" y="0"/>
                  </a:moveTo>
                  <a:lnTo>
                    <a:pt x="946403" y="1524"/>
                  </a:lnTo>
                </a:path>
              </a:pathLst>
            </a:custGeom>
            <a:ln w="19812">
              <a:solidFill>
                <a:srgbClr val="000000"/>
              </a:solidFill>
            </a:ln>
          </p:spPr>
          <p:txBody>
            <a:bodyPr wrap="square" lIns="0" tIns="0" rIns="0" bIns="0" rtlCol="0"/>
            <a:lstStyle/>
            <a:p>
              <a:endParaRPr/>
            </a:p>
          </p:txBody>
        </p:sp>
      </p:grpSp>
      <p:sp>
        <p:nvSpPr>
          <p:cNvPr id="20" name="object 20"/>
          <p:cNvSpPr txBox="1"/>
          <p:nvPr/>
        </p:nvSpPr>
        <p:spPr>
          <a:xfrm>
            <a:off x="9185530" y="1179317"/>
            <a:ext cx="223047" cy="330835"/>
          </a:xfrm>
          <a:prstGeom prst="rect">
            <a:avLst/>
          </a:prstGeom>
        </p:spPr>
        <p:txBody>
          <a:bodyPr vert="horz" wrap="square" lIns="0" tIns="13335" rIns="0" bIns="0" rtlCol="0">
            <a:spAutoFit/>
          </a:bodyPr>
          <a:lstStyle/>
          <a:p>
            <a:pPr marL="12700">
              <a:spcBef>
                <a:spcPts val="105"/>
              </a:spcBef>
            </a:pPr>
            <a:r>
              <a:rPr sz="2000" dirty="0">
                <a:solidFill>
                  <a:srgbClr val="333399"/>
                </a:solidFill>
                <a:latin typeface="Arial"/>
                <a:cs typeface="Arial"/>
              </a:rPr>
              <a:t>4</a:t>
            </a:r>
            <a:endParaRPr sz="2000" dirty="0">
              <a:latin typeface="Arial"/>
              <a:cs typeface="Arial"/>
            </a:endParaRPr>
          </a:p>
        </p:txBody>
      </p:sp>
      <p:sp>
        <p:nvSpPr>
          <p:cNvPr id="21" name="object 21"/>
          <p:cNvSpPr txBox="1"/>
          <p:nvPr/>
        </p:nvSpPr>
        <p:spPr>
          <a:xfrm>
            <a:off x="8349597" y="1170251"/>
            <a:ext cx="139801" cy="321242"/>
          </a:xfrm>
          <a:prstGeom prst="rect">
            <a:avLst/>
          </a:prstGeom>
        </p:spPr>
        <p:txBody>
          <a:bodyPr vert="horz" wrap="square" lIns="0" tIns="13335" rIns="0" bIns="0" rtlCol="0">
            <a:spAutoFit/>
          </a:bodyPr>
          <a:lstStyle/>
          <a:p>
            <a:pPr marL="12700">
              <a:spcBef>
                <a:spcPts val="105"/>
              </a:spcBef>
            </a:pPr>
            <a:r>
              <a:rPr sz="2000" dirty="0">
                <a:solidFill>
                  <a:srgbClr val="333399"/>
                </a:solidFill>
                <a:latin typeface="Arial"/>
                <a:cs typeface="Arial"/>
              </a:rPr>
              <a:t>1</a:t>
            </a:r>
            <a:endParaRPr sz="2000" dirty="0">
              <a:latin typeface="Arial"/>
              <a:cs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170</a:t>
            </a:fld>
            <a:endParaRPr dirty="0"/>
          </a:p>
        </p:txBody>
      </p:sp>
      <p:sp>
        <p:nvSpPr>
          <p:cNvPr id="8" name="object 8"/>
          <p:cNvSpPr txBox="1"/>
          <p:nvPr/>
        </p:nvSpPr>
        <p:spPr>
          <a:xfrm>
            <a:off x="2733940" y="1109472"/>
            <a:ext cx="7673077" cy="2105063"/>
          </a:xfrm>
          <a:prstGeom prst="rect">
            <a:avLst/>
          </a:prstGeom>
        </p:spPr>
        <p:txBody>
          <a:bodyPr vert="horz" wrap="square" lIns="0" tIns="123825" rIns="0" bIns="0" rtlCol="0">
            <a:spAutoFit/>
          </a:bodyPr>
          <a:lstStyle/>
          <a:p>
            <a:pPr marL="241300">
              <a:spcBef>
                <a:spcPts val="975"/>
              </a:spcBef>
              <a:tabLst>
                <a:tab pos="583565" algn="l"/>
              </a:tabLst>
            </a:pPr>
            <a:r>
              <a:rPr sz="1550" dirty="0">
                <a:solidFill>
                  <a:srgbClr val="3333CC"/>
                </a:solidFill>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Ví dụ:</a:t>
            </a:r>
          </a:p>
          <a:p>
            <a:pPr marL="12700">
              <a:spcBef>
                <a:spcPts val="805"/>
              </a:spcBef>
            </a:pPr>
            <a:r>
              <a:rPr sz="2400" b="1" dirty="0">
                <a:latin typeface="Times New Roman" panose="02020603050405020304" pitchFamily="18" charset="0"/>
                <a:cs typeface="Times New Roman" panose="02020603050405020304" pitchFamily="18" charset="0"/>
              </a:rPr>
              <a:t>ArrayList&lt;String&gt; names =</a:t>
            </a:r>
            <a:r>
              <a:rPr lang="en-US" sz="2400" b="1"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new ArrayList&lt;String&gt;();  names.add("Emily");</a:t>
            </a:r>
            <a:endParaRPr sz="2400" dirty="0">
              <a:latin typeface="Times New Roman" panose="02020603050405020304" pitchFamily="18" charset="0"/>
              <a:cs typeface="Times New Roman" panose="02020603050405020304" pitchFamily="18" charset="0"/>
            </a:endParaRPr>
          </a:p>
          <a:p>
            <a:pPr marL="12700"/>
            <a:r>
              <a:rPr sz="2400" b="1" dirty="0">
                <a:latin typeface="Times New Roman" panose="02020603050405020304" pitchFamily="18" charset="0"/>
                <a:cs typeface="Times New Roman" panose="02020603050405020304" pitchFamily="18" charset="0"/>
              </a:rPr>
              <a:t>names.add("Bob");</a:t>
            </a:r>
            <a:endParaRPr sz="2400" dirty="0">
              <a:latin typeface="Times New Roman" panose="02020603050405020304" pitchFamily="18" charset="0"/>
              <a:cs typeface="Times New Roman" panose="02020603050405020304" pitchFamily="18" charset="0"/>
            </a:endParaRPr>
          </a:p>
          <a:p>
            <a:pPr marL="12700"/>
            <a:r>
              <a:rPr sz="2400" b="1" dirty="0">
                <a:latin typeface="Times New Roman" panose="02020603050405020304" pitchFamily="18" charset="0"/>
                <a:cs typeface="Times New Roman" panose="02020603050405020304" pitchFamily="18" charset="0"/>
              </a:rPr>
              <a:t>names.add("Cindy");</a:t>
            </a:r>
            <a:endParaRPr sz="2400" dirty="0">
              <a:latin typeface="Times New Roman" panose="02020603050405020304" pitchFamily="18" charset="0"/>
              <a:cs typeface="Times New Roman" panose="02020603050405020304" pitchFamily="18" charset="0"/>
            </a:endParaRPr>
          </a:p>
        </p:txBody>
      </p:sp>
      <p:sp>
        <p:nvSpPr>
          <p:cNvPr id="9" name="object 9"/>
          <p:cNvSpPr/>
          <p:nvPr/>
        </p:nvSpPr>
        <p:spPr>
          <a:xfrm>
            <a:off x="4648200" y="3276600"/>
            <a:ext cx="5927892" cy="3500886"/>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7275195" cy="1367041"/>
          </a:xfrm>
          <a:prstGeom prst="rect">
            <a:avLst/>
          </a:prstGeom>
        </p:spPr>
        <p:txBody>
          <a:bodyPr vert="horz" wrap="square" lIns="0" tIns="12700" rIns="0" bIns="0" rtlCol="0" anchor="ctr">
            <a:spAutoFit/>
          </a:bodyPr>
          <a:lstStyle/>
          <a:p>
            <a:pPr marL="12700">
              <a:lnSpc>
                <a:spcPct val="100000"/>
              </a:lnSpc>
              <a:spcBef>
                <a:spcPts val="100"/>
              </a:spcBef>
            </a:pPr>
            <a:r>
              <a:rPr dirty="0"/>
              <a:t>Các lớp thực thi giao diện Collection</a:t>
            </a:r>
          </a:p>
        </p:txBody>
      </p:sp>
      <p:sp>
        <p:nvSpPr>
          <p:cNvPr id="11" name="object 11"/>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171</a:t>
            </a:fld>
            <a:endParaRPr dirty="0"/>
          </a:p>
        </p:txBody>
      </p:sp>
      <p:sp>
        <p:nvSpPr>
          <p:cNvPr id="8" name="object 8"/>
          <p:cNvSpPr txBox="1"/>
          <p:nvPr/>
        </p:nvSpPr>
        <p:spPr>
          <a:xfrm>
            <a:off x="2580640" y="1205950"/>
            <a:ext cx="1229360" cy="413575"/>
          </a:xfrm>
          <a:prstGeom prst="rect">
            <a:avLst/>
          </a:prstGeom>
        </p:spPr>
        <p:txBody>
          <a:bodyPr vert="horz" wrap="square" lIns="0" tIns="13335" rIns="0" bIns="0" rtlCol="0">
            <a:spAutoFit/>
          </a:bodyPr>
          <a:lstStyle/>
          <a:p>
            <a:pPr marL="12700">
              <a:spcBef>
                <a:spcPts val="105"/>
              </a:spcBef>
              <a:tabLst>
                <a:tab pos="354965" algn="l"/>
              </a:tabLst>
            </a:pPr>
            <a:r>
              <a:rPr sz="1550" dirty="0">
                <a:solidFill>
                  <a:srgbClr val="3333CC"/>
                </a:solidFill>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Ví dụ:</a:t>
            </a:r>
          </a:p>
        </p:txBody>
      </p:sp>
      <p:sp>
        <p:nvSpPr>
          <p:cNvPr id="9" name="object 9"/>
          <p:cNvSpPr txBox="1"/>
          <p:nvPr/>
        </p:nvSpPr>
        <p:spPr>
          <a:xfrm>
            <a:off x="3888995" y="1204977"/>
            <a:ext cx="4953635" cy="1123315"/>
          </a:xfrm>
          <a:prstGeom prst="rect">
            <a:avLst/>
          </a:prstGeom>
        </p:spPr>
        <p:txBody>
          <a:bodyPr vert="horz" wrap="square" lIns="0" tIns="12700" rIns="0" bIns="0" rtlCol="0">
            <a:spAutoFit/>
          </a:bodyPr>
          <a:lstStyle/>
          <a:p>
            <a:pPr marL="12700" marR="5080">
              <a:spcBef>
                <a:spcPts val="100"/>
              </a:spcBef>
            </a:pPr>
            <a:r>
              <a:rPr sz="2400" b="1" dirty="0">
                <a:latin typeface="Times New Roman" panose="02020603050405020304" pitchFamily="18" charset="0"/>
                <a:cs typeface="Times New Roman" panose="02020603050405020304" pitchFamily="18" charset="0"/>
              </a:rPr>
              <a:t>String name = names.get(0);  names.add(1, "Ann");  names.remove(1);</a:t>
            </a:r>
            <a:endParaRPr sz="2400">
              <a:latin typeface="Times New Roman" panose="02020603050405020304" pitchFamily="18" charset="0"/>
              <a:cs typeface="Times New Roman" panose="02020603050405020304" pitchFamily="18" charset="0"/>
            </a:endParaRPr>
          </a:p>
        </p:txBody>
      </p:sp>
      <p:sp>
        <p:nvSpPr>
          <p:cNvPr id="10" name="object 10"/>
          <p:cNvSpPr/>
          <p:nvPr/>
        </p:nvSpPr>
        <p:spPr>
          <a:xfrm>
            <a:off x="3810000" y="2464307"/>
            <a:ext cx="6795516" cy="439369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172</a:t>
            </a:fld>
            <a:endParaRPr dirty="0"/>
          </a:p>
        </p:txBody>
      </p:sp>
      <p:sp>
        <p:nvSpPr>
          <p:cNvPr id="8" name="object 8"/>
          <p:cNvSpPr txBox="1"/>
          <p:nvPr/>
        </p:nvSpPr>
        <p:spPr>
          <a:xfrm>
            <a:off x="2318385" y="1562092"/>
            <a:ext cx="7936233" cy="269048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Sau khi thực hiện đoạn chương trinh sau, danh sách </a:t>
            </a:r>
            <a:r>
              <a:rPr sz="2400" dirty="0">
                <a:solidFill>
                  <a:srgbClr val="333399"/>
                </a:solidFill>
                <a:latin typeface="Times New Roman" panose="02020603050405020304" pitchFamily="18" charset="0"/>
                <a:cs typeface="Times New Roman" panose="02020603050405020304" pitchFamily="18" charset="0"/>
              </a:rPr>
              <a:t>names</a:t>
            </a:r>
            <a:endParaRPr sz="2400" dirty="0">
              <a:latin typeface="Times New Roman" panose="02020603050405020304" pitchFamily="18" charset="0"/>
              <a:cs typeface="Times New Roman" panose="02020603050405020304" pitchFamily="18" charset="0"/>
            </a:endParaRPr>
          </a:p>
          <a:p>
            <a:pPr marL="355600"/>
            <a:r>
              <a:rPr sz="2400" dirty="0">
                <a:latin typeface="Times New Roman" panose="02020603050405020304" pitchFamily="18" charset="0"/>
                <a:cs typeface="Times New Roman" panose="02020603050405020304" pitchFamily="18" charset="0"/>
              </a:rPr>
              <a:t>có chứa các phần tử nào?</a:t>
            </a:r>
          </a:p>
          <a:p>
            <a:pPr>
              <a:lnSpc>
                <a:spcPct val="100000"/>
              </a:lnSpc>
            </a:pPr>
            <a:endParaRPr sz="2600" dirty="0">
              <a:latin typeface="Times New Roman" panose="02020603050405020304" pitchFamily="18" charset="0"/>
              <a:cs typeface="Times New Roman" panose="02020603050405020304" pitchFamily="18" charset="0"/>
            </a:endParaRPr>
          </a:p>
          <a:p>
            <a:pPr marL="756285" marR="1739900" indent="-287020">
              <a:spcBef>
                <a:spcPts val="5"/>
              </a:spcBef>
            </a:pPr>
            <a:r>
              <a:rPr sz="2000" b="1" dirty="0">
                <a:solidFill>
                  <a:srgbClr val="006CB8"/>
                </a:solidFill>
                <a:latin typeface="Times New Roman" panose="02020603050405020304" pitchFamily="18" charset="0"/>
                <a:cs typeface="Times New Roman" panose="02020603050405020304" pitchFamily="18" charset="0"/>
              </a:rPr>
              <a:t>ArrayList&lt;String&gt; names = new</a:t>
            </a:r>
            <a:r>
              <a:rPr lang="en-US" sz="2000" b="1" dirty="0">
                <a:solidFill>
                  <a:srgbClr val="006CB8"/>
                </a:solidFill>
                <a:latin typeface="Times New Roman" panose="02020603050405020304" pitchFamily="18" charset="0"/>
                <a:cs typeface="Times New Roman" panose="02020603050405020304" pitchFamily="18" charset="0"/>
              </a:rPr>
              <a:t> </a:t>
            </a:r>
            <a:r>
              <a:rPr lang="en-US" sz="2000" b="1" dirty="0" err="1">
                <a:solidFill>
                  <a:srgbClr val="006CB8"/>
                </a:solidFill>
                <a:latin typeface="Times New Roman" panose="02020603050405020304" pitchFamily="18" charset="0"/>
                <a:cs typeface="Times New Roman" panose="02020603050405020304" pitchFamily="18" charset="0"/>
              </a:rPr>
              <a:t>ArrayList</a:t>
            </a:r>
            <a:r>
              <a:rPr lang="en-US" sz="2000" b="1" dirty="0">
                <a:solidFill>
                  <a:srgbClr val="006CB8"/>
                </a:solidFill>
                <a:latin typeface="Times New Roman" panose="02020603050405020304" pitchFamily="18" charset="0"/>
                <a:cs typeface="Times New Roman" panose="02020603050405020304" pitchFamily="18" charset="0"/>
              </a:rPr>
              <a:t>&lt;String&gt;;</a:t>
            </a:r>
            <a:endParaRPr lang="en-US" sz="2000" dirty="0">
              <a:latin typeface="Times New Roman" panose="02020603050405020304" pitchFamily="18" charset="0"/>
              <a:cs typeface="Times New Roman" panose="02020603050405020304" pitchFamily="18" charset="0"/>
            </a:endParaRPr>
          </a:p>
          <a:p>
            <a:pPr marL="756285" marR="1739900" indent="-287020">
              <a:spcBef>
                <a:spcPts val="5"/>
              </a:spcBef>
            </a:pPr>
            <a:r>
              <a:rPr sz="2000" b="1" dirty="0" err="1">
                <a:solidFill>
                  <a:srgbClr val="006CB8"/>
                </a:solidFill>
                <a:latin typeface="Times New Roman" panose="02020603050405020304" pitchFamily="18" charset="0"/>
                <a:cs typeface="Times New Roman" panose="02020603050405020304" pitchFamily="18" charset="0"/>
              </a:rPr>
              <a:t>names.add</a:t>
            </a:r>
            <a:r>
              <a:rPr sz="2000" b="1" dirty="0">
                <a:solidFill>
                  <a:srgbClr val="006CB8"/>
                </a:solidFill>
                <a:latin typeface="Times New Roman" panose="02020603050405020304" pitchFamily="18" charset="0"/>
                <a:cs typeface="Times New Roman" panose="02020603050405020304" pitchFamily="18" charset="0"/>
              </a:rPr>
              <a:t>("Bob");</a:t>
            </a:r>
            <a:endParaRPr sz="2000" dirty="0">
              <a:latin typeface="Times New Roman" panose="02020603050405020304" pitchFamily="18" charset="0"/>
              <a:cs typeface="Times New Roman" panose="02020603050405020304" pitchFamily="18" charset="0"/>
            </a:endParaRPr>
          </a:p>
          <a:p>
            <a:pPr marL="469900" marR="3655695"/>
            <a:r>
              <a:rPr sz="2000" b="1" dirty="0">
                <a:solidFill>
                  <a:srgbClr val="006CB8"/>
                </a:solidFill>
                <a:latin typeface="Times New Roman" panose="02020603050405020304" pitchFamily="18" charset="0"/>
                <a:cs typeface="Times New Roman" panose="02020603050405020304" pitchFamily="18" charset="0"/>
              </a:rPr>
              <a:t>names.add(0, "Ann");  names.remove(1);  names.add("Cal");</a:t>
            </a:r>
            <a:endParaRPr sz="2000" dirty="0">
              <a:latin typeface="Times New Roman" panose="02020603050405020304" pitchFamily="18" charset="0"/>
              <a:cs typeface="Times New Roman" panose="02020603050405020304" pitchFamily="18" charset="0"/>
            </a:endParaRPr>
          </a:p>
        </p:txBody>
      </p:sp>
      <p:sp>
        <p:nvSpPr>
          <p:cNvPr id="9" name="object 9"/>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31" name="object 31"/>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173</a:t>
            </a:fld>
            <a:endParaRPr dirty="0"/>
          </a:p>
        </p:txBody>
      </p:sp>
      <p:grpSp>
        <p:nvGrpSpPr>
          <p:cNvPr id="8" name="object 8"/>
          <p:cNvGrpSpPr/>
          <p:nvPr/>
        </p:nvGrpSpPr>
        <p:grpSpPr>
          <a:xfrm>
            <a:off x="5253229" y="3721608"/>
            <a:ext cx="3819525" cy="1910080"/>
            <a:chOff x="3729228" y="3721608"/>
            <a:chExt cx="3819525" cy="1910080"/>
          </a:xfrm>
        </p:grpSpPr>
        <p:sp>
          <p:nvSpPr>
            <p:cNvPr id="9" name="object 9"/>
            <p:cNvSpPr/>
            <p:nvPr/>
          </p:nvSpPr>
          <p:spPr>
            <a:xfrm>
              <a:off x="3733800" y="3726180"/>
              <a:ext cx="3810000" cy="1371600"/>
            </a:xfrm>
            <a:custGeom>
              <a:avLst/>
              <a:gdLst/>
              <a:ahLst/>
              <a:cxnLst/>
              <a:rect l="l" t="t" r="r" b="b"/>
              <a:pathLst>
                <a:path w="3810000" h="1371600">
                  <a:moveTo>
                    <a:pt x="1905000" y="0"/>
                  </a:moveTo>
                  <a:lnTo>
                    <a:pt x="1836675" y="432"/>
                  </a:lnTo>
                  <a:lnTo>
                    <a:pt x="1768956" y="1722"/>
                  </a:lnTo>
                  <a:lnTo>
                    <a:pt x="1701882" y="3853"/>
                  </a:lnTo>
                  <a:lnTo>
                    <a:pt x="1635494" y="6811"/>
                  </a:lnTo>
                  <a:lnTo>
                    <a:pt x="1569832" y="10582"/>
                  </a:lnTo>
                  <a:lnTo>
                    <a:pt x="1504935" y="15151"/>
                  </a:lnTo>
                  <a:lnTo>
                    <a:pt x="1440846" y="20503"/>
                  </a:lnTo>
                  <a:lnTo>
                    <a:pt x="1377603" y="26625"/>
                  </a:lnTo>
                  <a:lnTo>
                    <a:pt x="1315247" y="33502"/>
                  </a:lnTo>
                  <a:lnTo>
                    <a:pt x="1253818" y="41118"/>
                  </a:lnTo>
                  <a:lnTo>
                    <a:pt x="1193357" y="49460"/>
                  </a:lnTo>
                  <a:lnTo>
                    <a:pt x="1133904" y="58514"/>
                  </a:lnTo>
                  <a:lnTo>
                    <a:pt x="1075499" y="68264"/>
                  </a:lnTo>
                  <a:lnTo>
                    <a:pt x="1018183" y="78696"/>
                  </a:lnTo>
                  <a:lnTo>
                    <a:pt x="961996" y="89795"/>
                  </a:lnTo>
                  <a:lnTo>
                    <a:pt x="906978" y="101548"/>
                  </a:lnTo>
                  <a:lnTo>
                    <a:pt x="853169" y="113939"/>
                  </a:lnTo>
                  <a:lnTo>
                    <a:pt x="800611" y="126954"/>
                  </a:lnTo>
                  <a:lnTo>
                    <a:pt x="749342" y="140579"/>
                  </a:lnTo>
                  <a:lnTo>
                    <a:pt x="699404" y="154798"/>
                  </a:lnTo>
                  <a:lnTo>
                    <a:pt x="650836" y="169598"/>
                  </a:lnTo>
                  <a:lnTo>
                    <a:pt x="603679" y="184964"/>
                  </a:lnTo>
                  <a:lnTo>
                    <a:pt x="557974" y="200882"/>
                  </a:lnTo>
                  <a:lnTo>
                    <a:pt x="513760" y="217336"/>
                  </a:lnTo>
                  <a:lnTo>
                    <a:pt x="471078" y="234313"/>
                  </a:lnTo>
                  <a:lnTo>
                    <a:pt x="429969" y="251798"/>
                  </a:lnTo>
                  <a:lnTo>
                    <a:pt x="390471" y="269776"/>
                  </a:lnTo>
                  <a:lnTo>
                    <a:pt x="352627" y="288233"/>
                  </a:lnTo>
                  <a:lnTo>
                    <a:pt x="316476" y="307154"/>
                  </a:lnTo>
                  <a:lnTo>
                    <a:pt x="282058" y="326525"/>
                  </a:lnTo>
                  <a:lnTo>
                    <a:pt x="249414" y="346332"/>
                  </a:lnTo>
                  <a:lnTo>
                    <a:pt x="189608" y="387193"/>
                  </a:lnTo>
                  <a:lnTo>
                    <a:pt x="137380" y="429621"/>
                  </a:lnTo>
                  <a:lnTo>
                    <a:pt x="93053" y="473500"/>
                  </a:lnTo>
                  <a:lnTo>
                    <a:pt x="56949" y="518714"/>
                  </a:lnTo>
                  <a:lnTo>
                    <a:pt x="29391" y="565147"/>
                  </a:lnTo>
                  <a:lnTo>
                    <a:pt x="10701" y="612683"/>
                  </a:lnTo>
                  <a:lnTo>
                    <a:pt x="1202" y="661205"/>
                  </a:lnTo>
                  <a:lnTo>
                    <a:pt x="0" y="685800"/>
                  </a:lnTo>
                  <a:lnTo>
                    <a:pt x="1202" y="710394"/>
                  </a:lnTo>
                  <a:lnTo>
                    <a:pt x="10701" y="758916"/>
                  </a:lnTo>
                  <a:lnTo>
                    <a:pt x="29391" y="806452"/>
                  </a:lnTo>
                  <a:lnTo>
                    <a:pt x="56949" y="852885"/>
                  </a:lnTo>
                  <a:lnTo>
                    <a:pt x="93053" y="898099"/>
                  </a:lnTo>
                  <a:lnTo>
                    <a:pt x="137380" y="941978"/>
                  </a:lnTo>
                  <a:lnTo>
                    <a:pt x="189608" y="984406"/>
                  </a:lnTo>
                  <a:lnTo>
                    <a:pt x="249414" y="1025267"/>
                  </a:lnTo>
                  <a:lnTo>
                    <a:pt x="282058" y="1045074"/>
                  </a:lnTo>
                  <a:lnTo>
                    <a:pt x="316476" y="1064445"/>
                  </a:lnTo>
                  <a:lnTo>
                    <a:pt x="352627" y="1083366"/>
                  </a:lnTo>
                  <a:lnTo>
                    <a:pt x="390471" y="1101823"/>
                  </a:lnTo>
                  <a:lnTo>
                    <a:pt x="429969" y="1119801"/>
                  </a:lnTo>
                  <a:lnTo>
                    <a:pt x="471078" y="1137286"/>
                  </a:lnTo>
                  <a:lnTo>
                    <a:pt x="513760" y="1154263"/>
                  </a:lnTo>
                  <a:lnTo>
                    <a:pt x="557974" y="1170717"/>
                  </a:lnTo>
                  <a:lnTo>
                    <a:pt x="603679" y="1186635"/>
                  </a:lnTo>
                  <a:lnTo>
                    <a:pt x="650836" y="1202001"/>
                  </a:lnTo>
                  <a:lnTo>
                    <a:pt x="699404" y="1216801"/>
                  </a:lnTo>
                  <a:lnTo>
                    <a:pt x="749342" y="1231020"/>
                  </a:lnTo>
                  <a:lnTo>
                    <a:pt x="800611" y="1244645"/>
                  </a:lnTo>
                  <a:lnTo>
                    <a:pt x="853169" y="1257660"/>
                  </a:lnTo>
                  <a:lnTo>
                    <a:pt x="906978" y="1270051"/>
                  </a:lnTo>
                  <a:lnTo>
                    <a:pt x="961996" y="1281804"/>
                  </a:lnTo>
                  <a:lnTo>
                    <a:pt x="1018183" y="1292903"/>
                  </a:lnTo>
                  <a:lnTo>
                    <a:pt x="1075499" y="1303335"/>
                  </a:lnTo>
                  <a:lnTo>
                    <a:pt x="1133904" y="1313085"/>
                  </a:lnTo>
                  <a:lnTo>
                    <a:pt x="1193357" y="1322139"/>
                  </a:lnTo>
                  <a:lnTo>
                    <a:pt x="1253818" y="1330481"/>
                  </a:lnTo>
                  <a:lnTo>
                    <a:pt x="1315247" y="1338097"/>
                  </a:lnTo>
                  <a:lnTo>
                    <a:pt x="1377603" y="1344974"/>
                  </a:lnTo>
                  <a:lnTo>
                    <a:pt x="1440846" y="1351096"/>
                  </a:lnTo>
                  <a:lnTo>
                    <a:pt x="1504935" y="1356448"/>
                  </a:lnTo>
                  <a:lnTo>
                    <a:pt x="1569832" y="1361017"/>
                  </a:lnTo>
                  <a:lnTo>
                    <a:pt x="1635494" y="1364788"/>
                  </a:lnTo>
                  <a:lnTo>
                    <a:pt x="1701882" y="1367746"/>
                  </a:lnTo>
                  <a:lnTo>
                    <a:pt x="1768956" y="1369877"/>
                  </a:lnTo>
                  <a:lnTo>
                    <a:pt x="1836675" y="1371167"/>
                  </a:lnTo>
                  <a:lnTo>
                    <a:pt x="1905000" y="1371600"/>
                  </a:lnTo>
                  <a:lnTo>
                    <a:pt x="1973324" y="1371167"/>
                  </a:lnTo>
                  <a:lnTo>
                    <a:pt x="2041043" y="1369877"/>
                  </a:lnTo>
                  <a:lnTo>
                    <a:pt x="2108117" y="1367746"/>
                  </a:lnTo>
                  <a:lnTo>
                    <a:pt x="2174505" y="1364788"/>
                  </a:lnTo>
                  <a:lnTo>
                    <a:pt x="2240167" y="1361017"/>
                  </a:lnTo>
                  <a:lnTo>
                    <a:pt x="2305064" y="1356448"/>
                  </a:lnTo>
                  <a:lnTo>
                    <a:pt x="2369153" y="1351096"/>
                  </a:lnTo>
                  <a:lnTo>
                    <a:pt x="2432396" y="1344974"/>
                  </a:lnTo>
                  <a:lnTo>
                    <a:pt x="2494752" y="1338097"/>
                  </a:lnTo>
                  <a:lnTo>
                    <a:pt x="2556181" y="1330481"/>
                  </a:lnTo>
                  <a:lnTo>
                    <a:pt x="2616642" y="1322139"/>
                  </a:lnTo>
                  <a:lnTo>
                    <a:pt x="2676095" y="1313085"/>
                  </a:lnTo>
                  <a:lnTo>
                    <a:pt x="2734500" y="1303335"/>
                  </a:lnTo>
                  <a:lnTo>
                    <a:pt x="2791816" y="1292903"/>
                  </a:lnTo>
                  <a:lnTo>
                    <a:pt x="2848003" y="1281804"/>
                  </a:lnTo>
                  <a:lnTo>
                    <a:pt x="2903021" y="1270051"/>
                  </a:lnTo>
                  <a:lnTo>
                    <a:pt x="2956830" y="1257660"/>
                  </a:lnTo>
                  <a:lnTo>
                    <a:pt x="3009388" y="1244645"/>
                  </a:lnTo>
                  <a:lnTo>
                    <a:pt x="3060657" y="1231020"/>
                  </a:lnTo>
                  <a:lnTo>
                    <a:pt x="3110595" y="1216801"/>
                  </a:lnTo>
                  <a:lnTo>
                    <a:pt x="3159163" y="1202001"/>
                  </a:lnTo>
                  <a:lnTo>
                    <a:pt x="3206320" y="1186635"/>
                  </a:lnTo>
                  <a:lnTo>
                    <a:pt x="3252025" y="1170717"/>
                  </a:lnTo>
                  <a:lnTo>
                    <a:pt x="3296239" y="1154263"/>
                  </a:lnTo>
                  <a:lnTo>
                    <a:pt x="3338921" y="1137286"/>
                  </a:lnTo>
                  <a:lnTo>
                    <a:pt x="3380030" y="1119801"/>
                  </a:lnTo>
                  <a:lnTo>
                    <a:pt x="3419528" y="1101823"/>
                  </a:lnTo>
                  <a:lnTo>
                    <a:pt x="3457372" y="1083366"/>
                  </a:lnTo>
                  <a:lnTo>
                    <a:pt x="3493523" y="1064445"/>
                  </a:lnTo>
                  <a:lnTo>
                    <a:pt x="3527941" y="1045074"/>
                  </a:lnTo>
                  <a:lnTo>
                    <a:pt x="3560585" y="1025267"/>
                  </a:lnTo>
                  <a:lnTo>
                    <a:pt x="3620391" y="984406"/>
                  </a:lnTo>
                  <a:lnTo>
                    <a:pt x="3672619" y="941978"/>
                  </a:lnTo>
                  <a:lnTo>
                    <a:pt x="3716946" y="898099"/>
                  </a:lnTo>
                  <a:lnTo>
                    <a:pt x="3753050" y="852885"/>
                  </a:lnTo>
                  <a:lnTo>
                    <a:pt x="3780608" y="806452"/>
                  </a:lnTo>
                  <a:lnTo>
                    <a:pt x="3799298" y="758916"/>
                  </a:lnTo>
                  <a:lnTo>
                    <a:pt x="3808797" y="710394"/>
                  </a:lnTo>
                  <a:lnTo>
                    <a:pt x="3810000" y="685800"/>
                  </a:lnTo>
                  <a:lnTo>
                    <a:pt x="3808797" y="661205"/>
                  </a:lnTo>
                  <a:lnTo>
                    <a:pt x="3799298" y="612683"/>
                  </a:lnTo>
                  <a:lnTo>
                    <a:pt x="3780608" y="565147"/>
                  </a:lnTo>
                  <a:lnTo>
                    <a:pt x="3753050" y="518714"/>
                  </a:lnTo>
                  <a:lnTo>
                    <a:pt x="3716946" y="473500"/>
                  </a:lnTo>
                  <a:lnTo>
                    <a:pt x="3672619" y="429621"/>
                  </a:lnTo>
                  <a:lnTo>
                    <a:pt x="3620391" y="387193"/>
                  </a:lnTo>
                  <a:lnTo>
                    <a:pt x="3560585" y="346332"/>
                  </a:lnTo>
                  <a:lnTo>
                    <a:pt x="3527941" y="326525"/>
                  </a:lnTo>
                  <a:lnTo>
                    <a:pt x="3493523" y="307154"/>
                  </a:lnTo>
                  <a:lnTo>
                    <a:pt x="3457372" y="288233"/>
                  </a:lnTo>
                  <a:lnTo>
                    <a:pt x="3419528" y="269776"/>
                  </a:lnTo>
                  <a:lnTo>
                    <a:pt x="3380030" y="251798"/>
                  </a:lnTo>
                  <a:lnTo>
                    <a:pt x="3338921" y="234313"/>
                  </a:lnTo>
                  <a:lnTo>
                    <a:pt x="3296239" y="217336"/>
                  </a:lnTo>
                  <a:lnTo>
                    <a:pt x="3252025" y="200882"/>
                  </a:lnTo>
                  <a:lnTo>
                    <a:pt x="3206320" y="184964"/>
                  </a:lnTo>
                  <a:lnTo>
                    <a:pt x="3159163" y="169598"/>
                  </a:lnTo>
                  <a:lnTo>
                    <a:pt x="3110595" y="154798"/>
                  </a:lnTo>
                  <a:lnTo>
                    <a:pt x="3060657" y="140579"/>
                  </a:lnTo>
                  <a:lnTo>
                    <a:pt x="3009388" y="126954"/>
                  </a:lnTo>
                  <a:lnTo>
                    <a:pt x="2956830" y="113939"/>
                  </a:lnTo>
                  <a:lnTo>
                    <a:pt x="2903021" y="101548"/>
                  </a:lnTo>
                  <a:lnTo>
                    <a:pt x="2848003" y="89795"/>
                  </a:lnTo>
                  <a:lnTo>
                    <a:pt x="2791816" y="78696"/>
                  </a:lnTo>
                  <a:lnTo>
                    <a:pt x="2734500" y="68264"/>
                  </a:lnTo>
                  <a:lnTo>
                    <a:pt x="2676095" y="58514"/>
                  </a:lnTo>
                  <a:lnTo>
                    <a:pt x="2616642" y="49460"/>
                  </a:lnTo>
                  <a:lnTo>
                    <a:pt x="2556181" y="41118"/>
                  </a:lnTo>
                  <a:lnTo>
                    <a:pt x="2494752" y="33502"/>
                  </a:lnTo>
                  <a:lnTo>
                    <a:pt x="2432396" y="26625"/>
                  </a:lnTo>
                  <a:lnTo>
                    <a:pt x="2369153" y="20503"/>
                  </a:lnTo>
                  <a:lnTo>
                    <a:pt x="2305064" y="15151"/>
                  </a:lnTo>
                  <a:lnTo>
                    <a:pt x="2240167" y="10582"/>
                  </a:lnTo>
                  <a:lnTo>
                    <a:pt x="2174505" y="6811"/>
                  </a:lnTo>
                  <a:lnTo>
                    <a:pt x="2108117" y="3853"/>
                  </a:lnTo>
                  <a:lnTo>
                    <a:pt x="2041043" y="1722"/>
                  </a:lnTo>
                  <a:lnTo>
                    <a:pt x="1973324" y="432"/>
                  </a:lnTo>
                  <a:lnTo>
                    <a:pt x="1905000" y="0"/>
                  </a:lnTo>
                  <a:close/>
                </a:path>
              </a:pathLst>
            </a:custGeom>
            <a:solidFill>
              <a:srgbClr val="CC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3733800" y="3726180"/>
              <a:ext cx="3810000" cy="1371600"/>
            </a:xfrm>
            <a:custGeom>
              <a:avLst/>
              <a:gdLst/>
              <a:ahLst/>
              <a:cxnLst/>
              <a:rect l="l" t="t" r="r" b="b"/>
              <a:pathLst>
                <a:path w="3810000" h="1371600">
                  <a:moveTo>
                    <a:pt x="0" y="685800"/>
                  </a:moveTo>
                  <a:lnTo>
                    <a:pt x="4783" y="636828"/>
                  </a:lnTo>
                  <a:lnTo>
                    <a:pt x="18918" y="588784"/>
                  </a:lnTo>
                  <a:lnTo>
                    <a:pt x="42082" y="541785"/>
                  </a:lnTo>
                  <a:lnTo>
                    <a:pt x="73953" y="495947"/>
                  </a:lnTo>
                  <a:lnTo>
                    <a:pt x="114209" y="451386"/>
                  </a:lnTo>
                  <a:lnTo>
                    <a:pt x="162526" y="408218"/>
                  </a:lnTo>
                  <a:lnTo>
                    <a:pt x="218583" y="366559"/>
                  </a:lnTo>
                  <a:lnTo>
                    <a:pt x="282058" y="326525"/>
                  </a:lnTo>
                  <a:lnTo>
                    <a:pt x="316476" y="307154"/>
                  </a:lnTo>
                  <a:lnTo>
                    <a:pt x="352627" y="288233"/>
                  </a:lnTo>
                  <a:lnTo>
                    <a:pt x="390471" y="269776"/>
                  </a:lnTo>
                  <a:lnTo>
                    <a:pt x="429969" y="251798"/>
                  </a:lnTo>
                  <a:lnTo>
                    <a:pt x="471078" y="234313"/>
                  </a:lnTo>
                  <a:lnTo>
                    <a:pt x="513760" y="217336"/>
                  </a:lnTo>
                  <a:lnTo>
                    <a:pt x="557974" y="200882"/>
                  </a:lnTo>
                  <a:lnTo>
                    <a:pt x="603679" y="184964"/>
                  </a:lnTo>
                  <a:lnTo>
                    <a:pt x="650836" y="169598"/>
                  </a:lnTo>
                  <a:lnTo>
                    <a:pt x="699404" y="154798"/>
                  </a:lnTo>
                  <a:lnTo>
                    <a:pt x="749342" y="140579"/>
                  </a:lnTo>
                  <a:lnTo>
                    <a:pt x="800611" y="126954"/>
                  </a:lnTo>
                  <a:lnTo>
                    <a:pt x="853169" y="113939"/>
                  </a:lnTo>
                  <a:lnTo>
                    <a:pt x="906978" y="101548"/>
                  </a:lnTo>
                  <a:lnTo>
                    <a:pt x="961996" y="89795"/>
                  </a:lnTo>
                  <a:lnTo>
                    <a:pt x="1018183" y="78696"/>
                  </a:lnTo>
                  <a:lnTo>
                    <a:pt x="1075499" y="68264"/>
                  </a:lnTo>
                  <a:lnTo>
                    <a:pt x="1133904" y="58514"/>
                  </a:lnTo>
                  <a:lnTo>
                    <a:pt x="1193357" y="49460"/>
                  </a:lnTo>
                  <a:lnTo>
                    <a:pt x="1253818" y="41118"/>
                  </a:lnTo>
                  <a:lnTo>
                    <a:pt x="1315247" y="33502"/>
                  </a:lnTo>
                  <a:lnTo>
                    <a:pt x="1377603" y="26625"/>
                  </a:lnTo>
                  <a:lnTo>
                    <a:pt x="1440846" y="20503"/>
                  </a:lnTo>
                  <a:lnTo>
                    <a:pt x="1504935" y="15151"/>
                  </a:lnTo>
                  <a:lnTo>
                    <a:pt x="1569832" y="10582"/>
                  </a:lnTo>
                  <a:lnTo>
                    <a:pt x="1635494" y="6811"/>
                  </a:lnTo>
                  <a:lnTo>
                    <a:pt x="1701882" y="3853"/>
                  </a:lnTo>
                  <a:lnTo>
                    <a:pt x="1768956" y="1722"/>
                  </a:lnTo>
                  <a:lnTo>
                    <a:pt x="1836675" y="432"/>
                  </a:lnTo>
                  <a:lnTo>
                    <a:pt x="1905000" y="0"/>
                  </a:lnTo>
                  <a:lnTo>
                    <a:pt x="1973324" y="432"/>
                  </a:lnTo>
                  <a:lnTo>
                    <a:pt x="2041043" y="1722"/>
                  </a:lnTo>
                  <a:lnTo>
                    <a:pt x="2108117" y="3853"/>
                  </a:lnTo>
                  <a:lnTo>
                    <a:pt x="2174505" y="6811"/>
                  </a:lnTo>
                  <a:lnTo>
                    <a:pt x="2240167" y="10582"/>
                  </a:lnTo>
                  <a:lnTo>
                    <a:pt x="2305064" y="15151"/>
                  </a:lnTo>
                  <a:lnTo>
                    <a:pt x="2369153" y="20503"/>
                  </a:lnTo>
                  <a:lnTo>
                    <a:pt x="2432396" y="26625"/>
                  </a:lnTo>
                  <a:lnTo>
                    <a:pt x="2494752" y="33502"/>
                  </a:lnTo>
                  <a:lnTo>
                    <a:pt x="2556181" y="41118"/>
                  </a:lnTo>
                  <a:lnTo>
                    <a:pt x="2616642" y="49460"/>
                  </a:lnTo>
                  <a:lnTo>
                    <a:pt x="2676095" y="58514"/>
                  </a:lnTo>
                  <a:lnTo>
                    <a:pt x="2734500" y="68264"/>
                  </a:lnTo>
                  <a:lnTo>
                    <a:pt x="2791816" y="78696"/>
                  </a:lnTo>
                  <a:lnTo>
                    <a:pt x="2848003" y="89795"/>
                  </a:lnTo>
                  <a:lnTo>
                    <a:pt x="2903021" y="101548"/>
                  </a:lnTo>
                  <a:lnTo>
                    <a:pt x="2956830" y="113939"/>
                  </a:lnTo>
                  <a:lnTo>
                    <a:pt x="3009388" y="126954"/>
                  </a:lnTo>
                  <a:lnTo>
                    <a:pt x="3060657" y="140579"/>
                  </a:lnTo>
                  <a:lnTo>
                    <a:pt x="3110595" y="154798"/>
                  </a:lnTo>
                  <a:lnTo>
                    <a:pt x="3159163" y="169598"/>
                  </a:lnTo>
                  <a:lnTo>
                    <a:pt x="3206320" y="184964"/>
                  </a:lnTo>
                  <a:lnTo>
                    <a:pt x="3252025" y="200882"/>
                  </a:lnTo>
                  <a:lnTo>
                    <a:pt x="3296239" y="217336"/>
                  </a:lnTo>
                  <a:lnTo>
                    <a:pt x="3338921" y="234313"/>
                  </a:lnTo>
                  <a:lnTo>
                    <a:pt x="3380030" y="251798"/>
                  </a:lnTo>
                  <a:lnTo>
                    <a:pt x="3419528" y="269776"/>
                  </a:lnTo>
                  <a:lnTo>
                    <a:pt x="3457372" y="288233"/>
                  </a:lnTo>
                  <a:lnTo>
                    <a:pt x="3493523" y="307154"/>
                  </a:lnTo>
                  <a:lnTo>
                    <a:pt x="3527941" y="326525"/>
                  </a:lnTo>
                  <a:lnTo>
                    <a:pt x="3560585" y="346332"/>
                  </a:lnTo>
                  <a:lnTo>
                    <a:pt x="3620391" y="387193"/>
                  </a:lnTo>
                  <a:lnTo>
                    <a:pt x="3672619" y="429621"/>
                  </a:lnTo>
                  <a:lnTo>
                    <a:pt x="3716946" y="473500"/>
                  </a:lnTo>
                  <a:lnTo>
                    <a:pt x="3753050" y="518714"/>
                  </a:lnTo>
                  <a:lnTo>
                    <a:pt x="3780608" y="565147"/>
                  </a:lnTo>
                  <a:lnTo>
                    <a:pt x="3799298" y="612683"/>
                  </a:lnTo>
                  <a:lnTo>
                    <a:pt x="3808797" y="661205"/>
                  </a:lnTo>
                  <a:lnTo>
                    <a:pt x="3810000" y="685800"/>
                  </a:lnTo>
                  <a:lnTo>
                    <a:pt x="3808797" y="710394"/>
                  </a:lnTo>
                  <a:lnTo>
                    <a:pt x="3799298" y="758916"/>
                  </a:lnTo>
                  <a:lnTo>
                    <a:pt x="3780608" y="806452"/>
                  </a:lnTo>
                  <a:lnTo>
                    <a:pt x="3753050" y="852885"/>
                  </a:lnTo>
                  <a:lnTo>
                    <a:pt x="3716946" y="898099"/>
                  </a:lnTo>
                  <a:lnTo>
                    <a:pt x="3672619" y="941978"/>
                  </a:lnTo>
                  <a:lnTo>
                    <a:pt x="3620391" y="984406"/>
                  </a:lnTo>
                  <a:lnTo>
                    <a:pt x="3560585" y="1025267"/>
                  </a:lnTo>
                  <a:lnTo>
                    <a:pt x="3527941" y="1045074"/>
                  </a:lnTo>
                  <a:lnTo>
                    <a:pt x="3493523" y="1064445"/>
                  </a:lnTo>
                  <a:lnTo>
                    <a:pt x="3457372" y="1083366"/>
                  </a:lnTo>
                  <a:lnTo>
                    <a:pt x="3419528" y="1101823"/>
                  </a:lnTo>
                  <a:lnTo>
                    <a:pt x="3380030" y="1119801"/>
                  </a:lnTo>
                  <a:lnTo>
                    <a:pt x="3338921" y="1137286"/>
                  </a:lnTo>
                  <a:lnTo>
                    <a:pt x="3296239" y="1154263"/>
                  </a:lnTo>
                  <a:lnTo>
                    <a:pt x="3252025" y="1170717"/>
                  </a:lnTo>
                  <a:lnTo>
                    <a:pt x="3206320" y="1186635"/>
                  </a:lnTo>
                  <a:lnTo>
                    <a:pt x="3159163" y="1202001"/>
                  </a:lnTo>
                  <a:lnTo>
                    <a:pt x="3110595" y="1216801"/>
                  </a:lnTo>
                  <a:lnTo>
                    <a:pt x="3060657" y="1231020"/>
                  </a:lnTo>
                  <a:lnTo>
                    <a:pt x="3009388" y="1244645"/>
                  </a:lnTo>
                  <a:lnTo>
                    <a:pt x="2956830" y="1257660"/>
                  </a:lnTo>
                  <a:lnTo>
                    <a:pt x="2903021" y="1270051"/>
                  </a:lnTo>
                  <a:lnTo>
                    <a:pt x="2848003" y="1281804"/>
                  </a:lnTo>
                  <a:lnTo>
                    <a:pt x="2791816" y="1292903"/>
                  </a:lnTo>
                  <a:lnTo>
                    <a:pt x="2734500" y="1303335"/>
                  </a:lnTo>
                  <a:lnTo>
                    <a:pt x="2676095" y="1313085"/>
                  </a:lnTo>
                  <a:lnTo>
                    <a:pt x="2616642" y="1322139"/>
                  </a:lnTo>
                  <a:lnTo>
                    <a:pt x="2556181" y="1330481"/>
                  </a:lnTo>
                  <a:lnTo>
                    <a:pt x="2494752" y="1338097"/>
                  </a:lnTo>
                  <a:lnTo>
                    <a:pt x="2432396" y="1344974"/>
                  </a:lnTo>
                  <a:lnTo>
                    <a:pt x="2369153" y="1351096"/>
                  </a:lnTo>
                  <a:lnTo>
                    <a:pt x="2305064" y="1356448"/>
                  </a:lnTo>
                  <a:lnTo>
                    <a:pt x="2240167" y="1361017"/>
                  </a:lnTo>
                  <a:lnTo>
                    <a:pt x="2174505" y="1364788"/>
                  </a:lnTo>
                  <a:lnTo>
                    <a:pt x="2108117" y="1367746"/>
                  </a:lnTo>
                  <a:lnTo>
                    <a:pt x="2041043" y="1369877"/>
                  </a:lnTo>
                  <a:lnTo>
                    <a:pt x="1973324" y="1371167"/>
                  </a:lnTo>
                  <a:lnTo>
                    <a:pt x="1905000" y="1371600"/>
                  </a:lnTo>
                  <a:lnTo>
                    <a:pt x="1836675" y="1371167"/>
                  </a:lnTo>
                  <a:lnTo>
                    <a:pt x="1768956" y="1369877"/>
                  </a:lnTo>
                  <a:lnTo>
                    <a:pt x="1701882" y="1367746"/>
                  </a:lnTo>
                  <a:lnTo>
                    <a:pt x="1635494" y="1364788"/>
                  </a:lnTo>
                  <a:lnTo>
                    <a:pt x="1569832" y="1361017"/>
                  </a:lnTo>
                  <a:lnTo>
                    <a:pt x="1504935" y="1356448"/>
                  </a:lnTo>
                  <a:lnTo>
                    <a:pt x="1440846" y="1351096"/>
                  </a:lnTo>
                  <a:lnTo>
                    <a:pt x="1377603" y="1344974"/>
                  </a:lnTo>
                  <a:lnTo>
                    <a:pt x="1315247" y="1338097"/>
                  </a:lnTo>
                  <a:lnTo>
                    <a:pt x="1253818" y="1330481"/>
                  </a:lnTo>
                  <a:lnTo>
                    <a:pt x="1193357" y="1322139"/>
                  </a:lnTo>
                  <a:lnTo>
                    <a:pt x="1133904" y="1313085"/>
                  </a:lnTo>
                  <a:lnTo>
                    <a:pt x="1075499" y="1303335"/>
                  </a:lnTo>
                  <a:lnTo>
                    <a:pt x="1018183" y="1292903"/>
                  </a:lnTo>
                  <a:lnTo>
                    <a:pt x="961996" y="1281804"/>
                  </a:lnTo>
                  <a:lnTo>
                    <a:pt x="906978" y="1270051"/>
                  </a:lnTo>
                  <a:lnTo>
                    <a:pt x="853169" y="1257660"/>
                  </a:lnTo>
                  <a:lnTo>
                    <a:pt x="800611" y="1244645"/>
                  </a:lnTo>
                  <a:lnTo>
                    <a:pt x="749342" y="1231020"/>
                  </a:lnTo>
                  <a:lnTo>
                    <a:pt x="699404" y="1216801"/>
                  </a:lnTo>
                  <a:lnTo>
                    <a:pt x="650836" y="1202001"/>
                  </a:lnTo>
                  <a:lnTo>
                    <a:pt x="603679" y="1186635"/>
                  </a:lnTo>
                  <a:lnTo>
                    <a:pt x="557974" y="1170717"/>
                  </a:lnTo>
                  <a:lnTo>
                    <a:pt x="513760" y="1154263"/>
                  </a:lnTo>
                  <a:lnTo>
                    <a:pt x="471078" y="1137286"/>
                  </a:lnTo>
                  <a:lnTo>
                    <a:pt x="429969" y="1119801"/>
                  </a:lnTo>
                  <a:lnTo>
                    <a:pt x="390471" y="1101823"/>
                  </a:lnTo>
                  <a:lnTo>
                    <a:pt x="352627" y="1083366"/>
                  </a:lnTo>
                  <a:lnTo>
                    <a:pt x="316476" y="1064445"/>
                  </a:lnTo>
                  <a:lnTo>
                    <a:pt x="282058" y="1045074"/>
                  </a:lnTo>
                  <a:lnTo>
                    <a:pt x="249414" y="1025267"/>
                  </a:lnTo>
                  <a:lnTo>
                    <a:pt x="189608" y="984406"/>
                  </a:lnTo>
                  <a:lnTo>
                    <a:pt x="137380" y="941978"/>
                  </a:lnTo>
                  <a:lnTo>
                    <a:pt x="93053" y="898099"/>
                  </a:lnTo>
                  <a:lnTo>
                    <a:pt x="56949" y="852885"/>
                  </a:lnTo>
                  <a:lnTo>
                    <a:pt x="29391" y="806452"/>
                  </a:lnTo>
                  <a:lnTo>
                    <a:pt x="10701" y="758916"/>
                  </a:lnTo>
                  <a:lnTo>
                    <a:pt x="1202" y="710394"/>
                  </a:lnTo>
                  <a:lnTo>
                    <a:pt x="0" y="68580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4186428" y="44836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4872228" y="46360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4567428" y="40264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6243828" y="46360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5558028" y="46360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6701028" y="41026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5329428" y="4102608"/>
              <a:ext cx="237744" cy="2377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4114800" y="4334383"/>
              <a:ext cx="3048000" cy="1297305"/>
            </a:xfrm>
            <a:custGeom>
              <a:avLst/>
              <a:gdLst/>
              <a:ahLst/>
              <a:cxnLst/>
              <a:rect l="l" t="t" r="r" b="b"/>
              <a:pathLst>
                <a:path w="3048000" h="1297304">
                  <a:moveTo>
                    <a:pt x="1301115" y="80391"/>
                  </a:moveTo>
                  <a:lnTo>
                    <a:pt x="1289685" y="74803"/>
                  </a:lnTo>
                  <a:lnTo>
                    <a:pt x="798715" y="1056716"/>
                  </a:lnTo>
                  <a:lnTo>
                    <a:pt x="548855" y="756869"/>
                  </a:lnTo>
                  <a:lnTo>
                    <a:pt x="766445" y="539242"/>
                  </a:lnTo>
                  <a:lnTo>
                    <a:pt x="757555" y="530352"/>
                  </a:lnTo>
                  <a:lnTo>
                    <a:pt x="540740" y="747128"/>
                  </a:lnTo>
                  <a:lnTo>
                    <a:pt x="531749" y="736346"/>
                  </a:lnTo>
                  <a:lnTo>
                    <a:pt x="531749" y="756119"/>
                  </a:lnTo>
                  <a:lnTo>
                    <a:pt x="409854" y="877989"/>
                  </a:lnTo>
                  <a:lnTo>
                    <a:pt x="459066" y="668896"/>
                  </a:lnTo>
                  <a:lnTo>
                    <a:pt x="531749" y="756119"/>
                  </a:lnTo>
                  <a:lnTo>
                    <a:pt x="531749" y="736346"/>
                  </a:lnTo>
                  <a:lnTo>
                    <a:pt x="462686" y="653478"/>
                  </a:lnTo>
                  <a:lnTo>
                    <a:pt x="615823" y="2794"/>
                  </a:lnTo>
                  <a:lnTo>
                    <a:pt x="603377" y="0"/>
                  </a:lnTo>
                  <a:lnTo>
                    <a:pt x="452513" y="641261"/>
                  </a:lnTo>
                  <a:lnTo>
                    <a:pt x="233426" y="378333"/>
                  </a:lnTo>
                  <a:lnTo>
                    <a:pt x="223774" y="386461"/>
                  </a:lnTo>
                  <a:lnTo>
                    <a:pt x="448894" y="656678"/>
                  </a:lnTo>
                  <a:lnTo>
                    <a:pt x="392811" y="895032"/>
                  </a:lnTo>
                  <a:lnTo>
                    <a:pt x="49339" y="1238440"/>
                  </a:lnTo>
                  <a:lnTo>
                    <a:pt x="26924" y="1216025"/>
                  </a:lnTo>
                  <a:lnTo>
                    <a:pt x="0" y="1296797"/>
                  </a:lnTo>
                  <a:lnTo>
                    <a:pt x="80772" y="1269860"/>
                  </a:lnTo>
                  <a:lnTo>
                    <a:pt x="67284" y="1256385"/>
                  </a:lnTo>
                  <a:lnTo>
                    <a:pt x="58343" y="1247444"/>
                  </a:lnTo>
                  <a:lnTo>
                    <a:pt x="387311" y="918438"/>
                  </a:lnTo>
                  <a:lnTo>
                    <a:pt x="316090" y="1221193"/>
                  </a:lnTo>
                  <a:lnTo>
                    <a:pt x="285115" y="1213866"/>
                  </a:lnTo>
                  <a:lnTo>
                    <a:pt x="304800" y="1296797"/>
                  </a:lnTo>
                  <a:lnTo>
                    <a:pt x="355041" y="1236472"/>
                  </a:lnTo>
                  <a:lnTo>
                    <a:pt x="359283" y="1231392"/>
                  </a:lnTo>
                  <a:lnTo>
                    <a:pt x="328409" y="1224102"/>
                  </a:lnTo>
                  <a:lnTo>
                    <a:pt x="404342" y="901395"/>
                  </a:lnTo>
                  <a:lnTo>
                    <a:pt x="539864" y="765860"/>
                  </a:lnTo>
                  <a:lnTo>
                    <a:pt x="792518" y="1069111"/>
                  </a:lnTo>
                  <a:lnTo>
                    <a:pt x="714197" y="1225765"/>
                  </a:lnTo>
                  <a:lnTo>
                    <a:pt x="685800" y="1211580"/>
                  </a:lnTo>
                  <a:lnTo>
                    <a:pt x="685800" y="1296797"/>
                  </a:lnTo>
                  <a:lnTo>
                    <a:pt x="753999" y="1245616"/>
                  </a:lnTo>
                  <a:lnTo>
                    <a:pt x="748398" y="1242822"/>
                  </a:lnTo>
                  <a:lnTo>
                    <a:pt x="725538" y="1231417"/>
                  </a:lnTo>
                  <a:lnTo>
                    <a:pt x="801382" y="1079741"/>
                  </a:lnTo>
                  <a:lnTo>
                    <a:pt x="936866" y="1242339"/>
                  </a:lnTo>
                  <a:lnTo>
                    <a:pt x="912495" y="1262646"/>
                  </a:lnTo>
                  <a:lnTo>
                    <a:pt x="990600" y="1296797"/>
                  </a:lnTo>
                  <a:lnTo>
                    <a:pt x="980046" y="1252093"/>
                  </a:lnTo>
                  <a:lnTo>
                    <a:pt x="971042" y="1213866"/>
                  </a:lnTo>
                  <a:lnTo>
                    <a:pt x="946632" y="1234198"/>
                  </a:lnTo>
                  <a:lnTo>
                    <a:pt x="807580" y="1067346"/>
                  </a:lnTo>
                  <a:lnTo>
                    <a:pt x="1301115" y="80391"/>
                  </a:lnTo>
                  <a:close/>
                </a:path>
                <a:path w="3048000" h="1297304">
                  <a:moveTo>
                    <a:pt x="2286000" y="1296797"/>
                  </a:moveTo>
                  <a:lnTo>
                    <a:pt x="2276195" y="1251204"/>
                  </a:lnTo>
                  <a:lnTo>
                    <a:pt x="2268093" y="1213485"/>
                  </a:lnTo>
                  <a:lnTo>
                    <a:pt x="2243378" y="1233284"/>
                  </a:lnTo>
                  <a:lnTo>
                    <a:pt x="1681353" y="530860"/>
                  </a:lnTo>
                  <a:lnTo>
                    <a:pt x="1671447" y="538734"/>
                  </a:lnTo>
                  <a:lnTo>
                    <a:pt x="2233447" y="1241247"/>
                  </a:lnTo>
                  <a:lnTo>
                    <a:pt x="2208657" y="1261097"/>
                  </a:lnTo>
                  <a:lnTo>
                    <a:pt x="2286000" y="1296797"/>
                  </a:lnTo>
                  <a:close/>
                </a:path>
                <a:path w="3048000" h="1297304">
                  <a:moveTo>
                    <a:pt x="3048000" y="1296797"/>
                  </a:moveTo>
                  <a:lnTo>
                    <a:pt x="3036176" y="1253845"/>
                  </a:lnTo>
                  <a:lnTo>
                    <a:pt x="3025394" y="1214628"/>
                  </a:lnTo>
                  <a:lnTo>
                    <a:pt x="3001759" y="1235913"/>
                  </a:lnTo>
                  <a:lnTo>
                    <a:pt x="2749550" y="955725"/>
                  </a:lnTo>
                  <a:lnTo>
                    <a:pt x="2749550" y="77597"/>
                  </a:lnTo>
                  <a:lnTo>
                    <a:pt x="2736850" y="77597"/>
                  </a:lnTo>
                  <a:lnTo>
                    <a:pt x="2736850" y="941616"/>
                  </a:lnTo>
                  <a:lnTo>
                    <a:pt x="2366899" y="530606"/>
                  </a:lnTo>
                  <a:lnTo>
                    <a:pt x="2357501" y="538988"/>
                  </a:lnTo>
                  <a:lnTo>
                    <a:pt x="2736850" y="960577"/>
                  </a:lnTo>
                  <a:lnTo>
                    <a:pt x="2736850" y="1220597"/>
                  </a:lnTo>
                  <a:lnTo>
                    <a:pt x="2705100" y="1220597"/>
                  </a:lnTo>
                  <a:lnTo>
                    <a:pt x="2743200" y="1296797"/>
                  </a:lnTo>
                  <a:lnTo>
                    <a:pt x="2774950" y="1233297"/>
                  </a:lnTo>
                  <a:lnTo>
                    <a:pt x="2781300" y="1220597"/>
                  </a:lnTo>
                  <a:lnTo>
                    <a:pt x="2749550" y="1220597"/>
                  </a:lnTo>
                  <a:lnTo>
                    <a:pt x="2749550" y="974686"/>
                  </a:lnTo>
                  <a:lnTo>
                    <a:pt x="2992285" y="1244447"/>
                  </a:lnTo>
                  <a:lnTo>
                    <a:pt x="2968752" y="1265643"/>
                  </a:lnTo>
                  <a:lnTo>
                    <a:pt x="3048000" y="1296797"/>
                  </a:lnTo>
                  <a:close/>
                </a:path>
              </a:pathLst>
            </a:custGeom>
            <a:solidFill>
              <a:srgbClr val="FF006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2515399" y="1116331"/>
            <a:ext cx="7969250" cy="2841625"/>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Sử dụng để duyệt và so sánh trên các Collection</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Iterator</a:t>
            </a:r>
          </a:p>
          <a:p>
            <a:pPr marL="469900">
              <a:spcBef>
                <a:spcPts val="580"/>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Các phần tử trong collection có thể được duyệt thông</a:t>
            </a:r>
          </a:p>
          <a:p>
            <a:pPr marL="756285"/>
            <a:r>
              <a:rPr sz="2400" dirty="0">
                <a:latin typeface="Times New Roman" panose="02020603050405020304" pitchFamily="18" charset="0"/>
                <a:cs typeface="Times New Roman" panose="02020603050405020304" pitchFamily="18" charset="0"/>
              </a:rPr>
              <a:t>qua Iterator</a:t>
            </a:r>
          </a:p>
          <a:p>
            <a:pPr>
              <a:lnSpc>
                <a:spcPct val="100000"/>
              </a:lnSpc>
            </a:pPr>
            <a:endParaRPr sz="2900" dirty="0">
              <a:latin typeface="Times New Roman" panose="02020603050405020304" pitchFamily="18" charset="0"/>
              <a:cs typeface="Times New Roman" panose="02020603050405020304" pitchFamily="18" charset="0"/>
            </a:endParaRPr>
          </a:p>
          <a:p>
            <a:pPr marL="1917700">
              <a:spcBef>
                <a:spcPts val="1864"/>
              </a:spcBef>
            </a:pPr>
            <a:r>
              <a:rPr sz="2000" dirty="0">
                <a:latin typeface="Times New Roman" panose="02020603050405020304" pitchFamily="18" charset="0"/>
                <a:cs typeface="Times New Roman" panose="02020603050405020304" pitchFamily="18" charset="0"/>
              </a:rPr>
              <a:t>Collection c;</a:t>
            </a:r>
          </a:p>
        </p:txBody>
      </p:sp>
      <p:sp>
        <p:nvSpPr>
          <p:cNvPr id="20" name="object 20"/>
          <p:cNvSpPr/>
          <p:nvPr/>
        </p:nvSpPr>
        <p:spPr>
          <a:xfrm>
            <a:off x="5257800" y="5707379"/>
            <a:ext cx="3810000" cy="381000"/>
          </a:xfrm>
          <a:custGeom>
            <a:avLst/>
            <a:gdLst/>
            <a:ahLst/>
            <a:cxnLst/>
            <a:rect l="l" t="t" r="r" b="b"/>
            <a:pathLst>
              <a:path w="3810000" h="381000">
                <a:moveTo>
                  <a:pt x="3810000" y="0"/>
                </a:moveTo>
                <a:lnTo>
                  <a:pt x="0" y="0"/>
                </a:lnTo>
                <a:lnTo>
                  <a:pt x="0" y="381000"/>
                </a:lnTo>
                <a:lnTo>
                  <a:pt x="3810000" y="381000"/>
                </a:lnTo>
                <a:lnTo>
                  <a:pt x="3810000"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txBox="1"/>
          <p:nvPr/>
        </p:nvSpPr>
        <p:spPr>
          <a:xfrm>
            <a:off x="5257800" y="5707379"/>
            <a:ext cx="3810000" cy="325730"/>
          </a:xfrm>
          <a:prstGeom prst="rect">
            <a:avLst/>
          </a:prstGeom>
          <a:ln w="9144">
            <a:solidFill>
              <a:srgbClr val="000000"/>
            </a:solidFill>
          </a:ln>
        </p:spPr>
        <p:txBody>
          <a:bodyPr vert="horz" wrap="square" lIns="0" tIns="48260" rIns="0" bIns="0" rtlCol="0">
            <a:spAutoFit/>
          </a:bodyPr>
          <a:lstStyle/>
          <a:p>
            <a:pPr algn="ctr">
              <a:spcBef>
                <a:spcPts val="380"/>
              </a:spcBef>
            </a:pPr>
            <a:r>
              <a:rPr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grpSp>
        <p:nvGrpSpPr>
          <p:cNvPr id="22" name="object 22"/>
          <p:cNvGrpSpPr/>
          <p:nvPr/>
        </p:nvGrpSpPr>
        <p:grpSpPr>
          <a:xfrm>
            <a:off x="5405629" y="5779009"/>
            <a:ext cx="3514725" cy="238125"/>
            <a:chOff x="3881628" y="5779008"/>
            <a:chExt cx="3514725" cy="238125"/>
          </a:xfrm>
        </p:grpSpPr>
        <p:sp>
          <p:nvSpPr>
            <p:cNvPr id="23" name="object 23"/>
            <p:cNvSpPr/>
            <p:nvPr/>
          </p:nvSpPr>
          <p:spPr>
            <a:xfrm>
              <a:off x="38816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42626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46436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50246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71582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p:nvPr/>
          </p:nvSpPr>
          <p:spPr>
            <a:xfrm>
              <a:off x="67772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9"/>
            <p:cNvSpPr/>
            <p:nvPr/>
          </p:nvSpPr>
          <p:spPr>
            <a:xfrm>
              <a:off x="6396228" y="5779008"/>
              <a:ext cx="237744" cy="23774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0" name="object 30"/>
          <p:cNvSpPr txBox="1"/>
          <p:nvPr/>
        </p:nvSpPr>
        <p:spPr>
          <a:xfrm>
            <a:off x="2804159" y="5692689"/>
            <a:ext cx="2540000" cy="330835"/>
          </a:xfrm>
          <a:prstGeom prst="rect">
            <a:avLst/>
          </a:prstGeom>
        </p:spPr>
        <p:txBody>
          <a:bodyPr vert="horz" wrap="square" lIns="0" tIns="12700" rIns="0" bIns="0" rtlCol="0">
            <a:spAutoFit/>
          </a:bodyPr>
          <a:lstStyle/>
          <a:p>
            <a:pPr marL="12700">
              <a:spcBef>
                <a:spcPts val="100"/>
              </a:spcBef>
            </a:pPr>
            <a:r>
              <a:rPr sz="2000" dirty="0">
                <a:latin typeface="Times New Roman" panose="02020603050405020304" pitchFamily="18" charset="0"/>
                <a:cs typeface="Times New Roman" panose="02020603050405020304" pitchFamily="18" charset="0"/>
              </a:rPr>
              <a:t>Iterator it = c.iterator();</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8" name="object 8"/>
          <p:cNvSpPr txBox="1"/>
          <p:nvPr/>
        </p:nvSpPr>
        <p:spPr>
          <a:xfrm>
            <a:off x="2435352" y="1299362"/>
            <a:ext cx="4594737" cy="5195012"/>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Iterator</a:t>
            </a:r>
          </a:p>
          <a:p>
            <a:pPr marL="756285" marR="243204"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Cung cấp cơ chế thuận tiện  để duyệt (lặp) qua toàn bộ  nội dung của tập hợp, mỗi  lần là một đối tượng trong  tập hợp</a:t>
            </a:r>
          </a:p>
          <a:p>
            <a:pPr marL="927100">
              <a:spcBef>
                <a:spcPts val="484"/>
              </a:spcBef>
              <a:tabLst>
                <a:tab pos="1155700" algn="l"/>
              </a:tabLst>
            </a:pPr>
            <a:r>
              <a:rPr sz="1000" dirty="0">
                <a:solidFill>
                  <a:srgbClr val="3333CC"/>
                </a:solid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Giống như SQL cursor</a:t>
            </a:r>
          </a:p>
          <a:p>
            <a:pPr marL="756285" marR="25082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Iterator của các tập hợp đã  sắp xếp duyệt theo thứ tự  tập hợp</a:t>
            </a:r>
          </a:p>
          <a:p>
            <a:pPr marL="756285" marR="5080" lvl="1" indent="-287020" algn="just">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ListIterator thêm các phương  thức đưa ra bản chất tuần tự  của danh sách cơ sở</a:t>
            </a:r>
          </a:p>
        </p:txBody>
      </p:sp>
      <p:sp>
        <p:nvSpPr>
          <p:cNvPr id="9" name="object 9"/>
          <p:cNvSpPr txBox="1"/>
          <p:nvPr/>
        </p:nvSpPr>
        <p:spPr>
          <a:xfrm>
            <a:off x="10181590" y="6454266"/>
            <a:ext cx="99060" cy="205184"/>
          </a:xfrm>
          <a:prstGeom prst="rect">
            <a:avLst/>
          </a:prstGeom>
        </p:spPr>
        <p:txBody>
          <a:bodyPr vert="horz" wrap="square" lIns="0" tIns="0" rIns="0" bIns="0" rtlCol="0">
            <a:spAutoFit/>
          </a:bodyPr>
          <a:lstStyle/>
          <a:p>
            <a:pPr>
              <a:lnSpc>
                <a:spcPts val="1550"/>
              </a:lnSpc>
            </a:pPr>
            <a:r>
              <a:rPr sz="1400" dirty="0">
                <a:latin typeface="Times New Roman" panose="02020603050405020304" pitchFamily="18" charset="0"/>
                <a:cs typeface="Times New Roman" panose="02020603050405020304" pitchFamily="18" charset="0"/>
              </a:rPr>
              <a:t>3</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7239000" y="1075944"/>
            <a:ext cx="2979420" cy="564184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10267950" y="6441566"/>
            <a:ext cx="12446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5</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175</a:t>
            </a:fld>
            <a:endParaRPr dirty="0"/>
          </a:p>
        </p:txBody>
      </p:sp>
      <p:sp>
        <p:nvSpPr>
          <p:cNvPr id="8" name="object 8"/>
          <p:cNvSpPr txBox="1"/>
          <p:nvPr/>
        </p:nvSpPr>
        <p:spPr>
          <a:xfrm>
            <a:off x="2614257" y="1402078"/>
            <a:ext cx="7854315" cy="2684068"/>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Iterator : Các phương thức</a:t>
            </a:r>
          </a:p>
          <a:p>
            <a:pPr marL="756285" lvl="1" indent="-287020">
              <a:spcBef>
                <a:spcPts val="580"/>
              </a:spcBef>
              <a:buClr>
                <a:srgbClr val="FF0000"/>
              </a:buClr>
              <a:buSzPct val="54166"/>
              <a:buFont typeface="Wingdings"/>
              <a:buChar char="◼"/>
              <a:tabLst>
                <a:tab pos="756285" algn="l"/>
                <a:tab pos="756920" algn="l"/>
              </a:tabLst>
            </a:pPr>
            <a:r>
              <a:rPr sz="2400" dirty="0">
                <a:solidFill>
                  <a:srgbClr val="00AB7D"/>
                </a:solidFill>
                <a:latin typeface="Times New Roman" panose="02020603050405020304" pitchFamily="18" charset="0"/>
                <a:cs typeface="Times New Roman" panose="02020603050405020304" pitchFamily="18" charset="0"/>
              </a:rPr>
              <a:t>iterator( ): </a:t>
            </a:r>
            <a:r>
              <a:rPr sz="2400" dirty="0">
                <a:latin typeface="Times New Roman" panose="02020603050405020304" pitchFamily="18" charset="0"/>
                <a:cs typeface="Times New Roman" panose="02020603050405020304" pitchFamily="18" charset="0"/>
              </a:rPr>
              <a:t>yêu cầu container trả về một iterator</a:t>
            </a:r>
          </a:p>
          <a:p>
            <a:pPr marL="756285" lvl="1" indent="-287020">
              <a:spcBef>
                <a:spcPts val="575"/>
              </a:spcBef>
              <a:buClr>
                <a:srgbClr val="FF0000"/>
              </a:buClr>
              <a:buSzPct val="54166"/>
              <a:buFont typeface="Wingdings"/>
              <a:buChar char="◼"/>
              <a:tabLst>
                <a:tab pos="756285" algn="l"/>
                <a:tab pos="756920" algn="l"/>
              </a:tabLst>
            </a:pPr>
            <a:r>
              <a:rPr sz="2400" dirty="0">
                <a:solidFill>
                  <a:srgbClr val="00AB7D"/>
                </a:solidFill>
                <a:latin typeface="Times New Roman" panose="02020603050405020304" pitchFamily="18" charset="0"/>
                <a:cs typeface="Times New Roman" panose="02020603050405020304" pitchFamily="18" charset="0"/>
              </a:rPr>
              <a:t>next( ): </a:t>
            </a:r>
            <a:r>
              <a:rPr sz="2400" dirty="0">
                <a:latin typeface="Times New Roman" panose="02020603050405020304" pitchFamily="18" charset="0"/>
                <a:cs typeface="Times New Roman" panose="02020603050405020304" pitchFamily="18" charset="0"/>
              </a:rPr>
              <a:t>trả về phần tử tiếp theo</a:t>
            </a:r>
          </a:p>
          <a:p>
            <a:pPr marL="756285" marR="5080" lvl="1" indent="-287020">
              <a:spcBef>
                <a:spcPts val="580"/>
              </a:spcBef>
              <a:buClr>
                <a:srgbClr val="FF0000"/>
              </a:buClr>
              <a:buSzPct val="54166"/>
              <a:buFont typeface="Wingdings"/>
              <a:buChar char="◼"/>
              <a:tabLst>
                <a:tab pos="756285" algn="l"/>
                <a:tab pos="756920" algn="l"/>
              </a:tabLst>
            </a:pPr>
            <a:r>
              <a:rPr sz="2400" dirty="0">
                <a:solidFill>
                  <a:srgbClr val="00AB7D"/>
                </a:solidFill>
                <a:latin typeface="Times New Roman" panose="02020603050405020304" pitchFamily="18" charset="0"/>
                <a:cs typeface="Times New Roman" panose="02020603050405020304" pitchFamily="18" charset="0"/>
              </a:rPr>
              <a:t>hasNext( ): </a:t>
            </a:r>
            <a:r>
              <a:rPr sz="2400" dirty="0">
                <a:latin typeface="Times New Roman" panose="02020603050405020304" pitchFamily="18" charset="0"/>
                <a:cs typeface="Times New Roman" panose="02020603050405020304" pitchFamily="18" charset="0"/>
              </a:rPr>
              <a:t>kiểm tra có tồn tại phần tử tiếp theo hay  không</a:t>
            </a:r>
          </a:p>
          <a:p>
            <a:pPr marL="756285" lvl="1" indent="-287020">
              <a:spcBef>
                <a:spcPts val="575"/>
              </a:spcBef>
              <a:buClr>
                <a:srgbClr val="FF0000"/>
              </a:buClr>
              <a:buSzPct val="54166"/>
              <a:buFont typeface="Wingdings"/>
              <a:buChar char="◼"/>
              <a:tabLst>
                <a:tab pos="756285" algn="l"/>
                <a:tab pos="756920" algn="l"/>
              </a:tabLst>
            </a:pPr>
            <a:r>
              <a:rPr sz="2400" dirty="0">
                <a:solidFill>
                  <a:srgbClr val="00AB7D"/>
                </a:solidFill>
                <a:latin typeface="Times New Roman" panose="02020603050405020304" pitchFamily="18" charset="0"/>
                <a:cs typeface="Times New Roman" panose="02020603050405020304" pitchFamily="18" charset="0"/>
              </a:rPr>
              <a:t>remove( ): </a:t>
            </a:r>
            <a:r>
              <a:rPr sz="2400" dirty="0">
                <a:latin typeface="Times New Roman" panose="02020603050405020304" pitchFamily="18" charset="0"/>
                <a:cs typeface="Times New Roman" panose="02020603050405020304" pitchFamily="18" charset="0"/>
              </a:rPr>
              <a:t>xóa phần tử gần nhất của iterator</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13" name="object 13"/>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176</a:t>
            </a:fld>
            <a:endParaRPr dirty="0"/>
          </a:p>
        </p:txBody>
      </p:sp>
      <p:sp>
        <p:nvSpPr>
          <p:cNvPr id="8" name="object 8"/>
          <p:cNvSpPr txBox="1"/>
          <p:nvPr/>
        </p:nvSpPr>
        <p:spPr>
          <a:xfrm>
            <a:off x="2365565" y="1354286"/>
            <a:ext cx="4456430" cy="1853328"/>
          </a:xfrm>
          <a:prstGeom prst="rect">
            <a:avLst/>
          </a:prstGeom>
        </p:spPr>
        <p:txBody>
          <a:bodyPr vert="horz" wrap="square" lIns="0" tIns="97790" rIns="0" bIns="0" rtlCol="0">
            <a:spAutoFit/>
          </a:bodyPr>
          <a:lstStyle/>
          <a:p>
            <a:pPr marR="1846580" algn="ctr">
              <a:spcBef>
                <a:spcPts val="770"/>
              </a:spcBef>
              <a:tabLst>
                <a:tab pos="3422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Iterator: Ví dụ</a:t>
            </a:r>
          </a:p>
          <a:p>
            <a:pPr marR="690245" algn="ctr">
              <a:lnSpc>
                <a:spcPts val="2860"/>
              </a:lnSpc>
              <a:spcBef>
                <a:spcPts val="580"/>
              </a:spcBef>
              <a:tabLst>
                <a:tab pos="2863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Định nghĩa iterator</a:t>
            </a:r>
          </a:p>
          <a:p>
            <a:pPr marL="756285">
              <a:lnSpc>
                <a:spcPts val="2140"/>
              </a:lnSpc>
            </a:pPr>
            <a:r>
              <a:rPr b="1" dirty="0">
                <a:solidFill>
                  <a:srgbClr val="333399"/>
                </a:solidFill>
                <a:latin typeface="Times New Roman" panose="02020603050405020304" pitchFamily="18" charset="0"/>
                <a:cs typeface="Times New Roman" panose="02020603050405020304" pitchFamily="18" charset="0"/>
              </a:rPr>
              <a:t>public interface </a:t>
            </a:r>
            <a:r>
              <a:rPr b="1" dirty="0">
                <a:latin typeface="Times New Roman" panose="02020603050405020304" pitchFamily="18" charset="0"/>
                <a:cs typeface="Times New Roman" panose="02020603050405020304" pitchFamily="18" charset="0"/>
              </a:rPr>
              <a:t>Iterator {</a:t>
            </a:r>
            <a:endParaRPr dirty="0">
              <a:latin typeface="Times New Roman" panose="02020603050405020304" pitchFamily="18" charset="0"/>
              <a:cs typeface="Times New Roman" panose="02020603050405020304" pitchFamily="18" charset="0"/>
            </a:endParaRPr>
          </a:p>
          <a:p>
            <a:pPr marL="1841500" marR="147955">
              <a:lnSpc>
                <a:spcPts val="2380"/>
              </a:lnSpc>
              <a:spcBef>
                <a:spcPts val="115"/>
              </a:spcBef>
            </a:pPr>
            <a:r>
              <a:rPr b="1" dirty="0">
                <a:solidFill>
                  <a:srgbClr val="333399"/>
                </a:solidFill>
                <a:latin typeface="Times New Roman" panose="02020603050405020304" pitchFamily="18" charset="0"/>
                <a:cs typeface="Times New Roman" panose="02020603050405020304" pitchFamily="18" charset="0"/>
              </a:rPr>
              <a:t>boolean </a:t>
            </a:r>
            <a:r>
              <a:rPr b="1" dirty="0">
                <a:latin typeface="Times New Roman" panose="02020603050405020304" pitchFamily="18" charset="0"/>
                <a:cs typeface="Times New Roman" panose="02020603050405020304" pitchFamily="18" charset="0"/>
              </a:rPr>
              <a:t>hasNext();  </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next();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4164416" y="3200688"/>
            <a:ext cx="1938655" cy="299720"/>
          </a:xfrm>
          <a:prstGeom prst="rect">
            <a:avLst/>
          </a:prstGeom>
        </p:spPr>
        <p:txBody>
          <a:bodyPr vert="horz" wrap="square" lIns="0" tIns="12700" rIns="0" bIns="0" rtlCol="0">
            <a:spAutoFit/>
          </a:bodyPr>
          <a:lstStyle/>
          <a:p>
            <a:pPr marL="12700">
              <a:spcBef>
                <a:spcPts val="100"/>
              </a:spcBef>
            </a:pPr>
            <a:r>
              <a:rPr b="1" dirty="0">
                <a:solidFill>
                  <a:srgbClr val="333399"/>
                </a:solidFill>
                <a:latin typeface="Times New Roman" panose="02020603050405020304" pitchFamily="18" charset="0"/>
                <a:cs typeface="Times New Roman" panose="02020603050405020304" pitchFamily="18" charset="0"/>
              </a:rPr>
              <a:t>void </a:t>
            </a:r>
            <a:r>
              <a:rPr b="1" dirty="0">
                <a:latin typeface="Times New Roman" panose="02020603050405020304" pitchFamily="18" charset="0"/>
                <a:cs typeface="Times New Roman" panose="02020603050405020304" pitchFamily="18" charset="0"/>
              </a:rPr>
              <a:t>remove();</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907433" y="3480891"/>
            <a:ext cx="2513965" cy="1108637"/>
          </a:xfrm>
          <a:prstGeom prst="rect">
            <a:avLst/>
          </a:prstGeom>
        </p:spPr>
        <p:txBody>
          <a:bodyPr vert="horz" wrap="square" lIns="0" tIns="81915" rIns="0" bIns="0" rtlCol="0">
            <a:spAutoFit/>
          </a:bodyPr>
          <a:lstStyle/>
          <a:p>
            <a:pPr marL="299085">
              <a:spcBef>
                <a:spcPts val="64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730"/>
              </a:spcBef>
              <a:tabLst>
                <a:tab pos="2990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Sử dụng iterator</a:t>
            </a:r>
          </a:p>
          <a:p>
            <a:pPr marL="299085">
              <a:spcBef>
                <a:spcPts val="65"/>
              </a:spcBef>
            </a:pPr>
            <a:r>
              <a:rPr b="1" dirty="0">
                <a:latin typeface="Times New Roman" panose="02020603050405020304" pitchFamily="18" charset="0"/>
                <a:cs typeface="Times New Roman" panose="02020603050405020304" pitchFamily="18" charset="0"/>
              </a:rPr>
              <a:t>Collection c;</a:t>
            </a:r>
            <a:endParaRPr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3200401" y="4697389"/>
            <a:ext cx="4113529" cy="1597025"/>
          </a:xfrm>
          <a:prstGeom prst="rect">
            <a:avLst/>
          </a:prstGeom>
        </p:spPr>
        <p:txBody>
          <a:bodyPr vert="horz" wrap="square" lIns="0" tIns="35560" rIns="0" bIns="0" rtlCol="0">
            <a:spAutoFit/>
          </a:bodyPr>
          <a:lstStyle/>
          <a:p>
            <a:pPr marL="12700">
              <a:spcBef>
                <a:spcPts val="280"/>
              </a:spcBef>
            </a:pPr>
            <a:r>
              <a:rPr b="1" dirty="0">
                <a:latin typeface="Times New Roman" panose="02020603050405020304" pitchFamily="18" charset="0"/>
                <a:cs typeface="Times New Roman" panose="02020603050405020304" pitchFamily="18" charset="0"/>
              </a:rPr>
              <a:t>Iterator i = c.iterator();</a:t>
            </a:r>
            <a:endParaRPr dirty="0">
              <a:latin typeface="Times New Roman" panose="02020603050405020304" pitchFamily="18" charset="0"/>
              <a:cs typeface="Times New Roman" panose="02020603050405020304" pitchFamily="18" charset="0"/>
            </a:endParaRPr>
          </a:p>
          <a:p>
            <a:pPr marL="12700">
              <a:spcBef>
                <a:spcPts val="204"/>
              </a:spcBef>
            </a:pPr>
            <a:r>
              <a:rPr b="1" dirty="0">
                <a:solidFill>
                  <a:srgbClr val="333399"/>
                </a:solidFill>
                <a:latin typeface="Times New Roman" panose="02020603050405020304" pitchFamily="18" charset="0"/>
                <a:cs typeface="Times New Roman" panose="02020603050405020304" pitchFamily="18" charset="0"/>
              </a:rPr>
              <a:t>while </a:t>
            </a:r>
            <a:r>
              <a:rPr b="1" dirty="0">
                <a:latin typeface="Times New Roman" panose="02020603050405020304" pitchFamily="18" charset="0"/>
                <a:cs typeface="Times New Roman" panose="02020603050405020304" pitchFamily="18" charset="0"/>
              </a:rPr>
              <a:t>(i.</a:t>
            </a:r>
            <a:r>
              <a:rPr sz="2000" b="1" dirty="0">
                <a:solidFill>
                  <a:srgbClr val="FF0000"/>
                </a:solidFill>
                <a:latin typeface="Times New Roman" panose="02020603050405020304" pitchFamily="18" charset="0"/>
                <a:cs typeface="Times New Roman" panose="02020603050405020304" pitchFamily="18" charset="0"/>
              </a:rPr>
              <a:t>hasNext()</a:t>
            </a:r>
            <a:r>
              <a:rPr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097280">
              <a:spcBef>
                <a:spcPts val="245"/>
              </a:spcBef>
            </a:pP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o = i.</a:t>
            </a:r>
            <a:r>
              <a:rPr sz="2000" b="1" dirty="0">
                <a:solidFill>
                  <a:srgbClr val="FF0000"/>
                </a:solidFill>
                <a:latin typeface="Times New Roman" panose="02020603050405020304" pitchFamily="18" charset="0"/>
                <a:cs typeface="Times New Roman" panose="02020603050405020304" pitchFamily="18" charset="0"/>
              </a:rPr>
              <a:t>next()</a:t>
            </a: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097280">
              <a:spcBef>
                <a:spcPts val="245"/>
              </a:spcBef>
            </a:pPr>
            <a:r>
              <a:rPr b="1" dirty="0">
                <a:latin typeface="Times New Roman" panose="02020603050405020304" pitchFamily="18" charset="0"/>
                <a:cs typeface="Times New Roman" panose="02020603050405020304" pitchFamily="18" charset="0"/>
              </a:rPr>
              <a:t>// Process this object</a:t>
            </a:r>
            <a:endParaRPr dirty="0">
              <a:latin typeface="Times New Roman" panose="02020603050405020304" pitchFamily="18" charset="0"/>
              <a:cs typeface="Times New Roman" panose="02020603050405020304" pitchFamily="18" charset="0"/>
            </a:endParaRPr>
          </a:p>
          <a:p>
            <a:pPr marL="1270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6020561" y="3429762"/>
            <a:ext cx="4572000" cy="1227259"/>
          </a:xfrm>
          <a:prstGeom prst="rect">
            <a:avLst/>
          </a:prstGeom>
          <a:ln w="25907">
            <a:solidFill>
              <a:srgbClr val="FFCF00"/>
            </a:solidFill>
          </a:ln>
        </p:spPr>
        <p:txBody>
          <a:bodyPr vert="horz" wrap="square" lIns="0" tIns="44450" rIns="0" bIns="0" rtlCol="0">
            <a:spAutoFit/>
          </a:bodyPr>
          <a:lstStyle/>
          <a:p>
            <a:pPr marL="91440">
              <a:lnSpc>
                <a:spcPts val="2780"/>
              </a:lnSpc>
              <a:spcBef>
                <a:spcPts val="350"/>
              </a:spcBef>
            </a:pPr>
            <a:r>
              <a:rPr sz="2400" dirty="0">
                <a:latin typeface="Times New Roman" panose="02020603050405020304" pitchFamily="18" charset="0"/>
                <a:cs typeface="Times New Roman" panose="02020603050405020304" pitchFamily="18" charset="0"/>
              </a:rPr>
              <a:t>Tương tự vòng lặp </a:t>
            </a:r>
            <a:r>
              <a:rPr sz="2400" b="1" dirty="0">
                <a:latin typeface="Times New Roman" panose="02020603050405020304" pitchFamily="18" charset="0"/>
                <a:cs typeface="Times New Roman" panose="02020603050405020304" pitchFamily="18" charset="0"/>
              </a:rPr>
              <a:t>for</a:t>
            </a:r>
            <a:endParaRPr sz="2400">
              <a:latin typeface="Times New Roman" panose="02020603050405020304" pitchFamily="18" charset="0"/>
              <a:cs typeface="Times New Roman" panose="02020603050405020304" pitchFamily="18" charset="0"/>
            </a:endParaRPr>
          </a:p>
          <a:p>
            <a:pPr marL="73660" algn="ctr">
              <a:lnSpc>
                <a:spcPts val="2060"/>
              </a:lnSpc>
            </a:pPr>
            <a:r>
              <a:rPr b="1" dirty="0">
                <a:solidFill>
                  <a:srgbClr val="333399"/>
                </a:solidFill>
                <a:latin typeface="Times New Roman" panose="02020603050405020304" pitchFamily="18" charset="0"/>
                <a:cs typeface="Times New Roman" panose="02020603050405020304" pitchFamily="18" charset="0"/>
              </a:rPr>
              <a:t>for </a:t>
            </a:r>
            <a:r>
              <a:rPr b="1" dirty="0">
                <a:latin typeface="Times New Roman" panose="02020603050405020304" pitchFamily="18" charset="0"/>
                <a:cs typeface="Times New Roman" panose="02020603050405020304" pitchFamily="18" charset="0"/>
              </a:rPr>
              <a:t>(String name : names){</a:t>
            </a:r>
            <a:endParaRPr>
              <a:latin typeface="Times New Roman" panose="02020603050405020304" pitchFamily="18" charset="0"/>
              <a:cs typeface="Times New Roman" panose="02020603050405020304" pitchFamily="18" charset="0"/>
            </a:endParaRPr>
          </a:p>
          <a:p>
            <a:pPr marL="756285" algn="ctr"/>
            <a:r>
              <a:rPr b="1" dirty="0">
                <a:latin typeface="Times New Roman" panose="02020603050405020304" pitchFamily="18" charset="0"/>
                <a:cs typeface="Times New Roman" panose="02020603050405020304" pitchFamily="18" charset="0"/>
              </a:rPr>
              <a:t>System.out.println(name);</a:t>
            </a:r>
            <a:endParaRPr>
              <a:latin typeface="Times New Roman" panose="02020603050405020304" pitchFamily="18" charset="0"/>
              <a:cs typeface="Times New Roman" panose="02020603050405020304" pitchFamily="18" charset="0"/>
            </a:endParaRPr>
          </a:p>
          <a:p>
            <a:pPr marR="3329304" algn="ctr"/>
            <a:r>
              <a:rPr b="1" dirty="0">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177</a:t>
            </a:fld>
            <a:endParaRPr dirty="0"/>
          </a:p>
        </p:txBody>
      </p:sp>
      <p:sp>
        <p:nvSpPr>
          <p:cNvPr id="8" name="object 8"/>
          <p:cNvSpPr txBox="1"/>
          <p:nvPr/>
        </p:nvSpPr>
        <p:spPr>
          <a:xfrm>
            <a:off x="2615828" y="1529658"/>
            <a:ext cx="7747373" cy="3183255"/>
          </a:xfrm>
          <a:prstGeom prst="rect">
            <a:avLst/>
          </a:prstGeom>
        </p:spPr>
        <p:txBody>
          <a:bodyPr vert="horz" wrap="square" lIns="0" tIns="12065" rIns="0" bIns="0" rtlCol="0">
            <a:spAutoFit/>
          </a:bodyPr>
          <a:lstStyle/>
          <a:p>
            <a:pPr marL="355600" marR="16383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a:t>
            </a:r>
            <a:r>
              <a:rPr sz="2800" dirty="0">
                <a:solidFill>
                  <a:srgbClr val="333399"/>
                </a:solidFill>
                <a:latin typeface="Times New Roman" panose="02020603050405020304" pitchFamily="18" charset="0"/>
                <a:cs typeface="Times New Roman" panose="02020603050405020304" pitchFamily="18" charset="0"/>
              </a:rPr>
              <a:t>Comparator </a:t>
            </a:r>
            <a:r>
              <a:rPr sz="2800" dirty="0">
                <a:latin typeface="Times New Roman" panose="02020603050405020304" pitchFamily="18" charset="0"/>
                <a:cs typeface="Times New Roman" panose="02020603050405020304" pitchFamily="18" charset="0"/>
              </a:rPr>
              <a:t>được sử dụng để cho phép  so sánh hai đối tượng trong tập hợp</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Một </a:t>
            </a:r>
            <a:r>
              <a:rPr sz="2800" dirty="0">
                <a:solidFill>
                  <a:srgbClr val="333399"/>
                </a:solidFill>
                <a:latin typeface="Times New Roman" panose="02020603050405020304" pitchFamily="18" charset="0"/>
                <a:cs typeface="Times New Roman" panose="02020603050405020304" pitchFamily="18" charset="0"/>
              </a:rPr>
              <a:t>Compar</a:t>
            </a:r>
            <a:r>
              <a:rPr sz="2800" dirty="0">
                <a:solidFill>
                  <a:srgbClr val="FFCF00"/>
                </a:solidFill>
                <a:latin typeface="Times New Roman" panose="02020603050405020304" pitchFamily="18" charset="0"/>
                <a:cs typeface="Times New Roman" panose="02020603050405020304" pitchFamily="18" charset="0"/>
              </a:rPr>
              <a:t>ator </a:t>
            </a:r>
            <a:r>
              <a:rPr sz="2800" dirty="0">
                <a:latin typeface="Times New Roman" panose="02020603050405020304" pitchFamily="18" charset="0"/>
                <a:cs typeface="Times New Roman" panose="02020603050405020304" pitchFamily="18" charset="0"/>
              </a:rPr>
              <a:t>phải định nghĩa một phương thức</a:t>
            </a:r>
          </a:p>
          <a:p>
            <a:pPr marL="355600">
              <a:spcBef>
                <a:spcPts val="5"/>
              </a:spcBef>
            </a:pPr>
            <a:r>
              <a:rPr sz="2800" dirty="0">
                <a:solidFill>
                  <a:srgbClr val="00AB7D"/>
                </a:solidFill>
                <a:latin typeface="Times New Roman" panose="02020603050405020304" pitchFamily="18" charset="0"/>
                <a:cs typeface="Times New Roman" panose="02020603050405020304" pitchFamily="18" charset="0"/>
              </a:rPr>
              <a:t>compare( ) </a:t>
            </a:r>
            <a:r>
              <a:rPr sz="2800" dirty="0">
                <a:latin typeface="Times New Roman" panose="02020603050405020304" pitchFamily="18" charset="0"/>
                <a:cs typeface="Times New Roman" panose="02020603050405020304" pitchFamily="18" charset="0"/>
              </a:rPr>
              <a:t>lấy 2 tham số </a:t>
            </a:r>
            <a:r>
              <a:rPr sz="2800" dirty="0">
                <a:solidFill>
                  <a:srgbClr val="333399"/>
                </a:solidFill>
                <a:latin typeface="Times New Roman" panose="02020603050405020304" pitchFamily="18" charset="0"/>
                <a:cs typeface="Times New Roman" panose="02020603050405020304" pitchFamily="18" charset="0"/>
              </a:rPr>
              <a:t>Object </a:t>
            </a:r>
            <a:r>
              <a:rPr sz="2800" dirty="0">
                <a:latin typeface="Times New Roman" panose="02020603050405020304" pitchFamily="18" charset="0"/>
                <a:cs typeface="Times New Roman" panose="02020603050405020304" pitchFamily="18" charset="0"/>
              </a:rPr>
              <a:t>và trả về -1, 0</a:t>
            </a:r>
          </a:p>
          <a:p>
            <a:pPr marL="355600"/>
            <a:r>
              <a:rPr sz="2800" dirty="0">
                <a:latin typeface="Times New Roman" panose="02020603050405020304" pitchFamily="18" charset="0"/>
                <a:cs typeface="Times New Roman" panose="02020603050405020304" pitchFamily="18" charset="0"/>
              </a:rPr>
              <a:t>hoặc 1</a:t>
            </a:r>
          </a:p>
          <a:p>
            <a:pPr marL="355600" marR="45212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Không cần thiết nếu tập hợp đã có khả năng so  sánh tự nhiên (vd. String, Integer…)</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8" name="object 8"/>
          <p:cNvSpPr txBox="1"/>
          <p:nvPr/>
        </p:nvSpPr>
        <p:spPr>
          <a:xfrm>
            <a:off x="3048001" y="1324355"/>
            <a:ext cx="5076825" cy="4987904"/>
          </a:xfrm>
          <a:prstGeom prst="rect">
            <a:avLst/>
          </a:prstGeom>
        </p:spPr>
        <p:txBody>
          <a:bodyPr vert="horz" wrap="square" lIns="0" tIns="57785" rIns="0" bIns="0" rtlCol="0">
            <a:spAutoFit/>
          </a:bodyPr>
          <a:lstStyle/>
          <a:p>
            <a:pPr marL="12700">
              <a:spcBef>
                <a:spcPts val="45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lớp Person:</a:t>
            </a:r>
          </a:p>
          <a:p>
            <a:pPr marL="560070" marR="2324735" indent="-548005">
              <a:spcBef>
                <a:spcPts val="234"/>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Person {  </a:t>
            </a:r>
            <a:endParaRPr lang="en-US" b="1" dirty="0">
              <a:latin typeface="Times New Roman" panose="02020603050405020304" pitchFamily="18" charset="0"/>
              <a:cs typeface="Times New Roman" panose="02020603050405020304" pitchFamily="18" charset="0"/>
            </a:endParaRPr>
          </a:p>
          <a:p>
            <a:pPr marL="560070" marR="2324735" indent="-548005">
              <a:spcBef>
                <a:spcPts val="234"/>
              </a:spcBef>
            </a:pPr>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private int </a:t>
            </a:r>
            <a:r>
              <a:rPr b="1" dirty="0">
                <a:latin typeface="Times New Roman" panose="02020603050405020304" pitchFamily="18" charset="0"/>
                <a:cs typeface="Times New Roman" panose="02020603050405020304" pitchFamily="18" charset="0"/>
              </a:rPr>
              <a:t>age;</a:t>
            </a:r>
            <a:endParaRPr dirty="0">
              <a:latin typeface="Times New Roman" panose="02020603050405020304" pitchFamily="18" charset="0"/>
              <a:cs typeface="Times New Roman" panose="02020603050405020304" pitchFamily="18" charset="0"/>
            </a:endParaRPr>
          </a:p>
          <a:p>
            <a:pPr marL="560070"/>
            <a:r>
              <a:rPr b="1" dirty="0">
                <a:solidFill>
                  <a:srgbClr val="333399"/>
                </a:solidFill>
                <a:latin typeface="Times New Roman" panose="02020603050405020304" pitchFamily="18" charset="0"/>
                <a:cs typeface="Times New Roman" panose="02020603050405020304" pitchFamily="18" charset="0"/>
              </a:rPr>
              <a:t>private String </a:t>
            </a:r>
            <a:r>
              <a:rPr b="1" dirty="0">
                <a:latin typeface="Times New Roman" panose="02020603050405020304" pitchFamily="18" charset="0"/>
                <a:cs typeface="Times New Roman" panose="02020603050405020304" pitchFamily="18" charset="0"/>
              </a:rPr>
              <a:t>name;</a:t>
            </a:r>
            <a:endParaRPr dirty="0">
              <a:latin typeface="Times New Roman" panose="02020603050405020304" pitchFamily="18" charset="0"/>
              <a:cs typeface="Times New Roman" panose="02020603050405020304" pitchFamily="18" charset="0"/>
            </a:endParaRPr>
          </a:p>
          <a:p>
            <a:pPr>
              <a:spcBef>
                <a:spcPts val="5"/>
              </a:spcBef>
            </a:pPr>
            <a:endParaRPr sz="1900" dirty="0">
              <a:latin typeface="Times New Roman" panose="02020603050405020304" pitchFamily="18" charset="0"/>
              <a:cs typeface="Times New Roman" panose="02020603050405020304" pitchFamily="18" charset="0"/>
            </a:endParaRPr>
          </a:p>
          <a:p>
            <a:pPr marL="1105535" marR="687070" indent="-546100">
              <a:spcBef>
                <a:spcPts val="5"/>
              </a:spcBef>
            </a:pPr>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setAge(</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age){  </a:t>
            </a:r>
            <a:r>
              <a:rPr b="1" dirty="0">
                <a:solidFill>
                  <a:srgbClr val="333399"/>
                </a:solidFill>
                <a:latin typeface="Times New Roman" panose="02020603050405020304" pitchFamily="18" charset="0"/>
                <a:cs typeface="Times New Roman" panose="02020603050405020304" pitchFamily="18" charset="0"/>
              </a:rPr>
              <a:t>this</a:t>
            </a:r>
            <a:r>
              <a:rPr b="1" dirty="0">
                <a:latin typeface="Times New Roman" panose="02020603050405020304" pitchFamily="18" charset="0"/>
                <a:cs typeface="Times New Roman" panose="02020603050405020304" pitchFamily="18" charset="0"/>
              </a:rPr>
              <a:t>.age=age;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105535" marR="1778635" indent="-546100"/>
            <a:r>
              <a:rPr b="1" dirty="0">
                <a:solidFill>
                  <a:srgbClr val="333399"/>
                </a:solidFill>
                <a:latin typeface="Times New Roman" panose="02020603050405020304" pitchFamily="18" charset="0"/>
                <a:cs typeface="Times New Roman" panose="02020603050405020304" pitchFamily="18" charset="0"/>
              </a:rPr>
              <a:t>public int </a:t>
            </a:r>
            <a:r>
              <a:rPr b="1" dirty="0">
                <a:latin typeface="Times New Roman" panose="02020603050405020304" pitchFamily="18" charset="0"/>
                <a:cs typeface="Times New Roman" panose="02020603050405020304" pitchFamily="18" charset="0"/>
              </a:rPr>
              <a:t>getAge(){  </a:t>
            </a:r>
            <a:endParaRPr lang="en-US" b="1" dirty="0">
              <a:latin typeface="Times New Roman" panose="02020603050405020304" pitchFamily="18" charset="0"/>
              <a:cs typeface="Times New Roman" panose="02020603050405020304" pitchFamily="18" charset="0"/>
            </a:endParaRPr>
          </a:p>
          <a:p>
            <a:pPr marL="1105535" marR="1778635" indent="-546100"/>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return this</a:t>
            </a:r>
            <a:r>
              <a:rPr b="1" dirty="0">
                <a:latin typeface="Times New Roman" panose="02020603050405020304" pitchFamily="18" charset="0"/>
                <a:cs typeface="Times New Roman" panose="02020603050405020304" pitchFamily="18" charset="0"/>
              </a:rPr>
              <a:t>.age;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105535" marR="5080" indent="-546100"/>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setName(</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name){  </a:t>
            </a:r>
            <a:r>
              <a:rPr b="1" dirty="0">
                <a:solidFill>
                  <a:srgbClr val="333399"/>
                </a:solidFill>
                <a:latin typeface="Times New Roman" panose="02020603050405020304" pitchFamily="18" charset="0"/>
                <a:cs typeface="Times New Roman" panose="02020603050405020304" pitchFamily="18" charset="0"/>
              </a:rPr>
              <a:t>this</a:t>
            </a:r>
            <a:r>
              <a:rPr b="1" dirty="0">
                <a:latin typeface="Times New Roman" panose="02020603050405020304" pitchFamily="18" charset="0"/>
                <a:cs typeface="Times New Roman" panose="02020603050405020304" pitchFamily="18" charset="0"/>
              </a:rPr>
              <a:t>.name=name;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105535" marR="1233805" indent="-546100">
              <a:spcBef>
                <a:spcPts val="5"/>
              </a:spcBef>
            </a:pPr>
            <a:r>
              <a:rPr b="1" dirty="0">
                <a:solidFill>
                  <a:srgbClr val="333399"/>
                </a:solidFill>
                <a:latin typeface="Times New Roman" panose="02020603050405020304" pitchFamily="18" charset="0"/>
                <a:cs typeface="Times New Roman" panose="02020603050405020304" pitchFamily="18" charset="0"/>
              </a:rPr>
              <a:t>public String </a:t>
            </a:r>
            <a:r>
              <a:rPr b="1" dirty="0">
                <a:latin typeface="Times New Roman" panose="02020603050405020304" pitchFamily="18" charset="0"/>
                <a:cs typeface="Times New Roman" panose="02020603050405020304" pitchFamily="18" charset="0"/>
              </a:rPr>
              <a:t>getName(){  </a:t>
            </a:r>
            <a:endParaRPr lang="en-US" b="1" dirty="0">
              <a:latin typeface="Times New Roman" panose="02020603050405020304" pitchFamily="18" charset="0"/>
              <a:cs typeface="Times New Roman" panose="02020603050405020304" pitchFamily="18" charset="0"/>
            </a:endParaRPr>
          </a:p>
          <a:p>
            <a:pPr marL="1105535" marR="1233805" indent="-546100">
              <a:spcBef>
                <a:spcPts val="5"/>
              </a:spcBef>
            </a:pPr>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return this</a:t>
            </a:r>
            <a:r>
              <a:rPr b="1" dirty="0">
                <a:latin typeface="Times New Roman" panose="02020603050405020304" pitchFamily="18" charset="0"/>
                <a:cs typeface="Times New Roman" panose="02020603050405020304" pitchFamily="18" charset="0"/>
              </a:rPr>
              <a:t>.name;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276601" y="6319206"/>
            <a:ext cx="16319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39</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8" name="object 8"/>
          <p:cNvSpPr txBox="1"/>
          <p:nvPr/>
        </p:nvSpPr>
        <p:spPr>
          <a:xfrm>
            <a:off x="2907983" y="1371981"/>
            <a:ext cx="6376035" cy="4717415"/>
          </a:xfrm>
          <a:prstGeom prst="rect">
            <a:avLst/>
          </a:prstGeom>
        </p:spPr>
        <p:txBody>
          <a:bodyPr vert="horz" wrap="square" lIns="0" tIns="36830" rIns="0" bIns="0" rtlCol="0">
            <a:spAutoFit/>
          </a:bodyPr>
          <a:lstStyle/>
          <a:p>
            <a:pPr marL="12700">
              <a:spcBef>
                <a:spcPts val="29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Cài đặt AgeComparator :</a:t>
            </a:r>
          </a:p>
          <a:p>
            <a:pPr marL="12700">
              <a:spcBef>
                <a:spcPts val="120"/>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AgeComparator </a:t>
            </a:r>
            <a:r>
              <a:rPr b="1" dirty="0">
                <a:solidFill>
                  <a:srgbClr val="333399"/>
                </a:solidFill>
                <a:latin typeface="Times New Roman" panose="02020603050405020304" pitchFamily="18" charset="0"/>
                <a:cs typeface="Times New Roman" panose="02020603050405020304" pitchFamily="18" charset="0"/>
              </a:rPr>
              <a:t>implements </a:t>
            </a:r>
            <a:r>
              <a:rPr b="1" dirty="0">
                <a:latin typeface="Times New Roman" panose="02020603050405020304" pitchFamily="18" charset="0"/>
                <a:cs typeface="Times New Roman" panose="02020603050405020304" pitchFamily="18" charset="0"/>
              </a:rPr>
              <a:t>Comparator {</a:t>
            </a:r>
            <a:endParaRPr dirty="0">
              <a:latin typeface="Times New Roman" panose="02020603050405020304" pitchFamily="18" charset="0"/>
              <a:cs typeface="Times New Roman" panose="02020603050405020304" pitchFamily="18" charset="0"/>
            </a:endParaRPr>
          </a:p>
          <a:p>
            <a:pPr marL="765810" marR="5080" indent="-410845">
              <a:lnSpc>
                <a:spcPct val="120000"/>
              </a:lnSpc>
            </a:pPr>
            <a:r>
              <a:rPr b="1" dirty="0">
                <a:solidFill>
                  <a:srgbClr val="333399"/>
                </a:solidFill>
                <a:latin typeface="Times New Roman" panose="02020603050405020304" pitchFamily="18" charset="0"/>
                <a:cs typeface="Times New Roman" panose="02020603050405020304" pitchFamily="18" charset="0"/>
              </a:rPr>
              <a:t>public int </a:t>
            </a:r>
            <a:r>
              <a:rPr b="1" dirty="0">
                <a:latin typeface="Times New Roman" panose="02020603050405020304" pitchFamily="18" charset="0"/>
                <a:cs typeface="Times New Roman" panose="02020603050405020304" pitchFamily="18" charset="0"/>
              </a:rPr>
              <a:t>compare(</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ob1, </a:t>
            </a:r>
            <a:r>
              <a:rPr b="1" dirty="0">
                <a:solidFill>
                  <a:srgbClr val="333399"/>
                </a:solidFill>
                <a:latin typeface="Times New Roman" panose="02020603050405020304" pitchFamily="18" charset="0"/>
                <a:cs typeface="Times New Roman" panose="02020603050405020304" pitchFamily="18" charset="0"/>
              </a:rPr>
              <a:t>Object </a:t>
            </a:r>
            <a:r>
              <a:rPr b="1" dirty="0">
                <a:latin typeface="Times New Roman" panose="02020603050405020304" pitchFamily="18" charset="0"/>
                <a:cs typeface="Times New Roman" panose="02020603050405020304" pitchFamily="18" charset="0"/>
              </a:rPr>
              <a:t>ob2) {  </a:t>
            </a:r>
            <a:endParaRPr lang="en-US" b="1" dirty="0">
              <a:latin typeface="Times New Roman" panose="02020603050405020304" pitchFamily="18" charset="0"/>
              <a:cs typeface="Times New Roman" panose="02020603050405020304" pitchFamily="18" charset="0"/>
            </a:endParaRPr>
          </a:p>
          <a:p>
            <a:pPr marL="765810" marR="5080" indent="-410845">
              <a:lnSpc>
                <a:spcPct val="120000"/>
              </a:lnSpc>
            </a:pPr>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ob1Age = ((Person)ob1).getAge();</a:t>
            </a:r>
            <a:endParaRPr dirty="0">
              <a:latin typeface="Times New Roman" panose="02020603050405020304" pitchFamily="18" charset="0"/>
              <a:cs typeface="Times New Roman" panose="02020603050405020304" pitchFamily="18" charset="0"/>
            </a:endParaRPr>
          </a:p>
          <a:p>
            <a:pPr marL="765810">
              <a:spcBef>
                <a:spcPts val="434"/>
              </a:spcBef>
            </a:pPr>
            <a:r>
              <a:rPr b="1" dirty="0">
                <a:solidFill>
                  <a:srgbClr val="333399"/>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ob2Age = ((Person)ob2).getAge();</a:t>
            </a:r>
            <a:endParaRPr dirty="0">
              <a:latin typeface="Times New Roman" panose="02020603050405020304" pitchFamily="18" charset="0"/>
              <a:cs typeface="Times New Roman" panose="02020603050405020304" pitchFamily="18" charset="0"/>
            </a:endParaRPr>
          </a:p>
          <a:p>
            <a:pPr>
              <a:spcBef>
                <a:spcPts val="45"/>
              </a:spcBef>
            </a:pPr>
            <a:endParaRPr sz="2250" dirty="0">
              <a:latin typeface="Times New Roman" panose="02020603050405020304" pitchFamily="18" charset="0"/>
              <a:cs typeface="Times New Roman" panose="02020603050405020304" pitchFamily="18" charset="0"/>
            </a:endParaRPr>
          </a:p>
          <a:p>
            <a:pPr marL="1038225" marR="3077845" indent="-342900">
              <a:lnSpc>
                <a:spcPct val="120000"/>
              </a:lnSpc>
            </a:pPr>
            <a:r>
              <a:rPr b="1" dirty="0">
                <a:solidFill>
                  <a:srgbClr val="333399"/>
                </a:solidFill>
                <a:latin typeface="Times New Roman" panose="02020603050405020304" pitchFamily="18" charset="0"/>
                <a:cs typeface="Times New Roman" panose="02020603050405020304" pitchFamily="18" charset="0"/>
              </a:rPr>
              <a:t>if</a:t>
            </a:r>
            <a:r>
              <a:rPr b="1" dirty="0">
                <a:latin typeface="Times New Roman" panose="02020603050405020304" pitchFamily="18" charset="0"/>
                <a:cs typeface="Times New Roman" panose="02020603050405020304" pitchFamily="18" charset="0"/>
              </a:rPr>
              <a:t>(ob1Age &gt; ob2Age)  </a:t>
            </a: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p>
            <a:pPr marL="1038225" marR="2324735" indent="-273050">
              <a:lnSpc>
                <a:spcPct val="120000"/>
              </a:lnSpc>
              <a:spcBef>
                <a:spcPts val="5"/>
              </a:spcBef>
            </a:pPr>
            <a:r>
              <a:rPr b="1" dirty="0">
                <a:solidFill>
                  <a:srgbClr val="333399"/>
                </a:solidFill>
                <a:latin typeface="Times New Roman" panose="02020603050405020304" pitchFamily="18" charset="0"/>
                <a:cs typeface="Times New Roman" panose="02020603050405020304" pitchFamily="18" charset="0"/>
              </a:rPr>
              <a:t>else if</a:t>
            </a:r>
            <a:r>
              <a:rPr b="1" dirty="0">
                <a:latin typeface="Times New Roman" panose="02020603050405020304" pitchFamily="18" charset="0"/>
                <a:cs typeface="Times New Roman" panose="02020603050405020304" pitchFamily="18" charset="0"/>
              </a:rPr>
              <a:t>(ob1Age &lt; ob2Age)  </a:t>
            </a: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p>
            <a:pPr marL="765810">
              <a:spcBef>
                <a:spcPts val="430"/>
              </a:spcBef>
            </a:pPr>
            <a:r>
              <a:rPr b="1" dirty="0">
                <a:solidFill>
                  <a:srgbClr val="333399"/>
                </a:solidFill>
                <a:latin typeface="Times New Roman" panose="02020603050405020304" pitchFamily="18" charset="0"/>
                <a:cs typeface="Times New Roman" panose="02020603050405020304" pitchFamily="18" charset="0"/>
              </a:rPr>
              <a:t>else</a:t>
            </a:r>
            <a:endParaRPr dirty="0">
              <a:latin typeface="Times New Roman" panose="02020603050405020304" pitchFamily="18" charset="0"/>
              <a:cs typeface="Times New Roman" panose="02020603050405020304" pitchFamily="18" charset="0"/>
            </a:endParaRPr>
          </a:p>
          <a:p>
            <a:pPr marL="1038225">
              <a:spcBef>
                <a:spcPts val="430"/>
              </a:spcBef>
            </a:pP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p>
            <a:pPr marL="765810">
              <a:spcBef>
                <a:spcPts val="434"/>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spcBef>
                <a:spcPts val="434"/>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40</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355720"/>
            <a:ext cx="7914031" cy="566181"/>
          </a:xfrm>
          <a:prstGeom prst="rect">
            <a:avLst/>
          </a:prstGeom>
        </p:spPr>
        <p:txBody>
          <a:bodyPr vert="horz" wrap="square" lIns="0" tIns="12065" rIns="0" bIns="0" rtlCol="0" anchor="ctr">
            <a:spAutoFit/>
          </a:bodyPr>
          <a:lstStyle/>
          <a:p>
            <a:pPr marL="12700">
              <a:lnSpc>
                <a:spcPct val="100000"/>
              </a:lnSpc>
              <a:spcBef>
                <a:spcPts val="95"/>
              </a:spcBef>
            </a:pPr>
            <a:r>
              <a:rPr sz="3600" dirty="0">
                <a:solidFill>
                  <a:srgbClr val="333399"/>
                </a:solidFill>
                <a:latin typeface="Tahoma"/>
                <a:cs typeface="Tahoma"/>
              </a:rPr>
              <a:t>2.4. Thứ tự khởi tạo trong kết tập</a:t>
            </a:r>
            <a:endParaRPr sz="36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18</a:t>
            </a:fld>
            <a:endParaRPr dirty="0"/>
          </a:p>
        </p:txBody>
      </p:sp>
      <p:sp>
        <p:nvSpPr>
          <p:cNvPr id="8" name="object 8"/>
          <p:cNvSpPr txBox="1"/>
          <p:nvPr/>
        </p:nvSpPr>
        <p:spPr>
          <a:xfrm>
            <a:off x="2667001" y="1584960"/>
            <a:ext cx="7703185" cy="4132029"/>
          </a:xfrm>
          <a:prstGeom prst="rect">
            <a:avLst/>
          </a:prstGeom>
        </p:spPr>
        <p:txBody>
          <a:bodyPr vert="horz" wrap="square" lIns="0" tIns="13335" rIns="0" bIns="0" rtlCol="0">
            <a:spAutoFit/>
          </a:bodyPr>
          <a:lstStyle/>
          <a:p>
            <a:pPr marL="355600" marR="5080" indent="-342900" algn="thaiDist">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Khi một đối tượng được tạo mới, các thuộc  tính của đối tượng đó đều phải được khởi tạo  và gán những giá trị tương ứng.</a:t>
            </a:r>
          </a:p>
          <a:p>
            <a:pPr marL="355600" marR="890269" indent="-342900" algn="thaiDist">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Các đối tượng thành phần được khởi tạo  trước</a:t>
            </a:r>
          </a:p>
          <a:p>
            <a:pPr marL="355600" marR="444500" indent="-342900" algn="thaiDist">
              <a:lnSpc>
                <a:spcPct val="100800"/>
              </a:lnSpc>
              <a:spcBef>
                <a:spcPts val="685"/>
              </a:spcBef>
            </a:pPr>
            <a:r>
              <a:rPr sz="3200" dirty="0">
                <a:latin typeface="Times New Roman" panose="02020603050405020304" pitchFamily="18" charset="0"/>
                <a:cs typeface="Times New Roman" panose="02020603050405020304" pitchFamily="18" charset="0"/>
              </a:rPr>
              <a:t>→ Các phương thức khởi tạo của các lớp  của các đối tượng thành phần được thực hiện  trước</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8" name="object 8"/>
          <p:cNvSpPr txBox="1"/>
          <p:nvPr/>
        </p:nvSpPr>
        <p:spPr>
          <a:xfrm>
            <a:off x="2637233" y="1292147"/>
            <a:ext cx="7187995" cy="4052904"/>
          </a:xfrm>
          <a:prstGeom prst="rect">
            <a:avLst/>
          </a:prstGeom>
        </p:spPr>
        <p:txBody>
          <a:bodyPr vert="horz" wrap="square" lIns="0" tIns="36830" rIns="0" bIns="0" rtlCol="0">
            <a:spAutoFit/>
          </a:bodyPr>
          <a:lstStyle/>
          <a:p>
            <a:pPr marL="12700">
              <a:spcBef>
                <a:spcPts val="29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Sử dụng AgeComparator :</a:t>
            </a:r>
          </a:p>
          <a:p>
            <a:pPr marL="469900">
              <a:spcBef>
                <a:spcPts val="120"/>
              </a:spcBef>
            </a:pPr>
            <a:r>
              <a:rPr b="1" dirty="0">
                <a:solidFill>
                  <a:srgbClr val="333399"/>
                </a:solidFill>
                <a:latin typeface="Times New Roman" panose="02020603050405020304" pitchFamily="18" charset="0"/>
                <a:cs typeface="Times New Roman" panose="02020603050405020304" pitchFamily="18" charset="0"/>
              </a:rPr>
              <a:t>public class </a:t>
            </a:r>
            <a:r>
              <a:rPr b="1" dirty="0">
                <a:latin typeface="Times New Roman" panose="02020603050405020304" pitchFamily="18" charset="0"/>
                <a:cs typeface="Times New Roman" panose="02020603050405020304" pitchFamily="18" charset="0"/>
              </a:rPr>
              <a:t>ComparatorExample {</a:t>
            </a:r>
            <a:endParaRPr dirty="0">
              <a:latin typeface="Times New Roman" panose="02020603050405020304" pitchFamily="18" charset="0"/>
              <a:cs typeface="Times New Roman" panose="02020603050405020304" pitchFamily="18" charset="0"/>
            </a:endParaRPr>
          </a:p>
          <a:p>
            <a:pPr marL="1289685" marR="5080" indent="-410209">
              <a:lnSpc>
                <a:spcPct val="120000"/>
              </a:lnSpc>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args[]) {  </a:t>
            </a:r>
            <a:endParaRPr lang="en-US" b="1" dirty="0">
              <a:latin typeface="Times New Roman" panose="02020603050405020304" pitchFamily="18" charset="0"/>
              <a:cs typeface="Times New Roman" panose="02020603050405020304" pitchFamily="18" charset="0"/>
            </a:endParaRPr>
          </a:p>
          <a:p>
            <a:pPr marL="1289685" marR="5080" indent="-410209">
              <a:lnSpc>
                <a:spcPct val="120000"/>
              </a:lnSpc>
            </a:pPr>
            <a:r>
              <a:rPr lang="en-US" b="1" dirty="0">
                <a:solidFill>
                  <a:srgbClr val="333399"/>
                </a:solidFill>
                <a:latin typeface="Times New Roman" panose="02020603050405020304" pitchFamily="18" charset="0"/>
                <a:cs typeface="Times New Roman" panose="02020603050405020304" pitchFamily="18" charset="0"/>
              </a:rPr>
              <a:t>	</a:t>
            </a:r>
            <a:r>
              <a:rPr b="1" dirty="0" err="1">
                <a:solidFill>
                  <a:srgbClr val="333399"/>
                </a:solidFill>
                <a:latin typeface="Times New Roman" panose="02020603050405020304" pitchFamily="18" charset="0"/>
                <a:cs typeface="Times New Roman" panose="02020603050405020304" pitchFamily="18" charset="0"/>
              </a:rPr>
              <a:t>ArrayList</a:t>
            </a:r>
            <a:r>
              <a:rPr b="1" dirty="0">
                <a:latin typeface="Times New Roman" panose="02020603050405020304" pitchFamily="18" charset="0"/>
                <a:cs typeface="Times New Roman" panose="02020603050405020304" pitchFamily="18" charset="0"/>
              </a:rPr>
              <a:t>&lt;Person&gt; lst = </a:t>
            </a:r>
            <a:r>
              <a:rPr b="1" dirty="0">
                <a:solidFill>
                  <a:srgbClr val="333399"/>
                </a:solidFill>
                <a:latin typeface="Times New Roman" panose="02020603050405020304" pitchFamily="18" charset="0"/>
                <a:cs typeface="Times New Roman" panose="02020603050405020304" pitchFamily="18" charset="0"/>
              </a:rPr>
              <a:t>new</a:t>
            </a:r>
            <a:r>
              <a:rPr lang="en-US" b="1" dirty="0">
                <a:solidFill>
                  <a:srgbClr val="333399"/>
                </a:solidFill>
                <a:latin typeface="Times New Roman" panose="02020603050405020304" pitchFamily="18" charset="0"/>
                <a:cs typeface="Times New Roman" panose="02020603050405020304" pitchFamily="18" charset="0"/>
              </a:rPr>
              <a:t> </a:t>
            </a:r>
            <a:r>
              <a:rPr b="1" dirty="0" err="1">
                <a:solidFill>
                  <a:srgbClr val="333399"/>
                </a:solidFill>
                <a:latin typeface="Times New Roman" panose="02020603050405020304" pitchFamily="18" charset="0"/>
                <a:cs typeface="Times New Roman" panose="02020603050405020304" pitchFamily="18" charset="0"/>
              </a:rPr>
              <a:t>ArrayList</a:t>
            </a:r>
            <a:r>
              <a:rPr b="1" dirty="0">
                <a:latin typeface="Times New Roman" panose="02020603050405020304" pitchFamily="18" charset="0"/>
                <a:cs typeface="Times New Roman" panose="02020603050405020304" pitchFamily="18" charset="0"/>
              </a:rPr>
              <a:t>&lt;Person&gt;();</a:t>
            </a:r>
            <a:endParaRPr lang="en-US" b="1" dirty="0">
              <a:latin typeface="Times New Roman" panose="02020603050405020304" pitchFamily="18" charset="0"/>
              <a:cs typeface="Times New Roman" panose="02020603050405020304" pitchFamily="18" charset="0"/>
            </a:endParaRPr>
          </a:p>
          <a:p>
            <a:pPr marL="1289685" marR="5080" indent="-410209">
              <a:lnSpc>
                <a:spcPct val="120000"/>
              </a:lnSpc>
            </a:pP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Person p = new Person();  </a:t>
            </a:r>
            <a:endParaRPr lang="en-US" b="1" dirty="0">
              <a:latin typeface="Times New Roman" panose="02020603050405020304" pitchFamily="18" charset="0"/>
              <a:cs typeface="Times New Roman" panose="02020603050405020304" pitchFamily="18" charset="0"/>
            </a:endParaRPr>
          </a:p>
          <a:p>
            <a:pPr marL="1289685" marR="5080" indent="-410209">
              <a:lnSpc>
                <a:spcPct val="120000"/>
              </a:lnSpc>
            </a:pPr>
            <a:r>
              <a:rPr lang="en-US" b="1" dirty="0">
                <a:latin typeface="Times New Roman" panose="02020603050405020304" pitchFamily="18" charset="0"/>
                <a:cs typeface="Times New Roman" panose="02020603050405020304" pitchFamily="18" charset="0"/>
              </a:rPr>
              <a:t>	</a:t>
            </a:r>
            <a:r>
              <a:rPr b="1" dirty="0" err="1">
                <a:latin typeface="Times New Roman" panose="02020603050405020304" pitchFamily="18" charset="0"/>
                <a:cs typeface="Times New Roman" panose="02020603050405020304" pitchFamily="18" charset="0"/>
              </a:rPr>
              <a:t>p.setAge</a:t>
            </a:r>
            <a:r>
              <a:rPr b="1" dirty="0">
                <a:latin typeface="Times New Roman" panose="02020603050405020304" pitchFamily="18" charset="0"/>
                <a:cs typeface="Times New Roman" panose="02020603050405020304" pitchFamily="18" charset="0"/>
              </a:rPr>
              <a:t>(35); </a:t>
            </a:r>
            <a:endParaRPr lang="en-US" b="1" dirty="0">
              <a:latin typeface="Times New Roman" panose="02020603050405020304" pitchFamily="18" charset="0"/>
              <a:cs typeface="Times New Roman" panose="02020603050405020304" pitchFamily="18" charset="0"/>
            </a:endParaRPr>
          </a:p>
          <a:p>
            <a:pPr marL="1289685" marR="5080" indent="-410209">
              <a:lnSpc>
                <a:spcPct val="120000"/>
              </a:lnSpc>
            </a:pPr>
            <a:r>
              <a:rPr lang="en-US" b="1" dirty="0">
                <a:latin typeface="Times New Roman" panose="02020603050405020304" pitchFamily="18" charset="0"/>
                <a:cs typeface="Times New Roman" panose="02020603050405020304" pitchFamily="18" charset="0"/>
              </a:rPr>
              <a:t>	</a:t>
            </a:r>
            <a:r>
              <a:rPr b="1" dirty="0" err="1">
                <a:latin typeface="Times New Roman" panose="02020603050405020304" pitchFamily="18" charset="0"/>
                <a:cs typeface="Times New Roman" panose="02020603050405020304" pitchFamily="18" charset="0"/>
              </a:rPr>
              <a:t>p.setName</a:t>
            </a:r>
            <a:r>
              <a:rPr b="1" dirty="0">
                <a:latin typeface="Times New Roman" panose="02020603050405020304" pitchFamily="18" charset="0"/>
                <a:cs typeface="Times New Roman" panose="02020603050405020304" pitchFamily="18" charset="0"/>
              </a:rPr>
              <a:t>("A");  </a:t>
            </a:r>
            <a:endParaRPr lang="en-US" b="1" dirty="0">
              <a:latin typeface="Times New Roman" panose="02020603050405020304" pitchFamily="18" charset="0"/>
              <a:cs typeface="Times New Roman" panose="02020603050405020304" pitchFamily="18" charset="0"/>
            </a:endParaRPr>
          </a:p>
          <a:p>
            <a:pPr marL="1289685" marR="5080" indent="-410209">
              <a:lnSpc>
                <a:spcPct val="120000"/>
              </a:lnSpc>
            </a:pPr>
            <a:r>
              <a:rPr lang="en-US" b="1" dirty="0">
                <a:latin typeface="Times New Roman" panose="02020603050405020304" pitchFamily="18" charset="0"/>
                <a:cs typeface="Times New Roman" panose="02020603050405020304" pitchFamily="18" charset="0"/>
              </a:rPr>
              <a:t>	</a:t>
            </a:r>
            <a:r>
              <a:rPr b="1" dirty="0" err="1">
                <a:latin typeface="Times New Roman" panose="02020603050405020304" pitchFamily="18" charset="0"/>
                <a:cs typeface="Times New Roman" panose="02020603050405020304" pitchFamily="18" charset="0"/>
              </a:rPr>
              <a:t>lst.add</a:t>
            </a:r>
            <a:r>
              <a:rPr b="1" dirty="0">
                <a:latin typeface="Times New Roman" panose="02020603050405020304" pitchFamily="18" charset="0"/>
                <a:cs typeface="Times New Roman" panose="02020603050405020304" pitchFamily="18" charset="0"/>
              </a:rPr>
              <a:t>(p);</a:t>
            </a:r>
            <a:endParaRPr sz="2250" dirty="0">
              <a:latin typeface="Times New Roman" panose="02020603050405020304" pitchFamily="18" charset="0"/>
              <a:cs typeface="Times New Roman" panose="02020603050405020304" pitchFamily="18" charset="0"/>
            </a:endParaRPr>
          </a:p>
          <a:p>
            <a:pPr marL="1289685" marR="1099185">
              <a:lnSpc>
                <a:spcPct val="120000"/>
              </a:lnSpc>
            </a:pPr>
            <a:r>
              <a:rPr b="1" dirty="0">
                <a:latin typeface="Times New Roman" panose="02020603050405020304" pitchFamily="18" charset="0"/>
                <a:cs typeface="Times New Roman" panose="02020603050405020304" pitchFamily="18" charset="0"/>
              </a:rPr>
              <a:t>p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Person();  </a:t>
            </a:r>
            <a:endParaRPr lang="en-US" b="1" dirty="0">
              <a:latin typeface="Times New Roman" panose="02020603050405020304" pitchFamily="18" charset="0"/>
              <a:cs typeface="Times New Roman" panose="02020603050405020304" pitchFamily="18" charset="0"/>
            </a:endParaRPr>
          </a:p>
          <a:p>
            <a:pPr marL="1289685" marR="1099185">
              <a:lnSpc>
                <a:spcPct val="120000"/>
              </a:lnSpc>
            </a:pPr>
            <a:r>
              <a:rPr b="1" dirty="0" err="1">
                <a:latin typeface="Times New Roman" panose="02020603050405020304" pitchFamily="18" charset="0"/>
                <a:cs typeface="Times New Roman" panose="02020603050405020304" pitchFamily="18" charset="0"/>
              </a:rPr>
              <a:t>p.setAge</a:t>
            </a:r>
            <a:r>
              <a:rPr b="1" dirty="0">
                <a:latin typeface="Times New Roman" panose="02020603050405020304" pitchFamily="18" charset="0"/>
                <a:cs typeface="Times New Roman" panose="02020603050405020304" pitchFamily="18" charset="0"/>
              </a:rPr>
              <a:t>(30); </a:t>
            </a:r>
            <a:endParaRPr lang="en-US" b="1" dirty="0">
              <a:latin typeface="Times New Roman" panose="02020603050405020304" pitchFamily="18" charset="0"/>
              <a:cs typeface="Times New Roman" panose="02020603050405020304" pitchFamily="18" charset="0"/>
            </a:endParaRPr>
          </a:p>
          <a:p>
            <a:pPr marL="1289685" marR="1099185">
              <a:lnSpc>
                <a:spcPct val="120000"/>
              </a:lnSpc>
            </a:pPr>
            <a:r>
              <a:rPr b="1" dirty="0" err="1">
                <a:latin typeface="Times New Roman" panose="02020603050405020304" pitchFamily="18" charset="0"/>
                <a:cs typeface="Times New Roman" panose="02020603050405020304" pitchFamily="18" charset="0"/>
              </a:rPr>
              <a:t>p.setName</a:t>
            </a:r>
            <a:r>
              <a:rPr b="1" dirty="0">
                <a:latin typeface="Times New Roman" panose="02020603050405020304" pitchFamily="18" charset="0"/>
                <a:cs typeface="Times New Roman" panose="02020603050405020304" pitchFamily="18" charset="0"/>
              </a:rPr>
              <a:t>("B");  </a:t>
            </a:r>
            <a:endParaRPr lang="en-US" b="1" dirty="0">
              <a:latin typeface="Times New Roman" panose="02020603050405020304" pitchFamily="18" charset="0"/>
              <a:cs typeface="Times New Roman" panose="02020603050405020304" pitchFamily="18" charset="0"/>
            </a:endParaRPr>
          </a:p>
          <a:p>
            <a:pPr marL="1289685" marR="1099185">
              <a:lnSpc>
                <a:spcPct val="120000"/>
              </a:lnSpc>
            </a:pPr>
            <a:r>
              <a:rPr b="1" dirty="0" err="1">
                <a:latin typeface="Times New Roman" panose="02020603050405020304" pitchFamily="18" charset="0"/>
                <a:cs typeface="Times New Roman" panose="02020603050405020304" pitchFamily="18" charset="0"/>
              </a:rPr>
              <a:t>lst.add</a:t>
            </a:r>
            <a:r>
              <a:rPr b="1" dirty="0">
                <a:latin typeface="Times New Roman" panose="02020603050405020304" pitchFamily="18" charset="0"/>
                <a:cs typeface="Times New Roman" panose="02020603050405020304" pitchFamily="18" charset="0"/>
              </a:rPr>
              <a:t>(p);</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886200" y="5308130"/>
            <a:ext cx="3982720" cy="1351909"/>
          </a:xfrm>
          <a:prstGeom prst="rect">
            <a:avLst/>
          </a:prstGeom>
        </p:spPr>
        <p:txBody>
          <a:bodyPr vert="horz" wrap="square" lIns="0" tIns="12700" rIns="0" bIns="0" rtlCol="0">
            <a:spAutoFit/>
          </a:bodyPr>
          <a:lstStyle/>
          <a:p>
            <a:pPr marL="12700" marR="5080">
              <a:lnSpc>
                <a:spcPct val="120000"/>
              </a:lnSpc>
              <a:spcBef>
                <a:spcPts val="100"/>
              </a:spcBef>
            </a:pPr>
            <a:r>
              <a:rPr b="1" dirty="0">
                <a:latin typeface="Times New Roman" panose="02020603050405020304" pitchFamily="18" charset="0"/>
                <a:cs typeface="Times New Roman" panose="02020603050405020304" pitchFamily="18" charset="0"/>
              </a:rPr>
              <a:t>p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Person();  </a:t>
            </a:r>
            <a:endParaRPr lang="en-US" b="1" dirty="0">
              <a:latin typeface="Times New Roman" panose="02020603050405020304" pitchFamily="18" charset="0"/>
              <a:cs typeface="Times New Roman" panose="02020603050405020304" pitchFamily="18" charset="0"/>
            </a:endParaRPr>
          </a:p>
          <a:p>
            <a:pPr marL="12700" marR="5080">
              <a:lnSpc>
                <a:spcPct val="120000"/>
              </a:lnSpc>
              <a:spcBef>
                <a:spcPts val="100"/>
              </a:spcBef>
            </a:pPr>
            <a:r>
              <a:rPr b="1" dirty="0" err="1">
                <a:latin typeface="Times New Roman" panose="02020603050405020304" pitchFamily="18" charset="0"/>
                <a:cs typeface="Times New Roman" panose="02020603050405020304" pitchFamily="18" charset="0"/>
              </a:rPr>
              <a:t>p.setAge</a:t>
            </a:r>
            <a:r>
              <a:rPr b="1" dirty="0">
                <a:latin typeface="Times New Roman" panose="02020603050405020304" pitchFamily="18" charset="0"/>
                <a:cs typeface="Times New Roman" panose="02020603050405020304" pitchFamily="18" charset="0"/>
              </a:rPr>
              <a:t>(32); </a:t>
            </a:r>
            <a:endParaRPr lang="en-US" b="1" dirty="0">
              <a:latin typeface="Times New Roman" panose="02020603050405020304" pitchFamily="18" charset="0"/>
              <a:cs typeface="Times New Roman" panose="02020603050405020304" pitchFamily="18" charset="0"/>
            </a:endParaRPr>
          </a:p>
          <a:p>
            <a:pPr marL="12700" marR="5080">
              <a:lnSpc>
                <a:spcPct val="120000"/>
              </a:lnSpc>
              <a:spcBef>
                <a:spcPts val="100"/>
              </a:spcBef>
            </a:pPr>
            <a:r>
              <a:rPr b="1" dirty="0" err="1">
                <a:latin typeface="Times New Roman" panose="02020603050405020304" pitchFamily="18" charset="0"/>
                <a:cs typeface="Times New Roman" panose="02020603050405020304" pitchFamily="18" charset="0"/>
              </a:rPr>
              <a:t>p.setName</a:t>
            </a:r>
            <a:r>
              <a:rPr b="1" dirty="0">
                <a:latin typeface="Times New Roman" panose="02020603050405020304" pitchFamily="18" charset="0"/>
                <a:cs typeface="Times New Roman" panose="02020603050405020304" pitchFamily="18" charset="0"/>
              </a:rPr>
              <a:t>("C");  </a:t>
            </a:r>
            <a:endParaRPr lang="en-US" b="1" dirty="0">
              <a:latin typeface="Times New Roman" panose="02020603050405020304" pitchFamily="18" charset="0"/>
              <a:cs typeface="Times New Roman" panose="02020603050405020304" pitchFamily="18" charset="0"/>
            </a:endParaRPr>
          </a:p>
          <a:p>
            <a:pPr marL="12700" marR="5080">
              <a:lnSpc>
                <a:spcPct val="120000"/>
              </a:lnSpc>
              <a:spcBef>
                <a:spcPts val="100"/>
              </a:spcBef>
            </a:pPr>
            <a:r>
              <a:rPr b="1" dirty="0" err="1">
                <a:latin typeface="Times New Roman" panose="02020603050405020304" pitchFamily="18" charset="0"/>
                <a:cs typeface="Times New Roman" panose="02020603050405020304" pitchFamily="18" charset="0"/>
              </a:rPr>
              <a:t>lst.add</a:t>
            </a:r>
            <a:r>
              <a:rPr b="1" dirty="0">
                <a:latin typeface="Times New Roman" panose="02020603050405020304" pitchFamily="18" charset="0"/>
                <a:cs typeface="Times New Roman" panose="02020603050405020304" pitchFamily="18" charset="0"/>
              </a:rPr>
              <a:t>(p);</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41</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637233" y="131353"/>
            <a:ext cx="7925993" cy="689932"/>
          </a:xfrm>
          <a:prstGeom prst="rect">
            <a:avLst/>
          </a:prstGeom>
        </p:spPr>
        <p:txBody>
          <a:bodyPr vert="horz" wrap="square" lIns="0" tIns="12700" rIns="0" bIns="0" rtlCol="0" anchor="ctr">
            <a:spAutoFit/>
          </a:bodyPr>
          <a:lstStyle/>
          <a:p>
            <a:pPr marL="46355">
              <a:lnSpc>
                <a:spcPct val="100000"/>
              </a:lnSpc>
              <a:spcBef>
                <a:spcPts val="100"/>
              </a:spcBef>
            </a:pPr>
            <a:r>
              <a:rPr dirty="0"/>
              <a:t>Giao diện Iterator và Comparator</a:t>
            </a:r>
          </a:p>
        </p:txBody>
      </p:sp>
      <p:sp>
        <p:nvSpPr>
          <p:cNvPr id="8" name="object 8"/>
          <p:cNvSpPr txBox="1"/>
          <p:nvPr/>
        </p:nvSpPr>
        <p:spPr>
          <a:xfrm>
            <a:off x="2804160" y="1349493"/>
            <a:ext cx="6988809" cy="2936060"/>
          </a:xfrm>
          <a:prstGeom prst="rect">
            <a:avLst/>
          </a:prstGeom>
        </p:spPr>
        <p:txBody>
          <a:bodyPr vert="horz" wrap="square" lIns="0" tIns="12065" rIns="0" bIns="0" rtlCol="0">
            <a:spAutoFit/>
          </a:bodyPr>
          <a:lstStyle/>
          <a:p>
            <a:pPr marL="12700">
              <a:lnSpc>
                <a:spcPts val="326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 Sử dụng AgeComparator :</a:t>
            </a:r>
          </a:p>
          <a:p>
            <a:pPr marL="149860">
              <a:lnSpc>
                <a:spcPts val="2060"/>
              </a:lnSpc>
            </a:pP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.out.println("Order before sorting");</a:t>
            </a:r>
            <a:endParaRPr dirty="0">
              <a:latin typeface="Times New Roman" panose="02020603050405020304" pitchFamily="18" charset="0"/>
              <a:cs typeface="Times New Roman" panose="02020603050405020304" pitchFamily="18" charset="0"/>
            </a:endParaRPr>
          </a:p>
          <a:p>
            <a:pPr marL="1105535" marR="826769" indent="-546100"/>
            <a:r>
              <a:rPr b="1" dirty="0">
                <a:solidFill>
                  <a:srgbClr val="333399"/>
                </a:solidFill>
                <a:latin typeface="Times New Roman" panose="02020603050405020304" pitchFamily="18" charset="0"/>
                <a:cs typeface="Times New Roman" panose="02020603050405020304" pitchFamily="18" charset="0"/>
              </a:rPr>
              <a:t>for </a:t>
            </a:r>
            <a:r>
              <a:rPr b="1" dirty="0">
                <a:latin typeface="Times New Roman" panose="02020603050405020304" pitchFamily="18" charset="0"/>
                <a:cs typeface="Times New Roman" panose="02020603050405020304" pitchFamily="18" charset="0"/>
              </a:rPr>
              <a:t>(Person person : lst) {  </a:t>
            </a: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.out.println(person.getName() +</a:t>
            </a:r>
            <a:endParaRPr dirty="0">
              <a:latin typeface="Times New Roman" panose="02020603050405020304" pitchFamily="18" charset="0"/>
              <a:cs typeface="Times New Roman" panose="02020603050405020304" pitchFamily="18" charset="0"/>
            </a:endParaRPr>
          </a:p>
          <a:p>
            <a:pPr marL="3698240"/>
            <a:r>
              <a:rPr b="1" dirty="0">
                <a:latin typeface="Times New Roman" panose="02020603050405020304" pitchFamily="18" charset="0"/>
                <a:cs typeface="Times New Roman" panose="02020603050405020304" pitchFamily="18" charset="0"/>
              </a:rPr>
              <a:t>"\t" + person.getAge());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spcBef>
                <a:spcPts val="10"/>
              </a:spcBef>
            </a:pPr>
            <a:endParaRPr sz="1900" dirty="0">
              <a:latin typeface="Times New Roman" panose="02020603050405020304" pitchFamily="18" charset="0"/>
              <a:cs typeface="Times New Roman" panose="02020603050405020304" pitchFamily="18" charset="0"/>
            </a:endParaRPr>
          </a:p>
          <a:p>
            <a:pPr marL="560070" marR="550545"/>
            <a:r>
              <a:rPr b="1" dirty="0">
                <a:latin typeface="Times New Roman" panose="02020603050405020304" pitchFamily="18" charset="0"/>
                <a:cs typeface="Times New Roman" panose="02020603050405020304" pitchFamily="18" charset="0"/>
              </a:rPr>
              <a:t>Collections.sort(lst, </a:t>
            </a:r>
            <a:r>
              <a:rPr b="1" dirty="0">
                <a:solidFill>
                  <a:srgbClr val="FF0000"/>
                </a:solidFill>
                <a:latin typeface="Times New Roman" panose="02020603050405020304" pitchFamily="18" charset="0"/>
                <a:cs typeface="Times New Roman" panose="02020603050405020304" pitchFamily="18" charset="0"/>
              </a:rPr>
              <a:t>new AgeComparator()</a:t>
            </a:r>
            <a:r>
              <a:rPr b="1" dirty="0">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System</a:t>
            </a:r>
            <a:r>
              <a:rPr b="1" dirty="0">
                <a:latin typeface="Times New Roman" panose="02020603050405020304" pitchFamily="18" charset="0"/>
                <a:cs typeface="Times New Roman" panose="02020603050405020304" pitchFamily="18" charset="0"/>
              </a:rPr>
              <a:t>.out.println("\n\nOrder of person" +</a:t>
            </a:r>
            <a:endParaRPr dirty="0">
              <a:latin typeface="Times New Roman" panose="02020603050405020304" pitchFamily="18" charset="0"/>
              <a:cs typeface="Times New Roman" panose="02020603050405020304" pitchFamily="18" charset="0"/>
            </a:endParaRPr>
          </a:p>
          <a:p>
            <a:pPr marL="3152775"/>
            <a:r>
              <a:rPr b="1" dirty="0">
                <a:latin typeface="Times New Roman" panose="02020603050405020304" pitchFamily="18" charset="0"/>
                <a:cs typeface="Times New Roman" panose="02020603050405020304" pitchFamily="18" charset="0"/>
              </a:rPr>
              <a:t>"after sorting by age");</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2873056" y="4472860"/>
            <a:ext cx="6851015" cy="1951816"/>
          </a:xfrm>
          <a:prstGeom prst="rect">
            <a:avLst/>
          </a:prstGeom>
        </p:spPr>
        <p:txBody>
          <a:bodyPr vert="horz" wrap="square" lIns="0" tIns="12700" rIns="0" bIns="0" rtlCol="0">
            <a:spAutoFit/>
          </a:bodyPr>
          <a:lstStyle/>
          <a:p>
            <a:pPr marL="1242695" marR="689610" indent="-683260">
              <a:spcBef>
                <a:spcPts val="100"/>
              </a:spcBef>
            </a:pPr>
            <a:r>
              <a:rPr b="1" dirty="0">
                <a:solidFill>
                  <a:srgbClr val="333399"/>
                </a:solidFill>
                <a:latin typeface="Times New Roman" panose="02020603050405020304" pitchFamily="18" charset="0"/>
                <a:cs typeface="Times New Roman" panose="02020603050405020304" pitchFamily="18" charset="0"/>
              </a:rPr>
              <a:t>for </a:t>
            </a:r>
            <a:r>
              <a:rPr b="1" dirty="0">
                <a:latin typeface="Times New Roman" panose="02020603050405020304" pitchFamily="18" charset="0"/>
                <a:cs typeface="Times New Roman" panose="02020603050405020304" pitchFamily="18" charset="0"/>
              </a:rPr>
              <a:t>(Iterator&lt;Person&gt; i = lst.iterator();  i.hasNext();) {</a:t>
            </a:r>
            <a:endParaRPr dirty="0">
              <a:latin typeface="Times New Roman" panose="02020603050405020304" pitchFamily="18" charset="0"/>
              <a:cs typeface="Times New Roman" panose="02020603050405020304" pitchFamily="18" charset="0"/>
            </a:endParaRPr>
          </a:p>
          <a:p>
            <a:pPr marL="832485"/>
            <a:r>
              <a:rPr b="1" dirty="0">
                <a:latin typeface="Times New Roman" panose="02020603050405020304" pitchFamily="18" charset="0"/>
                <a:cs typeface="Times New Roman" panose="02020603050405020304" pitchFamily="18" charset="0"/>
              </a:rPr>
              <a:t>Person person = i.next();</a:t>
            </a:r>
            <a:endParaRPr dirty="0">
              <a:latin typeface="Times New Roman" panose="02020603050405020304" pitchFamily="18" charset="0"/>
              <a:cs typeface="Times New Roman" panose="02020603050405020304" pitchFamily="18" charset="0"/>
            </a:endParaRPr>
          </a:p>
          <a:p>
            <a:pPr marL="832485"/>
            <a:r>
              <a:rPr b="1" dirty="0">
                <a:latin typeface="Times New Roman" panose="02020603050405020304" pitchFamily="18" charset="0"/>
                <a:cs typeface="Times New Roman" panose="02020603050405020304" pitchFamily="18" charset="0"/>
              </a:rPr>
              <a:t>System.out.println(person.getName() + "\t" +</a:t>
            </a:r>
            <a:endParaRPr dirty="0">
              <a:latin typeface="Times New Roman" panose="02020603050405020304" pitchFamily="18" charset="0"/>
              <a:cs typeface="Times New Roman" panose="02020603050405020304" pitchFamily="18" charset="0"/>
            </a:endParaRPr>
          </a:p>
          <a:p>
            <a:pPr marL="3495675"/>
            <a:r>
              <a:rPr b="1" dirty="0">
                <a:latin typeface="Times New Roman" panose="02020603050405020304" pitchFamily="18" charset="0"/>
                <a:cs typeface="Times New Roman" panose="02020603050405020304" pitchFamily="18" charset="0"/>
              </a:rPr>
              <a:t>person.getAge());</a:t>
            </a:r>
            <a:endParaRPr dirty="0">
              <a:latin typeface="Times New Roman" panose="02020603050405020304" pitchFamily="18" charset="0"/>
              <a:cs typeface="Times New Roman" panose="02020603050405020304" pitchFamily="18" charset="0"/>
            </a:endParaRPr>
          </a:p>
          <a:p>
            <a:pPr marL="560070"/>
            <a:r>
              <a:rPr b="1" dirty="0">
                <a:latin typeface="Times New Roman" panose="02020603050405020304" pitchFamily="18" charset="0"/>
                <a:cs typeface="Times New Roman" panose="02020603050405020304" pitchFamily="18" charset="0"/>
              </a:rPr>
              <a:t>} //End of for</a:t>
            </a:r>
            <a:endParaRPr dirty="0">
              <a:latin typeface="Times New Roman" panose="02020603050405020304" pitchFamily="18" charset="0"/>
              <a:cs typeface="Times New Roman" panose="02020603050405020304" pitchFamily="18" charset="0"/>
            </a:endParaRPr>
          </a:p>
          <a:p>
            <a:pPr marL="286385"/>
            <a:r>
              <a:rPr b="1" dirty="0">
                <a:latin typeface="Times New Roman" panose="02020603050405020304" pitchFamily="18" charset="0"/>
                <a:cs typeface="Times New Roman" panose="02020603050405020304" pitchFamily="18" charset="0"/>
              </a:rPr>
              <a:t>} //End of main</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 //End of class</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42</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854960" cy="1367041"/>
          </a:xfrm>
          <a:prstGeom prst="rect">
            <a:avLst/>
          </a:prstGeom>
        </p:spPr>
        <p:txBody>
          <a:bodyPr vert="horz" wrap="square" lIns="0" tIns="12700" rIns="0" bIns="0" rtlCol="0" anchor="ctr">
            <a:spAutoFit/>
          </a:bodyPr>
          <a:lstStyle/>
          <a:p>
            <a:pPr marL="12700">
              <a:lnSpc>
                <a:spcPct val="100000"/>
              </a:lnSpc>
              <a:spcBef>
                <a:spcPts val="100"/>
              </a:spcBef>
            </a:pPr>
            <a:r>
              <a:rPr dirty="0"/>
              <a:t>Lớp tổng quát</a:t>
            </a:r>
          </a:p>
        </p:txBody>
      </p:sp>
      <p:sp>
        <p:nvSpPr>
          <p:cNvPr id="9" name="object 9"/>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182</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753970" y="1345936"/>
            <a:ext cx="7784495" cy="4489049"/>
          </a:xfrm>
          <a:prstGeom prst="rect">
            <a:avLst/>
          </a:prstGeom>
        </p:spPr>
        <p:txBody>
          <a:bodyPr vert="horz" wrap="square" lIns="0" tIns="13335" rIns="0" bIns="0" rtlCol="0">
            <a:spAutoFit/>
          </a:bodyPr>
          <a:lstStyle/>
          <a:p>
            <a:pPr marL="355600" marR="55880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Lớp tổng quát (generic class) là lớp có thể  nhận kiểu dữ liệu là một lớp bất kỳ</a:t>
            </a:r>
          </a:p>
          <a:p>
            <a:pPr marL="355600" indent="-342900">
              <a:lnSpc>
                <a:spcPts val="377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Cú pháp</a:t>
            </a:r>
          </a:p>
          <a:p>
            <a:pPr marL="607060">
              <a:lnSpc>
                <a:spcPts val="3290"/>
              </a:lnSpc>
            </a:pPr>
            <a:r>
              <a:rPr sz="2800" b="1" dirty="0">
                <a:latin typeface="Times New Roman" panose="02020603050405020304" pitchFamily="18" charset="0"/>
                <a:cs typeface="Times New Roman" panose="02020603050405020304" pitchFamily="18" charset="0"/>
              </a:rPr>
              <a:t>Tên Lớp &lt;kiểu 1, kiểu 2, kiểu 3…&gt; {</a:t>
            </a:r>
            <a:endParaRPr sz="2800" dirty="0">
              <a:latin typeface="Times New Roman" panose="02020603050405020304" pitchFamily="18" charset="0"/>
              <a:cs typeface="Times New Roman" panose="02020603050405020304" pitchFamily="18" charset="0"/>
            </a:endParaRPr>
          </a:p>
          <a:p>
            <a:pPr>
              <a:spcBef>
                <a:spcPts val="20"/>
              </a:spcBef>
            </a:pPr>
            <a:endParaRPr sz="2950" dirty="0">
              <a:latin typeface="Times New Roman" panose="02020603050405020304" pitchFamily="18" charset="0"/>
              <a:cs typeface="Times New Roman" panose="02020603050405020304" pitchFamily="18" charset="0"/>
            </a:endParaRPr>
          </a:p>
          <a:p>
            <a:pPr marL="607060"/>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355600" marR="5080" indent="-342900">
              <a:spcBef>
                <a:spcPts val="91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Các phương thức hay thuộc tính của lớp tổng  quát có thể sử dụng các kiểu được khai báo  như mọi lớp bình thường khác</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854960" cy="1367041"/>
          </a:xfrm>
          <a:prstGeom prst="rect">
            <a:avLst/>
          </a:prstGeom>
        </p:spPr>
        <p:txBody>
          <a:bodyPr vert="horz" wrap="square" lIns="0" tIns="12700" rIns="0" bIns="0" rtlCol="0" anchor="ctr">
            <a:spAutoFit/>
          </a:bodyPr>
          <a:lstStyle/>
          <a:p>
            <a:pPr marL="12700">
              <a:lnSpc>
                <a:spcPct val="100000"/>
              </a:lnSpc>
              <a:spcBef>
                <a:spcPts val="100"/>
              </a:spcBef>
            </a:pPr>
            <a:r>
              <a:rPr dirty="0"/>
              <a:t>Lớp tổng quát</a:t>
            </a:r>
          </a:p>
        </p:txBody>
      </p:sp>
      <p:sp>
        <p:nvSpPr>
          <p:cNvPr id="8" name="object 8"/>
          <p:cNvSpPr txBox="1"/>
          <p:nvPr/>
        </p:nvSpPr>
        <p:spPr>
          <a:xfrm>
            <a:off x="2636252" y="1197863"/>
            <a:ext cx="6732270" cy="5416550"/>
          </a:xfrm>
          <a:prstGeom prst="rect">
            <a:avLst/>
          </a:prstGeom>
        </p:spPr>
        <p:txBody>
          <a:bodyPr vert="horz" wrap="square" lIns="0" tIns="12065" rIns="0" bIns="0" rtlCol="0">
            <a:spAutoFit/>
          </a:bodyPr>
          <a:lstStyle/>
          <a:p>
            <a:pPr marL="12700">
              <a:lnSpc>
                <a:spcPts val="3225"/>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607060">
              <a:lnSpc>
                <a:spcPts val="2745"/>
              </a:lnSpc>
            </a:pPr>
            <a:r>
              <a:rPr sz="2000" b="1" dirty="0">
                <a:solidFill>
                  <a:srgbClr val="333399"/>
                </a:solidFill>
                <a:latin typeface="Times New Roman" panose="02020603050405020304" pitchFamily="18" charset="0"/>
                <a:cs typeface="Times New Roman" panose="02020603050405020304" pitchFamily="18" charset="0"/>
              </a:rPr>
              <a:t>public class </a:t>
            </a:r>
            <a:r>
              <a:rPr sz="2000" b="1" dirty="0">
                <a:latin typeface="Times New Roman" panose="02020603050405020304" pitchFamily="18" charset="0"/>
                <a:cs typeface="Times New Roman" panose="02020603050405020304" pitchFamily="18" charset="0"/>
              </a:rPr>
              <a:t>Information</a:t>
            </a:r>
            <a:r>
              <a:rPr sz="2400" b="1" dirty="0">
                <a:solidFill>
                  <a:srgbClr val="FF0000"/>
                </a:solidFill>
                <a:latin typeface="Times New Roman" panose="02020603050405020304" pitchFamily="18" charset="0"/>
                <a:cs typeface="Times New Roman" panose="02020603050405020304" pitchFamily="18" charset="0"/>
              </a:rPr>
              <a:t>&lt;T&gt; </a:t>
            </a: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911860"/>
            <a:r>
              <a:rPr sz="2000" b="1" dirty="0">
                <a:solidFill>
                  <a:srgbClr val="333399"/>
                </a:solidFill>
                <a:latin typeface="Times New Roman" panose="02020603050405020304" pitchFamily="18" charset="0"/>
                <a:cs typeface="Times New Roman" panose="02020603050405020304" pitchFamily="18" charset="0"/>
              </a:rPr>
              <a:t>private </a:t>
            </a:r>
            <a:r>
              <a:rPr sz="2400" b="1" dirty="0">
                <a:solidFill>
                  <a:srgbClr val="FF0000"/>
                </a:solidFill>
                <a:latin typeface="Times New Roman" panose="02020603050405020304" pitchFamily="18" charset="0"/>
                <a:cs typeface="Times New Roman" panose="02020603050405020304" pitchFamily="18" charset="0"/>
              </a:rPr>
              <a:t>T </a:t>
            </a:r>
            <a:r>
              <a:rPr sz="2000" b="1" dirty="0">
                <a:latin typeface="Times New Roman" panose="02020603050405020304" pitchFamily="18" charset="0"/>
                <a:cs typeface="Times New Roman" panose="02020603050405020304" pitchFamily="18" charset="0"/>
              </a:rPr>
              <a:t>value;</a:t>
            </a:r>
            <a:endParaRPr sz="2000" dirty="0">
              <a:latin typeface="Times New Roman" panose="02020603050405020304" pitchFamily="18" charset="0"/>
              <a:cs typeface="Times New Roman" panose="02020603050405020304" pitchFamily="18" charset="0"/>
            </a:endParaRPr>
          </a:p>
          <a:p>
            <a:pPr marL="1216660" marR="1361440" indent="-304800">
              <a:lnSpc>
                <a:spcPts val="2530"/>
              </a:lnSpc>
              <a:spcBef>
                <a:spcPts val="380"/>
              </a:spcBef>
            </a:pPr>
            <a:r>
              <a:rPr sz="2000" b="1" dirty="0">
                <a:solidFill>
                  <a:srgbClr val="333399"/>
                </a:solidFill>
                <a:latin typeface="Times New Roman" panose="02020603050405020304" pitchFamily="18" charset="0"/>
                <a:cs typeface="Times New Roman" panose="02020603050405020304" pitchFamily="18" charset="0"/>
              </a:rPr>
              <a:t>public </a:t>
            </a:r>
            <a:r>
              <a:rPr sz="2000" b="1" dirty="0">
                <a:latin typeface="Times New Roman" panose="02020603050405020304" pitchFamily="18" charset="0"/>
                <a:cs typeface="Times New Roman" panose="02020603050405020304" pitchFamily="18" charset="0"/>
              </a:rPr>
              <a:t>Information(</a:t>
            </a:r>
            <a:r>
              <a:rPr sz="2400" b="1" dirty="0">
                <a:solidFill>
                  <a:srgbClr val="FF0000"/>
                </a:solidFill>
                <a:latin typeface="Times New Roman" panose="02020603050405020304" pitchFamily="18" charset="0"/>
                <a:cs typeface="Times New Roman" panose="02020603050405020304" pitchFamily="18" charset="0"/>
              </a:rPr>
              <a:t>T </a:t>
            </a:r>
            <a:r>
              <a:rPr sz="2000" b="1" dirty="0">
                <a:latin typeface="Times New Roman" panose="02020603050405020304" pitchFamily="18" charset="0"/>
                <a:cs typeface="Times New Roman" panose="02020603050405020304" pitchFamily="18" charset="0"/>
              </a:rPr>
              <a:t>value) {  </a:t>
            </a:r>
            <a:r>
              <a:rPr sz="2000" b="1" dirty="0">
                <a:solidFill>
                  <a:srgbClr val="333399"/>
                </a:solidFill>
                <a:latin typeface="Times New Roman" panose="02020603050405020304" pitchFamily="18" charset="0"/>
                <a:cs typeface="Times New Roman" panose="02020603050405020304" pitchFamily="18" charset="0"/>
              </a:rPr>
              <a:t>this</a:t>
            </a:r>
            <a:r>
              <a:rPr sz="2000" b="1" dirty="0">
                <a:latin typeface="Times New Roman" panose="02020603050405020304" pitchFamily="18" charset="0"/>
                <a:cs typeface="Times New Roman" panose="02020603050405020304" pitchFamily="18" charset="0"/>
              </a:rPr>
              <a:t>.value = value;</a:t>
            </a:r>
            <a:endParaRPr sz="2000" dirty="0">
              <a:latin typeface="Times New Roman" panose="02020603050405020304" pitchFamily="18" charset="0"/>
              <a:cs typeface="Times New Roman" panose="02020603050405020304" pitchFamily="18" charset="0"/>
            </a:endParaRPr>
          </a:p>
          <a:p>
            <a:pPr marL="911860">
              <a:lnSpc>
                <a:spcPts val="2270"/>
              </a:lnSpc>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911860">
              <a:lnSpc>
                <a:spcPts val="2855"/>
              </a:lnSpc>
            </a:pPr>
            <a:r>
              <a:rPr sz="2000" b="1" dirty="0">
                <a:solidFill>
                  <a:srgbClr val="333399"/>
                </a:solidFill>
                <a:latin typeface="Times New Roman" panose="02020603050405020304" pitchFamily="18" charset="0"/>
                <a:cs typeface="Times New Roman" panose="02020603050405020304" pitchFamily="18" charset="0"/>
              </a:rPr>
              <a:t>public </a:t>
            </a:r>
            <a:r>
              <a:rPr sz="2400" b="1" dirty="0">
                <a:solidFill>
                  <a:srgbClr val="FF0000"/>
                </a:solidFill>
                <a:latin typeface="Times New Roman" panose="02020603050405020304" pitchFamily="18" charset="0"/>
                <a:cs typeface="Times New Roman" panose="02020603050405020304" pitchFamily="18" charset="0"/>
              </a:rPr>
              <a:t>T </a:t>
            </a:r>
            <a:r>
              <a:rPr sz="2000" b="1" dirty="0">
                <a:latin typeface="Times New Roman" panose="02020603050405020304" pitchFamily="18" charset="0"/>
                <a:cs typeface="Times New Roman" panose="02020603050405020304" pitchFamily="18" charset="0"/>
              </a:rPr>
              <a:t>getValue() {</a:t>
            </a:r>
            <a:endParaRPr sz="2000" dirty="0">
              <a:latin typeface="Times New Roman" panose="02020603050405020304" pitchFamily="18" charset="0"/>
              <a:cs typeface="Times New Roman" panose="02020603050405020304" pitchFamily="18" charset="0"/>
            </a:endParaRPr>
          </a:p>
          <a:p>
            <a:pPr marL="1231900">
              <a:spcBef>
                <a:spcPts val="50"/>
              </a:spcBef>
            </a:pPr>
            <a:r>
              <a:rPr sz="2000" b="1" dirty="0">
                <a:solidFill>
                  <a:srgbClr val="333399"/>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value;</a:t>
            </a:r>
            <a:endParaRPr sz="2000" dirty="0">
              <a:latin typeface="Times New Roman" panose="02020603050405020304" pitchFamily="18" charset="0"/>
              <a:cs typeface="Times New Roman" panose="02020603050405020304" pitchFamily="18" charset="0"/>
            </a:endParaRPr>
          </a:p>
          <a:p>
            <a:pPr marL="911860"/>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607060"/>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a:spcBef>
                <a:spcPts val="180"/>
              </a:spcBef>
            </a:pP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&lt;String&gt; </a:t>
            </a:r>
            <a:r>
              <a:rPr sz="2000" b="1" dirty="0">
                <a:latin typeface="Times New Roman" panose="02020603050405020304" pitchFamily="18" charset="0"/>
                <a:cs typeface="Times New Roman" panose="02020603050405020304" pitchFamily="18" charset="0"/>
              </a:rPr>
              <a:t>mystring =</a:t>
            </a:r>
            <a:endParaRPr sz="2000" dirty="0">
              <a:latin typeface="Times New Roman" panose="02020603050405020304" pitchFamily="18" charset="0"/>
              <a:cs typeface="Times New Roman" panose="02020603050405020304" pitchFamily="18" charset="0"/>
            </a:endParaRPr>
          </a:p>
          <a:p>
            <a:pPr marL="12700" marR="767080" indent="914400">
              <a:lnSpc>
                <a:spcPct val="110000"/>
              </a:lnSpc>
              <a:spcBef>
                <a:spcPts val="5"/>
              </a:spcBef>
            </a:pP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&lt;String&gt;</a:t>
            </a:r>
            <a:r>
              <a:rPr sz="2000" b="1" dirty="0">
                <a:latin typeface="Times New Roman" panose="02020603050405020304" pitchFamily="18" charset="0"/>
                <a:cs typeface="Times New Roman" panose="02020603050405020304" pitchFamily="18" charset="0"/>
              </a:rPr>
              <a:t>("hello");  Information</a:t>
            </a:r>
            <a:r>
              <a:rPr sz="2000" b="1" dirty="0">
                <a:solidFill>
                  <a:srgbClr val="FF0000"/>
                </a:solidFill>
                <a:latin typeface="Times New Roman" panose="02020603050405020304" pitchFamily="18" charset="0"/>
                <a:cs typeface="Times New Roman" panose="02020603050405020304" pitchFamily="18" charset="0"/>
              </a:rPr>
              <a:t>&lt;Circle&gt; </a:t>
            </a:r>
            <a:r>
              <a:rPr sz="2000" b="1" dirty="0">
                <a:latin typeface="Times New Roman" panose="02020603050405020304" pitchFamily="18" charset="0"/>
                <a:cs typeface="Times New Roman" panose="02020603050405020304" pitchFamily="18" charset="0"/>
              </a:rPr>
              <a:t>circle =</a:t>
            </a:r>
            <a:endParaRPr sz="2000" dirty="0">
              <a:latin typeface="Times New Roman" panose="02020603050405020304" pitchFamily="18" charset="0"/>
              <a:cs typeface="Times New Roman" panose="02020603050405020304" pitchFamily="18" charset="0"/>
            </a:endParaRPr>
          </a:p>
          <a:p>
            <a:pPr marL="12700" marR="5080" indent="914400">
              <a:lnSpc>
                <a:spcPts val="2640"/>
              </a:lnSpc>
              <a:spcBef>
                <a:spcPts val="130"/>
              </a:spcBef>
            </a:pP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&lt;Circle&gt;</a:t>
            </a:r>
            <a:r>
              <a:rPr sz="2000" b="1" dirty="0">
                <a:latin typeface="Times New Roman" panose="02020603050405020304" pitchFamily="18" charset="0"/>
                <a:cs typeface="Times New Roman" panose="02020603050405020304" pitchFamily="18" charset="0"/>
              </a:rPr>
              <a:t>(</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Circle());  Information</a:t>
            </a:r>
            <a:r>
              <a:rPr sz="2000" b="1" dirty="0">
                <a:solidFill>
                  <a:srgbClr val="FF0000"/>
                </a:solidFill>
                <a:latin typeface="Times New Roman" panose="02020603050405020304" pitchFamily="18" charset="0"/>
                <a:cs typeface="Times New Roman" panose="02020603050405020304" pitchFamily="18" charset="0"/>
              </a:rPr>
              <a:t>&lt;2DShape&gt; </a:t>
            </a:r>
            <a:r>
              <a:rPr sz="2000" b="1" dirty="0">
                <a:latin typeface="Times New Roman" panose="02020603050405020304" pitchFamily="18" charset="0"/>
                <a:cs typeface="Times New Roman" panose="02020603050405020304" pitchFamily="18" charset="0"/>
              </a:rPr>
              <a:t>shape =</a:t>
            </a:r>
            <a:endParaRPr sz="2000" dirty="0">
              <a:latin typeface="Times New Roman" panose="02020603050405020304" pitchFamily="18" charset="0"/>
              <a:cs typeface="Times New Roman" panose="02020603050405020304" pitchFamily="18" charset="0"/>
            </a:endParaRPr>
          </a:p>
          <a:p>
            <a:pPr marL="927100">
              <a:spcBef>
                <a:spcPts val="115"/>
              </a:spcBef>
            </a:pP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&lt;&gt;</a:t>
            </a:r>
            <a:r>
              <a:rPr sz="2000" b="1" dirty="0">
                <a:latin typeface="Times New Roman" panose="02020603050405020304" pitchFamily="18" charset="0"/>
                <a:cs typeface="Times New Roman" panose="02020603050405020304" pitchFamily="18" charset="0"/>
              </a:rPr>
              <a:t>(</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2DShape());</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45</a:t>
            </a:r>
            <a:endParaRPr sz="140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5868861" y="644589"/>
            <a:ext cx="4703445" cy="672465"/>
            <a:chOff x="4344860" y="644588"/>
            <a:chExt cx="4703445" cy="672465"/>
          </a:xfrm>
        </p:grpSpPr>
        <p:sp>
          <p:nvSpPr>
            <p:cNvPr id="11" name="object 11"/>
            <p:cNvSpPr/>
            <p:nvPr/>
          </p:nvSpPr>
          <p:spPr>
            <a:xfrm>
              <a:off x="4357877" y="657606"/>
              <a:ext cx="4677410" cy="646430"/>
            </a:xfrm>
            <a:custGeom>
              <a:avLst/>
              <a:gdLst/>
              <a:ahLst/>
              <a:cxnLst/>
              <a:rect l="l" t="t" r="r" b="b"/>
              <a:pathLst>
                <a:path w="4677409" h="646430">
                  <a:moveTo>
                    <a:pt x="4677156" y="0"/>
                  </a:moveTo>
                  <a:lnTo>
                    <a:pt x="0" y="0"/>
                  </a:lnTo>
                  <a:lnTo>
                    <a:pt x="0" y="646176"/>
                  </a:lnTo>
                  <a:lnTo>
                    <a:pt x="4677156" y="646176"/>
                  </a:lnTo>
                  <a:lnTo>
                    <a:pt x="4677156"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4357877" y="657606"/>
              <a:ext cx="4677410" cy="646430"/>
            </a:xfrm>
            <a:custGeom>
              <a:avLst/>
              <a:gdLst/>
              <a:ahLst/>
              <a:cxnLst/>
              <a:rect l="l" t="t" r="r" b="b"/>
              <a:pathLst>
                <a:path w="4677409" h="646430">
                  <a:moveTo>
                    <a:pt x="0" y="646176"/>
                  </a:moveTo>
                  <a:lnTo>
                    <a:pt x="4677156" y="646176"/>
                  </a:lnTo>
                  <a:lnTo>
                    <a:pt x="4677156" y="0"/>
                  </a:lnTo>
                  <a:lnTo>
                    <a:pt x="0" y="0"/>
                  </a:lnTo>
                  <a:lnTo>
                    <a:pt x="0" y="646176"/>
                  </a:lnTo>
                  <a:close/>
                </a:path>
              </a:pathLst>
            </a:custGeom>
            <a:ln w="25908">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txBox="1"/>
          <p:nvPr/>
        </p:nvSpPr>
        <p:spPr>
          <a:xfrm>
            <a:off x="5961127" y="688975"/>
            <a:ext cx="4213225" cy="574040"/>
          </a:xfrm>
          <a:prstGeom prst="rect">
            <a:avLst/>
          </a:prstGeom>
        </p:spPr>
        <p:txBody>
          <a:bodyPr vert="horz" wrap="square" lIns="0" tIns="12700" rIns="0" bIns="0" rtlCol="0">
            <a:spAutoFit/>
          </a:bodyPr>
          <a:lstStyle/>
          <a:p>
            <a:pPr marL="12700" marR="5080">
              <a:spcBef>
                <a:spcPts val="100"/>
              </a:spcBef>
            </a:pPr>
            <a:r>
              <a:rPr b="1" dirty="0">
                <a:latin typeface="Times New Roman" panose="02020603050405020304" pitchFamily="18" charset="0"/>
                <a:cs typeface="Times New Roman" panose="02020603050405020304" pitchFamily="18" charset="0"/>
              </a:rPr>
              <a:t>Tên kiểu, sẽ được thay thế bằng một  kiểu cụ thể khi sử dụng</a:t>
            </a:r>
            <a:endParaRPr>
              <a:latin typeface="Times New Roman" panose="02020603050405020304" pitchFamily="18" charset="0"/>
              <a:cs typeface="Times New Roman" panose="02020603050405020304" pitchFamily="18" charset="0"/>
            </a:endParaRPr>
          </a:p>
        </p:txBody>
      </p:sp>
      <p:sp>
        <p:nvSpPr>
          <p:cNvPr id="14" name="object 14"/>
          <p:cNvSpPr/>
          <p:nvPr/>
        </p:nvSpPr>
        <p:spPr>
          <a:xfrm>
            <a:off x="6095872" y="1303019"/>
            <a:ext cx="2125980" cy="455930"/>
          </a:xfrm>
          <a:custGeom>
            <a:avLst/>
            <a:gdLst/>
            <a:ahLst/>
            <a:cxnLst/>
            <a:rect l="l" t="t" r="r" b="b"/>
            <a:pathLst>
              <a:path w="2125979" h="455930">
                <a:moveTo>
                  <a:pt x="2072152" y="79154"/>
                </a:moveTo>
                <a:lnTo>
                  <a:pt x="2016125" y="119379"/>
                </a:lnTo>
                <a:lnTo>
                  <a:pt x="1980056" y="139318"/>
                </a:lnTo>
                <a:lnTo>
                  <a:pt x="1939162" y="159130"/>
                </a:lnTo>
                <a:lnTo>
                  <a:pt x="1893569" y="178688"/>
                </a:lnTo>
                <a:lnTo>
                  <a:pt x="1843404" y="197738"/>
                </a:lnTo>
                <a:lnTo>
                  <a:pt x="1788922" y="216534"/>
                </a:lnTo>
                <a:lnTo>
                  <a:pt x="1730375" y="234822"/>
                </a:lnTo>
                <a:lnTo>
                  <a:pt x="1668017" y="252602"/>
                </a:lnTo>
                <a:lnTo>
                  <a:pt x="1601851" y="269875"/>
                </a:lnTo>
                <a:lnTo>
                  <a:pt x="1532254" y="286638"/>
                </a:lnTo>
                <a:lnTo>
                  <a:pt x="1459102" y="302640"/>
                </a:lnTo>
                <a:lnTo>
                  <a:pt x="1383029" y="318134"/>
                </a:lnTo>
                <a:lnTo>
                  <a:pt x="1304036" y="332866"/>
                </a:lnTo>
                <a:lnTo>
                  <a:pt x="1222248" y="346963"/>
                </a:lnTo>
                <a:lnTo>
                  <a:pt x="1138047" y="360171"/>
                </a:lnTo>
                <a:lnTo>
                  <a:pt x="1051432" y="372490"/>
                </a:lnTo>
                <a:lnTo>
                  <a:pt x="962660" y="384047"/>
                </a:lnTo>
                <a:lnTo>
                  <a:pt x="871981" y="394715"/>
                </a:lnTo>
                <a:lnTo>
                  <a:pt x="779399" y="404367"/>
                </a:lnTo>
                <a:lnTo>
                  <a:pt x="685418" y="413003"/>
                </a:lnTo>
                <a:lnTo>
                  <a:pt x="590041" y="420750"/>
                </a:lnTo>
                <a:lnTo>
                  <a:pt x="395986" y="432815"/>
                </a:lnTo>
                <a:lnTo>
                  <a:pt x="198881" y="440435"/>
                </a:lnTo>
                <a:lnTo>
                  <a:pt x="0" y="442975"/>
                </a:lnTo>
                <a:lnTo>
                  <a:pt x="253" y="455675"/>
                </a:lnTo>
                <a:lnTo>
                  <a:pt x="199136" y="453008"/>
                </a:lnTo>
                <a:lnTo>
                  <a:pt x="396493" y="445515"/>
                </a:lnTo>
                <a:lnTo>
                  <a:pt x="590930" y="433450"/>
                </a:lnTo>
                <a:lnTo>
                  <a:pt x="686435" y="425703"/>
                </a:lnTo>
                <a:lnTo>
                  <a:pt x="780668" y="417067"/>
                </a:lnTo>
                <a:lnTo>
                  <a:pt x="873251" y="407288"/>
                </a:lnTo>
                <a:lnTo>
                  <a:pt x="964184" y="396620"/>
                </a:lnTo>
                <a:lnTo>
                  <a:pt x="1053084" y="385063"/>
                </a:lnTo>
                <a:lnTo>
                  <a:pt x="1139825" y="372744"/>
                </a:lnTo>
                <a:lnTo>
                  <a:pt x="1224279" y="359409"/>
                </a:lnTo>
                <a:lnTo>
                  <a:pt x="1306194" y="345313"/>
                </a:lnTo>
                <a:lnTo>
                  <a:pt x="1385315" y="330580"/>
                </a:lnTo>
                <a:lnTo>
                  <a:pt x="1461642" y="315087"/>
                </a:lnTo>
                <a:lnTo>
                  <a:pt x="1534922" y="298957"/>
                </a:lnTo>
                <a:lnTo>
                  <a:pt x="1604772" y="282193"/>
                </a:lnTo>
                <a:lnTo>
                  <a:pt x="1671192" y="264921"/>
                </a:lnTo>
                <a:lnTo>
                  <a:pt x="1733930" y="247014"/>
                </a:lnTo>
                <a:lnTo>
                  <a:pt x="1792731" y="228600"/>
                </a:lnTo>
                <a:lnTo>
                  <a:pt x="1847596" y="209803"/>
                </a:lnTo>
                <a:lnTo>
                  <a:pt x="1898014" y="190500"/>
                </a:lnTo>
                <a:lnTo>
                  <a:pt x="1944243" y="170814"/>
                </a:lnTo>
                <a:lnTo>
                  <a:pt x="1985645" y="150749"/>
                </a:lnTo>
                <a:lnTo>
                  <a:pt x="2022348" y="130428"/>
                </a:lnTo>
                <a:lnTo>
                  <a:pt x="2080386" y="88772"/>
                </a:lnTo>
                <a:lnTo>
                  <a:pt x="2080895" y="88518"/>
                </a:lnTo>
                <a:lnTo>
                  <a:pt x="2081149" y="88137"/>
                </a:lnTo>
                <a:lnTo>
                  <a:pt x="2087398" y="80009"/>
                </a:lnTo>
                <a:lnTo>
                  <a:pt x="2071497" y="80009"/>
                </a:lnTo>
                <a:lnTo>
                  <a:pt x="2072152" y="79154"/>
                </a:lnTo>
                <a:close/>
              </a:path>
              <a:path w="2125979" h="455930">
                <a:moveTo>
                  <a:pt x="2125158" y="53466"/>
                </a:moveTo>
                <a:lnTo>
                  <a:pt x="2091817" y="53466"/>
                </a:lnTo>
                <a:lnTo>
                  <a:pt x="2101850" y="61213"/>
                </a:lnTo>
                <a:lnTo>
                  <a:pt x="2094784" y="70403"/>
                </a:lnTo>
                <a:lnTo>
                  <a:pt x="2125726" y="85216"/>
                </a:lnTo>
                <a:lnTo>
                  <a:pt x="2125158" y="53466"/>
                </a:lnTo>
                <a:close/>
              </a:path>
              <a:path w="2125979" h="455930">
                <a:moveTo>
                  <a:pt x="2072512" y="78866"/>
                </a:moveTo>
                <a:lnTo>
                  <a:pt x="2072152" y="79154"/>
                </a:lnTo>
                <a:lnTo>
                  <a:pt x="2071497" y="80009"/>
                </a:lnTo>
                <a:lnTo>
                  <a:pt x="2072512" y="78866"/>
                </a:lnTo>
                <a:close/>
              </a:path>
              <a:path w="2125979" h="455930">
                <a:moveTo>
                  <a:pt x="2088277" y="78866"/>
                </a:moveTo>
                <a:lnTo>
                  <a:pt x="2072512" y="78866"/>
                </a:lnTo>
                <a:lnTo>
                  <a:pt x="2071497" y="80009"/>
                </a:lnTo>
                <a:lnTo>
                  <a:pt x="2087398" y="80009"/>
                </a:lnTo>
                <a:lnTo>
                  <a:pt x="2088277" y="78866"/>
                </a:lnTo>
                <a:close/>
              </a:path>
              <a:path w="2125979" h="455930">
                <a:moveTo>
                  <a:pt x="2083124" y="64821"/>
                </a:moveTo>
                <a:lnTo>
                  <a:pt x="2072152" y="79154"/>
                </a:lnTo>
                <a:lnTo>
                  <a:pt x="2072512" y="78866"/>
                </a:lnTo>
                <a:lnTo>
                  <a:pt x="2088277" y="78866"/>
                </a:lnTo>
                <a:lnTo>
                  <a:pt x="2094784" y="70403"/>
                </a:lnTo>
                <a:lnTo>
                  <a:pt x="2083124" y="64821"/>
                </a:lnTo>
                <a:close/>
              </a:path>
              <a:path w="2125979" h="455930">
                <a:moveTo>
                  <a:pt x="2091817" y="53466"/>
                </a:moveTo>
                <a:lnTo>
                  <a:pt x="2083124" y="64821"/>
                </a:lnTo>
                <a:lnTo>
                  <a:pt x="2094784" y="70403"/>
                </a:lnTo>
                <a:lnTo>
                  <a:pt x="2101850" y="61213"/>
                </a:lnTo>
                <a:lnTo>
                  <a:pt x="2091817" y="53466"/>
                </a:lnTo>
                <a:close/>
              </a:path>
              <a:path w="2125979" h="455930">
                <a:moveTo>
                  <a:pt x="2124202" y="0"/>
                </a:moveTo>
                <a:lnTo>
                  <a:pt x="2057019" y="52324"/>
                </a:lnTo>
                <a:lnTo>
                  <a:pt x="2083124" y="64821"/>
                </a:lnTo>
                <a:lnTo>
                  <a:pt x="2091817" y="53466"/>
                </a:lnTo>
                <a:lnTo>
                  <a:pt x="2125158" y="53466"/>
                </a:lnTo>
                <a:lnTo>
                  <a:pt x="2124202"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2854960" cy="1367041"/>
          </a:xfrm>
          <a:prstGeom prst="rect">
            <a:avLst/>
          </a:prstGeom>
        </p:spPr>
        <p:txBody>
          <a:bodyPr vert="horz" wrap="square" lIns="0" tIns="12700" rIns="0" bIns="0" rtlCol="0" anchor="ctr">
            <a:spAutoFit/>
          </a:bodyPr>
          <a:lstStyle/>
          <a:p>
            <a:pPr marL="12700">
              <a:lnSpc>
                <a:spcPct val="100000"/>
              </a:lnSpc>
              <a:spcBef>
                <a:spcPts val="100"/>
              </a:spcBef>
            </a:pPr>
            <a:r>
              <a:rPr dirty="0"/>
              <a:t>Lớp tổng quát</a:t>
            </a:r>
          </a:p>
        </p:txBody>
      </p:sp>
      <p:sp>
        <p:nvSpPr>
          <p:cNvPr id="8" name="object 8"/>
          <p:cNvSpPr txBox="1"/>
          <p:nvPr/>
        </p:nvSpPr>
        <p:spPr>
          <a:xfrm>
            <a:off x="2753969" y="1313728"/>
            <a:ext cx="4154170" cy="513715"/>
          </a:xfrm>
          <a:prstGeom prst="rect">
            <a:avLst/>
          </a:prstGeom>
        </p:spPr>
        <p:txBody>
          <a:bodyPr vert="horz" wrap="square" lIns="0" tIns="13335" rIns="0" bIns="0" rtlCol="0">
            <a:spAutoFit/>
          </a:bodyPr>
          <a:lstStyle/>
          <a:p>
            <a:pPr marL="12700">
              <a:spcBef>
                <a:spcPts val="10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Quy ước đặt tên kiểu</a:t>
            </a: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46</a:t>
            </a:r>
            <a:endParaRPr sz="1400">
              <a:latin typeface="Times New Roman" panose="02020603050405020304" pitchFamily="18" charset="0"/>
              <a:cs typeface="Times New Roman" panose="02020603050405020304" pitchFamily="18" charset="0"/>
            </a:endParaRPr>
          </a:p>
        </p:txBody>
      </p:sp>
      <p:sp>
        <p:nvSpPr>
          <p:cNvPr id="10" name="object 10"/>
          <p:cNvSpPr txBox="1"/>
          <p:nvPr/>
        </p:nvSpPr>
        <p:spPr>
          <a:xfrm>
            <a:off x="2690431" y="4564826"/>
            <a:ext cx="7977570" cy="1874231"/>
          </a:xfrm>
          <a:prstGeom prst="rect">
            <a:avLst/>
          </a:prstGeom>
        </p:spPr>
        <p:txBody>
          <a:bodyPr vert="horz" wrap="square" lIns="0" tIns="12065" rIns="0" bIns="0" rtlCol="0">
            <a:spAutoFit/>
          </a:bodyPr>
          <a:lstStyle/>
          <a:p>
            <a:pPr marL="355600" marR="5080" indent="-3429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Chú ý: Không sử dụng các kiểu dữ liệu nguyên thủy  cho các lớp tổng quát</a:t>
            </a:r>
          </a:p>
          <a:p>
            <a:pPr marL="547370">
              <a:spcBef>
                <a:spcPts val="565"/>
              </a:spcBef>
            </a:pP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&lt;int&gt; </a:t>
            </a:r>
            <a:r>
              <a:rPr sz="2000" b="1" dirty="0">
                <a:latin typeface="Times New Roman" panose="02020603050405020304" pitchFamily="18" charset="0"/>
                <a:cs typeface="Times New Roman" panose="02020603050405020304" pitchFamily="18" charset="0"/>
              </a:rPr>
              <a:t>integer =</a:t>
            </a:r>
            <a:endParaRPr sz="2000" dirty="0">
              <a:latin typeface="Times New Roman" panose="02020603050405020304" pitchFamily="18" charset="0"/>
              <a:cs typeface="Times New Roman" panose="02020603050405020304" pitchFamily="18" charset="0"/>
            </a:endParaRPr>
          </a:p>
          <a:p>
            <a:pPr marL="2376805">
              <a:tabLst>
                <a:tab pos="7257415" algn="l"/>
              </a:tabLst>
            </a:pPr>
            <a:r>
              <a:rPr sz="2000" b="1" dirty="0">
                <a:latin typeface="Times New Roman" panose="02020603050405020304" pitchFamily="18" charset="0"/>
                <a:cs typeface="Times New Roman" panose="02020603050405020304" pitchFamily="18" charset="0"/>
              </a:rPr>
              <a:t>new Information</a:t>
            </a:r>
            <a:r>
              <a:rPr sz="2000" b="1" dirty="0">
                <a:solidFill>
                  <a:srgbClr val="FF0000"/>
                </a:solidFill>
                <a:latin typeface="Times New Roman" panose="02020603050405020304" pitchFamily="18" charset="0"/>
                <a:cs typeface="Times New Roman" panose="02020603050405020304" pitchFamily="18" charset="0"/>
              </a:rPr>
              <a:t>&lt;int&gt;</a:t>
            </a:r>
            <a:r>
              <a:rPr sz="2000" b="1" dirty="0">
                <a:latin typeface="Times New Roman" panose="02020603050405020304" pitchFamily="18" charset="0"/>
                <a:cs typeface="Times New Roman" panose="02020603050405020304" pitchFamily="18" charset="0"/>
              </a:rPr>
              <a:t>(2012);//</a:t>
            </a:r>
            <a:r>
              <a:rPr sz="2000" b="1" dirty="0">
                <a:solidFill>
                  <a:srgbClr val="FF0000"/>
                </a:solidFill>
                <a:latin typeface="Times New Roman" panose="02020603050405020304" pitchFamily="18" charset="0"/>
                <a:cs typeface="Times New Roman" panose="02020603050405020304" pitchFamily="18" charset="0"/>
              </a:rPr>
              <a:t>Error</a:t>
            </a:r>
            <a:endParaRPr sz="2000" dirty="0">
              <a:latin typeface="Times New Roman" panose="02020603050405020304" pitchFamily="18" charset="0"/>
              <a:cs typeface="Times New Roman" panose="02020603050405020304" pitchFamily="18" charset="0"/>
            </a:endParaRPr>
          </a:p>
          <a:p>
            <a:pPr marL="547370"/>
            <a:r>
              <a:rPr sz="2000" b="1" dirty="0">
                <a:latin typeface="Times New Roman" panose="02020603050405020304" pitchFamily="18" charset="0"/>
                <a:cs typeface="Times New Roman" panose="02020603050405020304" pitchFamily="18" charset="0"/>
              </a:rPr>
              <a:t>Information</a:t>
            </a:r>
            <a:r>
              <a:rPr sz="2000" b="1" dirty="0">
                <a:solidFill>
                  <a:srgbClr val="333399"/>
                </a:solidFill>
                <a:latin typeface="Times New Roman" panose="02020603050405020304" pitchFamily="18" charset="0"/>
                <a:cs typeface="Times New Roman" panose="02020603050405020304" pitchFamily="18" charset="0"/>
              </a:rPr>
              <a:t>&lt;Integer&gt; </a:t>
            </a:r>
            <a:r>
              <a:rPr sz="2000" b="1" dirty="0">
                <a:latin typeface="Times New Roman" panose="02020603050405020304" pitchFamily="18" charset="0"/>
                <a:cs typeface="Times New Roman" panose="02020603050405020304" pitchFamily="18" charset="0"/>
              </a:rPr>
              <a:t>integer =</a:t>
            </a:r>
            <a:endParaRPr sz="2000" dirty="0">
              <a:latin typeface="Times New Roman" panose="02020603050405020304" pitchFamily="18" charset="0"/>
              <a:cs typeface="Times New Roman" panose="02020603050405020304" pitchFamily="18" charset="0"/>
            </a:endParaRPr>
          </a:p>
        </p:txBody>
      </p:sp>
      <p:graphicFrame>
        <p:nvGraphicFramePr>
          <p:cNvPr id="11" name="object 11"/>
          <p:cNvGraphicFramePr>
            <a:graphicFrameLocks noGrp="1"/>
          </p:cNvGraphicFramePr>
          <p:nvPr/>
        </p:nvGraphicFramePr>
        <p:xfrm>
          <a:off x="2951225" y="2041551"/>
          <a:ext cx="7239634" cy="2378047"/>
        </p:xfrm>
        <a:graphic>
          <a:graphicData uri="http://schemas.openxmlformats.org/drawingml/2006/table">
            <a:tbl>
              <a:tblPr firstRow="1" bandRow="1">
                <a:tableStyleId>{2D5ABB26-0587-4C30-8999-92F81FD0307C}</a:tableStyleId>
              </a:tblPr>
              <a:tblGrid>
                <a:gridCol w="2032635">
                  <a:extLst>
                    <a:ext uri="{9D8B030D-6E8A-4147-A177-3AD203B41FA5}">
                      <a16:colId xmlns:a16="http://schemas.microsoft.com/office/drawing/2014/main" val="20000"/>
                    </a:ext>
                  </a:extLst>
                </a:gridCol>
                <a:gridCol w="5206999">
                  <a:extLst>
                    <a:ext uri="{9D8B030D-6E8A-4147-A177-3AD203B41FA5}">
                      <a16:colId xmlns:a16="http://schemas.microsoft.com/office/drawing/2014/main" val="20001"/>
                    </a:ext>
                  </a:extLst>
                </a:gridCol>
              </a:tblGrid>
              <a:tr h="396367">
                <a:tc>
                  <a:txBody>
                    <a:bodyPr/>
                    <a:lstStyle/>
                    <a:p>
                      <a:pPr marR="22225" algn="ctr">
                        <a:lnSpc>
                          <a:spcPct val="100000"/>
                        </a:lnSpc>
                        <a:spcBef>
                          <a:spcPts val="254"/>
                        </a:spcBef>
                      </a:pPr>
                      <a:r>
                        <a:rPr sz="2100" i="1" spc="0" dirty="0">
                          <a:solidFill>
                            <a:srgbClr val="FFFFFF"/>
                          </a:solidFill>
                          <a:latin typeface="Times New Roman" panose="02020603050405020304" pitchFamily="18" charset="0"/>
                          <a:cs typeface="Times New Roman" panose="02020603050405020304" pitchFamily="18" charset="0"/>
                        </a:rPr>
                        <a:t>Tên kiểu</a:t>
                      </a:r>
                      <a:endParaRPr sz="2100" spc="0">
                        <a:latin typeface="Times New Roman" panose="02020603050405020304" pitchFamily="18" charset="0"/>
                        <a:cs typeface="Times New Roman" panose="02020603050405020304" pitchFamily="18" charset="0"/>
                      </a:endParaRPr>
                    </a:p>
                  </a:txBody>
                  <a:tcPr marL="0" marR="0" marT="32384" marB="0">
                    <a:solidFill>
                      <a:srgbClr val="EE791F"/>
                    </a:solidFill>
                  </a:tcPr>
                </a:tc>
                <a:tc>
                  <a:txBody>
                    <a:bodyPr/>
                    <a:lstStyle/>
                    <a:p>
                      <a:pPr marR="19050" algn="ctr">
                        <a:lnSpc>
                          <a:spcPct val="100000"/>
                        </a:lnSpc>
                        <a:spcBef>
                          <a:spcPts val="254"/>
                        </a:spcBef>
                      </a:pPr>
                      <a:r>
                        <a:rPr sz="2100" i="1" spc="0" dirty="0">
                          <a:solidFill>
                            <a:srgbClr val="FFFFFF"/>
                          </a:solidFill>
                          <a:latin typeface="Times New Roman" panose="02020603050405020304" pitchFamily="18" charset="0"/>
                          <a:cs typeface="Times New Roman" panose="02020603050405020304" pitchFamily="18" charset="0"/>
                        </a:rPr>
                        <a:t>Mục  đích</a:t>
                      </a:r>
                      <a:endParaRPr sz="2100" spc="0">
                        <a:latin typeface="Times New Roman" panose="02020603050405020304" pitchFamily="18" charset="0"/>
                        <a:cs typeface="Times New Roman" panose="02020603050405020304" pitchFamily="18" charset="0"/>
                      </a:endParaRPr>
                    </a:p>
                  </a:txBody>
                  <a:tcPr marL="0" marR="0" marT="32384" marB="0">
                    <a:solidFill>
                      <a:srgbClr val="EE791F"/>
                    </a:solidFill>
                  </a:tcPr>
                </a:tc>
                <a:extLst>
                  <a:ext uri="{0D108BD9-81ED-4DB2-BD59-A6C34878D82A}">
                    <a16:rowId xmlns:a16="http://schemas.microsoft.com/office/drawing/2014/main" val="10000"/>
                  </a:ext>
                </a:extLst>
              </a:tr>
              <a:tr h="396367">
                <a:tc>
                  <a:txBody>
                    <a:bodyPr/>
                    <a:lstStyle/>
                    <a:p>
                      <a:pPr marR="21590" algn="ctr">
                        <a:lnSpc>
                          <a:spcPct val="100000"/>
                        </a:lnSpc>
                        <a:spcBef>
                          <a:spcPts val="355"/>
                        </a:spcBef>
                      </a:pPr>
                      <a:r>
                        <a:rPr sz="2000" spc="0" dirty="0">
                          <a:latin typeface="Times New Roman" panose="02020603050405020304" pitchFamily="18" charset="0"/>
                          <a:cs typeface="Times New Roman" panose="02020603050405020304" pitchFamily="18" charset="0"/>
                        </a:rPr>
                        <a:t>E</a:t>
                      </a:r>
                      <a:endParaRPr sz="2000" spc="0">
                        <a:latin typeface="Times New Roman" panose="02020603050405020304" pitchFamily="18" charset="0"/>
                        <a:cs typeface="Times New Roman" panose="02020603050405020304" pitchFamily="18" charset="0"/>
                      </a:endParaRPr>
                    </a:p>
                  </a:txBody>
                  <a:tcPr marL="0" marR="0" marT="45085" marB="0">
                    <a:solidFill>
                      <a:srgbClr val="CCE6E9"/>
                    </a:solidFill>
                  </a:tcPr>
                </a:tc>
                <a:tc>
                  <a:txBody>
                    <a:bodyPr/>
                    <a:lstStyle/>
                    <a:p>
                      <a:pPr marR="22225" algn="ctr">
                        <a:lnSpc>
                          <a:spcPct val="100000"/>
                        </a:lnSpc>
                        <a:spcBef>
                          <a:spcPts val="355"/>
                        </a:spcBef>
                      </a:pPr>
                      <a:r>
                        <a:rPr sz="2000" spc="0" dirty="0">
                          <a:latin typeface="Times New Roman" panose="02020603050405020304" pitchFamily="18" charset="0"/>
                          <a:cs typeface="Times New Roman" panose="02020603050405020304" pitchFamily="18" charset="0"/>
                        </a:rPr>
                        <a:t>Các thành phần trong một collection</a:t>
                      </a:r>
                      <a:endParaRPr sz="2000" spc="0">
                        <a:latin typeface="Times New Roman" panose="02020603050405020304" pitchFamily="18" charset="0"/>
                        <a:cs typeface="Times New Roman" panose="02020603050405020304" pitchFamily="18" charset="0"/>
                      </a:endParaRPr>
                    </a:p>
                  </a:txBody>
                  <a:tcPr marL="0" marR="0" marT="45085" marB="0">
                    <a:solidFill>
                      <a:srgbClr val="CCE6E9"/>
                    </a:solidFill>
                  </a:tcPr>
                </a:tc>
                <a:extLst>
                  <a:ext uri="{0D108BD9-81ED-4DB2-BD59-A6C34878D82A}">
                    <a16:rowId xmlns:a16="http://schemas.microsoft.com/office/drawing/2014/main" val="10001"/>
                  </a:ext>
                </a:extLst>
              </a:tr>
              <a:tr h="396239">
                <a:tc>
                  <a:txBody>
                    <a:bodyPr/>
                    <a:lstStyle/>
                    <a:p>
                      <a:pPr marR="20320" algn="ctr">
                        <a:lnSpc>
                          <a:spcPct val="100000"/>
                        </a:lnSpc>
                        <a:spcBef>
                          <a:spcPts val="355"/>
                        </a:spcBef>
                      </a:pPr>
                      <a:r>
                        <a:rPr sz="2000" spc="0" dirty="0">
                          <a:latin typeface="Times New Roman" panose="02020603050405020304" pitchFamily="18" charset="0"/>
                          <a:cs typeface="Times New Roman" panose="02020603050405020304" pitchFamily="18" charset="0"/>
                        </a:rPr>
                        <a:t>K</a:t>
                      </a:r>
                      <a:endParaRPr sz="2000" spc="0">
                        <a:latin typeface="Times New Roman" panose="02020603050405020304" pitchFamily="18" charset="0"/>
                        <a:cs typeface="Times New Roman" panose="02020603050405020304" pitchFamily="18" charset="0"/>
                      </a:endParaRPr>
                    </a:p>
                  </a:txBody>
                  <a:tcPr marL="0" marR="0" marT="45085" marB="0">
                    <a:solidFill>
                      <a:srgbClr val="E7F3F4"/>
                    </a:solidFill>
                  </a:tcPr>
                </a:tc>
                <a:tc>
                  <a:txBody>
                    <a:bodyPr/>
                    <a:lstStyle/>
                    <a:p>
                      <a:pPr marR="20955" algn="ctr">
                        <a:lnSpc>
                          <a:spcPct val="100000"/>
                        </a:lnSpc>
                        <a:spcBef>
                          <a:spcPts val="355"/>
                        </a:spcBef>
                      </a:pPr>
                      <a:r>
                        <a:rPr sz="2000" spc="0" dirty="0">
                          <a:latin typeface="Times New Roman" panose="02020603050405020304" pitchFamily="18" charset="0"/>
                          <a:cs typeface="Times New Roman" panose="02020603050405020304" pitchFamily="18" charset="0"/>
                        </a:rPr>
                        <a:t>Kiểu khóa trong Map</a:t>
                      </a:r>
                      <a:endParaRPr sz="2000" spc="0">
                        <a:latin typeface="Times New Roman" panose="02020603050405020304" pitchFamily="18" charset="0"/>
                        <a:cs typeface="Times New Roman" panose="02020603050405020304" pitchFamily="18" charset="0"/>
                      </a:endParaRPr>
                    </a:p>
                  </a:txBody>
                  <a:tcPr marL="0" marR="0" marT="45085" marB="0">
                    <a:solidFill>
                      <a:srgbClr val="E7F3F4"/>
                    </a:solidFill>
                  </a:tcPr>
                </a:tc>
                <a:extLst>
                  <a:ext uri="{0D108BD9-81ED-4DB2-BD59-A6C34878D82A}">
                    <a16:rowId xmlns:a16="http://schemas.microsoft.com/office/drawing/2014/main" val="10002"/>
                  </a:ext>
                </a:extLst>
              </a:tr>
              <a:tr h="396366">
                <a:tc>
                  <a:txBody>
                    <a:bodyPr/>
                    <a:lstStyle/>
                    <a:p>
                      <a:pPr marR="21590" algn="ctr">
                        <a:lnSpc>
                          <a:spcPct val="100000"/>
                        </a:lnSpc>
                        <a:spcBef>
                          <a:spcPts val="359"/>
                        </a:spcBef>
                      </a:pPr>
                      <a:r>
                        <a:rPr sz="2000" spc="0" dirty="0">
                          <a:latin typeface="Times New Roman" panose="02020603050405020304" pitchFamily="18" charset="0"/>
                          <a:cs typeface="Times New Roman" panose="02020603050405020304" pitchFamily="18" charset="0"/>
                        </a:rPr>
                        <a:t>V</a:t>
                      </a:r>
                      <a:endParaRPr sz="2000" spc="0">
                        <a:latin typeface="Times New Roman" panose="02020603050405020304" pitchFamily="18" charset="0"/>
                        <a:cs typeface="Times New Roman" panose="02020603050405020304" pitchFamily="18" charset="0"/>
                      </a:endParaRPr>
                    </a:p>
                  </a:txBody>
                  <a:tcPr marL="0" marR="0" marT="45719" marB="0">
                    <a:solidFill>
                      <a:srgbClr val="CCE6E9"/>
                    </a:solidFill>
                  </a:tcPr>
                </a:tc>
                <a:tc>
                  <a:txBody>
                    <a:bodyPr/>
                    <a:lstStyle/>
                    <a:p>
                      <a:pPr marR="20320" algn="ctr">
                        <a:lnSpc>
                          <a:spcPct val="100000"/>
                        </a:lnSpc>
                        <a:spcBef>
                          <a:spcPts val="359"/>
                        </a:spcBef>
                      </a:pPr>
                      <a:r>
                        <a:rPr sz="2000" spc="0" dirty="0">
                          <a:latin typeface="Times New Roman" panose="02020603050405020304" pitchFamily="18" charset="0"/>
                          <a:cs typeface="Times New Roman" panose="02020603050405020304" pitchFamily="18" charset="0"/>
                        </a:rPr>
                        <a:t>Kiểu giá trị trong Map</a:t>
                      </a:r>
                    </a:p>
                  </a:txBody>
                  <a:tcPr marL="0" marR="0" marT="45719" marB="0">
                    <a:solidFill>
                      <a:srgbClr val="CCE6E9"/>
                    </a:solidFill>
                  </a:tcPr>
                </a:tc>
                <a:extLst>
                  <a:ext uri="{0D108BD9-81ED-4DB2-BD59-A6C34878D82A}">
                    <a16:rowId xmlns:a16="http://schemas.microsoft.com/office/drawing/2014/main" val="10003"/>
                  </a:ext>
                </a:extLst>
              </a:tr>
              <a:tr h="396367">
                <a:tc>
                  <a:txBody>
                    <a:bodyPr/>
                    <a:lstStyle/>
                    <a:p>
                      <a:pPr marR="21590" algn="ctr">
                        <a:lnSpc>
                          <a:spcPct val="100000"/>
                        </a:lnSpc>
                        <a:spcBef>
                          <a:spcPts val="360"/>
                        </a:spcBef>
                      </a:pPr>
                      <a:r>
                        <a:rPr sz="2000" spc="0" dirty="0">
                          <a:latin typeface="Times New Roman" panose="02020603050405020304" pitchFamily="18" charset="0"/>
                          <a:cs typeface="Times New Roman" panose="02020603050405020304" pitchFamily="18" charset="0"/>
                        </a:rPr>
                        <a:t>T</a:t>
                      </a:r>
                      <a:endParaRPr sz="2000" spc="0">
                        <a:latin typeface="Times New Roman" panose="02020603050405020304" pitchFamily="18" charset="0"/>
                        <a:cs typeface="Times New Roman" panose="02020603050405020304" pitchFamily="18" charset="0"/>
                      </a:endParaRPr>
                    </a:p>
                  </a:txBody>
                  <a:tcPr marL="0" marR="0" marB="0">
                    <a:solidFill>
                      <a:srgbClr val="E7F3F4"/>
                    </a:solidFill>
                  </a:tcPr>
                </a:tc>
                <a:tc>
                  <a:txBody>
                    <a:bodyPr/>
                    <a:lstStyle/>
                    <a:p>
                      <a:pPr marR="20320" algn="ctr">
                        <a:lnSpc>
                          <a:spcPct val="100000"/>
                        </a:lnSpc>
                        <a:spcBef>
                          <a:spcPts val="360"/>
                        </a:spcBef>
                      </a:pPr>
                      <a:r>
                        <a:rPr sz="2000" spc="0" dirty="0">
                          <a:latin typeface="Times New Roman" panose="02020603050405020304" pitchFamily="18" charset="0"/>
                          <a:cs typeface="Times New Roman" panose="02020603050405020304" pitchFamily="18" charset="0"/>
                        </a:rPr>
                        <a:t>Các kiểu thông thường</a:t>
                      </a:r>
                      <a:endParaRPr sz="2000" spc="0">
                        <a:latin typeface="Times New Roman" panose="02020603050405020304" pitchFamily="18" charset="0"/>
                        <a:cs typeface="Times New Roman" panose="02020603050405020304" pitchFamily="18" charset="0"/>
                      </a:endParaRPr>
                    </a:p>
                  </a:txBody>
                  <a:tcPr marL="0" marR="0" marB="0">
                    <a:solidFill>
                      <a:srgbClr val="E7F3F4"/>
                    </a:solidFill>
                  </a:tcPr>
                </a:tc>
                <a:extLst>
                  <a:ext uri="{0D108BD9-81ED-4DB2-BD59-A6C34878D82A}">
                    <a16:rowId xmlns:a16="http://schemas.microsoft.com/office/drawing/2014/main" val="10004"/>
                  </a:ext>
                </a:extLst>
              </a:tr>
              <a:tr h="396341">
                <a:tc>
                  <a:txBody>
                    <a:bodyPr/>
                    <a:lstStyle/>
                    <a:p>
                      <a:pPr marR="22860" algn="ctr">
                        <a:lnSpc>
                          <a:spcPct val="100000"/>
                        </a:lnSpc>
                        <a:spcBef>
                          <a:spcPts val="359"/>
                        </a:spcBef>
                      </a:pPr>
                      <a:r>
                        <a:rPr sz="2000" spc="0" dirty="0">
                          <a:latin typeface="Times New Roman" panose="02020603050405020304" pitchFamily="18" charset="0"/>
                          <a:cs typeface="Times New Roman" panose="02020603050405020304" pitchFamily="18" charset="0"/>
                        </a:rPr>
                        <a:t>S, U</a:t>
                      </a:r>
                    </a:p>
                  </a:txBody>
                  <a:tcPr marL="0" marR="0" marT="45719" marB="0">
                    <a:solidFill>
                      <a:srgbClr val="CCE6E9"/>
                    </a:solidFill>
                  </a:tcPr>
                </a:tc>
                <a:tc>
                  <a:txBody>
                    <a:bodyPr/>
                    <a:lstStyle/>
                    <a:p>
                      <a:pPr marR="21590" algn="ctr">
                        <a:lnSpc>
                          <a:spcPct val="100000"/>
                        </a:lnSpc>
                        <a:spcBef>
                          <a:spcPts val="359"/>
                        </a:spcBef>
                      </a:pPr>
                      <a:r>
                        <a:rPr sz="2000" spc="0" dirty="0">
                          <a:latin typeface="Times New Roman" panose="02020603050405020304" pitchFamily="18" charset="0"/>
                          <a:cs typeface="Times New Roman" panose="02020603050405020304" pitchFamily="18" charset="0"/>
                        </a:rPr>
                        <a:t>Các kiểu thông thường khác</a:t>
                      </a:r>
                    </a:p>
                  </a:txBody>
                  <a:tcPr marL="0" marR="0" marT="45719" marB="0">
                    <a:solidFill>
                      <a:srgbClr val="CCE6E9"/>
                    </a:solidFill>
                  </a:tcPr>
                </a:tc>
                <a:extLst>
                  <a:ext uri="{0D108BD9-81ED-4DB2-BD59-A6C34878D82A}">
                    <a16:rowId xmlns:a16="http://schemas.microsoft.com/office/drawing/2014/main" val="10005"/>
                  </a:ext>
                </a:extLst>
              </a:tr>
            </a:tbl>
          </a:graphicData>
        </a:graphic>
      </p:graphicFrame>
      <p:sp>
        <p:nvSpPr>
          <p:cNvPr id="12" name="object 12"/>
          <p:cNvSpPr txBox="1"/>
          <p:nvPr/>
        </p:nvSpPr>
        <p:spPr>
          <a:xfrm>
            <a:off x="5154930" y="6322110"/>
            <a:ext cx="5513070" cy="330835"/>
          </a:xfrm>
          <a:prstGeom prst="rect">
            <a:avLst/>
          </a:prstGeom>
        </p:spPr>
        <p:txBody>
          <a:bodyPr vert="horz" wrap="square" lIns="0" tIns="12700" rIns="0" bIns="0" rtlCol="0">
            <a:spAutoFit/>
          </a:bodyPr>
          <a:lstStyle/>
          <a:p>
            <a:pPr marL="12700">
              <a:spcBef>
                <a:spcPts val="100"/>
              </a:spcBef>
            </a:pPr>
            <a:r>
              <a:rPr sz="2000" b="1" dirty="0">
                <a:latin typeface="Times New Roman" panose="02020603050405020304" pitchFamily="18" charset="0"/>
                <a:cs typeface="Times New Roman" panose="02020603050405020304" pitchFamily="18" charset="0"/>
              </a:rPr>
              <a:t>new Information</a:t>
            </a:r>
            <a:r>
              <a:rPr sz="2000" b="1" dirty="0">
                <a:solidFill>
                  <a:srgbClr val="333399"/>
                </a:solidFill>
                <a:latin typeface="Times New Roman" panose="02020603050405020304" pitchFamily="18" charset="0"/>
                <a:cs typeface="Times New Roman" panose="02020603050405020304" pitchFamily="18" charset="0"/>
              </a:rPr>
              <a:t>&lt;Integer&gt;</a:t>
            </a:r>
            <a:r>
              <a:rPr sz="2000" b="1" dirty="0">
                <a:latin typeface="Times New Roman" panose="02020603050405020304" pitchFamily="18" charset="0"/>
                <a:cs typeface="Times New Roman" panose="02020603050405020304" pitchFamily="18" charset="0"/>
              </a:rPr>
              <a:t>(2012); //</a:t>
            </a:r>
            <a:r>
              <a:rPr sz="2000" b="1" dirty="0">
                <a:solidFill>
                  <a:srgbClr val="333399"/>
                </a:solidFill>
                <a:latin typeface="Times New Roman" panose="02020603050405020304" pitchFamily="18" charset="0"/>
                <a:cs typeface="Times New Roman" panose="02020603050405020304" pitchFamily="18" charset="0"/>
              </a:rPr>
              <a:t>OK</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4705350" cy="1367041"/>
          </a:xfrm>
          <a:prstGeom prst="rect">
            <a:avLst/>
          </a:prstGeom>
        </p:spPr>
        <p:txBody>
          <a:bodyPr vert="horz" wrap="square" lIns="0" tIns="12700" rIns="0" bIns="0" rtlCol="0" anchor="ctr">
            <a:spAutoFit/>
          </a:bodyPr>
          <a:lstStyle/>
          <a:p>
            <a:pPr marL="12700">
              <a:lnSpc>
                <a:spcPct val="100000"/>
              </a:lnSpc>
              <a:spcBef>
                <a:spcPts val="100"/>
              </a:spcBef>
            </a:pPr>
            <a:r>
              <a:rPr dirty="0"/>
              <a:t>Phương thức tổng quát</a:t>
            </a:r>
          </a:p>
        </p:txBody>
      </p:sp>
      <p:sp>
        <p:nvSpPr>
          <p:cNvPr id="8" name="object 8"/>
          <p:cNvSpPr txBox="1"/>
          <p:nvPr/>
        </p:nvSpPr>
        <p:spPr>
          <a:xfrm>
            <a:off x="2782250" y="1246083"/>
            <a:ext cx="7723831" cy="4931478"/>
          </a:xfrm>
          <a:prstGeom prst="rect">
            <a:avLst/>
          </a:prstGeom>
        </p:spPr>
        <p:txBody>
          <a:bodyPr vert="horz" wrap="square" lIns="0" tIns="12065" rIns="0" bIns="0" rtlCol="0">
            <a:spAutoFit/>
          </a:bodyPr>
          <a:lstStyle/>
          <a:p>
            <a:pPr marL="355600" marR="495934"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Phương thức tổng quát (generic method) là các  phương thức tự định nghĩa kiểu tham số của nó</a:t>
            </a:r>
          </a:p>
          <a:p>
            <a:pPr marL="355600" marR="18288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Có thể được viết trong lớp bất kỳ (tổng quát hoặc  không)</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Cú pháp</a:t>
            </a:r>
          </a:p>
          <a:p>
            <a:pPr marL="332740">
              <a:spcBef>
                <a:spcPts val="305"/>
              </a:spcBef>
            </a:pPr>
            <a:r>
              <a:rPr sz="2400" b="1" dirty="0">
                <a:latin typeface="Times New Roman" panose="02020603050405020304" pitchFamily="18" charset="0"/>
                <a:cs typeface="Times New Roman" panose="02020603050405020304" pitchFamily="18" charset="0"/>
              </a:rPr>
              <a:t>(chỉ định truy cập) </a:t>
            </a:r>
            <a:r>
              <a:rPr sz="2400" b="1" dirty="0">
                <a:solidFill>
                  <a:srgbClr val="FF0000"/>
                </a:solidFill>
                <a:latin typeface="Times New Roman" panose="02020603050405020304" pitchFamily="18" charset="0"/>
                <a:cs typeface="Times New Roman" panose="02020603050405020304" pitchFamily="18" charset="0"/>
              </a:rPr>
              <a:t>&lt;kiểu1, kiểu 2…&gt; </a:t>
            </a:r>
            <a:r>
              <a:rPr sz="2400" b="1" dirty="0">
                <a:latin typeface="Times New Roman" panose="02020603050405020304" pitchFamily="18" charset="0"/>
                <a:cs typeface="Times New Roman" panose="02020603050405020304" pitchFamily="18" charset="0"/>
              </a:rPr>
              <a:t>(</a:t>
            </a:r>
            <a:r>
              <a:rPr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sz="2400" b="1" dirty="0" err="1">
                <a:latin typeface="Times New Roman" panose="02020603050405020304" pitchFamily="18" charset="0"/>
                <a:cs typeface="Times New Roman" panose="02020603050405020304" pitchFamily="18" charset="0"/>
              </a:rPr>
              <a:t>trả</a:t>
            </a:r>
            <a:r>
              <a:rPr sz="2400" b="1" dirty="0">
                <a:latin typeface="Times New Roman" panose="02020603050405020304" pitchFamily="18" charset="0"/>
                <a:cs typeface="Times New Roman" panose="02020603050405020304" pitchFamily="18" charset="0"/>
              </a:rPr>
              <a:t> </a:t>
            </a:r>
            <a:r>
              <a:rPr sz="2400" b="1" dirty="0" err="1">
                <a:latin typeface="Times New Roman" panose="02020603050405020304" pitchFamily="18" charset="0"/>
                <a:cs typeface="Times New Roman" panose="02020603050405020304" pitchFamily="18" charset="0"/>
              </a:rPr>
              <a:t>về</a:t>
            </a:r>
            <a:r>
              <a:rPr sz="2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sz="2400" b="1" dirty="0" err="1">
                <a:latin typeface="Times New Roman" panose="02020603050405020304" pitchFamily="18" charset="0"/>
                <a:cs typeface="Times New Roman" panose="02020603050405020304" pitchFamily="18" charset="0"/>
              </a:rPr>
              <a:t>tên</a:t>
            </a:r>
            <a:r>
              <a:rPr sz="2400" b="1" dirty="0">
                <a:latin typeface="Times New Roman" panose="02020603050405020304" pitchFamily="18" charset="0"/>
                <a:cs typeface="Times New Roman" panose="02020603050405020304" pitchFamily="18" charset="0"/>
              </a:rPr>
              <a:t> phương thức (danh sách tham số)</a:t>
            </a:r>
            <a:endParaRPr sz="2400" dirty="0">
              <a:latin typeface="Times New Roman" panose="02020603050405020304" pitchFamily="18" charset="0"/>
              <a:cs typeface="Times New Roman" panose="02020603050405020304" pitchFamily="18" charset="0"/>
            </a:endParaRPr>
          </a:p>
          <a:p>
            <a:pPr marL="332740"/>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927100">
              <a:spcBef>
                <a:spcPts val="575"/>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32740">
              <a:spcBef>
                <a:spcPts val="575"/>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spcBef>
                <a:spcPts val="944"/>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p:txBody>
      </p:sp>
      <p:sp>
        <p:nvSpPr>
          <p:cNvPr id="9" name="object 9"/>
          <p:cNvSpPr txBox="1"/>
          <p:nvPr/>
        </p:nvSpPr>
        <p:spPr>
          <a:xfrm>
            <a:off x="3276601" y="6186193"/>
            <a:ext cx="6629400" cy="391795"/>
          </a:xfrm>
          <a:prstGeom prst="rect">
            <a:avLst/>
          </a:prstGeom>
        </p:spPr>
        <p:txBody>
          <a:bodyPr vert="horz" wrap="square" lIns="0" tIns="12700" rIns="0" bIns="0" rtlCol="0">
            <a:spAutoFit/>
          </a:bodyPr>
          <a:lstStyle/>
          <a:p>
            <a:pPr marL="12700">
              <a:spcBef>
                <a:spcPts val="100"/>
              </a:spcBef>
            </a:pPr>
            <a:r>
              <a:rPr sz="2400" b="1" dirty="0">
                <a:solidFill>
                  <a:srgbClr val="333399"/>
                </a:solidFill>
                <a:latin typeface="Times New Roman" panose="02020603050405020304" pitchFamily="18" charset="0"/>
                <a:cs typeface="Times New Roman" panose="02020603050405020304" pitchFamily="18" charset="0"/>
              </a:rPr>
              <a:t>public static </a:t>
            </a:r>
            <a:r>
              <a:rPr sz="2400" b="1" dirty="0">
                <a:solidFill>
                  <a:srgbClr val="FF0000"/>
                </a:solidFill>
                <a:latin typeface="Times New Roman" panose="02020603050405020304" pitchFamily="18" charset="0"/>
                <a:cs typeface="Times New Roman" panose="02020603050405020304" pitchFamily="18" charset="0"/>
              </a:rPr>
              <a:t>&lt;E&gt; </a:t>
            </a:r>
            <a:r>
              <a:rPr sz="2400" b="1" dirty="0">
                <a:solidFill>
                  <a:srgbClr val="333399"/>
                </a:solidFill>
                <a:latin typeface="Times New Roman" panose="02020603050405020304" pitchFamily="18" charset="0"/>
                <a:cs typeface="Times New Roman" panose="02020603050405020304" pitchFamily="18" charset="0"/>
              </a:rPr>
              <a:t>void </a:t>
            </a:r>
            <a:r>
              <a:rPr sz="2400" b="1" dirty="0">
                <a:latin typeface="Times New Roman" panose="02020603050405020304" pitchFamily="18" charset="0"/>
                <a:cs typeface="Times New Roman" panose="02020603050405020304" pitchFamily="18" charset="0"/>
              </a:rPr>
              <a:t>print(</a:t>
            </a:r>
            <a:r>
              <a:rPr sz="2400" b="1" dirty="0">
                <a:solidFill>
                  <a:srgbClr val="FF0000"/>
                </a:solidFill>
                <a:latin typeface="Times New Roman" panose="02020603050405020304" pitchFamily="18" charset="0"/>
                <a:cs typeface="Times New Roman" panose="02020603050405020304" pitchFamily="18" charset="0"/>
              </a:rPr>
              <a:t>E</a:t>
            </a:r>
            <a:r>
              <a:rPr sz="2400" b="1" dirty="0">
                <a:latin typeface="Times New Roman" panose="02020603050405020304" pitchFamily="18" charset="0"/>
                <a:cs typeface="Times New Roman" panose="02020603050405020304" pitchFamily="18" charset="0"/>
              </a:rPr>
              <a:t>[] a) { … }</a:t>
            </a:r>
            <a:endParaRPr sz="240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47</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4705350" cy="1367041"/>
          </a:xfrm>
          <a:prstGeom prst="rect">
            <a:avLst/>
          </a:prstGeom>
        </p:spPr>
        <p:txBody>
          <a:bodyPr vert="horz" wrap="square" lIns="0" tIns="12700" rIns="0" bIns="0" rtlCol="0" anchor="ctr">
            <a:spAutoFit/>
          </a:bodyPr>
          <a:lstStyle/>
          <a:p>
            <a:pPr marL="12700">
              <a:lnSpc>
                <a:spcPct val="100000"/>
              </a:lnSpc>
              <a:spcBef>
                <a:spcPts val="100"/>
              </a:spcBef>
            </a:pPr>
            <a:r>
              <a:rPr dirty="0"/>
              <a:t>Phương thức tổng quát</a:t>
            </a:r>
          </a:p>
        </p:txBody>
      </p:sp>
      <p:sp>
        <p:nvSpPr>
          <p:cNvPr id="8" name="object 8"/>
          <p:cNvSpPr txBox="1"/>
          <p:nvPr/>
        </p:nvSpPr>
        <p:spPr>
          <a:xfrm>
            <a:off x="2921126" y="1215986"/>
            <a:ext cx="7426202" cy="5362365"/>
          </a:xfrm>
          <a:prstGeom prst="rect">
            <a:avLst/>
          </a:prstGeom>
        </p:spPr>
        <p:txBody>
          <a:bodyPr vert="horz" wrap="square" lIns="0" tIns="57785" rIns="0" bIns="0" rtlCol="0">
            <a:spAutoFit/>
          </a:bodyPr>
          <a:lstStyle/>
          <a:p>
            <a:pPr marL="12700">
              <a:spcBef>
                <a:spcPts val="45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700">
              <a:spcBef>
                <a:spcPts val="259"/>
              </a:spcBef>
            </a:pPr>
            <a:r>
              <a:rPr sz="2000" b="1" dirty="0">
                <a:solidFill>
                  <a:srgbClr val="333399"/>
                </a:solidFill>
                <a:latin typeface="Times New Roman" panose="02020603050405020304" pitchFamily="18" charset="0"/>
                <a:cs typeface="Times New Roman" panose="02020603050405020304" pitchFamily="18" charset="0"/>
              </a:rPr>
              <a:t>public class </a:t>
            </a:r>
            <a:r>
              <a:rPr sz="2000" b="1" dirty="0">
                <a:latin typeface="Times New Roman" panose="02020603050405020304" pitchFamily="18" charset="0"/>
                <a:cs typeface="Times New Roman" panose="02020603050405020304" pitchFamily="18" charset="0"/>
              </a:rPr>
              <a:t>ArrayTool {</a:t>
            </a:r>
            <a:endParaRPr sz="2000" dirty="0">
              <a:latin typeface="Times New Roman" panose="02020603050405020304" pitchFamily="18" charset="0"/>
              <a:cs typeface="Times New Roman" panose="02020603050405020304" pitchFamily="18" charset="0"/>
            </a:endParaRPr>
          </a:p>
          <a:p>
            <a:pPr marL="469900">
              <a:spcBef>
                <a:spcPts val="480"/>
              </a:spcBef>
            </a:pPr>
            <a:r>
              <a:rPr sz="2000" b="1" dirty="0">
                <a:latin typeface="Times New Roman" panose="02020603050405020304" pitchFamily="18" charset="0"/>
                <a:cs typeface="Times New Roman" panose="02020603050405020304" pitchFamily="18" charset="0"/>
              </a:rPr>
              <a:t>// Phương thức in các phần tử trong mảng String</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solidFill>
                  <a:srgbClr val="333399"/>
                </a:solidFill>
                <a:latin typeface="Times New Roman" panose="02020603050405020304" pitchFamily="18" charset="0"/>
                <a:cs typeface="Times New Roman" panose="02020603050405020304" pitchFamily="18" charset="0"/>
              </a:rPr>
              <a:t>public static void </a:t>
            </a:r>
            <a:r>
              <a:rPr sz="2000" b="1" dirty="0">
                <a:latin typeface="Times New Roman" panose="02020603050405020304" pitchFamily="18" charset="0"/>
                <a:cs typeface="Times New Roman" panose="02020603050405020304" pitchFamily="18" charset="0"/>
              </a:rPr>
              <a:t>print(</a:t>
            </a:r>
            <a:r>
              <a:rPr sz="2000" b="1" dirty="0">
                <a:solidFill>
                  <a:srgbClr val="333399"/>
                </a:solidFill>
                <a:latin typeface="Times New Roman" panose="02020603050405020304" pitchFamily="18" charset="0"/>
                <a:cs typeface="Times New Roman" panose="02020603050405020304" pitchFamily="18" charset="0"/>
              </a:rPr>
              <a:t>String</a:t>
            </a:r>
            <a:r>
              <a:rPr sz="2000" b="1" dirty="0">
                <a:latin typeface="Times New Roman" panose="02020603050405020304" pitchFamily="18" charset="0"/>
                <a:cs typeface="Times New Roman" panose="02020603050405020304" pitchFamily="18" charset="0"/>
              </a:rPr>
              <a:t>[] a) {</a:t>
            </a:r>
            <a:endParaRPr sz="2000" dirty="0">
              <a:latin typeface="Times New Roman" panose="02020603050405020304" pitchFamily="18" charset="0"/>
              <a:cs typeface="Times New Roman" panose="02020603050405020304" pitchFamily="18" charset="0"/>
            </a:endParaRPr>
          </a:p>
          <a:p>
            <a:pPr marL="607060" marR="476250">
              <a:lnSpc>
                <a:spcPct val="120000"/>
              </a:lnSpc>
            </a:pPr>
            <a:r>
              <a:rPr sz="2000" b="1" dirty="0">
                <a:solidFill>
                  <a:srgbClr val="333399"/>
                </a:solidFill>
                <a:latin typeface="Times New Roman" panose="02020603050405020304" pitchFamily="18" charset="0"/>
                <a:cs typeface="Times New Roman" panose="02020603050405020304" pitchFamily="18" charset="0"/>
              </a:rPr>
              <a:t>for </a:t>
            </a:r>
            <a:r>
              <a:rPr sz="2000" b="1" dirty="0">
                <a:latin typeface="Times New Roman" panose="02020603050405020304" pitchFamily="18" charset="0"/>
                <a:cs typeface="Times New Roman" panose="02020603050405020304" pitchFamily="18" charset="0"/>
              </a:rPr>
              <a:t>(</a:t>
            </a:r>
            <a:r>
              <a:rPr sz="2000" b="1" dirty="0">
                <a:solidFill>
                  <a:srgbClr val="333399"/>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e : a)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.out.print(e + " ");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.out.println();</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469900">
              <a:spcBef>
                <a:spcPts val="484"/>
              </a:spcBef>
            </a:pPr>
            <a:r>
              <a:rPr sz="2000" b="1" dirty="0">
                <a:latin typeface="Times New Roman" panose="02020603050405020304" pitchFamily="18" charset="0"/>
                <a:cs typeface="Times New Roman" panose="02020603050405020304" pitchFamily="18" charset="0"/>
              </a:rPr>
              <a:t>// Phương thức in các phần tử trong mảng với kiểu</a:t>
            </a:r>
            <a:endParaRPr sz="2000" dirty="0">
              <a:latin typeface="Times New Roman" panose="02020603050405020304" pitchFamily="18" charset="0"/>
              <a:cs typeface="Times New Roman" panose="02020603050405020304" pitchFamily="18" charset="0"/>
            </a:endParaRPr>
          </a:p>
          <a:p>
            <a:pPr marL="469900">
              <a:spcBef>
                <a:spcPts val="480"/>
              </a:spcBef>
            </a:pPr>
            <a:r>
              <a:rPr sz="2000" b="1" dirty="0">
                <a:latin typeface="Times New Roman" panose="02020603050405020304" pitchFamily="18" charset="0"/>
                <a:cs typeface="Times New Roman" panose="02020603050405020304" pitchFamily="18" charset="0"/>
              </a:rPr>
              <a:t>// dữ liệu bất kỳ</a:t>
            </a:r>
            <a:endParaRPr sz="2000" dirty="0">
              <a:latin typeface="Times New Roman" panose="02020603050405020304" pitchFamily="18" charset="0"/>
              <a:cs typeface="Times New Roman" panose="02020603050405020304" pitchFamily="18" charset="0"/>
            </a:endParaRPr>
          </a:p>
          <a:p>
            <a:pPr marL="332740">
              <a:spcBef>
                <a:spcPts val="520"/>
              </a:spcBef>
            </a:pPr>
            <a:r>
              <a:rPr sz="2000" b="1" dirty="0">
                <a:solidFill>
                  <a:srgbClr val="333399"/>
                </a:solidFill>
                <a:latin typeface="Times New Roman" panose="02020603050405020304" pitchFamily="18" charset="0"/>
                <a:cs typeface="Times New Roman" panose="02020603050405020304" pitchFamily="18" charset="0"/>
              </a:rPr>
              <a:t>public static </a:t>
            </a:r>
            <a:r>
              <a:rPr sz="2400" b="1" dirty="0">
                <a:solidFill>
                  <a:srgbClr val="FF0000"/>
                </a:solidFill>
                <a:latin typeface="Times New Roman" panose="02020603050405020304" pitchFamily="18" charset="0"/>
                <a:cs typeface="Times New Roman" panose="02020603050405020304" pitchFamily="18" charset="0"/>
              </a:rPr>
              <a:t>&lt;E&gt; </a:t>
            </a:r>
            <a:r>
              <a:rPr sz="2000" b="1" dirty="0">
                <a:solidFill>
                  <a:srgbClr val="333399"/>
                </a:solidFill>
                <a:latin typeface="Times New Roman" panose="02020603050405020304" pitchFamily="18" charset="0"/>
                <a:cs typeface="Times New Roman" panose="02020603050405020304" pitchFamily="18" charset="0"/>
              </a:rPr>
              <a:t>void </a:t>
            </a:r>
            <a:r>
              <a:rPr sz="2000" b="1" dirty="0">
                <a:latin typeface="Times New Roman" panose="02020603050405020304" pitchFamily="18" charset="0"/>
                <a:cs typeface="Times New Roman" panose="02020603050405020304" pitchFamily="18" charset="0"/>
              </a:rPr>
              <a:t>print(</a:t>
            </a:r>
            <a:r>
              <a:rPr sz="2400" b="1" dirty="0">
                <a:solidFill>
                  <a:srgbClr val="FF0000"/>
                </a:solidFill>
                <a:latin typeface="Times New Roman" panose="02020603050405020304" pitchFamily="18" charset="0"/>
                <a:cs typeface="Times New Roman" panose="02020603050405020304" pitchFamily="18" charset="0"/>
              </a:rPr>
              <a:t>E</a:t>
            </a:r>
            <a:r>
              <a:rPr sz="2000" b="1" dirty="0">
                <a:latin typeface="Times New Roman" panose="02020603050405020304" pitchFamily="18" charset="0"/>
                <a:cs typeface="Times New Roman" panose="02020603050405020304" pitchFamily="18" charset="0"/>
              </a:rPr>
              <a:t>[] a) {</a:t>
            </a:r>
            <a:endParaRPr sz="2000" dirty="0">
              <a:latin typeface="Times New Roman" panose="02020603050405020304" pitchFamily="18" charset="0"/>
              <a:cs typeface="Times New Roman" panose="02020603050405020304" pitchFamily="18" charset="0"/>
            </a:endParaRPr>
          </a:p>
          <a:p>
            <a:pPr marL="789940" marR="1055370">
              <a:lnSpc>
                <a:spcPct val="120000"/>
              </a:lnSpc>
              <a:spcBef>
                <a:spcPts val="55"/>
              </a:spcBef>
            </a:pPr>
            <a:r>
              <a:rPr sz="2000" b="1" dirty="0">
                <a:solidFill>
                  <a:srgbClr val="333399"/>
                </a:solidFill>
                <a:latin typeface="Times New Roman" panose="02020603050405020304" pitchFamily="18" charset="0"/>
                <a:cs typeface="Times New Roman" panose="02020603050405020304" pitchFamily="18" charset="0"/>
              </a:rPr>
              <a:t>for </a:t>
            </a:r>
            <a:r>
              <a:rPr sz="2000" b="1" dirty="0">
                <a:latin typeface="Times New Roman" panose="02020603050405020304" pitchFamily="18" charset="0"/>
                <a:cs typeface="Times New Roman" panose="02020603050405020304" pitchFamily="18" charset="0"/>
              </a:rPr>
              <a:t>(E e : a)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.out.print(e + " ");  </a:t>
            </a:r>
            <a:r>
              <a:rPr sz="2000" b="1" dirty="0">
                <a:solidFill>
                  <a:srgbClr val="333399"/>
                </a:solidFill>
                <a:latin typeface="Times New Roman" panose="02020603050405020304" pitchFamily="18" charset="0"/>
                <a:cs typeface="Times New Roman" panose="02020603050405020304" pitchFamily="18" charset="0"/>
              </a:rPr>
              <a:t>System</a:t>
            </a:r>
            <a:r>
              <a:rPr sz="2000" b="1" dirty="0">
                <a:latin typeface="Times New Roman" panose="02020603050405020304" pitchFamily="18" charset="0"/>
                <a:cs typeface="Times New Roman" panose="02020603050405020304" pitchFamily="18" charset="0"/>
              </a:rPr>
              <a:t>.out.println();</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48</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4705350" cy="1367041"/>
          </a:xfrm>
          <a:prstGeom prst="rect">
            <a:avLst/>
          </a:prstGeom>
        </p:spPr>
        <p:txBody>
          <a:bodyPr vert="horz" wrap="square" lIns="0" tIns="12700" rIns="0" bIns="0" rtlCol="0" anchor="ctr">
            <a:spAutoFit/>
          </a:bodyPr>
          <a:lstStyle/>
          <a:p>
            <a:pPr marL="12700">
              <a:lnSpc>
                <a:spcPct val="100000"/>
              </a:lnSpc>
              <a:spcBef>
                <a:spcPts val="100"/>
              </a:spcBef>
            </a:pPr>
            <a:r>
              <a:rPr dirty="0"/>
              <a:t>Phương thức tổng quát</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187</a:t>
            </a:fld>
            <a:endParaRPr dirty="0"/>
          </a:p>
        </p:txBody>
      </p:sp>
      <p:sp>
        <p:nvSpPr>
          <p:cNvPr id="8" name="object 8"/>
          <p:cNvSpPr txBox="1"/>
          <p:nvPr/>
        </p:nvSpPr>
        <p:spPr>
          <a:xfrm>
            <a:off x="2625254" y="1475231"/>
            <a:ext cx="7200900" cy="4200509"/>
          </a:xfrm>
          <a:prstGeom prst="rect">
            <a:avLst/>
          </a:prstGeom>
        </p:spPr>
        <p:txBody>
          <a:bodyPr vert="horz" wrap="square" lIns="0" tIns="57785" rIns="0" bIns="0" rtlCol="0">
            <a:spAutoFit/>
          </a:bodyPr>
          <a:lstStyle/>
          <a:p>
            <a:pPr marL="12700">
              <a:spcBef>
                <a:spcPts val="45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700">
              <a:spcBef>
                <a:spcPts val="259"/>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marR="2759710">
              <a:lnSpc>
                <a:spcPct val="120000"/>
              </a:lnSpc>
            </a:pPr>
            <a:r>
              <a:rPr sz="2000" b="1" dirty="0">
                <a:latin typeface="Times New Roman" panose="02020603050405020304" pitchFamily="18" charset="0"/>
                <a:cs typeface="Times New Roman" panose="02020603050405020304" pitchFamily="18" charset="0"/>
              </a:rPr>
              <a:t>String[] str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String[5];  </a:t>
            </a:r>
            <a:endParaRPr lang="en-US" sz="2000" b="1" dirty="0">
              <a:latin typeface="Times New Roman" panose="02020603050405020304" pitchFamily="18" charset="0"/>
              <a:cs typeface="Times New Roman" panose="02020603050405020304" pitchFamily="18" charset="0"/>
            </a:endParaRPr>
          </a:p>
          <a:p>
            <a:pPr marL="12700" marR="2759710">
              <a:lnSpc>
                <a:spcPct val="120000"/>
              </a:lnSpc>
            </a:pPr>
            <a:r>
              <a:rPr sz="2000" b="1" dirty="0">
                <a:latin typeface="Times New Roman" panose="02020603050405020304" pitchFamily="18" charset="0"/>
                <a:cs typeface="Times New Roman" panose="02020603050405020304" pitchFamily="18" charset="0"/>
              </a:rPr>
              <a:t>Point[] p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Point[3];  </a:t>
            </a:r>
            <a:endParaRPr lang="en-US" sz="2000" b="1" dirty="0">
              <a:latin typeface="Times New Roman" panose="02020603050405020304" pitchFamily="18" charset="0"/>
              <a:cs typeface="Times New Roman" panose="02020603050405020304" pitchFamily="18" charset="0"/>
            </a:endParaRPr>
          </a:p>
          <a:p>
            <a:pPr marL="12700" marR="2759710">
              <a:lnSpc>
                <a:spcPct val="120000"/>
              </a:lnSpc>
            </a:pPr>
            <a:r>
              <a:rPr sz="2000" b="1" dirty="0">
                <a:latin typeface="Times New Roman" panose="02020603050405020304" pitchFamily="18" charset="0"/>
                <a:cs typeface="Times New Roman" panose="02020603050405020304" pitchFamily="18" charset="0"/>
              </a:rPr>
              <a:t>int[] intnum = </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int[2];</a:t>
            </a:r>
            <a:endParaRPr sz="2000" dirty="0">
              <a:latin typeface="Times New Roman" panose="02020603050405020304" pitchFamily="18" charset="0"/>
              <a:cs typeface="Times New Roman" panose="02020603050405020304" pitchFamily="18" charset="0"/>
            </a:endParaRPr>
          </a:p>
          <a:p>
            <a:pPr>
              <a:spcBef>
                <a:spcPts val="40"/>
              </a:spcBef>
            </a:pPr>
            <a:endParaRPr sz="2500" dirty="0">
              <a:latin typeface="Times New Roman" panose="02020603050405020304" pitchFamily="18" charset="0"/>
              <a:cs typeface="Times New Roman" panose="02020603050405020304" pitchFamily="18" charset="0"/>
            </a:endParaRPr>
          </a:p>
          <a:p>
            <a:pPr marL="12700" marR="3979545">
              <a:lnSpc>
                <a:spcPct val="120100"/>
              </a:lnSpc>
              <a:spcBef>
                <a:spcPts val="5"/>
              </a:spcBef>
            </a:pPr>
            <a:r>
              <a:rPr sz="2000" b="1" dirty="0">
                <a:latin typeface="Times New Roman" panose="02020603050405020304" pitchFamily="18" charset="0"/>
                <a:cs typeface="Times New Roman" panose="02020603050405020304" pitchFamily="18" charset="0"/>
              </a:rPr>
              <a:t>ArrayTool.print(str);  ArrayTool.print(p);</a:t>
            </a:r>
            <a:endParaRPr sz="2000" dirty="0">
              <a:latin typeface="Times New Roman" panose="02020603050405020304" pitchFamily="18" charset="0"/>
              <a:cs typeface="Times New Roman" panose="02020603050405020304" pitchFamily="18" charset="0"/>
            </a:endParaRPr>
          </a:p>
          <a:p>
            <a:pPr>
              <a:spcBef>
                <a:spcPts val="15"/>
              </a:spcBef>
            </a:pPr>
            <a:endParaRPr sz="2950" dirty="0">
              <a:latin typeface="Times New Roman" panose="02020603050405020304" pitchFamily="18" charset="0"/>
              <a:cs typeface="Times New Roman" panose="02020603050405020304" pitchFamily="18" charset="0"/>
            </a:endParaRPr>
          </a:p>
          <a:p>
            <a:pPr marL="12700"/>
            <a:r>
              <a:rPr sz="2000" b="1" dirty="0">
                <a:latin typeface="Times New Roman" panose="02020603050405020304" pitchFamily="18" charset="0"/>
                <a:cs typeface="Times New Roman" panose="02020603050405020304" pitchFamily="18" charset="0"/>
              </a:rPr>
              <a:t>// Không dùng được với kiểu dữ liệu nguyên thủy</a:t>
            </a:r>
            <a:endParaRPr sz="2000" dirty="0">
              <a:latin typeface="Times New Roman" panose="02020603050405020304" pitchFamily="18" charset="0"/>
              <a:cs typeface="Times New Roman" panose="02020603050405020304" pitchFamily="18" charset="0"/>
            </a:endParaRPr>
          </a:p>
          <a:p>
            <a:pPr marL="12700">
              <a:spcBef>
                <a:spcPts val="480"/>
              </a:spcBef>
            </a:pPr>
            <a:r>
              <a:rPr sz="2000" b="1" strike="sngStrike" dirty="0">
                <a:latin typeface="Times New Roman" panose="02020603050405020304" pitchFamily="18" charset="0"/>
                <a:cs typeface="Times New Roman" panose="02020603050405020304" pitchFamily="18" charset="0"/>
              </a:rPr>
              <a:t>ArrayTool.print(intnum);</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273800" cy="1367041"/>
          </a:xfrm>
          <a:prstGeom prst="rect">
            <a:avLst/>
          </a:prstGeom>
        </p:spPr>
        <p:txBody>
          <a:bodyPr vert="horz" wrap="square" lIns="0" tIns="12700" rIns="0" bIns="0" rtlCol="0" anchor="ctr">
            <a:spAutoFit/>
          </a:bodyPr>
          <a:lstStyle/>
          <a:p>
            <a:pPr marL="12700">
              <a:lnSpc>
                <a:spcPct val="100000"/>
              </a:lnSpc>
              <a:spcBef>
                <a:spcPts val="100"/>
              </a:spcBef>
              <a:tabLst>
                <a:tab pos="925194" algn="l"/>
              </a:tabLst>
            </a:pPr>
            <a:r>
              <a:rPr dirty="0"/>
              <a:t>Giới	hạn kiểu dữ liệu tổng quát</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188</a:t>
            </a:fld>
            <a:endParaRPr dirty="0"/>
          </a:p>
        </p:txBody>
      </p:sp>
      <p:sp>
        <p:nvSpPr>
          <p:cNvPr id="8" name="object 8"/>
          <p:cNvSpPr txBox="1"/>
          <p:nvPr/>
        </p:nvSpPr>
        <p:spPr>
          <a:xfrm>
            <a:off x="2596188" y="1509795"/>
            <a:ext cx="7979904" cy="3659504"/>
          </a:xfrm>
          <a:prstGeom prst="rect">
            <a:avLst/>
          </a:prstGeom>
        </p:spPr>
        <p:txBody>
          <a:bodyPr vert="horz" wrap="square" lIns="0" tIns="13335" rIns="0" bIns="0" rtlCol="0">
            <a:spAutoFit/>
          </a:bodyPr>
          <a:lstStyle/>
          <a:p>
            <a:pPr marL="355600" marR="508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Có thể giới hạn các kiểu dữ liệu tổng quát sử  dụng phải là dẫn xuất của một hoặc nhiều</a:t>
            </a:r>
          </a:p>
          <a:p>
            <a:pPr marL="355600"/>
            <a:r>
              <a:rPr sz="3200" dirty="0">
                <a:latin typeface="Times New Roman" panose="02020603050405020304" pitchFamily="18" charset="0"/>
                <a:cs typeface="Times New Roman" panose="02020603050405020304" pitchFamily="18" charset="0"/>
              </a:rPr>
              <a:t>lớp</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hạn 1 lớp</a:t>
            </a:r>
          </a:p>
          <a:p>
            <a:pPr marL="332740">
              <a:spcBef>
                <a:spcPts val="310"/>
              </a:spcBef>
            </a:pPr>
            <a:r>
              <a:rPr sz="2400" b="1" dirty="0">
                <a:solidFill>
                  <a:srgbClr val="00AB7D"/>
                </a:solidFill>
                <a:latin typeface="Times New Roman" panose="02020603050405020304" pitchFamily="18" charset="0"/>
                <a:cs typeface="Times New Roman" panose="02020603050405020304" pitchFamily="18" charset="0"/>
              </a:rPr>
              <a:t>&lt;type_param </a:t>
            </a:r>
            <a:r>
              <a:rPr sz="2400" b="1" dirty="0">
                <a:solidFill>
                  <a:srgbClr val="FFCF00"/>
                </a:solidFill>
                <a:latin typeface="Times New Roman" panose="02020603050405020304" pitchFamily="18" charset="0"/>
                <a:cs typeface="Times New Roman" panose="02020603050405020304" pitchFamily="18" charset="0"/>
              </a:rPr>
              <a:t>extends </a:t>
            </a:r>
            <a:r>
              <a:rPr sz="2400" b="1" dirty="0">
                <a:solidFill>
                  <a:srgbClr val="00AB7D"/>
                </a:solidFill>
                <a:latin typeface="Times New Roman" panose="02020603050405020304" pitchFamily="18" charset="0"/>
                <a:cs typeface="Times New Roman" panose="02020603050405020304" pitchFamily="18" charset="0"/>
              </a:rPr>
              <a:t>bound&gt;</a:t>
            </a:r>
            <a:endParaRPr sz="2400" dirty="0">
              <a:latin typeface="Times New Roman" panose="02020603050405020304" pitchFamily="18" charset="0"/>
              <a:cs typeface="Times New Roman" panose="02020603050405020304" pitchFamily="18" charset="0"/>
            </a:endParaRPr>
          </a:p>
          <a:p>
            <a:pPr marL="355600" indent="-342900">
              <a:spcBef>
                <a:spcPts val="104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hạn nhiều lớp</a:t>
            </a:r>
          </a:p>
          <a:p>
            <a:pPr marL="286385">
              <a:spcBef>
                <a:spcPts val="1530"/>
              </a:spcBef>
            </a:pPr>
            <a:r>
              <a:rPr sz="2400" b="1" dirty="0">
                <a:solidFill>
                  <a:srgbClr val="00AB7D"/>
                </a:solidFill>
                <a:latin typeface="Times New Roman" panose="02020603050405020304" pitchFamily="18" charset="0"/>
                <a:cs typeface="Times New Roman" panose="02020603050405020304" pitchFamily="18" charset="0"/>
              </a:rPr>
              <a:t>&lt;type_param </a:t>
            </a:r>
            <a:r>
              <a:rPr sz="2400" b="1" dirty="0">
                <a:solidFill>
                  <a:srgbClr val="FFCF00"/>
                </a:solidFill>
                <a:latin typeface="Times New Roman" panose="02020603050405020304" pitchFamily="18" charset="0"/>
                <a:cs typeface="Times New Roman" panose="02020603050405020304" pitchFamily="18" charset="0"/>
              </a:rPr>
              <a:t>extends </a:t>
            </a:r>
            <a:r>
              <a:rPr sz="2400" b="1" dirty="0">
                <a:solidFill>
                  <a:srgbClr val="00AB7D"/>
                </a:solidFill>
                <a:latin typeface="Times New Roman" panose="02020603050405020304" pitchFamily="18" charset="0"/>
                <a:cs typeface="Times New Roman" panose="02020603050405020304" pitchFamily="18" charset="0"/>
              </a:rPr>
              <a:t>bound_1 &amp; bound_2 &amp; ..&gt;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6273800" cy="1367041"/>
          </a:xfrm>
          <a:prstGeom prst="rect">
            <a:avLst/>
          </a:prstGeom>
        </p:spPr>
        <p:txBody>
          <a:bodyPr vert="horz" wrap="square" lIns="0" tIns="12700" rIns="0" bIns="0" rtlCol="0" anchor="ctr">
            <a:spAutoFit/>
          </a:bodyPr>
          <a:lstStyle/>
          <a:p>
            <a:pPr marL="12700">
              <a:lnSpc>
                <a:spcPct val="100000"/>
              </a:lnSpc>
              <a:spcBef>
                <a:spcPts val="100"/>
              </a:spcBef>
              <a:tabLst>
                <a:tab pos="925194" algn="l"/>
              </a:tabLst>
            </a:pPr>
            <a:r>
              <a:rPr dirty="0"/>
              <a:t>Giới	hạn kiểu dữ liệu tổng quát</a:t>
            </a:r>
          </a:p>
        </p:txBody>
      </p:sp>
      <p:sp>
        <p:nvSpPr>
          <p:cNvPr id="8" name="object 8"/>
          <p:cNvSpPr txBox="1"/>
          <p:nvPr/>
        </p:nvSpPr>
        <p:spPr>
          <a:xfrm>
            <a:off x="2619755" y="1303894"/>
            <a:ext cx="7459980" cy="5022336"/>
          </a:xfrm>
          <a:prstGeom prst="rect">
            <a:avLst/>
          </a:prstGeom>
        </p:spPr>
        <p:txBody>
          <a:bodyPr vert="horz" wrap="square" lIns="0" tIns="65404" rIns="0" bIns="0" rtlCol="0">
            <a:spAutoFit/>
          </a:bodyPr>
          <a:lstStyle/>
          <a:p>
            <a:pPr marL="12700">
              <a:spcBef>
                <a:spcPts val="51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Ví dụ:</a:t>
            </a:r>
          </a:p>
          <a:p>
            <a:pPr marL="332740" marR="5080" indent="-320040">
              <a:lnSpc>
                <a:spcPts val="3010"/>
              </a:lnSpc>
              <a:spcBef>
                <a:spcPts val="300"/>
              </a:spcBef>
            </a:pPr>
            <a:r>
              <a:rPr sz="2000" b="1" dirty="0">
                <a:solidFill>
                  <a:srgbClr val="333399"/>
                </a:solidFill>
                <a:latin typeface="Times New Roman" panose="02020603050405020304" pitchFamily="18" charset="0"/>
                <a:cs typeface="Times New Roman" panose="02020603050405020304" pitchFamily="18" charset="0"/>
              </a:rPr>
              <a:t>public class </a:t>
            </a:r>
            <a:r>
              <a:rPr sz="2000" b="1" dirty="0">
                <a:latin typeface="Times New Roman" panose="02020603050405020304" pitchFamily="18" charset="0"/>
                <a:cs typeface="Times New Roman" panose="02020603050405020304" pitchFamily="18" charset="0"/>
              </a:rPr>
              <a:t>Information</a:t>
            </a:r>
            <a:r>
              <a:rPr sz="2400" b="1" dirty="0">
                <a:solidFill>
                  <a:srgbClr val="FF0000"/>
                </a:solidFill>
                <a:latin typeface="Times New Roman" panose="02020603050405020304" pitchFamily="18" charset="0"/>
                <a:cs typeface="Times New Roman" panose="02020603050405020304" pitchFamily="18" charset="0"/>
              </a:rPr>
              <a:t>&lt;T extends 2DShape&gt; </a:t>
            </a:r>
            <a:r>
              <a:rPr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332740" marR="5080" indent="-320040">
              <a:lnSpc>
                <a:spcPts val="3010"/>
              </a:lnSpc>
              <a:spcBef>
                <a:spcPts val="300"/>
              </a:spcBef>
            </a:pPr>
            <a:r>
              <a:rPr lang="en-US" sz="2000" b="1" dirty="0">
                <a:solidFill>
                  <a:srgbClr val="333399"/>
                </a:solidFill>
                <a:latin typeface="Times New Roman" panose="02020603050405020304" pitchFamily="18" charset="0"/>
                <a:cs typeface="Times New Roman" panose="02020603050405020304" pitchFamily="18" charset="0"/>
              </a:rPr>
              <a:t>	</a:t>
            </a:r>
            <a:r>
              <a:rPr sz="2000" b="1" dirty="0">
                <a:solidFill>
                  <a:srgbClr val="333399"/>
                </a:solidFill>
                <a:latin typeface="Times New Roman" panose="02020603050405020304" pitchFamily="18" charset="0"/>
                <a:cs typeface="Times New Roman" panose="02020603050405020304" pitchFamily="18" charset="0"/>
              </a:rPr>
              <a:t>private </a:t>
            </a:r>
            <a:r>
              <a:rPr sz="2000" b="1" dirty="0">
                <a:latin typeface="Times New Roman" panose="02020603050405020304" pitchFamily="18" charset="0"/>
                <a:cs typeface="Times New Roman" panose="02020603050405020304" pitchFamily="18" charset="0"/>
              </a:rPr>
              <a:t>T value;</a:t>
            </a:r>
            <a:endParaRPr sz="2000" dirty="0">
              <a:latin typeface="Times New Roman" panose="02020603050405020304" pitchFamily="18" charset="0"/>
              <a:cs typeface="Times New Roman" panose="02020603050405020304" pitchFamily="18" charset="0"/>
            </a:endParaRPr>
          </a:p>
          <a:p>
            <a:pPr marL="332740">
              <a:spcBef>
                <a:spcPts val="280"/>
              </a:spcBef>
            </a:pPr>
            <a:r>
              <a:rPr sz="2000" b="1" dirty="0">
                <a:solidFill>
                  <a:srgbClr val="333399"/>
                </a:solidFill>
                <a:latin typeface="Times New Roman" panose="02020603050405020304" pitchFamily="18" charset="0"/>
                <a:cs typeface="Times New Roman" panose="02020603050405020304" pitchFamily="18" charset="0"/>
              </a:rPr>
              <a:t>public </a:t>
            </a:r>
            <a:r>
              <a:rPr sz="2000" b="1" dirty="0">
                <a:latin typeface="Times New Roman" panose="02020603050405020304" pitchFamily="18" charset="0"/>
                <a:cs typeface="Times New Roman" panose="02020603050405020304" pitchFamily="18" charset="0"/>
              </a:rPr>
              <a:t>Information(T value) {</a:t>
            </a:r>
            <a:endParaRPr sz="2000" dirty="0">
              <a:latin typeface="Times New Roman" panose="02020603050405020304" pitchFamily="18" charset="0"/>
              <a:cs typeface="Times New Roman" panose="02020603050405020304" pitchFamily="18" charset="0"/>
            </a:endParaRPr>
          </a:p>
          <a:p>
            <a:pPr marL="607060">
              <a:spcBef>
                <a:spcPts val="480"/>
              </a:spcBef>
            </a:pPr>
            <a:r>
              <a:rPr sz="2000" b="1" dirty="0">
                <a:solidFill>
                  <a:srgbClr val="333399"/>
                </a:solidFill>
                <a:latin typeface="Times New Roman" panose="02020603050405020304" pitchFamily="18" charset="0"/>
                <a:cs typeface="Times New Roman" panose="02020603050405020304" pitchFamily="18" charset="0"/>
              </a:rPr>
              <a:t>this</a:t>
            </a:r>
            <a:r>
              <a:rPr sz="2000" b="1" dirty="0">
                <a:latin typeface="Times New Roman" panose="02020603050405020304" pitchFamily="18" charset="0"/>
                <a:cs typeface="Times New Roman" panose="02020603050405020304" pitchFamily="18" charset="0"/>
              </a:rPr>
              <a:t>.value = value;</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solidFill>
                  <a:srgbClr val="333399"/>
                </a:solidFill>
                <a:latin typeface="Times New Roman" panose="02020603050405020304" pitchFamily="18" charset="0"/>
                <a:cs typeface="Times New Roman" panose="02020603050405020304" pitchFamily="18" charset="0"/>
              </a:rPr>
              <a:t>public </a:t>
            </a:r>
            <a:r>
              <a:rPr sz="2000" b="1" dirty="0">
                <a:latin typeface="Times New Roman" panose="02020603050405020304" pitchFamily="18" charset="0"/>
                <a:cs typeface="Times New Roman" panose="02020603050405020304" pitchFamily="18" charset="0"/>
              </a:rPr>
              <a:t>T getValue() {</a:t>
            </a:r>
            <a:endParaRPr sz="2000" dirty="0">
              <a:latin typeface="Times New Roman" panose="02020603050405020304" pitchFamily="18" charset="0"/>
              <a:cs typeface="Times New Roman" panose="02020603050405020304" pitchFamily="18" charset="0"/>
            </a:endParaRPr>
          </a:p>
          <a:p>
            <a:pPr marL="927100">
              <a:spcBef>
                <a:spcPts val="484"/>
              </a:spcBef>
            </a:pPr>
            <a:r>
              <a:rPr sz="2000" b="1" dirty="0">
                <a:solidFill>
                  <a:srgbClr val="333399"/>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value;</a:t>
            </a:r>
            <a:endParaRPr sz="2000" dirty="0">
              <a:latin typeface="Times New Roman" panose="02020603050405020304" pitchFamily="18" charset="0"/>
              <a:cs typeface="Times New Roman" panose="02020603050405020304" pitchFamily="18" charset="0"/>
            </a:endParaRPr>
          </a:p>
          <a:p>
            <a:pPr marL="33274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a:spcBef>
                <a:spcPts val="480"/>
              </a:spcBef>
            </a:pPr>
            <a:r>
              <a:rPr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a:spcBef>
                <a:spcPts val="480"/>
              </a:spcBef>
            </a:pP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&lt;Point&gt; </a:t>
            </a:r>
            <a:r>
              <a:rPr sz="2000" b="1" dirty="0">
                <a:latin typeface="Times New Roman" panose="02020603050405020304" pitchFamily="18" charset="0"/>
                <a:cs typeface="Times New Roman" panose="02020603050405020304" pitchFamily="18" charset="0"/>
              </a:rPr>
              <a:t>pointInfo =</a:t>
            </a:r>
            <a:endParaRPr sz="2000" dirty="0">
              <a:latin typeface="Times New Roman" panose="02020603050405020304" pitchFamily="18" charset="0"/>
              <a:cs typeface="Times New Roman" panose="02020603050405020304" pitchFamily="18" charset="0"/>
            </a:endParaRPr>
          </a:p>
          <a:p>
            <a:pPr marL="12700" marR="122555" indent="914400">
              <a:lnSpc>
                <a:spcPct val="120000"/>
              </a:lnSpc>
            </a:pP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&lt;Point&gt;</a:t>
            </a:r>
            <a:r>
              <a:rPr sz="2000" b="1" dirty="0">
                <a:latin typeface="Times New Roman" panose="02020603050405020304" pitchFamily="18" charset="0"/>
                <a:cs typeface="Times New Roman" panose="02020603050405020304" pitchFamily="18" charset="0"/>
              </a:rPr>
              <a:t>(</a:t>
            </a: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Point()); // OK  Information</a:t>
            </a:r>
            <a:r>
              <a:rPr sz="2000" b="1" dirty="0">
                <a:solidFill>
                  <a:srgbClr val="FF0000"/>
                </a:solidFill>
                <a:latin typeface="Times New Roman" panose="02020603050405020304" pitchFamily="18" charset="0"/>
                <a:cs typeface="Times New Roman" panose="02020603050405020304" pitchFamily="18" charset="0"/>
              </a:rPr>
              <a:t>&lt;String&gt; </a:t>
            </a:r>
            <a:r>
              <a:rPr sz="2000" b="1" dirty="0">
                <a:latin typeface="Times New Roman" panose="02020603050405020304" pitchFamily="18" charset="0"/>
                <a:cs typeface="Times New Roman" panose="02020603050405020304" pitchFamily="18" charset="0"/>
              </a:rPr>
              <a:t>stringInfo =</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540734" y="6321474"/>
            <a:ext cx="6884670" cy="331470"/>
          </a:xfrm>
          <a:prstGeom prst="rect">
            <a:avLst/>
          </a:prstGeom>
        </p:spPr>
        <p:txBody>
          <a:bodyPr vert="horz" wrap="square" lIns="0" tIns="13335" rIns="0" bIns="0" rtlCol="0">
            <a:spAutoFit/>
          </a:bodyPr>
          <a:lstStyle/>
          <a:p>
            <a:pPr marL="12700">
              <a:spcBef>
                <a:spcPts val="105"/>
              </a:spcBef>
              <a:tabLst>
                <a:tab pos="5652135" algn="l"/>
              </a:tabLst>
            </a:pPr>
            <a:r>
              <a:rPr sz="2000" b="1" dirty="0">
                <a:solidFill>
                  <a:srgbClr val="333399"/>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Information</a:t>
            </a:r>
            <a:r>
              <a:rPr sz="2000" b="1" dirty="0">
                <a:solidFill>
                  <a:srgbClr val="FF0000"/>
                </a:solidFill>
                <a:latin typeface="Times New Roman" panose="02020603050405020304" pitchFamily="18" charset="0"/>
                <a:cs typeface="Times New Roman" panose="02020603050405020304" pitchFamily="18" charset="0"/>
              </a:rPr>
              <a:t>&lt;String&gt;</a:t>
            </a:r>
            <a:r>
              <a:rPr sz="2000" b="1" dirty="0">
                <a:latin typeface="Times New Roman" panose="02020603050405020304" pitchFamily="18" charset="0"/>
                <a:cs typeface="Times New Roman" panose="02020603050405020304" pitchFamily="18" charset="0"/>
              </a:rPr>
              <a:t>();	// error</a:t>
            </a:r>
            <a:endParaRPr sz="20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51</a:t>
            </a:r>
            <a:endParaRPr sz="1400">
              <a:latin typeface="Times New Roman" panose="02020603050405020304" pitchFamily="18" charset="0"/>
              <a:cs typeface="Times New Roman" panose="02020603050405020304" pitchFamily="18" charset="0"/>
            </a:endParaRPr>
          </a:p>
        </p:txBody>
      </p:sp>
      <p:grpSp>
        <p:nvGrpSpPr>
          <p:cNvPr id="11" name="object 11"/>
          <p:cNvGrpSpPr/>
          <p:nvPr/>
        </p:nvGrpSpPr>
        <p:grpSpPr>
          <a:xfrm>
            <a:off x="6083745" y="1001205"/>
            <a:ext cx="3194685" cy="673735"/>
            <a:chOff x="4559744" y="1001204"/>
            <a:chExt cx="3194685" cy="673735"/>
          </a:xfrm>
        </p:grpSpPr>
        <p:sp>
          <p:nvSpPr>
            <p:cNvPr id="12" name="object 12"/>
            <p:cNvSpPr/>
            <p:nvPr/>
          </p:nvSpPr>
          <p:spPr>
            <a:xfrm>
              <a:off x="4572762" y="1014221"/>
              <a:ext cx="3168650" cy="647700"/>
            </a:xfrm>
            <a:custGeom>
              <a:avLst/>
              <a:gdLst/>
              <a:ahLst/>
              <a:cxnLst/>
              <a:rect l="l" t="t" r="r" b="b"/>
              <a:pathLst>
                <a:path w="3168650" h="647700">
                  <a:moveTo>
                    <a:pt x="3168395" y="0"/>
                  </a:moveTo>
                  <a:lnTo>
                    <a:pt x="0" y="0"/>
                  </a:lnTo>
                  <a:lnTo>
                    <a:pt x="0" y="647700"/>
                  </a:lnTo>
                  <a:lnTo>
                    <a:pt x="3168395" y="647700"/>
                  </a:lnTo>
                  <a:lnTo>
                    <a:pt x="3168395"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4572762" y="1014221"/>
              <a:ext cx="3168650" cy="647700"/>
            </a:xfrm>
            <a:custGeom>
              <a:avLst/>
              <a:gdLst/>
              <a:ahLst/>
              <a:cxnLst/>
              <a:rect l="l" t="t" r="r" b="b"/>
              <a:pathLst>
                <a:path w="3168650" h="647700">
                  <a:moveTo>
                    <a:pt x="0" y="647700"/>
                  </a:moveTo>
                  <a:lnTo>
                    <a:pt x="3168395" y="647700"/>
                  </a:lnTo>
                  <a:lnTo>
                    <a:pt x="3168395" y="0"/>
                  </a:lnTo>
                  <a:lnTo>
                    <a:pt x="0" y="0"/>
                  </a:lnTo>
                  <a:lnTo>
                    <a:pt x="0" y="647700"/>
                  </a:lnTo>
                  <a:close/>
                </a:path>
              </a:pathLst>
            </a:custGeom>
            <a:ln w="25908">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4" name="object 14"/>
          <p:cNvSpPr txBox="1"/>
          <p:nvPr/>
        </p:nvSpPr>
        <p:spPr>
          <a:xfrm>
            <a:off x="6109716" y="1044702"/>
            <a:ext cx="3142615" cy="574040"/>
          </a:xfrm>
          <a:prstGeom prst="rect">
            <a:avLst/>
          </a:prstGeom>
        </p:spPr>
        <p:txBody>
          <a:bodyPr vert="horz" wrap="square" lIns="0" tIns="12700" rIns="0" bIns="0" rtlCol="0">
            <a:spAutoFit/>
          </a:bodyPr>
          <a:lstStyle/>
          <a:p>
            <a:pPr marL="584835" marR="106680" indent="-471170">
              <a:spcBef>
                <a:spcPts val="100"/>
              </a:spcBef>
            </a:pPr>
            <a:r>
              <a:rPr b="1" dirty="0">
                <a:latin typeface="Times New Roman" panose="02020603050405020304" pitchFamily="18" charset="0"/>
                <a:cs typeface="Times New Roman" panose="02020603050405020304" pitchFamily="18" charset="0"/>
              </a:rPr>
              <a:t>Chấp nhận các kiểu là lớp  con của 2DShape</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5943472" y="1661160"/>
            <a:ext cx="1744980" cy="463550"/>
          </a:xfrm>
          <a:custGeom>
            <a:avLst/>
            <a:gdLst/>
            <a:ahLst/>
            <a:cxnLst/>
            <a:rect l="l" t="t" r="r" b="b"/>
            <a:pathLst>
              <a:path w="1744979" h="463550">
                <a:moveTo>
                  <a:pt x="1692620" y="81560"/>
                </a:moveTo>
                <a:lnTo>
                  <a:pt x="1647443" y="121792"/>
                </a:lnTo>
                <a:lnTo>
                  <a:pt x="1584705" y="162305"/>
                </a:lnTo>
                <a:lnTo>
                  <a:pt x="1547367" y="182117"/>
                </a:lnTo>
                <a:lnTo>
                  <a:pt x="1506474" y="201549"/>
                </a:lnTo>
                <a:lnTo>
                  <a:pt x="1462024" y="220599"/>
                </a:lnTo>
                <a:lnTo>
                  <a:pt x="1414272" y="239140"/>
                </a:lnTo>
                <a:lnTo>
                  <a:pt x="1363217" y="257175"/>
                </a:lnTo>
                <a:lnTo>
                  <a:pt x="1309115" y="274827"/>
                </a:lnTo>
                <a:lnTo>
                  <a:pt x="1252219" y="291845"/>
                </a:lnTo>
                <a:lnTo>
                  <a:pt x="1192656" y="308228"/>
                </a:lnTo>
                <a:lnTo>
                  <a:pt x="1130427" y="323850"/>
                </a:lnTo>
                <a:lnTo>
                  <a:pt x="1065911" y="338836"/>
                </a:lnTo>
                <a:lnTo>
                  <a:pt x="998981" y="353187"/>
                </a:lnTo>
                <a:lnTo>
                  <a:pt x="930148" y="366522"/>
                </a:lnTo>
                <a:lnTo>
                  <a:pt x="859409" y="379222"/>
                </a:lnTo>
                <a:lnTo>
                  <a:pt x="786891" y="390905"/>
                </a:lnTo>
                <a:lnTo>
                  <a:pt x="712724" y="401700"/>
                </a:lnTo>
                <a:lnTo>
                  <a:pt x="637159" y="411606"/>
                </a:lnTo>
                <a:lnTo>
                  <a:pt x="482346" y="428243"/>
                </a:lnTo>
                <a:lnTo>
                  <a:pt x="323723" y="440563"/>
                </a:lnTo>
                <a:lnTo>
                  <a:pt x="162560" y="448182"/>
                </a:lnTo>
                <a:lnTo>
                  <a:pt x="0" y="450850"/>
                </a:lnTo>
                <a:lnTo>
                  <a:pt x="253" y="463550"/>
                </a:lnTo>
                <a:lnTo>
                  <a:pt x="162813" y="460882"/>
                </a:lnTo>
                <a:lnTo>
                  <a:pt x="324357" y="453263"/>
                </a:lnTo>
                <a:lnTo>
                  <a:pt x="483362" y="440943"/>
                </a:lnTo>
                <a:lnTo>
                  <a:pt x="638555" y="424306"/>
                </a:lnTo>
                <a:lnTo>
                  <a:pt x="714375" y="414400"/>
                </a:lnTo>
                <a:lnTo>
                  <a:pt x="788669" y="403478"/>
                </a:lnTo>
                <a:lnTo>
                  <a:pt x="861440" y="391794"/>
                </a:lnTo>
                <a:lnTo>
                  <a:pt x="932434" y="379094"/>
                </a:lnTo>
                <a:lnTo>
                  <a:pt x="1001522" y="365632"/>
                </a:lnTo>
                <a:lnTo>
                  <a:pt x="1068577" y="351281"/>
                </a:lnTo>
                <a:lnTo>
                  <a:pt x="1133348" y="336168"/>
                </a:lnTo>
                <a:lnTo>
                  <a:pt x="1195704" y="320420"/>
                </a:lnTo>
                <a:lnTo>
                  <a:pt x="1255522" y="304038"/>
                </a:lnTo>
                <a:lnTo>
                  <a:pt x="1312799" y="287019"/>
                </a:lnTo>
                <a:lnTo>
                  <a:pt x="1367154" y="269366"/>
                </a:lnTo>
                <a:lnTo>
                  <a:pt x="1418463" y="251078"/>
                </a:lnTo>
                <a:lnTo>
                  <a:pt x="1466596" y="232410"/>
                </a:lnTo>
                <a:lnTo>
                  <a:pt x="1511427" y="213232"/>
                </a:lnTo>
                <a:lnTo>
                  <a:pt x="1552828" y="193548"/>
                </a:lnTo>
                <a:lnTo>
                  <a:pt x="1590675" y="173481"/>
                </a:lnTo>
                <a:lnTo>
                  <a:pt x="1624711" y="153035"/>
                </a:lnTo>
                <a:lnTo>
                  <a:pt x="1680590" y="111251"/>
                </a:lnTo>
                <a:lnTo>
                  <a:pt x="1703324" y="88518"/>
                </a:lnTo>
                <a:lnTo>
                  <a:pt x="1707350" y="81914"/>
                </a:lnTo>
                <a:lnTo>
                  <a:pt x="1692402" y="81914"/>
                </a:lnTo>
                <a:lnTo>
                  <a:pt x="1692620" y="81560"/>
                </a:lnTo>
                <a:close/>
              </a:path>
              <a:path w="1744979" h="463550">
                <a:moveTo>
                  <a:pt x="1742038" y="55879"/>
                </a:moveTo>
                <a:lnTo>
                  <a:pt x="1708403" y="55879"/>
                </a:lnTo>
                <a:lnTo>
                  <a:pt x="1719199" y="62484"/>
                </a:lnTo>
                <a:lnTo>
                  <a:pt x="1713092" y="72499"/>
                </a:lnTo>
                <a:lnTo>
                  <a:pt x="1744726" y="84836"/>
                </a:lnTo>
                <a:lnTo>
                  <a:pt x="1742038" y="55879"/>
                </a:lnTo>
                <a:close/>
              </a:path>
              <a:path w="1744979" h="463550">
                <a:moveTo>
                  <a:pt x="1693417" y="80772"/>
                </a:moveTo>
                <a:lnTo>
                  <a:pt x="1692620" y="81560"/>
                </a:lnTo>
                <a:lnTo>
                  <a:pt x="1692402" y="81914"/>
                </a:lnTo>
                <a:lnTo>
                  <a:pt x="1693417" y="80772"/>
                </a:lnTo>
                <a:close/>
              </a:path>
              <a:path w="1744979" h="463550">
                <a:moveTo>
                  <a:pt x="1708047" y="80772"/>
                </a:moveTo>
                <a:lnTo>
                  <a:pt x="1693417" y="80772"/>
                </a:lnTo>
                <a:lnTo>
                  <a:pt x="1692402" y="81914"/>
                </a:lnTo>
                <a:lnTo>
                  <a:pt x="1707350" y="81914"/>
                </a:lnTo>
                <a:lnTo>
                  <a:pt x="1708047" y="80772"/>
                </a:lnTo>
                <a:close/>
              </a:path>
              <a:path w="1744979" h="463550">
                <a:moveTo>
                  <a:pt x="1701070" y="67811"/>
                </a:moveTo>
                <a:lnTo>
                  <a:pt x="1692620" y="81560"/>
                </a:lnTo>
                <a:lnTo>
                  <a:pt x="1693417" y="80772"/>
                </a:lnTo>
                <a:lnTo>
                  <a:pt x="1708047" y="80772"/>
                </a:lnTo>
                <a:lnTo>
                  <a:pt x="1713092" y="72499"/>
                </a:lnTo>
                <a:lnTo>
                  <a:pt x="1701070" y="67811"/>
                </a:lnTo>
                <a:close/>
              </a:path>
              <a:path w="1744979" h="463550">
                <a:moveTo>
                  <a:pt x="1708403" y="55879"/>
                </a:moveTo>
                <a:lnTo>
                  <a:pt x="1701070" y="67811"/>
                </a:lnTo>
                <a:lnTo>
                  <a:pt x="1713092" y="72499"/>
                </a:lnTo>
                <a:lnTo>
                  <a:pt x="1719199" y="62484"/>
                </a:lnTo>
                <a:lnTo>
                  <a:pt x="1708403" y="55879"/>
                </a:lnTo>
                <a:close/>
              </a:path>
              <a:path w="1744979" h="463550">
                <a:moveTo>
                  <a:pt x="1736852" y="0"/>
                </a:moveTo>
                <a:lnTo>
                  <a:pt x="1673732" y="57150"/>
                </a:lnTo>
                <a:lnTo>
                  <a:pt x="1701070" y="67811"/>
                </a:lnTo>
                <a:lnTo>
                  <a:pt x="1708403" y="55879"/>
                </a:lnTo>
                <a:lnTo>
                  <a:pt x="1742038" y="55879"/>
                </a:lnTo>
                <a:lnTo>
                  <a:pt x="1736852"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58827"/>
            <a:ext cx="4789831"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Nội dung</a:t>
            </a:r>
            <a:endParaRPr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19</a:t>
            </a:fld>
            <a:endParaRPr dirty="0"/>
          </a:p>
        </p:txBody>
      </p:sp>
      <p:sp>
        <p:nvSpPr>
          <p:cNvPr id="8" name="object 8"/>
          <p:cNvSpPr txBox="1"/>
          <p:nvPr/>
        </p:nvSpPr>
        <p:spPr>
          <a:xfrm>
            <a:off x="2647250" y="1584959"/>
            <a:ext cx="6420550" cy="2388474"/>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spcBef>
                <a:spcPts val="770"/>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Kế</a:t>
            </a:r>
            <a:r>
              <a:rPr sz="3200" b="1" u="heavy" dirty="0">
                <a:uFill>
                  <a:solidFill>
                    <a:srgbClr val="000000"/>
                  </a:solidFill>
                </a:uFill>
                <a:latin typeface="Tahoma"/>
                <a:cs typeface="Tahoma"/>
              </a:rPr>
              <a:t> thừa (Inheritance)</a:t>
            </a:r>
            <a:endParaRPr sz="3200" dirty="0">
              <a:latin typeface="Tahoma"/>
              <a:cs typeface="Tahoma"/>
            </a:endParaRPr>
          </a:p>
          <a:p>
            <a:pPr marL="527685" indent="-515620">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190</a:t>
            </a:fld>
            <a:endParaRPr dirty="0"/>
          </a:p>
        </p:txBody>
      </p:sp>
      <p:sp>
        <p:nvSpPr>
          <p:cNvPr id="8" name="object 8"/>
          <p:cNvSpPr txBox="1"/>
          <p:nvPr/>
        </p:nvSpPr>
        <p:spPr>
          <a:xfrm>
            <a:off x="2619756" y="1414336"/>
            <a:ext cx="7819645" cy="4088940"/>
          </a:xfrm>
          <a:prstGeom prst="rect">
            <a:avLst/>
          </a:prstGeom>
        </p:spPr>
        <p:txBody>
          <a:bodyPr vert="horz" wrap="square" lIns="0" tIns="13335" rIns="0" bIns="0" rtlCol="0">
            <a:spAutoFit/>
          </a:bodyPr>
          <a:lstStyle/>
          <a:p>
            <a:pPr marL="355600" marR="508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Quan hệ thừa kế giữa hai lớp không có ảnh  hưởng gì đến quan hệ giữa các cấu trúc tổng  quát dùng cho hai lớp đó.</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756285" lvl="1" indent="-287020">
              <a:spcBef>
                <a:spcPts val="580"/>
              </a:spcBef>
              <a:buClr>
                <a:srgbClr val="FF0000"/>
              </a:buClr>
              <a:buSzPct val="54166"/>
              <a:buFont typeface="Wingdings"/>
              <a:buChar char="◼"/>
              <a:tabLst>
                <a:tab pos="756285" algn="l"/>
                <a:tab pos="756920" algn="l"/>
                <a:tab pos="1487170" algn="l"/>
              </a:tabLst>
            </a:pPr>
            <a:r>
              <a:rPr sz="2400" dirty="0">
                <a:latin typeface="Times New Roman" panose="02020603050405020304" pitchFamily="18" charset="0"/>
                <a:cs typeface="Times New Roman" panose="02020603050405020304" pitchFamily="18" charset="0"/>
              </a:rPr>
              <a:t>Dog</a:t>
            </a:r>
            <a:r>
              <a:rPr lang="en-US"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và</a:t>
            </a:r>
            <a:r>
              <a:rPr sz="2400" dirty="0">
                <a:latin typeface="Times New Roman" panose="02020603050405020304" pitchFamily="18" charset="0"/>
                <a:cs typeface="Times New Roman" panose="02020603050405020304" pitchFamily="18" charset="0"/>
              </a:rPr>
              <a:t> Cat là các lớp con của Animal</a:t>
            </a:r>
          </a:p>
          <a:p>
            <a:pPr marL="756285" lvl="1" indent="-287020">
              <a:spcBef>
                <a:spcPts val="530"/>
              </a:spcBef>
              <a:buClr>
                <a:srgbClr val="FF0000"/>
              </a:buClr>
              <a:buSzPct val="54166"/>
              <a:buChar char="◼"/>
              <a:tabLst>
                <a:tab pos="756285" algn="l"/>
                <a:tab pos="756920" algn="l"/>
              </a:tabLst>
            </a:pPr>
            <a:r>
              <a:rPr sz="2400" dirty="0">
                <a:latin typeface="Times New Roman" panose="02020603050405020304" pitchFamily="18" charset="0"/>
                <a:cs typeface="Times New Roman" panose="02020603050405020304" pitchFamily="18" charset="0"/>
              </a:rPr>
              <a:t>→ Có thể đưa các đối tượng Dog và Cat vào một</a:t>
            </a:r>
          </a:p>
          <a:p>
            <a:pPr marL="756285">
              <a:spcBef>
                <a:spcPts val="50"/>
              </a:spcBef>
            </a:pPr>
            <a:r>
              <a:rPr sz="2400" dirty="0">
                <a:latin typeface="Times New Roman" panose="02020603050405020304" pitchFamily="18" charset="0"/>
                <a:cs typeface="Times New Roman" panose="02020603050405020304" pitchFamily="18" charset="0"/>
              </a:rPr>
              <a:t>ArrayList&lt;Animal&gt;</a:t>
            </a:r>
          </a:p>
          <a:p>
            <a:pPr marL="756285" marR="78740"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Tuy nhiên, ArrayList&lt;Dog&gt;, ArrayList&lt;Cat&gt; lại không có  quan hệ gì với ArrayList&lt;Animal&gt;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191</a:t>
            </a:fld>
            <a:endParaRPr dirty="0"/>
          </a:p>
        </p:txBody>
      </p:sp>
      <p:sp>
        <p:nvSpPr>
          <p:cNvPr id="8" name="object 8"/>
          <p:cNvSpPr txBox="1"/>
          <p:nvPr/>
        </p:nvSpPr>
        <p:spPr>
          <a:xfrm>
            <a:off x="2629968" y="1148929"/>
            <a:ext cx="7878013" cy="4659609"/>
          </a:xfrm>
          <a:prstGeom prst="rect">
            <a:avLst/>
          </a:prstGeom>
        </p:spPr>
        <p:txBody>
          <a:bodyPr vert="horz" wrap="square" lIns="0" tIns="151765" rIns="0" bIns="0" rtlCol="0">
            <a:spAutoFit/>
          </a:bodyPr>
          <a:lstStyle/>
          <a:p>
            <a:pPr marL="355600" indent="-342900">
              <a:spcBef>
                <a:spcPts val="11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Generic</a:t>
            </a:r>
          </a:p>
          <a:p>
            <a:pPr marL="756285" marR="135890" lvl="1" indent="-287020">
              <a:spcBef>
                <a:spcPts val="95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Kiểu khai báo trong lớp tổng quát (template) khi  khởi tạo phải cùng với kiểu của các đối tượng  thực sự.</a:t>
            </a:r>
          </a:p>
          <a:p>
            <a:pPr marL="756285" marR="5080" lvl="1" indent="-287020" algn="just">
              <a:spcBef>
                <a:spcPts val="434"/>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Nếu khai báo List&lt;Foo&gt; </a:t>
            </a:r>
            <a:r>
              <a:rPr lang="en-US" sz="2800" dirty="0">
                <a:latin typeface="Times New Roman" panose="02020603050405020304" pitchFamily="18" charset="0"/>
                <a:cs typeface="Times New Roman" panose="02020603050405020304" pitchFamily="18" charset="0"/>
              </a:rPr>
              <a:t>=&gt;</a:t>
            </a:r>
            <a:r>
              <a:rPr sz="2800" dirty="0" err="1">
                <a:latin typeface="Times New Roman" panose="02020603050405020304" pitchFamily="18" charset="0"/>
                <a:cs typeface="Times New Roman" panose="02020603050405020304" pitchFamily="18" charset="0"/>
              </a:rPr>
              <a:t>Danh</a:t>
            </a:r>
            <a:r>
              <a:rPr sz="2800" dirty="0">
                <a:latin typeface="Times New Roman" panose="02020603050405020304" pitchFamily="18" charset="0"/>
                <a:cs typeface="Times New Roman" panose="02020603050405020304" pitchFamily="18" charset="0"/>
              </a:rPr>
              <a:t> sách chỉ chấp  nhận các đối tượng lớp Foo, các đối tượng là cha  hoặc con của lớp Foo sẽ không được chấp nhận.</a:t>
            </a:r>
          </a:p>
          <a:p>
            <a:pPr marL="12700">
              <a:spcBef>
                <a:spcPts val="1095"/>
              </a:spcBef>
              <a:tabLst>
                <a:tab pos="1109980" algn="l"/>
              </a:tabLst>
            </a:pPr>
            <a:r>
              <a:rPr lang="en-US" sz="2400" b="1" dirty="0">
                <a:solidFill>
                  <a:srgbClr val="333399"/>
                </a:solidFill>
                <a:latin typeface="Times New Roman" panose="02020603050405020304" pitchFamily="18" charset="0"/>
                <a:cs typeface="Times New Roman" panose="02020603050405020304" pitchFamily="18" charset="0"/>
              </a:rPr>
              <a:t>c</a:t>
            </a:r>
            <a:r>
              <a:rPr sz="2400" b="1" dirty="0">
                <a:solidFill>
                  <a:srgbClr val="333399"/>
                </a:solidFill>
                <a:latin typeface="Times New Roman" panose="02020603050405020304" pitchFamily="18" charset="0"/>
                <a:cs typeface="Times New Roman" panose="02020603050405020304" pitchFamily="18" charset="0"/>
              </a:rPr>
              <a:t>lass</a:t>
            </a:r>
            <a:r>
              <a:rPr lang="en-US" sz="2400" b="1" dirty="0">
                <a:solidFill>
                  <a:srgbClr val="333399"/>
                </a:solidFill>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Parent { }</a:t>
            </a:r>
            <a:endParaRPr sz="2400" dirty="0">
              <a:latin typeface="Times New Roman" panose="02020603050405020304" pitchFamily="18" charset="0"/>
              <a:cs typeface="Times New Roman" panose="02020603050405020304" pitchFamily="18" charset="0"/>
            </a:endParaRPr>
          </a:p>
          <a:p>
            <a:pPr marL="12700">
              <a:spcBef>
                <a:spcPts val="5"/>
              </a:spcBef>
              <a:tabLst>
                <a:tab pos="2204085" algn="l"/>
              </a:tabLst>
            </a:pPr>
            <a:r>
              <a:rPr sz="2400" b="1" dirty="0">
                <a:solidFill>
                  <a:srgbClr val="333399"/>
                </a:solidFill>
                <a:latin typeface="Times New Roman" panose="02020603050405020304" pitchFamily="18" charset="0"/>
                <a:cs typeface="Times New Roman" panose="02020603050405020304" pitchFamily="18" charset="0"/>
              </a:rPr>
              <a:t>class </a:t>
            </a:r>
            <a:r>
              <a:rPr sz="2400" b="1" dirty="0">
                <a:latin typeface="Times New Roman" panose="02020603050405020304" pitchFamily="18" charset="0"/>
                <a:cs typeface="Times New Roman" panose="02020603050405020304" pitchFamily="18" charset="0"/>
              </a:rPr>
              <a:t>Child</a:t>
            </a:r>
            <a:r>
              <a:rPr lang="en-US" sz="2400" b="1" dirty="0">
                <a:latin typeface="Times New Roman" panose="02020603050405020304" pitchFamily="18" charset="0"/>
                <a:cs typeface="Times New Roman" panose="02020603050405020304" pitchFamily="18" charset="0"/>
              </a:rPr>
              <a:t> </a:t>
            </a:r>
            <a:r>
              <a:rPr sz="2400" b="1" dirty="0">
                <a:solidFill>
                  <a:srgbClr val="333399"/>
                </a:solidFill>
                <a:latin typeface="Times New Roman" panose="02020603050405020304" pitchFamily="18" charset="0"/>
                <a:cs typeface="Times New Roman" panose="02020603050405020304" pitchFamily="18" charset="0"/>
              </a:rPr>
              <a:t>extends </a:t>
            </a:r>
            <a:r>
              <a:rPr sz="2400" b="1" dirty="0">
                <a:latin typeface="Times New Roman" panose="02020603050405020304" pitchFamily="18" charset="0"/>
                <a:cs typeface="Times New Roman" panose="02020603050405020304" pitchFamily="18" charset="0"/>
              </a:rPr>
              <a:t>Parent { }</a:t>
            </a:r>
            <a:endParaRPr sz="2500" dirty="0">
              <a:latin typeface="Times New Roman" panose="02020603050405020304" pitchFamily="18" charset="0"/>
              <a:cs typeface="Times New Roman" panose="02020603050405020304" pitchFamily="18" charset="0"/>
            </a:endParaRPr>
          </a:p>
          <a:p>
            <a:pPr marL="12700"/>
            <a:r>
              <a:rPr sz="2400" b="1" dirty="0">
                <a:latin typeface="Times New Roman" panose="02020603050405020304" pitchFamily="18" charset="0"/>
                <a:cs typeface="Times New Roman" panose="02020603050405020304" pitchFamily="18" charset="0"/>
              </a:rPr>
              <a:t>List</a:t>
            </a:r>
            <a:r>
              <a:rPr sz="2400" b="1" dirty="0">
                <a:solidFill>
                  <a:srgbClr val="FF0000"/>
                </a:solidFill>
                <a:latin typeface="Times New Roman" panose="02020603050405020304" pitchFamily="18" charset="0"/>
                <a:cs typeface="Times New Roman" panose="02020603050405020304" pitchFamily="18" charset="0"/>
              </a:rPr>
              <a:t>&lt;Parent&gt; </a:t>
            </a:r>
            <a:r>
              <a:rPr sz="2400" b="1" dirty="0">
                <a:latin typeface="Times New Roman" panose="02020603050405020304" pitchFamily="18" charset="0"/>
                <a:cs typeface="Times New Roman" panose="02020603050405020304" pitchFamily="18" charset="0"/>
              </a:rPr>
              <a:t>myList = </a:t>
            </a:r>
            <a:r>
              <a:rPr sz="2400" b="1" dirty="0">
                <a:solidFill>
                  <a:srgbClr val="333399"/>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ArrayList</a:t>
            </a:r>
            <a:r>
              <a:rPr sz="2400" b="1" dirty="0">
                <a:solidFill>
                  <a:srgbClr val="FF0000"/>
                </a:solidFill>
                <a:latin typeface="Times New Roman" panose="02020603050405020304" pitchFamily="18" charset="0"/>
                <a:cs typeface="Times New Roman" panose="02020603050405020304" pitchFamily="18" charset="0"/>
              </a:rPr>
              <a:t>&lt;Child&gt;</a:t>
            </a: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8" name="object 8"/>
          <p:cNvSpPr txBox="1"/>
          <p:nvPr/>
        </p:nvSpPr>
        <p:spPr>
          <a:xfrm>
            <a:off x="2514601" y="1371981"/>
            <a:ext cx="8088633" cy="4787265"/>
          </a:xfrm>
          <a:prstGeom prst="rect">
            <a:avLst/>
          </a:prstGeom>
        </p:spPr>
        <p:txBody>
          <a:bodyPr vert="horz" wrap="square" lIns="0" tIns="12065" rIns="0" bIns="0" rtlCol="0">
            <a:spAutoFit/>
          </a:bodyPr>
          <a:lstStyle/>
          <a:p>
            <a:pPr marL="355600" marR="59055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Làm thế nào để xây dựng các tập hợp dành cho  kiểu bất kì là lớp con của lớp cụ thể nào đó?</a:t>
            </a:r>
          </a:p>
          <a:p>
            <a:pPr marL="927100">
              <a:spcBef>
                <a:spcPts val="625"/>
              </a:spcBef>
            </a:pPr>
            <a:r>
              <a:rPr sz="2800" dirty="0">
                <a:latin typeface="Times New Roman" panose="02020603050405020304" pitchFamily="18" charset="0"/>
                <a:cs typeface="Times New Roman" panose="02020603050405020304" pitchFamily="18" charset="0"/>
              </a:rPr>
              <a:t>→ Giải pháp là sử dụng </a:t>
            </a:r>
            <a:r>
              <a:rPr sz="2800" dirty="0">
                <a:solidFill>
                  <a:srgbClr val="333399"/>
                </a:solidFill>
                <a:latin typeface="Times New Roman" panose="02020603050405020304" pitchFamily="18" charset="0"/>
                <a:cs typeface="Times New Roman" panose="02020603050405020304" pitchFamily="18" charset="0"/>
              </a:rPr>
              <a:t>kí tự đại diện </a:t>
            </a:r>
            <a:r>
              <a:rPr sz="2800" dirty="0">
                <a:latin typeface="Times New Roman" panose="02020603050405020304" pitchFamily="18" charset="0"/>
                <a:cs typeface="Times New Roman" panose="02020603050405020304" pitchFamily="18" charset="0"/>
              </a:rPr>
              <a:t>(wildcard)</a:t>
            </a:r>
          </a:p>
          <a:p>
            <a:pPr marL="355600" marR="77470" indent="-342900">
              <a:lnSpc>
                <a:spcPct val="103800"/>
              </a:lnSpc>
              <a:spcBef>
                <a:spcPts val="34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Ký tự đại diện: </a:t>
            </a:r>
            <a:r>
              <a:rPr sz="3600" b="1"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dùng để hiển thị cho một kiểu dữ  liệu chưa biết trong collection</a:t>
            </a:r>
          </a:p>
          <a:p>
            <a:pPr marL="213360" algn="ctr">
              <a:spcBef>
                <a:spcPts val="500"/>
              </a:spcBef>
            </a:pPr>
            <a:r>
              <a:rPr sz="2000" b="1" dirty="0">
                <a:latin typeface="Times New Roman" panose="02020603050405020304" pitchFamily="18" charset="0"/>
                <a:cs typeface="Times New Roman" panose="02020603050405020304" pitchFamily="18" charset="0"/>
              </a:rPr>
              <a:t>void </a:t>
            </a:r>
            <a:r>
              <a:rPr sz="2000" dirty="0">
                <a:latin typeface="Times New Roman" panose="02020603050405020304" pitchFamily="18" charset="0"/>
                <a:cs typeface="Times New Roman" panose="02020603050405020304" pitchFamily="18" charset="0"/>
              </a:rPr>
              <a:t>printCollection(Collection&lt;?&gt; c) {</a:t>
            </a:r>
          </a:p>
          <a:p>
            <a:pPr marR="1758950" algn="ctr">
              <a:spcBef>
                <a:spcPts val="480"/>
              </a:spcBef>
            </a:pPr>
            <a:r>
              <a:rPr sz="2000" b="1" dirty="0">
                <a:latin typeface="Times New Roman" panose="02020603050405020304" pitchFamily="18" charset="0"/>
                <a:cs typeface="Times New Roman" panose="02020603050405020304" pitchFamily="18" charset="0"/>
              </a:rPr>
              <a:t>for </a:t>
            </a:r>
            <a:r>
              <a:rPr sz="2000" dirty="0">
                <a:latin typeface="Times New Roman" panose="02020603050405020304" pitchFamily="18" charset="0"/>
                <a:cs typeface="Times New Roman" panose="02020603050405020304" pitchFamily="18" charset="0"/>
              </a:rPr>
              <a:t>(Object e : c) {</a:t>
            </a:r>
          </a:p>
          <a:p>
            <a:pPr marL="366395" algn="ctr">
              <a:spcBef>
                <a:spcPts val="480"/>
              </a:spcBef>
            </a:pPr>
            <a:r>
              <a:rPr sz="2000" dirty="0">
                <a:latin typeface="Times New Roman" panose="02020603050405020304" pitchFamily="18" charset="0"/>
                <a:cs typeface="Times New Roman" panose="02020603050405020304" pitchFamily="18" charset="0"/>
              </a:rPr>
              <a:t>System.out.println(e);</a:t>
            </a:r>
          </a:p>
          <a:p>
            <a:pPr marR="4654550" algn="ctr">
              <a:spcBef>
                <a:spcPts val="480"/>
              </a:spcBef>
            </a:pPr>
            <a:r>
              <a:rPr sz="2000" dirty="0">
                <a:latin typeface="Times New Roman" panose="02020603050405020304" pitchFamily="18" charset="0"/>
                <a:cs typeface="Times New Roman" panose="02020603050405020304" pitchFamily="18" charset="0"/>
              </a:rPr>
              <a:t>}</a:t>
            </a:r>
          </a:p>
          <a:p>
            <a:pPr marR="5568950" algn="ctr">
              <a:spcBef>
                <a:spcPts val="484"/>
              </a:spcBef>
            </a:pPr>
            <a:r>
              <a:rPr sz="2000" dirty="0">
                <a:latin typeface="Times New Roman" panose="02020603050405020304" pitchFamily="18" charset="0"/>
                <a:cs typeface="Times New Roman" panose="02020603050405020304" pitchFamily="18" charset="0"/>
              </a:rPr>
              <a:t>}</a:t>
            </a:r>
          </a:p>
          <a:p>
            <a:pPr marL="12700">
              <a:spcBef>
                <a:spcPts val="65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Khi biên dịch, dấu ? có thể được thay thế bởi bất kì</a:t>
            </a:r>
          </a:p>
        </p:txBody>
      </p:sp>
      <p:sp>
        <p:nvSpPr>
          <p:cNvPr id="9" name="object 9"/>
          <p:cNvSpPr txBox="1"/>
          <p:nvPr/>
        </p:nvSpPr>
        <p:spPr>
          <a:xfrm>
            <a:off x="2914242" y="6224515"/>
            <a:ext cx="2649855" cy="452120"/>
          </a:xfrm>
          <a:prstGeom prst="rect">
            <a:avLst/>
          </a:prstGeom>
        </p:spPr>
        <p:txBody>
          <a:bodyPr vert="horz" wrap="square" lIns="0" tIns="12065" rIns="0" bIns="0" rtlCol="0">
            <a:spAutoFit/>
          </a:bodyPr>
          <a:lstStyle/>
          <a:p>
            <a:pPr marL="12700">
              <a:spcBef>
                <a:spcPts val="95"/>
              </a:spcBef>
            </a:pPr>
            <a:r>
              <a:rPr sz="2800" dirty="0">
                <a:latin typeface="Times New Roman" panose="02020603050405020304" pitchFamily="18" charset="0"/>
                <a:cs typeface="Times New Roman" panose="02020603050405020304" pitchFamily="18" charset="0"/>
              </a:rPr>
              <a:t>kiểu dữ liệu nào.</a:t>
            </a: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55</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193</a:t>
            </a:fld>
            <a:endParaRPr dirty="0"/>
          </a:p>
        </p:txBody>
      </p:sp>
      <p:sp>
        <p:nvSpPr>
          <p:cNvPr id="8" name="object 8"/>
          <p:cNvSpPr txBox="1"/>
          <p:nvPr/>
        </p:nvSpPr>
        <p:spPr>
          <a:xfrm>
            <a:off x="2449492" y="1542919"/>
            <a:ext cx="8126601" cy="3107901"/>
          </a:xfrm>
          <a:prstGeom prst="rect">
            <a:avLst/>
          </a:prstGeom>
        </p:spPr>
        <p:txBody>
          <a:bodyPr vert="horz" wrap="square" lIns="0" tIns="65404" rIns="0" bIns="0" rtlCol="0">
            <a:spAutoFit/>
          </a:bodyPr>
          <a:lstStyle/>
          <a:p>
            <a:pPr marL="12700">
              <a:spcBef>
                <a:spcPts val="51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Tuy nhiên </a:t>
            </a:r>
            <a:r>
              <a:rPr sz="3200" dirty="0" err="1">
                <a:latin typeface="Times New Roman" panose="02020603050405020304" pitchFamily="18" charset="0"/>
                <a:cs typeface="Times New Roman" panose="02020603050405020304" pitchFamily="18" charset="0"/>
              </a:rPr>
              <a:t>viết</a:t>
            </a:r>
            <a:r>
              <a:rPr sz="3200" dirty="0">
                <a:latin typeface="Times New Roman" panose="02020603050405020304" pitchFamily="18" charset="0"/>
                <a:cs typeface="Times New Roman" panose="02020603050405020304" pitchFamily="18" charset="0"/>
              </a:rPr>
              <a:t> </a:t>
            </a:r>
            <a:r>
              <a:rPr sz="3200" dirty="0" err="1">
                <a:latin typeface="Times New Roman" panose="02020603050405020304" pitchFamily="18" charset="0"/>
                <a:cs typeface="Times New Roman" panose="02020603050405020304" pitchFamily="18" charset="0"/>
              </a:rPr>
              <a:t>như</a:t>
            </a:r>
            <a:r>
              <a:rPr sz="3200" dirty="0">
                <a:latin typeface="Times New Roman" panose="02020603050405020304" pitchFamily="18" charset="0"/>
                <a:cs typeface="Times New Roman" panose="02020603050405020304" pitchFamily="18" charset="0"/>
              </a:rPr>
              <a:t> </a:t>
            </a:r>
            <a:r>
              <a:rPr sz="3200" dirty="0" err="1">
                <a:latin typeface="Times New Roman" panose="02020603050405020304" pitchFamily="18" charset="0"/>
                <a:cs typeface="Times New Roman" panose="02020603050405020304" pitchFamily="18" charset="0"/>
              </a:rPr>
              <a:t>thế</a:t>
            </a:r>
            <a:r>
              <a:rPr sz="3200" dirty="0">
                <a:latin typeface="Times New Roman" panose="02020603050405020304" pitchFamily="18" charset="0"/>
                <a:cs typeface="Times New Roman" panose="02020603050405020304" pitchFamily="18" charset="0"/>
              </a:rPr>
              <a:t> </a:t>
            </a:r>
            <a:r>
              <a:rPr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sz="3200" dirty="0" err="1">
                <a:latin typeface="Times New Roman" panose="02020603050405020304" pitchFamily="18" charset="0"/>
                <a:cs typeface="Times New Roman" panose="02020603050405020304" pitchFamily="18" charset="0"/>
              </a:rPr>
              <a:t>là</a:t>
            </a:r>
            <a:r>
              <a:rPr sz="3200" dirty="0">
                <a:latin typeface="Times New Roman" panose="02020603050405020304" pitchFamily="18" charset="0"/>
                <a:cs typeface="Times New Roman" panose="02020603050405020304" pitchFamily="18" charset="0"/>
              </a:rPr>
              <a:t> không hợp lệ</a:t>
            </a:r>
          </a:p>
          <a:p>
            <a:pPr marL="469900">
              <a:spcBef>
                <a:spcPts val="305"/>
              </a:spcBef>
            </a:pPr>
            <a:r>
              <a:rPr sz="2400" dirty="0">
                <a:latin typeface="Times New Roman" panose="02020603050405020304" pitchFamily="18" charset="0"/>
                <a:cs typeface="Times New Roman" panose="02020603050405020304" pitchFamily="18" charset="0"/>
              </a:rPr>
              <a:t>Collection&lt;</a:t>
            </a:r>
            <a:r>
              <a:rPr sz="2400" dirty="0">
                <a:solidFill>
                  <a:srgbClr val="CC0000"/>
                </a:solidFill>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&gt; c = </a:t>
            </a:r>
            <a:r>
              <a:rPr sz="2400" b="1" dirty="0">
                <a:latin typeface="Times New Roman" panose="02020603050405020304" pitchFamily="18" charset="0"/>
                <a:cs typeface="Times New Roman" panose="02020603050405020304" pitchFamily="18" charset="0"/>
              </a:rPr>
              <a:t>new </a:t>
            </a:r>
            <a:r>
              <a:rPr sz="2400" dirty="0">
                <a:solidFill>
                  <a:srgbClr val="CC0000"/>
                </a:solidFill>
                <a:latin typeface="Times New Roman" panose="02020603050405020304" pitchFamily="18" charset="0"/>
                <a:cs typeface="Times New Roman" panose="02020603050405020304" pitchFamily="18" charset="0"/>
              </a:rPr>
              <a:t>ArrayList&lt;String&gt;</a:t>
            </a:r>
            <a:r>
              <a:rPr sz="2400" dirty="0">
                <a:latin typeface="Times New Roman" panose="02020603050405020304" pitchFamily="18" charset="0"/>
                <a:cs typeface="Times New Roman" panose="02020603050405020304" pitchFamily="18" charset="0"/>
              </a:rPr>
              <a:t>();</a:t>
            </a:r>
          </a:p>
          <a:p>
            <a:pPr marL="469900">
              <a:spcBef>
                <a:spcPts val="575"/>
              </a:spcBef>
            </a:pPr>
            <a:r>
              <a:rPr sz="2400" dirty="0">
                <a:latin typeface="Times New Roman" panose="02020603050405020304" pitchFamily="18" charset="0"/>
                <a:cs typeface="Times New Roman" panose="02020603050405020304" pitchFamily="18" charset="0"/>
              </a:rPr>
              <a:t>c.add("a1"); //compile error, </a:t>
            </a:r>
            <a:r>
              <a:rPr sz="2400" b="1" dirty="0">
                <a:latin typeface="Times New Roman" panose="02020603050405020304" pitchFamily="18" charset="0"/>
                <a:cs typeface="Times New Roman" panose="02020603050405020304" pitchFamily="18" charset="0"/>
              </a:rPr>
              <a:t>null</a:t>
            </a:r>
            <a:endParaRPr sz="2400" dirty="0">
              <a:latin typeface="Times New Roman" panose="02020603050405020304" pitchFamily="18" charset="0"/>
              <a:cs typeface="Times New Roman" panose="02020603050405020304" pitchFamily="18" charset="0"/>
            </a:endParaRPr>
          </a:p>
          <a:p>
            <a:pPr>
              <a:lnSpc>
                <a:spcPct val="100000"/>
              </a:lnSpc>
            </a:pPr>
            <a:endParaRPr sz="2700" dirty="0">
              <a:latin typeface="Times New Roman" panose="02020603050405020304" pitchFamily="18" charset="0"/>
              <a:cs typeface="Times New Roman" panose="02020603050405020304" pitchFamily="18" charset="0"/>
            </a:endParaRPr>
          </a:p>
          <a:p>
            <a:pPr marL="355600" marR="5080" indent="-342900">
              <a:spcBef>
                <a:spcPts val="231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Vì không biết c đại diện cho tập hợp kiểu dữ  liệu </a:t>
            </a:r>
            <a:r>
              <a:rPr sz="3200" dirty="0" err="1">
                <a:latin typeface="Times New Roman" panose="02020603050405020304" pitchFamily="18" charset="0"/>
                <a:cs typeface="Times New Roman" panose="02020603050405020304" pitchFamily="18" charset="0"/>
              </a:rPr>
              <a:t>nào</a:t>
            </a:r>
            <a:r>
              <a:rPr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=&gt;</a:t>
            </a:r>
            <a:r>
              <a:rPr sz="3200" dirty="0">
                <a:latin typeface="Times New Roman" panose="02020603050405020304" pitchFamily="18" charset="0"/>
                <a:cs typeface="Times New Roman" panose="02020603050405020304" pitchFamily="18" charset="0"/>
              </a:rPr>
              <a:t> không thể thêm phần tử vào c</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194</a:t>
            </a:fld>
            <a:endParaRPr dirty="0"/>
          </a:p>
        </p:txBody>
      </p:sp>
      <p:sp>
        <p:nvSpPr>
          <p:cNvPr id="8" name="object 8"/>
          <p:cNvSpPr txBox="1"/>
          <p:nvPr/>
        </p:nvSpPr>
        <p:spPr>
          <a:xfrm>
            <a:off x="2615042" y="1429324"/>
            <a:ext cx="7961050" cy="4337726"/>
          </a:xfrm>
          <a:prstGeom prst="rect">
            <a:avLst/>
          </a:prstGeom>
        </p:spPr>
        <p:txBody>
          <a:bodyPr vert="horz" wrap="square" lIns="0" tIns="13335" rIns="0" bIns="0" rtlCol="0">
            <a:spAutoFit/>
          </a:bodyPr>
          <a:lstStyle/>
          <a:p>
            <a:pPr marL="355600" marR="508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 extends Type": Xác định một tập các kiểu  con của Type. Đây là wildcard hữu ích</a:t>
            </a:r>
          </a:p>
          <a:p>
            <a:pPr>
              <a:spcBef>
                <a:spcPts val="5"/>
              </a:spcBef>
              <a:buClr>
                <a:srgbClr val="3333CC"/>
              </a:buClr>
              <a:buFont typeface="Wingdings"/>
              <a:buChar char="◼"/>
            </a:pPr>
            <a:endParaRPr sz="4450" dirty="0">
              <a:latin typeface="Times New Roman" panose="02020603050405020304" pitchFamily="18" charset="0"/>
              <a:cs typeface="Times New Roman" panose="02020603050405020304" pitchFamily="18" charset="0"/>
            </a:endParaRPr>
          </a:p>
          <a:p>
            <a:pPr marL="355600" marR="412115" indent="-342900">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 super Type": Xác định một tập các kiểu  cha của Type</a:t>
            </a:r>
          </a:p>
          <a:p>
            <a:pPr>
              <a:spcBef>
                <a:spcPts val="5"/>
              </a:spcBef>
              <a:buClr>
                <a:srgbClr val="3333CC"/>
              </a:buClr>
              <a:buFont typeface="Wingdings"/>
              <a:buChar char="◼"/>
            </a:pPr>
            <a:endParaRPr sz="4450" dirty="0">
              <a:latin typeface="Times New Roman" panose="02020603050405020304" pitchFamily="18" charset="0"/>
              <a:cs typeface="Times New Roman" panose="02020603050405020304" pitchFamily="18" charset="0"/>
            </a:endParaRPr>
          </a:p>
          <a:p>
            <a:pPr marL="355600" marR="12700" indent="-342900">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 Xác định tập tất cả các kiểu hoặc bất kỳ  kiểu nào</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5607685" cy="1367041"/>
          </a:xfrm>
          <a:prstGeom prst="rect">
            <a:avLst/>
          </a:prstGeom>
        </p:spPr>
        <p:txBody>
          <a:bodyPr vert="horz" wrap="square" lIns="0" tIns="12700" rIns="0" bIns="0" rtlCol="0" anchor="ctr">
            <a:spAutoFit/>
          </a:bodyPr>
          <a:lstStyle/>
          <a:p>
            <a:pPr marL="12700">
              <a:lnSpc>
                <a:spcPct val="100000"/>
              </a:lnSpc>
              <a:spcBef>
                <a:spcPts val="100"/>
              </a:spcBef>
            </a:pPr>
            <a:r>
              <a:rPr dirty="0"/>
              <a:t>4. Ký tự đại diện (Wildcard)</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195</a:t>
            </a:fld>
            <a:endParaRPr dirty="0"/>
          </a:p>
        </p:txBody>
      </p:sp>
      <p:sp>
        <p:nvSpPr>
          <p:cNvPr id="8" name="object 8"/>
          <p:cNvSpPr txBox="1"/>
          <p:nvPr/>
        </p:nvSpPr>
        <p:spPr>
          <a:xfrm>
            <a:off x="2617398" y="1402079"/>
            <a:ext cx="7822002" cy="3869649"/>
          </a:xfrm>
          <a:prstGeom prst="rect">
            <a:avLst/>
          </a:prstGeom>
        </p:spPr>
        <p:txBody>
          <a:bodyPr vert="horz" wrap="square" lIns="0" tIns="76835" rIns="0" bIns="0" rtlCol="0">
            <a:spAutoFit/>
          </a:bodyPr>
          <a:lstStyle/>
          <a:p>
            <a:pPr marL="355600" indent="-342900">
              <a:spcBef>
                <a:spcPts val="6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a:t>
            </a:r>
          </a:p>
          <a:p>
            <a:pPr marL="756285" marR="5080" lvl="1" indent="-287020">
              <a:lnSpc>
                <a:spcPct val="107100"/>
              </a:lnSpc>
              <a:spcBef>
                <a:spcPts val="200"/>
              </a:spcBef>
              <a:buClr>
                <a:srgbClr val="FF0000"/>
              </a:buClr>
              <a:buSzPct val="53571"/>
              <a:buFont typeface="Wingdings"/>
              <a:buChar char="◼"/>
              <a:tabLst>
                <a:tab pos="756285" algn="l"/>
                <a:tab pos="756920" algn="l"/>
              </a:tabLst>
            </a:pPr>
            <a:r>
              <a:rPr sz="2800" b="1" dirty="0">
                <a:solidFill>
                  <a:srgbClr val="333399"/>
                </a:solidFill>
                <a:latin typeface="Times New Roman" panose="02020603050405020304" pitchFamily="18" charset="0"/>
                <a:cs typeface="Times New Roman" panose="02020603050405020304" pitchFamily="18" charset="0"/>
              </a:rPr>
              <a:t>? extends Animal </a:t>
            </a:r>
            <a:r>
              <a:rPr sz="2800" dirty="0">
                <a:latin typeface="Times New Roman" panose="02020603050405020304" pitchFamily="18" charset="0"/>
                <a:cs typeface="Times New Roman" panose="02020603050405020304" pitchFamily="18" charset="0"/>
              </a:rPr>
              <a:t>có nghĩa là kiểu gì đó thuộc  loại Animal</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Hai cú pháp sau là tương đương:</a:t>
            </a:r>
          </a:p>
          <a:p>
            <a:pPr marL="12700">
              <a:spcBef>
                <a:spcPts val="290"/>
              </a:spcBef>
            </a:pPr>
            <a:r>
              <a:rPr sz="2200" b="1" dirty="0">
                <a:solidFill>
                  <a:srgbClr val="333399"/>
                </a:solidFill>
                <a:latin typeface="Times New Roman" panose="02020603050405020304" pitchFamily="18" charset="0"/>
                <a:cs typeface="Times New Roman" panose="02020603050405020304" pitchFamily="18" charset="0"/>
              </a:rPr>
              <a:t>public void </a:t>
            </a:r>
            <a:r>
              <a:rPr sz="2200" b="1" dirty="0">
                <a:latin typeface="Times New Roman" panose="02020603050405020304" pitchFamily="18" charset="0"/>
                <a:cs typeface="Times New Roman" panose="02020603050405020304" pitchFamily="18" charset="0"/>
              </a:rPr>
              <a:t>foo( ArrayList&lt;? </a:t>
            </a:r>
            <a:r>
              <a:rPr sz="2200" b="1" dirty="0">
                <a:solidFill>
                  <a:srgbClr val="333399"/>
                </a:solidFill>
                <a:latin typeface="Times New Roman" panose="02020603050405020304" pitchFamily="18" charset="0"/>
                <a:cs typeface="Times New Roman" panose="02020603050405020304" pitchFamily="18" charset="0"/>
              </a:rPr>
              <a:t>extends </a:t>
            </a:r>
            <a:r>
              <a:rPr sz="2200" b="1" dirty="0">
                <a:latin typeface="Times New Roman" panose="02020603050405020304" pitchFamily="18" charset="0"/>
                <a:cs typeface="Times New Roman" panose="02020603050405020304" pitchFamily="18" charset="0"/>
              </a:rPr>
              <a:t>Animal&gt; a)</a:t>
            </a:r>
            <a:endParaRPr sz="2200" dirty="0">
              <a:latin typeface="Times New Roman" panose="02020603050405020304" pitchFamily="18" charset="0"/>
              <a:cs typeface="Times New Roman" panose="02020603050405020304" pitchFamily="18" charset="0"/>
            </a:endParaRPr>
          </a:p>
          <a:p>
            <a:pPr marL="12700">
              <a:spcBef>
                <a:spcPts val="530"/>
              </a:spcBef>
            </a:pPr>
            <a:r>
              <a:rPr sz="2200" b="1" dirty="0">
                <a:solidFill>
                  <a:srgbClr val="333399"/>
                </a:solidFill>
                <a:latin typeface="Times New Roman" panose="02020603050405020304" pitchFamily="18" charset="0"/>
                <a:cs typeface="Times New Roman" panose="02020603050405020304" pitchFamily="18" charset="0"/>
              </a:rPr>
              <a:t>public </a:t>
            </a:r>
            <a:r>
              <a:rPr sz="2200" b="1" dirty="0">
                <a:latin typeface="Times New Roman" panose="02020603050405020304" pitchFamily="18" charset="0"/>
                <a:cs typeface="Times New Roman" panose="02020603050405020304" pitchFamily="18" charset="0"/>
              </a:rPr>
              <a:t>&lt;T extends Animal&gt; </a:t>
            </a:r>
            <a:r>
              <a:rPr sz="2200" b="1" dirty="0">
                <a:solidFill>
                  <a:srgbClr val="333399"/>
                </a:solidFill>
                <a:latin typeface="Times New Roman" panose="02020603050405020304" pitchFamily="18" charset="0"/>
                <a:cs typeface="Times New Roman" panose="02020603050405020304" pitchFamily="18" charset="0"/>
              </a:rPr>
              <a:t>void </a:t>
            </a:r>
            <a:r>
              <a:rPr sz="2200" b="1" dirty="0">
                <a:latin typeface="Times New Roman" panose="02020603050405020304" pitchFamily="18" charset="0"/>
                <a:cs typeface="Times New Roman" panose="02020603050405020304" pitchFamily="18" charset="0"/>
              </a:rPr>
              <a:t>foo( ArrayList&lt;T&gt; a)</a:t>
            </a:r>
            <a:endParaRPr sz="2200" dirty="0">
              <a:latin typeface="Times New Roman" panose="02020603050405020304" pitchFamily="18" charset="0"/>
              <a:cs typeface="Times New Roman" panose="02020603050405020304" pitchFamily="18" charset="0"/>
            </a:endParaRPr>
          </a:p>
          <a:p>
            <a:pPr marL="756285" marR="347980" lvl="1" indent="-287020">
              <a:spcBef>
                <a:spcPts val="91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Dùng "T", thường được sử dụng khi còn muốn T  xuất hiện ở các vị trí khác</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8" name="object 8"/>
          <p:cNvSpPr txBox="1"/>
          <p:nvPr/>
        </p:nvSpPr>
        <p:spPr>
          <a:xfrm>
            <a:off x="2651964" y="1346177"/>
            <a:ext cx="8424545" cy="5419945"/>
          </a:xfrm>
          <a:prstGeom prst="rect">
            <a:avLst/>
          </a:prstGeom>
        </p:spPr>
        <p:txBody>
          <a:bodyPr vert="horz" wrap="square" lIns="0" tIns="12700" rIns="0" bIns="0" rtlCol="0">
            <a:spAutoFit/>
          </a:bodyPr>
          <a:lstStyle/>
          <a:p>
            <a:pPr marL="469900" marR="1647825" indent="-457200">
              <a:lnSpc>
                <a:spcPct val="120000"/>
              </a:lnSpc>
              <a:spcBef>
                <a:spcPts val="100"/>
              </a:spcBef>
            </a:pPr>
            <a:r>
              <a:rPr sz="2400" b="1" dirty="0">
                <a:solidFill>
                  <a:srgbClr val="333399"/>
                </a:solidFill>
                <a:latin typeface="Times New Roman" panose="02020603050405020304" pitchFamily="18" charset="0"/>
                <a:cs typeface="Times New Roman" panose="02020603050405020304" pitchFamily="18" charset="0"/>
              </a:rPr>
              <a:t>public void </a:t>
            </a:r>
            <a:r>
              <a:rPr sz="2400" b="1" dirty="0">
                <a:latin typeface="Times New Roman" panose="02020603050405020304" pitchFamily="18" charset="0"/>
                <a:cs typeface="Times New Roman" panose="02020603050405020304" pitchFamily="18" charset="0"/>
              </a:rPr>
              <a:t>draw(</a:t>
            </a:r>
            <a:r>
              <a:rPr sz="2400" b="1" dirty="0">
                <a:solidFill>
                  <a:srgbClr val="FF0000"/>
                </a:solidFill>
                <a:latin typeface="Times New Roman" panose="02020603050405020304" pitchFamily="18" charset="0"/>
                <a:cs typeface="Times New Roman" panose="02020603050405020304" pitchFamily="18" charset="0"/>
              </a:rPr>
              <a:t>List&lt;Shape&gt; shape</a:t>
            </a:r>
            <a:r>
              <a:rPr sz="2400" b="1" dirty="0">
                <a:latin typeface="Times New Roman" panose="02020603050405020304" pitchFamily="18" charset="0"/>
                <a:cs typeface="Times New Roman" panose="02020603050405020304" pitchFamily="18" charset="0"/>
              </a:rPr>
              <a:t>) {  </a:t>
            </a:r>
            <a:endParaRPr lang="en-US" sz="2400" b="1" dirty="0">
              <a:latin typeface="Times New Roman" panose="02020603050405020304" pitchFamily="18" charset="0"/>
              <a:cs typeface="Times New Roman" panose="02020603050405020304" pitchFamily="18" charset="0"/>
            </a:endParaRPr>
          </a:p>
          <a:p>
            <a:pPr marL="469900" marR="1647825" indent="-457200">
              <a:lnSpc>
                <a:spcPct val="120000"/>
              </a:lnSpc>
              <a:spcBef>
                <a:spcPts val="100"/>
              </a:spcBef>
            </a:pPr>
            <a:r>
              <a:rPr lang="en-US" sz="2400" b="1" dirty="0">
                <a:solidFill>
                  <a:srgbClr val="333399"/>
                </a:solidFill>
                <a:latin typeface="Times New Roman" panose="02020603050405020304" pitchFamily="18" charset="0"/>
                <a:cs typeface="Times New Roman" panose="02020603050405020304" pitchFamily="18" charset="0"/>
              </a:rPr>
              <a:t>	</a:t>
            </a:r>
            <a:r>
              <a:rPr sz="2400" b="1" dirty="0">
                <a:solidFill>
                  <a:srgbClr val="333399"/>
                </a:solidFill>
                <a:latin typeface="Times New Roman" panose="02020603050405020304" pitchFamily="18" charset="0"/>
                <a:cs typeface="Times New Roman" panose="02020603050405020304" pitchFamily="18" charset="0"/>
              </a:rPr>
              <a:t>for</a:t>
            </a:r>
            <a:r>
              <a:rPr sz="2400" b="1" dirty="0">
                <a:latin typeface="Times New Roman" panose="02020603050405020304" pitchFamily="18" charset="0"/>
                <a:cs typeface="Times New Roman" panose="02020603050405020304" pitchFamily="18" charset="0"/>
              </a:rPr>
              <a:t>(Shape s: shape) {</a:t>
            </a:r>
            <a:endParaRPr sz="2400" dirty="0">
              <a:latin typeface="Times New Roman" panose="02020603050405020304" pitchFamily="18" charset="0"/>
              <a:cs typeface="Times New Roman" panose="02020603050405020304" pitchFamily="18" charset="0"/>
            </a:endParaRPr>
          </a:p>
          <a:p>
            <a:pPr marL="927100">
              <a:spcBef>
                <a:spcPts val="575"/>
              </a:spcBef>
            </a:pPr>
            <a:r>
              <a:rPr sz="2400" b="1" dirty="0">
                <a:latin typeface="Times New Roman" panose="02020603050405020304" pitchFamily="18" charset="0"/>
                <a:cs typeface="Times New Roman" panose="02020603050405020304" pitchFamily="18" charset="0"/>
              </a:rPr>
              <a:t>s.draw(this);</a:t>
            </a:r>
            <a:endParaRPr sz="2400" dirty="0">
              <a:latin typeface="Times New Roman" panose="02020603050405020304" pitchFamily="18" charset="0"/>
              <a:cs typeface="Times New Roman" panose="02020603050405020304" pitchFamily="18" charset="0"/>
            </a:endParaRPr>
          </a:p>
          <a:p>
            <a:pPr marL="469900">
              <a:spcBef>
                <a:spcPts val="580"/>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95580">
              <a:spcBef>
                <a:spcPts val="575"/>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spcBef>
                <a:spcPts val="965"/>
              </a:spcBef>
            </a:pPr>
            <a:r>
              <a:rPr sz="3200" dirty="0">
                <a:latin typeface="Times New Roman" panose="02020603050405020304" pitchFamily="18" charset="0"/>
                <a:cs typeface="Times New Roman" panose="02020603050405020304" pitchFamily="18" charset="0"/>
              </a:rPr>
              <a:t>→ Khác như thế nào với:</a:t>
            </a:r>
          </a:p>
          <a:p>
            <a:pPr marL="469900" marR="5080" indent="-457200">
              <a:lnSpc>
                <a:spcPct val="120100"/>
              </a:lnSpc>
              <a:spcBef>
                <a:spcPts val="2970"/>
              </a:spcBef>
            </a:pPr>
            <a:r>
              <a:rPr sz="2400" b="1" dirty="0">
                <a:solidFill>
                  <a:srgbClr val="333399"/>
                </a:solidFill>
                <a:latin typeface="Times New Roman" panose="02020603050405020304" pitchFamily="18" charset="0"/>
                <a:cs typeface="Times New Roman" panose="02020603050405020304" pitchFamily="18" charset="0"/>
              </a:rPr>
              <a:t>public void </a:t>
            </a:r>
            <a:r>
              <a:rPr sz="2400" b="1" dirty="0">
                <a:latin typeface="Times New Roman" panose="02020603050405020304" pitchFamily="18" charset="0"/>
                <a:cs typeface="Times New Roman" panose="02020603050405020304" pitchFamily="18" charset="0"/>
              </a:rPr>
              <a:t>draw(</a:t>
            </a:r>
            <a:r>
              <a:rPr sz="2400" b="1" dirty="0">
                <a:solidFill>
                  <a:srgbClr val="FF0000"/>
                </a:solidFill>
                <a:latin typeface="Times New Roman" panose="02020603050405020304" pitchFamily="18" charset="0"/>
                <a:cs typeface="Times New Roman" panose="02020603050405020304" pitchFamily="18" charset="0"/>
              </a:rPr>
              <a:t>List&lt;? extends Shape&gt; shape</a:t>
            </a:r>
            <a:r>
              <a:rPr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469900" marR="5080" indent="-457200">
              <a:lnSpc>
                <a:spcPct val="120100"/>
              </a:lnSpc>
              <a:spcBef>
                <a:spcPts val="2970"/>
              </a:spcBef>
            </a:pPr>
            <a:r>
              <a:rPr lang="en-US" sz="2400" b="1" dirty="0">
                <a:solidFill>
                  <a:srgbClr val="333399"/>
                </a:solidFill>
                <a:latin typeface="Times New Roman" panose="02020603050405020304" pitchFamily="18" charset="0"/>
                <a:cs typeface="Times New Roman" panose="02020603050405020304" pitchFamily="18" charset="0"/>
              </a:rPr>
              <a:t>	</a:t>
            </a:r>
            <a:r>
              <a:rPr sz="2400" b="1" dirty="0">
                <a:solidFill>
                  <a:srgbClr val="333399"/>
                </a:solidFill>
                <a:latin typeface="Times New Roman" panose="02020603050405020304" pitchFamily="18" charset="0"/>
                <a:cs typeface="Times New Roman" panose="02020603050405020304" pitchFamily="18" charset="0"/>
              </a:rPr>
              <a:t>for</a:t>
            </a:r>
            <a:r>
              <a:rPr sz="2400" b="1" dirty="0">
                <a:latin typeface="Times New Roman" panose="02020603050405020304" pitchFamily="18" charset="0"/>
                <a:cs typeface="Times New Roman" panose="02020603050405020304" pitchFamily="18" charset="0"/>
              </a:rPr>
              <a:t>(Shape s: shape) {</a:t>
            </a:r>
            <a:endParaRPr sz="2400" dirty="0">
              <a:latin typeface="Times New Roman" panose="02020603050405020304" pitchFamily="18" charset="0"/>
              <a:cs typeface="Times New Roman" panose="02020603050405020304" pitchFamily="18" charset="0"/>
            </a:endParaRPr>
          </a:p>
          <a:p>
            <a:pPr marL="927100">
              <a:spcBef>
                <a:spcPts val="575"/>
              </a:spcBef>
            </a:pPr>
            <a:r>
              <a:rPr sz="2400" b="1" dirty="0">
                <a:latin typeface="Times New Roman" panose="02020603050405020304" pitchFamily="18" charset="0"/>
                <a:cs typeface="Times New Roman" panose="02020603050405020304" pitchFamily="18" charset="0"/>
              </a:rPr>
              <a:t>s.draw(this);</a:t>
            </a:r>
            <a:endParaRPr sz="2400" dirty="0">
              <a:latin typeface="Times New Roman" panose="02020603050405020304" pitchFamily="18" charset="0"/>
              <a:cs typeface="Times New Roman" panose="02020603050405020304" pitchFamily="18" charset="0"/>
            </a:endParaRPr>
          </a:p>
          <a:p>
            <a:pPr marL="469900">
              <a:spcBef>
                <a:spcPts val="575"/>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2830221" y="6269999"/>
            <a:ext cx="208915" cy="391160"/>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59</a:t>
            </a:r>
            <a:endParaRPr sz="1400">
              <a:latin typeface="Times New Roman" panose="02020603050405020304" pitchFamily="18" charset="0"/>
              <a:cs typeface="Times New Roman" panose="02020603050405020304" pitchFamily="18" charset="0"/>
            </a:endParaRPr>
          </a:p>
        </p:txBody>
      </p:sp>
      <p:sp>
        <p:nvSpPr>
          <p:cNvPr id="11" name="object 11"/>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1812925" cy="1367041"/>
          </a:xfrm>
          <a:prstGeom prst="rect">
            <a:avLst/>
          </a:prstGeom>
        </p:spPr>
        <p:txBody>
          <a:bodyPr vert="horz" wrap="square" lIns="0" tIns="12700" rIns="0" bIns="0" rtlCol="0" anchor="ctr">
            <a:spAutoFit/>
          </a:bodyPr>
          <a:lstStyle/>
          <a:p>
            <a:pPr marL="12700">
              <a:lnSpc>
                <a:spcPct val="100000"/>
              </a:lnSpc>
              <a:spcBef>
                <a:spcPts val="100"/>
              </a:spcBef>
            </a:pPr>
            <a:r>
              <a:rPr dirty="0"/>
              <a:t>Tổng kết</a:t>
            </a:r>
          </a:p>
        </p:txBody>
      </p:sp>
      <p:sp>
        <p:nvSpPr>
          <p:cNvPr id="8" name="object 8"/>
          <p:cNvSpPr txBox="1"/>
          <p:nvPr/>
        </p:nvSpPr>
        <p:spPr>
          <a:xfrm>
            <a:off x="2393060" y="1323357"/>
            <a:ext cx="8064632" cy="5036635"/>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Generic programming: tổng quát hóa chương trình  để có thể hoạt động với các kiểu dữ liệu khác nhau,  kể cả kiểu dữ liệu trong tương lai với thuật toán đã  xác định</a:t>
            </a:r>
          </a:p>
          <a:p>
            <a:pPr marL="469900">
              <a:spcBef>
                <a:spcPts val="580"/>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Trong Java sử dụng Template</a:t>
            </a:r>
          </a:p>
          <a:p>
            <a:pPr marL="355600" marR="12827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Collection – tập hợp: Nhóm các đối tượng lại thành  một đơn vị duy nhất</a:t>
            </a:r>
          </a:p>
          <a:p>
            <a:pPr marL="355600" marR="88265"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Java Collections Framework: biểu diễn các tập hơn,  cung cấp giao diện tiêu chuẩn (giao diện, lớp thực  thi, thuật toán)</a:t>
            </a:r>
          </a:p>
          <a:p>
            <a:pPr marL="35560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Lớp tổng quát (generic class) là lớp có thể nhận</a:t>
            </a:r>
          </a:p>
        </p:txBody>
      </p:sp>
      <p:sp>
        <p:nvSpPr>
          <p:cNvPr id="9" name="object 9"/>
          <p:cNvSpPr txBox="1"/>
          <p:nvPr/>
        </p:nvSpPr>
        <p:spPr>
          <a:xfrm>
            <a:off x="2773522" y="6375870"/>
            <a:ext cx="4621530" cy="452120"/>
          </a:xfrm>
          <a:prstGeom prst="rect">
            <a:avLst/>
          </a:prstGeom>
        </p:spPr>
        <p:txBody>
          <a:bodyPr vert="horz" wrap="square" lIns="0" tIns="12065" rIns="0" bIns="0" rtlCol="0">
            <a:spAutoFit/>
          </a:bodyPr>
          <a:lstStyle/>
          <a:p>
            <a:pPr marL="12700">
              <a:spcBef>
                <a:spcPts val="95"/>
              </a:spcBef>
            </a:pPr>
            <a:r>
              <a:rPr sz="2800" dirty="0">
                <a:latin typeface="Times New Roman" panose="02020603050405020304" pitchFamily="18" charset="0"/>
                <a:cs typeface="Times New Roman" panose="02020603050405020304" pitchFamily="18" charset="0"/>
              </a:rPr>
              <a:t>kiểu dữ liệu là một lớp bất kỳ</a:t>
            </a: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61</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1032510" cy="1367041"/>
          </a:xfrm>
          <a:prstGeom prst="rect">
            <a:avLst/>
          </a:prstGeom>
        </p:spPr>
        <p:txBody>
          <a:bodyPr vert="horz" wrap="square" lIns="0" tIns="12700" rIns="0" bIns="0" rtlCol="0" anchor="ctr">
            <a:spAutoFit/>
          </a:bodyPr>
          <a:lstStyle/>
          <a:p>
            <a:pPr marL="12700">
              <a:lnSpc>
                <a:spcPct val="100000"/>
              </a:lnSpc>
              <a:spcBef>
                <a:spcPts val="100"/>
              </a:spcBef>
            </a:pPr>
            <a:r>
              <a:rPr dirty="0"/>
              <a:t>Bài 1</a:t>
            </a:r>
          </a:p>
        </p:txBody>
      </p:sp>
      <p:sp>
        <p:nvSpPr>
          <p:cNvPr id="8" name="object 8"/>
          <p:cNvSpPr txBox="1"/>
          <p:nvPr/>
        </p:nvSpPr>
        <p:spPr>
          <a:xfrm>
            <a:off x="2436138" y="1345935"/>
            <a:ext cx="8178527" cy="4846840"/>
          </a:xfrm>
          <a:prstGeom prst="rect">
            <a:avLst/>
          </a:prstGeom>
        </p:spPr>
        <p:txBody>
          <a:bodyPr vert="horz" wrap="square" lIns="0" tIns="67945" rIns="0" bIns="0" rtlCol="0">
            <a:spAutoFit/>
          </a:bodyPr>
          <a:lstStyle/>
          <a:p>
            <a:pPr marL="355600" marR="308610" indent="-342900">
              <a:lnSpc>
                <a:spcPts val="3460"/>
              </a:lnSpc>
              <a:spcBef>
                <a:spcPts val="53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Trừu tượng hoá mô tả sau: một quyển sách  là tập hợp các chương, chương là tập hợp  các trang.</a:t>
            </a:r>
          </a:p>
          <a:p>
            <a:pPr marL="756285" lvl="1" indent="-287020">
              <a:spcBef>
                <a:spcPts val="28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Phác hoạ các lớp Book, Chapter, và Page</a:t>
            </a:r>
          </a:p>
          <a:p>
            <a:pPr marL="756285" marR="133350" lvl="1" indent="-287020">
              <a:lnSpc>
                <a:spcPts val="3020"/>
              </a:lnSpc>
              <a:spcBef>
                <a:spcPts val="72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Tạo các thuộc tính cần thiết cho các lớp, hãy tận  dụng tập hợp như là thuộc tính của lớp</a:t>
            </a:r>
          </a:p>
          <a:p>
            <a:pPr marL="756285" marR="5080" lvl="1" indent="-287020">
              <a:lnSpc>
                <a:spcPts val="3020"/>
              </a:lnSpc>
              <a:spcBef>
                <a:spcPts val="68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Tạo các phương thức cho lớp Chapter cho việc  thêm trang và xác định một chương có bao nhiêu  trang</a:t>
            </a:r>
          </a:p>
          <a:p>
            <a:pPr marL="756285" marR="12065" lvl="1" indent="-287020">
              <a:lnSpc>
                <a:spcPts val="3020"/>
              </a:lnSpc>
              <a:spcBef>
                <a:spcPts val="68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Tạo các phương thức cho lớp Book cho việc thêm  chương và xác định quyển sách có bao nhiêu</a:t>
            </a:r>
          </a:p>
        </p:txBody>
      </p:sp>
      <p:sp>
        <p:nvSpPr>
          <p:cNvPr id="9" name="object 9"/>
          <p:cNvSpPr txBox="1"/>
          <p:nvPr/>
        </p:nvSpPr>
        <p:spPr>
          <a:xfrm>
            <a:off x="3211829" y="6171176"/>
            <a:ext cx="5737860" cy="452120"/>
          </a:xfrm>
          <a:prstGeom prst="rect">
            <a:avLst/>
          </a:prstGeom>
        </p:spPr>
        <p:txBody>
          <a:bodyPr vert="horz" wrap="square" lIns="0" tIns="12065" rIns="0" bIns="0" rtlCol="0">
            <a:spAutoFit/>
          </a:bodyPr>
          <a:lstStyle/>
          <a:p>
            <a:pPr marL="12700">
              <a:spcBef>
                <a:spcPts val="95"/>
              </a:spcBef>
            </a:pPr>
            <a:r>
              <a:rPr sz="2800" dirty="0">
                <a:latin typeface="Times New Roman" panose="02020603050405020304" pitchFamily="18" charset="0"/>
                <a:cs typeface="Times New Roman" panose="02020603050405020304" pitchFamily="18" charset="0"/>
              </a:rPr>
              <a:t>chương, và số trang cho quyển sách</a:t>
            </a: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63</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1032510" cy="1367041"/>
          </a:xfrm>
          <a:prstGeom prst="rect">
            <a:avLst/>
          </a:prstGeom>
        </p:spPr>
        <p:txBody>
          <a:bodyPr vert="horz" wrap="square" lIns="0" tIns="12700" rIns="0" bIns="0" rtlCol="0" anchor="ctr">
            <a:spAutoFit/>
          </a:bodyPr>
          <a:lstStyle/>
          <a:p>
            <a:pPr marL="12700">
              <a:lnSpc>
                <a:spcPct val="100000"/>
              </a:lnSpc>
              <a:spcBef>
                <a:spcPts val="100"/>
              </a:spcBef>
            </a:pPr>
            <a:r>
              <a:rPr dirty="0"/>
              <a:t>Bài 2</a:t>
            </a:r>
          </a:p>
        </p:txBody>
      </p:sp>
      <p:sp>
        <p:nvSpPr>
          <p:cNvPr id="12" name="object 12"/>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199</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2619756" y="1475230"/>
            <a:ext cx="7798563" cy="452120"/>
          </a:xfrm>
          <a:prstGeom prst="rect">
            <a:avLst/>
          </a:prstGeom>
        </p:spPr>
        <p:txBody>
          <a:bodyPr vert="horz" wrap="square" lIns="0" tIns="12065" rIns="0" bIns="0" rtlCol="0">
            <a:spAutoFit/>
          </a:bodyPr>
          <a:lstStyle/>
          <a:p>
            <a:pPr marL="127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Xây dựng lớp Stack tổng quát với các kiểu dữ liệu</a:t>
            </a:r>
          </a:p>
        </p:txBody>
      </p:sp>
      <p:graphicFrame>
        <p:nvGraphicFramePr>
          <p:cNvPr id="9" name="object 9"/>
          <p:cNvGraphicFramePr>
            <a:graphicFrameLocks noGrp="1"/>
          </p:cNvGraphicFramePr>
          <p:nvPr/>
        </p:nvGraphicFramePr>
        <p:xfrm>
          <a:off x="2619755" y="2316099"/>
          <a:ext cx="2971800" cy="3810059"/>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tblGrid>
              <a:tr h="346455">
                <a:tc>
                  <a:txBody>
                    <a:bodyPr/>
                    <a:lstStyle/>
                    <a:p>
                      <a:pPr marL="786765">
                        <a:lnSpc>
                          <a:spcPts val="2105"/>
                        </a:lnSpc>
                      </a:pPr>
                      <a:r>
                        <a:rPr sz="1800" b="1" spc="-5" dirty="0">
                          <a:latin typeface="Times New Roman"/>
                          <a:cs typeface="Times New Roman"/>
                        </a:rPr>
                        <a:t>StackOfChars</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extLst>
                  <a:ext uri="{0D108BD9-81ED-4DB2-BD59-A6C34878D82A}">
                    <a16:rowId xmlns:a16="http://schemas.microsoft.com/office/drawing/2014/main" val="10000"/>
                  </a:ext>
                </a:extLst>
              </a:tr>
              <a:tr h="317839">
                <a:tc>
                  <a:txBody>
                    <a:bodyPr/>
                    <a:lstStyle/>
                    <a:p>
                      <a:pPr marL="67945">
                        <a:lnSpc>
                          <a:spcPts val="2105"/>
                        </a:lnSpc>
                      </a:pPr>
                      <a:r>
                        <a:rPr sz="1800" b="1" dirty="0">
                          <a:latin typeface="Times New Roman"/>
                          <a:cs typeface="Times New Roman"/>
                        </a:rPr>
                        <a:t>- elements:</a:t>
                      </a:r>
                      <a:r>
                        <a:rPr sz="1800" b="1" spc="-30" dirty="0">
                          <a:latin typeface="Times New Roman"/>
                          <a:cs typeface="Times New Roman"/>
                        </a:rPr>
                        <a:t> </a:t>
                      </a:r>
                      <a:r>
                        <a:rPr sz="1800" b="1" dirty="0">
                          <a:latin typeface="Times New Roman"/>
                          <a:cs typeface="Times New Roman"/>
                        </a:rPr>
                        <a:t>char[]</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374818">
                <a:tc>
                  <a:txBody>
                    <a:bodyPr/>
                    <a:lstStyle/>
                    <a:p>
                      <a:pPr marL="67945">
                        <a:lnSpc>
                          <a:spcPct val="100000"/>
                        </a:lnSpc>
                        <a:spcBef>
                          <a:spcPts val="170"/>
                        </a:spcBef>
                      </a:pPr>
                      <a:r>
                        <a:rPr sz="1800" dirty="0">
                          <a:latin typeface="Times New Roman"/>
                          <a:cs typeface="Times New Roman"/>
                        </a:rPr>
                        <a:t>- </a:t>
                      </a:r>
                      <a:r>
                        <a:rPr sz="1800" spc="-5" dirty="0">
                          <a:latin typeface="Times New Roman"/>
                          <a:cs typeface="Times New Roman"/>
                        </a:rPr>
                        <a:t>size:</a:t>
                      </a:r>
                      <a:r>
                        <a:rPr sz="1800" spc="-20" dirty="0">
                          <a:latin typeface="Times New Roman"/>
                          <a:cs typeface="Times New Roman"/>
                        </a:rPr>
                        <a:t> </a:t>
                      </a:r>
                      <a:r>
                        <a:rPr sz="1800" dirty="0">
                          <a:latin typeface="Times New Roman"/>
                          <a:cs typeface="Times New Roman"/>
                        </a:rPr>
                        <a:t>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2"/>
                  </a:ext>
                </a:extLst>
              </a:tr>
              <a:tr h="317831">
                <a:tc>
                  <a:txBody>
                    <a:bodyPr/>
                    <a:lstStyle/>
                    <a:p>
                      <a:pPr marL="67945">
                        <a:lnSpc>
                          <a:spcPts val="2110"/>
                        </a:lnSpc>
                      </a:pP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StackOfChars()</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3"/>
                  </a:ext>
                </a:extLst>
              </a:tr>
              <a:tr h="346561">
                <a:tc>
                  <a:txBody>
                    <a:bodyPr/>
                    <a:lstStyle/>
                    <a:p>
                      <a:pPr marL="67945">
                        <a:lnSpc>
                          <a:spcPct val="100000"/>
                        </a:lnSpc>
                        <a:spcBef>
                          <a:spcPts val="170"/>
                        </a:spcBef>
                      </a:pPr>
                      <a:r>
                        <a:rPr sz="1800" dirty="0">
                          <a:latin typeface="Times New Roman"/>
                          <a:cs typeface="Times New Roman"/>
                        </a:rPr>
                        <a:t>+ </a:t>
                      </a:r>
                      <a:r>
                        <a:rPr sz="1800" spc="-5" dirty="0">
                          <a:latin typeface="Times New Roman"/>
                          <a:cs typeface="Times New Roman"/>
                        </a:rPr>
                        <a:t>StackOfChars </a:t>
                      </a:r>
                      <a:r>
                        <a:rPr sz="1800" dirty="0">
                          <a:latin typeface="Times New Roman"/>
                          <a:cs typeface="Times New Roman"/>
                        </a:rPr>
                        <a:t>(capacity:</a:t>
                      </a:r>
                      <a:r>
                        <a:rPr sz="1800" spc="-55" dirty="0">
                          <a:latin typeface="Times New Roman"/>
                          <a:cs typeface="Times New Roman"/>
                        </a:rPr>
                        <a:t> </a:t>
                      </a:r>
                      <a:r>
                        <a:rPr sz="1800" dirty="0">
                          <a:latin typeface="Times New Roman"/>
                          <a:cs typeface="Times New Roman"/>
                        </a:rPr>
                        <a:t>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346550">
                <a:tc>
                  <a:txBody>
                    <a:bodyPr/>
                    <a:lstStyle/>
                    <a:p>
                      <a:pPr marL="67945">
                        <a:lnSpc>
                          <a:spcPct val="100000"/>
                        </a:lnSpc>
                        <a:spcBef>
                          <a:spcPts val="170"/>
                        </a:spcBef>
                      </a:pPr>
                      <a:r>
                        <a:rPr sz="1800" dirty="0">
                          <a:latin typeface="Times New Roman"/>
                          <a:cs typeface="Times New Roman"/>
                        </a:rPr>
                        <a:t>+ isEmpty():</a:t>
                      </a:r>
                      <a:r>
                        <a:rPr sz="1800" spc="-45" dirty="0">
                          <a:latin typeface="Times New Roman"/>
                          <a:cs typeface="Times New Roman"/>
                        </a:rPr>
                        <a:t> </a:t>
                      </a:r>
                      <a:r>
                        <a:rPr sz="1800" dirty="0">
                          <a:latin typeface="Times New Roman"/>
                          <a:cs typeface="Times New Roman"/>
                        </a:rPr>
                        <a:t>boolean</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346256">
                <a:tc>
                  <a:txBody>
                    <a:bodyPr/>
                    <a:lstStyle/>
                    <a:p>
                      <a:pPr marL="67945">
                        <a:lnSpc>
                          <a:spcPct val="100000"/>
                        </a:lnSpc>
                        <a:spcBef>
                          <a:spcPts val="170"/>
                        </a:spcBef>
                      </a:pPr>
                      <a:r>
                        <a:rPr sz="1800" dirty="0">
                          <a:latin typeface="Times New Roman"/>
                          <a:cs typeface="Times New Roman"/>
                        </a:rPr>
                        <a:t>+ </a:t>
                      </a:r>
                      <a:r>
                        <a:rPr sz="1800" spc="-5" dirty="0">
                          <a:latin typeface="Times New Roman"/>
                          <a:cs typeface="Times New Roman"/>
                        </a:rPr>
                        <a:t>isFull():</a:t>
                      </a:r>
                      <a:r>
                        <a:rPr sz="1800" spc="-15" dirty="0">
                          <a:latin typeface="Times New Roman"/>
                          <a:cs typeface="Times New Roman"/>
                        </a:rPr>
                        <a:t> </a:t>
                      </a:r>
                      <a:r>
                        <a:rPr sz="1800" dirty="0">
                          <a:latin typeface="Times New Roman"/>
                          <a:cs typeface="Times New Roman"/>
                        </a:rPr>
                        <a:t>boolean</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346561">
                <a:tc>
                  <a:txBody>
                    <a:bodyPr/>
                    <a:lstStyle/>
                    <a:p>
                      <a:pPr marL="67945">
                        <a:lnSpc>
                          <a:spcPct val="100000"/>
                        </a:lnSpc>
                        <a:spcBef>
                          <a:spcPts val="170"/>
                        </a:spcBef>
                      </a:pPr>
                      <a:r>
                        <a:rPr sz="1800" b="1" dirty="0">
                          <a:latin typeface="Times New Roman"/>
                          <a:cs typeface="Times New Roman"/>
                        </a:rPr>
                        <a:t>+ </a:t>
                      </a:r>
                      <a:r>
                        <a:rPr sz="1800" b="1" spc="-5" dirty="0">
                          <a:latin typeface="Times New Roman"/>
                          <a:cs typeface="Times New Roman"/>
                        </a:rPr>
                        <a:t>peak(): </a:t>
                      </a:r>
                      <a:r>
                        <a:rPr sz="1800" b="1" dirty="0">
                          <a:latin typeface="Times New Roman"/>
                          <a:cs typeface="Times New Roman"/>
                        </a:rPr>
                        <a:t>char</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7"/>
                  </a:ext>
                </a:extLst>
              </a:tr>
              <a:tr h="346537">
                <a:tc>
                  <a:txBody>
                    <a:bodyPr/>
                    <a:lstStyle/>
                    <a:p>
                      <a:pPr marL="67945">
                        <a:lnSpc>
                          <a:spcPct val="100000"/>
                        </a:lnSpc>
                        <a:spcBef>
                          <a:spcPts val="170"/>
                        </a:spcBef>
                      </a:pPr>
                      <a:r>
                        <a:rPr sz="1800" b="1" dirty="0">
                          <a:latin typeface="Times New Roman"/>
                          <a:cs typeface="Times New Roman"/>
                        </a:rPr>
                        <a:t>+ </a:t>
                      </a:r>
                      <a:r>
                        <a:rPr sz="1800" b="1" spc="-5" dirty="0">
                          <a:latin typeface="Times New Roman"/>
                          <a:cs typeface="Times New Roman"/>
                        </a:rPr>
                        <a:t>push(value:char): </a:t>
                      </a:r>
                      <a:r>
                        <a:rPr sz="1800" b="1" dirty="0">
                          <a:latin typeface="Times New Roman"/>
                          <a:cs typeface="Times New Roman"/>
                        </a:rPr>
                        <a:t>void</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8"/>
                  </a:ext>
                </a:extLst>
              </a:tr>
              <a:tr h="346405">
                <a:tc>
                  <a:txBody>
                    <a:bodyPr/>
                    <a:lstStyle/>
                    <a:p>
                      <a:pPr marL="67945">
                        <a:lnSpc>
                          <a:spcPct val="100000"/>
                        </a:lnSpc>
                        <a:spcBef>
                          <a:spcPts val="170"/>
                        </a:spcBef>
                      </a:pPr>
                      <a:r>
                        <a:rPr sz="1800" b="1" dirty="0">
                          <a:latin typeface="Times New Roman"/>
                          <a:cs typeface="Times New Roman"/>
                        </a:rPr>
                        <a:t>+ </a:t>
                      </a:r>
                      <a:r>
                        <a:rPr sz="1800" b="1" spc="-5" dirty="0">
                          <a:latin typeface="Times New Roman"/>
                          <a:cs typeface="Times New Roman"/>
                        </a:rPr>
                        <a:t>pop(): </a:t>
                      </a:r>
                      <a:r>
                        <a:rPr sz="1800" b="1" dirty="0">
                          <a:latin typeface="Times New Roman"/>
                          <a:cs typeface="Times New Roman"/>
                        </a:rPr>
                        <a:t>char</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9"/>
                  </a:ext>
                </a:extLst>
              </a:tr>
              <a:tr h="374246">
                <a:tc>
                  <a:txBody>
                    <a:bodyPr/>
                    <a:lstStyle/>
                    <a:p>
                      <a:pPr marL="67945">
                        <a:lnSpc>
                          <a:spcPct val="100000"/>
                        </a:lnSpc>
                        <a:spcBef>
                          <a:spcPts val="170"/>
                        </a:spcBef>
                      </a:pPr>
                      <a:r>
                        <a:rPr sz="1800" dirty="0">
                          <a:latin typeface="Times New Roman"/>
                          <a:cs typeface="Times New Roman"/>
                        </a:rPr>
                        <a:t>+ getSize():</a:t>
                      </a:r>
                      <a:r>
                        <a:rPr sz="1800" spc="-30" dirty="0">
                          <a:latin typeface="Times New Roman"/>
                          <a:cs typeface="Times New Roman"/>
                        </a:rPr>
                        <a:t> </a:t>
                      </a:r>
                      <a:r>
                        <a:rPr sz="1800" dirty="0">
                          <a:latin typeface="Times New Roman"/>
                          <a:cs typeface="Times New Roman"/>
                        </a:rPr>
                        <a:t>int</a:t>
                      </a: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10"/>
                  </a:ext>
                </a:extLst>
              </a:tr>
            </a:tbl>
          </a:graphicData>
        </a:graphic>
      </p:graphicFrame>
      <p:graphicFrame>
        <p:nvGraphicFramePr>
          <p:cNvPr id="10" name="object 10"/>
          <p:cNvGraphicFramePr>
            <a:graphicFrameLocks noGrp="1"/>
          </p:cNvGraphicFramePr>
          <p:nvPr/>
        </p:nvGraphicFramePr>
        <p:xfrm>
          <a:off x="5795009" y="2316099"/>
          <a:ext cx="3581400" cy="3810059"/>
        </p:xfrm>
        <a:graphic>
          <a:graphicData uri="http://schemas.openxmlformats.org/drawingml/2006/table">
            <a:tbl>
              <a:tblPr firstRow="1" bandRow="1">
                <a:tableStyleId>{2D5ABB26-0587-4C30-8999-92F81FD0307C}</a:tableStyleId>
              </a:tblPr>
              <a:tblGrid>
                <a:gridCol w="3581400">
                  <a:extLst>
                    <a:ext uri="{9D8B030D-6E8A-4147-A177-3AD203B41FA5}">
                      <a16:colId xmlns:a16="http://schemas.microsoft.com/office/drawing/2014/main" val="20000"/>
                    </a:ext>
                  </a:extLst>
                </a:gridCol>
              </a:tblGrid>
              <a:tr h="346455">
                <a:tc>
                  <a:txBody>
                    <a:bodyPr/>
                    <a:lstStyle/>
                    <a:p>
                      <a:pPr marL="989965">
                        <a:lnSpc>
                          <a:spcPts val="2105"/>
                        </a:lnSpc>
                      </a:pPr>
                      <a:r>
                        <a:rPr sz="1800" b="1" spc="-5" dirty="0">
                          <a:latin typeface="Times New Roman"/>
                          <a:cs typeface="Times New Roman"/>
                        </a:rPr>
                        <a:t>StackOfIntegers</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extLst>
                  <a:ext uri="{0D108BD9-81ED-4DB2-BD59-A6C34878D82A}">
                    <a16:rowId xmlns:a16="http://schemas.microsoft.com/office/drawing/2014/main" val="10000"/>
                  </a:ext>
                </a:extLst>
              </a:tr>
              <a:tr h="317839">
                <a:tc>
                  <a:txBody>
                    <a:bodyPr/>
                    <a:lstStyle/>
                    <a:p>
                      <a:pPr marL="68580">
                        <a:lnSpc>
                          <a:spcPts val="2105"/>
                        </a:lnSpc>
                      </a:pPr>
                      <a:r>
                        <a:rPr sz="1800" b="1" dirty="0">
                          <a:latin typeface="Times New Roman"/>
                          <a:cs typeface="Times New Roman"/>
                        </a:rPr>
                        <a:t>- elements:</a:t>
                      </a:r>
                      <a:r>
                        <a:rPr sz="1800" b="1" spc="-30" dirty="0">
                          <a:latin typeface="Times New Roman"/>
                          <a:cs typeface="Times New Roman"/>
                        </a:rPr>
                        <a:t> </a:t>
                      </a:r>
                      <a:r>
                        <a:rPr sz="1800" b="1" dirty="0">
                          <a:latin typeface="Times New Roman"/>
                          <a:cs typeface="Times New Roman"/>
                        </a:rPr>
                        <a:t>int[]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374818">
                <a:tc>
                  <a:txBody>
                    <a:bodyPr/>
                    <a:lstStyle/>
                    <a:p>
                      <a:pPr marL="68580">
                        <a:lnSpc>
                          <a:spcPct val="100000"/>
                        </a:lnSpc>
                        <a:spcBef>
                          <a:spcPts val="170"/>
                        </a:spcBef>
                      </a:pPr>
                      <a:r>
                        <a:rPr sz="1800" dirty="0">
                          <a:latin typeface="Times New Roman"/>
                          <a:cs typeface="Times New Roman"/>
                        </a:rPr>
                        <a:t>- </a:t>
                      </a:r>
                      <a:r>
                        <a:rPr sz="1800" spc="-5" dirty="0">
                          <a:latin typeface="Times New Roman"/>
                          <a:cs typeface="Times New Roman"/>
                        </a:rPr>
                        <a:t>size:</a:t>
                      </a:r>
                      <a:r>
                        <a:rPr sz="1800" spc="-20" dirty="0">
                          <a:latin typeface="Times New Roman"/>
                          <a:cs typeface="Times New Roman"/>
                        </a:rPr>
                        <a:t> </a:t>
                      </a:r>
                      <a:r>
                        <a:rPr sz="1800" dirty="0">
                          <a:latin typeface="Times New Roman"/>
                          <a:cs typeface="Times New Roman"/>
                        </a:rPr>
                        <a:t>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2"/>
                  </a:ext>
                </a:extLst>
              </a:tr>
              <a:tr h="317831">
                <a:tc>
                  <a:txBody>
                    <a:bodyPr/>
                    <a:lstStyle/>
                    <a:p>
                      <a:pPr marL="68580">
                        <a:lnSpc>
                          <a:spcPts val="2110"/>
                        </a:lnSpc>
                      </a:pP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StackOfIntegers()</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3"/>
                  </a:ext>
                </a:extLst>
              </a:tr>
              <a:tr h="346561">
                <a:tc>
                  <a:txBody>
                    <a:bodyPr/>
                    <a:lstStyle/>
                    <a:p>
                      <a:pPr marL="68580">
                        <a:lnSpc>
                          <a:spcPct val="100000"/>
                        </a:lnSpc>
                        <a:spcBef>
                          <a:spcPts val="170"/>
                        </a:spcBef>
                      </a:pPr>
                      <a:r>
                        <a:rPr sz="1800" dirty="0">
                          <a:latin typeface="Times New Roman"/>
                          <a:cs typeface="Times New Roman"/>
                        </a:rPr>
                        <a:t>+ StackOfIntegers (capacity:</a:t>
                      </a:r>
                      <a:r>
                        <a:rPr sz="1800" spc="-70" dirty="0">
                          <a:latin typeface="Times New Roman"/>
                          <a:cs typeface="Times New Roman"/>
                        </a:rPr>
                        <a:t> </a:t>
                      </a:r>
                      <a:r>
                        <a:rPr sz="1800" dirty="0">
                          <a:latin typeface="Times New Roman"/>
                          <a:cs typeface="Times New Roman"/>
                        </a:rPr>
                        <a:t>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346550">
                <a:tc>
                  <a:txBody>
                    <a:bodyPr/>
                    <a:lstStyle/>
                    <a:p>
                      <a:pPr marL="68580">
                        <a:lnSpc>
                          <a:spcPct val="100000"/>
                        </a:lnSpc>
                        <a:spcBef>
                          <a:spcPts val="170"/>
                        </a:spcBef>
                      </a:pPr>
                      <a:r>
                        <a:rPr sz="1800" dirty="0">
                          <a:latin typeface="Times New Roman"/>
                          <a:cs typeface="Times New Roman"/>
                        </a:rPr>
                        <a:t>+ isEmpty():</a:t>
                      </a:r>
                      <a:r>
                        <a:rPr sz="1800" spc="-40" dirty="0">
                          <a:latin typeface="Times New Roman"/>
                          <a:cs typeface="Times New Roman"/>
                        </a:rPr>
                        <a:t> </a:t>
                      </a:r>
                      <a:r>
                        <a:rPr sz="1800" dirty="0">
                          <a:latin typeface="Times New Roman"/>
                          <a:cs typeface="Times New Roman"/>
                        </a:rPr>
                        <a:t>boolean</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346256">
                <a:tc>
                  <a:txBody>
                    <a:bodyPr/>
                    <a:lstStyle/>
                    <a:p>
                      <a:pPr marL="68580">
                        <a:lnSpc>
                          <a:spcPct val="100000"/>
                        </a:lnSpc>
                        <a:spcBef>
                          <a:spcPts val="170"/>
                        </a:spcBef>
                      </a:pPr>
                      <a:r>
                        <a:rPr sz="1800" dirty="0">
                          <a:latin typeface="Times New Roman"/>
                          <a:cs typeface="Times New Roman"/>
                        </a:rPr>
                        <a:t>+ </a:t>
                      </a:r>
                      <a:r>
                        <a:rPr sz="1800" spc="-5" dirty="0">
                          <a:latin typeface="Times New Roman"/>
                          <a:cs typeface="Times New Roman"/>
                        </a:rPr>
                        <a:t>isFull():</a:t>
                      </a:r>
                      <a:r>
                        <a:rPr sz="1800" spc="-15" dirty="0">
                          <a:latin typeface="Times New Roman"/>
                          <a:cs typeface="Times New Roman"/>
                        </a:rPr>
                        <a:t> </a:t>
                      </a:r>
                      <a:r>
                        <a:rPr sz="1800" dirty="0">
                          <a:latin typeface="Times New Roman"/>
                          <a:cs typeface="Times New Roman"/>
                        </a:rPr>
                        <a:t>boolean</a:t>
                      </a: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346561">
                <a:tc>
                  <a:txBody>
                    <a:bodyPr/>
                    <a:lstStyle/>
                    <a:p>
                      <a:pPr marL="68580">
                        <a:lnSpc>
                          <a:spcPct val="100000"/>
                        </a:lnSpc>
                        <a:spcBef>
                          <a:spcPts val="170"/>
                        </a:spcBef>
                      </a:pPr>
                      <a:r>
                        <a:rPr sz="1800" b="1" dirty="0">
                          <a:latin typeface="Times New Roman"/>
                          <a:cs typeface="Times New Roman"/>
                        </a:rPr>
                        <a:t>+ </a:t>
                      </a:r>
                      <a:r>
                        <a:rPr sz="1800" b="1" spc="-5" dirty="0">
                          <a:latin typeface="Times New Roman"/>
                          <a:cs typeface="Times New Roman"/>
                        </a:rPr>
                        <a:t>peak(): </a:t>
                      </a:r>
                      <a:r>
                        <a:rPr sz="1800" b="1" dirty="0">
                          <a:latin typeface="Times New Roman"/>
                          <a:cs typeface="Times New Roman"/>
                        </a:rPr>
                        <a:t>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7"/>
                  </a:ext>
                </a:extLst>
              </a:tr>
              <a:tr h="346537">
                <a:tc>
                  <a:txBody>
                    <a:bodyPr/>
                    <a:lstStyle/>
                    <a:p>
                      <a:pPr marL="68580">
                        <a:lnSpc>
                          <a:spcPct val="100000"/>
                        </a:lnSpc>
                        <a:spcBef>
                          <a:spcPts val="170"/>
                        </a:spcBef>
                      </a:pPr>
                      <a:r>
                        <a:rPr sz="1800" b="1" dirty="0">
                          <a:latin typeface="Times New Roman"/>
                          <a:cs typeface="Times New Roman"/>
                        </a:rPr>
                        <a:t>+ </a:t>
                      </a:r>
                      <a:r>
                        <a:rPr sz="1800" b="1" spc="-5" dirty="0">
                          <a:latin typeface="Times New Roman"/>
                          <a:cs typeface="Times New Roman"/>
                        </a:rPr>
                        <a:t>push(value:int):</a:t>
                      </a:r>
                      <a:r>
                        <a:rPr sz="1800" b="1" dirty="0">
                          <a:latin typeface="Times New Roman"/>
                          <a:cs typeface="Times New Roman"/>
                        </a:rPr>
                        <a:t> void</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8"/>
                  </a:ext>
                </a:extLst>
              </a:tr>
              <a:tr h="346405">
                <a:tc>
                  <a:txBody>
                    <a:bodyPr/>
                    <a:lstStyle/>
                    <a:p>
                      <a:pPr marL="68580">
                        <a:lnSpc>
                          <a:spcPct val="100000"/>
                        </a:lnSpc>
                        <a:spcBef>
                          <a:spcPts val="170"/>
                        </a:spcBef>
                      </a:pPr>
                      <a:r>
                        <a:rPr sz="1800" b="1" dirty="0">
                          <a:latin typeface="Times New Roman"/>
                          <a:cs typeface="Times New Roman"/>
                        </a:rPr>
                        <a:t>+ </a:t>
                      </a:r>
                      <a:r>
                        <a:rPr sz="1800" b="1" spc="-5" dirty="0">
                          <a:latin typeface="Times New Roman"/>
                          <a:cs typeface="Times New Roman"/>
                        </a:rPr>
                        <a:t>pop():</a:t>
                      </a:r>
                      <a:r>
                        <a:rPr sz="1800" b="1" dirty="0">
                          <a:latin typeface="Times New Roman"/>
                          <a:cs typeface="Times New Roman"/>
                        </a:rPr>
                        <a:t> int</a:t>
                      </a:r>
                      <a:endParaRPr sz="1800">
                        <a:latin typeface="Times New Roman"/>
                        <a:cs typeface="Times New Roman"/>
                      </a:endParaRPr>
                    </a:p>
                  </a:txBody>
                  <a:tcPr marL="0" marR="0" marT="2159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9"/>
                  </a:ext>
                </a:extLst>
              </a:tr>
              <a:tr h="374246">
                <a:tc>
                  <a:txBody>
                    <a:bodyPr/>
                    <a:lstStyle/>
                    <a:p>
                      <a:pPr marL="68580">
                        <a:lnSpc>
                          <a:spcPct val="100000"/>
                        </a:lnSpc>
                        <a:spcBef>
                          <a:spcPts val="170"/>
                        </a:spcBef>
                      </a:pPr>
                      <a:r>
                        <a:rPr sz="1800" dirty="0">
                          <a:latin typeface="Times New Roman"/>
                          <a:cs typeface="Times New Roman"/>
                        </a:rPr>
                        <a:t>+ getSize():</a:t>
                      </a:r>
                      <a:r>
                        <a:rPr sz="1800" spc="-25" dirty="0">
                          <a:latin typeface="Times New Roman"/>
                          <a:cs typeface="Times New Roman"/>
                        </a:rPr>
                        <a:t> </a:t>
                      </a:r>
                      <a:r>
                        <a:rPr sz="1800" dirty="0">
                          <a:latin typeface="Times New Roman"/>
                          <a:cs typeface="Times New Roman"/>
                        </a:rPr>
                        <a:t>int</a:t>
                      </a: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10"/>
                  </a:ext>
                </a:extLst>
              </a:tr>
            </a:tbl>
          </a:graphicData>
        </a:graphic>
      </p:graphicFrame>
      <p:sp>
        <p:nvSpPr>
          <p:cNvPr id="11" name="object 11"/>
          <p:cNvSpPr txBox="1"/>
          <p:nvPr/>
        </p:nvSpPr>
        <p:spPr>
          <a:xfrm>
            <a:off x="9376410" y="3993642"/>
            <a:ext cx="584835" cy="696595"/>
          </a:xfrm>
          <a:prstGeom prst="rect">
            <a:avLst/>
          </a:prstGeom>
        </p:spPr>
        <p:txBody>
          <a:bodyPr vert="horz" wrap="square" lIns="0" tIns="12700" rIns="0" bIns="0" rtlCol="0">
            <a:spAutoFit/>
          </a:bodyPr>
          <a:lstStyle/>
          <a:p>
            <a:pPr marL="12700">
              <a:spcBef>
                <a:spcPts val="100"/>
              </a:spcBef>
            </a:pPr>
            <a:r>
              <a:rPr sz="4400" b="1" dirty="0">
                <a:latin typeface="Times New Roman" panose="02020603050405020304" pitchFamily="18" charset="0"/>
                <a:cs typeface="Times New Roman" panose="02020603050405020304" pitchFamily="18" charset="0"/>
              </a:rPr>
              <a:t>…</a:t>
            </a:r>
            <a:endParaRPr sz="4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184340"/>
            <a:ext cx="5247031" cy="628377"/>
          </a:xfrm>
          <a:prstGeom prst="rect">
            <a:avLst/>
          </a:prstGeom>
        </p:spPr>
        <p:txBody>
          <a:bodyPr vert="horz" wrap="square" lIns="0" tIns="12700" rIns="0" bIns="0" rtlCol="0" anchor="ctr">
            <a:spAutoFit/>
          </a:bodyPr>
          <a:lstStyle/>
          <a:p>
            <a:pPr marL="12700">
              <a:lnSpc>
                <a:spcPct val="100000"/>
              </a:lnSpc>
              <a:spcBef>
                <a:spcPts val="100"/>
              </a:spcBef>
            </a:pP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Mục</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tiêu</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bài</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học</a:t>
            </a:r>
            <a:endParaRPr sz="4000" dirty="0">
              <a:latin typeface="Tahoma" panose="020B0604030504040204" pitchFamily="34" charset="0"/>
              <a:ea typeface="Tahoma" panose="020B0604030504040204" pitchFamily="34" charset="0"/>
              <a:cs typeface="Tahoma" panose="020B0604030504040204" pitchFamily="34" charset="0"/>
            </a:endParaRP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ahoma"/>
                <a:cs typeface="Tahoma"/>
              </a:rPr>
              <a:pPr marL="38100">
                <a:spcBef>
                  <a:spcPts val="105"/>
                </a:spcBef>
              </a:pPr>
              <a:t>2</a:t>
            </a:fld>
            <a:endParaRPr sz="1400">
              <a:latin typeface="Tahoma"/>
              <a:cs typeface="Tahoma"/>
            </a:endParaRPr>
          </a:p>
        </p:txBody>
      </p:sp>
      <p:sp>
        <p:nvSpPr>
          <p:cNvPr id="8" name="object 8"/>
          <p:cNvSpPr txBox="1"/>
          <p:nvPr/>
        </p:nvSpPr>
        <p:spPr>
          <a:xfrm>
            <a:off x="2712973" y="1196808"/>
            <a:ext cx="7705090" cy="4501873"/>
          </a:xfrm>
          <a:prstGeom prst="rect">
            <a:avLst/>
          </a:prstGeom>
        </p:spPr>
        <p:txBody>
          <a:bodyPr vert="horz" wrap="square" lIns="0" tIns="109855" rIns="0" bIns="0" rtlCol="0">
            <a:spAutoFit/>
          </a:bodyPr>
          <a:lstStyle/>
          <a:p>
            <a:pPr marL="355600" indent="-342900">
              <a:spcBef>
                <a:spcPts val="865"/>
              </a:spcBef>
              <a:buClr>
                <a:srgbClr val="3333CC"/>
              </a:buClr>
              <a:buSzPct val="59375"/>
              <a:buFont typeface="Wingdings"/>
              <a:buChar char="◼"/>
              <a:tabLst>
                <a:tab pos="354965" algn="l"/>
                <a:tab pos="355600" algn="l"/>
              </a:tabLst>
            </a:pPr>
            <a:r>
              <a:rPr sz="2800" dirty="0">
                <a:latin typeface="Tahoma"/>
                <a:cs typeface="Tahoma"/>
              </a:rPr>
              <a:t>Giải thích về khái niệm tái sử dụng mã nguồn</a:t>
            </a:r>
          </a:p>
          <a:p>
            <a:pPr marL="355600" marR="549275" indent="-342900">
              <a:spcBef>
                <a:spcPts val="770"/>
              </a:spcBef>
              <a:buClr>
                <a:srgbClr val="3333CC"/>
              </a:buClr>
              <a:buSzPct val="59375"/>
              <a:buFont typeface="Wingdings"/>
              <a:buChar char="◼"/>
              <a:tabLst>
                <a:tab pos="354965" algn="l"/>
                <a:tab pos="355600" algn="l"/>
              </a:tabLst>
            </a:pPr>
            <a:r>
              <a:rPr sz="2800" dirty="0">
                <a:latin typeface="Tahoma"/>
                <a:cs typeface="Tahoma"/>
              </a:rPr>
              <a:t>Chỉ ra được bản chất, mô tả các khái niệm  liên quan đến đến kết tập và kế thừa</a:t>
            </a:r>
          </a:p>
          <a:p>
            <a:pPr marL="355600" indent="-342900">
              <a:spcBef>
                <a:spcPts val="770"/>
              </a:spcBef>
              <a:buClr>
                <a:srgbClr val="3333CC"/>
              </a:buClr>
              <a:buSzPct val="59375"/>
              <a:buFont typeface="Wingdings"/>
              <a:buChar char="◼"/>
              <a:tabLst>
                <a:tab pos="354965" algn="l"/>
                <a:tab pos="355600" algn="l"/>
              </a:tabLst>
            </a:pPr>
            <a:r>
              <a:rPr sz="2800" dirty="0">
                <a:latin typeface="Tahoma"/>
                <a:cs typeface="Tahoma"/>
              </a:rPr>
              <a:t>So sánh kết tập và kế thừa</a:t>
            </a:r>
          </a:p>
          <a:p>
            <a:pPr marL="355600" indent="-342900">
              <a:spcBef>
                <a:spcPts val="765"/>
              </a:spcBef>
              <a:buClr>
                <a:srgbClr val="3333CC"/>
              </a:buClr>
              <a:buSzPct val="59375"/>
              <a:buFont typeface="Wingdings"/>
              <a:buChar char="◼"/>
              <a:tabLst>
                <a:tab pos="354965" algn="l"/>
                <a:tab pos="355600" algn="l"/>
              </a:tabLst>
            </a:pPr>
            <a:r>
              <a:rPr sz="2800" dirty="0">
                <a:latin typeface="Tahoma"/>
                <a:cs typeface="Tahoma"/>
              </a:rPr>
              <a:t>Biểu diễn được kết tập và kế thừa trên UML</a:t>
            </a:r>
          </a:p>
          <a:p>
            <a:pPr marL="355600" marR="473075" indent="-342900">
              <a:spcBef>
                <a:spcPts val="775"/>
              </a:spcBef>
              <a:buClr>
                <a:srgbClr val="3333CC"/>
              </a:buClr>
              <a:buSzPct val="59375"/>
              <a:buFont typeface="Wingdings"/>
              <a:buChar char="◼"/>
              <a:tabLst>
                <a:tab pos="354965" algn="l"/>
                <a:tab pos="355600" algn="l"/>
              </a:tabLst>
            </a:pPr>
            <a:r>
              <a:rPr sz="2800" dirty="0">
                <a:latin typeface="Tahoma"/>
                <a:cs typeface="Tahoma"/>
              </a:rPr>
              <a:t>Giải thích nguyên lý kế thừa và thứ tự khởi  tạo, hủy bỏ đối tượng trong kế thừa</a:t>
            </a:r>
          </a:p>
          <a:p>
            <a:pPr marL="355600" marR="436245" indent="-342900">
              <a:spcBef>
                <a:spcPts val="770"/>
              </a:spcBef>
              <a:buClr>
                <a:srgbClr val="3333CC"/>
              </a:buClr>
              <a:buSzPct val="59375"/>
              <a:buFont typeface="Wingdings"/>
              <a:buChar char="◼"/>
              <a:tabLst>
                <a:tab pos="354965" algn="l"/>
                <a:tab pos="355600" algn="l"/>
              </a:tabLst>
            </a:pPr>
            <a:r>
              <a:rPr sz="2800" dirty="0">
                <a:latin typeface="Tahoma"/>
                <a:cs typeface="Tahoma"/>
              </a:rPr>
              <a:t>Áp dụng các kỹ thuật, nguyên lý về kết tập  và kết thừa trên ngôn ngữ lập trình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10838" y="122763"/>
            <a:ext cx="7514742"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3.1. Tổng quan về kế thừa</a:t>
            </a:r>
            <a:endParaRPr sz="4000" dirty="0">
              <a:latin typeface="Tahoma"/>
              <a:cs typeface="Tahoma"/>
            </a:endParaRPr>
          </a:p>
        </p:txBody>
      </p:sp>
      <p:sp>
        <p:nvSpPr>
          <p:cNvPr id="26" name="object 26"/>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20</a:t>
            </a:fld>
            <a:endParaRPr dirty="0"/>
          </a:p>
        </p:txBody>
      </p:sp>
      <p:sp>
        <p:nvSpPr>
          <p:cNvPr id="8" name="object 8"/>
          <p:cNvSpPr txBox="1"/>
          <p:nvPr/>
        </p:nvSpPr>
        <p:spPr>
          <a:xfrm>
            <a:off x="2528570" y="1631759"/>
            <a:ext cx="4318000" cy="3729226"/>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ahoma"/>
                <a:cs typeface="Tahoma"/>
              </a:rPr>
              <a:t>Ví dụ:</a:t>
            </a:r>
          </a:p>
          <a:p>
            <a:pPr marL="756285" lvl="1" indent="-287020">
              <a:spcBef>
                <a:spcPts val="675"/>
              </a:spcBef>
              <a:buClr>
                <a:srgbClr val="FF0000"/>
              </a:buClr>
              <a:buSzPct val="53571"/>
              <a:buFont typeface="Wingdings"/>
              <a:buChar char="◼"/>
              <a:tabLst>
                <a:tab pos="756285" algn="l"/>
                <a:tab pos="756920" algn="l"/>
              </a:tabLst>
            </a:pPr>
            <a:r>
              <a:rPr sz="2800" dirty="0">
                <a:latin typeface="Tahoma"/>
                <a:cs typeface="Tahoma"/>
              </a:rPr>
              <a:t>Điểm</a:t>
            </a:r>
          </a:p>
          <a:p>
            <a:pPr marL="1155700" lvl="2" indent="-229235">
              <a:spcBef>
                <a:spcPts val="675"/>
              </a:spcBef>
              <a:buClr>
                <a:srgbClr val="3333CC"/>
              </a:buClr>
              <a:buSzPct val="50000"/>
              <a:buFont typeface="Wingdings"/>
              <a:buChar char="◼"/>
              <a:tabLst>
                <a:tab pos="1156335" algn="l"/>
              </a:tabLst>
            </a:pPr>
            <a:r>
              <a:rPr sz="2800" dirty="0">
                <a:latin typeface="Tahoma"/>
                <a:cs typeface="Tahoma"/>
              </a:rPr>
              <a:t>Tứ giác gồm 4 </a:t>
            </a:r>
            <a:r>
              <a:rPr sz="2800" dirty="0" err="1">
                <a:latin typeface="Tahoma"/>
                <a:cs typeface="Tahoma"/>
              </a:rPr>
              <a:t>điểm</a:t>
            </a:r>
            <a:endParaRPr lang="en-US" sz="2800" dirty="0">
              <a:latin typeface="Tahoma"/>
              <a:cs typeface="Tahoma"/>
            </a:endParaRPr>
          </a:p>
          <a:p>
            <a:pPr marL="926465" lvl="2">
              <a:spcBef>
                <a:spcPts val="675"/>
              </a:spcBef>
              <a:buClr>
                <a:srgbClr val="3333CC"/>
              </a:buClr>
              <a:buSzPct val="50000"/>
              <a:tabLst>
                <a:tab pos="1156335" algn="l"/>
              </a:tabLst>
            </a:pPr>
            <a:r>
              <a:rPr lang="en-US" sz="2800" dirty="0">
                <a:latin typeface="Tahoma"/>
                <a:cs typeface="Tahoma"/>
              </a:rPr>
              <a:t>=&gt;</a:t>
            </a:r>
            <a:r>
              <a:rPr sz="2800" dirty="0" err="1">
                <a:latin typeface="Tahoma"/>
                <a:cs typeface="Tahoma"/>
              </a:rPr>
              <a:t>Kết</a:t>
            </a:r>
            <a:r>
              <a:rPr sz="2800" dirty="0">
                <a:latin typeface="Tahoma"/>
                <a:cs typeface="Tahoma"/>
              </a:rPr>
              <a:t> tập</a:t>
            </a:r>
          </a:p>
          <a:p>
            <a:pPr marL="756285" lvl="1" indent="-287020">
              <a:spcBef>
                <a:spcPts val="720"/>
              </a:spcBef>
              <a:buClr>
                <a:srgbClr val="FF0000"/>
              </a:buClr>
              <a:buSzPct val="53571"/>
              <a:buFont typeface="Wingdings"/>
              <a:buChar char="◼"/>
              <a:tabLst>
                <a:tab pos="756285" algn="l"/>
                <a:tab pos="756920" algn="l"/>
              </a:tabLst>
            </a:pPr>
            <a:r>
              <a:rPr sz="2800" dirty="0">
                <a:latin typeface="Tahoma"/>
                <a:cs typeface="Tahoma"/>
              </a:rPr>
              <a:t>Tứ giác</a:t>
            </a:r>
          </a:p>
          <a:p>
            <a:pPr marL="1155700" lvl="2" indent="-229235">
              <a:spcBef>
                <a:spcPts val="675"/>
              </a:spcBef>
              <a:buClr>
                <a:srgbClr val="3333CC"/>
              </a:buClr>
              <a:buSzPct val="50000"/>
              <a:buFont typeface="Wingdings"/>
              <a:buChar char="◼"/>
              <a:tabLst>
                <a:tab pos="1156335" algn="l"/>
              </a:tabLst>
            </a:pPr>
            <a:r>
              <a:rPr sz="2800" dirty="0" err="1">
                <a:latin typeface="Tahoma"/>
                <a:cs typeface="Tahoma"/>
              </a:rPr>
              <a:t>Hình</a:t>
            </a:r>
            <a:r>
              <a:rPr sz="2800" dirty="0">
                <a:latin typeface="Tahoma"/>
                <a:cs typeface="Tahoma"/>
              </a:rPr>
              <a:t> </a:t>
            </a:r>
            <a:r>
              <a:rPr sz="2800" dirty="0" err="1">
                <a:latin typeface="Tahoma"/>
                <a:cs typeface="Tahoma"/>
              </a:rPr>
              <a:t>vuông</a:t>
            </a:r>
            <a:endParaRPr lang="en-US" sz="2800" dirty="0">
              <a:latin typeface="Tahoma"/>
              <a:cs typeface="Tahoma"/>
            </a:endParaRPr>
          </a:p>
          <a:p>
            <a:pPr marL="926465" lvl="2">
              <a:spcBef>
                <a:spcPts val="675"/>
              </a:spcBef>
              <a:buClr>
                <a:srgbClr val="3333CC"/>
              </a:buClr>
              <a:buSzPct val="50000"/>
              <a:tabLst>
                <a:tab pos="1156335" algn="l"/>
              </a:tabLst>
            </a:pPr>
            <a:r>
              <a:rPr lang="en-US" sz="2800" dirty="0">
                <a:latin typeface="Tahoma"/>
                <a:cs typeface="Tahoma"/>
              </a:rPr>
              <a:t>=&gt;</a:t>
            </a:r>
            <a:r>
              <a:rPr sz="2800" dirty="0" err="1">
                <a:latin typeface="Tahoma"/>
                <a:cs typeface="Tahoma"/>
              </a:rPr>
              <a:t>Kế</a:t>
            </a:r>
            <a:r>
              <a:rPr sz="2800" dirty="0">
                <a:latin typeface="Tahoma"/>
                <a:cs typeface="Tahoma"/>
              </a:rPr>
              <a:t> thừa</a:t>
            </a:r>
          </a:p>
        </p:txBody>
      </p:sp>
      <p:grpSp>
        <p:nvGrpSpPr>
          <p:cNvPr id="9" name="object 9"/>
          <p:cNvGrpSpPr/>
          <p:nvPr/>
        </p:nvGrpSpPr>
        <p:grpSpPr>
          <a:xfrm>
            <a:off x="6934200" y="1466084"/>
            <a:ext cx="3581400" cy="4186436"/>
            <a:chOff x="4853940" y="2103120"/>
            <a:chExt cx="3828415" cy="4189729"/>
          </a:xfrm>
        </p:grpSpPr>
        <p:sp>
          <p:nvSpPr>
            <p:cNvPr id="10" name="object 10"/>
            <p:cNvSpPr/>
            <p:nvPr/>
          </p:nvSpPr>
          <p:spPr>
            <a:xfrm>
              <a:off x="4860036" y="2109216"/>
              <a:ext cx="3816350" cy="4177665"/>
            </a:xfrm>
            <a:custGeom>
              <a:avLst/>
              <a:gdLst/>
              <a:ahLst/>
              <a:cxnLst/>
              <a:rect l="l" t="t" r="r" b="b"/>
              <a:pathLst>
                <a:path w="3816350" h="4177665">
                  <a:moveTo>
                    <a:pt x="0" y="4177284"/>
                  </a:moveTo>
                  <a:lnTo>
                    <a:pt x="3816096" y="4177284"/>
                  </a:lnTo>
                  <a:lnTo>
                    <a:pt x="3816096" y="0"/>
                  </a:lnTo>
                  <a:lnTo>
                    <a:pt x="0" y="0"/>
                  </a:lnTo>
                  <a:lnTo>
                    <a:pt x="0" y="4177284"/>
                  </a:lnTo>
                  <a:close/>
                </a:path>
              </a:pathLst>
            </a:custGeom>
            <a:ln w="12192">
              <a:solidFill>
                <a:srgbClr val="000000"/>
              </a:solidFill>
            </a:ln>
          </p:spPr>
          <p:txBody>
            <a:bodyPr wrap="square" lIns="0" tIns="0" rIns="0" bIns="0" rtlCol="0"/>
            <a:lstStyle/>
            <a:p>
              <a:endParaRPr/>
            </a:p>
          </p:txBody>
        </p:sp>
        <p:sp>
          <p:nvSpPr>
            <p:cNvPr id="11" name="object 11"/>
            <p:cNvSpPr/>
            <p:nvPr/>
          </p:nvSpPr>
          <p:spPr>
            <a:xfrm>
              <a:off x="5919216" y="2775204"/>
              <a:ext cx="103632" cy="11734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366004" y="2464308"/>
              <a:ext cx="103632" cy="11734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482840" y="3086100"/>
              <a:ext cx="103632" cy="117348"/>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745224" y="2464308"/>
              <a:ext cx="105155" cy="117348"/>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797802" y="2522982"/>
              <a:ext cx="737870" cy="623570"/>
            </a:xfrm>
            <a:custGeom>
              <a:avLst/>
              <a:gdLst/>
              <a:ahLst/>
              <a:cxnLst/>
              <a:rect l="l" t="t" r="r" b="b"/>
              <a:pathLst>
                <a:path w="737870" h="623569">
                  <a:moveTo>
                    <a:pt x="0" y="0"/>
                  </a:moveTo>
                  <a:lnTo>
                    <a:pt x="737616" y="623315"/>
                  </a:lnTo>
                </a:path>
              </a:pathLst>
            </a:custGeom>
            <a:ln w="19812">
              <a:solidFill>
                <a:srgbClr val="000000"/>
              </a:solidFill>
            </a:ln>
          </p:spPr>
          <p:txBody>
            <a:bodyPr wrap="square" lIns="0" tIns="0" rIns="0" bIns="0" rtlCol="0"/>
            <a:lstStyle/>
            <a:p>
              <a:endParaRPr/>
            </a:p>
          </p:txBody>
        </p:sp>
        <p:sp>
          <p:nvSpPr>
            <p:cNvPr id="16" name="object 16"/>
            <p:cNvSpPr/>
            <p:nvPr/>
          </p:nvSpPr>
          <p:spPr>
            <a:xfrm>
              <a:off x="5650992" y="3525012"/>
              <a:ext cx="2451100" cy="1080770"/>
            </a:xfrm>
            <a:custGeom>
              <a:avLst/>
              <a:gdLst/>
              <a:ahLst/>
              <a:cxnLst/>
              <a:rect l="l" t="t" r="r" b="b"/>
              <a:pathLst>
                <a:path w="2451100" h="1080770">
                  <a:moveTo>
                    <a:pt x="0" y="359663"/>
                  </a:moveTo>
                  <a:lnTo>
                    <a:pt x="434340" y="1080515"/>
                  </a:lnTo>
                </a:path>
                <a:path w="2451100" h="1080770">
                  <a:moveTo>
                    <a:pt x="0" y="359663"/>
                  </a:moveTo>
                  <a:lnTo>
                    <a:pt x="1082039" y="0"/>
                  </a:lnTo>
                </a:path>
                <a:path w="2451100" h="1080770">
                  <a:moveTo>
                    <a:pt x="1082039" y="0"/>
                  </a:moveTo>
                  <a:lnTo>
                    <a:pt x="2450591" y="502919"/>
                  </a:lnTo>
                </a:path>
                <a:path w="2451100" h="1080770">
                  <a:moveTo>
                    <a:pt x="434340" y="1080770"/>
                  </a:moveTo>
                  <a:lnTo>
                    <a:pt x="2450465" y="502919"/>
                  </a:lnTo>
                </a:path>
              </a:pathLst>
            </a:custGeom>
            <a:ln w="9144">
              <a:solidFill>
                <a:srgbClr val="000000"/>
              </a:solidFill>
            </a:ln>
          </p:spPr>
          <p:txBody>
            <a:bodyPr wrap="square" lIns="0" tIns="0" rIns="0" bIns="0" rtlCol="0"/>
            <a:lstStyle/>
            <a:p>
              <a:endParaRPr/>
            </a:p>
          </p:txBody>
        </p:sp>
        <p:sp>
          <p:nvSpPr>
            <p:cNvPr id="17" name="object 17"/>
            <p:cNvSpPr/>
            <p:nvPr/>
          </p:nvSpPr>
          <p:spPr>
            <a:xfrm>
              <a:off x="6665976" y="3471672"/>
              <a:ext cx="82296" cy="115824"/>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625084" y="3823716"/>
              <a:ext cx="82296" cy="114299"/>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6053328" y="4526280"/>
              <a:ext cx="82296" cy="115823"/>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8022336" y="3963924"/>
              <a:ext cx="82296" cy="115823"/>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6300978" y="5279898"/>
              <a:ext cx="611505" cy="611505"/>
            </a:xfrm>
            <a:custGeom>
              <a:avLst/>
              <a:gdLst/>
              <a:ahLst/>
              <a:cxnLst/>
              <a:rect l="l" t="t" r="r" b="b"/>
              <a:pathLst>
                <a:path w="611504" h="611504">
                  <a:moveTo>
                    <a:pt x="0" y="611123"/>
                  </a:moveTo>
                  <a:lnTo>
                    <a:pt x="611124" y="611123"/>
                  </a:lnTo>
                  <a:lnTo>
                    <a:pt x="611124" y="0"/>
                  </a:lnTo>
                  <a:lnTo>
                    <a:pt x="0" y="0"/>
                  </a:lnTo>
                  <a:lnTo>
                    <a:pt x="0" y="611123"/>
                  </a:lnTo>
                  <a:close/>
                </a:path>
              </a:pathLst>
            </a:custGeom>
            <a:ln w="19812">
              <a:solidFill>
                <a:srgbClr val="000000"/>
              </a:solidFill>
            </a:ln>
          </p:spPr>
          <p:txBody>
            <a:bodyPr wrap="square" lIns="0" tIns="0" rIns="0" bIns="0" rtlCol="0"/>
            <a:lstStyle/>
            <a:p>
              <a:endParaRPr/>
            </a:p>
          </p:txBody>
        </p:sp>
        <p:sp>
          <p:nvSpPr>
            <p:cNvPr id="22" name="object 22"/>
            <p:cNvSpPr/>
            <p:nvPr/>
          </p:nvSpPr>
          <p:spPr>
            <a:xfrm>
              <a:off x="6257544" y="5241036"/>
              <a:ext cx="82296" cy="11430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6242304" y="5817108"/>
              <a:ext cx="82296" cy="115824"/>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6873240" y="5241036"/>
              <a:ext cx="80772" cy="114300"/>
            </a:xfrm>
            <a:prstGeom prst="rect">
              <a:avLst/>
            </a:prstGeom>
            <a:blipFill>
              <a:blip r:embed="rId14" cstate="print"/>
              <a:stretch>
                <a:fillRect/>
              </a:stretch>
            </a:blipFill>
          </p:spPr>
          <p:txBody>
            <a:bodyPr wrap="square" lIns="0" tIns="0" rIns="0" bIns="0" rtlCol="0"/>
            <a:lstStyle/>
            <a:p>
              <a:endParaRPr/>
            </a:p>
          </p:txBody>
        </p:sp>
        <p:sp>
          <p:nvSpPr>
            <p:cNvPr id="25" name="object 25"/>
            <p:cNvSpPr/>
            <p:nvPr/>
          </p:nvSpPr>
          <p:spPr>
            <a:xfrm>
              <a:off x="6873240" y="5815584"/>
              <a:ext cx="80772" cy="115824"/>
            </a:xfrm>
            <a:prstGeom prst="rect">
              <a:avLst/>
            </a:prstGeom>
            <a:blipFill>
              <a:blip r:embed="rId15" cstate="print"/>
              <a:stretch>
                <a:fillRect/>
              </a:stretch>
            </a:blip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222132"/>
            <a:ext cx="715203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3.1.1. Bản chất kế thừa</a:t>
            </a:r>
            <a:endParaRPr sz="40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21</a:t>
            </a:fld>
            <a:endParaRPr dirty="0"/>
          </a:p>
        </p:txBody>
      </p:sp>
      <p:sp>
        <p:nvSpPr>
          <p:cNvPr id="8" name="object 8"/>
          <p:cNvSpPr txBox="1"/>
          <p:nvPr/>
        </p:nvSpPr>
        <p:spPr>
          <a:xfrm>
            <a:off x="2619756" y="1486154"/>
            <a:ext cx="7667245" cy="5170646"/>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ahoma"/>
                <a:cs typeface="Tahoma"/>
              </a:rPr>
              <a:t>Kế thừa (Inherit, Derive)</a:t>
            </a:r>
          </a:p>
          <a:p>
            <a:pPr marL="756285" lvl="1" indent="-287020">
              <a:spcBef>
                <a:spcPts val="675"/>
              </a:spcBef>
              <a:buClr>
                <a:srgbClr val="FF0000"/>
              </a:buClr>
              <a:buSzPct val="53571"/>
              <a:buFont typeface="Wingdings"/>
              <a:buChar char="◼"/>
              <a:tabLst>
                <a:tab pos="756285" algn="l"/>
                <a:tab pos="756920" algn="l"/>
              </a:tabLst>
            </a:pPr>
            <a:r>
              <a:rPr sz="2800" dirty="0">
                <a:latin typeface="Tahoma"/>
                <a:cs typeface="Tahoma"/>
              </a:rPr>
              <a:t>Tạo lớp mới bằng cách phát triển lớp đã có.</a:t>
            </a:r>
          </a:p>
          <a:p>
            <a:pPr marL="756285" marR="5080" lvl="1" indent="-287020">
              <a:spcBef>
                <a:spcPts val="675"/>
              </a:spcBef>
              <a:buClr>
                <a:srgbClr val="FF0000"/>
              </a:buClr>
              <a:buSzPct val="53571"/>
              <a:buFont typeface="Wingdings"/>
              <a:buChar char="◼"/>
              <a:tabLst>
                <a:tab pos="756285" algn="l"/>
                <a:tab pos="756920" algn="l"/>
              </a:tabLst>
            </a:pPr>
            <a:r>
              <a:rPr sz="2800" dirty="0">
                <a:latin typeface="Tahoma"/>
                <a:cs typeface="Tahoma"/>
              </a:rPr>
              <a:t>Lớp mới kế thừa những gì đã có trong lớp cũ và  phát triển những tính năng mới.</a:t>
            </a:r>
          </a:p>
          <a:p>
            <a:pPr marL="355600" indent="-342900">
              <a:spcBef>
                <a:spcPts val="765"/>
              </a:spcBef>
              <a:buClr>
                <a:srgbClr val="3333CC"/>
              </a:buClr>
              <a:buSzPct val="59375"/>
              <a:buFont typeface="Wingdings"/>
              <a:buChar char="◼"/>
              <a:tabLst>
                <a:tab pos="354965" algn="l"/>
                <a:tab pos="355600" algn="l"/>
              </a:tabLst>
            </a:pPr>
            <a:r>
              <a:rPr sz="3200" dirty="0">
                <a:latin typeface="Tahoma"/>
                <a:cs typeface="Tahoma"/>
              </a:rPr>
              <a:t>Lớp cũ:</a:t>
            </a:r>
          </a:p>
          <a:p>
            <a:pPr marL="756285" marR="450215" lvl="1" indent="-287020">
              <a:spcBef>
                <a:spcPts val="680"/>
              </a:spcBef>
              <a:buClr>
                <a:srgbClr val="FF0000"/>
              </a:buClr>
              <a:buSzPct val="53571"/>
              <a:buFont typeface="Wingdings"/>
              <a:buChar char="◼"/>
              <a:tabLst>
                <a:tab pos="756285" algn="l"/>
                <a:tab pos="756920" algn="l"/>
              </a:tabLst>
            </a:pPr>
            <a:r>
              <a:rPr sz="2800" dirty="0">
                <a:latin typeface="Tahoma"/>
                <a:cs typeface="Tahoma"/>
              </a:rPr>
              <a:t>Lớp cha (parent, superclass), lớp cơ sở (base  class)</a:t>
            </a:r>
          </a:p>
          <a:p>
            <a:pPr marL="355600" indent="-342900">
              <a:spcBef>
                <a:spcPts val="765"/>
              </a:spcBef>
              <a:buClr>
                <a:srgbClr val="3333CC"/>
              </a:buClr>
              <a:buSzPct val="59375"/>
              <a:buFont typeface="Wingdings"/>
              <a:buChar char="◼"/>
              <a:tabLst>
                <a:tab pos="354965" algn="l"/>
                <a:tab pos="355600" algn="l"/>
              </a:tabLst>
            </a:pPr>
            <a:r>
              <a:rPr sz="3200" dirty="0">
                <a:latin typeface="Tahoma"/>
                <a:cs typeface="Tahoma"/>
              </a:rPr>
              <a:t>Lớp mới:</a:t>
            </a:r>
          </a:p>
          <a:p>
            <a:pPr marL="756285" marR="86360" lvl="1" indent="-287020">
              <a:spcBef>
                <a:spcPts val="675"/>
              </a:spcBef>
              <a:buClr>
                <a:srgbClr val="FF0000"/>
              </a:buClr>
              <a:buSzPct val="53571"/>
              <a:buFont typeface="Wingdings"/>
              <a:buChar char="◼"/>
              <a:tabLst>
                <a:tab pos="756285" algn="l"/>
                <a:tab pos="756920" algn="l"/>
              </a:tabLst>
            </a:pPr>
            <a:r>
              <a:rPr sz="2800" dirty="0">
                <a:latin typeface="Tahoma"/>
                <a:cs typeface="Tahoma"/>
              </a:rPr>
              <a:t>Lớp con (child, subclass), lớp dẫn xuất (derived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94539" y="164102"/>
            <a:ext cx="7822123"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solidFill>
                  <a:srgbClr val="333399"/>
                </a:solidFill>
                <a:latin typeface="Tahoma"/>
                <a:cs typeface="Tahoma"/>
              </a:rPr>
              <a:t>3.1.1. </a:t>
            </a:r>
            <a:r>
              <a:rPr sz="4000" spc="-700" dirty="0">
                <a:solidFill>
                  <a:srgbClr val="333399"/>
                </a:solidFill>
                <a:latin typeface="Tahoma"/>
                <a:cs typeface="Tahoma"/>
              </a:rPr>
              <a:t>Bản </a:t>
            </a:r>
            <a:r>
              <a:rPr sz="4000" spc="-525" dirty="0">
                <a:solidFill>
                  <a:srgbClr val="333399"/>
                </a:solidFill>
                <a:latin typeface="Tahoma"/>
                <a:cs typeface="Tahoma"/>
              </a:rPr>
              <a:t>chất </a:t>
            </a:r>
            <a:r>
              <a:rPr sz="4000" spc="-1045" dirty="0">
                <a:solidFill>
                  <a:srgbClr val="333399"/>
                </a:solidFill>
                <a:latin typeface="Tahoma"/>
                <a:cs typeface="Tahoma"/>
              </a:rPr>
              <a:t>kế </a:t>
            </a:r>
            <a:r>
              <a:rPr sz="4000" spc="-434" dirty="0">
                <a:solidFill>
                  <a:srgbClr val="333399"/>
                </a:solidFill>
                <a:latin typeface="Tahoma"/>
                <a:cs typeface="Tahoma"/>
              </a:rPr>
              <a:t>thừa</a:t>
            </a:r>
            <a:r>
              <a:rPr sz="4000" spc="-290" dirty="0">
                <a:solidFill>
                  <a:srgbClr val="333399"/>
                </a:solidFill>
                <a:latin typeface="Tahoma"/>
                <a:cs typeface="Tahoma"/>
              </a:rPr>
              <a:t> </a:t>
            </a:r>
            <a:r>
              <a:rPr sz="4000" spc="-5" dirty="0">
                <a:solidFill>
                  <a:srgbClr val="333399"/>
                </a:solidFill>
                <a:latin typeface="Tahoma"/>
                <a:cs typeface="Tahoma"/>
              </a:rPr>
              <a:t>(2)</a:t>
            </a:r>
            <a:endParaRPr sz="4000" dirty="0">
              <a:latin typeface="Tahoma"/>
              <a:cs typeface="Tahoma"/>
            </a:endParaRPr>
          </a:p>
        </p:txBody>
      </p:sp>
      <p:sp>
        <p:nvSpPr>
          <p:cNvPr id="10" name="object 10"/>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22</a:t>
            </a:fld>
            <a:endParaRPr dirty="0"/>
          </a:p>
        </p:txBody>
      </p:sp>
      <p:sp>
        <p:nvSpPr>
          <p:cNvPr id="8" name="object 8"/>
          <p:cNvSpPr txBox="1"/>
          <p:nvPr/>
        </p:nvSpPr>
        <p:spPr>
          <a:xfrm>
            <a:off x="2667000" y="1289177"/>
            <a:ext cx="7909092" cy="3491340"/>
          </a:xfrm>
          <a:prstGeom prst="rect">
            <a:avLst/>
          </a:prstGeom>
        </p:spPr>
        <p:txBody>
          <a:bodyPr vert="horz" wrap="square" lIns="0" tIns="112395" rIns="0" bIns="0" rtlCol="0">
            <a:spAutoFit/>
          </a:bodyPr>
          <a:lstStyle/>
          <a:p>
            <a:pPr marL="355600" indent="-342900">
              <a:spcBef>
                <a:spcPts val="885"/>
              </a:spcBef>
              <a:buClr>
                <a:srgbClr val="3333CC"/>
              </a:buClr>
              <a:buSzPct val="59375"/>
              <a:buFont typeface="Wingdings"/>
              <a:buChar char="◼"/>
              <a:tabLst>
                <a:tab pos="354965" algn="l"/>
                <a:tab pos="355600" algn="l"/>
              </a:tabLst>
            </a:pPr>
            <a:r>
              <a:rPr lang="vi-VN" sz="2400" dirty="0">
                <a:latin typeface="Tahoma"/>
                <a:cs typeface="Tahoma"/>
              </a:rPr>
              <a:t>Lớp con</a:t>
            </a:r>
          </a:p>
          <a:p>
            <a:pPr marL="756285" lvl="1" indent="-287020">
              <a:spcBef>
                <a:spcPts val="680"/>
              </a:spcBef>
              <a:buClr>
                <a:srgbClr val="FF0000"/>
              </a:buClr>
              <a:buSzPct val="53571"/>
              <a:buFont typeface="Wingdings"/>
              <a:buChar char="◼"/>
              <a:tabLst>
                <a:tab pos="756285" algn="l"/>
                <a:tab pos="756920" algn="l"/>
              </a:tabLst>
            </a:pPr>
            <a:r>
              <a:rPr lang="vi-VN" sz="2400" dirty="0" err="1">
                <a:latin typeface="Tahoma"/>
                <a:cs typeface="Tahoma"/>
              </a:rPr>
              <a:t>Là</a:t>
            </a:r>
            <a:r>
              <a:rPr lang="vi-VN" sz="2400" dirty="0">
                <a:latin typeface="Tahoma"/>
                <a:cs typeface="Tahoma"/>
              </a:rPr>
              <a:t> </a:t>
            </a:r>
            <a:r>
              <a:rPr lang="vi-VN" sz="2400" dirty="0" err="1">
                <a:latin typeface="Tahoma"/>
                <a:cs typeface="Tahoma"/>
              </a:rPr>
              <a:t>một</a:t>
            </a:r>
            <a:r>
              <a:rPr lang="vi-VN" sz="2400" dirty="0">
                <a:latin typeface="Tahoma"/>
                <a:cs typeface="Tahoma"/>
              </a:rPr>
              <a:t> </a:t>
            </a:r>
            <a:r>
              <a:rPr lang="vi-VN" sz="2400" dirty="0" err="1">
                <a:latin typeface="Tahoma"/>
                <a:cs typeface="Tahoma"/>
              </a:rPr>
              <a:t>loại</a:t>
            </a:r>
            <a:r>
              <a:rPr lang="vi-VN" sz="2400" dirty="0">
                <a:latin typeface="Tahoma"/>
                <a:cs typeface="Tahoma"/>
              </a:rPr>
              <a:t> (</a:t>
            </a:r>
            <a:r>
              <a:rPr lang="vi-VN" sz="2400" dirty="0" err="1">
                <a:latin typeface="Tahoma"/>
                <a:cs typeface="Tahoma"/>
              </a:rPr>
              <a:t>is</a:t>
            </a:r>
            <a:r>
              <a:rPr lang="vi-VN" sz="2400" dirty="0">
                <a:latin typeface="Tahoma"/>
                <a:cs typeface="Tahoma"/>
              </a:rPr>
              <a:t>-a-</a:t>
            </a:r>
            <a:r>
              <a:rPr lang="vi-VN" sz="2400" dirty="0" err="1">
                <a:latin typeface="Tahoma"/>
                <a:cs typeface="Tahoma"/>
              </a:rPr>
              <a:t>kind</a:t>
            </a:r>
            <a:r>
              <a:rPr lang="vi-VN" sz="2400" dirty="0">
                <a:latin typeface="Tahoma"/>
                <a:cs typeface="Tahoma"/>
              </a:rPr>
              <a:t>-</a:t>
            </a:r>
            <a:r>
              <a:rPr lang="vi-VN" sz="2400" dirty="0" err="1">
                <a:latin typeface="Tahoma"/>
                <a:cs typeface="Tahoma"/>
              </a:rPr>
              <a:t>of</a:t>
            </a:r>
            <a:r>
              <a:rPr lang="vi-VN" sz="2400" dirty="0">
                <a:latin typeface="Tahoma"/>
                <a:cs typeface="Tahoma"/>
              </a:rPr>
              <a:t>) </a:t>
            </a:r>
            <a:r>
              <a:rPr lang="vi-VN" sz="2400" dirty="0" err="1">
                <a:latin typeface="Tahoma"/>
                <a:cs typeface="Tahoma"/>
              </a:rPr>
              <a:t>của</a:t>
            </a:r>
            <a:r>
              <a:rPr lang="vi-VN" sz="2400" dirty="0">
                <a:latin typeface="Tahoma"/>
                <a:cs typeface="Tahoma"/>
              </a:rPr>
              <a:t> lớp cha</a:t>
            </a:r>
          </a:p>
          <a:p>
            <a:pPr marL="756285" marR="5080" lvl="1" indent="-287020">
              <a:spcBef>
                <a:spcPts val="675"/>
              </a:spcBef>
              <a:buClr>
                <a:srgbClr val="FF0000"/>
              </a:buClr>
              <a:buSzPct val="53571"/>
              <a:buFont typeface="Wingdings"/>
              <a:buChar char="◼"/>
              <a:tabLst>
                <a:tab pos="756285" algn="l"/>
                <a:tab pos="756920" algn="l"/>
              </a:tabLst>
            </a:pPr>
            <a:r>
              <a:rPr lang="vi-VN" sz="2400" dirty="0" err="1">
                <a:latin typeface="Tahoma"/>
                <a:cs typeface="Tahoma"/>
              </a:rPr>
              <a:t>Tái</a:t>
            </a:r>
            <a:r>
              <a:rPr lang="vi-VN" sz="2400" dirty="0">
                <a:latin typeface="Tahoma"/>
                <a:cs typeface="Tahoma"/>
              </a:rPr>
              <a:t> </a:t>
            </a:r>
            <a:r>
              <a:rPr lang="vi-VN" sz="2400" dirty="0" err="1">
                <a:latin typeface="Tahoma"/>
                <a:cs typeface="Tahoma"/>
              </a:rPr>
              <a:t>sử</a:t>
            </a:r>
            <a:r>
              <a:rPr lang="vi-VN" sz="2400" dirty="0">
                <a:latin typeface="Tahoma"/>
                <a:cs typeface="Tahoma"/>
              </a:rPr>
              <a:t> </a:t>
            </a:r>
            <a:r>
              <a:rPr lang="vi-VN" sz="2400" dirty="0" err="1">
                <a:latin typeface="Tahoma"/>
                <a:cs typeface="Tahoma"/>
              </a:rPr>
              <a:t>dụng</a:t>
            </a:r>
            <a:r>
              <a:rPr lang="vi-VN" sz="2400" dirty="0">
                <a:latin typeface="Tahoma"/>
                <a:cs typeface="Tahoma"/>
              </a:rPr>
              <a:t> </a:t>
            </a:r>
            <a:r>
              <a:rPr lang="vi-VN" sz="2400" dirty="0" err="1">
                <a:latin typeface="Tahoma"/>
                <a:cs typeface="Tahoma"/>
              </a:rPr>
              <a:t>bằng</a:t>
            </a:r>
            <a:r>
              <a:rPr lang="vi-VN" sz="2400" dirty="0">
                <a:latin typeface="Tahoma"/>
                <a:cs typeface="Tahoma"/>
              </a:rPr>
              <a:t> </a:t>
            </a:r>
            <a:r>
              <a:rPr lang="vi-VN" sz="2400" dirty="0" err="1">
                <a:latin typeface="Tahoma"/>
                <a:cs typeface="Tahoma"/>
              </a:rPr>
              <a:t>cách</a:t>
            </a:r>
            <a:r>
              <a:rPr lang="vi-VN" sz="2400" dirty="0">
                <a:latin typeface="Tahoma"/>
                <a:cs typeface="Tahoma"/>
              </a:rPr>
              <a:t> </a:t>
            </a:r>
            <a:r>
              <a:rPr lang="vi-VN" sz="2400" dirty="0" err="1">
                <a:latin typeface="Tahoma"/>
                <a:cs typeface="Tahoma"/>
              </a:rPr>
              <a:t>kế</a:t>
            </a:r>
            <a:r>
              <a:rPr lang="vi-VN" sz="2400" dirty="0">
                <a:latin typeface="Tahoma"/>
                <a:cs typeface="Tahoma"/>
              </a:rPr>
              <a:t> </a:t>
            </a:r>
            <a:r>
              <a:rPr lang="vi-VN" sz="2400" dirty="0" err="1">
                <a:latin typeface="Tahoma"/>
                <a:cs typeface="Tahoma"/>
              </a:rPr>
              <a:t>thừa</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thành</a:t>
            </a:r>
            <a:r>
              <a:rPr lang="vi-VN" sz="2400" dirty="0">
                <a:latin typeface="Tahoma"/>
                <a:cs typeface="Tahoma"/>
              </a:rPr>
              <a:t> </a:t>
            </a:r>
            <a:r>
              <a:rPr lang="vi-VN" sz="2400" dirty="0" err="1">
                <a:latin typeface="Tahoma"/>
                <a:cs typeface="Tahoma"/>
              </a:rPr>
              <a:t>phần</a:t>
            </a:r>
            <a:r>
              <a:rPr lang="vi-VN" sz="2400" dirty="0">
                <a:latin typeface="Tahoma"/>
                <a:cs typeface="Tahoma"/>
              </a:rPr>
              <a:t>  </a:t>
            </a:r>
            <a:r>
              <a:rPr lang="vi-VN" sz="2400" dirty="0" err="1">
                <a:latin typeface="Tahoma"/>
                <a:cs typeface="Tahoma"/>
              </a:rPr>
              <a:t>dữ</a:t>
            </a:r>
            <a:r>
              <a:rPr lang="vi-VN" sz="2400" dirty="0">
                <a:latin typeface="Tahoma"/>
                <a:cs typeface="Tahoma"/>
              </a:rPr>
              <a:t> </a:t>
            </a:r>
            <a:r>
              <a:rPr lang="vi-VN" sz="2400" dirty="0" err="1">
                <a:latin typeface="Tahoma"/>
                <a:cs typeface="Tahoma"/>
              </a:rPr>
              <a:t>liệu</a:t>
            </a:r>
            <a:r>
              <a:rPr lang="vi-VN" sz="2400" dirty="0">
                <a:latin typeface="Tahoma"/>
                <a:cs typeface="Tahoma"/>
              </a:rPr>
              <a:t> </a:t>
            </a:r>
            <a:r>
              <a:rPr lang="vi-VN" sz="2400" dirty="0" err="1">
                <a:latin typeface="Tahoma"/>
                <a:cs typeface="Tahoma"/>
              </a:rPr>
              <a:t>và</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hành</a:t>
            </a:r>
            <a:r>
              <a:rPr lang="vi-VN" sz="2400" dirty="0">
                <a:latin typeface="Tahoma"/>
                <a:cs typeface="Tahoma"/>
              </a:rPr>
              <a:t> vi </a:t>
            </a:r>
            <a:r>
              <a:rPr lang="vi-VN" sz="2400" dirty="0" err="1">
                <a:latin typeface="Tahoma"/>
                <a:cs typeface="Tahoma"/>
              </a:rPr>
              <a:t>của</a:t>
            </a:r>
            <a:r>
              <a:rPr lang="vi-VN" sz="2400" dirty="0">
                <a:latin typeface="Tahoma"/>
                <a:cs typeface="Tahoma"/>
              </a:rPr>
              <a:t> lớp cha</a:t>
            </a:r>
          </a:p>
          <a:p>
            <a:pPr marL="756285" marR="50800" lvl="1" indent="-287020">
              <a:spcBef>
                <a:spcPts val="670"/>
              </a:spcBef>
              <a:buClr>
                <a:srgbClr val="FF0000"/>
              </a:buClr>
              <a:buSzPct val="53571"/>
              <a:buFont typeface="Wingdings"/>
              <a:buChar char="◼"/>
              <a:tabLst>
                <a:tab pos="756285" algn="l"/>
                <a:tab pos="756920" algn="l"/>
              </a:tabLst>
            </a:pPr>
            <a:r>
              <a:rPr lang="vi-VN" sz="2400" dirty="0">
                <a:latin typeface="Tahoma"/>
                <a:cs typeface="Tahoma"/>
              </a:rPr>
              <a:t>Chi </a:t>
            </a:r>
            <a:r>
              <a:rPr lang="vi-VN" sz="2400" dirty="0" err="1">
                <a:latin typeface="Tahoma"/>
                <a:cs typeface="Tahoma"/>
              </a:rPr>
              <a:t>tiết</a:t>
            </a:r>
            <a:r>
              <a:rPr lang="vi-VN" sz="2400" dirty="0">
                <a:latin typeface="Tahoma"/>
                <a:cs typeface="Tahoma"/>
              </a:rPr>
              <a:t> </a:t>
            </a:r>
            <a:r>
              <a:rPr lang="vi-VN" sz="2400" dirty="0" err="1">
                <a:latin typeface="Tahoma"/>
                <a:cs typeface="Tahoma"/>
              </a:rPr>
              <a:t>hóa</a:t>
            </a:r>
            <a:r>
              <a:rPr lang="vi-VN" sz="2400" dirty="0">
                <a:latin typeface="Tahoma"/>
                <a:cs typeface="Tahoma"/>
              </a:rPr>
              <a:t> cho </a:t>
            </a:r>
            <a:r>
              <a:rPr lang="vi-VN" sz="2400" dirty="0" err="1">
                <a:latin typeface="Tahoma"/>
                <a:cs typeface="Tahoma"/>
              </a:rPr>
              <a:t>phù</a:t>
            </a:r>
            <a:r>
              <a:rPr lang="vi-VN" sz="2400" dirty="0">
                <a:latin typeface="Tahoma"/>
                <a:cs typeface="Tahoma"/>
              </a:rPr>
              <a:t> </a:t>
            </a:r>
            <a:r>
              <a:rPr lang="vi-VN" sz="2400" dirty="0" err="1">
                <a:latin typeface="Tahoma"/>
                <a:cs typeface="Tahoma"/>
              </a:rPr>
              <a:t>hợp</a:t>
            </a:r>
            <a:r>
              <a:rPr lang="vi-VN" sz="2400" dirty="0">
                <a:latin typeface="Tahoma"/>
                <a:cs typeface="Tahoma"/>
              </a:rPr>
              <a:t> với </a:t>
            </a:r>
            <a:r>
              <a:rPr lang="vi-VN" sz="2400" dirty="0" err="1">
                <a:latin typeface="Tahoma"/>
                <a:cs typeface="Tahoma"/>
              </a:rPr>
              <a:t>mục</a:t>
            </a:r>
            <a:r>
              <a:rPr lang="vi-VN" sz="2400" dirty="0">
                <a:latin typeface="Tahoma"/>
                <a:cs typeface="Tahoma"/>
              </a:rPr>
              <a:t> </a:t>
            </a:r>
            <a:r>
              <a:rPr lang="vi-VN" sz="2400" dirty="0" err="1">
                <a:latin typeface="Tahoma"/>
                <a:cs typeface="Tahoma"/>
              </a:rPr>
              <a:t>đích</a:t>
            </a:r>
            <a:r>
              <a:rPr lang="vi-VN" sz="2400" dirty="0">
                <a:latin typeface="Tahoma"/>
                <a:cs typeface="Tahoma"/>
              </a:rPr>
              <a:t> </a:t>
            </a:r>
            <a:r>
              <a:rPr lang="vi-VN" sz="2400" dirty="0" err="1">
                <a:latin typeface="Tahoma"/>
                <a:cs typeface="Tahoma"/>
              </a:rPr>
              <a:t>sử</a:t>
            </a:r>
            <a:r>
              <a:rPr lang="vi-VN" sz="2400" dirty="0">
                <a:latin typeface="Tahoma"/>
                <a:cs typeface="Tahoma"/>
              </a:rPr>
              <a:t> </a:t>
            </a:r>
            <a:r>
              <a:rPr lang="vi-VN" sz="2400" dirty="0" err="1">
                <a:latin typeface="Tahoma"/>
                <a:cs typeface="Tahoma"/>
              </a:rPr>
              <a:t>dụng</a:t>
            </a:r>
            <a:r>
              <a:rPr lang="vi-VN" sz="2400" dirty="0">
                <a:latin typeface="Tahoma"/>
                <a:cs typeface="Tahoma"/>
              </a:rPr>
              <a:t>  mới</a:t>
            </a:r>
          </a:p>
          <a:p>
            <a:pPr marL="1155700" lvl="2" indent="-229235">
              <a:spcBef>
                <a:spcPts val="585"/>
              </a:spcBef>
              <a:buClr>
                <a:srgbClr val="3333CC"/>
              </a:buClr>
              <a:buSzPct val="50000"/>
              <a:buFont typeface="Wingdings"/>
              <a:buChar char="◼"/>
              <a:tabLst>
                <a:tab pos="1156335" algn="l"/>
              </a:tabLst>
            </a:pPr>
            <a:r>
              <a:rPr lang="vi-VN" sz="2400" dirty="0" err="1">
                <a:latin typeface="Tahoma"/>
                <a:cs typeface="Tahoma"/>
              </a:rPr>
              <a:t>Extension</a:t>
            </a:r>
            <a:r>
              <a:rPr lang="vi-VN" sz="2400" dirty="0">
                <a:latin typeface="Tahoma"/>
                <a:cs typeface="Tahoma"/>
              </a:rPr>
              <a:t>: Thêm </a:t>
            </a:r>
            <a:r>
              <a:rPr lang="vi-VN" sz="2400" dirty="0" err="1">
                <a:latin typeface="Tahoma"/>
                <a:cs typeface="Tahoma"/>
              </a:rPr>
              <a:t>các</a:t>
            </a:r>
            <a:r>
              <a:rPr lang="vi-VN" sz="2400" dirty="0">
                <a:latin typeface="Tahoma"/>
                <a:cs typeface="Tahoma"/>
              </a:rPr>
              <a:t> </a:t>
            </a:r>
            <a:r>
              <a:rPr lang="vi-VN" sz="2400" dirty="0" err="1">
                <a:latin typeface="Tahoma"/>
                <a:cs typeface="Tahoma"/>
              </a:rPr>
              <a:t>thuộc</a:t>
            </a:r>
            <a:r>
              <a:rPr lang="vi-VN" sz="2400" dirty="0">
                <a:latin typeface="Tahoma"/>
                <a:cs typeface="Tahoma"/>
              </a:rPr>
              <a:t> </a:t>
            </a:r>
            <a:r>
              <a:rPr lang="vi-VN" sz="2400" dirty="0" err="1">
                <a:latin typeface="Tahoma"/>
                <a:cs typeface="Tahoma"/>
              </a:rPr>
              <a:t>tính</a:t>
            </a:r>
            <a:r>
              <a:rPr lang="vi-VN" sz="2400" dirty="0">
                <a:latin typeface="Tahoma"/>
                <a:cs typeface="Tahoma"/>
              </a:rPr>
              <a:t>/</a:t>
            </a:r>
            <a:r>
              <a:rPr lang="vi-VN" sz="2400" dirty="0" err="1">
                <a:latin typeface="Tahoma"/>
                <a:cs typeface="Tahoma"/>
              </a:rPr>
              <a:t>hành</a:t>
            </a:r>
            <a:r>
              <a:rPr lang="vi-VN" sz="2400" dirty="0">
                <a:latin typeface="Tahoma"/>
                <a:cs typeface="Tahoma"/>
              </a:rPr>
              <a:t> vi mới</a:t>
            </a:r>
          </a:p>
          <a:p>
            <a:pPr marL="1155700" marR="132080" lvl="2" indent="-228600">
              <a:spcBef>
                <a:spcPts val="575"/>
              </a:spcBef>
              <a:buClr>
                <a:srgbClr val="3333CC"/>
              </a:buClr>
              <a:buSzPct val="50000"/>
              <a:buFont typeface="Wingdings"/>
              <a:buChar char="◼"/>
              <a:tabLst>
                <a:tab pos="1156335" algn="l"/>
              </a:tabLst>
            </a:pPr>
            <a:r>
              <a:rPr lang="vi-VN" sz="2400" dirty="0" err="1">
                <a:latin typeface="Tahoma"/>
                <a:cs typeface="Tahoma"/>
              </a:rPr>
              <a:t>Redefinition</a:t>
            </a:r>
            <a:r>
              <a:rPr lang="vi-VN" sz="2400" dirty="0">
                <a:latin typeface="Tahoma"/>
                <a:cs typeface="Tahoma"/>
              </a:rPr>
              <a:t> (</a:t>
            </a:r>
            <a:r>
              <a:rPr lang="vi-VN" sz="2400" dirty="0" err="1">
                <a:latin typeface="Tahoma"/>
                <a:cs typeface="Tahoma"/>
              </a:rPr>
              <a:t>Method</a:t>
            </a:r>
            <a:r>
              <a:rPr lang="vi-VN" sz="2400" dirty="0">
                <a:latin typeface="Tahoma"/>
                <a:cs typeface="Tahoma"/>
              </a:rPr>
              <a:t> </a:t>
            </a:r>
            <a:r>
              <a:rPr lang="vi-VN" sz="2400" dirty="0" err="1">
                <a:latin typeface="Tahoma"/>
                <a:cs typeface="Tahoma"/>
              </a:rPr>
              <a:t>Overriding</a:t>
            </a:r>
            <a:r>
              <a:rPr lang="vi-VN" sz="2400" dirty="0">
                <a:latin typeface="Tahoma"/>
                <a:cs typeface="Tahoma"/>
              </a:rPr>
              <a:t>): </a:t>
            </a:r>
            <a:r>
              <a:rPr lang="vi-VN" sz="2400" dirty="0" err="1">
                <a:latin typeface="Tahoma"/>
                <a:cs typeface="Tahoma"/>
              </a:rPr>
              <a:t>Chỉnh</a:t>
            </a:r>
            <a:r>
              <a:rPr lang="vi-VN" sz="2400" dirty="0">
                <a:latin typeface="Tahoma"/>
                <a:cs typeface="Tahoma"/>
              </a:rPr>
              <a:t> </a:t>
            </a:r>
            <a:r>
              <a:rPr lang="vi-VN" sz="2400" dirty="0" err="1">
                <a:latin typeface="Tahoma"/>
                <a:cs typeface="Tahoma"/>
              </a:rPr>
              <a:t>sửa</a:t>
            </a:r>
            <a:r>
              <a:rPr lang="vi-VN" sz="2400" dirty="0">
                <a:latin typeface="Tahoma"/>
                <a:cs typeface="Tahoma"/>
              </a:rPr>
              <a:t> </a:t>
            </a:r>
            <a:r>
              <a:rPr lang="vi-VN" sz="2400" dirty="0" err="1">
                <a:latin typeface="Tahoma"/>
                <a:cs typeface="Tahoma"/>
              </a:rPr>
              <a:t>lại</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hành</a:t>
            </a:r>
            <a:r>
              <a:rPr lang="vi-VN" sz="2400" dirty="0">
                <a:latin typeface="Tahoma"/>
                <a:cs typeface="Tahoma"/>
              </a:rPr>
              <a:t> vi </a:t>
            </a:r>
            <a:r>
              <a:rPr lang="vi-VN" sz="2400" dirty="0" err="1">
                <a:latin typeface="Tahoma"/>
                <a:cs typeface="Tahoma"/>
              </a:rPr>
              <a:t>kế</a:t>
            </a:r>
            <a:r>
              <a:rPr lang="vi-VN" sz="2400" dirty="0">
                <a:latin typeface="Tahoma"/>
                <a:cs typeface="Tahoma"/>
              </a:rPr>
              <a:t> </a:t>
            </a:r>
            <a:r>
              <a:rPr lang="vi-VN" sz="2400" dirty="0" err="1">
                <a:latin typeface="Tahoma"/>
                <a:cs typeface="Tahoma"/>
              </a:rPr>
              <a:t>thừa</a:t>
            </a:r>
            <a:r>
              <a:rPr lang="vi-VN" sz="2400" dirty="0">
                <a:latin typeface="Tahoma"/>
                <a:cs typeface="Tahoma"/>
              </a:rPr>
              <a:t> </a:t>
            </a:r>
            <a:r>
              <a:rPr lang="vi-VN" sz="2400" dirty="0" err="1">
                <a:latin typeface="Tahoma"/>
                <a:cs typeface="Tahoma"/>
              </a:rPr>
              <a:t>từ</a:t>
            </a:r>
            <a:r>
              <a:rPr lang="vi-VN" sz="2400" dirty="0">
                <a:latin typeface="Tahoma"/>
                <a:cs typeface="Tahoma"/>
              </a:rPr>
              <a:t> lớp cha</a:t>
            </a:r>
          </a:p>
        </p:txBody>
      </p:sp>
      <p:sp>
        <p:nvSpPr>
          <p:cNvPr id="9" name="object 9"/>
          <p:cNvSpPr/>
          <p:nvPr/>
        </p:nvSpPr>
        <p:spPr>
          <a:xfrm>
            <a:off x="6705600" y="4928220"/>
            <a:ext cx="3124200" cy="185510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193856"/>
            <a:ext cx="7761632" cy="1367041"/>
          </a:xfrm>
          <a:prstGeom prst="rect">
            <a:avLst/>
          </a:prstGeom>
        </p:spPr>
        <p:txBody>
          <a:bodyPr vert="horz" wrap="square" lIns="0" tIns="12700" rIns="0" bIns="0" rtlCol="0" anchor="ctr">
            <a:spAutoFit/>
          </a:bodyPr>
          <a:lstStyle/>
          <a:p>
            <a:pPr marL="12700">
              <a:lnSpc>
                <a:spcPct val="100000"/>
              </a:lnSpc>
              <a:spcBef>
                <a:spcPts val="100"/>
              </a:spcBef>
            </a:pPr>
            <a:r>
              <a:rPr lang="en-US" dirty="0">
                <a:solidFill>
                  <a:srgbClr val="333399"/>
                </a:solidFill>
                <a:latin typeface="Tahoma"/>
                <a:cs typeface="Tahoma"/>
              </a:rPr>
              <a:t>3.1.2. </a:t>
            </a:r>
            <a:r>
              <a:rPr lang="en-US" dirty="0" err="1">
                <a:solidFill>
                  <a:srgbClr val="333399"/>
                </a:solidFill>
                <a:latin typeface="Tahoma"/>
                <a:cs typeface="Tahoma"/>
              </a:rPr>
              <a:t>Biểu</a:t>
            </a:r>
            <a:r>
              <a:rPr lang="en-US" dirty="0">
                <a:solidFill>
                  <a:srgbClr val="333399"/>
                </a:solidFill>
                <a:latin typeface="Tahoma"/>
                <a:cs typeface="Tahoma"/>
              </a:rPr>
              <a:t> </a:t>
            </a:r>
            <a:r>
              <a:rPr lang="en-US" dirty="0" err="1">
                <a:solidFill>
                  <a:srgbClr val="333399"/>
                </a:solidFill>
                <a:latin typeface="Tahoma"/>
                <a:cs typeface="Tahoma"/>
              </a:rPr>
              <a:t>diễn</a:t>
            </a:r>
            <a:r>
              <a:rPr lang="en-US" dirty="0">
                <a:solidFill>
                  <a:srgbClr val="333399"/>
                </a:solidFill>
                <a:latin typeface="Tahoma"/>
                <a:cs typeface="Tahoma"/>
              </a:rPr>
              <a:t> </a:t>
            </a:r>
            <a:r>
              <a:rPr lang="en-US" dirty="0" err="1">
                <a:solidFill>
                  <a:srgbClr val="333399"/>
                </a:solidFill>
                <a:latin typeface="Tahoma"/>
                <a:cs typeface="Tahoma"/>
              </a:rPr>
              <a:t>kế</a:t>
            </a:r>
            <a:r>
              <a:rPr lang="en-US" dirty="0">
                <a:solidFill>
                  <a:srgbClr val="333399"/>
                </a:solidFill>
                <a:latin typeface="Tahoma"/>
                <a:cs typeface="Tahoma"/>
              </a:rPr>
              <a:t> </a:t>
            </a:r>
            <a:r>
              <a:rPr lang="en-US" dirty="0" err="1">
                <a:solidFill>
                  <a:srgbClr val="333399"/>
                </a:solidFill>
                <a:latin typeface="Tahoma"/>
                <a:cs typeface="Tahoma"/>
              </a:rPr>
              <a:t>thừa</a:t>
            </a:r>
            <a:r>
              <a:rPr lang="en-US" dirty="0">
                <a:solidFill>
                  <a:srgbClr val="333399"/>
                </a:solidFill>
                <a:latin typeface="Tahoma"/>
                <a:cs typeface="Tahoma"/>
              </a:rPr>
              <a:t> </a:t>
            </a:r>
            <a:r>
              <a:rPr lang="en-US" dirty="0" err="1">
                <a:solidFill>
                  <a:srgbClr val="333399"/>
                </a:solidFill>
                <a:latin typeface="Tahoma"/>
                <a:cs typeface="Tahoma"/>
              </a:rPr>
              <a:t>trong</a:t>
            </a:r>
            <a:r>
              <a:rPr lang="en-US" dirty="0">
                <a:solidFill>
                  <a:srgbClr val="333399"/>
                </a:solidFill>
                <a:latin typeface="Tahoma"/>
                <a:cs typeface="Tahoma"/>
              </a:rPr>
              <a:t> UML</a:t>
            </a:r>
            <a:endParaRPr dirty="0">
              <a:latin typeface="Tahoma"/>
              <a:cs typeface="Tahoma"/>
            </a:endParaRPr>
          </a:p>
        </p:txBody>
      </p:sp>
      <p:sp>
        <p:nvSpPr>
          <p:cNvPr id="30" name="object 30"/>
          <p:cNvSpPr txBox="1">
            <a:spLocks noGrp="1"/>
          </p:cNvSpPr>
          <p:nvPr>
            <p:ph type="sldNum" sz="quarter" idx="12"/>
          </p:nvPr>
        </p:nvSpPr>
        <p:spPr>
          <a:xfrm>
            <a:off x="12463940" y="6296720"/>
            <a:ext cx="501023"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23</a:t>
            </a:fld>
            <a:endParaRPr dirty="0"/>
          </a:p>
        </p:txBody>
      </p:sp>
      <p:sp>
        <p:nvSpPr>
          <p:cNvPr id="8" name="object 8"/>
          <p:cNvSpPr txBox="1"/>
          <p:nvPr/>
        </p:nvSpPr>
        <p:spPr>
          <a:xfrm>
            <a:off x="2589118" y="1553349"/>
            <a:ext cx="8531860" cy="505908"/>
          </a:xfrm>
          <a:prstGeom prst="rect">
            <a:avLst/>
          </a:prstGeom>
        </p:spPr>
        <p:txBody>
          <a:bodyPr vert="horz" wrap="square" lIns="0" tIns="13335" rIns="0" bIns="0" rtlCol="0">
            <a:spAutoFit/>
          </a:bodyPr>
          <a:lstStyle/>
          <a:p>
            <a:pPr marL="12700">
              <a:spcBef>
                <a:spcPts val="105"/>
              </a:spcBef>
              <a:tabLst>
                <a:tab pos="354965" algn="l"/>
              </a:tabLst>
            </a:pPr>
            <a:r>
              <a:rPr sz="1900" spc="2020" dirty="0">
                <a:solidFill>
                  <a:srgbClr val="3333CC"/>
                </a:solidFill>
                <a:latin typeface="Wingdings"/>
                <a:cs typeface="Wingdings"/>
              </a:rPr>
              <a:t>◼</a:t>
            </a:r>
            <a:r>
              <a:rPr sz="1900" spc="2020" dirty="0">
                <a:solidFill>
                  <a:srgbClr val="3333CC"/>
                </a:solidFill>
                <a:latin typeface="Times New Roman"/>
                <a:cs typeface="Times New Roman"/>
              </a:rPr>
              <a:t>	</a:t>
            </a:r>
            <a:r>
              <a:rPr sz="3200" dirty="0">
                <a:latin typeface="Tahoma"/>
                <a:cs typeface="Tahoma"/>
              </a:rPr>
              <a:t>Sử dụng "tam giác rỗng" tại đầu Lớp cha</a:t>
            </a:r>
          </a:p>
        </p:txBody>
      </p:sp>
      <p:sp>
        <p:nvSpPr>
          <p:cNvPr id="9" name="object 9"/>
          <p:cNvSpPr/>
          <p:nvPr/>
        </p:nvSpPr>
        <p:spPr>
          <a:xfrm>
            <a:off x="7010400" y="2743200"/>
            <a:ext cx="2743200" cy="1143000"/>
          </a:xfrm>
          <a:custGeom>
            <a:avLst/>
            <a:gdLst/>
            <a:ahLst/>
            <a:cxnLst/>
            <a:rect l="l" t="t" r="r" b="b"/>
            <a:pathLst>
              <a:path w="2743200" h="1143000">
                <a:moveTo>
                  <a:pt x="0" y="1143000"/>
                </a:moveTo>
                <a:lnTo>
                  <a:pt x="2743200" y="1143000"/>
                </a:lnTo>
                <a:lnTo>
                  <a:pt x="2743200" y="0"/>
                </a:lnTo>
                <a:lnTo>
                  <a:pt x="0" y="0"/>
                </a:lnTo>
                <a:lnTo>
                  <a:pt x="0" y="1143000"/>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7010400" y="2743201"/>
            <a:ext cx="2743200" cy="405239"/>
          </a:xfrm>
          <a:prstGeom prst="rect">
            <a:avLst/>
          </a:prstGeom>
          <a:ln w="28955">
            <a:solidFill>
              <a:srgbClr val="000000"/>
            </a:solidFill>
          </a:ln>
        </p:spPr>
        <p:txBody>
          <a:bodyPr vert="horz" wrap="square" lIns="0" tIns="35560" rIns="0" bIns="0" rtlCol="0">
            <a:spAutoFit/>
          </a:bodyPr>
          <a:lstStyle/>
          <a:p>
            <a:pPr marL="822325">
              <a:spcBef>
                <a:spcPts val="280"/>
              </a:spcBef>
            </a:pPr>
            <a:r>
              <a:rPr sz="2400" spc="-10" dirty="0">
                <a:latin typeface="Times New Roman"/>
                <a:cs typeface="Times New Roman"/>
              </a:rPr>
              <a:t>Mammal</a:t>
            </a:r>
            <a:endParaRPr sz="2400">
              <a:latin typeface="Times New Roman"/>
              <a:cs typeface="Times New Roman"/>
            </a:endParaRPr>
          </a:p>
        </p:txBody>
      </p:sp>
      <p:grpSp>
        <p:nvGrpSpPr>
          <p:cNvPr id="11" name="object 11"/>
          <p:cNvGrpSpPr/>
          <p:nvPr/>
        </p:nvGrpSpPr>
        <p:grpSpPr>
          <a:xfrm>
            <a:off x="6232273" y="3185795"/>
            <a:ext cx="3536315" cy="2836545"/>
            <a:chOff x="3843401" y="3465448"/>
            <a:chExt cx="3536315" cy="2836545"/>
          </a:xfrm>
        </p:grpSpPr>
        <p:sp>
          <p:nvSpPr>
            <p:cNvPr id="12" name="object 12"/>
            <p:cNvSpPr/>
            <p:nvPr/>
          </p:nvSpPr>
          <p:spPr>
            <a:xfrm>
              <a:off x="4621530" y="3480053"/>
              <a:ext cx="2743200" cy="1905"/>
            </a:xfrm>
            <a:custGeom>
              <a:avLst/>
              <a:gdLst/>
              <a:ahLst/>
              <a:cxnLst/>
              <a:rect l="l" t="t" r="r" b="b"/>
              <a:pathLst>
                <a:path w="2743200" h="1904">
                  <a:moveTo>
                    <a:pt x="0" y="0"/>
                  </a:moveTo>
                  <a:lnTo>
                    <a:pt x="2743200" y="1524"/>
                  </a:lnTo>
                </a:path>
              </a:pathLst>
            </a:custGeom>
            <a:ln w="28956">
              <a:solidFill>
                <a:srgbClr val="000000"/>
              </a:solidFill>
            </a:ln>
          </p:spPr>
          <p:txBody>
            <a:bodyPr wrap="square" lIns="0" tIns="0" rIns="0" bIns="0" rtlCol="0"/>
            <a:lstStyle/>
            <a:p>
              <a:endParaRPr/>
            </a:p>
          </p:txBody>
        </p:sp>
        <p:sp>
          <p:nvSpPr>
            <p:cNvPr id="13" name="object 13"/>
            <p:cNvSpPr/>
            <p:nvPr/>
          </p:nvSpPr>
          <p:spPr>
            <a:xfrm>
              <a:off x="3858006" y="5144261"/>
              <a:ext cx="2265045" cy="1143000"/>
            </a:xfrm>
            <a:custGeom>
              <a:avLst/>
              <a:gdLst/>
              <a:ahLst/>
              <a:cxnLst/>
              <a:rect l="l" t="t" r="r" b="b"/>
              <a:pathLst>
                <a:path w="2265045" h="1143000">
                  <a:moveTo>
                    <a:pt x="0" y="1143000"/>
                  </a:moveTo>
                  <a:lnTo>
                    <a:pt x="2264664" y="1143000"/>
                  </a:lnTo>
                  <a:lnTo>
                    <a:pt x="2264664" y="0"/>
                  </a:lnTo>
                  <a:lnTo>
                    <a:pt x="0" y="0"/>
                  </a:lnTo>
                  <a:lnTo>
                    <a:pt x="0" y="1143000"/>
                  </a:lnTo>
                  <a:close/>
                </a:path>
              </a:pathLst>
            </a:custGeom>
            <a:ln w="28955">
              <a:solidFill>
                <a:srgbClr val="000000"/>
              </a:solidFill>
            </a:ln>
          </p:spPr>
          <p:txBody>
            <a:bodyPr wrap="square" lIns="0" tIns="0" rIns="0" bIns="0" rtlCol="0"/>
            <a:lstStyle/>
            <a:p>
              <a:endParaRPr/>
            </a:p>
          </p:txBody>
        </p:sp>
      </p:grpSp>
      <p:sp>
        <p:nvSpPr>
          <p:cNvPr id="14" name="object 14"/>
          <p:cNvSpPr txBox="1"/>
          <p:nvPr/>
        </p:nvSpPr>
        <p:spPr>
          <a:xfrm>
            <a:off x="6246877" y="4864608"/>
            <a:ext cx="2265045" cy="405239"/>
          </a:xfrm>
          <a:prstGeom prst="rect">
            <a:avLst/>
          </a:prstGeom>
          <a:ln w="28955">
            <a:solidFill>
              <a:srgbClr val="000000"/>
            </a:solidFill>
          </a:ln>
        </p:spPr>
        <p:txBody>
          <a:bodyPr vert="horz" wrap="square" lIns="0" tIns="35560" rIns="0" bIns="0" rtlCol="0">
            <a:spAutoFit/>
          </a:bodyPr>
          <a:lstStyle/>
          <a:p>
            <a:pPr marL="735330">
              <a:spcBef>
                <a:spcPts val="280"/>
              </a:spcBef>
            </a:pPr>
            <a:r>
              <a:rPr sz="2400" spc="-5" dirty="0">
                <a:latin typeface="Times New Roman"/>
                <a:cs typeface="Times New Roman"/>
              </a:rPr>
              <a:t>Whale</a:t>
            </a:r>
            <a:endParaRPr sz="2400">
              <a:latin typeface="Times New Roman"/>
              <a:cs typeface="Times New Roman"/>
            </a:endParaRPr>
          </a:p>
        </p:txBody>
      </p:sp>
      <p:sp>
        <p:nvSpPr>
          <p:cNvPr id="15" name="object 15"/>
          <p:cNvSpPr/>
          <p:nvPr/>
        </p:nvSpPr>
        <p:spPr>
          <a:xfrm>
            <a:off x="8968741" y="4864607"/>
            <a:ext cx="1546860" cy="1188720"/>
          </a:xfrm>
          <a:custGeom>
            <a:avLst/>
            <a:gdLst/>
            <a:ahLst/>
            <a:cxnLst/>
            <a:rect l="l" t="t" r="r" b="b"/>
            <a:pathLst>
              <a:path w="2350134" h="1143000">
                <a:moveTo>
                  <a:pt x="0" y="1143000"/>
                </a:moveTo>
                <a:lnTo>
                  <a:pt x="2350007" y="1143000"/>
                </a:lnTo>
                <a:lnTo>
                  <a:pt x="2350007" y="0"/>
                </a:lnTo>
                <a:lnTo>
                  <a:pt x="0" y="0"/>
                </a:lnTo>
                <a:lnTo>
                  <a:pt x="0" y="1143000"/>
                </a:lnTo>
                <a:close/>
              </a:path>
            </a:pathLst>
          </a:custGeom>
          <a:ln w="28956">
            <a:solidFill>
              <a:srgbClr val="000000"/>
            </a:solidFill>
          </a:ln>
        </p:spPr>
        <p:txBody>
          <a:bodyPr wrap="square" lIns="0" tIns="0" rIns="0" bIns="0" rtlCol="0"/>
          <a:lstStyle/>
          <a:p>
            <a:endParaRPr/>
          </a:p>
        </p:txBody>
      </p:sp>
      <p:sp>
        <p:nvSpPr>
          <p:cNvPr id="16" name="object 16"/>
          <p:cNvSpPr txBox="1"/>
          <p:nvPr/>
        </p:nvSpPr>
        <p:spPr>
          <a:xfrm>
            <a:off x="8968741" y="4864608"/>
            <a:ext cx="1546861" cy="405239"/>
          </a:xfrm>
          <a:prstGeom prst="rect">
            <a:avLst/>
          </a:prstGeom>
          <a:ln w="28955">
            <a:solidFill>
              <a:srgbClr val="000000"/>
            </a:solidFill>
          </a:ln>
        </p:spPr>
        <p:txBody>
          <a:bodyPr vert="horz" wrap="square" lIns="0" tIns="35560" rIns="0" bIns="0" rtlCol="0">
            <a:spAutoFit/>
          </a:bodyPr>
          <a:lstStyle/>
          <a:p>
            <a:pPr marL="635" algn="ctr">
              <a:spcBef>
                <a:spcPts val="280"/>
              </a:spcBef>
            </a:pPr>
            <a:r>
              <a:rPr sz="2400" spc="-5" dirty="0">
                <a:latin typeface="Times New Roman"/>
                <a:cs typeface="Times New Roman"/>
              </a:rPr>
              <a:t>Horse</a:t>
            </a:r>
            <a:endParaRPr sz="2400">
              <a:latin typeface="Times New Roman"/>
              <a:cs typeface="Times New Roman"/>
            </a:endParaRPr>
          </a:p>
        </p:txBody>
      </p:sp>
      <p:grpSp>
        <p:nvGrpSpPr>
          <p:cNvPr id="17" name="object 17"/>
          <p:cNvGrpSpPr/>
          <p:nvPr/>
        </p:nvGrpSpPr>
        <p:grpSpPr>
          <a:xfrm>
            <a:off x="7162800" y="3899771"/>
            <a:ext cx="3352802" cy="1391939"/>
            <a:chOff x="3858005" y="4198556"/>
            <a:chExt cx="5072380" cy="1419225"/>
          </a:xfrm>
        </p:grpSpPr>
        <p:sp>
          <p:nvSpPr>
            <p:cNvPr id="18" name="object 18"/>
            <p:cNvSpPr/>
            <p:nvPr/>
          </p:nvSpPr>
          <p:spPr>
            <a:xfrm>
              <a:off x="5113147" y="4213098"/>
              <a:ext cx="368300" cy="320675"/>
            </a:xfrm>
            <a:custGeom>
              <a:avLst/>
              <a:gdLst/>
              <a:ahLst/>
              <a:cxnLst/>
              <a:rect l="l" t="t" r="r" b="b"/>
              <a:pathLst>
                <a:path w="368300" h="320675">
                  <a:moveTo>
                    <a:pt x="0" y="130809"/>
                  </a:moveTo>
                  <a:lnTo>
                    <a:pt x="300481" y="0"/>
                  </a:lnTo>
                  <a:lnTo>
                    <a:pt x="368173" y="320675"/>
                  </a:lnTo>
                  <a:lnTo>
                    <a:pt x="0" y="130809"/>
                  </a:lnTo>
                </a:path>
              </a:pathLst>
            </a:custGeom>
            <a:ln w="9525">
              <a:solidFill>
                <a:srgbClr val="000000"/>
              </a:solidFill>
            </a:ln>
          </p:spPr>
          <p:txBody>
            <a:bodyPr wrap="square" lIns="0" tIns="0" rIns="0" bIns="0" rtlCol="0"/>
            <a:lstStyle/>
            <a:p>
              <a:endParaRPr/>
            </a:p>
          </p:txBody>
        </p:sp>
        <p:sp>
          <p:nvSpPr>
            <p:cNvPr id="19" name="object 19"/>
            <p:cNvSpPr/>
            <p:nvPr/>
          </p:nvSpPr>
          <p:spPr>
            <a:xfrm>
              <a:off x="6581901" y="4203319"/>
              <a:ext cx="348615" cy="325755"/>
            </a:xfrm>
            <a:custGeom>
              <a:avLst/>
              <a:gdLst/>
              <a:ahLst/>
              <a:cxnLst/>
              <a:rect l="l" t="t" r="r" b="b"/>
              <a:pathLst>
                <a:path w="348615" h="325754">
                  <a:moveTo>
                    <a:pt x="0" y="325754"/>
                  </a:moveTo>
                  <a:lnTo>
                    <a:pt x="36702" y="0"/>
                  </a:lnTo>
                  <a:lnTo>
                    <a:pt x="348361" y="101345"/>
                  </a:lnTo>
                  <a:lnTo>
                    <a:pt x="0" y="325754"/>
                  </a:lnTo>
                  <a:close/>
                </a:path>
              </a:pathLst>
            </a:custGeom>
            <a:ln w="9525">
              <a:solidFill>
                <a:srgbClr val="000000"/>
              </a:solidFill>
            </a:ln>
          </p:spPr>
          <p:txBody>
            <a:bodyPr wrap="square" lIns="0" tIns="0" rIns="0" bIns="0" rtlCol="0"/>
            <a:lstStyle/>
            <a:p>
              <a:endParaRPr/>
            </a:p>
          </p:txBody>
        </p:sp>
        <p:sp>
          <p:nvSpPr>
            <p:cNvPr id="20" name="object 20"/>
            <p:cNvSpPr/>
            <p:nvPr/>
          </p:nvSpPr>
          <p:spPr>
            <a:xfrm>
              <a:off x="3858005" y="4414266"/>
              <a:ext cx="5072380" cy="1188720"/>
            </a:xfrm>
            <a:custGeom>
              <a:avLst/>
              <a:gdLst/>
              <a:ahLst/>
              <a:cxnLst/>
              <a:rect l="l" t="t" r="r" b="b"/>
              <a:pathLst>
                <a:path w="5072380" h="1188720">
                  <a:moveTo>
                    <a:pt x="0" y="1188719"/>
                  </a:moveTo>
                  <a:lnTo>
                    <a:pt x="2264664" y="1188719"/>
                  </a:lnTo>
                </a:path>
                <a:path w="5072380" h="1188720">
                  <a:moveTo>
                    <a:pt x="970788" y="714755"/>
                  </a:moveTo>
                  <a:lnTo>
                    <a:pt x="1429512" y="15239"/>
                  </a:lnTo>
                </a:path>
                <a:path w="5072380" h="1188720">
                  <a:moveTo>
                    <a:pt x="2721864" y="1187195"/>
                  </a:moveTo>
                  <a:lnTo>
                    <a:pt x="5071872" y="1187195"/>
                  </a:lnTo>
                </a:path>
                <a:path w="5072380" h="1188720">
                  <a:moveTo>
                    <a:pt x="3500628" y="729995"/>
                  </a:moveTo>
                  <a:lnTo>
                    <a:pt x="2886455" y="0"/>
                  </a:lnTo>
                </a:path>
              </a:pathLst>
            </a:custGeom>
            <a:ln w="28956">
              <a:solidFill>
                <a:srgbClr val="000000"/>
              </a:solidFill>
            </a:ln>
          </p:spPr>
          <p:txBody>
            <a:bodyPr wrap="square" lIns="0" tIns="0" rIns="0" bIns="0" rtlCol="0"/>
            <a:lstStyle/>
            <a:p>
              <a:endParaRPr/>
            </a:p>
          </p:txBody>
        </p:sp>
      </p:grpSp>
      <p:sp>
        <p:nvSpPr>
          <p:cNvPr id="21" name="object 21"/>
          <p:cNvSpPr txBox="1"/>
          <p:nvPr/>
        </p:nvSpPr>
        <p:spPr>
          <a:xfrm>
            <a:off x="3416047" y="3056382"/>
            <a:ext cx="1435735" cy="689291"/>
          </a:xfrm>
          <a:prstGeom prst="rect">
            <a:avLst/>
          </a:prstGeom>
          <a:solidFill>
            <a:srgbClr val="FF0000"/>
          </a:solidFill>
          <a:ln w="9144">
            <a:solidFill>
              <a:srgbClr val="000000"/>
            </a:solidFill>
          </a:ln>
        </p:spPr>
        <p:txBody>
          <a:bodyPr vert="horz" wrap="square" lIns="0" tIns="255905" rIns="0" bIns="0" rtlCol="0">
            <a:spAutoFit/>
          </a:bodyPr>
          <a:lstStyle/>
          <a:p>
            <a:pPr marL="144145">
              <a:spcBef>
                <a:spcPts val="2015"/>
              </a:spcBef>
            </a:pPr>
            <a:r>
              <a:rPr sz="2800" spc="-5" dirty="0">
                <a:solidFill>
                  <a:srgbClr val="FFFFFF"/>
                </a:solidFill>
                <a:latin typeface="Arial"/>
                <a:cs typeface="Arial"/>
              </a:rPr>
              <a:t>TuGiac</a:t>
            </a:r>
            <a:endParaRPr sz="2800">
              <a:latin typeface="Arial"/>
              <a:cs typeface="Arial"/>
            </a:endParaRPr>
          </a:p>
        </p:txBody>
      </p:sp>
      <p:sp>
        <p:nvSpPr>
          <p:cNvPr id="22" name="object 22"/>
          <p:cNvSpPr txBox="1"/>
          <p:nvPr/>
        </p:nvSpPr>
        <p:spPr>
          <a:xfrm>
            <a:off x="4394455" y="4844035"/>
            <a:ext cx="1015365" cy="979755"/>
          </a:xfrm>
          <a:prstGeom prst="rect">
            <a:avLst/>
          </a:prstGeom>
          <a:solidFill>
            <a:srgbClr val="FF0000"/>
          </a:solidFill>
          <a:ln w="9144">
            <a:solidFill>
              <a:srgbClr val="000000"/>
            </a:solidFill>
          </a:ln>
        </p:spPr>
        <p:txBody>
          <a:bodyPr vert="horz" wrap="square" lIns="0" tIns="177800" rIns="0" bIns="0" rtlCol="0">
            <a:spAutoFit/>
          </a:bodyPr>
          <a:lstStyle/>
          <a:p>
            <a:pPr marL="38100" marR="27940" indent="128270">
              <a:spcBef>
                <a:spcPts val="1400"/>
              </a:spcBef>
            </a:pPr>
            <a:r>
              <a:rPr sz="2600" spc="-5" dirty="0">
                <a:solidFill>
                  <a:srgbClr val="FFFFFF"/>
                </a:solidFill>
                <a:latin typeface="Arial"/>
                <a:cs typeface="Arial"/>
              </a:rPr>
              <a:t>Hinh  </a:t>
            </a:r>
            <a:r>
              <a:rPr sz="2600" dirty="0">
                <a:solidFill>
                  <a:srgbClr val="FFFFFF"/>
                </a:solidFill>
                <a:latin typeface="Arial"/>
                <a:cs typeface="Arial"/>
              </a:rPr>
              <a:t>Thang</a:t>
            </a:r>
            <a:endParaRPr sz="2600">
              <a:latin typeface="Arial"/>
              <a:cs typeface="Arial"/>
            </a:endParaRPr>
          </a:p>
        </p:txBody>
      </p:sp>
      <p:grpSp>
        <p:nvGrpSpPr>
          <p:cNvPr id="23" name="object 23"/>
          <p:cNvGrpSpPr/>
          <p:nvPr/>
        </p:nvGrpSpPr>
        <p:grpSpPr>
          <a:xfrm>
            <a:off x="4230689" y="4024058"/>
            <a:ext cx="677545" cy="825500"/>
            <a:chOff x="1841817" y="4303712"/>
            <a:chExt cx="677545" cy="825500"/>
          </a:xfrm>
        </p:grpSpPr>
        <p:sp>
          <p:nvSpPr>
            <p:cNvPr id="24" name="object 24"/>
            <p:cNvSpPr/>
            <p:nvPr/>
          </p:nvSpPr>
          <p:spPr>
            <a:xfrm>
              <a:off x="1846579" y="4308475"/>
              <a:ext cx="138430" cy="147320"/>
            </a:xfrm>
            <a:custGeom>
              <a:avLst/>
              <a:gdLst/>
              <a:ahLst/>
              <a:cxnLst/>
              <a:rect l="l" t="t" r="r" b="b"/>
              <a:pathLst>
                <a:path w="138430" h="147320">
                  <a:moveTo>
                    <a:pt x="37337" y="147066"/>
                  </a:moveTo>
                  <a:lnTo>
                    <a:pt x="0" y="0"/>
                  </a:lnTo>
                  <a:lnTo>
                    <a:pt x="138302" y="62356"/>
                  </a:lnTo>
                  <a:lnTo>
                    <a:pt x="37337" y="147066"/>
                  </a:lnTo>
                  <a:close/>
                </a:path>
              </a:pathLst>
            </a:custGeom>
            <a:ln w="9525">
              <a:solidFill>
                <a:srgbClr val="000000"/>
              </a:solidFill>
            </a:ln>
          </p:spPr>
          <p:txBody>
            <a:bodyPr wrap="square" lIns="0" tIns="0" rIns="0" bIns="0" rtlCol="0"/>
            <a:lstStyle/>
            <a:p>
              <a:endParaRPr/>
            </a:p>
          </p:txBody>
        </p:sp>
        <p:sp>
          <p:nvSpPr>
            <p:cNvPr id="25" name="object 25"/>
            <p:cNvSpPr/>
            <p:nvPr/>
          </p:nvSpPr>
          <p:spPr>
            <a:xfrm>
              <a:off x="1929383" y="4413504"/>
              <a:ext cx="585470" cy="711200"/>
            </a:xfrm>
            <a:custGeom>
              <a:avLst/>
              <a:gdLst/>
              <a:ahLst/>
              <a:cxnLst/>
              <a:rect l="l" t="t" r="r" b="b"/>
              <a:pathLst>
                <a:path w="585469" h="711200">
                  <a:moveTo>
                    <a:pt x="585089" y="710692"/>
                  </a:moveTo>
                  <a:lnTo>
                    <a:pt x="0" y="0"/>
                  </a:lnTo>
                </a:path>
              </a:pathLst>
            </a:custGeom>
            <a:ln w="9144">
              <a:solidFill>
                <a:srgbClr val="000000"/>
              </a:solidFill>
            </a:ln>
          </p:spPr>
          <p:txBody>
            <a:bodyPr wrap="square" lIns="0" tIns="0" rIns="0" bIns="0" rtlCol="0"/>
            <a:lstStyle/>
            <a:p>
              <a:endParaRPr/>
            </a:p>
          </p:txBody>
        </p:sp>
      </p:grpSp>
      <p:sp>
        <p:nvSpPr>
          <p:cNvPr id="26" name="object 26"/>
          <p:cNvSpPr txBox="1"/>
          <p:nvPr/>
        </p:nvSpPr>
        <p:spPr>
          <a:xfrm>
            <a:off x="2960372" y="4831842"/>
            <a:ext cx="1016635" cy="979114"/>
          </a:xfrm>
          <a:prstGeom prst="rect">
            <a:avLst/>
          </a:prstGeom>
          <a:solidFill>
            <a:srgbClr val="FF0000"/>
          </a:solidFill>
          <a:ln w="9143">
            <a:solidFill>
              <a:srgbClr val="000000"/>
            </a:solidFill>
          </a:ln>
        </p:spPr>
        <p:txBody>
          <a:bodyPr vert="horz" wrap="square" lIns="0" tIns="177165" rIns="0" bIns="0" rtlCol="0">
            <a:spAutoFit/>
          </a:bodyPr>
          <a:lstStyle/>
          <a:p>
            <a:pPr marL="29209" marR="20955" indent="137160">
              <a:spcBef>
                <a:spcPts val="1395"/>
              </a:spcBef>
            </a:pPr>
            <a:r>
              <a:rPr sz="2600" spc="-5" dirty="0">
                <a:solidFill>
                  <a:srgbClr val="FFFFFF"/>
                </a:solidFill>
                <a:latin typeface="Arial"/>
                <a:cs typeface="Arial"/>
              </a:rPr>
              <a:t>Hinh  </a:t>
            </a:r>
            <a:r>
              <a:rPr sz="2600" dirty="0">
                <a:solidFill>
                  <a:srgbClr val="FFFFFF"/>
                </a:solidFill>
                <a:latin typeface="Arial"/>
                <a:cs typeface="Arial"/>
              </a:rPr>
              <a:t>Vuo</a:t>
            </a:r>
            <a:r>
              <a:rPr sz="2600" spc="5" dirty="0">
                <a:solidFill>
                  <a:srgbClr val="FFFFFF"/>
                </a:solidFill>
                <a:latin typeface="Arial"/>
                <a:cs typeface="Arial"/>
              </a:rPr>
              <a:t>n</a:t>
            </a:r>
            <a:r>
              <a:rPr sz="2600" dirty="0">
                <a:solidFill>
                  <a:srgbClr val="FFFFFF"/>
                </a:solidFill>
                <a:latin typeface="Arial"/>
                <a:cs typeface="Arial"/>
              </a:rPr>
              <a:t>g</a:t>
            </a:r>
            <a:endParaRPr sz="2600">
              <a:latin typeface="Arial"/>
              <a:cs typeface="Arial"/>
            </a:endParaRPr>
          </a:p>
        </p:txBody>
      </p:sp>
      <p:grpSp>
        <p:nvGrpSpPr>
          <p:cNvPr id="27" name="object 27"/>
          <p:cNvGrpSpPr/>
          <p:nvPr/>
        </p:nvGrpSpPr>
        <p:grpSpPr>
          <a:xfrm>
            <a:off x="3464815" y="4026853"/>
            <a:ext cx="565150" cy="809625"/>
            <a:chOff x="1075944" y="4306506"/>
            <a:chExt cx="565150" cy="809625"/>
          </a:xfrm>
        </p:grpSpPr>
        <p:sp>
          <p:nvSpPr>
            <p:cNvPr id="28" name="object 28"/>
            <p:cNvSpPr/>
            <p:nvPr/>
          </p:nvSpPr>
          <p:spPr>
            <a:xfrm>
              <a:off x="1498092" y="4311269"/>
              <a:ext cx="138430" cy="146685"/>
            </a:xfrm>
            <a:custGeom>
              <a:avLst/>
              <a:gdLst/>
              <a:ahLst/>
              <a:cxnLst/>
              <a:rect l="l" t="t" r="r" b="b"/>
              <a:pathLst>
                <a:path w="138430" h="146685">
                  <a:moveTo>
                    <a:pt x="0" y="62864"/>
                  </a:moveTo>
                  <a:lnTo>
                    <a:pt x="137922" y="0"/>
                  </a:lnTo>
                  <a:lnTo>
                    <a:pt x="99949" y="146684"/>
                  </a:lnTo>
                  <a:lnTo>
                    <a:pt x="0" y="62864"/>
                  </a:lnTo>
                  <a:close/>
                </a:path>
              </a:pathLst>
            </a:custGeom>
            <a:ln w="9525">
              <a:solidFill>
                <a:srgbClr val="000000"/>
              </a:solidFill>
            </a:ln>
          </p:spPr>
          <p:txBody>
            <a:bodyPr wrap="square" lIns="0" tIns="0" rIns="0" bIns="0" rtlCol="0"/>
            <a:lstStyle/>
            <a:p>
              <a:endParaRPr/>
            </a:p>
          </p:txBody>
        </p:sp>
        <p:sp>
          <p:nvSpPr>
            <p:cNvPr id="29" name="object 29"/>
            <p:cNvSpPr/>
            <p:nvPr/>
          </p:nvSpPr>
          <p:spPr>
            <a:xfrm>
              <a:off x="1080516" y="4415028"/>
              <a:ext cx="470534" cy="696595"/>
            </a:xfrm>
            <a:custGeom>
              <a:avLst/>
              <a:gdLst/>
              <a:ahLst/>
              <a:cxnLst/>
              <a:rect l="l" t="t" r="r" b="b"/>
              <a:pathLst>
                <a:path w="470534" h="696595">
                  <a:moveTo>
                    <a:pt x="0" y="696468"/>
                  </a:moveTo>
                  <a:lnTo>
                    <a:pt x="470408" y="0"/>
                  </a:lnTo>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122390"/>
            <a:ext cx="755284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3.1.3. Kết tập và kế thừa</a:t>
            </a:r>
            <a:endParaRPr sz="4000" dirty="0">
              <a:latin typeface="Tahoma"/>
              <a:cs typeface="Tahoma"/>
            </a:endParaRPr>
          </a:p>
        </p:txBody>
      </p:sp>
      <p:sp>
        <p:nvSpPr>
          <p:cNvPr id="10" name="object 10"/>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24</a:t>
            </a:fld>
            <a:endParaRPr dirty="0"/>
          </a:p>
        </p:txBody>
      </p:sp>
      <p:sp>
        <p:nvSpPr>
          <p:cNvPr id="8" name="object 8"/>
          <p:cNvSpPr txBox="1"/>
          <p:nvPr/>
        </p:nvSpPr>
        <p:spPr>
          <a:xfrm>
            <a:off x="2921126" y="1216026"/>
            <a:ext cx="7095490" cy="2215991"/>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2400" dirty="0">
                <a:latin typeface="Tahoma"/>
                <a:cs typeface="Tahoma"/>
              </a:rPr>
              <a:t>So sánh kết tập và kế thừa?</a:t>
            </a:r>
          </a:p>
          <a:p>
            <a:pPr marL="756285" lvl="1" indent="-287020">
              <a:spcBef>
                <a:spcPts val="675"/>
              </a:spcBef>
              <a:buClr>
                <a:srgbClr val="FF0000"/>
              </a:buClr>
              <a:buSzPct val="53571"/>
              <a:buFont typeface="Wingdings"/>
              <a:buChar char="◼"/>
              <a:tabLst>
                <a:tab pos="756285" algn="l"/>
                <a:tab pos="756920" algn="l"/>
              </a:tabLst>
            </a:pPr>
            <a:r>
              <a:rPr sz="2400" dirty="0">
                <a:latin typeface="Tahoma"/>
                <a:cs typeface="Tahoma"/>
              </a:rPr>
              <a:t>Giống nhau</a:t>
            </a:r>
          </a:p>
          <a:p>
            <a:pPr marL="927100">
              <a:spcBef>
                <a:spcPts val="580"/>
              </a:spcBef>
            </a:pPr>
            <a:r>
              <a:rPr sz="2400" dirty="0">
                <a:solidFill>
                  <a:srgbClr val="3333CC"/>
                </a:solidFill>
                <a:latin typeface="Wingdings"/>
                <a:cs typeface="Wingdings"/>
              </a:rPr>
              <a:t>◼</a:t>
            </a:r>
            <a:r>
              <a:rPr sz="2400" dirty="0">
                <a:solidFill>
                  <a:srgbClr val="3333CC"/>
                </a:solidFill>
                <a:latin typeface="Times New Roman"/>
                <a:cs typeface="Times New Roman"/>
              </a:rPr>
              <a:t> </a:t>
            </a:r>
            <a:r>
              <a:rPr sz="2400" dirty="0">
                <a:latin typeface="Tahoma"/>
                <a:cs typeface="Tahoma"/>
              </a:rPr>
              <a:t>Đều là kỹ thuật trong OOP để tái sử dụng mã nguồn</a:t>
            </a:r>
          </a:p>
          <a:p>
            <a:pPr marL="756285" lvl="1" indent="-287020">
              <a:spcBef>
                <a:spcPts val="670"/>
              </a:spcBef>
              <a:buClr>
                <a:srgbClr val="FF0000"/>
              </a:buClr>
              <a:buSzPct val="53571"/>
              <a:buFont typeface="Wingdings"/>
              <a:buChar char="◼"/>
              <a:tabLst>
                <a:tab pos="756285" algn="l"/>
                <a:tab pos="756920" algn="l"/>
              </a:tabLst>
            </a:pPr>
            <a:r>
              <a:rPr sz="2400" dirty="0">
                <a:latin typeface="Tahoma"/>
                <a:cs typeface="Tahoma"/>
              </a:rPr>
              <a:t>Khác nhau?</a:t>
            </a:r>
          </a:p>
        </p:txBody>
      </p:sp>
      <p:sp>
        <p:nvSpPr>
          <p:cNvPr id="9" name="object 9"/>
          <p:cNvSpPr/>
          <p:nvPr/>
        </p:nvSpPr>
        <p:spPr>
          <a:xfrm>
            <a:off x="5239512" y="3429000"/>
            <a:ext cx="5067299" cy="314401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4052" y="30778"/>
            <a:ext cx="8305800" cy="629018"/>
          </a:xfrm>
          <a:prstGeom prst="rect">
            <a:avLst/>
          </a:prstGeom>
        </p:spPr>
        <p:txBody>
          <a:bodyPr vert="horz" wrap="square" lIns="0" tIns="13335" rIns="0" bIns="0" rtlCol="0" anchor="ctr">
            <a:spAutoFit/>
          </a:bodyPr>
          <a:lstStyle/>
          <a:p>
            <a:pPr marL="12700">
              <a:lnSpc>
                <a:spcPct val="100000"/>
              </a:lnSpc>
              <a:spcBef>
                <a:spcPts val="105"/>
              </a:spcBef>
            </a:pPr>
            <a:r>
              <a:rPr sz="4000" dirty="0">
                <a:solidFill>
                  <a:srgbClr val="333399"/>
                </a:solidFill>
                <a:latin typeface="Tahoma"/>
                <a:cs typeface="Tahoma"/>
              </a:rPr>
              <a:t>Phân biệt kế thừa và kết tập</a:t>
            </a:r>
            <a:endParaRPr sz="4000" dirty="0">
              <a:latin typeface="Tahoma"/>
              <a:cs typeface="Tahoma"/>
            </a:endParaRPr>
          </a:p>
        </p:txBody>
      </p:sp>
      <p:sp>
        <p:nvSpPr>
          <p:cNvPr id="3" name="object 3"/>
          <p:cNvSpPr txBox="1"/>
          <p:nvPr/>
        </p:nvSpPr>
        <p:spPr>
          <a:xfrm>
            <a:off x="5889752" y="1514602"/>
            <a:ext cx="4399280" cy="878840"/>
          </a:xfrm>
          <a:prstGeom prst="rect">
            <a:avLst/>
          </a:prstGeom>
        </p:spPr>
        <p:txBody>
          <a:bodyPr vert="horz" wrap="square" lIns="0" tIns="12065" rIns="0" bIns="0" rtlCol="0">
            <a:spAutoFit/>
          </a:bodyPr>
          <a:lstStyle/>
          <a:p>
            <a:pPr marL="355600" marR="5080" indent="-342900">
              <a:spcBef>
                <a:spcPts val="95"/>
              </a:spcBef>
              <a:tabLst>
                <a:tab pos="354965" algn="l"/>
              </a:tabLst>
            </a:pPr>
            <a:r>
              <a:rPr sz="1650" dirty="0">
                <a:solidFill>
                  <a:srgbClr val="3333CC"/>
                </a:solidFill>
                <a:latin typeface="Wingdings"/>
                <a:cs typeface="Wingdings"/>
              </a:rPr>
              <a:t>◼</a:t>
            </a:r>
            <a:r>
              <a:rPr sz="1650" dirty="0">
                <a:solidFill>
                  <a:srgbClr val="3333CC"/>
                </a:solidFill>
                <a:latin typeface="Times New Roman"/>
                <a:cs typeface="Times New Roman"/>
              </a:rPr>
              <a:t>	</a:t>
            </a:r>
            <a:r>
              <a:rPr sz="2800" dirty="0">
                <a:latin typeface="Tahoma"/>
                <a:cs typeface="Tahoma"/>
              </a:rPr>
              <a:t>Kết tập </a:t>
            </a:r>
            <a:r>
              <a:rPr sz="2800" dirty="0">
                <a:solidFill>
                  <a:srgbClr val="B92112"/>
                </a:solidFill>
                <a:latin typeface="Tahoma"/>
                <a:cs typeface="Tahoma"/>
              </a:rPr>
              <a:t>tái sử dụng </a:t>
            </a:r>
            <a:r>
              <a:rPr sz="2800" dirty="0">
                <a:latin typeface="Tahoma"/>
                <a:cs typeface="Tahoma"/>
              </a:rPr>
              <a:t>thông  qua </a:t>
            </a:r>
            <a:r>
              <a:rPr sz="2800" dirty="0">
                <a:solidFill>
                  <a:srgbClr val="B92112"/>
                </a:solidFill>
                <a:latin typeface="Tahoma"/>
                <a:cs typeface="Tahoma"/>
              </a:rPr>
              <a:t>đối tượng</a:t>
            </a:r>
            <a:r>
              <a:rPr sz="2800" dirty="0">
                <a:latin typeface="Tahoma"/>
                <a:cs typeface="Tahoma"/>
              </a:rPr>
              <a:t>.</a:t>
            </a:r>
          </a:p>
        </p:txBody>
      </p:sp>
      <p:sp>
        <p:nvSpPr>
          <p:cNvPr id="4" name="object 4"/>
          <p:cNvSpPr txBox="1"/>
          <p:nvPr/>
        </p:nvSpPr>
        <p:spPr>
          <a:xfrm>
            <a:off x="6346953" y="2441576"/>
            <a:ext cx="3757295" cy="2660015"/>
          </a:xfrm>
          <a:prstGeom prst="rect">
            <a:avLst/>
          </a:prstGeom>
        </p:spPr>
        <p:txBody>
          <a:bodyPr vert="horz" wrap="square" lIns="0" tIns="12700" rIns="0" bIns="0" rtlCol="0">
            <a:spAutoFit/>
          </a:bodyPr>
          <a:lstStyle/>
          <a:p>
            <a:pPr marL="299085" marR="5080" indent="-287020" algn="just">
              <a:spcBef>
                <a:spcPts val="100"/>
              </a:spcBef>
              <a:buClr>
                <a:srgbClr val="FF0000"/>
              </a:buClr>
              <a:buSzPct val="54166"/>
              <a:buFont typeface="Wingdings"/>
              <a:buChar char="◼"/>
              <a:tabLst>
                <a:tab pos="299720" algn="l"/>
              </a:tabLst>
            </a:pPr>
            <a:r>
              <a:rPr sz="2400" dirty="0">
                <a:latin typeface="Tahoma"/>
                <a:cs typeface="Tahoma"/>
              </a:rPr>
              <a:t>Tạo ra lớp mới là tập hợp  các đối tượng của các lớp  đã có</a:t>
            </a:r>
          </a:p>
          <a:p>
            <a:pPr marL="299085" marR="146685" indent="-287020">
              <a:spcBef>
                <a:spcPts val="575"/>
              </a:spcBef>
              <a:buClr>
                <a:srgbClr val="FF0000"/>
              </a:buClr>
              <a:buSzPct val="54166"/>
              <a:buFont typeface="Wingdings"/>
              <a:buChar char="◼"/>
              <a:tabLst>
                <a:tab pos="299085" algn="l"/>
                <a:tab pos="299720" algn="l"/>
                <a:tab pos="1164590" algn="l"/>
              </a:tabLst>
            </a:pPr>
            <a:r>
              <a:rPr sz="2400" dirty="0">
                <a:latin typeface="Tahoma"/>
                <a:cs typeface="Tahoma"/>
              </a:rPr>
              <a:t>Lớp toàn thể có thể sử  dụng	dữ liệu và hành vi  thông qua các đối tượng  thành phần</a:t>
            </a:r>
          </a:p>
        </p:txBody>
      </p:sp>
      <p:sp>
        <p:nvSpPr>
          <p:cNvPr id="5" name="object 5"/>
          <p:cNvSpPr txBox="1"/>
          <p:nvPr/>
        </p:nvSpPr>
        <p:spPr>
          <a:xfrm>
            <a:off x="5889752" y="5118354"/>
            <a:ext cx="3977004" cy="1689735"/>
          </a:xfrm>
          <a:prstGeom prst="rect">
            <a:avLst/>
          </a:prstGeom>
        </p:spPr>
        <p:txBody>
          <a:bodyPr vert="horz" wrap="square" lIns="0" tIns="60960" rIns="0" bIns="0" rtlCol="0">
            <a:spAutoFit/>
          </a:bodyPr>
          <a:lstStyle/>
          <a:p>
            <a:pPr marL="355600" marR="5080"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Quan hệ </a:t>
            </a:r>
            <a:r>
              <a:rPr sz="2800" dirty="0">
                <a:solidFill>
                  <a:srgbClr val="B92112"/>
                </a:solidFill>
                <a:latin typeface="Tahoma"/>
                <a:cs typeface="Tahoma"/>
              </a:rPr>
              <a:t>"là một phần"  ("is a part of")</a:t>
            </a:r>
            <a:endParaRPr sz="2800" dirty="0">
              <a:latin typeface="Tahoma"/>
              <a:cs typeface="Tahoma"/>
            </a:endParaRPr>
          </a:p>
          <a:p>
            <a:pPr marL="355600" marR="207645" indent="-342900">
              <a:lnSpc>
                <a:spcPts val="3020"/>
              </a:lnSpc>
              <a:spcBef>
                <a:spcPts val="680"/>
              </a:spcBef>
              <a:buClr>
                <a:srgbClr val="3333CC"/>
              </a:buClr>
              <a:buSzPct val="58928"/>
              <a:buFont typeface="Wingdings"/>
              <a:buChar char="◼"/>
              <a:tabLst>
                <a:tab pos="354965" algn="l"/>
                <a:tab pos="355600" algn="l"/>
              </a:tabLst>
            </a:pPr>
            <a:r>
              <a:rPr sz="2800" dirty="0">
                <a:latin typeface="Tahoma"/>
                <a:cs typeface="Tahoma"/>
              </a:rPr>
              <a:t>Ví dụ: Bánh xe là một  phần của Ô tô</a:t>
            </a:r>
          </a:p>
        </p:txBody>
      </p:sp>
      <p:sp>
        <p:nvSpPr>
          <p:cNvPr id="6" name="object 6"/>
          <p:cNvSpPr txBox="1"/>
          <p:nvPr/>
        </p:nvSpPr>
        <p:spPr>
          <a:xfrm>
            <a:off x="1785315" y="1464056"/>
            <a:ext cx="3837304" cy="2813685"/>
          </a:xfrm>
          <a:prstGeom prst="rect">
            <a:avLst/>
          </a:prstGeom>
        </p:spPr>
        <p:txBody>
          <a:bodyPr vert="horz" wrap="square" lIns="0" tIns="60960" rIns="0" bIns="0" rtlCol="0">
            <a:spAutoFit/>
          </a:bodyPr>
          <a:lstStyle/>
          <a:p>
            <a:pPr marL="355600" marR="361315"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Kế thừa </a:t>
            </a:r>
            <a:r>
              <a:rPr sz="2800" dirty="0">
                <a:solidFill>
                  <a:srgbClr val="B92112"/>
                </a:solidFill>
                <a:latin typeface="Tahoma"/>
                <a:cs typeface="Tahoma"/>
              </a:rPr>
              <a:t>tái sử dụng </a:t>
            </a:r>
            <a:r>
              <a:rPr sz="2800" dirty="0">
                <a:latin typeface="Tahoma"/>
                <a:cs typeface="Tahoma"/>
              </a:rPr>
              <a:t> thông qua </a:t>
            </a:r>
            <a:r>
              <a:rPr sz="2800" dirty="0">
                <a:solidFill>
                  <a:srgbClr val="B92112"/>
                </a:solidFill>
                <a:latin typeface="Tahoma"/>
                <a:cs typeface="Tahoma"/>
              </a:rPr>
              <a:t>lớp</a:t>
            </a:r>
            <a:r>
              <a:rPr sz="2800" dirty="0">
                <a:solidFill>
                  <a:srgbClr val="FFFF96"/>
                </a:solidFill>
                <a:latin typeface="Tahoma"/>
                <a:cs typeface="Tahoma"/>
              </a:rPr>
              <a:t>.</a:t>
            </a:r>
            <a:endParaRPr sz="2800" dirty="0">
              <a:latin typeface="Tahoma"/>
              <a:cs typeface="Tahoma"/>
            </a:endParaRPr>
          </a:p>
          <a:p>
            <a:pPr marL="756285" marR="5080" lvl="1" indent="-287020">
              <a:lnSpc>
                <a:spcPts val="2590"/>
              </a:lnSpc>
              <a:spcBef>
                <a:spcPts val="580"/>
              </a:spcBef>
              <a:buClr>
                <a:srgbClr val="FF0000"/>
              </a:buClr>
              <a:buSzPct val="54166"/>
              <a:buFont typeface="Wingdings"/>
              <a:buChar char="◼"/>
              <a:tabLst>
                <a:tab pos="756285" algn="l"/>
                <a:tab pos="756920" algn="l"/>
              </a:tabLst>
            </a:pPr>
            <a:r>
              <a:rPr sz="2400" dirty="0">
                <a:latin typeface="Tahoma"/>
                <a:cs typeface="Tahoma"/>
              </a:rPr>
              <a:t>Tạo lớp mới bằng cách  phát triển lớp đã có</a:t>
            </a:r>
          </a:p>
          <a:p>
            <a:pPr marL="756285" marR="41275" lvl="1" indent="-287020">
              <a:lnSpc>
                <a:spcPct val="90100"/>
              </a:lnSpc>
              <a:spcBef>
                <a:spcPts val="1989"/>
              </a:spcBef>
              <a:buClr>
                <a:srgbClr val="FF0000"/>
              </a:buClr>
              <a:buSzPct val="54166"/>
              <a:buFont typeface="Wingdings"/>
              <a:buChar char="◼"/>
              <a:tabLst>
                <a:tab pos="756285" algn="l"/>
                <a:tab pos="756920" algn="l"/>
              </a:tabLst>
            </a:pPr>
            <a:r>
              <a:rPr sz="2400" dirty="0">
                <a:latin typeface="Tahoma"/>
                <a:cs typeface="Tahoma"/>
              </a:rPr>
              <a:t>Lớp con kế thừa dữ  liệu và hành vi của lớp  cha</a:t>
            </a:r>
          </a:p>
        </p:txBody>
      </p:sp>
      <p:sp>
        <p:nvSpPr>
          <p:cNvPr id="7" name="object 7"/>
          <p:cNvSpPr txBox="1"/>
          <p:nvPr/>
        </p:nvSpPr>
        <p:spPr>
          <a:xfrm>
            <a:off x="1787219" y="4277741"/>
            <a:ext cx="3835400" cy="1689735"/>
          </a:xfrm>
          <a:prstGeom prst="rect">
            <a:avLst/>
          </a:prstGeom>
        </p:spPr>
        <p:txBody>
          <a:bodyPr vert="horz" wrap="square" lIns="0" tIns="60960" rIns="0" bIns="0" rtlCol="0">
            <a:spAutoFit/>
          </a:bodyPr>
          <a:lstStyle/>
          <a:p>
            <a:pPr marL="355600" marR="99695"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Quan hệ </a:t>
            </a:r>
            <a:r>
              <a:rPr sz="2800" dirty="0">
                <a:solidFill>
                  <a:srgbClr val="B92112"/>
                </a:solidFill>
                <a:latin typeface="Tahoma"/>
                <a:cs typeface="Tahoma"/>
              </a:rPr>
              <a:t>"là một loại"  ("is a kind of")</a:t>
            </a:r>
            <a:endParaRPr sz="2800" dirty="0">
              <a:latin typeface="Tahoma"/>
              <a:cs typeface="Tahoma"/>
            </a:endParaRPr>
          </a:p>
          <a:p>
            <a:pPr marL="355600" marR="5080" indent="-342900">
              <a:lnSpc>
                <a:spcPts val="3030"/>
              </a:lnSpc>
              <a:spcBef>
                <a:spcPts val="670"/>
              </a:spcBef>
              <a:buClr>
                <a:srgbClr val="3333CC"/>
              </a:buClr>
              <a:buSzPct val="58928"/>
              <a:buFont typeface="Wingdings"/>
              <a:buChar char="◼"/>
              <a:tabLst>
                <a:tab pos="354965" algn="l"/>
                <a:tab pos="355600" algn="l"/>
              </a:tabLst>
            </a:pPr>
            <a:r>
              <a:rPr sz="2800" dirty="0">
                <a:latin typeface="Tahoma"/>
                <a:cs typeface="Tahoma"/>
              </a:rPr>
              <a:t>Ví dụ: Ô tô là một loại  phương tiện vận tải</a:t>
            </a:r>
          </a:p>
        </p:txBody>
      </p:sp>
      <p:sp>
        <p:nvSpPr>
          <p:cNvPr id="8" name="object 8"/>
          <p:cNvSpPr txBox="1"/>
          <p:nvPr/>
        </p:nvSpPr>
        <p:spPr>
          <a:xfrm>
            <a:off x="3095626" y="784352"/>
            <a:ext cx="6217285" cy="513715"/>
          </a:xfrm>
          <a:prstGeom prst="rect">
            <a:avLst/>
          </a:prstGeom>
        </p:spPr>
        <p:txBody>
          <a:bodyPr vert="horz" wrap="square" lIns="0" tIns="13335" rIns="0" bIns="0" rtlCol="0">
            <a:spAutoFit/>
          </a:bodyPr>
          <a:lstStyle/>
          <a:p>
            <a:pPr marL="12700">
              <a:spcBef>
                <a:spcPts val="105"/>
              </a:spcBef>
              <a:tabLst>
                <a:tab pos="4916170" algn="l"/>
              </a:tabLst>
            </a:pPr>
            <a:r>
              <a:rPr sz="3200" dirty="0">
                <a:latin typeface="Arial"/>
                <a:cs typeface="Arial"/>
              </a:rPr>
              <a:t>Kế </a:t>
            </a:r>
            <a:r>
              <a:rPr sz="3200" spc="-5" dirty="0">
                <a:latin typeface="Arial"/>
                <a:cs typeface="Arial"/>
              </a:rPr>
              <a:t>thừa	</a:t>
            </a:r>
            <a:r>
              <a:rPr sz="3200" dirty="0">
                <a:latin typeface="Arial"/>
                <a:cs typeface="Arial"/>
              </a:rPr>
              <a:t>Kết</a:t>
            </a:r>
            <a:r>
              <a:rPr sz="3200" spc="-95" dirty="0">
                <a:latin typeface="Arial"/>
                <a:cs typeface="Arial"/>
              </a:rPr>
              <a:t> </a:t>
            </a:r>
            <a:r>
              <a:rPr sz="3200" dirty="0">
                <a:latin typeface="Arial"/>
                <a:cs typeface="Arial"/>
              </a:rPr>
              <a:t>tập</a:t>
            </a:r>
          </a:p>
        </p:txBody>
      </p:sp>
      <p:sp>
        <p:nvSpPr>
          <p:cNvPr id="9" name="object 9"/>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25</a:t>
            </a:r>
            <a:endParaRPr sz="14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815260" y="211140"/>
            <a:ext cx="6313831" cy="514350"/>
          </a:xfrm>
          <a:prstGeom prst="rect">
            <a:avLst/>
          </a:prstGeom>
        </p:spPr>
        <p:txBody>
          <a:bodyPr vert="horz" wrap="square" lIns="0" tIns="13335" rIns="0" bIns="0" rtlCol="0" anchor="ctr">
            <a:spAutoFit/>
          </a:bodyPr>
          <a:lstStyle/>
          <a:p>
            <a:pPr marL="12700">
              <a:lnSpc>
                <a:spcPct val="100000"/>
              </a:lnSpc>
              <a:spcBef>
                <a:spcPts val="105"/>
              </a:spcBef>
            </a:pPr>
            <a:r>
              <a:rPr sz="3200" dirty="0">
                <a:solidFill>
                  <a:srgbClr val="333399"/>
                </a:solidFill>
                <a:latin typeface="Tahoma"/>
                <a:cs typeface="Tahoma"/>
              </a:rPr>
              <a:t>3.1.4. Cây phân cấp kế thừa</a:t>
            </a:r>
            <a:endParaRPr sz="3200" dirty="0">
              <a:latin typeface="Tahoma"/>
              <a:cs typeface="Tahoma"/>
            </a:endParaRPr>
          </a:p>
        </p:txBody>
      </p:sp>
      <p:sp>
        <p:nvSpPr>
          <p:cNvPr id="41" name="object 41"/>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26</a:t>
            </a:fld>
            <a:endParaRPr dirty="0"/>
          </a:p>
        </p:txBody>
      </p:sp>
      <p:sp>
        <p:nvSpPr>
          <p:cNvPr id="10" name="object 10"/>
          <p:cNvSpPr txBox="1"/>
          <p:nvPr/>
        </p:nvSpPr>
        <p:spPr>
          <a:xfrm>
            <a:off x="3506316" y="943292"/>
            <a:ext cx="4951884" cy="444352"/>
          </a:xfrm>
          <a:prstGeom prst="rect">
            <a:avLst/>
          </a:prstGeom>
        </p:spPr>
        <p:txBody>
          <a:bodyPr vert="horz" wrap="square" lIns="0" tIns="13335" rIns="0" bIns="0" rtlCol="0">
            <a:spAutoFit/>
          </a:bodyPr>
          <a:lstStyle/>
          <a:p>
            <a:pPr marL="12700">
              <a:spcBef>
                <a:spcPts val="105"/>
              </a:spcBef>
            </a:pPr>
            <a:r>
              <a:rPr sz="2800" dirty="0">
                <a:solidFill>
                  <a:srgbClr val="333399"/>
                </a:solidFill>
                <a:latin typeface="Tahoma"/>
                <a:cs typeface="Tahoma"/>
              </a:rPr>
              <a:t>(Inheritance hierarchy)</a:t>
            </a:r>
            <a:endParaRPr sz="2800" dirty="0">
              <a:latin typeface="Tahoma"/>
              <a:cs typeface="Tahoma"/>
            </a:endParaRPr>
          </a:p>
        </p:txBody>
      </p:sp>
      <p:sp>
        <p:nvSpPr>
          <p:cNvPr id="11" name="object 11"/>
          <p:cNvSpPr txBox="1"/>
          <p:nvPr/>
        </p:nvSpPr>
        <p:spPr>
          <a:xfrm>
            <a:off x="2468880" y="1462428"/>
            <a:ext cx="7006590" cy="1209947"/>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400" dirty="0">
                <a:latin typeface="Tahoma"/>
                <a:cs typeface="Tahoma"/>
              </a:rPr>
              <a:t>Cấu trúc phân cấp hình cây, biểu diễn mối  quan hệ kế thừa giữa các lớp.</a:t>
            </a:r>
          </a:p>
          <a:p>
            <a:pPr marL="12700">
              <a:spcBef>
                <a:spcPts val="670"/>
              </a:spcBef>
              <a:buClr>
                <a:srgbClr val="3333CC"/>
              </a:buClr>
              <a:buSzPct val="58928"/>
              <a:tabLst>
                <a:tab pos="354965" algn="l"/>
                <a:tab pos="355600" algn="l"/>
              </a:tabLst>
            </a:pPr>
            <a:r>
              <a:rPr lang="en-US" sz="2400" dirty="0">
                <a:latin typeface="Tahoma"/>
                <a:cs typeface="Tahoma"/>
              </a:rPr>
              <a:t>	</a:t>
            </a:r>
            <a:r>
              <a:rPr sz="2400" dirty="0" err="1">
                <a:latin typeface="Tahoma"/>
                <a:cs typeface="Tahoma"/>
              </a:rPr>
              <a:t>Dẫn</a:t>
            </a:r>
            <a:r>
              <a:rPr sz="2400" dirty="0">
                <a:latin typeface="Tahoma"/>
                <a:cs typeface="Tahoma"/>
              </a:rPr>
              <a:t> xuất </a:t>
            </a:r>
            <a:r>
              <a:rPr sz="2400" dirty="0" err="1">
                <a:latin typeface="Tahoma"/>
                <a:cs typeface="Tahoma"/>
              </a:rPr>
              <a:t>trực</a:t>
            </a:r>
            <a:r>
              <a:rPr sz="2400" dirty="0">
                <a:latin typeface="Tahoma"/>
                <a:cs typeface="Tahoma"/>
              </a:rPr>
              <a:t> </a:t>
            </a:r>
            <a:r>
              <a:rPr sz="2400" dirty="0" err="1">
                <a:latin typeface="Tahoma"/>
                <a:cs typeface="Tahoma"/>
              </a:rPr>
              <a:t>tiếp</a:t>
            </a:r>
            <a:r>
              <a:rPr lang="en-US" sz="2400" dirty="0">
                <a:latin typeface="Tahoma"/>
                <a:cs typeface="Tahoma"/>
              </a:rPr>
              <a:t> :</a:t>
            </a:r>
            <a:endParaRPr sz="2400" dirty="0">
              <a:latin typeface="Tahoma"/>
              <a:cs typeface="Tahoma"/>
            </a:endParaRPr>
          </a:p>
        </p:txBody>
      </p:sp>
      <p:sp>
        <p:nvSpPr>
          <p:cNvPr id="12" name="object 12"/>
          <p:cNvSpPr txBox="1"/>
          <p:nvPr/>
        </p:nvSpPr>
        <p:spPr>
          <a:xfrm>
            <a:off x="2020676" y="2599253"/>
            <a:ext cx="4585355" cy="914994"/>
          </a:xfrm>
          <a:prstGeom prst="rect">
            <a:avLst/>
          </a:prstGeom>
        </p:spPr>
        <p:txBody>
          <a:bodyPr vert="horz" wrap="square" lIns="0" tIns="85725" rIns="0" bIns="0" rtlCol="0">
            <a:spAutoFit/>
          </a:bodyPr>
          <a:lstStyle/>
          <a:p>
            <a:pPr marL="469900">
              <a:spcBef>
                <a:spcPts val="675"/>
              </a:spcBef>
              <a:tabLst>
                <a:tab pos="756285" algn="l"/>
              </a:tabLst>
            </a:pPr>
            <a:r>
              <a:rPr lang="en-US" sz="2400" spc="1395" dirty="0">
                <a:solidFill>
                  <a:srgbClr val="FF0000"/>
                </a:solidFill>
                <a:latin typeface="Wingdings"/>
                <a:cs typeface="Tahoma"/>
              </a:rPr>
              <a:t> </a:t>
            </a:r>
            <a:r>
              <a:rPr sz="2400" dirty="0">
                <a:latin typeface="Tahoma"/>
                <a:cs typeface="Tahoma"/>
              </a:rPr>
              <a:t>B dẫn xuất trực tiếp từ A</a:t>
            </a:r>
          </a:p>
          <a:p>
            <a:pPr marL="12700">
              <a:spcBef>
                <a:spcPts val="670"/>
              </a:spcBef>
              <a:tabLst>
                <a:tab pos="354965" algn="l"/>
              </a:tabLst>
            </a:pPr>
            <a:r>
              <a:rPr lang="en-US" sz="2400" dirty="0">
                <a:solidFill>
                  <a:srgbClr val="3333CC"/>
                </a:solidFill>
                <a:latin typeface="Wingdings"/>
                <a:cs typeface="Tahoma"/>
              </a:rPr>
              <a:t>			</a:t>
            </a:r>
            <a:r>
              <a:rPr sz="2400" dirty="0" err="1">
                <a:latin typeface="Tahoma"/>
                <a:cs typeface="Tahoma"/>
              </a:rPr>
              <a:t>Dẫn</a:t>
            </a:r>
            <a:r>
              <a:rPr sz="2400" dirty="0">
                <a:latin typeface="Tahoma"/>
                <a:cs typeface="Tahoma"/>
              </a:rPr>
              <a:t> xuất </a:t>
            </a:r>
            <a:r>
              <a:rPr sz="2400" dirty="0" err="1">
                <a:latin typeface="Tahoma"/>
                <a:cs typeface="Tahoma"/>
              </a:rPr>
              <a:t>gián</a:t>
            </a:r>
            <a:r>
              <a:rPr sz="2400" dirty="0">
                <a:latin typeface="Tahoma"/>
                <a:cs typeface="Tahoma"/>
              </a:rPr>
              <a:t> </a:t>
            </a:r>
            <a:r>
              <a:rPr sz="2400" dirty="0" err="1">
                <a:latin typeface="Tahoma"/>
                <a:cs typeface="Tahoma"/>
              </a:rPr>
              <a:t>tiếp</a:t>
            </a:r>
            <a:r>
              <a:rPr lang="en-US" sz="2400" dirty="0">
                <a:latin typeface="Tahoma"/>
                <a:cs typeface="Tahoma"/>
              </a:rPr>
              <a:t> :</a:t>
            </a:r>
            <a:endParaRPr sz="2400" dirty="0">
              <a:latin typeface="Tahoma"/>
              <a:cs typeface="Tahoma"/>
            </a:endParaRPr>
          </a:p>
        </p:txBody>
      </p:sp>
      <p:sp>
        <p:nvSpPr>
          <p:cNvPr id="13" name="object 13"/>
          <p:cNvSpPr txBox="1"/>
          <p:nvPr/>
        </p:nvSpPr>
        <p:spPr>
          <a:xfrm>
            <a:off x="2468880" y="3577791"/>
            <a:ext cx="4012690" cy="751488"/>
          </a:xfrm>
          <a:prstGeom prst="rect">
            <a:avLst/>
          </a:prstGeom>
        </p:spPr>
        <p:txBody>
          <a:bodyPr vert="horz" wrap="square" lIns="0" tIns="12700" rIns="0" bIns="0" rtlCol="0">
            <a:spAutoFit/>
          </a:bodyPr>
          <a:lstStyle/>
          <a:p>
            <a:pPr marL="12700">
              <a:spcBef>
                <a:spcPts val="100"/>
              </a:spcBef>
              <a:tabLst>
                <a:tab pos="299085" algn="l"/>
              </a:tabLst>
            </a:pPr>
            <a:r>
              <a:rPr lang="en-US" sz="1300" dirty="0">
                <a:solidFill>
                  <a:srgbClr val="FF0000"/>
                </a:solidFill>
                <a:latin typeface="Wingdings"/>
                <a:cs typeface="Tahoma"/>
              </a:rPr>
              <a:t>		</a:t>
            </a:r>
            <a:r>
              <a:rPr sz="2400" dirty="0">
                <a:latin typeface="Tahoma"/>
                <a:cs typeface="Tahoma"/>
              </a:rPr>
              <a:t>C dẫn xuất gián tiếp từ A</a:t>
            </a:r>
          </a:p>
        </p:txBody>
      </p:sp>
      <p:sp>
        <p:nvSpPr>
          <p:cNvPr id="14" name="object 14"/>
          <p:cNvSpPr txBox="1"/>
          <p:nvPr/>
        </p:nvSpPr>
        <p:spPr>
          <a:xfrm>
            <a:off x="9864598" y="1043186"/>
            <a:ext cx="209550" cy="330835"/>
          </a:xfrm>
          <a:prstGeom prst="rect">
            <a:avLst/>
          </a:prstGeom>
        </p:spPr>
        <p:txBody>
          <a:bodyPr vert="horz" wrap="square" lIns="0" tIns="13335" rIns="0" bIns="0" rtlCol="0">
            <a:spAutoFit/>
          </a:bodyPr>
          <a:lstStyle/>
          <a:p>
            <a:pPr marL="12700">
              <a:spcBef>
                <a:spcPts val="105"/>
              </a:spcBef>
            </a:pPr>
            <a:r>
              <a:rPr sz="2000" b="1" dirty="0">
                <a:solidFill>
                  <a:srgbClr val="080912"/>
                </a:solidFill>
                <a:latin typeface="Arial"/>
                <a:cs typeface="Arial"/>
              </a:rPr>
              <a:t>A</a:t>
            </a:r>
            <a:endParaRPr sz="2000" dirty="0">
              <a:latin typeface="Arial"/>
              <a:cs typeface="Arial"/>
            </a:endParaRPr>
          </a:p>
        </p:txBody>
      </p:sp>
      <p:sp>
        <p:nvSpPr>
          <p:cNvPr id="15" name="object 15"/>
          <p:cNvSpPr txBox="1"/>
          <p:nvPr/>
        </p:nvSpPr>
        <p:spPr>
          <a:xfrm>
            <a:off x="9864598" y="2299216"/>
            <a:ext cx="209550" cy="330835"/>
          </a:xfrm>
          <a:prstGeom prst="rect">
            <a:avLst/>
          </a:prstGeom>
        </p:spPr>
        <p:txBody>
          <a:bodyPr vert="horz" wrap="square" lIns="0" tIns="13335" rIns="0" bIns="0" rtlCol="0">
            <a:spAutoFit/>
          </a:bodyPr>
          <a:lstStyle/>
          <a:p>
            <a:pPr marL="12700">
              <a:spcBef>
                <a:spcPts val="105"/>
              </a:spcBef>
            </a:pPr>
            <a:r>
              <a:rPr sz="2000" b="1" dirty="0">
                <a:solidFill>
                  <a:srgbClr val="080912"/>
                </a:solidFill>
                <a:latin typeface="Arial"/>
                <a:cs typeface="Arial"/>
              </a:rPr>
              <a:t>B</a:t>
            </a:r>
            <a:endParaRPr sz="2000">
              <a:latin typeface="Arial"/>
              <a:cs typeface="Arial"/>
            </a:endParaRPr>
          </a:p>
        </p:txBody>
      </p:sp>
      <p:sp>
        <p:nvSpPr>
          <p:cNvPr id="16" name="object 16"/>
          <p:cNvSpPr txBox="1"/>
          <p:nvPr/>
        </p:nvSpPr>
        <p:spPr>
          <a:xfrm>
            <a:off x="9864598" y="3513844"/>
            <a:ext cx="209550" cy="330835"/>
          </a:xfrm>
          <a:prstGeom prst="rect">
            <a:avLst/>
          </a:prstGeom>
        </p:spPr>
        <p:txBody>
          <a:bodyPr vert="horz" wrap="square" lIns="0" tIns="13335" rIns="0" bIns="0" rtlCol="0">
            <a:spAutoFit/>
          </a:bodyPr>
          <a:lstStyle/>
          <a:p>
            <a:pPr marL="12700">
              <a:spcBef>
                <a:spcPts val="105"/>
              </a:spcBef>
            </a:pPr>
            <a:r>
              <a:rPr sz="2000" b="1" dirty="0">
                <a:solidFill>
                  <a:srgbClr val="080912"/>
                </a:solidFill>
                <a:latin typeface="Arial"/>
                <a:cs typeface="Arial"/>
              </a:rPr>
              <a:t>C</a:t>
            </a:r>
            <a:endParaRPr sz="2000">
              <a:latin typeface="Arial"/>
              <a:cs typeface="Arial"/>
            </a:endParaRPr>
          </a:p>
        </p:txBody>
      </p:sp>
      <p:grpSp>
        <p:nvGrpSpPr>
          <p:cNvPr id="17" name="object 17"/>
          <p:cNvGrpSpPr/>
          <p:nvPr/>
        </p:nvGrpSpPr>
        <p:grpSpPr>
          <a:xfrm>
            <a:off x="9843515" y="2631956"/>
            <a:ext cx="241300" cy="856615"/>
            <a:chOff x="8270747" y="2400300"/>
            <a:chExt cx="241300" cy="856615"/>
          </a:xfrm>
        </p:grpSpPr>
        <p:sp>
          <p:nvSpPr>
            <p:cNvPr id="18" name="object 18"/>
            <p:cNvSpPr/>
            <p:nvPr/>
          </p:nvSpPr>
          <p:spPr>
            <a:xfrm>
              <a:off x="8332088" y="2429255"/>
              <a:ext cx="127000" cy="827405"/>
            </a:xfrm>
            <a:custGeom>
              <a:avLst/>
              <a:gdLst/>
              <a:ahLst/>
              <a:cxnLst/>
              <a:rect l="l" t="t" r="r" b="b"/>
              <a:pathLst>
                <a:path w="127000" h="827404">
                  <a:moveTo>
                    <a:pt x="55855" y="126984"/>
                  </a:moveTo>
                  <a:lnTo>
                    <a:pt x="54482" y="827024"/>
                  </a:lnTo>
                  <a:lnTo>
                    <a:pt x="69722" y="827151"/>
                  </a:lnTo>
                  <a:lnTo>
                    <a:pt x="71095" y="127015"/>
                  </a:lnTo>
                  <a:lnTo>
                    <a:pt x="55855" y="126984"/>
                  </a:lnTo>
                  <a:close/>
                </a:path>
                <a:path w="127000" h="827404">
                  <a:moveTo>
                    <a:pt x="120605" y="114300"/>
                  </a:moveTo>
                  <a:lnTo>
                    <a:pt x="71119" y="114300"/>
                  </a:lnTo>
                  <a:lnTo>
                    <a:pt x="71095" y="127015"/>
                  </a:lnTo>
                  <a:lnTo>
                    <a:pt x="127000" y="127127"/>
                  </a:lnTo>
                  <a:lnTo>
                    <a:pt x="120605" y="114300"/>
                  </a:lnTo>
                  <a:close/>
                </a:path>
                <a:path w="127000" h="827404">
                  <a:moveTo>
                    <a:pt x="71119" y="114300"/>
                  </a:moveTo>
                  <a:lnTo>
                    <a:pt x="55879" y="114300"/>
                  </a:lnTo>
                  <a:lnTo>
                    <a:pt x="55855" y="126984"/>
                  </a:lnTo>
                  <a:lnTo>
                    <a:pt x="71095" y="127015"/>
                  </a:lnTo>
                  <a:lnTo>
                    <a:pt x="71119" y="114300"/>
                  </a:lnTo>
                  <a:close/>
                </a:path>
                <a:path w="127000" h="827404">
                  <a:moveTo>
                    <a:pt x="63626" y="0"/>
                  </a:moveTo>
                  <a:lnTo>
                    <a:pt x="0" y="126873"/>
                  </a:lnTo>
                  <a:lnTo>
                    <a:pt x="55855" y="126984"/>
                  </a:lnTo>
                  <a:lnTo>
                    <a:pt x="55879" y="114300"/>
                  </a:lnTo>
                  <a:lnTo>
                    <a:pt x="120605" y="114300"/>
                  </a:lnTo>
                  <a:lnTo>
                    <a:pt x="63626" y="0"/>
                  </a:lnTo>
                  <a:close/>
                </a:path>
              </a:pathLst>
            </a:custGeom>
            <a:solidFill>
              <a:srgbClr val="000000"/>
            </a:solidFill>
          </p:spPr>
          <p:txBody>
            <a:bodyPr wrap="square" lIns="0" tIns="0" rIns="0" bIns="0" rtlCol="0"/>
            <a:lstStyle/>
            <a:p>
              <a:endParaRPr/>
            </a:p>
          </p:txBody>
        </p:sp>
        <p:sp>
          <p:nvSpPr>
            <p:cNvPr id="19" name="object 19"/>
            <p:cNvSpPr/>
            <p:nvPr/>
          </p:nvSpPr>
          <p:spPr>
            <a:xfrm>
              <a:off x="8270747" y="2400300"/>
              <a:ext cx="240791" cy="240791"/>
            </a:xfrm>
            <a:prstGeom prst="rect">
              <a:avLst/>
            </a:prstGeom>
            <a:blipFill>
              <a:blip r:embed="rId2" cstate="print"/>
              <a:stretch>
                <a:fillRect/>
              </a:stretch>
            </a:blipFill>
          </p:spPr>
          <p:txBody>
            <a:bodyPr wrap="square" lIns="0" tIns="0" rIns="0" bIns="0" rtlCol="0"/>
            <a:lstStyle/>
            <a:p>
              <a:endParaRPr/>
            </a:p>
          </p:txBody>
        </p:sp>
      </p:grpSp>
      <p:grpSp>
        <p:nvGrpSpPr>
          <p:cNvPr id="20" name="object 20"/>
          <p:cNvGrpSpPr/>
          <p:nvPr/>
        </p:nvGrpSpPr>
        <p:grpSpPr>
          <a:xfrm>
            <a:off x="9843515" y="1362463"/>
            <a:ext cx="241300" cy="911860"/>
            <a:chOff x="8270747" y="1130808"/>
            <a:chExt cx="241300" cy="911860"/>
          </a:xfrm>
        </p:grpSpPr>
        <p:sp>
          <p:nvSpPr>
            <p:cNvPr id="21" name="object 21"/>
            <p:cNvSpPr/>
            <p:nvPr/>
          </p:nvSpPr>
          <p:spPr>
            <a:xfrm>
              <a:off x="8332088" y="1156716"/>
              <a:ext cx="127000" cy="885825"/>
            </a:xfrm>
            <a:custGeom>
              <a:avLst/>
              <a:gdLst/>
              <a:ahLst/>
              <a:cxnLst/>
              <a:rect l="l" t="t" r="r" b="b"/>
              <a:pathLst>
                <a:path w="127000" h="885825">
                  <a:moveTo>
                    <a:pt x="55857" y="126984"/>
                  </a:moveTo>
                  <a:lnTo>
                    <a:pt x="54482" y="885825"/>
                  </a:lnTo>
                  <a:lnTo>
                    <a:pt x="69722" y="885825"/>
                  </a:lnTo>
                  <a:lnTo>
                    <a:pt x="71096" y="127015"/>
                  </a:lnTo>
                  <a:lnTo>
                    <a:pt x="55857" y="126984"/>
                  </a:lnTo>
                  <a:close/>
                </a:path>
                <a:path w="127000" h="885825">
                  <a:moveTo>
                    <a:pt x="120605" y="114300"/>
                  </a:moveTo>
                  <a:lnTo>
                    <a:pt x="71119" y="114300"/>
                  </a:lnTo>
                  <a:lnTo>
                    <a:pt x="71096" y="127015"/>
                  </a:lnTo>
                  <a:lnTo>
                    <a:pt x="127000" y="127126"/>
                  </a:lnTo>
                  <a:lnTo>
                    <a:pt x="120605" y="114300"/>
                  </a:lnTo>
                  <a:close/>
                </a:path>
                <a:path w="127000" h="885825">
                  <a:moveTo>
                    <a:pt x="71119" y="114300"/>
                  </a:moveTo>
                  <a:lnTo>
                    <a:pt x="55879" y="114300"/>
                  </a:lnTo>
                  <a:lnTo>
                    <a:pt x="55857" y="126984"/>
                  </a:lnTo>
                  <a:lnTo>
                    <a:pt x="71096" y="127015"/>
                  </a:lnTo>
                  <a:lnTo>
                    <a:pt x="71119" y="114300"/>
                  </a:lnTo>
                  <a:close/>
                </a:path>
                <a:path w="127000" h="885825">
                  <a:moveTo>
                    <a:pt x="63626" y="0"/>
                  </a:moveTo>
                  <a:lnTo>
                    <a:pt x="0" y="126873"/>
                  </a:lnTo>
                  <a:lnTo>
                    <a:pt x="55857" y="126984"/>
                  </a:lnTo>
                  <a:lnTo>
                    <a:pt x="55879" y="114300"/>
                  </a:lnTo>
                  <a:lnTo>
                    <a:pt x="120605" y="114300"/>
                  </a:lnTo>
                  <a:lnTo>
                    <a:pt x="63626" y="0"/>
                  </a:lnTo>
                  <a:close/>
                </a:path>
              </a:pathLst>
            </a:custGeom>
            <a:solidFill>
              <a:srgbClr val="000000"/>
            </a:solidFill>
          </p:spPr>
          <p:txBody>
            <a:bodyPr wrap="square" lIns="0" tIns="0" rIns="0" bIns="0" rtlCol="0"/>
            <a:lstStyle/>
            <a:p>
              <a:endParaRPr/>
            </a:p>
          </p:txBody>
        </p:sp>
        <p:sp>
          <p:nvSpPr>
            <p:cNvPr id="22" name="object 22"/>
            <p:cNvSpPr/>
            <p:nvPr/>
          </p:nvSpPr>
          <p:spPr>
            <a:xfrm>
              <a:off x="8270747" y="1130808"/>
              <a:ext cx="240791" cy="240791"/>
            </a:xfrm>
            <a:prstGeom prst="rect">
              <a:avLst/>
            </a:prstGeom>
            <a:blipFill>
              <a:blip r:embed="rId2" cstate="print"/>
              <a:stretch>
                <a:fillRect/>
              </a:stretch>
            </a:blipFill>
          </p:spPr>
          <p:txBody>
            <a:bodyPr wrap="square" lIns="0" tIns="0" rIns="0" bIns="0" rtlCol="0"/>
            <a:lstStyle/>
            <a:p>
              <a:endParaRPr/>
            </a:p>
          </p:txBody>
        </p:sp>
      </p:grpSp>
      <p:grpSp>
        <p:nvGrpSpPr>
          <p:cNvPr id="23" name="object 23"/>
          <p:cNvGrpSpPr/>
          <p:nvPr/>
        </p:nvGrpSpPr>
        <p:grpSpPr>
          <a:xfrm>
            <a:off x="6173724" y="3592067"/>
            <a:ext cx="3560445" cy="938530"/>
            <a:chOff x="4649723" y="3592067"/>
            <a:chExt cx="3560445" cy="938530"/>
          </a:xfrm>
        </p:grpSpPr>
        <p:sp>
          <p:nvSpPr>
            <p:cNvPr id="24" name="object 24"/>
            <p:cNvSpPr/>
            <p:nvPr/>
          </p:nvSpPr>
          <p:spPr>
            <a:xfrm>
              <a:off x="6282689" y="3835145"/>
              <a:ext cx="0" cy="390525"/>
            </a:xfrm>
            <a:custGeom>
              <a:avLst/>
              <a:gdLst/>
              <a:ahLst/>
              <a:cxnLst/>
              <a:rect l="l" t="t" r="r" b="b"/>
              <a:pathLst>
                <a:path h="390525">
                  <a:moveTo>
                    <a:pt x="0" y="390143"/>
                  </a:moveTo>
                  <a:lnTo>
                    <a:pt x="0" y="0"/>
                  </a:lnTo>
                </a:path>
              </a:pathLst>
            </a:custGeom>
            <a:ln w="28956">
              <a:solidFill>
                <a:srgbClr val="000000"/>
              </a:solidFill>
            </a:ln>
          </p:spPr>
          <p:txBody>
            <a:bodyPr wrap="square" lIns="0" tIns="0" rIns="0" bIns="0" rtlCol="0"/>
            <a:lstStyle/>
            <a:p>
              <a:endParaRPr/>
            </a:p>
          </p:txBody>
        </p:sp>
        <p:sp>
          <p:nvSpPr>
            <p:cNvPr id="25" name="object 25"/>
            <p:cNvSpPr/>
            <p:nvPr/>
          </p:nvSpPr>
          <p:spPr>
            <a:xfrm>
              <a:off x="6134861" y="3606545"/>
              <a:ext cx="294640" cy="228600"/>
            </a:xfrm>
            <a:custGeom>
              <a:avLst/>
              <a:gdLst/>
              <a:ahLst/>
              <a:cxnLst/>
              <a:rect l="l" t="t" r="r" b="b"/>
              <a:pathLst>
                <a:path w="294639" h="228600">
                  <a:moveTo>
                    <a:pt x="0" y="228599"/>
                  </a:moveTo>
                  <a:lnTo>
                    <a:pt x="147065" y="0"/>
                  </a:lnTo>
                  <a:lnTo>
                    <a:pt x="294132" y="228599"/>
                  </a:lnTo>
                  <a:lnTo>
                    <a:pt x="0" y="228599"/>
                  </a:lnTo>
                  <a:close/>
                </a:path>
              </a:pathLst>
            </a:custGeom>
            <a:ln w="28956">
              <a:solidFill>
                <a:srgbClr val="000000"/>
              </a:solidFill>
            </a:ln>
          </p:spPr>
          <p:txBody>
            <a:bodyPr wrap="square" lIns="0" tIns="0" rIns="0" bIns="0" rtlCol="0"/>
            <a:lstStyle/>
            <a:p>
              <a:endParaRPr/>
            </a:p>
          </p:txBody>
        </p:sp>
        <p:sp>
          <p:nvSpPr>
            <p:cNvPr id="26" name="object 26"/>
            <p:cNvSpPr/>
            <p:nvPr/>
          </p:nvSpPr>
          <p:spPr>
            <a:xfrm>
              <a:off x="4664201" y="4225289"/>
              <a:ext cx="3531235" cy="304800"/>
            </a:xfrm>
            <a:custGeom>
              <a:avLst/>
              <a:gdLst/>
              <a:ahLst/>
              <a:cxnLst/>
              <a:rect l="l" t="t" r="r" b="b"/>
              <a:pathLst>
                <a:path w="3531234" h="304800">
                  <a:moveTo>
                    <a:pt x="0" y="0"/>
                  </a:moveTo>
                  <a:lnTo>
                    <a:pt x="3529583" y="0"/>
                  </a:lnTo>
                </a:path>
                <a:path w="3531234" h="304800">
                  <a:moveTo>
                    <a:pt x="0" y="0"/>
                  </a:moveTo>
                  <a:lnTo>
                    <a:pt x="0" y="304800"/>
                  </a:lnTo>
                </a:path>
                <a:path w="3531234" h="304800">
                  <a:moveTo>
                    <a:pt x="3531107" y="0"/>
                  </a:moveTo>
                  <a:lnTo>
                    <a:pt x="3531107" y="304800"/>
                  </a:lnTo>
                </a:path>
              </a:pathLst>
            </a:custGeom>
            <a:ln w="28956">
              <a:solidFill>
                <a:srgbClr val="000000"/>
              </a:solidFill>
            </a:ln>
          </p:spPr>
          <p:txBody>
            <a:bodyPr wrap="square" lIns="0" tIns="0" rIns="0" bIns="0" rtlCol="0"/>
            <a:lstStyle/>
            <a:p>
              <a:endParaRPr/>
            </a:p>
          </p:txBody>
        </p:sp>
      </p:grpSp>
      <p:grpSp>
        <p:nvGrpSpPr>
          <p:cNvPr id="27" name="object 27"/>
          <p:cNvGrpSpPr/>
          <p:nvPr/>
        </p:nvGrpSpPr>
        <p:grpSpPr>
          <a:xfrm>
            <a:off x="5216653" y="4972811"/>
            <a:ext cx="2013585" cy="976630"/>
            <a:chOff x="3692652" y="4972811"/>
            <a:chExt cx="2013585" cy="976630"/>
          </a:xfrm>
        </p:grpSpPr>
        <p:sp>
          <p:nvSpPr>
            <p:cNvPr id="28" name="object 28"/>
            <p:cNvSpPr/>
            <p:nvPr/>
          </p:nvSpPr>
          <p:spPr>
            <a:xfrm>
              <a:off x="3707130" y="5567933"/>
              <a:ext cx="1984375" cy="0"/>
            </a:xfrm>
            <a:custGeom>
              <a:avLst/>
              <a:gdLst/>
              <a:ahLst/>
              <a:cxnLst/>
              <a:rect l="l" t="t" r="r" b="b"/>
              <a:pathLst>
                <a:path w="1984375">
                  <a:moveTo>
                    <a:pt x="0" y="0"/>
                  </a:moveTo>
                  <a:lnTo>
                    <a:pt x="1984248" y="0"/>
                  </a:lnTo>
                </a:path>
              </a:pathLst>
            </a:custGeom>
            <a:ln w="28956">
              <a:solidFill>
                <a:srgbClr val="000000"/>
              </a:solidFill>
            </a:ln>
          </p:spPr>
          <p:txBody>
            <a:bodyPr wrap="square" lIns="0" tIns="0" rIns="0" bIns="0" rtlCol="0"/>
            <a:lstStyle/>
            <a:p>
              <a:endParaRPr/>
            </a:p>
          </p:txBody>
        </p:sp>
        <p:sp>
          <p:nvSpPr>
            <p:cNvPr id="29" name="object 29"/>
            <p:cNvSpPr/>
            <p:nvPr/>
          </p:nvSpPr>
          <p:spPr>
            <a:xfrm>
              <a:off x="3707130" y="5567933"/>
              <a:ext cx="0" cy="380365"/>
            </a:xfrm>
            <a:custGeom>
              <a:avLst/>
              <a:gdLst/>
              <a:ahLst/>
              <a:cxnLst/>
              <a:rect l="l" t="t" r="r" b="b"/>
              <a:pathLst>
                <a:path h="380364">
                  <a:moveTo>
                    <a:pt x="0" y="0"/>
                  </a:moveTo>
                  <a:lnTo>
                    <a:pt x="0" y="380237"/>
                  </a:lnTo>
                </a:path>
              </a:pathLst>
            </a:custGeom>
            <a:ln w="28955">
              <a:solidFill>
                <a:srgbClr val="000000"/>
              </a:solidFill>
            </a:ln>
          </p:spPr>
          <p:txBody>
            <a:bodyPr wrap="square" lIns="0" tIns="0" rIns="0" bIns="0" rtlCol="0"/>
            <a:lstStyle/>
            <a:p>
              <a:endParaRPr/>
            </a:p>
          </p:txBody>
        </p:sp>
        <p:sp>
          <p:nvSpPr>
            <p:cNvPr id="30" name="object 30"/>
            <p:cNvSpPr/>
            <p:nvPr/>
          </p:nvSpPr>
          <p:spPr>
            <a:xfrm>
              <a:off x="4664202" y="5215889"/>
              <a:ext cx="1027430" cy="733425"/>
            </a:xfrm>
            <a:custGeom>
              <a:avLst/>
              <a:gdLst/>
              <a:ahLst/>
              <a:cxnLst/>
              <a:rect l="l" t="t" r="r" b="b"/>
              <a:pathLst>
                <a:path w="1027429" h="733425">
                  <a:moveTo>
                    <a:pt x="1027176" y="352044"/>
                  </a:moveTo>
                  <a:lnTo>
                    <a:pt x="1027176" y="733044"/>
                  </a:lnTo>
                </a:path>
                <a:path w="1027429" h="733425">
                  <a:moveTo>
                    <a:pt x="0" y="381000"/>
                  </a:moveTo>
                  <a:lnTo>
                    <a:pt x="0" y="0"/>
                  </a:lnTo>
                </a:path>
              </a:pathLst>
            </a:custGeom>
            <a:ln w="28956">
              <a:solidFill>
                <a:srgbClr val="000000"/>
              </a:solidFill>
            </a:ln>
          </p:spPr>
          <p:txBody>
            <a:bodyPr wrap="square" lIns="0" tIns="0" rIns="0" bIns="0" rtlCol="0"/>
            <a:lstStyle/>
            <a:p>
              <a:endParaRPr/>
            </a:p>
          </p:txBody>
        </p:sp>
        <p:sp>
          <p:nvSpPr>
            <p:cNvPr id="31" name="object 31"/>
            <p:cNvSpPr/>
            <p:nvPr/>
          </p:nvSpPr>
          <p:spPr>
            <a:xfrm>
              <a:off x="4516374" y="4987289"/>
              <a:ext cx="294640" cy="228600"/>
            </a:xfrm>
            <a:custGeom>
              <a:avLst/>
              <a:gdLst/>
              <a:ahLst/>
              <a:cxnLst/>
              <a:rect l="l" t="t" r="r" b="b"/>
              <a:pathLst>
                <a:path w="294639" h="228600">
                  <a:moveTo>
                    <a:pt x="0" y="228600"/>
                  </a:moveTo>
                  <a:lnTo>
                    <a:pt x="147065" y="0"/>
                  </a:lnTo>
                  <a:lnTo>
                    <a:pt x="294131" y="228600"/>
                  </a:lnTo>
                  <a:lnTo>
                    <a:pt x="0" y="228600"/>
                  </a:lnTo>
                  <a:close/>
                </a:path>
              </a:pathLst>
            </a:custGeom>
            <a:ln w="28956">
              <a:solidFill>
                <a:srgbClr val="000000"/>
              </a:solidFill>
            </a:ln>
          </p:spPr>
          <p:txBody>
            <a:bodyPr wrap="square" lIns="0" tIns="0" rIns="0" bIns="0" rtlCol="0"/>
            <a:lstStyle/>
            <a:p>
              <a:endParaRPr/>
            </a:p>
          </p:txBody>
        </p:sp>
      </p:grpSp>
      <p:grpSp>
        <p:nvGrpSpPr>
          <p:cNvPr id="32" name="object 32"/>
          <p:cNvGrpSpPr/>
          <p:nvPr/>
        </p:nvGrpSpPr>
        <p:grpSpPr>
          <a:xfrm>
            <a:off x="9555481" y="4972811"/>
            <a:ext cx="323215" cy="975360"/>
            <a:chOff x="8031480" y="4972811"/>
            <a:chExt cx="323215" cy="975360"/>
          </a:xfrm>
        </p:grpSpPr>
        <p:sp>
          <p:nvSpPr>
            <p:cNvPr id="33" name="object 33"/>
            <p:cNvSpPr/>
            <p:nvPr/>
          </p:nvSpPr>
          <p:spPr>
            <a:xfrm>
              <a:off x="8195310" y="5215889"/>
              <a:ext cx="0" cy="732790"/>
            </a:xfrm>
            <a:custGeom>
              <a:avLst/>
              <a:gdLst/>
              <a:ahLst/>
              <a:cxnLst/>
              <a:rect l="l" t="t" r="r" b="b"/>
              <a:pathLst>
                <a:path h="732789">
                  <a:moveTo>
                    <a:pt x="0" y="0"/>
                  </a:moveTo>
                  <a:lnTo>
                    <a:pt x="0" y="732282"/>
                  </a:lnTo>
                </a:path>
              </a:pathLst>
            </a:custGeom>
            <a:ln w="28955">
              <a:solidFill>
                <a:srgbClr val="000000"/>
              </a:solidFill>
            </a:ln>
          </p:spPr>
          <p:txBody>
            <a:bodyPr wrap="square" lIns="0" tIns="0" rIns="0" bIns="0" rtlCol="0"/>
            <a:lstStyle/>
            <a:p>
              <a:endParaRPr/>
            </a:p>
          </p:txBody>
        </p:sp>
        <p:sp>
          <p:nvSpPr>
            <p:cNvPr id="34" name="object 34"/>
            <p:cNvSpPr/>
            <p:nvPr/>
          </p:nvSpPr>
          <p:spPr>
            <a:xfrm>
              <a:off x="8045958" y="4987289"/>
              <a:ext cx="294640" cy="228600"/>
            </a:xfrm>
            <a:custGeom>
              <a:avLst/>
              <a:gdLst/>
              <a:ahLst/>
              <a:cxnLst/>
              <a:rect l="l" t="t" r="r" b="b"/>
              <a:pathLst>
                <a:path w="294640" h="228600">
                  <a:moveTo>
                    <a:pt x="0" y="228600"/>
                  </a:moveTo>
                  <a:lnTo>
                    <a:pt x="147066" y="0"/>
                  </a:lnTo>
                  <a:lnTo>
                    <a:pt x="294132" y="228600"/>
                  </a:lnTo>
                  <a:lnTo>
                    <a:pt x="0" y="228600"/>
                  </a:lnTo>
                  <a:close/>
                </a:path>
              </a:pathLst>
            </a:custGeom>
            <a:ln w="28956">
              <a:solidFill>
                <a:srgbClr val="000000"/>
              </a:solidFill>
            </a:ln>
          </p:spPr>
          <p:txBody>
            <a:bodyPr wrap="square" lIns="0" tIns="0" rIns="0" bIns="0" rtlCol="0"/>
            <a:lstStyle/>
            <a:p>
              <a:endParaRPr/>
            </a:p>
          </p:txBody>
        </p:sp>
      </p:grpSp>
      <p:sp>
        <p:nvSpPr>
          <p:cNvPr id="35" name="object 35"/>
          <p:cNvSpPr txBox="1"/>
          <p:nvPr/>
        </p:nvSpPr>
        <p:spPr>
          <a:xfrm>
            <a:off x="6995159" y="3157728"/>
            <a:ext cx="1545590" cy="350737"/>
          </a:xfrm>
          <a:prstGeom prst="rect">
            <a:avLst/>
          </a:prstGeom>
          <a:solidFill>
            <a:srgbClr val="FF0000"/>
          </a:solidFill>
          <a:ln w="12192">
            <a:solidFill>
              <a:srgbClr val="000000"/>
            </a:solidFill>
          </a:ln>
        </p:spPr>
        <p:txBody>
          <a:bodyPr vert="horz" wrap="square" lIns="0" tIns="42545" rIns="0" bIns="0" rtlCol="0">
            <a:spAutoFit/>
          </a:bodyPr>
          <a:lstStyle/>
          <a:p>
            <a:pPr marL="353695">
              <a:spcBef>
                <a:spcPts val="335"/>
              </a:spcBef>
            </a:pPr>
            <a:r>
              <a:rPr sz="2000" b="1" dirty="0">
                <a:solidFill>
                  <a:srgbClr val="FFFFFF"/>
                </a:solidFill>
                <a:latin typeface="Loma"/>
                <a:cs typeface="Loma"/>
              </a:rPr>
              <a:t>Vehicle</a:t>
            </a:r>
            <a:endParaRPr sz="2000">
              <a:latin typeface="Loma"/>
              <a:cs typeface="Loma"/>
            </a:endParaRPr>
          </a:p>
        </p:txBody>
      </p:sp>
      <p:sp>
        <p:nvSpPr>
          <p:cNvPr id="36" name="object 36"/>
          <p:cNvSpPr txBox="1"/>
          <p:nvPr/>
        </p:nvSpPr>
        <p:spPr>
          <a:xfrm>
            <a:off x="4495800" y="5948172"/>
            <a:ext cx="1544320" cy="352019"/>
          </a:xfrm>
          <a:prstGeom prst="rect">
            <a:avLst/>
          </a:prstGeom>
          <a:solidFill>
            <a:srgbClr val="FF0000"/>
          </a:solidFill>
          <a:ln w="12192">
            <a:solidFill>
              <a:srgbClr val="000000"/>
            </a:solidFill>
          </a:ln>
        </p:spPr>
        <p:txBody>
          <a:bodyPr vert="horz" wrap="square" lIns="0" tIns="43815" rIns="0" bIns="0" rtlCol="0">
            <a:spAutoFit/>
          </a:bodyPr>
          <a:lstStyle/>
          <a:p>
            <a:pPr marL="260985">
              <a:spcBef>
                <a:spcPts val="345"/>
              </a:spcBef>
            </a:pPr>
            <a:r>
              <a:rPr sz="2000" b="1" dirty="0">
                <a:solidFill>
                  <a:srgbClr val="FFFFFF"/>
                </a:solidFill>
                <a:latin typeface="Loma"/>
                <a:cs typeface="Loma"/>
              </a:rPr>
              <a:t>SportCar</a:t>
            </a:r>
            <a:endParaRPr sz="2000">
              <a:latin typeface="Loma"/>
              <a:cs typeface="Loma"/>
            </a:endParaRPr>
          </a:p>
        </p:txBody>
      </p:sp>
      <p:sp>
        <p:nvSpPr>
          <p:cNvPr id="37" name="object 37"/>
          <p:cNvSpPr txBox="1"/>
          <p:nvPr/>
        </p:nvSpPr>
        <p:spPr>
          <a:xfrm>
            <a:off x="6481571" y="5948172"/>
            <a:ext cx="1544320" cy="352019"/>
          </a:xfrm>
          <a:prstGeom prst="rect">
            <a:avLst/>
          </a:prstGeom>
          <a:solidFill>
            <a:srgbClr val="FF0000"/>
          </a:solidFill>
          <a:ln w="12191">
            <a:solidFill>
              <a:srgbClr val="000000"/>
            </a:solidFill>
          </a:ln>
        </p:spPr>
        <p:txBody>
          <a:bodyPr vert="horz" wrap="square" lIns="0" tIns="43815" rIns="0" bIns="0" rtlCol="0">
            <a:spAutoFit/>
          </a:bodyPr>
          <a:lstStyle/>
          <a:p>
            <a:pPr marL="260985">
              <a:spcBef>
                <a:spcPts val="345"/>
              </a:spcBef>
            </a:pPr>
            <a:r>
              <a:rPr sz="2000" b="1" spc="5" dirty="0">
                <a:solidFill>
                  <a:srgbClr val="FFFFFF"/>
                </a:solidFill>
                <a:latin typeface="Loma"/>
                <a:cs typeface="Loma"/>
              </a:rPr>
              <a:t>Compact</a:t>
            </a:r>
            <a:endParaRPr sz="2000">
              <a:latin typeface="Loma"/>
              <a:cs typeface="Loma"/>
            </a:endParaRPr>
          </a:p>
        </p:txBody>
      </p:sp>
      <p:sp>
        <p:nvSpPr>
          <p:cNvPr id="38" name="object 38"/>
          <p:cNvSpPr txBox="1"/>
          <p:nvPr/>
        </p:nvSpPr>
        <p:spPr>
          <a:xfrm>
            <a:off x="9203436" y="4529328"/>
            <a:ext cx="1137285" cy="351378"/>
          </a:xfrm>
          <a:prstGeom prst="rect">
            <a:avLst/>
          </a:prstGeom>
          <a:solidFill>
            <a:srgbClr val="FF0000"/>
          </a:solidFill>
          <a:ln w="12192">
            <a:solidFill>
              <a:srgbClr val="000000"/>
            </a:solidFill>
          </a:ln>
        </p:spPr>
        <p:txBody>
          <a:bodyPr vert="horz" wrap="square" lIns="0" tIns="43180" rIns="0" bIns="0" rtlCol="0">
            <a:spAutoFit/>
          </a:bodyPr>
          <a:lstStyle/>
          <a:p>
            <a:pPr marL="283210">
              <a:spcBef>
                <a:spcPts val="340"/>
              </a:spcBef>
            </a:pPr>
            <a:r>
              <a:rPr sz="2000" b="1" spc="5" dirty="0">
                <a:solidFill>
                  <a:srgbClr val="FFFFFF"/>
                </a:solidFill>
                <a:latin typeface="Loma"/>
                <a:cs typeface="Loma"/>
              </a:rPr>
              <a:t>Moto</a:t>
            </a:r>
            <a:endParaRPr sz="2000">
              <a:latin typeface="Loma"/>
              <a:cs typeface="Loma"/>
            </a:endParaRPr>
          </a:p>
        </p:txBody>
      </p:sp>
      <p:sp>
        <p:nvSpPr>
          <p:cNvPr id="39" name="object 39"/>
          <p:cNvSpPr txBox="1"/>
          <p:nvPr/>
        </p:nvSpPr>
        <p:spPr>
          <a:xfrm>
            <a:off x="8686801" y="5948171"/>
            <a:ext cx="1838325" cy="346890"/>
          </a:xfrm>
          <a:prstGeom prst="rect">
            <a:avLst/>
          </a:prstGeom>
          <a:solidFill>
            <a:srgbClr val="FF0000"/>
          </a:solidFill>
          <a:ln w="12192">
            <a:solidFill>
              <a:srgbClr val="000000"/>
            </a:solidFill>
          </a:ln>
        </p:spPr>
        <p:txBody>
          <a:bodyPr vert="horz" wrap="square" lIns="0" tIns="38735" rIns="0" bIns="0" rtlCol="0">
            <a:spAutoFit/>
          </a:bodyPr>
          <a:lstStyle/>
          <a:p>
            <a:pPr marL="330835">
              <a:spcBef>
                <a:spcPts val="305"/>
              </a:spcBef>
            </a:pPr>
            <a:r>
              <a:rPr sz="2000" b="1" dirty="0">
                <a:solidFill>
                  <a:srgbClr val="FFFFFF"/>
                </a:solidFill>
                <a:latin typeface="Loma"/>
                <a:cs typeface="Loma"/>
              </a:rPr>
              <a:t>SportMoto</a:t>
            </a:r>
            <a:endParaRPr sz="2000">
              <a:latin typeface="Loma"/>
              <a:cs typeface="Loma"/>
            </a:endParaRPr>
          </a:p>
        </p:txBody>
      </p:sp>
      <p:sp>
        <p:nvSpPr>
          <p:cNvPr id="40" name="object 40"/>
          <p:cNvSpPr txBox="1"/>
          <p:nvPr/>
        </p:nvSpPr>
        <p:spPr>
          <a:xfrm>
            <a:off x="5794247" y="4529328"/>
            <a:ext cx="893444" cy="351378"/>
          </a:xfrm>
          <a:prstGeom prst="rect">
            <a:avLst/>
          </a:prstGeom>
          <a:solidFill>
            <a:srgbClr val="FF0000"/>
          </a:solidFill>
          <a:ln w="12192">
            <a:solidFill>
              <a:srgbClr val="000000"/>
            </a:solidFill>
          </a:ln>
        </p:spPr>
        <p:txBody>
          <a:bodyPr vert="horz" wrap="square" lIns="0" tIns="43180" rIns="0" bIns="0" rtlCol="0">
            <a:spAutoFit/>
          </a:bodyPr>
          <a:lstStyle/>
          <a:p>
            <a:pPr marL="240665">
              <a:spcBef>
                <a:spcPts val="340"/>
              </a:spcBef>
            </a:pPr>
            <a:r>
              <a:rPr sz="2000" b="1" spc="10" dirty="0">
                <a:solidFill>
                  <a:srgbClr val="FFFFFF"/>
                </a:solidFill>
                <a:latin typeface="Loma"/>
                <a:cs typeface="Loma"/>
              </a:rPr>
              <a:t>Car</a:t>
            </a:r>
            <a:endParaRPr sz="2000">
              <a:latin typeface="Loma"/>
              <a:cs typeface="L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70" y="355721"/>
            <a:ext cx="7957847" cy="566181"/>
          </a:xfrm>
          <a:prstGeom prst="rect">
            <a:avLst/>
          </a:prstGeom>
        </p:spPr>
        <p:txBody>
          <a:bodyPr vert="horz" wrap="square" lIns="0" tIns="12065" rIns="0" bIns="0" rtlCol="0" anchor="ctr">
            <a:spAutoFit/>
          </a:bodyPr>
          <a:lstStyle/>
          <a:p>
            <a:pPr marL="12700">
              <a:lnSpc>
                <a:spcPct val="100000"/>
              </a:lnSpc>
              <a:spcBef>
                <a:spcPts val="95"/>
              </a:spcBef>
            </a:pPr>
            <a:r>
              <a:rPr sz="3600" dirty="0">
                <a:solidFill>
                  <a:srgbClr val="333399"/>
                </a:solidFill>
                <a:latin typeface="Tahoma"/>
                <a:cs typeface="Tahoma"/>
              </a:rPr>
              <a:t>3.1.4. Cây phân cấp kế thừa (2)</a:t>
            </a:r>
            <a:endParaRPr sz="3600" dirty="0">
              <a:latin typeface="Tahoma"/>
              <a:cs typeface="Tahoma"/>
            </a:endParaRPr>
          </a:p>
        </p:txBody>
      </p:sp>
      <p:sp>
        <p:nvSpPr>
          <p:cNvPr id="27" name="object 27"/>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27</a:t>
            </a:fld>
            <a:endParaRPr dirty="0"/>
          </a:p>
        </p:txBody>
      </p:sp>
      <p:sp>
        <p:nvSpPr>
          <p:cNvPr id="8" name="object 8"/>
          <p:cNvSpPr txBox="1"/>
          <p:nvPr/>
        </p:nvSpPr>
        <p:spPr>
          <a:xfrm>
            <a:off x="2579171" y="1360910"/>
            <a:ext cx="7957847" cy="2177519"/>
          </a:xfrm>
          <a:prstGeom prst="rect">
            <a:avLst/>
          </a:prstGeom>
        </p:spPr>
        <p:txBody>
          <a:bodyPr vert="horz" wrap="square" lIns="0" tIns="12700" rIns="0" bIns="0" rtlCol="0">
            <a:spAutoFit/>
          </a:bodyPr>
          <a:lstStyle/>
          <a:p>
            <a:pPr marL="355600" marR="1233170" indent="-342900">
              <a:spcBef>
                <a:spcPts val="100"/>
              </a:spcBef>
              <a:buClr>
                <a:srgbClr val="3333CC"/>
              </a:buClr>
              <a:buSzPct val="59259"/>
              <a:buFont typeface="Wingdings"/>
              <a:buChar char="◼"/>
              <a:tabLst>
                <a:tab pos="354965" algn="l"/>
                <a:tab pos="355600" algn="l"/>
              </a:tabLst>
            </a:pPr>
            <a:r>
              <a:rPr sz="2700" dirty="0">
                <a:latin typeface="Tahoma"/>
                <a:cs typeface="Tahoma"/>
              </a:rPr>
              <a:t>Các lớp con có cùng lớp cha gọi là anh chị </a:t>
            </a:r>
            <a:r>
              <a:rPr sz="2700" dirty="0" err="1">
                <a:latin typeface="Tahoma"/>
                <a:cs typeface="Tahoma"/>
              </a:rPr>
              <a:t>em</a:t>
            </a:r>
            <a:r>
              <a:rPr sz="2700" dirty="0">
                <a:latin typeface="Tahoma"/>
                <a:cs typeface="Tahoma"/>
              </a:rPr>
              <a:t> (siblings)</a:t>
            </a:r>
          </a:p>
          <a:p>
            <a:pPr marL="355600" marR="5080" indent="-342900">
              <a:lnSpc>
                <a:spcPts val="3190"/>
              </a:lnSpc>
              <a:spcBef>
                <a:spcPts val="795"/>
              </a:spcBef>
              <a:buClr>
                <a:srgbClr val="3333CC"/>
              </a:buClr>
              <a:buSzPct val="59259"/>
              <a:buFont typeface="Wingdings"/>
              <a:buChar char="◼"/>
              <a:tabLst>
                <a:tab pos="354965" algn="l"/>
                <a:tab pos="355600" algn="l"/>
              </a:tabLst>
            </a:pPr>
            <a:r>
              <a:rPr sz="2700" dirty="0">
                <a:latin typeface="Tahoma"/>
                <a:cs typeface="Tahoma"/>
              </a:rPr>
              <a:t>Thành viên được kế thừa sẽ được kế thừa xuống dưới  trong cây phân cấp </a:t>
            </a:r>
            <a:r>
              <a:rPr sz="2700" dirty="0">
                <a:latin typeface="Wingdings"/>
                <a:cs typeface="Wingdings"/>
              </a:rPr>
              <a:t>→</a:t>
            </a:r>
            <a:r>
              <a:rPr sz="2700" dirty="0">
                <a:latin typeface="Times New Roman"/>
                <a:cs typeface="Times New Roman"/>
              </a:rPr>
              <a:t> </a:t>
            </a:r>
            <a:r>
              <a:rPr sz="2700" dirty="0">
                <a:latin typeface="Tahoma"/>
                <a:cs typeface="Tahoma"/>
              </a:rPr>
              <a:t>Lớp con kế thừa tất cả </a:t>
            </a:r>
            <a:r>
              <a:rPr sz="2700" dirty="0" err="1">
                <a:latin typeface="Tahoma"/>
                <a:cs typeface="Tahoma"/>
              </a:rPr>
              <a:t>các</a:t>
            </a:r>
            <a:r>
              <a:rPr sz="2700" dirty="0">
                <a:latin typeface="Tahoma"/>
                <a:cs typeface="Tahoma"/>
              </a:rPr>
              <a:t> </a:t>
            </a:r>
            <a:r>
              <a:rPr sz="2700" dirty="0" err="1">
                <a:latin typeface="Tahoma"/>
                <a:cs typeface="Tahoma"/>
              </a:rPr>
              <a:t>lớp</a:t>
            </a:r>
            <a:r>
              <a:rPr lang="en-US" sz="2700" dirty="0">
                <a:latin typeface="Tahoma"/>
                <a:cs typeface="Tahoma"/>
              </a:rPr>
              <a:t> </a:t>
            </a:r>
            <a:r>
              <a:rPr lang="en-US" sz="2700" dirty="0" err="1">
                <a:latin typeface="Tahoma"/>
                <a:cs typeface="Tahoma"/>
              </a:rPr>
              <a:t>tổ</a:t>
            </a:r>
            <a:r>
              <a:rPr lang="en-US" sz="2700" dirty="0">
                <a:latin typeface="Tahoma"/>
                <a:cs typeface="Tahoma"/>
              </a:rPr>
              <a:t> </a:t>
            </a:r>
            <a:r>
              <a:rPr lang="en-US" sz="2700" dirty="0" err="1">
                <a:latin typeface="Tahoma"/>
                <a:cs typeface="Tahoma"/>
              </a:rPr>
              <a:t>tiên</a:t>
            </a:r>
            <a:r>
              <a:rPr lang="en-US" sz="2700" dirty="0">
                <a:latin typeface="Tahoma"/>
                <a:cs typeface="Tahoma"/>
              </a:rPr>
              <a:t> </a:t>
            </a:r>
            <a:r>
              <a:rPr lang="en-US" sz="2700" dirty="0" err="1">
                <a:latin typeface="Tahoma"/>
                <a:cs typeface="Tahoma"/>
              </a:rPr>
              <a:t>của</a:t>
            </a:r>
            <a:r>
              <a:rPr lang="en-US" sz="2700" dirty="0">
                <a:latin typeface="Tahoma"/>
                <a:cs typeface="Tahoma"/>
              </a:rPr>
              <a:t> </a:t>
            </a:r>
            <a:r>
              <a:rPr lang="en-US" sz="2700" dirty="0" err="1">
                <a:latin typeface="Tahoma"/>
                <a:cs typeface="Tahoma"/>
              </a:rPr>
              <a:t>nó</a:t>
            </a:r>
            <a:r>
              <a:rPr lang="en-US" sz="2700" dirty="0">
                <a:latin typeface="Tahoma"/>
                <a:cs typeface="Tahoma"/>
              </a:rPr>
              <a:t>.</a:t>
            </a:r>
            <a:endParaRPr sz="2700" dirty="0">
              <a:latin typeface="Tahoma"/>
              <a:cs typeface="Tahoma"/>
            </a:endParaRPr>
          </a:p>
        </p:txBody>
      </p:sp>
      <p:sp>
        <p:nvSpPr>
          <p:cNvPr id="10" name="object 10"/>
          <p:cNvSpPr txBox="1"/>
          <p:nvPr/>
        </p:nvSpPr>
        <p:spPr>
          <a:xfrm>
            <a:off x="5192267" y="3545221"/>
            <a:ext cx="1660525" cy="327654"/>
          </a:xfrm>
          <a:prstGeom prst="rect">
            <a:avLst/>
          </a:prstGeom>
          <a:solidFill>
            <a:srgbClr val="4DB3E6"/>
          </a:solidFill>
          <a:ln w="3175">
            <a:solidFill>
              <a:srgbClr val="000000"/>
            </a:solidFill>
          </a:ln>
        </p:spPr>
        <p:txBody>
          <a:bodyPr vert="horz" wrap="square" lIns="0" tIns="80645" rIns="0" bIns="0" rtlCol="0">
            <a:spAutoFit/>
          </a:bodyPr>
          <a:lstStyle/>
          <a:p>
            <a:pPr marL="2540" algn="ctr">
              <a:spcBef>
                <a:spcPts val="635"/>
              </a:spcBef>
            </a:pPr>
            <a:r>
              <a:rPr sz="1600" b="1" spc="-10" dirty="0">
                <a:latin typeface="Arial"/>
                <a:cs typeface="Arial"/>
              </a:rPr>
              <a:t>Hình</a:t>
            </a:r>
            <a:endParaRPr sz="1600">
              <a:latin typeface="Arial"/>
              <a:cs typeface="Arial"/>
            </a:endParaRPr>
          </a:p>
        </p:txBody>
      </p:sp>
      <p:sp>
        <p:nvSpPr>
          <p:cNvPr id="11" name="object 11"/>
          <p:cNvSpPr txBox="1"/>
          <p:nvPr/>
        </p:nvSpPr>
        <p:spPr>
          <a:xfrm>
            <a:off x="2729484" y="4483659"/>
            <a:ext cx="2440305" cy="327013"/>
          </a:xfrm>
          <a:prstGeom prst="rect">
            <a:avLst/>
          </a:prstGeom>
          <a:solidFill>
            <a:srgbClr val="4DB3E6"/>
          </a:solidFill>
          <a:ln w="3175">
            <a:solidFill>
              <a:srgbClr val="000000"/>
            </a:solidFill>
          </a:ln>
        </p:spPr>
        <p:txBody>
          <a:bodyPr vert="horz" wrap="square" lIns="0" tIns="80010" rIns="0" bIns="0" rtlCol="0">
            <a:spAutoFit/>
          </a:bodyPr>
          <a:lstStyle/>
          <a:p>
            <a:pPr marL="524510">
              <a:spcBef>
                <a:spcPts val="630"/>
              </a:spcBef>
            </a:pPr>
            <a:r>
              <a:rPr sz="1600" b="1" spc="-10" dirty="0">
                <a:latin typeface="Arial"/>
                <a:cs typeface="Arial"/>
              </a:rPr>
              <a:t>Hình </a:t>
            </a:r>
            <a:r>
              <a:rPr sz="1600" b="1" spc="-5" dirty="0">
                <a:latin typeface="Arial"/>
                <a:cs typeface="Arial"/>
              </a:rPr>
              <a:t>hai</a:t>
            </a:r>
            <a:r>
              <a:rPr sz="1600" b="1" spc="15" dirty="0">
                <a:latin typeface="Arial"/>
                <a:cs typeface="Arial"/>
              </a:rPr>
              <a:t> </a:t>
            </a:r>
            <a:r>
              <a:rPr sz="1600" b="1" spc="-10" dirty="0">
                <a:latin typeface="Arial"/>
                <a:cs typeface="Arial"/>
              </a:rPr>
              <a:t>chiều</a:t>
            </a:r>
            <a:endParaRPr sz="1600">
              <a:latin typeface="Arial"/>
              <a:cs typeface="Arial"/>
            </a:endParaRPr>
          </a:p>
        </p:txBody>
      </p:sp>
      <p:sp>
        <p:nvSpPr>
          <p:cNvPr id="12" name="object 12"/>
          <p:cNvSpPr txBox="1"/>
          <p:nvPr/>
        </p:nvSpPr>
        <p:spPr>
          <a:xfrm>
            <a:off x="6944868" y="4483659"/>
            <a:ext cx="2440305" cy="327013"/>
          </a:xfrm>
          <a:prstGeom prst="rect">
            <a:avLst/>
          </a:prstGeom>
          <a:solidFill>
            <a:srgbClr val="4DB3E6"/>
          </a:solidFill>
          <a:ln w="3175">
            <a:solidFill>
              <a:srgbClr val="000000"/>
            </a:solidFill>
          </a:ln>
        </p:spPr>
        <p:txBody>
          <a:bodyPr vert="horz" wrap="square" lIns="0" tIns="80010" rIns="0" bIns="0" rtlCol="0">
            <a:spAutoFit/>
          </a:bodyPr>
          <a:lstStyle/>
          <a:p>
            <a:pPr marL="554990">
              <a:spcBef>
                <a:spcPts val="630"/>
              </a:spcBef>
            </a:pPr>
            <a:r>
              <a:rPr sz="1600" b="1" spc="-10" dirty="0">
                <a:latin typeface="Arial"/>
                <a:cs typeface="Arial"/>
              </a:rPr>
              <a:t>Hình </a:t>
            </a:r>
            <a:r>
              <a:rPr sz="1600" b="1" spc="-5" dirty="0">
                <a:latin typeface="Arial"/>
                <a:cs typeface="Arial"/>
              </a:rPr>
              <a:t>ba</a:t>
            </a:r>
            <a:r>
              <a:rPr sz="1600" b="1" dirty="0">
                <a:latin typeface="Arial"/>
                <a:cs typeface="Arial"/>
              </a:rPr>
              <a:t> </a:t>
            </a:r>
            <a:r>
              <a:rPr sz="1600" b="1" spc="-10" dirty="0">
                <a:latin typeface="Arial"/>
                <a:cs typeface="Arial"/>
              </a:rPr>
              <a:t>chiều</a:t>
            </a:r>
            <a:endParaRPr sz="1600">
              <a:latin typeface="Arial"/>
              <a:cs typeface="Arial"/>
            </a:endParaRPr>
          </a:p>
        </p:txBody>
      </p:sp>
      <p:sp>
        <p:nvSpPr>
          <p:cNvPr id="13" name="object 13"/>
          <p:cNvSpPr txBox="1"/>
          <p:nvPr/>
        </p:nvSpPr>
        <p:spPr>
          <a:xfrm>
            <a:off x="1993392" y="6019801"/>
            <a:ext cx="1166495" cy="328295"/>
          </a:xfrm>
          <a:prstGeom prst="rect">
            <a:avLst/>
          </a:prstGeom>
          <a:solidFill>
            <a:srgbClr val="4DB3E6"/>
          </a:solidFill>
          <a:ln w="3175">
            <a:solidFill>
              <a:srgbClr val="000000"/>
            </a:solidFill>
          </a:ln>
        </p:spPr>
        <p:txBody>
          <a:bodyPr vert="horz" wrap="square" lIns="0" tIns="81280" rIns="0" bIns="0" rtlCol="0">
            <a:spAutoFit/>
          </a:bodyPr>
          <a:lstStyle/>
          <a:p>
            <a:pPr marL="132715">
              <a:spcBef>
                <a:spcPts val="640"/>
              </a:spcBef>
            </a:pPr>
            <a:r>
              <a:rPr sz="1600" b="1" spc="-10" dirty="0">
                <a:latin typeface="Arial"/>
                <a:cs typeface="Arial"/>
              </a:rPr>
              <a:t>Hình</a:t>
            </a:r>
            <a:r>
              <a:rPr sz="1600" b="1" spc="-25" dirty="0">
                <a:latin typeface="Arial"/>
                <a:cs typeface="Arial"/>
              </a:rPr>
              <a:t> </a:t>
            </a:r>
            <a:r>
              <a:rPr sz="1600" b="1" spc="-5" dirty="0">
                <a:latin typeface="Arial"/>
                <a:cs typeface="Arial"/>
              </a:rPr>
              <a:t>tròn</a:t>
            </a:r>
            <a:endParaRPr sz="1600">
              <a:latin typeface="Arial"/>
              <a:cs typeface="Arial"/>
            </a:endParaRPr>
          </a:p>
        </p:txBody>
      </p:sp>
      <p:sp>
        <p:nvSpPr>
          <p:cNvPr id="14" name="object 14"/>
          <p:cNvSpPr txBox="1"/>
          <p:nvPr/>
        </p:nvSpPr>
        <p:spPr>
          <a:xfrm>
            <a:off x="3288793" y="6019801"/>
            <a:ext cx="1365885" cy="328295"/>
          </a:xfrm>
          <a:prstGeom prst="rect">
            <a:avLst/>
          </a:prstGeom>
          <a:solidFill>
            <a:srgbClr val="4DB3E6"/>
          </a:solidFill>
          <a:ln w="3175">
            <a:solidFill>
              <a:srgbClr val="000000"/>
            </a:solidFill>
          </a:ln>
        </p:spPr>
        <p:txBody>
          <a:bodyPr vert="horz" wrap="square" lIns="0" tIns="81280" rIns="0" bIns="0" rtlCol="0">
            <a:spAutoFit/>
          </a:bodyPr>
          <a:lstStyle/>
          <a:p>
            <a:pPr marL="316230">
              <a:spcBef>
                <a:spcPts val="640"/>
              </a:spcBef>
            </a:pPr>
            <a:r>
              <a:rPr sz="1600" b="1" spc="-5" dirty="0">
                <a:latin typeface="Arial"/>
                <a:cs typeface="Arial"/>
              </a:rPr>
              <a:t>Tứ</a:t>
            </a:r>
            <a:r>
              <a:rPr sz="1600" b="1" dirty="0">
                <a:latin typeface="Arial"/>
                <a:cs typeface="Arial"/>
              </a:rPr>
              <a:t> </a:t>
            </a:r>
            <a:r>
              <a:rPr sz="1600" b="1" spc="-5" dirty="0">
                <a:latin typeface="Arial"/>
                <a:cs typeface="Arial"/>
              </a:rPr>
              <a:t>giác</a:t>
            </a:r>
            <a:endParaRPr sz="1600">
              <a:latin typeface="Arial"/>
              <a:cs typeface="Arial"/>
            </a:endParaRPr>
          </a:p>
        </p:txBody>
      </p:sp>
      <p:sp>
        <p:nvSpPr>
          <p:cNvPr id="15" name="object 15"/>
          <p:cNvSpPr txBox="1"/>
          <p:nvPr/>
        </p:nvSpPr>
        <p:spPr>
          <a:xfrm>
            <a:off x="4794504" y="6019801"/>
            <a:ext cx="1012825" cy="328295"/>
          </a:xfrm>
          <a:prstGeom prst="rect">
            <a:avLst/>
          </a:prstGeom>
          <a:solidFill>
            <a:srgbClr val="4DB3E6"/>
          </a:solidFill>
          <a:ln w="3175">
            <a:solidFill>
              <a:srgbClr val="000000"/>
            </a:solidFill>
          </a:ln>
        </p:spPr>
        <p:txBody>
          <a:bodyPr vert="horz" wrap="square" lIns="0" tIns="81280" rIns="0" bIns="0" rtlCol="0">
            <a:spAutoFit/>
          </a:bodyPr>
          <a:lstStyle/>
          <a:p>
            <a:pPr marL="67310">
              <a:spcBef>
                <a:spcPts val="640"/>
              </a:spcBef>
            </a:pPr>
            <a:r>
              <a:rPr sz="1600" b="1" spc="-5" dirty="0">
                <a:latin typeface="Arial"/>
                <a:cs typeface="Arial"/>
              </a:rPr>
              <a:t>Tam</a:t>
            </a:r>
            <a:r>
              <a:rPr sz="1600" b="1" spc="-35" dirty="0">
                <a:latin typeface="Arial"/>
                <a:cs typeface="Arial"/>
              </a:rPr>
              <a:t> </a:t>
            </a:r>
            <a:r>
              <a:rPr sz="1600" b="1" spc="-5" dirty="0">
                <a:latin typeface="Arial"/>
                <a:cs typeface="Arial"/>
              </a:rPr>
              <a:t>giác</a:t>
            </a:r>
            <a:endParaRPr sz="1600">
              <a:latin typeface="Arial"/>
              <a:cs typeface="Arial"/>
            </a:endParaRPr>
          </a:p>
        </p:txBody>
      </p:sp>
      <p:sp>
        <p:nvSpPr>
          <p:cNvPr id="16" name="object 16"/>
          <p:cNvSpPr txBox="1"/>
          <p:nvPr/>
        </p:nvSpPr>
        <p:spPr>
          <a:xfrm>
            <a:off x="6169153" y="6019801"/>
            <a:ext cx="1012825" cy="328295"/>
          </a:xfrm>
          <a:prstGeom prst="rect">
            <a:avLst/>
          </a:prstGeom>
          <a:solidFill>
            <a:srgbClr val="4DB3E6"/>
          </a:solidFill>
          <a:ln w="3175">
            <a:solidFill>
              <a:srgbClr val="000000"/>
            </a:solidFill>
          </a:ln>
        </p:spPr>
        <p:txBody>
          <a:bodyPr vert="horz" wrap="square" lIns="0" tIns="81280" rIns="0" bIns="0" rtlCol="0">
            <a:spAutoFit/>
          </a:bodyPr>
          <a:lstStyle/>
          <a:p>
            <a:pPr marL="77470">
              <a:spcBef>
                <a:spcPts val="640"/>
              </a:spcBef>
            </a:pPr>
            <a:r>
              <a:rPr sz="1600" b="1" spc="-10" dirty="0">
                <a:latin typeface="Arial"/>
                <a:cs typeface="Arial"/>
              </a:rPr>
              <a:t>Hình</a:t>
            </a:r>
            <a:r>
              <a:rPr sz="1600" b="1" spc="-35" dirty="0">
                <a:latin typeface="Arial"/>
                <a:cs typeface="Arial"/>
              </a:rPr>
              <a:t> </a:t>
            </a:r>
            <a:r>
              <a:rPr sz="1600" b="1" spc="-10" dirty="0">
                <a:latin typeface="Arial"/>
                <a:cs typeface="Arial"/>
              </a:rPr>
              <a:t>cầu</a:t>
            </a:r>
            <a:endParaRPr sz="1600">
              <a:latin typeface="Arial"/>
              <a:cs typeface="Arial"/>
            </a:endParaRPr>
          </a:p>
        </p:txBody>
      </p:sp>
      <p:sp>
        <p:nvSpPr>
          <p:cNvPr id="17" name="object 17"/>
          <p:cNvSpPr txBox="1"/>
          <p:nvPr/>
        </p:nvSpPr>
        <p:spPr>
          <a:xfrm>
            <a:off x="7322821" y="6019801"/>
            <a:ext cx="2011045" cy="328295"/>
          </a:xfrm>
          <a:prstGeom prst="rect">
            <a:avLst/>
          </a:prstGeom>
          <a:solidFill>
            <a:srgbClr val="4DB3E6"/>
          </a:solidFill>
          <a:ln w="3175">
            <a:solidFill>
              <a:srgbClr val="000000"/>
            </a:solidFill>
          </a:ln>
        </p:spPr>
        <p:txBody>
          <a:bodyPr vert="horz" wrap="square" lIns="0" tIns="81280" rIns="0" bIns="0" rtlCol="0">
            <a:spAutoFit/>
          </a:bodyPr>
          <a:lstStyle/>
          <a:p>
            <a:pPr marL="379095">
              <a:spcBef>
                <a:spcPts val="640"/>
              </a:spcBef>
            </a:pPr>
            <a:r>
              <a:rPr sz="1600" b="1" spc="-10" dirty="0">
                <a:latin typeface="Arial"/>
                <a:cs typeface="Arial"/>
              </a:rPr>
              <a:t>Hình </a:t>
            </a:r>
            <a:r>
              <a:rPr sz="1600" b="1" spc="-5" dirty="0">
                <a:latin typeface="Arial"/>
                <a:cs typeface="Arial"/>
              </a:rPr>
              <a:t>lăng</a:t>
            </a:r>
            <a:r>
              <a:rPr sz="1600" b="1" spc="10" dirty="0">
                <a:latin typeface="Arial"/>
                <a:cs typeface="Arial"/>
              </a:rPr>
              <a:t> </a:t>
            </a:r>
            <a:r>
              <a:rPr sz="1600" b="1" spc="-5" dirty="0">
                <a:latin typeface="Arial"/>
                <a:cs typeface="Arial"/>
              </a:rPr>
              <a:t>trụ</a:t>
            </a:r>
            <a:endParaRPr sz="1600">
              <a:latin typeface="Arial"/>
              <a:cs typeface="Arial"/>
            </a:endParaRPr>
          </a:p>
        </p:txBody>
      </p:sp>
      <p:sp>
        <p:nvSpPr>
          <p:cNvPr id="18" name="object 18"/>
          <p:cNvSpPr txBox="1"/>
          <p:nvPr/>
        </p:nvSpPr>
        <p:spPr>
          <a:xfrm>
            <a:off x="9410701" y="6019801"/>
            <a:ext cx="1005205" cy="328295"/>
          </a:xfrm>
          <a:prstGeom prst="rect">
            <a:avLst/>
          </a:prstGeom>
          <a:solidFill>
            <a:srgbClr val="4DB3E6"/>
          </a:solidFill>
          <a:ln w="3175">
            <a:solidFill>
              <a:srgbClr val="000000"/>
            </a:solidFill>
          </a:ln>
        </p:spPr>
        <p:txBody>
          <a:bodyPr vert="horz" wrap="square" lIns="0" tIns="81280" rIns="0" bIns="0" rtlCol="0">
            <a:spAutoFit/>
          </a:bodyPr>
          <a:lstStyle/>
          <a:p>
            <a:pPr marL="130175">
              <a:spcBef>
                <a:spcPts val="640"/>
              </a:spcBef>
            </a:pPr>
            <a:r>
              <a:rPr sz="1600" b="1" spc="-5" dirty="0">
                <a:latin typeface="Arial"/>
                <a:cs typeface="Arial"/>
              </a:rPr>
              <a:t>Tứ</a:t>
            </a:r>
            <a:r>
              <a:rPr sz="1600" b="1" spc="-15" dirty="0">
                <a:latin typeface="Arial"/>
                <a:cs typeface="Arial"/>
              </a:rPr>
              <a:t> </a:t>
            </a:r>
            <a:r>
              <a:rPr sz="1600" b="1" spc="-5" dirty="0">
                <a:latin typeface="Arial"/>
                <a:cs typeface="Arial"/>
              </a:rPr>
              <a:t>diện</a:t>
            </a:r>
            <a:endParaRPr sz="1600">
              <a:latin typeface="Arial"/>
              <a:cs typeface="Arial"/>
            </a:endParaRPr>
          </a:p>
        </p:txBody>
      </p:sp>
      <p:sp>
        <p:nvSpPr>
          <p:cNvPr id="19" name="object 19"/>
          <p:cNvSpPr/>
          <p:nvPr/>
        </p:nvSpPr>
        <p:spPr>
          <a:xfrm>
            <a:off x="4819904" y="3977436"/>
            <a:ext cx="437897" cy="508456"/>
          </a:xfrm>
          <a:custGeom>
            <a:avLst/>
            <a:gdLst/>
            <a:ahLst/>
            <a:cxnLst/>
            <a:rect l="l" t="t" r="r" b="b"/>
            <a:pathLst>
              <a:path w="601345" h="826770">
                <a:moveTo>
                  <a:pt x="521628" y="99061"/>
                </a:moveTo>
                <a:lnTo>
                  <a:pt x="0" y="819150"/>
                </a:lnTo>
                <a:lnTo>
                  <a:pt x="10160" y="826643"/>
                </a:lnTo>
                <a:lnTo>
                  <a:pt x="531932" y="106529"/>
                </a:lnTo>
                <a:lnTo>
                  <a:pt x="521628" y="99061"/>
                </a:lnTo>
                <a:close/>
              </a:path>
              <a:path w="601345" h="826770">
                <a:moveTo>
                  <a:pt x="586697" y="88773"/>
                </a:moveTo>
                <a:lnTo>
                  <a:pt x="529082" y="88773"/>
                </a:lnTo>
                <a:lnTo>
                  <a:pt x="539369" y="96265"/>
                </a:lnTo>
                <a:lnTo>
                  <a:pt x="531932" y="106529"/>
                </a:lnTo>
                <a:lnTo>
                  <a:pt x="578231" y="140081"/>
                </a:lnTo>
                <a:lnTo>
                  <a:pt x="586697" y="88773"/>
                </a:lnTo>
                <a:close/>
              </a:path>
              <a:path w="601345" h="826770">
                <a:moveTo>
                  <a:pt x="529082" y="88773"/>
                </a:moveTo>
                <a:lnTo>
                  <a:pt x="521628" y="99061"/>
                </a:lnTo>
                <a:lnTo>
                  <a:pt x="531932" y="106529"/>
                </a:lnTo>
                <a:lnTo>
                  <a:pt x="539369" y="96265"/>
                </a:lnTo>
                <a:lnTo>
                  <a:pt x="529082" y="88773"/>
                </a:lnTo>
                <a:close/>
              </a:path>
              <a:path w="601345" h="826770">
                <a:moveTo>
                  <a:pt x="601345" y="0"/>
                </a:moveTo>
                <a:lnTo>
                  <a:pt x="475361" y="65531"/>
                </a:lnTo>
                <a:lnTo>
                  <a:pt x="521628" y="99061"/>
                </a:lnTo>
                <a:lnTo>
                  <a:pt x="529082" y="88773"/>
                </a:lnTo>
                <a:lnTo>
                  <a:pt x="586697" y="88773"/>
                </a:lnTo>
                <a:lnTo>
                  <a:pt x="601345" y="0"/>
                </a:lnTo>
                <a:close/>
              </a:path>
            </a:pathLst>
          </a:custGeom>
          <a:solidFill>
            <a:srgbClr val="000000"/>
          </a:solidFill>
        </p:spPr>
        <p:txBody>
          <a:bodyPr wrap="square" lIns="0" tIns="0" rIns="0" bIns="0" rtlCol="0"/>
          <a:lstStyle/>
          <a:p>
            <a:endParaRPr/>
          </a:p>
        </p:txBody>
      </p:sp>
      <p:sp>
        <p:nvSpPr>
          <p:cNvPr id="20" name="object 20"/>
          <p:cNvSpPr/>
          <p:nvPr/>
        </p:nvSpPr>
        <p:spPr>
          <a:xfrm>
            <a:off x="6852792" y="3977436"/>
            <a:ext cx="373507" cy="508456"/>
          </a:xfrm>
          <a:custGeom>
            <a:avLst/>
            <a:gdLst/>
            <a:ahLst/>
            <a:cxnLst/>
            <a:rect l="l" t="t" r="r" b="b"/>
            <a:pathLst>
              <a:path w="604520" h="826770">
                <a:moveTo>
                  <a:pt x="79902" y="98961"/>
                </a:moveTo>
                <a:lnTo>
                  <a:pt x="69619" y="106457"/>
                </a:lnTo>
                <a:lnTo>
                  <a:pt x="594233" y="826643"/>
                </a:lnTo>
                <a:lnTo>
                  <a:pt x="604393" y="819150"/>
                </a:lnTo>
                <a:lnTo>
                  <a:pt x="79902" y="98961"/>
                </a:lnTo>
                <a:close/>
              </a:path>
              <a:path w="604520" h="826770">
                <a:moveTo>
                  <a:pt x="0" y="0"/>
                </a:moveTo>
                <a:lnTo>
                  <a:pt x="23495" y="140081"/>
                </a:lnTo>
                <a:lnTo>
                  <a:pt x="69619" y="106457"/>
                </a:lnTo>
                <a:lnTo>
                  <a:pt x="62103" y="96138"/>
                </a:lnTo>
                <a:lnTo>
                  <a:pt x="72390" y="88645"/>
                </a:lnTo>
                <a:lnTo>
                  <a:pt x="94054" y="88645"/>
                </a:lnTo>
                <a:lnTo>
                  <a:pt x="126111" y="65277"/>
                </a:lnTo>
                <a:lnTo>
                  <a:pt x="0" y="0"/>
                </a:lnTo>
                <a:close/>
              </a:path>
              <a:path w="604520" h="826770">
                <a:moveTo>
                  <a:pt x="72390" y="88645"/>
                </a:moveTo>
                <a:lnTo>
                  <a:pt x="62103" y="96138"/>
                </a:lnTo>
                <a:lnTo>
                  <a:pt x="69619" y="106457"/>
                </a:lnTo>
                <a:lnTo>
                  <a:pt x="79902" y="98961"/>
                </a:lnTo>
                <a:lnTo>
                  <a:pt x="72390" y="88645"/>
                </a:lnTo>
                <a:close/>
              </a:path>
              <a:path w="604520" h="826770">
                <a:moveTo>
                  <a:pt x="94054" y="88645"/>
                </a:moveTo>
                <a:lnTo>
                  <a:pt x="72390" y="88645"/>
                </a:lnTo>
                <a:lnTo>
                  <a:pt x="79902" y="98961"/>
                </a:lnTo>
                <a:lnTo>
                  <a:pt x="94054" y="88645"/>
                </a:lnTo>
                <a:close/>
              </a:path>
            </a:pathLst>
          </a:custGeom>
          <a:solidFill>
            <a:srgbClr val="000000"/>
          </a:solidFill>
        </p:spPr>
        <p:txBody>
          <a:bodyPr wrap="square" lIns="0" tIns="0" rIns="0" bIns="0" rtlCol="0"/>
          <a:lstStyle/>
          <a:p>
            <a:endParaRPr/>
          </a:p>
        </p:txBody>
      </p:sp>
      <p:sp>
        <p:nvSpPr>
          <p:cNvPr id="21" name="object 21"/>
          <p:cNvSpPr/>
          <p:nvPr/>
        </p:nvSpPr>
        <p:spPr>
          <a:xfrm>
            <a:off x="3885183" y="4925568"/>
            <a:ext cx="127000" cy="1092835"/>
          </a:xfrm>
          <a:custGeom>
            <a:avLst/>
            <a:gdLst/>
            <a:ahLst/>
            <a:cxnLst/>
            <a:rect l="l" t="t" r="r" b="b"/>
            <a:pathLst>
              <a:path w="127000" h="1092835">
                <a:moveTo>
                  <a:pt x="69850" y="114299"/>
                </a:moveTo>
                <a:lnTo>
                  <a:pt x="57150" y="114299"/>
                </a:lnTo>
                <a:lnTo>
                  <a:pt x="57150" y="1092644"/>
                </a:lnTo>
                <a:lnTo>
                  <a:pt x="69850" y="1092644"/>
                </a:lnTo>
                <a:lnTo>
                  <a:pt x="69850" y="114299"/>
                </a:lnTo>
                <a:close/>
              </a:path>
              <a:path w="127000" h="1092835">
                <a:moveTo>
                  <a:pt x="63500" y="0"/>
                </a:moveTo>
                <a:lnTo>
                  <a:pt x="0" y="126999"/>
                </a:lnTo>
                <a:lnTo>
                  <a:pt x="57150" y="126999"/>
                </a:lnTo>
                <a:lnTo>
                  <a:pt x="57150" y="114299"/>
                </a:lnTo>
                <a:lnTo>
                  <a:pt x="120650" y="114299"/>
                </a:lnTo>
                <a:lnTo>
                  <a:pt x="63500" y="0"/>
                </a:lnTo>
                <a:close/>
              </a:path>
              <a:path w="127000" h="1092835">
                <a:moveTo>
                  <a:pt x="120650" y="114299"/>
                </a:moveTo>
                <a:lnTo>
                  <a:pt x="69850" y="114299"/>
                </a:lnTo>
                <a:lnTo>
                  <a:pt x="69850" y="126999"/>
                </a:lnTo>
                <a:lnTo>
                  <a:pt x="127000" y="126999"/>
                </a:lnTo>
                <a:lnTo>
                  <a:pt x="120650" y="114299"/>
                </a:lnTo>
                <a:close/>
              </a:path>
            </a:pathLst>
          </a:custGeom>
          <a:solidFill>
            <a:srgbClr val="000000"/>
          </a:solidFill>
        </p:spPr>
        <p:txBody>
          <a:bodyPr wrap="square" lIns="0" tIns="0" rIns="0" bIns="0" rtlCol="0"/>
          <a:lstStyle/>
          <a:p>
            <a:endParaRPr/>
          </a:p>
        </p:txBody>
      </p:sp>
      <p:sp>
        <p:nvSpPr>
          <p:cNvPr id="22" name="object 22"/>
          <p:cNvSpPr/>
          <p:nvPr/>
        </p:nvSpPr>
        <p:spPr>
          <a:xfrm>
            <a:off x="2791396" y="4925568"/>
            <a:ext cx="793750" cy="1096645"/>
          </a:xfrm>
          <a:custGeom>
            <a:avLst/>
            <a:gdLst/>
            <a:ahLst/>
            <a:cxnLst/>
            <a:rect l="l" t="t" r="r" b="b"/>
            <a:pathLst>
              <a:path w="793750" h="1096645">
                <a:moveTo>
                  <a:pt x="713993" y="99325"/>
                </a:moveTo>
                <a:lnTo>
                  <a:pt x="0" y="1088923"/>
                </a:lnTo>
                <a:lnTo>
                  <a:pt x="10350" y="1096352"/>
                </a:lnTo>
                <a:lnTo>
                  <a:pt x="724248" y="106736"/>
                </a:lnTo>
                <a:lnTo>
                  <a:pt x="713993" y="99325"/>
                </a:lnTo>
                <a:close/>
              </a:path>
              <a:path w="793750" h="1096645">
                <a:moveTo>
                  <a:pt x="778917" y="89026"/>
                </a:moveTo>
                <a:lnTo>
                  <a:pt x="721423" y="89026"/>
                </a:lnTo>
                <a:lnTo>
                  <a:pt x="731710" y="96392"/>
                </a:lnTo>
                <a:lnTo>
                  <a:pt x="724248" y="106736"/>
                </a:lnTo>
                <a:lnTo>
                  <a:pt x="770572" y="140207"/>
                </a:lnTo>
                <a:lnTo>
                  <a:pt x="778917" y="89026"/>
                </a:lnTo>
                <a:close/>
              </a:path>
              <a:path w="793750" h="1096645">
                <a:moveTo>
                  <a:pt x="721423" y="89026"/>
                </a:moveTo>
                <a:lnTo>
                  <a:pt x="713993" y="99325"/>
                </a:lnTo>
                <a:lnTo>
                  <a:pt x="724248" y="106736"/>
                </a:lnTo>
                <a:lnTo>
                  <a:pt x="731710" y="96392"/>
                </a:lnTo>
                <a:lnTo>
                  <a:pt x="721423" y="89026"/>
                </a:lnTo>
                <a:close/>
              </a:path>
              <a:path w="793750" h="1096645">
                <a:moveTo>
                  <a:pt x="793432" y="0"/>
                </a:moveTo>
                <a:lnTo>
                  <a:pt x="667575" y="65785"/>
                </a:lnTo>
                <a:lnTo>
                  <a:pt x="713993" y="99325"/>
                </a:lnTo>
                <a:lnTo>
                  <a:pt x="721423" y="89026"/>
                </a:lnTo>
                <a:lnTo>
                  <a:pt x="778917" y="89026"/>
                </a:lnTo>
                <a:lnTo>
                  <a:pt x="793432" y="0"/>
                </a:lnTo>
                <a:close/>
              </a:path>
            </a:pathLst>
          </a:custGeom>
          <a:solidFill>
            <a:srgbClr val="000000"/>
          </a:solidFill>
        </p:spPr>
        <p:txBody>
          <a:bodyPr wrap="square" lIns="0" tIns="0" rIns="0" bIns="0" rtlCol="0"/>
          <a:lstStyle/>
          <a:p>
            <a:endParaRPr/>
          </a:p>
        </p:txBody>
      </p:sp>
      <p:sp>
        <p:nvSpPr>
          <p:cNvPr id="23" name="object 23"/>
          <p:cNvSpPr/>
          <p:nvPr/>
        </p:nvSpPr>
        <p:spPr>
          <a:xfrm>
            <a:off x="4312920" y="4925568"/>
            <a:ext cx="793750" cy="1096645"/>
          </a:xfrm>
          <a:custGeom>
            <a:avLst/>
            <a:gdLst/>
            <a:ahLst/>
            <a:cxnLst/>
            <a:rect l="l" t="t" r="r" b="b"/>
            <a:pathLst>
              <a:path w="793750" h="1096645">
                <a:moveTo>
                  <a:pt x="79439" y="99325"/>
                </a:moveTo>
                <a:lnTo>
                  <a:pt x="69183" y="106736"/>
                </a:lnTo>
                <a:lnTo>
                  <a:pt x="783082" y="1096352"/>
                </a:lnTo>
                <a:lnTo>
                  <a:pt x="793495" y="1088923"/>
                </a:lnTo>
                <a:lnTo>
                  <a:pt x="79439" y="99325"/>
                </a:lnTo>
                <a:close/>
              </a:path>
              <a:path w="793750" h="1096645">
                <a:moveTo>
                  <a:pt x="0" y="0"/>
                </a:moveTo>
                <a:lnTo>
                  <a:pt x="22860" y="140207"/>
                </a:lnTo>
                <a:lnTo>
                  <a:pt x="69183" y="106736"/>
                </a:lnTo>
                <a:lnTo>
                  <a:pt x="61722" y="96392"/>
                </a:lnTo>
                <a:lnTo>
                  <a:pt x="72009" y="89026"/>
                </a:lnTo>
                <a:lnTo>
                  <a:pt x="93692" y="89026"/>
                </a:lnTo>
                <a:lnTo>
                  <a:pt x="125856" y="65785"/>
                </a:lnTo>
                <a:lnTo>
                  <a:pt x="0" y="0"/>
                </a:lnTo>
                <a:close/>
              </a:path>
              <a:path w="793750" h="1096645">
                <a:moveTo>
                  <a:pt x="72009" y="89026"/>
                </a:moveTo>
                <a:lnTo>
                  <a:pt x="61722" y="96392"/>
                </a:lnTo>
                <a:lnTo>
                  <a:pt x="69183" y="106736"/>
                </a:lnTo>
                <a:lnTo>
                  <a:pt x="79439" y="99325"/>
                </a:lnTo>
                <a:lnTo>
                  <a:pt x="72009" y="89026"/>
                </a:lnTo>
                <a:close/>
              </a:path>
              <a:path w="793750" h="1096645">
                <a:moveTo>
                  <a:pt x="93692" y="89026"/>
                </a:moveTo>
                <a:lnTo>
                  <a:pt x="72009" y="89026"/>
                </a:lnTo>
                <a:lnTo>
                  <a:pt x="79439" y="99325"/>
                </a:lnTo>
                <a:lnTo>
                  <a:pt x="93692" y="89026"/>
                </a:lnTo>
                <a:close/>
              </a:path>
            </a:pathLst>
          </a:custGeom>
          <a:solidFill>
            <a:srgbClr val="000000"/>
          </a:solidFill>
        </p:spPr>
        <p:txBody>
          <a:bodyPr wrap="square" lIns="0" tIns="0" rIns="0" bIns="0" rtlCol="0"/>
          <a:lstStyle/>
          <a:p>
            <a:endParaRPr/>
          </a:p>
        </p:txBody>
      </p:sp>
      <p:sp>
        <p:nvSpPr>
          <p:cNvPr id="24" name="object 24"/>
          <p:cNvSpPr/>
          <p:nvPr/>
        </p:nvSpPr>
        <p:spPr>
          <a:xfrm>
            <a:off x="8192007" y="4925567"/>
            <a:ext cx="127000" cy="1097280"/>
          </a:xfrm>
          <a:custGeom>
            <a:avLst/>
            <a:gdLst/>
            <a:ahLst/>
            <a:cxnLst/>
            <a:rect l="l" t="t" r="r" b="b"/>
            <a:pathLst>
              <a:path w="127000" h="1097279">
                <a:moveTo>
                  <a:pt x="69850" y="114299"/>
                </a:moveTo>
                <a:lnTo>
                  <a:pt x="57150" y="114299"/>
                </a:lnTo>
                <a:lnTo>
                  <a:pt x="57150" y="1097203"/>
                </a:lnTo>
                <a:lnTo>
                  <a:pt x="69850" y="1097203"/>
                </a:lnTo>
                <a:lnTo>
                  <a:pt x="69850" y="114299"/>
                </a:lnTo>
                <a:close/>
              </a:path>
              <a:path w="127000" h="1097279">
                <a:moveTo>
                  <a:pt x="63500" y="0"/>
                </a:moveTo>
                <a:lnTo>
                  <a:pt x="0" y="126999"/>
                </a:lnTo>
                <a:lnTo>
                  <a:pt x="57150" y="126999"/>
                </a:lnTo>
                <a:lnTo>
                  <a:pt x="57150" y="114299"/>
                </a:lnTo>
                <a:lnTo>
                  <a:pt x="120650" y="114299"/>
                </a:lnTo>
                <a:lnTo>
                  <a:pt x="63500" y="0"/>
                </a:lnTo>
                <a:close/>
              </a:path>
              <a:path w="127000" h="1097279">
                <a:moveTo>
                  <a:pt x="120650" y="114299"/>
                </a:moveTo>
                <a:lnTo>
                  <a:pt x="69850" y="114299"/>
                </a:lnTo>
                <a:lnTo>
                  <a:pt x="69850" y="126999"/>
                </a:lnTo>
                <a:lnTo>
                  <a:pt x="127000" y="126999"/>
                </a:lnTo>
                <a:lnTo>
                  <a:pt x="120650" y="114299"/>
                </a:lnTo>
                <a:close/>
              </a:path>
            </a:pathLst>
          </a:custGeom>
          <a:solidFill>
            <a:srgbClr val="000000"/>
          </a:solidFill>
        </p:spPr>
        <p:txBody>
          <a:bodyPr wrap="square" lIns="0" tIns="0" rIns="0" bIns="0" rtlCol="0"/>
          <a:lstStyle/>
          <a:p>
            <a:endParaRPr/>
          </a:p>
        </p:txBody>
      </p:sp>
      <p:sp>
        <p:nvSpPr>
          <p:cNvPr id="25" name="object 25"/>
          <p:cNvSpPr/>
          <p:nvPr/>
        </p:nvSpPr>
        <p:spPr>
          <a:xfrm>
            <a:off x="6667500" y="4925568"/>
            <a:ext cx="1088390" cy="1101725"/>
          </a:xfrm>
          <a:custGeom>
            <a:avLst/>
            <a:gdLst/>
            <a:ahLst/>
            <a:cxnLst/>
            <a:rect l="l" t="t" r="r" b="b"/>
            <a:pathLst>
              <a:path w="1088389" h="1101725">
                <a:moveTo>
                  <a:pt x="994342" y="85905"/>
                </a:moveTo>
                <a:lnTo>
                  <a:pt x="0" y="1092746"/>
                </a:lnTo>
                <a:lnTo>
                  <a:pt x="9144" y="1101674"/>
                </a:lnTo>
                <a:lnTo>
                  <a:pt x="1003353" y="94802"/>
                </a:lnTo>
                <a:lnTo>
                  <a:pt x="994342" y="85905"/>
                </a:lnTo>
                <a:close/>
              </a:path>
              <a:path w="1088389" h="1101725">
                <a:moveTo>
                  <a:pt x="1063054" y="76834"/>
                </a:moveTo>
                <a:lnTo>
                  <a:pt x="1003300" y="76834"/>
                </a:lnTo>
                <a:lnTo>
                  <a:pt x="1012316" y="85724"/>
                </a:lnTo>
                <a:lnTo>
                  <a:pt x="1003353" y="94802"/>
                </a:lnTo>
                <a:lnTo>
                  <a:pt x="1044066" y="135000"/>
                </a:lnTo>
                <a:lnTo>
                  <a:pt x="1063054" y="76834"/>
                </a:lnTo>
                <a:close/>
              </a:path>
              <a:path w="1088389" h="1101725">
                <a:moveTo>
                  <a:pt x="1003300" y="76834"/>
                </a:moveTo>
                <a:lnTo>
                  <a:pt x="994342" y="85905"/>
                </a:lnTo>
                <a:lnTo>
                  <a:pt x="1003353" y="94802"/>
                </a:lnTo>
                <a:lnTo>
                  <a:pt x="1012316" y="85724"/>
                </a:lnTo>
                <a:lnTo>
                  <a:pt x="1003300" y="76834"/>
                </a:lnTo>
                <a:close/>
              </a:path>
              <a:path w="1088389" h="1101725">
                <a:moveTo>
                  <a:pt x="1088136" y="0"/>
                </a:moveTo>
                <a:lnTo>
                  <a:pt x="953642" y="45719"/>
                </a:lnTo>
                <a:lnTo>
                  <a:pt x="994342" y="85905"/>
                </a:lnTo>
                <a:lnTo>
                  <a:pt x="1003300" y="76834"/>
                </a:lnTo>
                <a:lnTo>
                  <a:pt x="1063054" y="76834"/>
                </a:lnTo>
                <a:lnTo>
                  <a:pt x="1088136" y="0"/>
                </a:lnTo>
                <a:close/>
              </a:path>
            </a:pathLst>
          </a:custGeom>
          <a:solidFill>
            <a:srgbClr val="000000"/>
          </a:solidFill>
        </p:spPr>
        <p:txBody>
          <a:bodyPr wrap="square" lIns="0" tIns="0" rIns="0" bIns="0" rtlCol="0"/>
          <a:lstStyle/>
          <a:p>
            <a:endParaRPr/>
          </a:p>
        </p:txBody>
      </p:sp>
      <p:sp>
        <p:nvSpPr>
          <p:cNvPr id="26" name="object 26"/>
          <p:cNvSpPr/>
          <p:nvPr/>
        </p:nvSpPr>
        <p:spPr>
          <a:xfrm>
            <a:off x="8755380" y="4925568"/>
            <a:ext cx="1088390" cy="1101725"/>
          </a:xfrm>
          <a:custGeom>
            <a:avLst/>
            <a:gdLst/>
            <a:ahLst/>
            <a:cxnLst/>
            <a:rect l="l" t="t" r="r" b="b"/>
            <a:pathLst>
              <a:path w="1088390" h="1101725">
                <a:moveTo>
                  <a:pt x="93758" y="85870"/>
                </a:moveTo>
                <a:lnTo>
                  <a:pt x="84691" y="94835"/>
                </a:lnTo>
                <a:lnTo>
                  <a:pt x="1078992" y="1101674"/>
                </a:lnTo>
                <a:lnTo>
                  <a:pt x="1088009" y="1092746"/>
                </a:lnTo>
                <a:lnTo>
                  <a:pt x="93758" y="85870"/>
                </a:lnTo>
                <a:close/>
              </a:path>
              <a:path w="1088390" h="1101725">
                <a:moveTo>
                  <a:pt x="0" y="0"/>
                </a:moveTo>
                <a:lnTo>
                  <a:pt x="44069" y="135000"/>
                </a:lnTo>
                <a:lnTo>
                  <a:pt x="84691" y="94835"/>
                </a:lnTo>
                <a:lnTo>
                  <a:pt x="75819" y="85851"/>
                </a:lnTo>
                <a:lnTo>
                  <a:pt x="84836" y="76834"/>
                </a:lnTo>
                <a:lnTo>
                  <a:pt x="102896" y="76834"/>
                </a:lnTo>
                <a:lnTo>
                  <a:pt x="134366" y="45719"/>
                </a:lnTo>
                <a:lnTo>
                  <a:pt x="0" y="0"/>
                </a:lnTo>
                <a:close/>
              </a:path>
              <a:path w="1088390" h="1101725">
                <a:moveTo>
                  <a:pt x="84836" y="76834"/>
                </a:moveTo>
                <a:lnTo>
                  <a:pt x="75819" y="85851"/>
                </a:lnTo>
                <a:lnTo>
                  <a:pt x="84691" y="94835"/>
                </a:lnTo>
                <a:lnTo>
                  <a:pt x="93758" y="85870"/>
                </a:lnTo>
                <a:lnTo>
                  <a:pt x="84836" y="76834"/>
                </a:lnTo>
                <a:close/>
              </a:path>
              <a:path w="1088390" h="1101725">
                <a:moveTo>
                  <a:pt x="102896" y="76834"/>
                </a:moveTo>
                <a:lnTo>
                  <a:pt x="84836" y="76834"/>
                </a:lnTo>
                <a:lnTo>
                  <a:pt x="93758" y="85870"/>
                </a:lnTo>
                <a:lnTo>
                  <a:pt x="102896" y="76834"/>
                </a:lnTo>
                <a:close/>
              </a:path>
            </a:pathLst>
          </a:custGeom>
          <a:solidFill>
            <a:srgbClr val="000000"/>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ctrTitle"/>
          </p:nvPr>
        </p:nvSpPr>
        <p:spPr>
          <a:xfrm>
            <a:off x="2286001" y="162684"/>
            <a:ext cx="8308823" cy="566181"/>
          </a:xfrm>
          <a:prstGeom prst="rect">
            <a:avLst/>
          </a:prstGeom>
        </p:spPr>
        <p:txBody>
          <a:bodyPr vert="horz" wrap="square" lIns="0" tIns="12065" rIns="0" bIns="0" rtlCol="0" anchor="ctr">
            <a:spAutoFit/>
          </a:bodyPr>
          <a:lstStyle/>
          <a:p>
            <a:pPr marL="533400">
              <a:lnSpc>
                <a:spcPct val="100000"/>
              </a:lnSpc>
              <a:spcBef>
                <a:spcPts val="95"/>
              </a:spcBef>
            </a:pPr>
            <a:r>
              <a:rPr sz="3600" b="1" dirty="0"/>
              <a:t>3.1.4. Cây phân cấp kế thừa (2)</a:t>
            </a:r>
          </a:p>
        </p:txBody>
      </p:sp>
      <p:sp>
        <p:nvSpPr>
          <p:cNvPr id="10" name="object 10"/>
          <p:cNvSpPr txBox="1">
            <a:spLocks noGrp="1"/>
          </p:cNvSpPr>
          <p:nvPr>
            <p:ph type="sldNum" sz="quarter" idx="7"/>
          </p:nvPr>
        </p:nvSpPr>
        <p:spPr>
          <a:xfrm>
            <a:off x="10134600" y="6424459"/>
            <a:ext cx="2743200" cy="228909"/>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28</a:t>
            </a:fld>
            <a:endParaRPr dirty="0"/>
          </a:p>
        </p:txBody>
      </p:sp>
      <p:sp>
        <p:nvSpPr>
          <p:cNvPr id="8" name="object 8"/>
          <p:cNvSpPr txBox="1"/>
          <p:nvPr/>
        </p:nvSpPr>
        <p:spPr>
          <a:xfrm>
            <a:off x="2465203" y="1704725"/>
            <a:ext cx="2701290" cy="1781810"/>
          </a:xfrm>
          <a:prstGeom prst="rect">
            <a:avLst/>
          </a:prstGeom>
        </p:spPr>
        <p:txBody>
          <a:bodyPr vert="horz" wrap="square" lIns="0" tIns="109855" rIns="0" bIns="0" rtlCol="0">
            <a:spAutoFit/>
          </a:bodyPr>
          <a:lstStyle/>
          <a:p>
            <a:pPr marL="12700">
              <a:spcBef>
                <a:spcPts val="865"/>
              </a:spcBef>
            </a:pPr>
            <a:r>
              <a:rPr sz="3200" dirty="0">
                <a:latin typeface="Tahoma"/>
                <a:cs typeface="Tahoma"/>
              </a:rPr>
              <a:t>Mọi lớp</a:t>
            </a:r>
          </a:p>
          <a:p>
            <a:pPr marL="12700" marR="5080">
              <a:lnSpc>
                <a:spcPts val="4610"/>
              </a:lnSpc>
              <a:spcBef>
                <a:spcPts val="280"/>
              </a:spcBef>
            </a:pPr>
            <a:r>
              <a:rPr sz="3200" dirty="0">
                <a:latin typeface="Tahoma"/>
                <a:cs typeface="Tahoma"/>
              </a:rPr>
              <a:t>đều kế thừa từ  lớp gốc Object</a:t>
            </a:r>
          </a:p>
        </p:txBody>
      </p:sp>
      <p:sp>
        <p:nvSpPr>
          <p:cNvPr id="9" name="object 9"/>
          <p:cNvSpPr/>
          <p:nvPr/>
        </p:nvSpPr>
        <p:spPr>
          <a:xfrm>
            <a:off x="5401817" y="1843278"/>
            <a:ext cx="4962524" cy="441007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30083" y="97139"/>
            <a:ext cx="5824246" cy="689932"/>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Lớp Object</a:t>
            </a:r>
            <a:endParaRPr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29</a:t>
            </a:fld>
            <a:endParaRPr dirty="0"/>
          </a:p>
        </p:txBody>
      </p:sp>
      <p:sp>
        <p:nvSpPr>
          <p:cNvPr id="8" name="object 8"/>
          <p:cNvSpPr txBox="1"/>
          <p:nvPr/>
        </p:nvSpPr>
        <p:spPr>
          <a:xfrm>
            <a:off x="2667001" y="1646755"/>
            <a:ext cx="7616825" cy="3270767"/>
          </a:xfrm>
          <a:prstGeom prst="rect">
            <a:avLst/>
          </a:prstGeom>
        </p:spPr>
        <p:txBody>
          <a:bodyPr vert="horz" wrap="square" lIns="0" tIns="109855" rIns="0" bIns="0" rtlCol="0">
            <a:spAutoFit/>
          </a:bodyPr>
          <a:lstStyle/>
          <a:p>
            <a:pPr marL="355600" indent="-342900">
              <a:spcBef>
                <a:spcPts val="865"/>
              </a:spcBef>
              <a:buClr>
                <a:srgbClr val="3333CC"/>
              </a:buClr>
              <a:buSzPct val="59375"/>
              <a:buFont typeface="Wingdings"/>
              <a:buChar char="◼"/>
              <a:tabLst>
                <a:tab pos="354965" algn="l"/>
                <a:tab pos="355600" algn="l"/>
              </a:tabLst>
            </a:pPr>
            <a:r>
              <a:rPr sz="3200" dirty="0">
                <a:latin typeface="Tahoma"/>
                <a:cs typeface="Tahoma"/>
              </a:rPr>
              <a:t>Trong gói java.lang</a:t>
            </a:r>
          </a:p>
          <a:p>
            <a:pPr marL="355600" marR="197485" indent="-342900">
              <a:spcBef>
                <a:spcPts val="770"/>
              </a:spcBef>
              <a:buClr>
                <a:srgbClr val="3333CC"/>
              </a:buClr>
              <a:buSzPct val="59375"/>
              <a:buFont typeface="Wingdings"/>
              <a:buChar char="◼"/>
              <a:tabLst>
                <a:tab pos="354965" algn="l"/>
                <a:tab pos="355600" algn="l"/>
              </a:tabLst>
            </a:pPr>
            <a:r>
              <a:rPr sz="3200" dirty="0">
                <a:latin typeface="Tahoma"/>
                <a:cs typeface="Tahoma"/>
              </a:rPr>
              <a:t>Nếu một lớp không được định nghĩa là </a:t>
            </a:r>
            <a:r>
              <a:rPr sz="3200" dirty="0" err="1">
                <a:latin typeface="Tahoma"/>
                <a:cs typeface="Tahoma"/>
              </a:rPr>
              <a:t>lớp</a:t>
            </a:r>
            <a:r>
              <a:rPr sz="3200" dirty="0">
                <a:latin typeface="Tahoma"/>
                <a:cs typeface="Tahoma"/>
              </a:rPr>
              <a:t> con của một lớp khác thì mặc định nó là </a:t>
            </a:r>
            <a:r>
              <a:rPr sz="3200" dirty="0" err="1">
                <a:latin typeface="Tahoma"/>
                <a:cs typeface="Tahoma"/>
              </a:rPr>
              <a:t>lớp</a:t>
            </a:r>
            <a:r>
              <a:rPr sz="3200" dirty="0">
                <a:latin typeface="Tahoma"/>
                <a:cs typeface="Tahoma"/>
              </a:rPr>
              <a:t> con trực tiếp của lớp Object.</a:t>
            </a:r>
            <a:endParaRPr lang="en-US" sz="3200" dirty="0">
              <a:latin typeface="Tahoma"/>
              <a:cs typeface="Tahoma"/>
            </a:endParaRPr>
          </a:p>
          <a:p>
            <a:pPr marL="355600" marR="197485" indent="-342900">
              <a:spcBef>
                <a:spcPts val="770"/>
              </a:spcBef>
              <a:buClr>
                <a:srgbClr val="3333CC"/>
              </a:buClr>
              <a:buSzPct val="59375"/>
              <a:buFont typeface="Wingdings"/>
              <a:buChar char="◼"/>
              <a:tabLst>
                <a:tab pos="354965" algn="l"/>
                <a:tab pos="355600" algn="l"/>
              </a:tabLst>
            </a:pPr>
            <a:r>
              <a:rPr sz="3200" dirty="0" err="1">
                <a:latin typeface="Tahoma"/>
                <a:cs typeface="Tahoma"/>
              </a:rPr>
              <a:t>Lớp</a:t>
            </a:r>
            <a:r>
              <a:rPr sz="3200" dirty="0">
                <a:latin typeface="Tahoma"/>
                <a:cs typeface="Tahoma"/>
              </a:rPr>
              <a:t> Object là lớp gốc trên cùng của tất  cả các cây phân cấp kế thừa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8" y="148653"/>
            <a:ext cx="4376446"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Nội dung</a:t>
            </a:r>
            <a:endParaRPr dirty="0">
              <a:latin typeface="Tahoma"/>
              <a:cs typeface="Tahoma"/>
            </a:endParaRP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ahoma"/>
                <a:cs typeface="Tahoma"/>
              </a:rPr>
              <a:pPr marL="38100">
                <a:spcBef>
                  <a:spcPts val="105"/>
                </a:spcBef>
              </a:pPr>
              <a:t>3</a:t>
            </a:fld>
            <a:endParaRPr sz="1400">
              <a:latin typeface="Tahoma"/>
              <a:cs typeface="Tahoma"/>
            </a:endParaRPr>
          </a:p>
        </p:txBody>
      </p:sp>
      <p:sp>
        <p:nvSpPr>
          <p:cNvPr id="8" name="object 8"/>
          <p:cNvSpPr txBox="1"/>
          <p:nvPr/>
        </p:nvSpPr>
        <p:spPr>
          <a:xfrm>
            <a:off x="2638730" y="1402079"/>
            <a:ext cx="4606925" cy="2366645"/>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921127" y="340823"/>
            <a:ext cx="5094631" cy="628377"/>
          </a:xfrm>
          <a:prstGeom prst="rect">
            <a:avLst/>
          </a:prstGeom>
        </p:spPr>
        <p:txBody>
          <a:bodyPr vert="horz" wrap="square" lIns="0" tIns="12700" rIns="0" bIns="0" rtlCol="0">
            <a:spAutoFit/>
          </a:bodyPr>
          <a:lstStyle/>
          <a:p>
            <a:pPr marL="12700">
              <a:spcBef>
                <a:spcPts val="100"/>
              </a:spcBef>
            </a:pPr>
            <a:r>
              <a:rPr sz="4000" b="1" dirty="0">
                <a:solidFill>
                  <a:srgbClr val="333399"/>
                </a:solidFill>
                <a:latin typeface="Tahoma"/>
                <a:cs typeface="Tahoma"/>
              </a:rPr>
              <a:t>Lớp Object (2)</a:t>
            </a:r>
            <a:endParaRPr sz="4000" b="1" dirty="0">
              <a:latin typeface="Tahoma"/>
              <a:cs typeface="Tahoma"/>
            </a:endParaRPr>
          </a:p>
        </p:txBody>
      </p:sp>
      <p:sp>
        <p:nvSpPr>
          <p:cNvPr id="8" name="object 8"/>
          <p:cNvSpPr txBox="1"/>
          <p:nvPr/>
        </p:nvSpPr>
        <p:spPr>
          <a:xfrm>
            <a:off x="2590801" y="1464628"/>
            <a:ext cx="7808595" cy="752129"/>
          </a:xfrm>
          <a:prstGeom prst="rect">
            <a:avLst/>
          </a:prstGeom>
        </p:spPr>
        <p:txBody>
          <a:bodyPr vert="horz" wrap="square" lIns="0" tIns="13335" rIns="0" bIns="0" rtlCol="0">
            <a:spAutoFit/>
          </a:bodyPr>
          <a:lstStyle/>
          <a:p>
            <a:pPr marL="355600" marR="5080" indent="-342900">
              <a:spcBef>
                <a:spcPts val="105"/>
              </a:spcBef>
              <a:tabLst>
                <a:tab pos="354965" algn="l"/>
              </a:tabLst>
            </a:pPr>
            <a:r>
              <a:rPr sz="2400" dirty="0">
                <a:solidFill>
                  <a:srgbClr val="3333CC"/>
                </a:solidFill>
                <a:latin typeface="Wingdings"/>
                <a:cs typeface="Wingdings"/>
              </a:rPr>
              <a:t>◼</a:t>
            </a:r>
            <a:r>
              <a:rPr sz="2400" dirty="0">
                <a:solidFill>
                  <a:srgbClr val="3333CC"/>
                </a:solidFill>
                <a:latin typeface="Times New Roman"/>
                <a:cs typeface="Times New Roman"/>
              </a:rPr>
              <a:t>	</a:t>
            </a:r>
            <a:r>
              <a:rPr sz="2400" dirty="0">
                <a:latin typeface="Tahoma"/>
                <a:cs typeface="Tahoma"/>
              </a:rPr>
              <a:t>Chứa một số phương thức hữu ích kế thừa lại  cho tất cả các lớp, ví dụ: toString(),  equals()...</a:t>
            </a:r>
          </a:p>
        </p:txBody>
      </p:sp>
      <p:sp>
        <p:nvSpPr>
          <p:cNvPr id="9" name="object 9"/>
          <p:cNvSpPr/>
          <p:nvPr/>
        </p:nvSpPr>
        <p:spPr>
          <a:xfrm>
            <a:off x="3733800" y="2357029"/>
            <a:ext cx="6829044" cy="427237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xfrm>
            <a:off x="10134600" y="6424459"/>
            <a:ext cx="2743200" cy="228909"/>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8088" y="164102"/>
            <a:ext cx="715203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3.2. Nguyên lý kế thừa</a:t>
            </a:r>
            <a:endParaRPr sz="40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31</a:t>
            </a:fld>
            <a:endParaRPr dirty="0"/>
          </a:p>
        </p:txBody>
      </p:sp>
      <p:sp>
        <p:nvSpPr>
          <p:cNvPr id="8" name="object 8"/>
          <p:cNvSpPr txBox="1"/>
          <p:nvPr/>
        </p:nvSpPr>
        <p:spPr>
          <a:xfrm>
            <a:off x="2804159" y="1583435"/>
            <a:ext cx="7545706" cy="5112169"/>
          </a:xfrm>
          <a:prstGeom prst="rect">
            <a:avLst/>
          </a:prstGeom>
        </p:spPr>
        <p:txBody>
          <a:bodyPr vert="horz" wrap="square" lIns="0" tIns="12700" rIns="0" bIns="0" rtlCol="0">
            <a:spAutoFit/>
          </a:bodyPr>
          <a:lstStyle/>
          <a:p>
            <a:pPr marL="355600" indent="-342900">
              <a:spcBef>
                <a:spcPts val="100"/>
              </a:spcBef>
              <a:buClr>
                <a:srgbClr val="3333CC"/>
              </a:buClr>
              <a:buSzPct val="59259"/>
              <a:buFont typeface="Wingdings"/>
              <a:buChar char="◼"/>
              <a:tabLst>
                <a:tab pos="354965" algn="l"/>
                <a:tab pos="355600" algn="l"/>
              </a:tabLst>
            </a:pPr>
            <a:r>
              <a:rPr sz="2700" dirty="0">
                <a:latin typeface="Tahoma"/>
                <a:cs typeface="Tahoma"/>
              </a:rPr>
              <a:t>Chỉ định truy cập protected</a:t>
            </a:r>
          </a:p>
          <a:p>
            <a:pPr marL="355600" marR="605155" indent="-342900">
              <a:lnSpc>
                <a:spcPct val="80000"/>
              </a:lnSpc>
              <a:spcBef>
                <a:spcPts val="650"/>
              </a:spcBef>
              <a:buClr>
                <a:srgbClr val="3333CC"/>
              </a:buClr>
              <a:buSzPct val="59259"/>
              <a:buFont typeface="Wingdings"/>
              <a:buChar char="◼"/>
              <a:tabLst>
                <a:tab pos="354965" algn="l"/>
                <a:tab pos="355600" algn="l"/>
              </a:tabLst>
            </a:pPr>
            <a:r>
              <a:rPr sz="2700" dirty="0">
                <a:latin typeface="Tahoma"/>
                <a:cs typeface="Tahoma"/>
              </a:rPr>
              <a:t>Thành viên protected trong lớp cha được truy cập  trong:</a:t>
            </a:r>
          </a:p>
          <a:p>
            <a:pPr marL="756285" lvl="1" indent="-287020">
              <a:buClr>
                <a:srgbClr val="FF0000"/>
              </a:buClr>
              <a:buSzPct val="54166"/>
              <a:buFont typeface="Wingdings"/>
              <a:buChar char="◼"/>
              <a:tabLst>
                <a:tab pos="756285" algn="l"/>
                <a:tab pos="756920" algn="l"/>
              </a:tabLst>
            </a:pPr>
            <a:r>
              <a:rPr sz="2400" dirty="0">
                <a:latin typeface="Tahoma"/>
                <a:cs typeface="Tahoma"/>
              </a:rPr>
              <a:t>Các thành viên lớp cha</a:t>
            </a:r>
          </a:p>
          <a:p>
            <a:pPr marL="756285" lvl="1" indent="-287020">
              <a:spcBef>
                <a:spcPts val="5"/>
              </a:spcBef>
              <a:buClr>
                <a:srgbClr val="FF0000"/>
              </a:buClr>
              <a:buSzPct val="54166"/>
              <a:buFont typeface="Wingdings"/>
              <a:buChar char="◼"/>
              <a:tabLst>
                <a:tab pos="756285" algn="l"/>
                <a:tab pos="756920" algn="l"/>
              </a:tabLst>
            </a:pPr>
            <a:r>
              <a:rPr sz="2400" b="1" dirty="0">
                <a:latin typeface="Tahoma"/>
                <a:cs typeface="Tahoma"/>
              </a:rPr>
              <a:t>Các thành viên lớp con</a:t>
            </a:r>
            <a:endParaRPr sz="2400" dirty="0">
              <a:latin typeface="Tahoma"/>
              <a:cs typeface="Tahoma"/>
            </a:endParaRPr>
          </a:p>
          <a:p>
            <a:pPr marL="756285" lvl="1" indent="-287020">
              <a:buClr>
                <a:srgbClr val="FF0000"/>
              </a:buClr>
              <a:buSzPct val="54166"/>
              <a:buFont typeface="Wingdings"/>
              <a:buChar char="◼"/>
              <a:tabLst>
                <a:tab pos="756285" algn="l"/>
                <a:tab pos="756920" algn="l"/>
              </a:tabLst>
            </a:pPr>
            <a:r>
              <a:rPr sz="2400" dirty="0">
                <a:latin typeface="Tahoma"/>
                <a:cs typeface="Tahoma"/>
              </a:rPr>
              <a:t>Các thành viên các lớp cùng thuộc 1 package với lớp cha</a:t>
            </a:r>
          </a:p>
          <a:p>
            <a:pPr marL="355600" indent="-342900">
              <a:buClr>
                <a:srgbClr val="3333CC"/>
              </a:buClr>
              <a:buSzPct val="59259"/>
              <a:buFont typeface="Wingdings"/>
              <a:buChar char="◼"/>
              <a:tabLst>
                <a:tab pos="354965" algn="l"/>
                <a:tab pos="355600" algn="l"/>
              </a:tabLst>
            </a:pPr>
            <a:r>
              <a:rPr sz="2700" dirty="0">
                <a:latin typeface="Tahoma"/>
                <a:cs typeface="Tahoma"/>
              </a:rPr>
              <a:t>Lớp con có thể kế thừa được gì?</a:t>
            </a:r>
          </a:p>
          <a:p>
            <a:pPr marL="756285" marR="262890" lvl="1" indent="-287020">
              <a:lnSpc>
                <a:spcPts val="2300"/>
              </a:lnSpc>
              <a:spcBef>
                <a:spcPts val="560"/>
              </a:spcBef>
              <a:buClr>
                <a:srgbClr val="FF0000"/>
              </a:buClr>
              <a:buSzPct val="54166"/>
              <a:buFont typeface="Wingdings"/>
              <a:buChar char="◼"/>
              <a:tabLst>
                <a:tab pos="756285" algn="l"/>
                <a:tab pos="756920" algn="l"/>
              </a:tabLst>
            </a:pPr>
            <a:r>
              <a:rPr sz="2400" dirty="0">
                <a:latin typeface="Tahoma"/>
                <a:cs typeface="Tahoma"/>
              </a:rPr>
              <a:t>Kế thừa được các thành viên được khai báo là public và  protected của lớp cha.</a:t>
            </a:r>
          </a:p>
          <a:p>
            <a:pPr marL="756285" lvl="1" indent="-287020">
              <a:spcBef>
                <a:spcPts val="25"/>
              </a:spcBef>
              <a:buClr>
                <a:srgbClr val="FF0000"/>
              </a:buClr>
              <a:buSzPct val="54166"/>
              <a:buFont typeface="Wingdings"/>
              <a:buChar char="◼"/>
              <a:tabLst>
                <a:tab pos="756285" algn="l"/>
                <a:tab pos="756920" algn="l"/>
              </a:tabLst>
            </a:pPr>
            <a:r>
              <a:rPr sz="2400" dirty="0">
                <a:latin typeface="Tahoma"/>
                <a:cs typeface="Tahoma"/>
              </a:rPr>
              <a:t>Không kế thừa được các thành viên private.</a:t>
            </a:r>
          </a:p>
          <a:p>
            <a:pPr marL="756285" lvl="1" indent="-287020">
              <a:lnSpc>
                <a:spcPts val="2595"/>
              </a:lnSpc>
              <a:buClr>
                <a:srgbClr val="FF0000"/>
              </a:buClr>
              <a:buSzPct val="54166"/>
              <a:buFont typeface="Wingdings"/>
              <a:buChar char="◼"/>
              <a:tabLst>
                <a:tab pos="756285" algn="l"/>
                <a:tab pos="756920" algn="l"/>
              </a:tabLst>
            </a:pPr>
            <a:r>
              <a:rPr sz="2400" dirty="0">
                <a:latin typeface="Tahoma"/>
                <a:cs typeface="Tahoma"/>
              </a:rPr>
              <a:t>Các thành viên có chỉ định truy cập mặc định nếu lớp cha</a:t>
            </a:r>
          </a:p>
          <a:p>
            <a:pPr marL="756285">
              <a:lnSpc>
                <a:spcPts val="2595"/>
              </a:lnSpc>
            </a:pPr>
            <a:r>
              <a:rPr sz="2400" dirty="0">
                <a:latin typeface="Tahoma"/>
                <a:cs typeface="Tahoma"/>
              </a:rPr>
              <a:t>cùng gói với lớp con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88355" y="124774"/>
            <a:ext cx="722823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3.2. Nguyên lý kế thừa (2)</a:t>
            </a:r>
            <a:endParaRPr sz="4000" dirty="0">
              <a:latin typeface="Tahoma"/>
              <a:cs typeface="Tahoma"/>
            </a:endParaRPr>
          </a:p>
        </p:txBody>
      </p:sp>
      <p:graphicFrame>
        <p:nvGraphicFramePr>
          <p:cNvPr id="8" name="object 8"/>
          <p:cNvGraphicFramePr>
            <a:graphicFrameLocks noGrp="1"/>
          </p:cNvGraphicFramePr>
          <p:nvPr/>
        </p:nvGraphicFramePr>
        <p:xfrm>
          <a:off x="2689099" y="1324355"/>
          <a:ext cx="7619999" cy="5160432"/>
        </p:xfrm>
        <a:graphic>
          <a:graphicData uri="http://schemas.openxmlformats.org/drawingml/2006/table">
            <a:tbl>
              <a:tblPr firstRow="1" bandRow="1">
                <a:tableStyleId>{2D5ABB26-0587-4C30-8999-92F81FD0307C}</a:tableStyleId>
              </a:tblPr>
              <a:tblGrid>
                <a:gridCol w="1418959">
                  <a:extLst>
                    <a:ext uri="{9D8B030D-6E8A-4147-A177-3AD203B41FA5}">
                      <a16:colId xmlns:a16="http://schemas.microsoft.com/office/drawing/2014/main" val="20000"/>
                    </a:ext>
                  </a:extLst>
                </a:gridCol>
                <a:gridCol w="1278077">
                  <a:extLst>
                    <a:ext uri="{9D8B030D-6E8A-4147-A177-3AD203B41FA5}">
                      <a16:colId xmlns:a16="http://schemas.microsoft.com/office/drawing/2014/main" val="20001"/>
                    </a:ext>
                  </a:extLst>
                </a:gridCol>
                <a:gridCol w="1598160">
                  <a:extLst>
                    <a:ext uri="{9D8B030D-6E8A-4147-A177-3AD203B41FA5}">
                      <a16:colId xmlns:a16="http://schemas.microsoft.com/office/drawing/2014/main" val="20002"/>
                    </a:ext>
                  </a:extLst>
                </a:gridCol>
                <a:gridCol w="1854564">
                  <a:extLst>
                    <a:ext uri="{9D8B030D-6E8A-4147-A177-3AD203B41FA5}">
                      <a16:colId xmlns:a16="http://schemas.microsoft.com/office/drawing/2014/main" val="20003"/>
                    </a:ext>
                  </a:extLst>
                </a:gridCol>
                <a:gridCol w="1470239">
                  <a:extLst>
                    <a:ext uri="{9D8B030D-6E8A-4147-A177-3AD203B41FA5}">
                      <a16:colId xmlns:a16="http://schemas.microsoft.com/office/drawing/2014/main" val="20004"/>
                    </a:ext>
                  </a:extLst>
                </a:gridCol>
              </a:tblGrid>
              <a:tr h="390218">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1450">
                        <a:lnSpc>
                          <a:spcPct val="100000"/>
                        </a:lnSpc>
                        <a:spcBef>
                          <a:spcPts val="80"/>
                        </a:spcBef>
                      </a:pPr>
                      <a:r>
                        <a:rPr sz="2000" b="1" spc="-5" dirty="0">
                          <a:latin typeface="Courier New"/>
                          <a:cs typeface="Courier New"/>
                        </a:rPr>
                        <a:t>public</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4625">
                        <a:lnSpc>
                          <a:spcPct val="100000"/>
                        </a:lnSpc>
                        <a:spcBef>
                          <a:spcPts val="280"/>
                        </a:spcBef>
                      </a:pPr>
                      <a:r>
                        <a:rPr sz="2000" b="1" spc="-5" dirty="0">
                          <a:latin typeface="Times New Roman"/>
                          <a:cs typeface="Times New Roman"/>
                        </a:rPr>
                        <a:t>Không</a:t>
                      </a:r>
                      <a:r>
                        <a:rPr sz="2000" b="1" spc="-20" dirty="0">
                          <a:latin typeface="Times New Roman"/>
                          <a:cs typeface="Times New Roman"/>
                        </a:rPr>
                        <a:t> </a:t>
                      </a:r>
                      <a:r>
                        <a:rPr sz="2000" b="1" spc="-10" dirty="0">
                          <a:latin typeface="Times New Roman"/>
                          <a:cs typeface="Times New Roman"/>
                        </a:rPr>
                        <a:t>có</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3520">
                        <a:lnSpc>
                          <a:spcPct val="100000"/>
                        </a:lnSpc>
                        <a:spcBef>
                          <a:spcPts val="80"/>
                        </a:spcBef>
                      </a:pPr>
                      <a:r>
                        <a:rPr sz="2000" b="1" spc="-10" dirty="0">
                          <a:latin typeface="Courier New"/>
                          <a:cs typeface="Courier New"/>
                        </a:rPr>
                        <a:t>protected</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8595">
                        <a:lnSpc>
                          <a:spcPct val="100000"/>
                        </a:lnSpc>
                        <a:spcBef>
                          <a:spcPts val="80"/>
                        </a:spcBef>
                      </a:pPr>
                      <a:r>
                        <a:rPr sz="2000" b="1" spc="-5" dirty="0">
                          <a:latin typeface="Courier New"/>
                          <a:cs typeface="Courier New"/>
                        </a:rPr>
                        <a:t>private</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49882">
                <a:tc>
                  <a:txBody>
                    <a:bodyPr/>
                    <a:lstStyle/>
                    <a:p>
                      <a:pPr marL="90170">
                        <a:lnSpc>
                          <a:spcPct val="100000"/>
                        </a:lnSpc>
                        <a:spcBef>
                          <a:spcPts val="275"/>
                        </a:spcBef>
                      </a:pPr>
                      <a:r>
                        <a:rPr sz="2000" spc="-5" dirty="0">
                          <a:latin typeface="Times New Roman"/>
                          <a:cs typeface="Times New Roman"/>
                        </a:rPr>
                        <a:t>Cùng</a:t>
                      </a:r>
                      <a:r>
                        <a:rPr sz="2000" spc="-25" dirty="0">
                          <a:latin typeface="Times New Roman"/>
                          <a:cs typeface="Times New Roman"/>
                        </a:rPr>
                        <a:t> </a:t>
                      </a:r>
                      <a:r>
                        <a:rPr sz="2000" spc="-5" dirty="0">
                          <a:latin typeface="Times New Roman"/>
                          <a:cs typeface="Times New Roman"/>
                        </a:rPr>
                        <a:t>lớp</a:t>
                      </a:r>
                      <a:endParaRPr sz="2000">
                        <a:latin typeface="Times New Roman"/>
                        <a:cs typeface="Times New Roman"/>
                      </a:endParaRPr>
                    </a:p>
                    <a:p>
                      <a:pPr marL="90170">
                        <a:lnSpc>
                          <a:spcPct val="100000"/>
                        </a:lnSpc>
                        <a:spcBef>
                          <a:spcPts val="10"/>
                        </a:spcBef>
                      </a:pPr>
                      <a:r>
                        <a:rPr sz="2000" spc="-5" dirty="0">
                          <a:latin typeface="Times New Roman"/>
                          <a:cs typeface="Times New Roman"/>
                        </a:rPr>
                        <a:t>cha</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470285">
                <a:tc>
                  <a:txBody>
                    <a:bodyPr/>
                    <a:lstStyle/>
                    <a:p>
                      <a:pPr marL="90170" marR="267335">
                        <a:lnSpc>
                          <a:spcPct val="100000"/>
                        </a:lnSpc>
                        <a:spcBef>
                          <a:spcPts val="275"/>
                        </a:spcBef>
                      </a:pPr>
                      <a:r>
                        <a:rPr sz="2000" spc="-5" dirty="0">
                          <a:latin typeface="Times New Roman"/>
                          <a:cs typeface="Times New Roman"/>
                        </a:rPr>
                        <a:t>Lớp con  cùng</a:t>
                      </a:r>
                      <a:r>
                        <a:rPr sz="2000" spc="-100" dirty="0">
                          <a:latin typeface="Times New Roman"/>
                          <a:cs typeface="Times New Roman"/>
                        </a:rPr>
                        <a:t> </a:t>
                      </a:r>
                      <a:r>
                        <a:rPr sz="2000" dirty="0">
                          <a:latin typeface="Times New Roman"/>
                          <a:cs typeface="Times New Roman"/>
                        </a:rPr>
                        <a:t>gói</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9213">
                <a:tc>
                  <a:txBody>
                    <a:bodyPr/>
                    <a:lstStyle/>
                    <a:p>
                      <a:pPr marL="90170" marR="287655">
                        <a:lnSpc>
                          <a:spcPct val="100400"/>
                        </a:lnSpc>
                        <a:spcBef>
                          <a:spcPts val="265"/>
                        </a:spcBef>
                      </a:pPr>
                      <a:r>
                        <a:rPr sz="2000" spc="-5" dirty="0">
                          <a:latin typeface="Times New Roman"/>
                          <a:cs typeface="Times New Roman"/>
                        </a:rPr>
                        <a:t>Lớp con  </a:t>
                      </a:r>
                      <a:r>
                        <a:rPr sz="2000" dirty="0">
                          <a:latin typeface="Times New Roman"/>
                          <a:cs typeface="Times New Roman"/>
                        </a:rPr>
                        <a:t>khác</a:t>
                      </a:r>
                      <a:r>
                        <a:rPr sz="2000" spc="-100" dirty="0">
                          <a:latin typeface="Times New Roman"/>
                          <a:cs typeface="Times New Roman"/>
                        </a:rPr>
                        <a:t> </a:t>
                      </a:r>
                      <a:r>
                        <a:rPr sz="2000" spc="-5" dirty="0">
                          <a:latin typeface="Times New Roman"/>
                          <a:cs typeface="Times New Roman"/>
                        </a:rPr>
                        <a:t>gói</a:t>
                      </a:r>
                      <a:endParaRPr sz="20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79293">
                <a:tc>
                  <a:txBody>
                    <a:bodyPr/>
                    <a:lstStyle/>
                    <a:p>
                      <a:pPr marL="90170">
                        <a:lnSpc>
                          <a:spcPct val="100000"/>
                        </a:lnSpc>
                        <a:spcBef>
                          <a:spcPts val="280"/>
                        </a:spcBef>
                      </a:pPr>
                      <a:r>
                        <a:rPr sz="2000" spc="-10" dirty="0">
                          <a:latin typeface="Times New Roman"/>
                          <a:cs typeface="Times New Roman"/>
                        </a:rPr>
                        <a:t>Khác</a:t>
                      </a:r>
                      <a:r>
                        <a:rPr sz="2000" spc="-85" dirty="0">
                          <a:latin typeface="Times New Roman"/>
                          <a:cs typeface="Times New Roman"/>
                        </a:rPr>
                        <a:t> </a:t>
                      </a:r>
                      <a:r>
                        <a:rPr sz="2000" dirty="0">
                          <a:latin typeface="Times New Roman"/>
                          <a:cs typeface="Times New Roman"/>
                        </a:rPr>
                        <a:t>gói,</a:t>
                      </a:r>
                      <a:endParaRPr sz="2000">
                        <a:latin typeface="Times New Roman"/>
                        <a:cs typeface="Times New Roman"/>
                      </a:endParaRPr>
                    </a:p>
                    <a:p>
                      <a:pPr marL="90170">
                        <a:lnSpc>
                          <a:spcPct val="100000"/>
                        </a:lnSpc>
                      </a:pPr>
                      <a:r>
                        <a:rPr sz="2000" dirty="0">
                          <a:latin typeface="Times New Roman"/>
                          <a:cs typeface="Times New Roman"/>
                        </a:rPr>
                        <a:t>non-inher</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5"/>
                        </a:spcBef>
                      </a:pPr>
                      <a:endParaRPr sz="2000" dirty="0">
                        <a:latin typeface="Times New Roman"/>
                        <a:cs typeface="Times New Roman"/>
                      </a:endParaRPr>
                    </a:p>
                    <a:p>
                      <a:pPr marR="24765" algn="r">
                        <a:lnSpc>
                          <a:spcPts val="1200"/>
                        </a:lnSpc>
                      </a:pPr>
                      <a:r>
                        <a:rPr sz="2000" dirty="0">
                          <a:latin typeface="Tahoma"/>
                          <a:cs typeface="Tahoma"/>
                        </a:rPr>
                        <a:t>32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83735" y="134849"/>
            <a:ext cx="7787539"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3.2. Nguyên lý kế thừa (2)</a:t>
            </a:r>
            <a:endParaRPr sz="4000" dirty="0">
              <a:latin typeface="Tahoma"/>
              <a:cs typeface="Tahoma"/>
            </a:endParaRPr>
          </a:p>
        </p:txBody>
      </p:sp>
      <p:graphicFrame>
        <p:nvGraphicFramePr>
          <p:cNvPr id="8" name="object 8"/>
          <p:cNvGraphicFramePr>
            <a:graphicFrameLocks noGrp="1"/>
          </p:cNvGraphicFramePr>
          <p:nvPr/>
        </p:nvGraphicFramePr>
        <p:xfrm>
          <a:off x="2771165" y="1324356"/>
          <a:ext cx="7701386" cy="5122917"/>
        </p:xfrm>
        <a:graphic>
          <a:graphicData uri="http://schemas.openxmlformats.org/drawingml/2006/table">
            <a:tbl>
              <a:tblPr firstRow="1" bandRow="1">
                <a:tableStyleId>{2D5ABB26-0587-4C30-8999-92F81FD0307C}</a:tableStyleId>
              </a:tblPr>
              <a:tblGrid>
                <a:gridCol w="1434114">
                  <a:extLst>
                    <a:ext uri="{9D8B030D-6E8A-4147-A177-3AD203B41FA5}">
                      <a16:colId xmlns:a16="http://schemas.microsoft.com/office/drawing/2014/main" val="20000"/>
                    </a:ext>
                  </a:extLst>
                </a:gridCol>
                <a:gridCol w="1291728">
                  <a:extLst>
                    <a:ext uri="{9D8B030D-6E8A-4147-A177-3AD203B41FA5}">
                      <a16:colId xmlns:a16="http://schemas.microsoft.com/office/drawing/2014/main" val="20001"/>
                    </a:ext>
                  </a:extLst>
                </a:gridCol>
                <a:gridCol w="1615229">
                  <a:extLst>
                    <a:ext uri="{9D8B030D-6E8A-4147-A177-3AD203B41FA5}">
                      <a16:colId xmlns:a16="http://schemas.microsoft.com/office/drawing/2014/main" val="20002"/>
                    </a:ext>
                  </a:extLst>
                </a:gridCol>
                <a:gridCol w="1874372">
                  <a:extLst>
                    <a:ext uri="{9D8B030D-6E8A-4147-A177-3AD203B41FA5}">
                      <a16:colId xmlns:a16="http://schemas.microsoft.com/office/drawing/2014/main" val="20003"/>
                    </a:ext>
                  </a:extLst>
                </a:gridCol>
                <a:gridCol w="1485943">
                  <a:extLst>
                    <a:ext uri="{9D8B030D-6E8A-4147-A177-3AD203B41FA5}">
                      <a16:colId xmlns:a16="http://schemas.microsoft.com/office/drawing/2014/main" val="20004"/>
                    </a:ext>
                  </a:extLst>
                </a:gridCol>
              </a:tblGrid>
              <a:tr h="995927">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80"/>
                        </a:spcBef>
                      </a:pPr>
                      <a:r>
                        <a:rPr sz="2000" b="1" spc="-5" dirty="0">
                          <a:latin typeface="Courier New"/>
                          <a:cs typeface="Courier New"/>
                        </a:rPr>
                        <a:t>public</a:t>
                      </a:r>
                      <a:endParaRPr sz="2000" dirty="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80"/>
                        </a:spcBef>
                      </a:pPr>
                      <a:r>
                        <a:rPr sz="2000" b="1" spc="-5" dirty="0">
                          <a:latin typeface="Times New Roman"/>
                          <a:cs typeface="Times New Roman"/>
                        </a:rPr>
                        <a:t>Không</a:t>
                      </a:r>
                      <a:r>
                        <a:rPr sz="2000" b="1" spc="-20" dirty="0">
                          <a:latin typeface="Times New Roman"/>
                          <a:cs typeface="Times New Roman"/>
                        </a:rPr>
                        <a:t> </a:t>
                      </a:r>
                      <a:r>
                        <a:rPr sz="2000" b="1" spc="-10" dirty="0">
                          <a:latin typeface="Times New Roman"/>
                          <a:cs typeface="Times New Roman"/>
                        </a:rPr>
                        <a:t>có</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80"/>
                        </a:spcBef>
                      </a:pPr>
                      <a:r>
                        <a:rPr sz="2000" b="1" spc="-10" dirty="0">
                          <a:latin typeface="Courier New"/>
                          <a:cs typeface="Courier New"/>
                        </a:rPr>
                        <a:t>protected</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80"/>
                        </a:spcBef>
                      </a:pPr>
                      <a:r>
                        <a:rPr sz="2000" b="1" spc="-5" dirty="0">
                          <a:latin typeface="Courier New"/>
                          <a:cs typeface="Courier New"/>
                        </a:rPr>
                        <a:t>private</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031761">
                <a:tc>
                  <a:txBody>
                    <a:bodyPr/>
                    <a:lstStyle/>
                    <a:p>
                      <a:pPr marL="90170">
                        <a:lnSpc>
                          <a:spcPct val="100000"/>
                        </a:lnSpc>
                        <a:spcBef>
                          <a:spcPts val="275"/>
                        </a:spcBef>
                      </a:pPr>
                      <a:r>
                        <a:rPr sz="2000" spc="-5" dirty="0">
                          <a:latin typeface="Times New Roman"/>
                          <a:cs typeface="Times New Roman"/>
                        </a:rPr>
                        <a:t>Cùng</a:t>
                      </a:r>
                      <a:r>
                        <a:rPr sz="2000" spc="-25" dirty="0">
                          <a:latin typeface="Times New Roman"/>
                          <a:cs typeface="Times New Roman"/>
                        </a:rPr>
                        <a:t> </a:t>
                      </a:r>
                      <a:r>
                        <a:rPr sz="2000" spc="-5" dirty="0">
                          <a:latin typeface="Times New Roman"/>
                          <a:cs typeface="Times New Roman"/>
                        </a:rPr>
                        <a:t>lớp</a:t>
                      </a:r>
                      <a:endParaRPr sz="2000">
                        <a:latin typeface="Times New Roman"/>
                        <a:cs typeface="Times New Roman"/>
                      </a:endParaRPr>
                    </a:p>
                    <a:p>
                      <a:pPr marL="90170">
                        <a:lnSpc>
                          <a:spcPct val="100000"/>
                        </a:lnSpc>
                        <a:spcBef>
                          <a:spcPts val="10"/>
                        </a:spcBef>
                      </a:pPr>
                      <a:r>
                        <a:rPr sz="2000" spc="-5" dirty="0">
                          <a:latin typeface="Times New Roman"/>
                          <a:cs typeface="Times New Roman"/>
                        </a:rPr>
                        <a:t>cha</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31761">
                <a:tc>
                  <a:txBody>
                    <a:bodyPr/>
                    <a:lstStyle/>
                    <a:p>
                      <a:pPr marL="90170" marR="267335">
                        <a:lnSpc>
                          <a:spcPct val="100000"/>
                        </a:lnSpc>
                        <a:spcBef>
                          <a:spcPts val="275"/>
                        </a:spcBef>
                      </a:pPr>
                      <a:r>
                        <a:rPr sz="2000" spc="-5" dirty="0">
                          <a:latin typeface="Times New Roman"/>
                          <a:cs typeface="Times New Roman"/>
                        </a:rPr>
                        <a:t>Lớp con  cùng</a:t>
                      </a:r>
                      <a:r>
                        <a:rPr sz="2000" spc="-100" dirty="0">
                          <a:latin typeface="Times New Roman"/>
                          <a:cs typeface="Times New Roman"/>
                        </a:rPr>
                        <a:t> </a:t>
                      </a:r>
                      <a:r>
                        <a:rPr sz="2000" dirty="0">
                          <a:latin typeface="Times New Roman"/>
                          <a:cs typeface="Times New Roman"/>
                        </a:rPr>
                        <a:t>gói</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31734">
                <a:tc>
                  <a:txBody>
                    <a:bodyPr/>
                    <a:lstStyle/>
                    <a:p>
                      <a:pPr marL="90170" marR="287655">
                        <a:lnSpc>
                          <a:spcPct val="100400"/>
                        </a:lnSpc>
                        <a:spcBef>
                          <a:spcPts val="265"/>
                        </a:spcBef>
                      </a:pPr>
                      <a:r>
                        <a:rPr sz="2000" spc="-5" dirty="0">
                          <a:latin typeface="Times New Roman"/>
                          <a:cs typeface="Times New Roman"/>
                        </a:rPr>
                        <a:t>Lớp con  </a:t>
                      </a:r>
                      <a:r>
                        <a:rPr sz="2000" dirty="0">
                          <a:latin typeface="Times New Roman"/>
                          <a:cs typeface="Times New Roman"/>
                        </a:rPr>
                        <a:t>khác</a:t>
                      </a:r>
                      <a:r>
                        <a:rPr sz="2000" spc="-100" dirty="0">
                          <a:latin typeface="Times New Roman"/>
                          <a:cs typeface="Times New Roman"/>
                        </a:rPr>
                        <a:t> </a:t>
                      </a:r>
                      <a:r>
                        <a:rPr sz="2000" spc="-5" dirty="0">
                          <a:latin typeface="Times New Roman"/>
                          <a:cs typeface="Times New Roman"/>
                        </a:rPr>
                        <a:t>gói</a:t>
                      </a:r>
                      <a:endParaRPr sz="20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031734">
                <a:tc>
                  <a:txBody>
                    <a:bodyPr/>
                    <a:lstStyle/>
                    <a:p>
                      <a:pPr marL="90170">
                        <a:lnSpc>
                          <a:spcPct val="100000"/>
                        </a:lnSpc>
                        <a:spcBef>
                          <a:spcPts val="280"/>
                        </a:spcBef>
                      </a:pPr>
                      <a:r>
                        <a:rPr sz="2000" spc="-10" dirty="0">
                          <a:latin typeface="Times New Roman"/>
                          <a:cs typeface="Times New Roman"/>
                        </a:rPr>
                        <a:t>Khác</a:t>
                      </a:r>
                      <a:r>
                        <a:rPr sz="2000" spc="-85" dirty="0">
                          <a:latin typeface="Times New Roman"/>
                          <a:cs typeface="Times New Roman"/>
                        </a:rPr>
                        <a:t> </a:t>
                      </a:r>
                      <a:r>
                        <a:rPr sz="2000" dirty="0">
                          <a:latin typeface="Times New Roman"/>
                          <a:cs typeface="Times New Roman"/>
                        </a:rPr>
                        <a:t>gói,</a:t>
                      </a:r>
                      <a:endParaRPr sz="2000">
                        <a:latin typeface="Times New Roman"/>
                        <a:cs typeface="Times New Roman"/>
                      </a:endParaRPr>
                    </a:p>
                    <a:p>
                      <a:pPr marL="90170">
                        <a:lnSpc>
                          <a:spcPct val="100000"/>
                        </a:lnSpc>
                      </a:pPr>
                      <a:r>
                        <a:rPr sz="2000" dirty="0">
                          <a:latin typeface="Times New Roman"/>
                          <a:cs typeface="Times New Roman"/>
                        </a:rPr>
                        <a:t>non-inher</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5"/>
                        </a:spcBef>
                      </a:pPr>
                      <a:r>
                        <a:rPr sz="2000" spc="-95" dirty="0">
                          <a:latin typeface="Arial"/>
                          <a:cs typeface="Arial"/>
                        </a:rPr>
                        <a:t>Yes</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5"/>
                        </a:spcBef>
                      </a:pPr>
                      <a:r>
                        <a:rPr sz="2000" spc="-10" dirty="0">
                          <a:latin typeface="Arial"/>
                          <a:cs typeface="Arial"/>
                        </a:rPr>
                        <a:t>No</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05"/>
                        </a:spcBef>
                      </a:pPr>
                      <a:r>
                        <a:rPr sz="2000" spc="-10" dirty="0">
                          <a:latin typeface="Arial"/>
                          <a:cs typeface="Arial"/>
                        </a:rPr>
                        <a:t>No</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5"/>
                        </a:spcBef>
                      </a:pPr>
                      <a:r>
                        <a:rPr sz="2000" spc="-10" dirty="0">
                          <a:latin typeface="Arial"/>
                          <a:cs typeface="Arial"/>
                        </a:rPr>
                        <a:t>No</a:t>
                      </a:r>
                      <a:endParaRPr sz="2000" dirty="0">
                        <a:latin typeface="Arial"/>
                        <a:cs typeface="Arial"/>
                      </a:endParaRPr>
                    </a:p>
                    <a:p>
                      <a:pPr marR="100965" algn="r">
                        <a:lnSpc>
                          <a:spcPct val="100000"/>
                        </a:lnSpc>
                        <a:spcBef>
                          <a:spcPts val="1895"/>
                        </a:spcBef>
                      </a:pPr>
                      <a:r>
                        <a:rPr sz="2000" dirty="0">
                          <a:latin typeface="Tahoma"/>
                          <a:cs typeface="Tahoma"/>
                        </a:rPr>
                        <a:t>33</a:t>
                      </a: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70" y="139303"/>
            <a:ext cx="714695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3.2. Nguyên lý kế thừa (3)</a:t>
            </a:r>
            <a:endParaRPr sz="40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34</a:t>
            </a:fld>
            <a:endParaRPr dirty="0"/>
          </a:p>
        </p:txBody>
      </p:sp>
      <p:sp>
        <p:nvSpPr>
          <p:cNvPr id="8" name="object 8"/>
          <p:cNvSpPr txBox="1"/>
          <p:nvPr/>
        </p:nvSpPr>
        <p:spPr>
          <a:xfrm>
            <a:off x="2590800" y="1371981"/>
            <a:ext cx="7310120" cy="4585871"/>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ahoma"/>
                <a:cs typeface="Tahoma"/>
              </a:rPr>
              <a:t>Các trường hợp không được phép kế thừa:</a:t>
            </a:r>
          </a:p>
          <a:p>
            <a:pPr marL="867410" lvl="1" indent="-398145">
              <a:spcBef>
                <a:spcPts val="675"/>
              </a:spcBef>
              <a:buClr>
                <a:srgbClr val="FF0000"/>
              </a:buClr>
              <a:buSzPct val="53571"/>
              <a:buFont typeface="Wingdings"/>
              <a:buChar char="◼"/>
              <a:tabLst>
                <a:tab pos="867410" algn="l"/>
                <a:tab pos="868044" algn="l"/>
              </a:tabLst>
            </a:pPr>
            <a:r>
              <a:rPr sz="2800" dirty="0">
                <a:latin typeface="Tahoma"/>
                <a:cs typeface="Tahoma"/>
              </a:rPr>
              <a:t>Các phương thức khởi tạo và hủy</a:t>
            </a:r>
          </a:p>
          <a:p>
            <a:pPr marL="1155700" lvl="2" indent="-229235">
              <a:spcBef>
                <a:spcPts val="580"/>
              </a:spcBef>
              <a:buClr>
                <a:srgbClr val="3333CC"/>
              </a:buClr>
              <a:buSzPct val="50000"/>
              <a:buFont typeface="Wingdings"/>
              <a:buChar char="◼"/>
              <a:tabLst>
                <a:tab pos="1156335" algn="l"/>
              </a:tabLst>
            </a:pPr>
            <a:r>
              <a:rPr sz="2400" dirty="0">
                <a:latin typeface="Tahoma"/>
                <a:cs typeface="Tahoma"/>
              </a:rPr>
              <a:t>Làm nhiệm vụ khởi đầu và gỡ bỏ các đối tượng</a:t>
            </a:r>
          </a:p>
          <a:p>
            <a:pPr marL="1155700" lvl="2" indent="-229235">
              <a:spcBef>
                <a:spcPts val="580"/>
              </a:spcBef>
              <a:buClr>
                <a:srgbClr val="3333CC"/>
              </a:buClr>
              <a:buSzPct val="50000"/>
              <a:buFont typeface="Wingdings"/>
              <a:buChar char="◼"/>
              <a:tabLst>
                <a:tab pos="1156335" algn="l"/>
              </a:tabLst>
            </a:pPr>
            <a:r>
              <a:rPr sz="2400" dirty="0">
                <a:latin typeface="Tahoma"/>
                <a:cs typeface="Tahoma"/>
              </a:rPr>
              <a:t>Chúng chỉ biết cách làm việc với từng lớp cụ thể</a:t>
            </a:r>
          </a:p>
          <a:p>
            <a:pPr marL="756285" lvl="1" indent="-287020">
              <a:spcBef>
                <a:spcPts val="670"/>
              </a:spcBef>
              <a:buClr>
                <a:srgbClr val="FF0000"/>
              </a:buClr>
              <a:buSzPct val="53571"/>
              <a:buFont typeface="Wingdings"/>
              <a:buChar char="◼"/>
              <a:tabLst>
                <a:tab pos="756285" algn="l"/>
                <a:tab pos="756920" algn="l"/>
              </a:tabLst>
            </a:pPr>
            <a:r>
              <a:rPr sz="2800" dirty="0">
                <a:latin typeface="Tahoma"/>
                <a:cs typeface="Tahoma"/>
              </a:rPr>
              <a:t>Toán tử gán =</a:t>
            </a:r>
          </a:p>
          <a:p>
            <a:pPr marL="1155700" lvl="2" indent="-229235">
              <a:spcBef>
                <a:spcPts val="580"/>
              </a:spcBef>
              <a:buClr>
                <a:srgbClr val="3333CC"/>
              </a:buClr>
              <a:buSzPct val="50000"/>
              <a:buFont typeface="Wingdings"/>
              <a:buChar char="◼"/>
              <a:tabLst>
                <a:tab pos="1156335" algn="l"/>
              </a:tabLst>
            </a:pPr>
            <a:r>
              <a:rPr sz="2400" dirty="0">
                <a:latin typeface="Tahoma"/>
                <a:cs typeface="Tahoma"/>
              </a:rPr>
              <a:t>Làm nhiệm vụ giống như phương thức khởi tạo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70" y="132950"/>
            <a:ext cx="7914031" cy="596958"/>
          </a:xfrm>
          <a:prstGeom prst="rect">
            <a:avLst/>
          </a:prstGeom>
        </p:spPr>
        <p:txBody>
          <a:bodyPr vert="horz" wrap="square" lIns="0" tIns="12065" rIns="0" bIns="0" rtlCol="0" anchor="ctr">
            <a:spAutoFit/>
          </a:bodyPr>
          <a:lstStyle/>
          <a:p>
            <a:pPr marL="12700">
              <a:lnSpc>
                <a:spcPct val="100000"/>
              </a:lnSpc>
              <a:spcBef>
                <a:spcPts val="95"/>
              </a:spcBef>
            </a:pPr>
            <a:r>
              <a:rPr sz="3800" dirty="0">
                <a:solidFill>
                  <a:srgbClr val="333399"/>
                </a:solidFill>
                <a:latin typeface="Tahoma"/>
                <a:cs typeface="Tahoma"/>
              </a:rPr>
              <a:t>3.3. Cú pháp kế thừa trên Java</a:t>
            </a:r>
            <a:endParaRPr sz="38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35</a:t>
            </a:fld>
            <a:endParaRPr dirty="0"/>
          </a:p>
        </p:txBody>
      </p:sp>
      <p:sp>
        <p:nvSpPr>
          <p:cNvPr id="8" name="object 8"/>
          <p:cNvSpPr txBox="1"/>
          <p:nvPr/>
        </p:nvSpPr>
        <p:spPr>
          <a:xfrm>
            <a:off x="2590801" y="1475230"/>
            <a:ext cx="7416165" cy="4286430"/>
          </a:xfrm>
          <a:prstGeom prst="rect">
            <a:avLst/>
          </a:prstGeom>
        </p:spPr>
        <p:txBody>
          <a:bodyPr vert="horz" wrap="square" lIns="0" tIns="66675" rIns="0" bIns="0" rtlCol="0">
            <a:spAutoFit/>
          </a:bodyPr>
          <a:lstStyle/>
          <a:p>
            <a:pPr marL="355600" indent="-342900">
              <a:spcBef>
                <a:spcPts val="525"/>
              </a:spcBef>
              <a:buClr>
                <a:srgbClr val="3333CC"/>
              </a:buClr>
              <a:buSzPct val="59375"/>
              <a:buFont typeface="Wingdings"/>
              <a:buChar char="◼"/>
              <a:tabLst>
                <a:tab pos="354965" algn="l"/>
                <a:tab pos="355600" algn="l"/>
              </a:tabLst>
            </a:pPr>
            <a:r>
              <a:rPr sz="3200" dirty="0">
                <a:latin typeface="Tahoma"/>
                <a:cs typeface="Tahoma"/>
              </a:rPr>
              <a:t>Cú pháp kế thừa trên Java:</a:t>
            </a:r>
          </a:p>
          <a:p>
            <a:pPr marL="469900">
              <a:spcBef>
                <a:spcPts val="360"/>
              </a:spcBef>
              <a:tabLst>
                <a:tab pos="756285" algn="l"/>
              </a:tabLst>
            </a:pPr>
            <a:r>
              <a:rPr sz="1500" dirty="0">
                <a:solidFill>
                  <a:srgbClr val="FF0000"/>
                </a:solidFill>
                <a:latin typeface="Wingdings"/>
                <a:cs typeface="Wingdings"/>
              </a:rPr>
              <a:t>◼</a:t>
            </a:r>
            <a:r>
              <a:rPr sz="1500" dirty="0">
                <a:solidFill>
                  <a:srgbClr val="FF0000"/>
                </a:solidFill>
                <a:latin typeface="Times New Roman"/>
                <a:cs typeface="Times New Roman"/>
              </a:rPr>
              <a:t>	</a:t>
            </a:r>
            <a:r>
              <a:rPr sz="2800" b="1" dirty="0">
                <a:latin typeface="Courier New"/>
                <a:cs typeface="Courier New"/>
              </a:rPr>
              <a:t>&lt;Lớp con&gt; extends &lt;Lớp cha&gt;</a:t>
            </a:r>
            <a:endParaRPr sz="2800" dirty="0">
              <a:latin typeface="Courier New"/>
              <a:cs typeface="Courier New"/>
            </a:endParaRPr>
          </a:p>
          <a:p>
            <a:pPr marL="355600" marR="5080" indent="-342900">
              <a:lnSpc>
                <a:spcPct val="100400"/>
              </a:lnSpc>
              <a:spcBef>
                <a:spcPts val="965"/>
              </a:spcBef>
              <a:buClr>
                <a:srgbClr val="3333CC"/>
              </a:buClr>
              <a:buSzPct val="59375"/>
              <a:buFont typeface="Wingdings"/>
              <a:buChar char="◼"/>
              <a:tabLst>
                <a:tab pos="354965" algn="l"/>
                <a:tab pos="355600" algn="l"/>
              </a:tabLst>
            </a:pPr>
            <a:r>
              <a:rPr sz="3200" dirty="0">
                <a:latin typeface="Times New Roman"/>
                <a:cs typeface="Times New Roman"/>
              </a:rPr>
              <a:t>Lớp cha nếu được định nghĩa là </a:t>
            </a:r>
            <a:r>
              <a:rPr sz="2400" b="1" dirty="0">
                <a:latin typeface="Courier New"/>
                <a:cs typeface="Courier New"/>
              </a:rPr>
              <a:t>final </a:t>
            </a:r>
            <a:r>
              <a:rPr sz="3200" dirty="0">
                <a:latin typeface="Times New Roman"/>
                <a:cs typeface="Times New Roman"/>
              </a:rPr>
              <a:t>thì không  thể có lớp dẫn xuất từ nó.</a:t>
            </a:r>
          </a:p>
          <a:p>
            <a:pPr marL="355600" indent="-342900">
              <a:spcBef>
                <a:spcPts val="855"/>
              </a:spcBef>
              <a:buClr>
                <a:srgbClr val="3333CC"/>
              </a:buClr>
              <a:buSzPct val="59375"/>
              <a:buFont typeface="Wingdings"/>
              <a:buChar char="◼"/>
              <a:tabLst>
                <a:tab pos="354965" algn="l"/>
                <a:tab pos="355600" algn="l"/>
              </a:tabLst>
            </a:pPr>
            <a:r>
              <a:rPr sz="3200" dirty="0">
                <a:latin typeface="Tahoma"/>
                <a:cs typeface="Tahoma"/>
              </a:rPr>
              <a:t>Ví dụ:</a:t>
            </a:r>
          </a:p>
          <a:p>
            <a:pPr marL="469900">
              <a:spcBef>
                <a:spcPts val="365"/>
              </a:spcBef>
            </a:pPr>
            <a:r>
              <a:rPr sz="2800" b="1" dirty="0">
                <a:latin typeface="Courier New"/>
                <a:cs typeface="Courier New"/>
              </a:rPr>
              <a:t>class HinhVuong extends TuGiac {</a:t>
            </a:r>
            <a:endParaRPr sz="2800" dirty="0">
              <a:latin typeface="Courier New"/>
              <a:cs typeface="Courier New"/>
            </a:endParaRPr>
          </a:p>
          <a:p>
            <a:pPr marL="683260">
              <a:spcBef>
                <a:spcPts val="675"/>
              </a:spcBef>
            </a:pPr>
            <a:r>
              <a:rPr sz="2800" b="1" dirty="0">
                <a:latin typeface="Courier New"/>
                <a:cs typeface="Courier New"/>
              </a:rPr>
              <a:t>...</a:t>
            </a:r>
            <a:endParaRPr sz="2800" dirty="0">
              <a:latin typeface="Courier New"/>
              <a:cs typeface="Courier New"/>
            </a:endParaRPr>
          </a:p>
          <a:p>
            <a:pPr marL="469900">
              <a:spcBef>
                <a:spcPts val="670"/>
              </a:spcBef>
            </a:pPr>
            <a:r>
              <a:rPr sz="2800" b="1" dirty="0">
                <a:latin typeface="Courier New"/>
                <a:cs typeface="Courier New"/>
              </a:rPr>
              <a:t>}</a:t>
            </a:r>
            <a:endParaRPr sz="2800" dirty="0">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9007" y="1020521"/>
            <a:ext cx="2237740" cy="697230"/>
          </a:xfrm>
          <a:prstGeom prst="rect">
            <a:avLst/>
          </a:prstGeom>
        </p:spPr>
        <p:txBody>
          <a:bodyPr vert="horz" wrap="square" lIns="0" tIns="13335" rIns="0" bIns="0" rtlCol="0">
            <a:spAutoFit/>
          </a:bodyPr>
          <a:lstStyle/>
          <a:p>
            <a:pPr marL="12700">
              <a:spcBef>
                <a:spcPts val="105"/>
              </a:spcBef>
            </a:pPr>
            <a:r>
              <a:rPr sz="4400" dirty="0">
                <a:solidFill>
                  <a:srgbClr val="FF0000"/>
                </a:solidFill>
                <a:latin typeface="Tahoma"/>
                <a:cs typeface="Tahoma"/>
              </a:rPr>
              <a:t>Ví </a:t>
            </a:r>
            <a:r>
              <a:rPr sz="4400" spc="-975" dirty="0">
                <a:solidFill>
                  <a:srgbClr val="FF0000"/>
                </a:solidFill>
                <a:latin typeface="Tahoma"/>
                <a:cs typeface="Tahoma"/>
              </a:rPr>
              <a:t>dụ</a:t>
            </a:r>
            <a:r>
              <a:rPr sz="4400" spc="-894" dirty="0">
                <a:solidFill>
                  <a:srgbClr val="FF0000"/>
                </a:solidFill>
                <a:latin typeface="Tahoma"/>
                <a:cs typeface="Tahoma"/>
              </a:rPr>
              <a:t> </a:t>
            </a:r>
            <a:r>
              <a:rPr sz="4400" dirty="0">
                <a:solidFill>
                  <a:srgbClr val="FF0000"/>
                </a:solidFill>
                <a:latin typeface="Tahoma"/>
                <a:cs typeface="Tahoma"/>
              </a:rPr>
              <a:t>1.1</a:t>
            </a:r>
            <a:endParaRPr sz="4400">
              <a:latin typeface="Tahoma"/>
              <a:cs typeface="Tahoma"/>
            </a:endParaRPr>
          </a:p>
        </p:txBody>
      </p:sp>
      <p:sp>
        <p:nvSpPr>
          <p:cNvPr id="3" name="object 3"/>
          <p:cNvSpPr txBox="1"/>
          <p:nvPr/>
        </p:nvSpPr>
        <p:spPr>
          <a:xfrm>
            <a:off x="1998066" y="26924"/>
            <a:ext cx="6588759" cy="103124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public </a:t>
            </a:r>
            <a:r>
              <a:rPr sz="2200" b="1" dirty="0">
                <a:latin typeface="Courier New"/>
                <a:cs typeface="Courier New"/>
              </a:rPr>
              <a:t>class TuGiac</a:t>
            </a:r>
            <a:r>
              <a:rPr sz="2200" b="1" spc="10" dirty="0">
                <a:latin typeface="Courier New"/>
                <a:cs typeface="Courier New"/>
              </a:rPr>
              <a:t> </a:t>
            </a:r>
            <a:r>
              <a:rPr sz="2200" b="1" spc="-5" dirty="0">
                <a:latin typeface="Courier New"/>
                <a:cs typeface="Courier New"/>
              </a:rPr>
              <a:t>{</a:t>
            </a:r>
            <a:endParaRPr sz="2200">
              <a:latin typeface="Courier New"/>
              <a:cs typeface="Courier New"/>
            </a:endParaRPr>
          </a:p>
          <a:p>
            <a:pPr marL="347345"/>
            <a:r>
              <a:rPr sz="2200" b="1" dirty="0">
                <a:solidFill>
                  <a:srgbClr val="C00000"/>
                </a:solidFill>
                <a:latin typeface="Courier New"/>
                <a:cs typeface="Courier New"/>
              </a:rPr>
              <a:t>protected </a:t>
            </a:r>
            <a:r>
              <a:rPr sz="2200" b="1" spc="-5" dirty="0">
                <a:latin typeface="Courier New"/>
                <a:cs typeface="Courier New"/>
              </a:rPr>
              <a:t>Diem </a:t>
            </a:r>
            <a:r>
              <a:rPr sz="2200" b="1" dirty="0">
                <a:latin typeface="Courier New"/>
                <a:cs typeface="Courier New"/>
              </a:rPr>
              <a:t>d1, </a:t>
            </a:r>
            <a:r>
              <a:rPr sz="2200" b="1" spc="-5" dirty="0">
                <a:latin typeface="Courier New"/>
                <a:cs typeface="Courier New"/>
              </a:rPr>
              <a:t>d2, </a:t>
            </a:r>
            <a:r>
              <a:rPr sz="2200" b="1" spc="5" dirty="0">
                <a:latin typeface="Courier New"/>
                <a:cs typeface="Courier New"/>
              </a:rPr>
              <a:t>d3,</a:t>
            </a:r>
            <a:r>
              <a:rPr sz="2200" b="1" spc="35" dirty="0">
                <a:latin typeface="Courier New"/>
                <a:cs typeface="Courier New"/>
              </a:rPr>
              <a:t> </a:t>
            </a:r>
            <a:r>
              <a:rPr sz="2200" b="1" dirty="0">
                <a:latin typeface="Courier New"/>
                <a:cs typeface="Courier New"/>
              </a:rPr>
              <a:t>d4;</a:t>
            </a:r>
            <a:endParaRPr sz="2200">
              <a:latin typeface="Courier New"/>
              <a:cs typeface="Courier New"/>
            </a:endParaRPr>
          </a:p>
          <a:p>
            <a:pPr marL="347345"/>
            <a:r>
              <a:rPr sz="2200" b="1" spc="-5" dirty="0">
                <a:solidFill>
                  <a:srgbClr val="C00000"/>
                </a:solidFill>
                <a:latin typeface="Courier New"/>
                <a:cs typeface="Courier New"/>
              </a:rPr>
              <a:t>public </a:t>
            </a:r>
            <a:r>
              <a:rPr sz="2200" b="1" spc="-5" dirty="0">
                <a:latin typeface="Courier New"/>
                <a:cs typeface="Courier New"/>
              </a:rPr>
              <a:t>void </a:t>
            </a:r>
            <a:r>
              <a:rPr sz="2200" b="1" dirty="0">
                <a:latin typeface="Courier New"/>
                <a:cs typeface="Courier New"/>
              </a:rPr>
              <a:t>setD1(Diem </a:t>
            </a:r>
            <a:r>
              <a:rPr sz="2200" b="1" spc="5" dirty="0">
                <a:latin typeface="Courier New"/>
                <a:cs typeface="Courier New"/>
              </a:rPr>
              <a:t>_d1)</a:t>
            </a:r>
            <a:r>
              <a:rPr sz="2200" b="1" spc="25" dirty="0">
                <a:latin typeface="Courier New"/>
                <a:cs typeface="Courier New"/>
              </a:rPr>
              <a:t> </a:t>
            </a:r>
            <a:r>
              <a:rPr sz="2200" b="1" dirty="0">
                <a:latin typeface="Courier New"/>
                <a:cs typeface="Courier New"/>
              </a:rPr>
              <a:t>{d1=_d1;}</a:t>
            </a:r>
            <a:endParaRPr sz="2200">
              <a:latin typeface="Courier New"/>
              <a:cs typeface="Courier New"/>
            </a:endParaRPr>
          </a:p>
        </p:txBody>
      </p:sp>
      <p:sp>
        <p:nvSpPr>
          <p:cNvPr id="4" name="object 4"/>
          <p:cNvSpPr txBox="1"/>
          <p:nvPr/>
        </p:nvSpPr>
        <p:spPr>
          <a:xfrm>
            <a:off x="2333346" y="1033017"/>
            <a:ext cx="5243195" cy="1031240"/>
          </a:xfrm>
          <a:prstGeom prst="rect">
            <a:avLst/>
          </a:prstGeom>
        </p:spPr>
        <p:txBody>
          <a:bodyPr vert="horz" wrap="square" lIns="0" tIns="12065" rIns="0" bIns="0" rtlCol="0">
            <a:spAutoFit/>
          </a:bodyPr>
          <a:lstStyle/>
          <a:p>
            <a:pPr marL="12700">
              <a:spcBef>
                <a:spcPts val="95"/>
              </a:spcBef>
            </a:pPr>
            <a:r>
              <a:rPr sz="2200" b="1" spc="-5" dirty="0">
                <a:solidFill>
                  <a:srgbClr val="C00000"/>
                </a:solidFill>
                <a:latin typeface="Courier New"/>
                <a:cs typeface="Courier New"/>
              </a:rPr>
              <a:t>public </a:t>
            </a:r>
            <a:r>
              <a:rPr sz="2200" b="1" spc="-5" dirty="0">
                <a:latin typeface="Courier New"/>
                <a:cs typeface="Courier New"/>
              </a:rPr>
              <a:t>Diem </a:t>
            </a:r>
            <a:r>
              <a:rPr sz="2200" b="1" dirty="0">
                <a:latin typeface="Courier New"/>
                <a:cs typeface="Courier New"/>
              </a:rPr>
              <a:t>getD1(){return</a:t>
            </a:r>
            <a:r>
              <a:rPr sz="2200" b="1" spc="30" dirty="0">
                <a:latin typeface="Courier New"/>
                <a:cs typeface="Courier New"/>
              </a:rPr>
              <a:t> </a:t>
            </a:r>
            <a:r>
              <a:rPr sz="2200" b="1" dirty="0">
                <a:latin typeface="Courier New"/>
                <a:cs typeface="Courier New"/>
              </a:rPr>
              <a:t>d1;}</a:t>
            </a:r>
            <a:endParaRPr sz="2200">
              <a:latin typeface="Courier New"/>
              <a:cs typeface="Courier New"/>
            </a:endParaRPr>
          </a:p>
          <a:p>
            <a:pPr marL="12700"/>
            <a:r>
              <a:rPr sz="2200" b="1" spc="-5" dirty="0">
                <a:latin typeface="Courier New"/>
                <a:cs typeface="Courier New"/>
              </a:rPr>
              <a:t>public void</a:t>
            </a:r>
            <a:r>
              <a:rPr sz="2200" b="1" spc="25" dirty="0">
                <a:latin typeface="Courier New"/>
                <a:cs typeface="Courier New"/>
              </a:rPr>
              <a:t> </a:t>
            </a:r>
            <a:r>
              <a:rPr sz="2200" b="1" dirty="0">
                <a:latin typeface="Courier New"/>
                <a:cs typeface="Courier New"/>
              </a:rPr>
              <a:t>printTuGiac(){...}</a:t>
            </a:r>
            <a:endParaRPr sz="2200">
              <a:latin typeface="Courier New"/>
              <a:cs typeface="Courier New"/>
            </a:endParaRPr>
          </a:p>
          <a:p>
            <a:pPr marL="12700">
              <a:spcBef>
                <a:spcPts val="5"/>
              </a:spcBef>
            </a:pPr>
            <a:r>
              <a:rPr sz="2200" spc="-5" dirty="0">
                <a:latin typeface="Courier New"/>
                <a:cs typeface="Courier New"/>
              </a:rPr>
              <a:t>…</a:t>
            </a:r>
            <a:endParaRPr sz="2200">
              <a:latin typeface="Courier New"/>
              <a:cs typeface="Courier New"/>
            </a:endParaRPr>
          </a:p>
        </p:txBody>
      </p:sp>
      <p:sp>
        <p:nvSpPr>
          <p:cNvPr id="5" name="object 5"/>
          <p:cNvSpPr txBox="1"/>
          <p:nvPr/>
        </p:nvSpPr>
        <p:spPr>
          <a:xfrm>
            <a:off x="1998065" y="2039238"/>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p:txBody>
      </p:sp>
      <p:sp>
        <p:nvSpPr>
          <p:cNvPr id="6" name="object 6"/>
          <p:cNvSpPr txBox="1"/>
          <p:nvPr/>
        </p:nvSpPr>
        <p:spPr>
          <a:xfrm>
            <a:off x="1998066" y="2709495"/>
            <a:ext cx="7503795" cy="3043555"/>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public </a:t>
            </a:r>
            <a:r>
              <a:rPr sz="2200" b="1" dirty="0">
                <a:latin typeface="Courier New"/>
                <a:cs typeface="Courier New"/>
              </a:rPr>
              <a:t>class </a:t>
            </a:r>
            <a:r>
              <a:rPr sz="2200" b="1" dirty="0">
                <a:solidFill>
                  <a:srgbClr val="C00000"/>
                </a:solidFill>
                <a:latin typeface="Courier New"/>
                <a:cs typeface="Courier New"/>
              </a:rPr>
              <a:t>HinhVuong extends TuGiac</a:t>
            </a:r>
            <a:r>
              <a:rPr sz="2200" b="1" spc="45" dirty="0">
                <a:solidFill>
                  <a:srgbClr val="C00000"/>
                </a:solidFill>
                <a:latin typeface="Courier New"/>
                <a:cs typeface="Courier New"/>
              </a:rPr>
              <a:t> </a:t>
            </a:r>
            <a:r>
              <a:rPr sz="2200" b="1" spc="-5" dirty="0">
                <a:latin typeface="Courier New"/>
                <a:cs typeface="Courier New"/>
              </a:rPr>
              <a:t>{</a:t>
            </a:r>
            <a:endParaRPr sz="2200">
              <a:latin typeface="Courier New"/>
              <a:cs typeface="Courier New"/>
            </a:endParaRPr>
          </a:p>
          <a:p>
            <a:pPr marL="355600">
              <a:spcBef>
                <a:spcPts val="5"/>
              </a:spcBef>
            </a:pPr>
            <a:r>
              <a:rPr sz="2200" b="1" spc="-5" dirty="0">
                <a:latin typeface="Courier New"/>
                <a:cs typeface="Courier New"/>
              </a:rPr>
              <a:t>public</a:t>
            </a:r>
            <a:r>
              <a:rPr sz="2200" b="1" spc="5" dirty="0">
                <a:latin typeface="Courier New"/>
                <a:cs typeface="Courier New"/>
              </a:rPr>
              <a:t> </a:t>
            </a:r>
            <a:r>
              <a:rPr sz="2200" b="1" dirty="0">
                <a:latin typeface="Courier New"/>
                <a:cs typeface="Courier New"/>
              </a:rPr>
              <a:t>HinhVuong(){</a:t>
            </a:r>
            <a:endParaRPr sz="2200">
              <a:latin typeface="Courier New"/>
              <a:cs typeface="Courier New"/>
            </a:endParaRPr>
          </a:p>
          <a:p>
            <a:pPr marL="927100" marR="5080"/>
            <a:r>
              <a:rPr sz="2200" b="1" spc="-5" dirty="0">
                <a:latin typeface="Courier New"/>
                <a:cs typeface="Courier New"/>
              </a:rPr>
              <a:t>d1 = </a:t>
            </a:r>
            <a:r>
              <a:rPr sz="2200" b="1" dirty="0">
                <a:latin typeface="Courier New"/>
                <a:cs typeface="Courier New"/>
              </a:rPr>
              <a:t>new Diem(0,0); </a:t>
            </a:r>
            <a:r>
              <a:rPr sz="2200" b="1" spc="5" dirty="0">
                <a:latin typeface="Courier New"/>
                <a:cs typeface="Courier New"/>
              </a:rPr>
              <a:t>d2 </a:t>
            </a:r>
            <a:r>
              <a:rPr sz="2200" b="1" spc="-5" dirty="0">
                <a:latin typeface="Courier New"/>
                <a:cs typeface="Courier New"/>
              </a:rPr>
              <a:t>= </a:t>
            </a:r>
            <a:r>
              <a:rPr sz="2200" b="1" spc="5" dirty="0">
                <a:latin typeface="Courier New"/>
                <a:cs typeface="Courier New"/>
              </a:rPr>
              <a:t>new </a:t>
            </a:r>
            <a:r>
              <a:rPr sz="2200" b="1" dirty="0">
                <a:latin typeface="Courier New"/>
                <a:cs typeface="Courier New"/>
              </a:rPr>
              <a:t>Diem(0,1);  </a:t>
            </a:r>
            <a:r>
              <a:rPr sz="2200" b="1" spc="-5" dirty="0">
                <a:latin typeface="Courier New"/>
                <a:cs typeface="Courier New"/>
              </a:rPr>
              <a:t>d3 = </a:t>
            </a:r>
            <a:r>
              <a:rPr sz="2200" b="1" dirty="0">
                <a:latin typeface="Courier New"/>
                <a:cs typeface="Courier New"/>
              </a:rPr>
              <a:t>new Diem(1,0); </a:t>
            </a:r>
            <a:r>
              <a:rPr sz="2200" b="1" spc="5" dirty="0">
                <a:latin typeface="Courier New"/>
                <a:cs typeface="Courier New"/>
              </a:rPr>
              <a:t>d4 </a:t>
            </a:r>
            <a:r>
              <a:rPr sz="2200" b="1" spc="-5" dirty="0">
                <a:latin typeface="Courier New"/>
                <a:cs typeface="Courier New"/>
              </a:rPr>
              <a:t>= </a:t>
            </a:r>
            <a:r>
              <a:rPr sz="2200" b="1" spc="5" dirty="0">
                <a:latin typeface="Courier New"/>
                <a:cs typeface="Courier New"/>
              </a:rPr>
              <a:t>new</a:t>
            </a:r>
            <a:r>
              <a:rPr sz="2200" b="1" dirty="0">
                <a:latin typeface="Courier New"/>
                <a:cs typeface="Courier New"/>
              </a:rPr>
              <a:t> Diem(1,1);</a:t>
            </a:r>
            <a:endParaRPr sz="2200">
              <a:latin typeface="Courier New"/>
              <a:cs typeface="Courier New"/>
            </a:endParaRPr>
          </a:p>
          <a:p>
            <a:pPr marL="355600"/>
            <a:r>
              <a:rPr sz="2200" b="1" spc="-5" dirty="0">
                <a:latin typeface="Courier New"/>
                <a:cs typeface="Courier New"/>
              </a:rPr>
              <a:t>}</a:t>
            </a:r>
            <a:endParaRPr sz="2200">
              <a:latin typeface="Courier New"/>
              <a:cs typeface="Courier New"/>
            </a:endParaRPr>
          </a:p>
          <a:p>
            <a:pPr marL="12700"/>
            <a:r>
              <a:rPr sz="2200" b="1" spc="-5" dirty="0">
                <a:latin typeface="Courier New"/>
                <a:cs typeface="Courier New"/>
              </a:rPr>
              <a:t>}</a:t>
            </a:r>
            <a:endParaRPr sz="2200">
              <a:latin typeface="Courier New"/>
              <a:cs typeface="Courier New"/>
            </a:endParaRPr>
          </a:p>
          <a:p>
            <a:pPr marL="12700"/>
            <a:r>
              <a:rPr sz="2200" b="1" spc="-5" dirty="0">
                <a:latin typeface="Courier New"/>
                <a:cs typeface="Courier New"/>
              </a:rPr>
              <a:t>public </a:t>
            </a:r>
            <a:r>
              <a:rPr sz="2200" b="1" dirty="0">
                <a:latin typeface="Courier New"/>
                <a:cs typeface="Courier New"/>
              </a:rPr>
              <a:t>class</a:t>
            </a:r>
            <a:r>
              <a:rPr sz="2200" b="1" spc="15" dirty="0">
                <a:latin typeface="Courier New"/>
                <a:cs typeface="Courier New"/>
              </a:rPr>
              <a:t> </a:t>
            </a:r>
            <a:r>
              <a:rPr sz="2200" b="1" dirty="0">
                <a:latin typeface="Courier New"/>
                <a:cs typeface="Courier New"/>
              </a:rPr>
              <a:t>Test{</a:t>
            </a:r>
            <a:endParaRPr sz="2200">
              <a:latin typeface="Courier New"/>
              <a:cs typeface="Courier New"/>
            </a:endParaRPr>
          </a:p>
          <a:p>
            <a:pPr marL="355600"/>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a:t>
            </a:r>
            <a:r>
              <a:rPr sz="2200" b="1" spc="40" dirty="0">
                <a:latin typeface="Courier New"/>
                <a:cs typeface="Courier New"/>
              </a:rPr>
              <a:t> </a:t>
            </a:r>
            <a:r>
              <a:rPr sz="2200" b="1" spc="-5" dirty="0">
                <a:latin typeface="Courier New"/>
                <a:cs typeface="Courier New"/>
              </a:rPr>
              <a:t>args[]){</a:t>
            </a:r>
            <a:endParaRPr sz="2200">
              <a:latin typeface="Courier New"/>
              <a:cs typeface="Courier New"/>
            </a:endParaRPr>
          </a:p>
          <a:p>
            <a:pPr marL="927100">
              <a:spcBef>
                <a:spcPts val="5"/>
              </a:spcBef>
            </a:pPr>
            <a:r>
              <a:rPr sz="2200" b="1" spc="-5" dirty="0">
                <a:latin typeface="Courier New"/>
                <a:cs typeface="Courier New"/>
              </a:rPr>
              <a:t>HinhVuong hv = </a:t>
            </a:r>
            <a:r>
              <a:rPr sz="2200" b="1" dirty="0">
                <a:latin typeface="Courier New"/>
                <a:cs typeface="Courier New"/>
              </a:rPr>
              <a:t>new</a:t>
            </a:r>
            <a:r>
              <a:rPr sz="2200" b="1" spc="40" dirty="0">
                <a:latin typeface="Courier New"/>
                <a:cs typeface="Courier New"/>
              </a:rPr>
              <a:t> </a:t>
            </a:r>
            <a:r>
              <a:rPr sz="2200" b="1" dirty="0">
                <a:latin typeface="Courier New"/>
                <a:cs typeface="Courier New"/>
              </a:rPr>
              <a:t>HinhVuong();</a:t>
            </a:r>
            <a:endParaRPr sz="2200">
              <a:latin typeface="Courier New"/>
              <a:cs typeface="Courier New"/>
            </a:endParaRPr>
          </a:p>
        </p:txBody>
      </p:sp>
      <p:sp>
        <p:nvSpPr>
          <p:cNvPr id="7" name="object 7"/>
          <p:cNvSpPr txBox="1"/>
          <p:nvPr/>
        </p:nvSpPr>
        <p:spPr>
          <a:xfrm>
            <a:off x="2912744" y="5728208"/>
            <a:ext cx="2884170" cy="360680"/>
          </a:xfrm>
          <a:prstGeom prst="rect">
            <a:avLst/>
          </a:prstGeom>
        </p:spPr>
        <p:txBody>
          <a:bodyPr vert="horz" wrap="square" lIns="0" tIns="12065" rIns="0" bIns="0" rtlCol="0">
            <a:spAutoFit/>
          </a:bodyPr>
          <a:lstStyle/>
          <a:p>
            <a:pPr marL="12700">
              <a:spcBef>
                <a:spcPts val="95"/>
              </a:spcBef>
            </a:pPr>
            <a:r>
              <a:rPr sz="2200" b="1" dirty="0">
                <a:latin typeface="Courier New"/>
                <a:cs typeface="Courier New"/>
              </a:rPr>
              <a:t>hv.printTuGiac();</a:t>
            </a:r>
            <a:endParaRPr sz="2200">
              <a:latin typeface="Courier New"/>
              <a:cs typeface="Courier New"/>
            </a:endParaRPr>
          </a:p>
        </p:txBody>
      </p:sp>
      <p:sp>
        <p:nvSpPr>
          <p:cNvPr id="8" name="object 8"/>
          <p:cNvSpPr txBox="1"/>
          <p:nvPr/>
        </p:nvSpPr>
        <p:spPr>
          <a:xfrm>
            <a:off x="2340965" y="6063488"/>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p:txBody>
      </p:sp>
      <p:sp>
        <p:nvSpPr>
          <p:cNvPr id="9" name="object 9"/>
          <p:cNvSpPr txBox="1"/>
          <p:nvPr/>
        </p:nvSpPr>
        <p:spPr>
          <a:xfrm>
            <a:off x="1998065" y="6398463"/>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p:txBody>
      </p:sp>
      <p:sp>
        <p:nvSpPr>
          <p:cNvPr id="10" name="object 10"/>
          <p:cNvSpPr/>
          <p:nvPr/>
        </p:nvSpPr>
        <p:spPr>
          <a:xfrm>
            <a:off x="7719060" y="1857755"/>
            <a:ext cx="2806065" cy="927100"/>
          </a:xfrm>
          <a:custGeom>
            <a:avLst/>
            <a:gdLst/>
            <a:ahLst/>
            <a:cxnLst/>
            <a:rect l="l" t="t" r="r" b="b"/>
            <a:pathLst>
              <a:path w="2806065" h="927100">
                <a:moveTo>
                  <a:pt x="0" y="926591"/>
                </a:moveTo>
                <a:lnTo>
                  <a:pt x="2805684" y="926591"/>
                </a:lnTo>
                <a:lnTo>
                  <a:pt x="2805684" y="0"/>
                </a:lnTo>
                <a:lnTo>
                  <a:pt x="0" y="0"/>
                </a:lnTo>
                <a:lnTo>
                  <a:pt x="0" y="926591"/>
                </a:lnTo>
                <a:close/>
              </a:path>
            </a:pathLst>
          </a:custGeom>
          <a:ln w="9144">
            <a:solidFill>
              <a:srgbClr val="000000"/>
            </a:solidFill>
          </a:ln>
        </p:spPr>
        <p:txBody>
          <a:bodyPr wrap="square" lIns="0" tIns="0" rIns="0" bIns="0" rtlCol="0"/>
          <a:lstStyle/>
          <a:p>
            <a:endParaRPr/>
          </a:p>
        </p:txBody>
      </p:sp>
      <p:sp>
        <p:nvSpPr>
          <p:cNvPr id="11" name="object 11"/>
          <p:cNvSpPr txBox="1"/>
          <p:nvPr/>
        </p:nvSpPr>
        <p:spPr>
          <a:xfrm>
            <a:off x="7832216" y="1885950"/>
            <a:ext cx="2580640" cy="848994"/>
          </a:xfrm>
          <a:prstGeom prst="rect">
            <a:avLst/>
          </a:prstGeom>
        </p:spPr>
        <p:txBody>
          <a:bodyPr vert="horz" wrap="square" lIns="0" tIns="12700" rIns="0" bIns="0" rtlCol="0">
            <a:spAutoFit/>
          </a:bodyPr>
          <a:lstStyle/>
          <a:p>
            <a:pPr marL="12700" marR="5080" algn="ctr">
              <a:spcBef>
                <a:spcPts val="100"/>
              </a:spcBef>
            </a:pPr>
            <a:r>
              <a:rPr b="1" dirty="0">
                <a:solidFill>
                  <a:srgbClr val="333399"/>
                </a:solidFill>
                <a:latin typeface="Arial"/>
                <a:cs typeface="Arial"/>
              </a:rPr>
              <a:t>Sử dụng </a:t>
            </a:r>
            <a:r>
              <a:rPr b="1" spc="-5" dirty="0">
                <a:solidFill>
                  <a:srgbClr val="333399"/>
                </a:solidFill>
                <a:latin typeface="Arial"/>
                <a:cs typeface="Arial"/>
              </a:rPr>
              <a:t>các </a:t>
            </a:r>
            <a:r>
              <a:rPr b="1" dirty="0">
                <a:solidFill>
                  <a:srgbClr val="333399"/>
                </a:solidFill>
                <a:latin typeface="Arial"/>
                <a:cs typeface="Arial"/>
              </a:rPr>
              <a:t>thuộc</a:t>
            </a:r>
            <a:r>
              <a:rPr b="1" spc="-110" dirty="0">
                <a:solidFill>
                  <a:srgbClr val="333399"/>
                </a:solidFill>
                <a:latin typeface="Arial"/>
                <a:cs typeface="Arial"/>
              </a:rPr>
              <a:t> </a:t>
            </a:r>
            <a:r>
              <a:rPr b="1" dirty="0">
                <a:solidFill>
                  <a:srgbClr val="333399"/>
                </a:solidFill>
                <a:latin typeface="Arial"/>
                <a:cs typeface="Arial"/>
              </a:rPr>
              <a:t>tính  </a:t>
            </a:r>
            <a:r>
              <a:rPr b="1" spc="-5" dirty="0">
                <a:solidFill>
                  <a:srgbClr val="333399"/>
                </a:solidFill>
                <a:latin typeface="Arial"/>
                <a:cs typeface="Arial"/>
              </a:rPr>
              <a:t>protected của </a:t>
            </a:r>
            <a:r>
              <a:rPr b="1" dirty="0">
                <a:solidFill>
                  <a:srgbClr val="333399"/>
                </a:solidFill>
                <a:latin typeface="Arial"/>
                <a:cs typeface="Arial"/>
              </a:rPr>
              <a:t>lớp </a:t>
            </a:r>
            <a:r>
              <a:rPr b="1" spc="-5" dirty="0">
                <a:solidFill>
                  <a:srgbClr val="333399"/>
                </a:solidFill>
                <a:latin typeface="Arial"/>
                <a:cs typeface="Arial"/>
              </a:rPr>
              <a:t>cha  </a:t>
            </a:r>
            <a:r>
              <a:rPr b="1" dirty="0">
                <a:solidFill>
                  <a:srgbClr val="333399"/>
                </a:solidFill>
                <a:latin typeface="Arial"/>
                <a:cs typeface="Arial"/>
              </a:rPr>
              <a:t>trong lớp</a:t>
            </a:r>
            <a:r>
              <a:rPr b="1" spc="-45" dirty="0">
                <a:solidFill>
                  <a:srgbClr val="333399"/>
                </a:solidFill>
                <a:latin typeface="Arial"/>
                <a:cs typeface="Arial"/>
              </a:rPr>
              <a:t> </a:t>
            </a:r>
            <a:r>
              <a:rPr b="1" spc="-5" dirty="0">
                <a:solidFill>
                  <a:srgbClr val="333399"/>
                </a:solidFill>
                <a:latin typeface="Arial"/>
                <a:cs typeface="Arial"/>
              </a:rPr>
              <a:t>con</a:t>
            </a:r>
            <a:endParaRPr>
              <a:latin typeface="Arial"/>
              <a:cs typeface="Arial"/>
            </a:endParaRPr>
          </a:p>
        </p:txBody>
      </p:sp>
      <p:sp>
        <p:nvSpPr>
          <p:cNvPr id="12" name="object 12"/>
          <p:cNvSpPr/>
          <p:nvPr/>
        </p:nvSpPr>
        <p:spPr>
          <a:xfrm>
            <a:off x="6595871" y="2637663"/>
            <a:ext cx="1433830" cy="1148080"/>
          </a:xfrm>
          <a:custGeom>
            <a:avLst/>
            <a:gdLst/>
            <a:ahLst/>
            <a:cxnLst/>
            <a:rect l="l" t="t" r="r" b="b"/>
            <a:pathLst>
              <a:path w="1433829" h="1148079">
                <a:moveTo>
                  <a:pt x="35687" y="1070610"/>
                </a:moveTo>
                <a:lnTo>
                  <a:pt x="0" y="1147953"/>
                </a:lnTo>
                <a:lnTo>
                  <a:pt x="83312" y="1130173"/>
                </a:lnTo>
                <a:lnTo>
                  <a:pt x="69806" y="1113282"/>
                </a:lnTo>
                <a:lnTo>
                  <a:pt x="53593" y="1113282"/>
                </a:lnTo>
                <a:lnTo>
                  <a:pt x="45592" y="1103376"/>
                </a:lnTo>
                <a:lnTo>
                  <a:pt x="55531" y="1095429"/>
                </a:lnTo>
                <a:lnTo>
                  <a:pt x="35687" y="1070610"/>
                </a:lnTo>
                <a:close/>
              </a:path>
              <a:path w="1433829" h="1148079">
                <a:moveTo>
                  <a:pt x="55531" y="1095429"/>
                </a:moveTo>
                <a:lnTo>
                  <a:pt x="45592" y="1103376"/>
                </a:lnTo>
                <a:lnTo>
                  <a:pt x="53593" y="1113282"/>
                </a:lnTo>
                <a:lnTo>
                  <a:pt x="63483" y="1105374"/>
                </a:lnTo>
                <a:lnTo>
                  <a:pt x="55531" y="1095429"/>
                </a:lnTo>
                <a:close/>
              </a:path>
              <a:path w="1433829" h="1148079">
                <a:moveTo>
                  <a:pt x="63483" y="1105374"/>
                </a:moveTo>
                <a:lnTo>
                  <a:pt x="53593" y="1113282"/>
                </a:lnTo>
                <a:lnTo>
                  <a:pt x="69806" y="1113282"/>
                </a:lnTo>
                <a:lnTo>
                  <a:pt x="63483" y="1105374"/>
                </a:lnTo>
                <a:close/>
              </a:path>
              <a:path w="1433829" h="1148079">
                <a:moveTo>
                  <a:pt x="1425575" y="0"/>
                </a:moveTo>
                <a:lnTo>
                  <a:pt x="55531" y="1095429"/>
                </a:lnTo>
                <a:lnTo>
                  <a:pt x="63483" y="1105374"/>
                </a:lnTo>
                <a:lnTo>
                  <a:pt x="1433449" y="9906"/>
                </a:lnTo>
                <a:lnTo>
                  <a:pt x="1425575" y="0"/>
                </a:lnTo>
                <a:close/>
              </a:path>
            </a:pathLst>
          </a:custGeom>
          <a:solidFill>
            <a:srgbClr val="000000"/>
          </a:solidFill>
        </p:spPr>
        <p:txBody>
          <a:bodyPr wrap="square" lIns="0" tIns="0" rIns="0" bIns="0" rtlCol="0"/>
          <a:lstStyle/>
          <a:p>
            <a:endParaRPr/>
          </a:p>
        </p:txBody>
      </p:sp>
      <p:sp>
        <p:nvSpPr>
          <p:cNvPr id="13" name="object 13"/>
          <p:cNvSpPr/>
          <p:nvPr/>
        </p:nvSpPr>
        <p:spPr>
          <a:xfrm>
            <a:off x="6954012" y="5925311"/>
            <a:ext cx="3592195" cy="647700"/>
          </a:xfrm>
          <a:custGeom>
            <a:avLst/>
            <a:gdLst/>
            <a:ahLst/>
            <a:cxnLst/>
            <a:rect l="l" t="t" r="r" b="b"/>
            <a:pathLst>
              <a:path w="3592195" h="647700">
                <a:moveTo>
                  <a:pt x="0" y="647700"/>
                </a:moveTo>
                <a:lnTo>
                  <a:pt x="3592067" y="647700"/>
                </a:lnTo>
                <a:lnTo>
                  <a:pt x="3592067" y="0"/>
                </a:lnTo>
                <a:lnTo>
                  <a:pt x="0" y="0"/>
                </a:lnTo>
                <a:lnTo>
                  <a:pt x="0" y="647700"/>
                </a:lnTo>
                <a:close/>
              </a:path>
            </a:pathLst>
          </a:custGeom>
          <a:ln w="9144">
            <a:solidFill>
              <a:srgbClr val="000000"/>
            </a:solidFill>
          </a:ln>
        </p:spPr>
        <p:txBody>
          <a:bodyPr wrap="square" lIns="0" tIns="0" rIns="0" bIns="0" rtlCol="0"/>
          <a:lstStyle/>
          <a:p>
            <a:endParaRPr/>
          </a:p>
        </p:txBody>
      </p:sp>
      <p:sp>
        <p:nvSpPr>
          <p:cNvPr id="14" name="object 14"/>
          <p:cNvSpPr txBox="1"/>
          <p:nvPr/>
        </p:nvSpPr>
        <p:spPr>
          <a:xfrm>
            <a:off x="7417689" y="5954064"/>
            <a:ext cx="2665730" cy="299720"/>
          </a:xfrm>
          <a:prstGeom prst="rect">
            <a:avLst/>
          </a:prstGeom>
        </p:spPr>
        <p:txBody>
          <a:bodyPr vert="horz" wrap="square" lIns="0" tIns="12700" rIns="0" bIns="0" rtlCol="0">
            <a:spAutoFit/>
          </a:bodyPr>
          <a:lstStyle/>
          <a:p>
            <a:pPr marL="12700">
              <a:spcBef>
                <a:spcPts val="100"/>
              </a:spcBef>
            </a:pPr>
            <a:r>
              <a:rPr b="1" dirty="0">
                <a:solidFill>
                  <a:srgbClr val="333399"/>
                </a:solidFill>
                <a:latin typeface="Arial"/>
                <a:cs typeface="Arial"/>
              </a:rPr>
              <a:t>Gọi phương thức</a:t>
            </a:r>
            <a:r>
              <a:rPr b="1" spc="-110" dirty="0">
                <a:solidFill>
                  <a:srgbClr val="333399"/>
                </a:solidFill>
                <a:latin typeface="Arial"/>
                <a:cs typeface="Arial"/>
              </a:rPr>
              <a:t> </a:t>
            </a:r>
            <a:r>
              <a:rPr b="1" dirty="0">
                <a:solidFill>
                  <a:srgbClr val="333399"/>
                </a:solidFill>
                <a:latin typeface="Arial"/>
                <a:cs typeface="Arial"/>
              </a:rPr>
              <a:t>public</a:t>
            </a:r>
            <a:endParaRPr>
              <a:latin typeface="Arial"/>
              <a:cs typeface="Arial"/>
            </a:endParaRPr>
          </a:p>
        </p:txBody>
      </p:sp>
      <p:sp>
        <p:nvSpPr>
          <p:cNvPr id="15" name="object 15"/>
          <p:cNvSpPr txBox="1"/>
          <p:nvPr/>
        </p:nvSpPr>
        <p:spPr>
          <a:xfrm>
            <a:off x="7071740" y="6228384"/>
            <a:ext cx="3354704" cy="299720"/>
          </a:xfrm>
          <a:prstGeom prst="rect">
            <a:avLst/>
          </a:prstGeom>
        </p:spPr>
        <p:txBody>
          <a:bodyPr vert="horz" wrap="square" lIns="0" tIns="12700" rIns="0" bIns="0" rtlCol="0">
            <a:spAutoFit/>
          </a:bodyPr>
          <a:lstStyle/>
          <a:p>
            <a:pPr marL="12700">
              <a:spcBef>
                <a:spcPts val="100"/>
              </a:spcBef>
            </a:pPr>
            <a:r>
              <a:rPr b="1" dirty="0">
                <a:solidFill>
                  <a:srgbClr val="333399"/>
                </a:solidFill>
                <a:latin typeface="Arial"/>
                <a:cs typeface="Arial"/>
              </a:rPr>
              <a:t>lớp </a:t>
            </a:r>
            <a:r>
              <a:rPr b="1" spc="-5" dirty="0">
                <a:solidFill>
                  <a:srgbClr val="333399"/>
                </a:solidFill>
                <a:latin typeface="Arial"/>
                <a:cs typeface="Arial"/>
              </a:rPr>
              <a:t>cha của </a:t>
            </a:r>
            <a:r>
              <a:rPr b="1" dirty="0">
                <a:solidFill>
                  <a:srgbClr val="333399"/>
                </a:solidFill>
                <a:latin typeface="Arial"/>
                <a:cs typeface="Arial"/>
              </a:rPr>
              <a:t>đối tượng lớp</a:t>
            </a:r>
            <a:r>
              <a:rPr b="1" spc="-140" dirty="0">
                <a:solidFill>
                  <a:srgbClr val="333399"/>
                </a:solidFill>
                <a:latin typeface="Arial"/>
                <a:cs typeface="Arial"/>
              </a:rPr>
              <a:t> </a:t>
            </a:r>
            <a:r>
              <a:rPr b="1" spc="-5" dirty="0">
                <a:solidFill>
                  <a:srgbClr val="333399"/>
                </a:solidFill>
                <a:latin typeface="Arial"/>
                <a:cs typeface="Arial"/>
              </a:rPr>
              <a:t>con</a:t>
            </a:r>
            <a:endParaRPr>
              <a:latin typeface="Arial"/>
              <a:cs typeface="Arial"/>
            </a:endParaRPr>
          </a:p>
        </p:txBody>
      </p:sp>
      <p:sp>
        <p:nvSpPr>
          <p:cNvPr id="16" name="object 16"/>
          <p:cNvSpPr/>
          <p:nvPr/>
        </p:nvSpPr>
        <p:spPr>
          <a:xfrm>
            <a:off x="5861303" y="5950954"/>
            <a:ext cx="1235710" cy="198755"/>
          </a:xfrm>
          <a:custGeom>
            <a:avLst/>
            <a:gdLst/>
            <a:ahLst/>
            <a:cxnLst/>
            <a:rect l="l" t="t" r="r" b="b"/>
            <a:pathLst>
              <a:path w="1235710" h="198754">
                <a:moveTo>
                  <a:pt x="76337" y="31471"/>
                </a:moveTo>
                <a:lnTo>
                  <a:pt x="74666" y="44055"/>
                </a:lnTo>
                <a:lnTo>
                  <a:pt x="1233551" y="198589"/>
                </a:lnTo>
                <a:lnTo>
                  <a:pt x="1235329" y="185991"/>
                </a:lnTo>
                <a:lnTo>
                  <a:pt x="76337" y="31471"/>
                </a:lnTo>
                <a:close/>
              </a:path>
              <a:path w="1235710" h="198754">
                <a:moveTo>
                  <a:pt x="80518" y="0"/>
                </a:moveTo>
                <a:lnTo>
                  <a:pt x="0" y="27698"/>
                </a:lnTo>
                <a:lnTo>
                  <a:pt x="70485" y="75539"/>
                </a:lnTo>
                <a:lnTo>
                  <a:pt x="74666" y="44055"/>
                </a:lnTo>
                <a:lnTo>
                  <a:pt x="62103" y="42379"/>
                </a:lnTo>
                <a:lnTo>
                  <a:pt x="63754" y="29794"/>
                </a:lnTo>
                <a:lnTo>
                  <a:pt x="76560" y="29794"/>
                </a:lnTo>
                <a:lnTo>
                  <a:pt x="80518" y="0"/>
                </a:lnTo>
                <a:close/>
              </a:path>
              <a:path w="1235710" h="198754">
                <a:moveTo>
                  <a:pt x="63754" y="29794"/>
                </a:moveTo>
                <a:lnTo>
                  <a:pt x="62103" y="42379"/>
                </a:lnTo>
                <a:lnTo>
                  <a:pt x="74666" y="44055"/>
                </a:lnTo>
                <a:lnTo>
                  <a:pt x="76337" y="31471"/>
                </a:lnTo>
                <a:lnTo>
                  <a:pt x="63754" y="29794"/>
                </a:lnTo>
                <a:close/>
              </a:path>
              <a:path w="1235710" h="198754">
                <a:moveTo>
                  <a:pt x="76560" y="29794"/>
                </a:moveTo>
                <a:lnTo>
                  <a:pt x="63754" y="29794"/>
                </a:lnTo>
                <a:lnTo>
                  <a:pt x="76337" y="31471"/>
                </a:lnTo>
                <a:lnTo>
                  <a:pt x="76560" y="29794"/>
                </a:lnTo>
                <a:close/>
              </a:path>
            </a:pathLst>
          </a:custGeom>
          <a:solidFill>
            <a:srgbClr val="000000"/>
          </a:solidFill>
        </p:spPr>
        <p:txBody>
          <a:bodyPr wrap="square" lIns="0" tIns="0" rIns="0" bIns="0" rtlCol="0"/>
          <a:lstStyle/>
          <a:p>
            <a:endParaRPr/>
          </a:p>
        </p:txBody>
      </p:sp>
      <p:sp>
        <p:nvSpPr>
          <p:cNvPr id="17" name="object 17"/>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36</a:t>
            </a:r>
            <a:endParaRPr sz="140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340965" y="6186397"/>
            <a:ext cx="193040" cy="315471"/>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2" name="object 2"/>
          <p:cNvSpPr txBox="1">
            <a:spLocks noGrp="1"/>
          </p:cNvSpPr>
          <p:nvPr>
            <p:ph type="title"/>
          </p:nvPr>
        </p:nvSpPr>
        <p:spPr>
          <a:xfrm>
            <a:off x="1998066" y="102819"/>
            <a:ext cx="5410835" cy="1366520"/>
          </a:xfrm>
          <a:prstGeom prst="rect">
            <a:avLst/>
          </a:prstGeom>
        </p:spPr>
        <p:txBody>
          <a:bodyPr vert="horz" wrap="square" lIns="0" tIns="12065" rIns="0" bIns="0" rtlCol="0" anchor="ctr">
            <a:spAutoFit/>
          </a:bodyPr>
          <a:lstStyle/>
          <a:p>
            <a:pPr marL="12700" algn="just">
              <a:lnSpc>
                <a:spcPct val="100000"/>
              </a:lnSpc>
              <a:spcBef>
                <a:spcPts val="95"/>
              </a:spcBef>
            </a:pPr>
            <a:r>
              <a:rPr sz="2200" b="1" spc="-5" dirty="0">
                <a:latin typeface="Courier New"/>
                <a:cs typeface="Courier New"/>
              </a:rPr>
              <a:t>public </a:t>
            </a:r>
            <a:r>
              <a:rPr sz="2200" b="1" dirty="0">
                <a:latin typeface="Courier New"/>
                <a:cs typeface="Courier New"/>
              </a:rPr>
              <a:t>class TuGiac</a:t>
            </a:r>
            <a:r>
              <a:rPr sz="2200" b="1" spc="5" dirty="0">
                <a:latin typeface="Courier New"/>
                <a:cs typeface="Courier New"/>
              </a:rPr>
              <a:t> </a:t>
            </a:r>
            <a:r>
              <a:rPr sz="2200" b="1" spc="-5" dirty="0">
                <a:latin typeface="Courier New"/>
                <a:cs typeface="Courier New"/>
              </a:rPr>
              <a:t>{</a:t>
            </a:r>
            <a:endParaRPr sz="2200">
              <a:latin typeface="Courier New"/>
              <a:cs typeface="Courier New"/>
            </a:endParaRPr>
          </a:p>
          <a:p>
            <a:pPr marL="347345" marR="5080" algn="just">
              <a:lnSpc>
                <a:spcPct val="100000"/>
              </a:lnSpc>
              <a:spcBef>
                <a:spcPts val="5"/>
              </a:spcBef>
            </a:pPr>
            <a:r>
              <a:rPr sz="2200" b="1" dirty="0">
                <a:solidFill>
                  <a:srgbClr val="B92112"/>
                </a:solidFill>
                <a:latin typeface="Courier New"/>
                <a:cs typeface="Courier New"/>
              </a:rPr>
              <a:t>protected </a:t>
            </a:r>
            <a:r>
              <a:rPr sz="2200" b="1" spc="-5" dirty="0">
                <a:latin typeface="Courier New"/>
                <a:cs typeface="Courier New"/>
              </a:rPr>
              <a:t>Diem d1, </a:t>
            </a:r>
            <a:r>
              <a:rPr sz="2200" b="1" spc="-10" dirty="0">
                <a:latin typeface="Courier New"/>
                <a:cs typeface="Courier New"/>
              </a:rPr>
              <a:t>d2, </a:t>
            </a:r>
            <a:r>
              <a:rPr sz="2200" b="1" spc="5" dirty="0">
                <a:latin typeface="Courier New"/>
                <a:cs typeface="Courier New"/>
              </a:rPr>
              <a:t>d3, </a:t>
            </a:r>
            <a:r>
              <a:rPr sz="2200" b="1" spc="-5" dirty="0">
                <a:latin typeface="Courier New"/>
                <a:cs typeface="Courier New"/>
              </a:rPr>
              <a:t>d4;  public void </a:t>
            </a:r>
            <a:r>
              <a:rPr sz="2200" b="1" dirty="0">
                <a:latin typeface="Courier New"/>
                <a:cs typeface="Courier New"/>
              </a:rPr>
              <a:t>printTuGiac(){...}  </a:t>
            </a:r>
            <a:r>
              <a:rPr sz="2200" b="1" spc="-5" dirty="0">
                <a:latin typeface="Courier New"/>
                <a:cs typeface="Courier New"/>
              </a:rPr>
              <a:t>public</a:t>
            </a:r>
            <a:r>
              <a:rPr sz="2200" b="1" spc="15" dirty="0">
                <a:latin typeface="Courier New"/>
                <a:cs typeface="Courier New"/>
              </a:rPr>
              <a:t> </a:t>
            </a:r>
            <a:r>
              <a:rPr sz="2200" b="1" dirty="0">
                <a:latin typeface="Courier New"/>
                <a:cs typeface="Courier New"/>
              </a:rPr>
              <a:t>TuGiac(){...}</a:t>
            </a:r>
            <a:endParaRPr sz="2200">
              <a:latin typeface="Courier New"/>
              <a:cs typeface="Courier New"/>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37</a:t>
            </a:fld>
            <a:endParaRPr dirty="0"/>
          </a:p>
        </p:txBody>
      </p:sp>
      <p:sp>
        <p:nvSpPr>
          <p:cNvPr id="10" name="object 10"/>
          <p:cNvSpPr txBox="1"/>
          <p:nvPr/>
        </p:nvSpPr>
        <p:spPr>
          <a:xfrm>
            <a:off x="1998065" y="6521423"/>
            <a:ext cx="193040" cy="315471"/>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graphicFrame>
        <p:nvGraphicFramePr>
          <p:cNvPr id="3" name="object 3"/>
          <p:cNvGraphicFramePr>
            <a:graphicFrameLocks noGrp="1"/>
          </p:cNvGraphicFramePr>
          <p:nvPr/>
        </p:nvGraphicFramePr>
        <p:xfrm>
          <a:off x="2314296" y="1503653"/>
          <a:ext cx="6463663" cy="651846"/>
        </p:xfrm>
        <a:graphic>
          <a:graphicData uri="http://schemas.openxmlformats.org/drawingml/2006/table">
            <a:tbl>
              <a:tblPr firstRow="1" bandRow="1">
                <a:tableStyleId>{2D5ABB26-0587-4C30-8999-92F81FD0307C}</a:tableStyleId>
              </a:tblPr>
              <a:tblGrid>
                <a:gridCol w="1125220">
                  <a:extLst>
                    <a:ext uri="{9D8B030D-6E8A-4147-A177-3AD203B41FA5}">
                      <a16:colId xmlns:a16="http://schemas.microsoft.com/office/drawing/2014/main" val="20000"/>
                    </a:ext>
                  </a:extLst>
                </a:gridCol>
                <a:gridCol w="2023110">
                  <a:extLst>
                    <a:ext uri="{9D8B030D-6E8A-4147-A177-3AD203B41FA5}">
                      <a16:colId xmlns:a16="http://schemas.microsoft.com/office/drawing/2014/main" val="20001"/>
                    </a:ext>
                  </a:extLst>
                </a:gridCol>
                <a:gridCol w="672465">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gridCol w="1012189">
                  <a:extLst>
                    <a:ext uri="{9D8B030D-6E8A-4147-A177-3AD203B41FA5}">
                      <a16:colId xmlns:a16="http://schemas.microsoft.com/office/drawing/2014/main" val="20004"/>
                    </a:ext>
                  </a:extLst>
                </a:gridCol>
                <a:gridCol w="789304">
                  <a:extLst>
                    <a:ext uri="{9D8B030D-6E8A-4147-A177-3AD203B41FA5}">
                      <a16:colId xmlns:a16="http://schemas.microsoft.com/office/drawing/2014/main" val="20005"/>
                    </a:ext>
                  </a:extLst>
                </a:gridCol>
              </a:tblGrid>
              <a:tr h="326096">
                <a:tc>
                  <a:txBody>
                    <a:bodyPr/>
                    <a:lstStyle/>
                    <a:p>
                      <a:pPr marL="31750">
                        <a:lnSpc>
                          <a:spcPts val="2270"/>
                        </a:lnSpc>
                      </a:pPr>
                      <a:r>
                        <a:rPr sz="2200" b="1" spc="-5" dirty="0">
                          <a:latin typeface="Courier New"/>
                          <a:cs typeface="Courier New"/>
                        </a:rPr>
                        <a:t>public</a:t>
                      </a:r>
                      <a:endParaRPr sz="2200">
                        <a:latin typeface="Courier New"/>
                        <a:cs typeface="Courier New"/>
                      </a:endParaRPr>
                    </a:p>
                  </a:txBody>
                  <a:tcPr marL="0" marR="0" marT="0" marB="0"/>
                </a:tc>
                <a:tc>
                  <a:txBody>
                    <a:bodyPr/>
                    <a:lstStyle/>
                    <a:p>
                      <a:pPr marR="80645" algn="r">
                        <a:lnSpc>
                          <a:spcPts val="2270"/>
                        </a:lnSpc>
                      </a:pPr>
                      <a:r>
                        <a:rPr sz="2200" b="1" spc="-5" dirty="0">
                          <a:latin typeface="Courier New"/>
                          <a:cs typeface="Courier New"/>
                        </a:rPr>
                        <a:t>Tu</a:t>
                      </a:r>
                      <a:r>
                        <a:rPr sz="2200" b="1" spc="10" dirty="0">
                          <a:latin typeface="Courier New"/>
                          <a:cs typeface="Courier New"/>
                        </a:rPr>
                        <a:t>G</a:t>
                      </a:r>
                      <a:r>
                        <a:rPr sz="2200" b="1" spc="-5" dirty="0">
                          <a:latin typeface="Courier New"/>
                          <a:cs typeface="Courier New"/>
                        </a:rPr>
                        <a:t>ia</a:t>
                      </a:r>
                      <a:r>
                        <a:rPr sz="2200" b="1" spc="10" dirty="0">
                          <a:latin typeface="Courier New"/>
                          <a:cs typeface="Courier New"/>
                        </a:rPr>
                        <a:t>c</a:t>
                      </a:r>
                      <a:r>
                        <a:rPr sz="2200" b="1" spc="-5" dirty="0">
                          <a:latin typeface="Courier New"/>
                          <a:cs typeface="Courier New"/>
                        </a:rPr>
                        <a:t>(</a:t>
                      </a:r>
                      <a:r>
                        <a:rPr sz="2200" b="1" spc="10" dirty="0">
                          <a:latin typeface="Courier New"/>
                          <a:cs typeface="Courier New"/>
                        </a:rPr>
                        <a:t>Di</a:t>
                      </a:r>
                      <a:r>
                        <a:rPr sz="2200" b="1" spc="-5" dirty="0">
                          <a:latin typeface="Courier New"/>
                          <a:cs typeface="Courier New"/>
                        </a:rPr>
                        <a:t>em</a:t>
                      </a:r>
                      <a:endParaRPr sz="2200">
                        <a:latin typeface="Courier New"/>
                        <a:cs typeface="Courier New"/>
                      </a:endParaRPr>
                    </a:p>
                  </a:txBody>
                  <a:tcPr marL="0" marR="0" marT="0" marB="0"/>
                </a:tc>
                <a:tc>
                  <a:txBody>
                    <a:bodyPr/>
                    <a:lstStyle/>
                    <a:p>
                      <a:pPr marL="80010">
                        <a:lnSpc>
                          <a:spcPts val="2270"/>
                        </a:lnSpc>
                      </a:pPr>
                      <a:r>
                        <a:rPr sz="2200" b="1" spc="-10" dirty="0">
                          <a:latin typeface="Courier New"/>
                          <a:cs typeface="Courier New"/>
                        </a:rPr>
                        <a:t>d1,</a:t>
                      </a:r>
                      <a:endParaRPr sz="2200">
                        <a:latin typeface="Courier New"/>
                        <a:cs typeface="Courier New"/>
                      </a:endParaRPr>
                    </a:p>
                  </a:txBody>
                  <a:tcPr marL="0" marR="0" marT="0" marB="0"/>
                </a:tc>
                <a:tc>
                  <a:txBody>
                    <a:bodyPr/>
                    <a:lstStyle/>
                    <a:p>
                      <a:pPr marR="1270" algn="ctr">
                        <a:lnSpc>
                          <a:spcPts val="2270"/>
                        </a:lnSpc>
                      </a:pPr>
                      <a:r>
                        <a:rPr sz="2200" b="1" dirty="0">
                          <a:latin typeface="Courier New"/>
                          <a:cs typeface="Courier New"/>
                        </a:rPr>
                        <a:t>Diem</a:t>
                      </a:r>
                      <a:endParaRPr sz="2200">
                        <a:latin typeface="Courier New"/>
                        <a:cs typeface="Courier New"/>
                      </a:endParaRPr>
                    </a:p>
                  </a:txBody>
                  <a:tcPr marL="0" marR="0" marT="0" marB="0"/>
                </a:tc>
                <a:tc>
                  <a:txBody>
                    <a:bodyPr/>
                    <a:lstStyle/>
                    <a:p>
                      <a:pPr marL="80010">
                        <a:lnSpc>
                          <a:spcPts val="2270"/>
                        </a:lnSpc>
                      </a:pPr>
                      <a:r>
                        <a:rPr sz="2200" b="1" spc="-10" dirty="0">
                          <a:latin typeface="Courier New"/>
                          <a:cs typeface="Courier New"/>
                        </a:rPr>
                        <a:t>d2,</a:t>
                      </a:r>
                      <a:endParaRPr sz="2200">
                        <a:latin typeface="Courier New"/>
                        <a:cs typeface="Courier New"/>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25750">
                <a:tc>
                  <a:txBody>
                    <a:bodyPr/>
                    <a:lstStyle/>
                    <a:p>
                      <a:pPr>
                        <a:lnSpc>
                          <a:spcPct val="100000"/>
                        </a:lnSpc>
                      </a:pPr>
                      <a:endParaRPr sz="2000">
                        <a:latin typeface="Times New Roman"/>
                        <a:cs typeface="Times New Roman"/>
                      </a:endParaRPr>
                    </a:p>
                  </a:txBody>
                  <a:tcPr marL="0" marR="0" marT="0" marB="0"/>
                </a:tc>
                <a:tc>
                  <a:txBody>
                    <a:bodyPr/>
                    <a:lstStyle/>
                    <a:p>
                      <a:pPr marR="72390" algn="r">
                        <a:lnSpc>
                          <a:spcPts val="2345"/>
                        </a:lnSpc>
                      </a:pPr>
                      <a:r>
                        <a:rPr sz="2200" b="1" spc="10" dirty="0">
                          <a:latin typeface="Courier New"/>
                          <a:cs typeface="Courier New"/>
                        </a:rPr>
                        <a:t>D</a:t>
                      </a:r>
                      <a:r>
                        <a:rPr sz="2200" b="1" spc="-5" dirty="0">
                          <a:latin typeface="Courier New"/>
                          <a:cs typeface="Courier New"/>
                        </a:rPr>
                        <a:t>i</a:t>
                      </a:r>
                      <a:r>
                        <a:rPr sz="2200" b="1" spc="15" dirty="0">
                          <a:latin typeface="Courier New"/>
                          <a:cs typeface="Courier New"/>
                        </a:rPr>
                        <a:t>e</a:t>
                      </a:r>
                      <a:r>
                        <a:rPr sz="2200" b="1" dirty="0">
                          <a:latin typeface="Courier New"/>
                          <a:cs typeface="Courier New"/>
                        </a:rPr>
                        <a:t>m</a:t>
                      </a:r>
                      <a:endParaRPr sz="2200">
                        <a:latin typeface="Courier New"/>
                        <a:cs typeface="Courier New"/>
                      </a:endParaRPr>
                    </a:p>
                  </a:txBody>
                  <a:tcPr marL="0" marR="0" marT="0" marB="0"/>
                </a:tc>
                <a:tc>
                  <a:txBody>
                    <a:bodyPr/>
                    <a:lstStyle/>
                    <a:p>
                      <a:pPr marL="88265">
                        <a:lnSpc>
                          <a:spcPts val="2345"/>
                        </a:lnSpc>
                      </a:pPr>
                      <a:r>
                        <a:rPr sz="2200" b="1" dirty="0">
                          <a:latin typeface="Courier New"/>
                          <a:cs typeface="Courier New"/>
                        </a:rPr>
                        <a:t>d3,</a:t>
                      </a:r>
                      <a:endParaRPr sz="2200">
                        <a:latin typeface="Courier New"/>
                        <a:cs typeface="Courier New"/>
                      </a:endParaRPr>
                    </a:p>
                  </a:txBody>
                  <a:tcPr marL="0" marR="0" marT="0" marB="0"/>
                </a:tc>
                <a:tc>
                  <a:txBody>
                    <a:bodyPr/>
                    <a:lstStyle/>
                    <a:p>
                      <a:pPr marL="6985" algn="ctr">
                        <a:lnSpc>
                          <a:spcPts val="2345"/>
                        </a:lnSpc>
                      </a:pPr>
                      <a:r>
                        <a:rPr sz="2200" b="1" dirty="0">
                          <a:latin typeface="Courier New"/>
                          <a:cs typeface="Courier New"/>
                        </a:rPr>
                        <a:t>Diem</a:t>
                      </a:r>
                      <a:endParaRPr sz="2200">
                        <a:latin typeface="Courier New"/>
                        <a:cs typeface="Courier New"/>
                      </a:endParaRPr>
                    </a:p>
                  </a:txBody>
                  <a:tcPr marL="0" marR="0" marT="0" marB="0"/>
                </a:tc>
                <a:tc>
                  <a:txBody>
                    <a:bodyPr/>
                    <a:lstStyle/>
                    <a:p>
                      <a:pPr marL="88265">
                        <a:lnSpc>
                          <a:spcPts val="2345"/>
                        </a:lnSpc>
                      </a:pPr>
                      <a:r>
                        <a:rPr sz="2200" b="1" dirty="0">
                          <a:latin typeface="Courier New"/>
                          <a:cs typeface="Courier New"/>
                        </a:rPr>
                        <a:t>d4)</a:t>
                      </a:r>
                      <a:r>
                        <a:rPr sz="2200" b="1" spc="-70" dirty="0">
                          <a:latin typeface="Courier New"/>
                          <a:cs typeface="Courier New"/>
                        </a:rPr>
                        <a:t> </a:t>
                      </a:r>
                      <a:r>
                        <a:rPr sz="2200" b="1" spc="-5" dirty="0">
                          <a:latin typeface="Courier New"/>
                          <a:cs typeface="Courier New"/>
                        </a:rPr>
                        <a:t>{</a:t>
                      </a:r>
                      <a:endParaRPr sz="2200">
                        <a:latin typeface="Courier New"/>
                        <a:cs typeface="Courier New"/>
                      </a:endParaRPr>
                    </a:p>
                  </a:txBody>
                  <a:tcPr marL="0" marR="0" marT="0" marB="0"/>
                </a:tc>
                <a:tc>
                  <a:txBody>
                    <a:bodyPr/>
                    <a:lstStyle/>
                    <a:p>
                      <a:pPr marL="84455">
                        <a:lnSpc>
                          <a:spcPts val="2345"/>
                        </a:lnSpc>
                      </a:pPr>
                      <a:r>
                        <a:rPr sz="2200" b="1" dirty="0">
                          <a:latin typeface="Courier New"/>
                          <a:cs typeface="Courier New"/>
                        </a:rPr>
                        <a:t>...}</a:t>
                      </a:r>
                      <a:endParaRPr sz="22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1998066" y="2115438"/>
            <a:ext cx="6588759" cy="103124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a:p>
            <a:pPr marL="355600" marR="5080" indent="-342900"/>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TuGiac </a:t>
            </a:r>
            <a:r>
              <a:rPr sz="2200" b="1" spc="-5" dirty="0">
                <a:latin typeface="Courier New"/>
                <a:cs typeface="Courier New"/>
              </a:rPr>
              <a:t>{  public </a:t>
            </a:r>
            <a:r>
              <a:rPr sz="2200" b="1" dirty="0">
                <a:latin typeface="Courier New"/>
                <a:cs typeface="Courier New"/>
              </a:rPr>
              <a:t>HinhVuong(){ </a:t>
            </a:r>
            <a:r>
              <a:rPr sz="2200" b="1" dirty="0">
                <a:solidFill>
                  <a:srgbClr val="B92112"/>
                </a:solidFill>
                <a:latin typeface="Courier New"/>
                <a:cs typeface="Courier New"/>
              </a:rPr>
              <a:t>super();</a:t>
            </a:r>
            <a:r>
              <a:rPr sz="2200" b="1" spc="20" dirty="0">
                <a:solidFill>
                  <a:srgbClr val="B92112"/>
                </a:solidFill>
                <a:latin typeface="Courier New"/>
                <a:cs typeface="Courier New"/>
              </a:rPr>
              <a:t> </a:t>
            </a:r>
            <a:r>
              <a:rPr sz="2200" b="1" spc="-5" dirty="0">
                <a:latin typeface="Courier New"/>
                <a:cs typeface="Courier New"/>
              </a:rPr>
              <a:t>}</a:t>
            </a:r>
            <a:endParaRPr sz="2200">
              <a:latin typeface="Courier New"/>
              <a:cs typeface="Courier New"/>
            </a:endParaRPr>
          </a:p>
        </p:txBody>
      </p:sp>
      <p:graphicFrame>
        <p:nvGraphicFramePr>
          <p:cNvPr id="5" name="object 5"/>
          <p:cNvGraphicFramePr>
            <a:graphicFrameLocks noGrp="1"/>
          </p:cNvGraphicFramePr>
          <p:nvPr/>
        </p:nvGraphicFramePr>
        <p:xfrm>
          <a:off x="2321916" y="3180941"/>
          <a:ext cx="5949949" cy="1322152"/>
        </p:xfrm>
        <a:graphic>
          <a:graphicData uri="http://schemas.openxmlformats.org/drawingml/2006/table">
            <a:tbl>
              <a:tblPr firstRow="1" bandRow="1">
                <a:tableStyleId>{2D5ABB26-0587-4C30-8999-92F81FD0307C}</a:tableStyleId>
              </a:tblPr>
              <a:tblGrid>
                <a:gridCol w="3597275">
                  <a:extLst>
                    <a:ext uri="{9D8B030D-6E8A-4147-A177-3AD203B41FA5}">
                      <a16:colId xmlns:a16="http://schemas.microsoft.com/office/drawing/2014/main" val="20000"/>
                    </a:ext>
                  </a:extLst>
                </a:gridCol>
                <a:gridCol w="1564004">
                  <a:extLst>
                    <a:ext uri="{9D8B030D-6E8A-4147-A177-3AD203B41FA5}">
                      <a16:colId xmlns:a16="http://schemas.microsoft.com/office/drawing/2014/main" val="20001"/>
                    </a:ext>
                  </a:extLst>
                </a:gridCol>
                <a:gridCol w="788670">
                  <a:extLst>
                    <a:ext uri="{9D8B030D-6E8A-4147-A177-3AD203B41FA5}">
                      <a16:colId xmlns:a16="http://schemas.microsoft.com/office/drawing/2014/main" val="20002"/>
                    </a:ext>
                  </a:extLst>
                </a:gridCol>
              </a:tblGrid>
              <a:tr h="325606">
                <a:tc>
                  <a:txBody>
                    <a:bodyPr/>
                    <a:lstStyle/>
                    <a:p>
                      <a:pPr marL="31750">
                        <a:lnSpc>
                          <a:spcPts val="2270"/>
                        </a:lnSpc>
                      </a:pPr>
                      <a:r>
                        <a:rPr sz="2200" b="1" spc="-5" dirty="0">
                          <a:latin typeface="Courier New"/>
                          <a:cs typeface="Courier New"/>
                        </a:rPr>
                        <a:t>public</a:t>
                      </a:r>
                      <a:r>
                        <a:rPr sz="2200" b="1" spc="-60" dirty="0">
                          <a:latin typeface="Courier New"/>
                          <a:cs typeface="Courier New"/>
                        </a:rPr>
                        <a:t> </a:t>
                      </a:r>
                      <a:r>
                        <a:rPr sz="2200" b="1" dirty="0">
                          <a:latin typeface="Courier New"/>
                          <a:cs typeface="Courier New"/>
                        </a:rPr>
                        <a:t>HinhVuong(Diem</a:t>
                      </a:r>
                      <a:endParaRPr sz="2200">
                        <a:latin typeface="Courier New"/>
                        <a:cs typeface="Courier New"/>
                      </a:endParaRPr>
                    </a:p>
                  </a:txBody>
                  <a:tcPr marL="0" marR="0" marT="0" marB="0"/>
                </a:tc>
                <a:tc>
                  <a:txBody>
                    <a:bodyPr/>
                    <a:lstStyle/>
                    <a:p>
                      <a:pPr marR="78105" algn="r">
                        <a:lnSpc>
                          <a:spcPts val="2270"/>
                        </a:lnSpc>
                      </a:pPr>
                      <a:r>
                        <a:rPr sz="2200" b="1" dirty="0">
                          <a:latin typeface="Courier New"/>
                          <a:cs typeface="Courier New"/>
                        </a:rPr>
                        <a:t>d1,</a:t>
                      </a:r>
                      <a:r>
                        <a:rPr sz="2200" b="1" spc="-85" dirty="0">
                          <a:latin typeface="Courier New"/>
                          <a:cs typeface="Courier New"/>
                        </a:rPr>
                        <a:t> </a:t>
                      </a:r>
                      <a:r>
                        <a:rPr sz="2200" b="1" spc="-5" dirty="0">
                          <a:latin typeface="Courier New"/>
                          <a:cs typeface="Courier New"/>
                        </a:rPr>
                        <a:t>Diem</a:t>
                      </a:r>
                      <a:endParaRPr sz="2200">
                        <a:latin typeface="Courier New"/>
                        <a:cs typeface="Courier New"/>
                      </a:endParaRPr>
                    </a:p>
                  </a:txBody>
                  <a:tcPr marL="0" marR="0" marT="0" marB="0"/>
                </a:tc>
                <a:tc>
                  <a:txBody>
                    <a:bodyPr/>
                    <a:lstStyle/>
                    <a:p>
                      <a:pPr marL="83185">
                        <a:lnSpc>
                          <a:spcPts val="2270"/>
                        </a:lnSpc>
                      </a:pPr>
                      <a:r>
                        <a:rPr sz="2200" b="1" dirty="0">
                          <a:latin typeface="Courier New"/>
                          <a:cs typeface="Courier New"/>
                        </a:rPr>
                        <a:t>d2,</a:t>
                      </a:r>
                      <a:endParaRPr sz="2200">
                        <a:latin typeface="Courier New"/>
                        <a:cs typeface="Courier New"/>
                      </a:endParaRPr>
                    </a:p>
                  </a:txBody>
                  <a:tcPr marL="0" marR="0" marT="0" marB="0"/>
                </a:tc>
                <a:extLst>
                  <a:ext uri="{0D108BD9-81ED-4DB2-BD59-A6C34878D82A}">
                    <a16:rowId xmlns:a16="http://schemas.microsoft.com/office/drawing/2014/main" val="10000"/>
                  </a:ext>
                </a:extLst>
              </a:tr>
              <a:tr h="335153">
                <a:tc>
                  <a:txBody>
                    <a:bodyPr/>
                    <a:lstStyle/>
                    <a:p>
                      <a:pPr marR="25400" algn="r">
                        <a:lnSpc>
                          <a:spcPts val="2345"/>
                        </a:lnSpc>
                      </a:pPr>
                      <a:r>
                        <a:rPr sz="2200" b="1" spc="10" dirty="0">
                          <a:latin typeface="Courier New"/>
                          <a:cs typeface="Courier New"/>
                        </a:rPr>
                        <a:t>D</a:t>
                      </a:r>
                      <a:r>
                        <a:rPr sz="2200" b="1" spc="-5" dirty="0">
                          <a:latin typeface="Courier New"/>
                          <a:cs typeface="Courier New"/>
                        </a:rPr>
                        <a:t>iem</a:t>
                      </a:r>
                      <a:endParaRPr sz="2200">
                        <a:latin typeface="Courier New"/>
                        <a:cs typeface="Courier New"/>
                      </a:endParaRPr>
                    </a:p>
                  </a:txBody>
                  <a:tcPr marL="0" marR="0" marT="0" marB="0"/>
                </a:tc>
                <a:tc>
                  <a:txBody>
                    <a:bodyPr/>
                    <a:lstStyle/>
                    <a:p>
                      <a:pPr marR="75565" algn="r">
                        <a:lnSpc>
                          <a:spcPts val="2345"/>
                        </a:lnSpc>
                      </a:pPr>
                      <a:r>
                        <a:rPr sz="2200" b="1" dirty="0">
                          <a:latin typeface="Courier New"/>
                          <a:cs typeface="Courier New"/>
                        </a:rPr>
                        <a:t>d3,</a:t>
                      </a:r>
                      <a:r>
                        <a:rPr sz="2200" b="1" spc="-85" dirty="0">
                          <a:latin typeface="Courier New"/>
                          <a:cs typeface="Courier New"/>
                        </a:rPr>
                        <a:t> </a:t>
                      </a:r>
                      <a:r>
                        <a:rPr sz="2200" b="1" spc="-5" dirty="0">
                          <a:latin typeface="Courier New"/>
                          <a:cs typeface="Courier New"/>
                        </a:rPr>
                        <a:t>Diem</a:t>
                      </a:r>
                      <a:endParaRPr sz="2200">
                        <a:latin typeface="Courier New"/>
                        <a:cs typeface="Courier New"/>
                      </a:endParaRPr>
                    </a:p>
                  </a:txBody>
                  <a:tcPr marL="0" marR="0" marT="0" marB="0"/>
                </a:tc>
                <a:tc>
                  <a:txBody>
                    <a:bodyPr/>
                    <a:lstStyle/>
                    <a:p>
                      <a:pPr marL="85725">
                        <a:lnSpc>
                          <a:spcPts val="2345"/>
                        </a:lnSpc>
                      </a:pPr>
                      <a:r>
                        <a:rPr sz="2200" b="1" spc="-5" dirty="0">
                          <a:latin typeface="Courier New"/>
                          <a:cs typeface="Courier New"/>
                        </a:rPr>
                        <a:t>d4){</a:t>
                      </a:r>
                      <a:endParaRPr sz="2200">
                        <a:latin typeface="Courier New"/>
                        <a:cs typeface="Courier New"/>
                      </a:endParaRPr>
                    </a:p>
                  </a:txBody>
                  <a:tcPr marL="0" marR="0" marT="0" marB="0"/>
                </a:tc>
                <a:extLst>
                  <a:ext uri="{0D108BD9-81ED-4DB2-BD59-A6C34878D82A}">
                    <a16:rowId xmlns:a16="http://schemas.microsoft.com/office/drawing/2014/main" val="10001"/>
                  </a:ext>
                </a:extLst>
              </a:tr>
              <a:tr h="335643">
                <a:tc>
                  <a:txBody>
                    <a:bodyPr/>
                    <a:lstStyle/>
                    <a:p>
                      <a:pPr marL="466725" algn="ctr">
                        <a:lnSpc>
                          <a:spcPts val="2345"/>
                        </a:lnSpc>
                      </a:pPr>
                      <a:r>
                        <a:rPr sz="2200" b="1" spc="-5" dirty="0">
                          <a:solidFill>
                            <a:srgbClr val="B92112"/>
                          </a:solidFill>
                          <a:latin typeface="Courier New"/>
                          <a:cs typeface="Courier New"/>
                        </a:rPr>
                        <a:t>super(d1, </a:t>
                      </a:r>
                      <a:r>
                        <a:rPr sz="2200" b="1" dirty="0">
                          <a:solidFill>
                            <a:srgbClr val="B92112"/>
                          </a:solidFill>
                          <a:latin typeface="Courier New"/>
                          <a:cs typeface="Courier New"/>
                        </a:rPr>
                        <a:t>d2,</a:t>
                      </a:r>
                      <a:r>
                        <a:rPr sz="2200" b="1" spc="-30" dirty="0">
                          <a:solidFill>
                            <a:srgbClr val="B92112"/>
                          </a:solidFill>
                          <a:latin typeface="Courier New"/>
                          <a:cs typeface="Courier New"/>
                        </a:rPr>
                        <a:t> </a:t>
                      </a:r>
                      <a:r>
                        <a:rPr sz="2200" b="1" spc="-5" dirty="0">
                          <a:solidFill>
                            <a:srgbClr val="B92112"/>
                          </a:solidFill>
                          <a:latin typeface="Courier New"/>
                          <a:cs typeface="Courier New"/>
                        </a:rPr>
                        <a:t>d3,</a:t>
                      </a:r>
                      <a:endParaRPr sz="2200">
                        <a:latin typeface="Courier New"/>
                        <a:cs typeface="Courier New"/>
                      </a:endParaRPr>
                    </a:p>
                  </a:txBody>
                  <a:tcPr marL="0" marR="0" marT="0" marB="0"/>
                </a:tc>
                <a:tc>
                  <a:txBody>
                    <a:bodyPr/>
                    <a:lstStyle/>
                    <a:p>
                      <a:pPr marL="33020">
                        <a:lnSpc>
                          <a:spcPts val="2345"/>
                        </a:lnSpc>
                      </a:pPr>
                      <a:r>
                        <a:rPr sz="2200" b="1" spc="-5" dirty="0">
                          <a:solidFill>
                            <a:srgbClr val="B92112"/>
                          </a:solidFill>
                          <a:latin typeface="Courier New"/>
                          <a:cs typeface="Courier New"/>
                        </a:rPr>
                        <a:t>d4);</a:t>
                      </a:r>
                      <a:endParaRPr sz="2200">
                        <a:latin typeface="Courier New"/>
                        <a:cs typeface="Courier New"/>
                      </a:endParaRPr>
                    </a:p>
                  </a:txBody>
                  <a:tcPr marL="0" marR="0" marT="0" marB="0"/>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2"/>
                  </a:ext>
                </a:extLst>
              </a:tr>
              <a:tr h="325750">
                <a:tc>
                  <a:txBody>
                    <a:bodyPr/>
                    <a:lstStyle/>
                    <a:p>
                      <a:pPr marL="31750">
                        <a:lnSpc>
                          <a:spcPts val="2345"/>
                        </a:lnSpc>
                      </a:pPr>
                      <a:r>
                        <a:rPr sz="2200" b="1" dirty="0">
                          <a:latin typeface="Courier New"/>
                          <a:cs typeface="Courier New"/>
                        </a:rPr>
                        <a:t>}</a:t>
                      </a:r>
                      <a:endParaRPr sz="2200">
                        <a:latin typeface="Courier New"/>
                        <a:cs typeface="Courier New"/>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1998065" y="4463034"/>
            <a:ext cx="6926580" cy="170180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a:p>
            <a:pPr marL="12700"/>
            <a:r>
              <a:rPr sz="2200" b="1" spc="-5" dirty="0">
                <a:latin typeface="Courier New"/>
                <a:cs typeface="Courier New"/>
              </a:rPr>
              <a:t>public </a:t>
            </a:r>
            <a:r>
              <a:rPr sz="2200" b="1" dirty="0">
                <a:latin typeface="Courier New"/>
                <a:cs typeface="Courier New"/>
              </a:rPr>
              <a:t>class</a:t>
            </a:r>
            <a:r>
              <a:rPr sz="2200" b="1" spc="15" dirty="0">
                <a:latin typeface="Courier New"/>
                <a:cs typeface="Courier New"/>
              </a:rPr>
              <a:t> </a:t>
            </a:r>
            <a:r>
              <a:rPr sz="2200" b="1" dirty="0">
                <a:latin typeface="Courier New"/>
                <a:cs typeface="Courier New"/>
              </a:rPr>
              <a:t>Test{</a:t>
            </a:r>
            <a:endParaRPr sz="2200">
              <a:latin typeface="Courier New"/>
              <a:cs typeface="Courier New"/>
            </a:endParaRPr>
          </a:p>
          <a:p>
            <a:pPr marL="927100" marR="5080" indent="-572135"/>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 args[]){  HinhVuong hv = </a:t>
            </a:r>
            <a:r>
              <a:rPr sz="2200" b="1" dirty="0">
                <a:latin typeface="Courier New"/>
                <a:cs typeface="Courier New"/>
              </a:rPr>
              <a:t>new HinhVuong();  hv.printTuGiac();</a:t>
            </a:r>
            <a:endParaRPr sz="2200">
              <a:latin typeface="Courier New"/>
              <a:cs typeface="Courier New"/>
            </a:endParaRPr>
          </a:p>
        </p:txBody>
      </p:sp>
      <p:sp>
        <p:nvSpPr>
          <p:cNvPr id="7" name="object 7"/>
          <p:cNvSpPr txBox="1"/>
          <p:nvPr/>
        </p:nvSpPr>
        <p:spPr>
          <a:xfrm>
            <a:off x="8247633" y="631952"/>
            <a:ext cx="2237740" cy="696595"/>
          </a:xfrm>
          <a:prstGeom prst="rect">
            <a:avLst/>
          </a:prstGeom>
        </p:spPr>
        <p:txBody>
          <a:bodyPr vert="horz" wrap="square" lIns="0" tIns="13335" rIns="0" bIns="0" rtlCol="0">
            <a:spAutoFit/>
          </a:bodyPr>
          <a:lstStyle/>
          <a:p>
            <a:pPr marL="12700">
              <a:spcBef>
                <a:spcPts val="105"/>
              </a:spcBef>
            </a:pPr>
            <a:r>
              <a:rPr sz="4400" spc="-5" dirty="0">
                <a:solidFill>
                  <a:srgbClr val="FF0000"/>
                </a:solidFill>
                <a:latin typeface="Tahoma"/>
                <a:cs typeface="Tahoma"/>
              </a:rPr>
              <a:t>Ví </a:t>
            </a:r>
            <a:r>
              <a:rPr sz="4400" spc="-975" dirty="0">
                <a:solidFill>
                  <a:srgbClr val="FF0000"/>
                </a:solidFill>
                <a:latin typeface="Tahoma"/>
                <a:cs typeface="Tahoma"/>
              </a:rPr>
              <a:t>dụ</a:t>
            </a:r>
            <a:r>
              <a:rPr sz="4400" spc="-875" dirty="0">
                <a:solidFill>
                  <a:srgbClr val="FF0000"/>
                </a:solidFill>
                <a:latin typeface="Tahoma"/>
                <a:cs typeface="Tahoma"/>
              </a:rPr>
              <a:t> </a:t>
            </a:r>
            <a:r>
              <a:rPr sz="4400" dirty="0">
                <a:solidFill>
                  <a:srgbClr val="FF0000"/>
                </a:solidFill>
                <a:latin typeface="Tahoma"/>
                <a:cs typeface="Tahoma"/>
              </a:rPr>
              <a:t>1.2</a:t>
            </a:r>
            <a:endParaRPr sz="4400">
              <a:latin typeface="Tahoma"/>
              <a:cs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107228"/>
            <a:ext cx="2225041" cy="566822"/>
          </a:xfrm>
          <a:prstGeom prst="rect">
            <a:avLst/>
          </a:prstGeom>
        </p:spPr>
        <p:txBody>
          <a:bodyPr vert="horz" wrap="square" lIns="0" tIns="12700" rIns="0" bIns="0" rtlCol="0" anchor="ctr">
            <a:spAutoFit/>
          </a:bodyPr>
          <a:lstStyle/>
          <a:p>
            <a:pPr marL="12700">
              <a:lnSpc>
                <a:spcPct val="100000"/>
              </a:lnSpc>
              <a:spcBef>
                <a:spcPts val="100"/>
              </a:spcBef>
            </a:pPr>
            <a:r>
              <a:rPr sz="3600" dirty="0">
                <a:solidFill>
                  <a:srgbClr val="333399"/>
                </a:solidFill>
                <a:latin typeface="Tahoma"/>
                <a:cs typeface="Tahoma"/>
              </a:rPr>
              <a:t>Ví dụ 2</a:t>
            </a:r>
            <a:endParaRPr sz="3600" dirty="0">
              <a:latin typeface="Tahoma"/>
              <a:cs typeface="Tahoma"/>
            </a:endParaRPr>
          </a:p>
        </p:txBody>
      </p:sp>
      <p:sp>
        <p:nvSpPr>
          <p:cNvPr id="16" name="object 16"/>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38</a:t>
            </a:fld>
            <a:endParaRPr dirty="0"/>
          </a:p>
        </p:txBody>
      </p:sp>
      <p:sp>
        <p:nvSpPr>
          <p:cNvPr id="8" name="object 8"/>
          <p:cNvSpPr txBox="1"/>
          <p:nvPr/>
        </p:nvSpPr>
        <p:spPr>
          <a:xfrm>
            <a:off x="2435351" y="1499171"/>
            <a:ext cx="7001384" cy="3890168"/>
          </a:xfrm>
          <a:prstGeom prst="rect">
            <a:avLst/>
          </a:prstGeom>
        </p:spPr>
        <p:txBody>
          <a:bodyPr vert="horz" wrap="square" lIns="0" tIns="12065" rIns="0" bIns="0" rtlCol="0">
            <a:spAutoFit/>
          </a:bodyPr>
          <a:lstStyle/>
          <a:p>
            <a:pPr marL="12700">
              <a:spcBef>
                <a:spcPts val="95"/>
              </a:spcBef>
            </a:pPr>
            <a:r>
              <a:rPr lang="en-US" b="1" spc="-5" dirty="0">
                <a:latin typeface="Courier New"/>
                <a:cs typeface="Courier New"/>
              </a:rPr>
              <a:t>class Person</a:t>
            </a:r>
            <a:r>
              <a:rPr lang="en-US" b="1" spc="20" dirty="0">
                <a:latin typeface="Courier New"/>
                <a:cs typeface="Courier New"/>
              </a:rPr>
              <a:t> </a:t>
            </a:r>
            <a:r>
              <a:rPr lang="en-US" b="1" spc="-5" dirty="0">
                <a:latin typeface="Courier New"/>
                <a:cs typeface="Courier New"/>
              </a:rPr>
              <a:t>{</a:t>
            </a:r>
            <a:endParaRPr lang="en-US" dirty="0">
              <a:latin typeface="Courier New"/>
              <a:cs typeface="Courier New"/>
            </a:endParaRPr>
          </a:p>
          <a:p>
            <a:pPr marL="355600" marR="3540760">
              <a:spcBef>
                <a:spcPts val="5"/>
              </a:spcBef>
            </a:pPr>
            <a:r>
              <a:rPr lang="en-US" b="1" spc="-5" dirty="0">
                <a:solidFill>
                  <a:srgbClr val="B92112"/>
                </a:solidFill>
                <a:latin typeface="Courier New"/>
                <a:cs typeface="Courier New"/>
              </a:rPr>
              <a:t>private </a:t>
            </a:r>
            <a:r>
              <a:rPr lang="en-US" b="1" spc="-5" dirty="0">
                <a:latin typeface="Courier New"/>
                <a:cs typeface="Courier New"/>
              </a:rPr>
              <a:t>String name;  </a:t>
            </a:r>
            <a:r>
              <a:rPr lang="en-US" b="1" spc="-5" dirty="0">
                <a:solidFill>
                  <a:srgbClr val="B92112"/>
                </a:solidFill>
                <a:latin typeface="Courier New"/>
                <a:cs typeface="Courier New"/>
              </a:rPr>
              <a:t>private </a:t>
            </a:r>
            <a:r>
              <a:rPr lang="en-US" b="1" spc="-5" dirty="0">
                <a:latin typeface="Courier New"/>
                <a:cs typeface="Courier New"/>
              </a:rPr>
              <a:t>Date </a:t>
            </a:r>
            <a:r>
              <a:rPr lang="en-US" b="1" dirty="0">
                <a:latin typeface="Courier New"/>
                <a:cs typeface="Courier New"/>
              </a:rPr>
              <a:t>birthday;</a:t>
            </a:r>
            <a:endParaRPr lang="en-US" dirty="0">
              <a:latin typeface="Courier New"/>
              <a:cs typeface="Courier New"/>
            </a:endParaRPr>
          </a:p>
          <a:p>
            <a:pPr marL="355600"/>
            <a:r>
              <a:rPr lang="en-US" b="1" spc="-5" dirty="0">
                <a:latin typeface="Courier New"/>
                <a:cs typeface="Courier New"/>
              </a:rPr>
              <a:t>public </a:t>
            </a:r>
            <a:r>
              <a:rPr lang="en-US" b="1" dirty="0">
                <a:latin typeface="Courier New"/>
                <a:cs typeface="Courier New"/>
              </a:rPr>
              <a:t>String </a:t>
            </a:r>
            <a:r>
              <a:rPr lang="en-US" b="1" dirty="0" err="1">
                <a:latin typeface="Courier New"/>
                <a:cs typeface="Courier New"/>
              </a:rPr>
              <a:t>getName</a:t>
            </a:r>
            <a:r>
              <a:rPr lang="en-US" b="1" dirty="0">
                <a:latin typeface="Courier New"/>
                <a:cs typeface="Courier New"/>
              </a:rPr>
              <a:t>() {return</a:t>
            </a:r>
            <a:r>
              <a:rPr lang="en-US" b="1" spc="-5" dirty="0">
                <a:latin typeface="Courier New"/>
                <a:cs typeface="Courier New"/>
              </a:rPr>
              <a:t> </a:t>
            </a:r>
            <a:r>
              <a:rPr lang="en-US" b="1" dirty="0">
                <a:latin typeface="Courier New"/>
                <a:cs typeface="Courier New"/>
              </a:rPr>
              <a:t>name;}</a:t>
            </a:r>
            <a:endParaRPr lang="en-US" dirty="0">
              <a:latin typeface="Courier New"/>
              <a:cs typeface="Courier New"/>
            </a:endParaRPr>
          </a:p>
          <a:p>
            <a:pPr marL="355600"/>
            <a:r>
              <a:rPr lang="en-US" b="1" spc="-5" dirty="0">
                <a:latin typeface="Courier New"/>
                <a:cs typeface="Courier New"/>
              </a:rPr>
              <a:t>...</a:t>
            </a:r>
            <a:endParaRPr lang="en-US" dirty="0">
              <a:latin typeface="Courier New"/>
              <a:cs typeface="Courier New"/>
            </a:endParaRPr>
          </a:p>
          <a:p>
            <a:pPr marL="12700"/>
            <a:r>
              <a:rPr lang="en-US" b="1" spc="-5" dirty="0">
                <a:latin typeface="Courier New"/>
                <a:cs typeface="Courier New"/>
              </a:rPr>
              <a:t>}</a:t>
            </a:r>
            <a:endParaRPr lang="en-US" dirty="0">
              <a:latin typeface="Courier New"/>
              <a:cs typeface="Courier New"/>
            </a:endParaRPr>
          </a:p>
          <a:p>
            <a:pPr marL="355600" marR="2371090" indent="-342900"/>
            <a:r>
              <a:rPr lang="en-US" b="1" spc="-5" dirty="0">
                <a:latin typeface="Courier New"/>
                <a:cs typeface="Courier New"/>
              </a:rPr>
              <a:t>class </a:t>
            </a:r>
            <a:r>
              <a:rPr lang="en-US" b="1" dirty="0">
                <a:latin typeface="Courier New"/>
                <a:cs typeface="Courier New"/>
              </a:rPr>
              <a:t>Employee extends Person </a:t>
            </a:r>
            <a:r>
              <a:rPr lang="en-US" b="1" spc="-5" dirty="0">
                <a:latin typeface="Courier New"/>
                <a:cs typeface="Courier New"/>
              </a:rPr>
              <a:t>{  private double</a:t>
            </a:r>
            <a:r>
              <a:rPr lang="en-US" b="1" spc="15" dirty="0">
                <a:latin typeface="Courier New"/>
                <a:cs typeface="Courier New"/>
              </a:rPr>
              <a:t> </a:t>
            </a:r>
            <a:r>
              <a:rPr lang="en-US" b="1" dirty="0">
                <a:latin typeface="Courier New"/>
                <a:cs typeface="Courier New"/>
              </a:rPr>
              <a:t>salary;</a:t>
            </a:r>
            <a:endParaRPr lang="en-US" dirty="0">
              <a:latin typeface="Courier New"/>
              <a:cs typeface="Courier New"/>
            </a:endParaRPr>
          </a:p>
          <a:p>
            <a:pPr marL="523240" marR="1017905" indent="-167640">
              <a:spcBef>
                <a:spcPts val="5"/>
              </a:spcBef>
            </a:pPr>
            <a:r>
              <a:rPr lang="en-US" b="1" spc="-5" dirty="0">
                <a:latin typeface="Courier New"/>
                <a:cs typeface="Courier New"/>
              </a:rPr>
              <a:t>public </a:t>
            </a:r>
            <a:r>
              <a:rPr lang="en-US" b="1" dirty="0" err="1">
                <a:latin typeface="Courier New"/>
                <a:cs typeface="Courier New"/>
              </a:rPr>
              <a:t>boolean</a:t>
            </a:r>
            <a:r>
              <a:rPr lang="en-US" b="1" dirty="0">
                <a:latin typeface="Courier New"/>
                <a:cs typeface="Courier New"/>
              </a:rPr>
              <a:t> </a:t>
            </a:r>
            <a:r>
              <a:rPr lang="en-US" b="1" dirty="0" err="1">
                <a:latin typeface="Courier New"/>
                <a:cs typeface="Courier New"/>
              </a:rPr>
              <a:t>setSalary</a:t>
            </a:r>
            <a:r>
              <a:rPr lang="en-US" b="1" dirty="0">
                <a:latin typeface="Courier New"/>
                <a:cs typeface="Courier New"/>
              </a:rPr>
              <a:t>(double </a:t>
            </a:r>
            <a:r>
              <a:rPr lang="en-US" b="1" dirty="0" err="1">
                <a:latin typeface="Courier New"/>
                <a:cs typeface="Courier New"/>
              </a:rPr>
              <a:t>sal</a:t>
            </a:r>
            <a:r>
              <a:rPr lang="en-US" b="1" dirty="0">
                <a:latin typeface="Courier New"/>
                <a:cs typeface="Courier New"/>
              </a:rPr>
              <a:t>){  salary </a:t>
            </a:r>
            <a:r>
              <a:rPr lang="en-US" b="1" spc="-5" dirty="0">
                <a:latin typeface="Courier New"/>
                <a:cs typeface="Courier New"/>
              </a:rPr>
              <a:t>=</a:t>
            </a:r>
            <a:r>
              <a:rPr lang="en-US" b="1" spc="15" dirty="0">
                <a:latin typeface="Courier New"/>
                <a:cs typeface="Courier New"/>
              </a:rPr>
              <a:t> </a:t>
            </a:r>
            <a:r>
              <a:rPr lang="en-US" b="1" dirty="0" err="1">
                <a:latin typeface="Courier New"/>
                <a:cs typeface="Courier New"/>
              </a:rPr>
              <a:t>sal</a:t>
            </a:r>
            <a:r>
              <a:rPr lang="en-US" b="1" dirty="0">
                <a:latin typeface="Courier New"/>
                <a:cs typeface="Courier New"/>
              </a:rPr>
              <a:t>;</a:t>
            </a:r>
            <a:endParaRPr lang="en-US" dirty="0">
              <a:latin typeface="Courier New"/>
              <a:cs typeface="Courier New"/>
            </a:endParaRPr>
          </a:p>
          <a:p>
            <a:pPr marL="523240"/>
            <a:r>
              <a:rPr lang="en-US" b="1" dirty="0">
                <a:latin typeface="Courier New"/>
                <a:cs typeface="Courier New"/>
              </a:rPr>
              <a:t>return</a:t>
            </a:r>
            <a:r>
              <a:rPr lang="en-US" b="1" spc="10" dirty="0">
                <a:latin typeface="Courier New"/>
                <a:cs typeface="Courier New"/>
              </a:rPr>
              <a:t> </a:t>
            </a:r>
            <a:r>
              <a:rPr lang="en-US" b="1" dirty="0">
                <a:latin typeface="Courier New"/>
                <a:cs typeface="Courier New"/>
              </a:rPr>
              <a:t>true;</a:t>
            </a:r>
            <a:endParaRPr lang="en-US" dirty="0">
              <a:latin typeface="Courier New"/>
              <a:cs typeface="Courier New"/>
            </a:endParaRPr>
          </a:p>
          <a:p>
            <a:pPr marL="355600"/>
            <a:r>
              <a:rPr lang="en-US" b="1" spc="-5" dirty="0">
                <a:latin typeface="Courier New"/>
                <a:cs typeface="Courier New"/>
              </a:rPr>
              <a:t>}</a:t>
            </a:r>
            <a:endParaRPr lang="en-US" dirty="0">
              <a:latin typeface="Courier New"/>
              <a:cs typeface="Courier New"/>
            </a:endParaRPr>
          </a:p>
          <a:p>
            <a:pPr marL="347980"/>
            <a:r>
              <a:rPr lang="en-US" b="1" spc="-5" dirty="0">
                <a:latin typeface="Courier New"/>
                <a:cs typeface="Courier New"/>
              </a:rPr>
              <a:t>public String</a:t>
            </a:r>
            <a:r>
              <a:rPr lang="en-US" b="1" spc="35" dirty="0">
                <a:latin typeface="Courier New"/>
                <a:cs typeface="Courier New"/>
              </a:rPr>
              <a:t> </a:t>
            </a:r>
            <a:r>
              <a:rPr lang="en-US" b="1" dirty="0" err="1">
                <a:latin typeface="Courier New"/>
                <a:cs typeface="Courier New"/>
              </a:rPr>
              <a:t>getDetail</a:t>
            </a:r>
            <a:r>
              <a:rPr lang="en-US" b="1" dirty="0">
                <a:latin typeface="Courier New"/>
                <a:cs typeface="Courier New"/>
              </a:rPr>
              <a:t>(){</a:t>
            </a:r>
            <a:endParaRPr lang="en-US" dirty="0">
              <a:latin typeface="Courier New"/>
              <a:cs typeface="Courier New"/>
            </a:endParaRPr>
          </a:p>
          <a:p>
            <a:pPr marL="523240"/>
            <a:r>
              <a:rPr lang="en-US" b="1" dirty="0">
                <a:latin typeface="Courier New"/>
                <a:cs typeface="Courier New"/>
              </a:rPr>
              <a:t>String </a:t>
            </a:r>
            <a:r>
              <a:rPr lang="en-US" b="1" spc="-5" dirty="0">
                <a:latin typeface="Courier New"/>
                <a:cs typeface="Courier New"/>
              </a:rPr>
              <a:t>s = </a:t>
            </a:r>
            <a:r>
              <a:rPr lang="en-US" b="1" dirty="0">
                <a:solidFill>
                  <a:srgbClr val="B92112"/>
                </a:solidFill>
                <a:latin typeface="Courier New"/>
                <a:cs typeface="Courier New"/>
              </a:rPr>
              <a:t>name</a:t>
            </a:r>
            <a:r>
              <a:rPr lang="en-US" b="1" dirty="0">
                <a:latin typeface="Courier New"/>
                <a:cs typeface="Courier New"/>
              </a:rPr>
              <a:t>+", "+</a:t>
            </a:r>
            <a:r>
              <a:rPr lang="en-US" b="1" dirty="0">
                <a:solidFill>
                  <a:srgbClr val="B92112"/>
                </a:solidFill>
                <a:latin typeface="Courier New"/>
                <a:cs typeface="Courier New"/>
              </a:rPr>
              <a:t>birthday</a:t>
            </a:r>
            <a:r>
              <a:rPr lang="en-US" b="1" dirty="0">
                <a:latin typeface="Courier New"/>
                <a:cs typeface="Courier New"/>
              </a:rPr>
              <a:t>+",</a:t>
            </a:r>
            <a:r>
              <a:rPr lang="en-US" b="1" spc="15" dirty="0">
                <a:latin typeface="Courier New"/>
                <a:cs typeface="Courier New"/>
              </a:rPr>
              <a:t> </a:t>
            </a:r>
            <a:r>
              <a:rPr lang="en-US" b="1" dirty="0">
                <a:latin typeface="Courier New"/>
                <a:cs typeface="Courier New"/>
              </a:rPr>
              <a:t>"+salary</a:t>
            </a:r>
            <a:r>
              <a:rPr lang="en-US" b="1" dirty="0">
                <a:solidFill>
                  <a:srgbClr val="080912"/>
                </a:solidFill>
                <a:latin typeface="Courier New"/>
                <a:cs typeface="Courier New"/>
              </a:rPr>
              <a:t>;</a:t>
            </a:r>
            <a:endParaRPr lang="en-US" dirty="0">
              <a:latin typeface="Courier New"/>
              <a:cs typeface="Courier New"/>
            </a:endParaRPr>
          </a:p>
        </p:txBody>
      </p:sp>
      <p:sp>
        <p:nvSpPr>
          <p:cNvPr id="9" name="object 9"/>
          <p:cNvSpPr/>
          <p:nvPr/>
        </p:nvSpPr>
        <p:spPr>
          <a:xfrm>
            <a:off x="8665634" y="1461297"/>
            <a:ext cx="1950802" cy="3356378"/>
          </a:xfrm>
          <a:prstGeom prst="rect">
            <a:avLst/>
          </a:prstGeom>
          <a:blipFill>
            <a:blip r:embed="rId5" cstate="print"/>
            <a:stretch>
              <a:fillRect/>
            </a:stretch>
          </a:blipFill>
        </p:spPr>
        <p:txBody>
          <a:bodyPr wrap="square" lIns="0" tIns="0" rIns="0" bIns="0" rtlCol="0"/>
          <a:lstStyle/>
          <a:p>
            <a:endParaRPr/>
          </a:p>
        </p:txBody>
      </p:sp>
      <p:grpSp>
        <p:nvGrpSpPr>
          <p:cNvPr id="10" name="object 10"/>
          <p:cNvGrpSpPr/>
          <p:nvPr/>
        </p:nvGrpSpPr>
        <p:grpSpPr>
          <a:xfrm>
            <a:off x="3537485" y="876349"/>
            <a:ext cx="3247389" cy="991263"/>
            <a:chOff x="1830451" y="559308"/>
            <a:chExt cx="3542029" cy="1424940"/>
          </a:xfrm>
        </p:grpSpPr>
        <p:sp>
          <p:nvSpPr>
            <p:cNvPr id="11" name="object 11"/>
            <p:cNvSpPr/>
            <p:nvPr/>
          </p:nvSpPr>
          <p:spPr>
            <a:xfrm>
              <a:off x="3429762" y="572262"/>
              <a:ext cx="1929764" cy="715010"/>
            </a:xfrm>
            <a:custGeom>
              <a:avLst/>
              <a:gdLst/>
              <a:ahLst/>
              <a:cxnLst/>
              <a:rect l="l" t="t" r="r" b="b"/>
              <a:pathLst>
                <a:path w="1929764" h="715010">
                  <a:moveTo>
                    <a:pt x="1929384" y="0"/>
                  </a:moveTo>
                  <a:lnTo>
                    <a:pt x="0" y="0"/>
                  </a:lnTo>
                  <a:lnTo>
                    <a:pt x="0" y="714756"/>
                  </a:lnTo>
                  <a:lnTo>
                    <a:pt x="1929384" y="714756"/>
                  </a:lnTo>
                  <a:lnTo>
                    <a:pt x="1929384" y="0"/>
                  </a:lnTo>
                  <a:close/>
                </a:path>
              </a:pathLst>
            </a:custGeom>
            <a:solidFill>
              <a:srgbClr val="FF0000"/>
            </a:solidFill>
          </p:spPr>
          <p:txBody>
            <a:bodyPr wrap="square" lIns="0" tIns="0" rIns="0" bIns="0" rtlCol="0"/>
            <a:lstStyle/>
            <a:p>
              <a:endParaRPr/>
            </a:p>
          </p:txBody>
        </p:sp>
        <p:sp>
          <p:nvSpPr>
            <p:cNvPr id="12" name="object 12"/>
            <p:cNvSpPr/>
            <p:nvPr/>
          </p:nvSpPr>
          <p:spPr>
            <a:xfrm>
              <a:off x="1843405" y="572262"/>
              <a:ext cx="3515995" cy="1398905"/>
            </a:xfrm>
            <a:custGeom>
              <a:avLst/>
              <a:gdLst/>
              <a:ahLst/>
              <a:cxnLst/>
              <a:rect l="l" t="t" r="r" b="b"/>
              <a:pathLst>
                <a:path w="3515995" h="1398905">
                  <a:moveTo>
                    <a:pt x="1586357" y="714756"/>
                  </a:moveTo>
                  <a:lnTo>
                    <a:pt x="3515741" y="714756"/>
                  </a:lnTo>
                  <a:lnTo>
                    <a:pt x="3515741" y="0"/>
                  </a:lnTo>
                  <a:lnTo>
                    <a:pt x="1586357" y="0"/>
                  </a:lnTo>
                  <a:lnTo>
                    <a:pt x="1586357" y="714756"/>
                  </a:lnTo>
                  <a:close/>
                </a:path>
                <a:path w="3515995" h="1398905">
                  <a:moveTo>
                    <a:pt x="1425574" y="133985"/>
                  </a:moveTo>
                  <a:lnTo>
                    <a:pt x="1264793" y="133985"/>
                  </a:lnTo>
                  <a:lnTo>
                    <a:pt x="0" y="1398778"/>
                  </a:lnTo>
                </a:path>
              </a:pathLst>
            </a:custGeom>
            <a:ln w="25908">
              <a:solidFill>
                <a:srgbClr val="FF0000"/>
              </a:solidFill>
            </a:ln>
          </p:spPr>
          <p:txBody>
            <a:bodyPr wrap="square" lIns="0" tIns="0" rIns="0" bIns="0" rtlCol="0"/>
            <a:lstStyle/>
            <a:p>
              <a:endParaRPr/>
            </a:p>
          </p:txBody>
        </p:sp>
      </p:grpSp>
      <p:sp>
        <p:nvSpPr>
          <p:cNvPr id="13" name="object 13"/>
          <p:cNvSpPr txBox="1"/>
          <p:nvPr/>
        </p:nvSpPr>
        <p:spPr>
          <a:xfrm>
            <a:off x="4876124" y="876818"/>
            <a:ext cx="1895423" cy="529312"/>
          </a:xfrm>
          <a:prstGeom prst="rect">
            <a:avLst/>
          </a:prstGeom>
          <a:solidFill>
            <a:srgbClr val="FF0000"/>
          </a:solidFill>
        </p:spPr>
        <p:txBody>
          <a:bodyPr vert="horz" wrap="square" lIns="0" tIns="185420" rIns="0" bIns="0" rtlCol="0">
            <a:spAutoFit/>
          </a:bodyPr>
          <a:lstStyle/>
          <a:p>
            <a:pPr marL="236854">
              <a:lnSpc>
                <a:spcPts val="2875"/>
              </a:lnSpc>
              <a:spcBef>
                <a:spcPts val="1460"/>
              </a:spcBef>
            </a:pPr>
            <a:r>
              <a:rPr sz="2400" b="1" spc="-5" dirty="0">
                <a:solidFill>
                  <a:srgbClr val="FFFFFF"/>
                </a:solidFill>
                <a:latin typeface="Tahoma"/>
                <a:cs typeface="Tahoma"/>
              </a:rPr>
              <a:t>protected</a:t>
            </a:r>
            <a:endParaRPr sz="2400" dirty="0">
              <a:latin typeface="Tahoma"/>
              <a:cs typeface="Tahoma"/>
            </a:endParaRPr>
          </a:p>
        </p:txBody>
      </p:sp>
      <p:sp>
        <p:nvSpPr>
          <p:cNvPr id="15" name="object 15"/>
          <p:cNvSpPr txBox="1"/>
          <p:nvPr/>
        </p:nvSpPr>
        <p:spPr>
          <a:xfrm>
            <a:off x="2899325" y="5400114"/>
            <a:ext cx="193040" cy="315471"/>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dirty="0">
              <a:latin typeface="Courier New"/>
              <a:cs typeface="Courier New"/>
            </a:endParaRPr>
          </a:p>
        </p:txBody>
      </p:sp>
      <p:sp>
        <p:nvSpPr>
          <p:cNvPr id="17" name="object 17"/>
          <p:cNvSpPr txBox="1"/>
          <p:nvPr/>
        </p:nvSpPr>
        <p:spPr>
          <a:xfrm>
            <a:off x="2562225" y="5684501"/>
            <a:ext cx="193040" cy="315471"/>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14" name="object 14"/>
          <p:cNvSpPr txBox="1"/>
          <p:nvPr/>
        </p:nvSpPr>
        <p:spPr>
          <a:xfrm>
            <a:off x="8782788" y="4949811"/>
            <a:ext cx="939800" cy="391160"/>
          </a:xfrm>
          <a:prstGeom prst="rect">
            <a:avLst/>
          </a:prstGeom>
        </p:spPr>
        <p:txBody>
          <a:bodyPr vert="horz" wrap="square" lIns="0" tIns="12700" rIns="0" bIns="0" rtlCol="0">
            <a:spAutoFit/>
          </a:bodyPr>
          <a:lstStyle/>
          <a:p>
            <a:pPr marL="12700">
              <a:spcBef>
                <a:spcPts val="100"/>
              </a:spcBef>
            </a:pPr>
            <a:r>
              <a:rPr sz="2400" b="1" spc="-5" dirty="0">
                <a:solidFill>
                  <a:srgbClr val="B92112"/>
                </a:solidFill>
                <a:latin typeface="Courier New"/>
                <a:cs typeface="Courier New"/>
              </a:rPr>
              <a:t>//Loi</a:t>
            </a:r>
            <a:endParaRPr sz="2400" dirty="0">
              <a:latin typeface="Courier New"/>
              <a:cs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323712"/>
            <a:ext cx="1762760" cy="566822"/>
          </a:xfrm>
          <a:prstGeom prst="rect">
            <a:avLst/>
          </a:prstGeom>
        </p:spPr>
        <p:txBody>
          <a:bodyPr vert="horz" wrap="square" lIns="0" tIns="12700" rIns="0" bIns="0" rtlCol="0" anchor="ctr">
            <a:spAutoFit/>
          </a:bodyPr>
          <a:lstStyle/>
          <a:p>
            <a:pPr marL="12700">
              <a:lnSpc>
                <a:spcPct val="100000"/>
              </a:lnSpc>
              <a:spcBef>
                <a:spcPts val="100"/>
              </a:spcBef>
            </a:pPr>
            <a:r>
              <a:rPr sz="3600" dirty="0">
                <a:solidFill>
                  <a:srgbClr val="333399"/>
                </a:solidFill>
                <a:latin typeface="Tahoma"/>
                <a:cs typeface="Tahoma"/>
              </a:rPr>
              <a:t>Ví dụ 2</a:t>
            </a:r>
            <a:endParaRPr sz="3600" dirty="0">
              <a:latin typeface="Tahoma"/>
              <a:cs typeface="Tahoma"/>
            </a:endParaRPr>
          </a:p>
        </p:txBody>
      </p:sp>
      <p:sp>
        <p:nvSpPr>
          <p:cNvPr id="21" name="object 21"/>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39</a:t>
            </a:fld>
            <a:endParaRPr dirty="0"/>
          </a:p>
        </p:txBody>
      </p:sp>
      <p:sp>
        <p:nvSpPr>
          <p:cNvPr id="8" name="object 8"/>
          <p:cNvSpPr txBox="1"/>
          <p:nvPr/>
        </p:nvSpPr>
        <p:spPr>
          <a:xfrm>
            <a:off x="2786092" y="1321983"/>
            <a:ext cx="6759575" cy="4013278"/>
          </a:xfrm>
          <a:prstGeom prst="rect">
            <a:avLst/>
          </a:prstGeom>
        </p:spPr>
        <p:txBody>
          <a:bodyPr vert="horz" wrap="square" lIns="0" tIns="12065" rIns="0" bIns="0" rtlCol="0">
            <a:spAutoFit/>
          </a:bodyPr>
          <a:lstStyle/>
          <a:p>
            <a:pPr marL="12700">
              <a:spcBef>
                <a:spcPts val="95"/>
              </a:spcBef>
            </a:pPr>
            <a:r>
              <a:rPr sz="2000" b="1" spc="-5" dirty="0">
                <a:latin typeface="Courier New"/>
                <a:cs typeface="Courier New"/>
              </a:rPr>
              <a:t>class Person</a:t>
            </a:r>
            <a:r>
              <a:rPr sz="2000" b="1" spc="20" dirty="0">
                <a:latin typeface="Courier New"/>
                <a:cs typeface="Courier New"/>
              </a:rPr>
              <a:t> </a:t>
            </a:r>
            <a:r>
              <a:rPr sz="2000" b="1" spc="-5" dirty="0">
                <a:latin typeface="Courier New"/>
                <a:cs typeface="Courier New"/>
              </a:rPr>
              <a:t>{</a:t>
            </a:r>
            <a:endParaRPr sz="2000" dirty="0">
              <a:latin typeface="Courier New"/>
              <a:cs typeface="Courier New"/>
            </a:endParaRPr>
          </a:p>
          <a:p>
            <a:pPr marL="355600" marR="2527935">
              <a:spcBef>
                <a:spcPts val="5"/>
              </a:spcBef>
            </a:pPr>
            <a:r>
              <a:rPr sz="2000" b="1" spc="-5" dirty="0">
                <a:solidFill>
                  <a:srgbClr val="B92112"/>
                </a:solidFill>
                <a:latin typeface="Courier New"/>
                <a:cs typeface="Courier New"/>
              </a:rPr>
              <a:t>protected </a:t>
            </a:r>
            <a:r>
              <a:rPr sz="2000" b="1" dirty="0">
                <a:latin typeface="Courier New"/>
                <a:cs typeface="Courier New"/>
              </a:rPr>
              <a:t>String name;  </a:t>
            </a:r>
            <a:r>
              <a:rPr sz="2000" b="1" spc="-5" dirty="0">
                <a:solidFill>
                  <a:srgbClr val="B92112"/>
                </a:solidFill>
                <a:latin typeface="Courier New"/>
                <a:cs typeface="Courier New"/>
              </a:rPr>
              <a:t>protected </a:t>
            </a:r>
            <a:r>
              <a:rPr sz="2000" b="1" spc="-5" dirty="0">
                <a:latin typeface="Courier New"/>
                <a:cs typeface="Courier New"/>
              </a:rPr>
              <a:t>Date</a:t>
            </a:r>
            <a:r>
              <a:rPr sz="2000" b="1" spc="25" dirty="0">
                <a:latin typeface="Courier New"/>
                <a:cs typeface="Courier New"/>
              </a:rPr>
              <a:t> </a:t>
            </a:r>
            <a:r>
              <a:rPr sz="2000" b="1" spc="-5" dirty="0">
                <a:latin typeface="Courier New"/>
                <a:cs typeface="Courier New"/>
              </a:rPr>
              <a:t>bithday;</a:t>
            </a:r>
            <a:endParaRPr sz="2000" dirty="0">
              <a:latin typeface="Courier New"/>
              <a:cs typeface="Courier New"/>
            </a:endParaRPr>
          </a:p>
          <a:p>
            <a:pPr marL="355600"/>
            <a:r>
              <a:rPr sz="2000" b="1" spc="-5" dirty="0">
                <a:latin typeface="Courier New"/>
                <a:cs typeface="Courier New"/>
              </a:rPr>
              <a:t>public </a:t>
            </a:r>
            <a:r>
              <a:rPr sz="2000" b="1" dirty="0">
                <a:latin typeface="Courier New"/>
                <a:cs typeface="Courier New"/>
              </a:rPr>
              <a:t>String getName() {return</a:t>
            </a:r>
            <a:r>
              <a:rPr sz="2000" b="1" spc="-25" dirty="0">
                <a:latin typeface="Courier New"/>
                <a:cs typeface="Courier New"/>
              </a:rPr>
              <a:t> </a:t>
            </a:r>
            <a:r>
              <a:rPr sz="2000" b="1" dirty="0">
                <a:latin typeface="Courier New"/>
                <a:cs typeface="Courier New"/>
              </a:rPr>
              <a:t>name;}</a:t>
            </a:r>
            <a:endParaRPr sz="2000" dirty="0">
              <a:latin typeface="Courier New"/>
              <a:cs typeface="Courier New"/>
            </a:endParaRPr>
          </a:p>
          <a:p>
            <a:pPr marL="355600"/>
            <a:r>
              <a:rPr sz="2000" b="1" spc="-5" dirty="0">
                <a:latin typeface="Courier New"/>
                <a:cs typeface="Courier New"/>
              </a:rPr>
              <a:t>...</a:t>
            </a:r>
            <a:endParaRPr sz="2000" dirty="0">
              <a:latin typeface="Courier New"/>
              <a:cs typeface="Courier New"/>
            </a:endParaRPr>
          </a:p>
          <a:p>
            <a:pPr marL="12700"/>
            <a:r>
              <a:rPr sz="2000" b="1" spc="-5" dirty="0">
                <a:latin typeface="Courier New"/>
                <a:cs typeface="Courier New"/>
              </a:rPr>
              <a:t>}</a:t>
            </a:r>
            <a:endParaRPr sz="2000" dirty="0">
              <a:latin typeface="Courier New"/>
              <a:cs typeface="Courier New"/>
            </a:endParaRPr>
          </a:p>
          <a:p>
            <a:pPr marL="355600" marR="1524635" indent="-342900"/>
            <a:r>
              <a:rPr sz="2000" b="1" spc="-5" dirty="0">
                <a:latin typeface="Courier New"/>
                <a:cs typeface="Courier New"/>
              </a:rPr>
              <a:t>class </a:t>
            </a:r>
            <a:r>
              <a:rPr sz="2000" b="1" dirty="0">
                <a:latin typeface="Courier New"/>
                <a:cs typeface="Courier New"/>
              </a:rPr>
              <a:t>Employee extends Person </a:t>
            </a:r>
            <a:r>
              <a:rPr sz="2000" b="1" spc="-5" dirty="0">
                <a:latin typeface="Courier New"/>
                <a:cs typeface="Courier New"/>
              </a:rPr>
              <a:t>{  private double</a:t>
            </a:r>
            <a:r>
              <a:rPr sz="2000" b="1" spc="15" dirty="0">
                <a:latin typeface="Courier New"/>
                <a:cs typeface="Courier New"/>
              </a:rPr>
              <a:t> </a:t>
            </a:r>
            <a:r>
              <a:rPr sz="2000" b="1" dirty="0">
                <a:latin typeface="Courier New"/>
                <a:cs typeface="Courier New"/>
              </a:rPr>
              <a:t>salary;</a:t>
            </a:r>
            <a:endParaRPr sz="2000" dirty="0">
              <a:latin typeface="Courier New"/>
              <a:cs typeface="Courier New"/>
            </a:endParaRPr>
          </a:p>
          <a:p>
            <a:pPr marL="523240" marR="172085" indent="-167640">
              <a:spcBef>
                <a:spcPts val="5"/>
              </a:spcBef>
            </a:pPr>
            <a:r>
              <a:rPr sz="2000" b="1" spc="-5" dirty="0">
                <a:latin typeface="Courier New"/>
                <a:cs typeface="Courier New"/>
              </a:rPr>
              <a:t>public </a:t>
            </a:r>
            <a:r>
              <a:rPr sz="2000" b="1" dirty="0">
                <a:latin typeface="Courier New"/>
                <a:cs typeface="Courier New"/>
              </a:rPr>
              <a:t>boolean setSalary(double sal){  salary </a:t>
            </a:r>
            <a:r>
              <a:rPr sz="2000" b="1" spc="-5" dirty="0">
                <a:latin typeface="Courier New"/>
                <a:cs typeface="Courier New"/>
              </a:rPr>
              <a:t>=</a:t>
            </a:r>
            <a:r>
              <a:rPr sz="2000" b="1" spc="15" dirty="0">
                <a:latin typeface="Courier New"/>
                <a:cs typeface="Courier New"/>
              </a:rPr>
              <a:t> </a:t>
            </a:r>
            <a:r>
              <a:rPr sz="2000" b="1" dirty="0">
                <a:latin typeface="Courier New"/>
                <a:cs typeface="Courier New"/>
              </a:rPr>
              <a:t>sal;</a:t>
            </a:r>
            <a:endParaRPr sz="2000" dirty="0">
              <a:latin typeface="Courier New"/>
              <a:cs typeface="Courier New"/>
            </a:endParaRPr>
          </a:p>
          <a:p>
            <a:pPr marL="523240"/>
            <a:r>
              <a:rPr sz="2000" b="1" dirty="0">
                <a:latin typeface="Courier New"/>
                <a:cs typeface="Courier New"/>
              </a:rPr>
              <a:t>return</a:t>
            </a:r>
            <a:r>
              <a:rPr sz="2000" b="1" spc="10" dirty="0">
                <a:latin typeface="Courier New"/>
                <a:cs typeface="Courier New"/>
              </a:rPr>
              <a:t> </a:t>
            </a:r>
            <a:r>
              <a:rPr sz="2000" b="1" dirty="0">
                <a:latin typeface="Courier New"/>
                <a:cs typeface="Courier New"/>
              </a:rPr>
              <a:t>true;</a:t>
            </a:r>
            <a:endParaRPr sz="2000" dirty="0">
              <a:latin typeface="Courier New"/>
              <a:cs typeface="Courier New"/>
            </a:endParaRPr>
          </a:p>
          <a:p>
            <a:pPr marL="355600"/>
            <a:r>
              <a:rPr sz="2000" b="1" spc="-5" dirty="0">
                <a:latin typeface="Courier New"/>
                <a:cs typeface="Courier New"/>
              </a:rPr>
              <a:t>}</a:t>
            </a:r>
            <a:endParaRPr sz="2000" dirty="0">
              <a:latin typeface="Courier New"/>
              <a:cs typeface="Courier New"/>
            </a:endParaRPr>
          </a:p>
          <a:p>
            <a:pPr marL="347980"/>
            <a:r>
              <a:rPr sz="2000" b="1" spc="-5" dirty="0">
                <a:latin typeface="Courier New"/>
                <a:cs typeface="Courier New"/>
              </a:rPr>
              <a:t>public String</a:t>
            </a:r>
            <a:r>
              <a:rPr sz="2000" b="1" spc="30" dirty="0">
                <a:latin typeface="Courier New"/>
                <a:cs typeface="Courier New"/>
              </a:rPr>
              <a:t> </a:t>
            </a:r>
            <a:r>
              <a:rPr sz="2000" b="1" dirty="0">
                <a:latin typeface="Courier New"/>
                <a:cs typeface="Courier New"/>
              </a:rPr>
              <a:t>getDetail(){</a:t>
            </a:r>
            <a:endParaRPr sz="2000" dirty="0">
              <a:latin typeface="Courier New"/>
              <a:cs typeface="Courier New"/>
            </a:endParaRPr>
          </a:p>
        </p:txBody>
      </p:sp>
      <p:sp>
        <p:nvSpPr>
          <p:cNvPr id="9" name="object 9"/>
          <p:cNvSpPr/>
          <p:nvPr/>
        </p:nvSpPr>
        <p:spPr>
          <a:xfrm>
            <a:off x="9075290" y="1597667"/>
            <a:ext cx="1541146" cy="3220008"/>
          </a:xfrm>
          <a:prstGeom prst="rect">
            <a:avLst/>
          </a:prstGeom>
          <a:blipFill>
            <a:blip r:embed="rId5" cstate="print"/>
            <a:stretch>
              <a:fillRect/>
            </a:stretch>
          </a:blipFill>
        </p:spPr>
        <p:txBody>
          <a:bodyPr wrap="square" lIns="0" tIns="0" rIns="0" bIns="0" rtlCol="0"/>
          <a:lstStyle/>
          <a:p>
            <a:endParaRPr/>
          </a:p>
        </p:txBody>
      </p:sp>
      <p:grpSp>
        <p:nvGrpSpPr>
          <p:cNvPr id="10" name="object 10"/>
          <p:cNvGrpSpPr/>
          <p:nvPr/>
        </p:nvGrpSpPr>
        <p:grpSpPr>
          <a:xfrm>
            <a:off x="3686033" y="318515"/>
            <a:ext cx="3542029" cy="1424940"/>
            <a:chOff x="1830451" y="559308"/>
            <a:chExt cx="3542029" cy="1424940"/>
          </a:xfrm>
        </p:grpSpPr>
        <p:sp>
          <p:nvSpPr>
            <p:cNvPr id="11" name="object 11"/>
            <p:cNvSpPr/>
            <p:nvPr/>
          </p:nvSpPr>
          <p:spPr>
            <a:xfrm>
              <a:off x="3429762" y="572262"/>
              <a:ext cx="1929764" cy="715010"/>
            </a:xfrm>
            <a:custGeom>
              <a:avLst/>
              <a:gdLst/>
              <a:ahLst/>
              <a:cxnLst/>
              <a:rect l="l" t="t" r="r" b="b"/>
              <a:pathLst>
                <a:path w="1929764" h="715010">
                  <a:moveTo>
                    <a:pt x="1929384" y="0"/>
                  </a:moveTo>
                  <a:lnTo>
                    <a:pt x="0" y="0"/>
                  </a:lnTo>
                  <a:lnTo>
                    <a:pt x="0" y="714756"/>
                  </a:lnTo>
                  <a:lnTo>
                    <a:pt x="1929384" y="714756"/>
                  </a:lnTo>
                  <a:lnTo>
                    <a:pt x="1929384" y="0"/>
                  </a:lnTo>
                  <a:close/>
                </a:path>
              </a:pathLst>
            </a:custGeom>
            <a:solidFill>
              <a:srgbClr val="FF0000"/>
            </a:solidFill>
          </p:spPr>
          <p:txBody>
            <a:bodyPr wrap="square" lIns="0" tIns="0" rIns="0" bIns="0" rtlCol="0"/>
            <a:lstStyle/>
            <a:p>
              <a:endParaRPr/>
            </a:p>
          </p:txBody>
        </p:sp>
        <p:sp>
          <p:nvSpPr>
            <p:cNvPr id="12" name="object 12"/>
            <p:cNvSpPr/>
            <p:nvPr/>
          </p:nvSpPr>
          <p:spPr>
            <a:xfrm>
              <a:off x="1843405" y="572262"/>
              <a:ext cx="3515995" cy="1398905"/>
            </a:xfrm>
            <a:custGeom>
              <a:avLst/>
              <a:gdLst/>
              <a:ahLst/>
              <a:cxnLst/>
              <a:rect l="l" t="t" r="r" b="b"/>
              <a:pathLst>
                <a:path w="3515995" h="1398905">
                  <a:moveTo>
                    <a:pt x="1586357" y="714756"/>
                  </a:moveTo>
                  <a:lnTo>
                    <a:pt x="3515741" y="714756"/>
                  </a:lnTo>
                  <a:lnTo>
                    <a:pt x="3515741" y="0"/>
                  </a:lnTo>
                  <a:lnTo>
                    <a:pt x="1586357" y="0"/>
                  </a:lnTo>
                  <a:lnTo>
                    <a:pt x="1586357" y="714756"/>
                  </a:lnTo>
                  <a:close/>
                </a:path>
                <a:path w="3515995" h="1398905">
                  <a:moveTo>
                    <a:pt x="1425574" y="133985"/>
                  </a:moveTo>
                  <a:lnTo>
                    <a:pt x="1264793" y="133985"/>
                  </a:lnTo>
                  <a:lnTo>
                    <a:pt x="0" y="1398778"/>
                  </a:lnTo>
                </a:path>
              </a:pathLst>
            </a:custGeom>
            <a:ln w="25908">
              <a:solidFill>
                <a:srgbClr val="FF0000"/>
              </a:solidFill>
            </a:ln>
          </p:spPr>
          <p:txBody>
            <a:bodyPr wrap="square" lIns="0" tIns="0" rIns="0" bIns="0" rtlCol="0"/>
            <a:lstStyle/>
            <a:p>
              <a:endParaRPr/>
            </a:p>
          </p:txBody>
        </p:sp>
      </p:grpSp>
      <p:sp>
        <p:nvSpPr>
          <p:cNvPr id="13" name="object 13"/>
          <p:cNvSpPr txBox="1"/>
          <p:nvPr/>
        </p:nvSpPr>
        <p:spPr>
          <a:xfrm>
            <a:off x="5272325" y="339923"/>
            <a:ext cx="1955800" cy="529312"/>
          </a:xfrm>
          <a:prstGeom prst="rect">
            <a:avLst/>
          </a:prstGeom>
          <a:solidFill>
            <a:srgbClr val="FF0000"/>
          </a:solidFill>
        </p:spPr>
        <p:txBody>
          <a:bodyPr vert="horz" wrap="square" lIns="0" tIns="185420" rIns="0" bIns="0" rtlCol="0">
            <a:spAutoFit/>
          </a:bodyPr>
          <a:lstStyle/>
          <a:p>
            <a:pPr marL="236854">
              <a:lnSpc>
                <a:spcPts val="2875"/>
              </a:lnSpc>
              <a:spcBef>
                <a:spcPts val="1460"/>
              </a:spcBef>
            </a:pPr>
            <a:r>
              <a:rPr sz="2400" b="1" spc="-5" dirty="0">
                <a:solidFill>
                  <a:srgbClr val="FFFFFF"/>
                </a:solidFill>
                <a:latin typeface="Tahoma"/>
                <a:cs typeface="Tahoma"/>
              </a:rPr>
              <a:t>protected</a:t>
            </a:r>
            <a:endParaRPr sz="2400">
              <a:latin typeface="Tahoma"/>
              <a:cs typeface="Tahoma"/>
            </a:endParaRPr>
          </a:p>
        </p:txBody>
      </p:sp>
      <p:sp>
        <p:nvSpPr>
          <p:cNvPr id="14" name="object 14"/>
          <p:cNvSpPr txBox="1"/>
          <p:nvPr/>
        </p:nvSpPr>
        <p:spPr>
          <a:xfrm>
            <a:off x="3241081" y="5382129"/>
            <a:ext cx="1035050" cy="307777"/>
          </a:xfrm>
          <a:prstGeom prst="rect">
            <a:avLst/>
          </a:prstGeom>
        </p:spPr>
        <p:txBody>
          <a:bodyPr vert="horz" wrap="square" lIns="0" tIns="0" rIns="0" bIns="0" rtlCol="0">
            <a:spAutoFit/>
          </a:bodyPr>
          <a:lstStyle/>
          <a:p>
            <a:pPr marL="12700">
              <a:lnSpc>
                <a:spcPts val="2370"/>
              </a:lnSpc>
            </a:pPr>
            <a:r>
              <a:rPr sz="2000" b="1" spc="-10" dirty="0">
                <a:latin typeface="Courier New"/>
                <a:cs typeface="Courier New"/>
              </a:rPr>
              <a:t>S</a:t>
            </a:r>
            <a:r>
              <a:rPr sz="2000" b="1" spc="10" dirty="0">
                <a:latin typeface="Courier New"/>
                <a:cs typeface="Courier New"/>
              </a:rPr>
              <a:t>t</a:t>
            </a:r>
            <a:r>
              <a:rPr sz="2000" b="1" spc="-10" dirty="0">
                <a:latin typeface="Courier New"/>
                <a:cs typeface="Courier New"/>
              </a:rPr>
              <a:t>r</a:t>
            </a:r>
            <a:r>
              <a:rPr sz="2000" b="1" dirty="0">
                <a:latin typeface="Courier New"/>
                <a:cs typeface="Courier New"/>
              </a:rPr>
              <a:t>i</a:t>
            </a:r>
            <a:r>
              <a:rPr sz="2000" b="1" spc="10" dirty="0">
                <a:latin typeface="Courier New"/>
                <a:cs typeface="Courier New"/>
              </a:rPr>
              <a:t>n</a:t>
            </a:r>
            <a:r>
              <a:rPr sz="2000" b="1" spc="-5" dirty="0">
                <a:latin typeface="Courier New"/>
                <a:cs typeface="Courier New"/>
              </a:rPr>
              <a:t>g</a:t>
            </a:r>
            <a:endParaRPr sz="2000" dirty="0">
              <a:latin typeface="Courier New"/>
              <a:cs typeface="Courier New"/>
            </a:endParaRPr>
          </a:p>
        </p:txBody>
      </p:sp>
      <p:sp>
        <p:nvSpPr>
          <p:cNvPr id="15" name="object 15"/>
          <p:cNvSpPr txBox="1"/>
          <p:nvPr/>
        </p:nvSpPr>
        <p:spPr>
          <a:xfrm>
            <a:off x="4420209" y="5382129"/>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s</a:t>
            </a:r>
            <a:endParaRPr sz="2000">
              <a:latin typeface="Courier New"/>
              <a:cs typeface="Courier New"/>
            </a:endParaRPr>
          </a:p>
        </p:txBody>
      </p:sp>
      <p:sp>
        <p:nvSpPr>
          <p:cNvPr id="16" name="object 16"/>
          <p:cNvSpPr txBox="1"/>
          <p:nvPr/>
        </p:nvSpPr>
        <p:spPr>
          <a:xfrm>
            <a:off x="4756831" y="5382129"/>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
        <p:nvSpPr>
          <p:cNvPr id="17" name="object 17"/>
          <p:cNvSpPr txBox="1"/>
          <p:nvPr/>
        </p:nvSpPr>
        <p:spPr>
          <a:xfrm>
            <a:off x="5093377" y="5382129"/>
            <a:ext cx="1203325" cy="307777"/>
          </a:xfrm>
          <a:prstGeom prst="rect">
            <a:avLst/>
          </a:prstGeom>
        </p:spPr>
        <p:txBody>
          <a:bodyPr vert="horz" wrap="square" lIns="0" tIns="0" rIns="0" bIns="0" rtlCol="0">
            <a:spAutoFit/>
          </a:bodyPr>
          <a:lstStyle/>
          <a:p>
            <a:pPr marL="12700">
              <a:lnSpc>
                <a:spcPts val="2370"/>
              </a:lnSpc>
            </a:pPr>
            <a:r>
              <a:rPr sz="2000" b="1" spc="-10" dirty="0">
                <a:solidFill>
                  <a:srgbClr val="B92112"/>
                </a:solidFill>
                <a:latin typeface="Courier New"/>
                <a:cs typeface="Courier New"/>
              </a:rPr>
              <a:t>na</a:t>
            </a:r>
            <a:r>
              <a:rPr sz="2000" b="1" spc="10" dirty="0">
                <a:solidFill>
                  <a:srgbClr val="B92112"/>
                </a:solidFill>
                <a:latin typeface="Courier New"/>
                <a:cs typeface="Courier New"/>
              </a:rPr>
              <a:t>m</a:t>
            </a:r>
            <a:r>
              <a:rPr sz="2000" b="1" spc="-5" dirty="0">
                <a:solidFill>
                  <a:srgbClr val="B92112"/>
                </a:solidFill>
                <a:latin typeface="Courier New"/>
                <a:cs typeface="Courier New"/>
              </a:rPr>
              <a:t>e</a:t>
            </a:r>
            <a:r>
              <a:rPr sz="2000" b="1" spc="5" dirty="0">
                <a:latin typeface="Courier New"/>
                <a:cs typeface="Courier New"/>
              </a:rPr>
              <a:t>+"</a:t>
            </a:r>
            <a:r>
              <a:rPr sz="2000" b="1" spc="-5" dirty="0">
                <a:latin typeface="Courier New"/>
                <a:cs typeface="Courier New"/>
              </a:rPr>
              <a:t>,</a:t>
            </a:r>
            <a:endParaRPr sz="2000">
              <a:latin typeface="Courier New"/>
              <a:cs typeface="Courier New"/>
            </a:endParaRPr>
          </a:p>
        </p:txBody>
      </p:sp>
      <p:sp>
        <p:nvSpPr>
          <p:cNvPr id="18" name="object 18"/>
          <p:cNvSpPr txBox="1"/>
          <p:nvPr/>
        </p:nvSpPr>
        <p:spPr>
          <a:xfrm>
            <a:off x="6438121" y="5382129"/>
            <a:ext cx="2212975" cy="307777"/>
          </a:xfrm>
          <a:prstGeom prst="rect">
            <a:avLst/>
          </a:prstGeom>
        </p:spPr>
        <p:txBody>
          <a:bodyPr vert="horz" wrap="square" lIns="0" tIns="0" rIns="0" bIns="0" rtlCol="0">
            <a:spAutoFit/>
          </a:bodyPr>
          <a:lstStyle/>
          <a:p>
            <a:pPr marL="12700">
              <a:lnSpc>
                <a:spcPts val="2370"/>
              </a:lnSpc>
            </a:pPr>
            <a:r>
              <a:rPr sz="2000" b="1" dirty="0">
                <a:latin typeface="Courier New"/>
                <a:cs typeface="Courier New"/>
              </a:rPr>
              <a:t>"+</a:t>
            </a:r>
            <a:r>
              <a:rPr sz="2000" b="1" dirty="0">
                <a:solidFill>
                  <a:srgbClr val="B92112"/>
                </a:solidFill>
                <a:latin typeface="Courier New"/>
                <a:cs typeface="Courier New"/>
              </a:rPr>
              <a:t>birthday</a:t>
            </a:r>
            <a:r>
              <a:rPr sz="2000" b="1" dirty="0">
                <a:latin typeface="Courier New"/>
                <a:cs typeface="Courier New"/>
              </a:rPr>
              <a:t>+",</a:t>
            </a:r>
            <a:endParaRPr sz="2000">
              <a:latin typeface="Courier New"/>
              <a:cs typeface="Courier New"/>
            </a:endParaRPr>
          </a:p>
        </p:txBody>
      </p:sp>
      <p:sp>
        <p:nvSpPr>
          <p:cNvPr id="19" name="object 19"/>
          <p:cNvSpPr txBox="1"/>
          <p:nvPr/>
        </p:nvSpPr>
        <p:spPr>
          <a:xfrm>
            <a:off x="8794915" y="5382129"/>
            <a:ext cx="1541145" cy="307777"/>
          </a:xfrm>
          <a:prstGeom prst="rect">
            <a:avLst/>
          </a:prstGeom>
        </p:spPr>
        <p:txBody>
          <a:bodyPr vert="horz" wrap="square" lIns="0" tIns="0" rIns="0" bIns="0" rtlCol="0">
            <a:spAutoFit/>
          </a:bodyPr>
          <a:lstStyle/>
          <a:p>
            <a:pPr marL="12700">
              <a:lnSpc>
                <a:spcPts val="2370"/>
              </a:lnSpc>
            </a:pPr>
            <a:r>
              <a:rPr sz="2000" b="1" dirty="0">
                <a:latin typeface="Courier New"/>
                <a:cs typeface="Courier New"/>
              </a:rPr>
              <a:t>"+salary</a:t>
            </a:r>
            <a:r>
              <a:rPr sz="2000" b="1" dirty="0">
                <a:solidFill>
                  <a:srgbClr val="080912"/>
                </a:solidFill>
                <a:latin typeface="Courier New"/>
                <a:cs typeface="Courier New"/>
              </a:rPr>
              <a:t>;</a:t>
            </a:r>
            <a:endParaRPr sz="2000">
              <a:latin typeface="Courier New"/>
              <a:cs typeface="Courier New"/>
            </a:endParaRPr>
          </a:p>
        </p:txBody>
      </p:sp>
      <p:sp>
        <p:nvSpPr>
          <p:cNvPr id="20" name="object 20"/>
          <p:cNvSpPr txBox="1"/>
          <p:nvPr/>
        </p:nvSpPr>
        <p:spPr>
          <a:xfrm>
            <a:off x="3073441" y="5717410"/>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
        <p:nvSpPr>
          <p:cNvPr id="22" name="object 22"/>
          <p:cNvSpPr txBox="1"/>
          <p:nvPr/>
        </p:nvSpPr>
        <p:spPr>
          <a:xfrm>
            <a:off x="2730541" y="6052436"/>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64967" y="105093"/>
            <a:ext cx="3723031"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Nội dung</a:t>
            </a:r>
            <a:endParaRPr dirty="0">
              <a:latin typeface="Tahoma"/>
              <a:cs typeface="Tahoma"/>
            </a:endParaRP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ahoma"/>
                <a:cs typeface="Tahoma"/>
              </a:rPr>
              <a:pPr marL="38100">
                <a:spcBef>
                  <a:spcPts val="105"/>
                </a:spcBef>
              </a:pPr>
              <a:t>4</a:t>
            </a:fld>
            <a:endParaRPr sz="1400">
              <a:latin typeface="Tahoma"/>
              <a:cs typeface="Tahoma"/>
            </a:endParaRPr>
          </a:p>
        </p:txBody>
      </p:sp>
      <p:sp>
        <p:nvSpPr>
          <p:cNvPr id="8" name="object 8"/>
          <p:cNvSpPr txBox="1"/>
          <p:nvPr/>
        </p:nvSpPr>
        <p:spPr>
          <a:xfrm>
            <a:off x="2775178" y="1475230"/>
            <a:ext cx="6855460" cy="2388474"/>
          </a:xfrm>
          <a:prstGeom prst="rect">
            <a:avLst/>
          </a:prstGeom>
        </p:spPr>
        <p:txBody>
          <a:bodyPr vert="horz" wrap="square" lIns="0" tIns="109855" rIns="0" bIns="0" rtlCol="0">
            <a:spAutoFit/>
          </a:bodyPr>
          <a:lstStyle/>
          <a:p>
            <a:pPr marL="527685" indent="-515620">
              <a:spcBef>
                <a:spcPts val="865"/>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Tái</a:t>
            </a:r>
            <a:r>
              <a:rPr sz="3200" b="1" u="heavy" dirty="0">
                <a:uFill>
                  <a:solidFill>
                    <a:srgbClr val="000000"/>
                  </a:solidFill>
                </a:uFill>
                <a:latin typeface="Tahoma"/>
                <a:cs typeface="Tahoma"/>
              </a:rPr>
              <a:t> sử dụng mã nguồn</a:t>
            </a:r>
            <a:endParaRPr sz="3200" dirty="0">
              <a:latin typeface="Tahoma"/>
              <a:cs typeface="Tahoma"/>
            </a:endParaRPr>
          </a:p>
          <a:p>
            <a:pPr marL="527685" indent="-515620">
              <a:spcBef>
                <a:spcPts val="770"/>
              </a:spcBef>
              <a:buClr>
                <a:srgbClr val="3333CC"/>
              </a:buClr>
              <a:buSzPct val="59375"/>
              <a:buAutoNum type="arabicPeriod"/>
              <a:tabLst>
                <a:tab pos="527685" algn="l"/>
                <a:tab pos="528320" algn="l"/>
              </a:tabLst>
            </a:pPr>
            <a:r>
              <a:rPr sz="3200" dirty="0" err="1">
                <a:latin typeface="Tahoma"/>
                <a:cs typeface="Tahoma"/>
              </a:rPr>
              <a:t>Kết</a:t>
            </a:r>
            <a:r>
              <a:rPr sz="3200" dirty="0">
                <a:latin typeface="Tahoma"/>
                <a:cs typeface="Tahoma"/>
              </a:rPr>
              <a:t> </a:t>
            </a:r>
            <a:r>
              <a:rPr sz="3200" dirty="0" err="1">
                <a:latin typeface="Tahoma"/>
                <a:cs typeface="Tahoma"/>
              </a:rPr>
              <a:t>tập</a:t>
            </a:r>
            <a:r>
              <a:rPr sz="3200" dirty="0">
                <a:latin typeface="Tahoma"/>
                <a:cs typeface="Tahoma"/>
              </a:rPr>
              <a:t> (Aggregation)</a:t>
            </a:r>
          </a:p>
          <a:p>
            <a:pPr marL="527685" indent="-515620">
              <a:spcBef>
                <a:spcPts val="770"/>
              </a:spcBef>
              <a:buClr>
                <a:srgbClr val="3333CC"/>
              </a:buClr>
              <a:buSzPct val="59375"/>
              <a:buAutoNum type="arabicPeriod"/>
              <a:tabLst>
                <a:tab pos="527685" algn="l"/>
                <a:tab pos="528320" algn="l"/>
              </a:tabLst>
            </a:pPr>
            <a:r>
              <a:rPr sz="3200" dirty="0" err="1">
                <a:latin typeface="Tahoma"/>
                <a:cs typeface="Tahoma"/>
              </a:rPr>
              <a:t>Kế</a:t>
            </a:r>
            <a:r>
              <a:rPr sz="3200" dirty="0">
                <a:latin typeface="Tahoma"/>
                <a:cs typeface="Tahoma"/>
              </a:rPr>
              <a:t> </a:t>
            </a:r>
            <a:r>
              <a:rPr sz="3200" dirty="0" err="1">
                <a:latin typeface="Tahoma"/>
                <a:cs typeface="Tahoma"/>
              </a:rPr>
              <a:t>thừa</a:t>
            </a:r>
            <a:r>
              <a:rPr sz="3200" dirty="0">
                <a:latin typeface="Tahoma"/>
                <a:cs typeface="Tahoma"/>
              </a:rPr>
              <a:t> (Inheritance)</a:t>
            </a:r>
          </a:p>
          <a:p>
            <a:pPr marL="527685" indent="-515620">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95601" y="125242"/>
            <a:ext cx="4104031"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solidFill>
                  <a:srgbClr val="333399"/>
                </a:solidFill>
                <a:latin typeface="Tahoma"/>
                <a:cs typeface="Tahoma"/>
              </a:rPr>
              <a:t>Ví </a:t>
            </a:r>
            <a:r>
              <a:rPr sz="4000" dirty="0">
                <a:solidFill>
                  <a:srgbClr val="333399"/>
                </a:solidFill>
                <a:latin typeface="Tahoma"/>
                <a:cs typeface="Tahoma"/>
              </a:rPr>
              <a:t>dụ</a:t>
            </a:r>
            <a:r>
              <a:rPr sz="4000" spc="-975" dirty="0">
                <a:solidFill>
                  <a:srgbClr val="333399"/>
                </a:solidFill>
                <a:latin typeface="Tahoma"/>
                <a:cs typeface="Tahoma"/>
              </a:rPr>
              <a:t> </a:t>
            </a:r>
            <a:r>
              <a:rPr sz="4000" dirty="0">
                <a:solidFill>
                  <a:srgbClr val="333399"/>
                </a:solidFill>
                <a:latin typeface="Tahoma"/>
                <a:cs typeface="Tahoma"/>
              </a:rPr>
              <a:t>2</a:t>
            </a:r>
            <a:r>
              <a:rPr sz="4000" spc="-295" dirty="0">
                <a:solidFill>
                  <a:srgbClr val="333399"/>
                </a:solidFill>
                <a:latin typeface="Tahoma"/>
                <a:cs typeface="Tahoma"/>
              </a:rPr>
              <a:t> </a:t>
            </a:r>
            <a:r>
              <a:rPr sz="4000" spc="-350" dirty="0">
                <a:solidFill>
                  <a:srgbClr val="333399"/>
                </a:solidFill>
                <a:latin typeface="Tahoma"/>
                <a:cs typeface="Tahoma"/>
              </a:rPr>
              <a:t>(tiếp)</a:t>
            </a:r>
            <a:endParaRPr sz="4000" dirty="0">
              <a:latin typeface="Tahoma"/>
              <a:cs typeface="Tahoma"/>
            </a:endParaRPr>
          </a:p>
        </p:txBody>
      </p:sp>
      <p:sp>
        <p:nvSpPr>
          <p:cNvPr id="8" name="object 8"/>
          <p:cNvSpPr txBox="1"/>
          <p:nvPr/>
        </p:nvSpPr>
        <p:spPr>
          <a:xfrm>
            <a:off x="2743200" y="1475229"/>
            <a:ext cx="7010400" cy="2629694"/>
          </a:xfrm>
          <a:prstGeom prst="rect">
            <a:avLst/>
          </a:prstGeom>
        </p:spPr>
        <p:txBody>
          <a:bodyPr vert="horz" wrap="square" lIns="0" tIns="46990" rIns="0" bIns="0" rtlCol="0">
            <a:spAutoFit/>
          </a:bodyPr>
          <a:lstStyle/>
          <a:p>
            <a:pPr marL="12700">
              <a:spcBef>
                <a:spcPts val="370"/>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a:t>
            </a:r>
            <a:r>
              <a:rPr sz="2200" b="1" spc="35" dirty="0">
                <a:latin typeface="Courier New"/>
                <a:cs typeface="Courier New"/>
              </a:rPr>
              <a:t> </a:t>
            </a:r>
            <a:r>
              <a:rPr sz="2200" b="1" spc="-5" dirty="0">
                <a:latin typeface="Courier New"/>
                <a:cs typeface="Courier New"/>
              </a:rPr>
              <a:t>{</a:t>
            </a:r>
            <a:endParaRPr sz="2200" dirty="0">
              <a:latin typeface="Courier New"/>
              <a:cs typeface="Courier New"/>
            </a:endParaRPr>
          </a:p>
          <a:p>
            <a:pPr marL="927100" marR="5080" indent="-572135">
              <a:lnSpc>
                <a:spcPct val="110000"/>
              </a:lnSpc>
            </a:pPr>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 args[]){  Employee e = </a:t>
            </a:r>
            <a:r>
              <a:rPr sz="2200" b="1" dirty="0">
                <a:latin typeface="Courier New"/>
                <a:cs typeface="Courier New"/>
              </a:rPr>
              <a:t>new Employee();  e.setName("John");  e.setSalary(3.0);</a:t>
            </a:r>
            <a:endParaRPr sz="2200" dirty="0">
              <a:latin typeface="Courier New"/>
              <a:cs typeface="Courier New"/>
            </a:endParaRPr>
          </a:p>
          <a:p>
            <a:pPr marL="355600">
              <a:spcBef>
                <a:spcPts val="265"/>
              </a:spcBef>
            </a:pPr>
            <a:r>
              <a:rPr sz="2200" b="1" spc="-5" dirty="0">
                <a:latin typeface="Courier New"/>
                <a:cs typeface="Courier New"/>
              </a:rPr>
              <a:t>}</a:t>
            </a:r>
            <a:endParaRPr sz="2200" dirty="0">
              <a:latin typeface="Courier New"/>
              <a:cs typeface="Courier New"/>
            </a:endParaRPr>
          </a:p>
          <a:p>
            <a:pPr marL="12700">
              <a:spcBef>
                <a:spcPts val="265"/>
              </a:spcBef>
            </a:pP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40</a:t>
            </a:r>
            <a:endParaRPr sz="1400">
              <a:latin typeface="Tahoma"/>
              <a:cs typeface="Tahoma"/>
            </a:endParaRPr>
          </a:p>
        </p:txBody>
      </p:sp>
      <p:sp>
        <p:nvSpPr>
          <p:cNvPr id="10" name="object 10"/>
          <p:cNvSpPr/>
          <p:nvPr/>
        </p:nvSpPr>
        <p:spPr>
          <a:xfrm>
            <a:off x="8229601" y="2903210"/>
            <a:ext cx="2010155" cy="358293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71800" y="164196"/>
            <a:ext cx="5824246"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Ví dụ 3 – Cùng gói</a:t>
            </a:r>
            <a:endParaRPr sz="4000" dirty="0">
              <a:latin typeface="Tahoma"/>
              <a:cs typeface="Tahoma"/>
            </a:endParaRPr>
          </a:p>
        </p:txBody>
      </p:sp>
      <p:sp>
        <p:nvSpPr>
          <p:cNvPr id="8" name="object 8"/>
          <p:cNvSpPr txBox="1"/>
          <p:nvPr/>
        </p:nvSpPr>
        <p:spPr>
          <a:xfrm>
            <a:off x="2921126" y="1197863"/>
            <a:ext cx="5132070" cy="4840428"/>
          </a:xfrm>
          <a:prstGeom prst="rect">
            <a:avLst/>
          </a:prstGeom>
        </p:spPr>
        <p:txBody>
          <a:bodyPr vert="horz" wrap="square" lIns="0" tIns="74295" rIns="0" bIns="0" rtlCol="0">
            <a:spAutoFit/>
          </a:bodyPr>
          <a:lstStyle/>
          <a:p>
            <a:pPr marL="12700">
              <a:spcBef>
                <a:spcPts val="585"/>
              </a:spcBef>
            </a:pPr>
            <a:r>
              <a:rPr sz="2000" b="1" dirty="0">
                <a:solidFill>
                  <a:srgbClr val="7E0054"/>
                </a:solidFill>
                <a:latin typeface="Carlito"/>
                <a:cs typeface="Carlito"/>
              </a:rPr>
              <a:t>public </a:t>
            </a:r>
            <a:r>
              <a:rPr sz="2000" b="1" spc="-5" dirty="0">
                <a:solidFill>
                  <a:srgbClr val="7E0054"/>
                </a:solidFill>
                <a:latin typeface="Carlito"/>
                <a:cs typeface="Carlito"/>
              </a:rPr>
              <a:t>class </a:t>
            </a:r>
            <a:r>
              <a:rPr sz="2000" spc="-5" dirty="0">
                <a:latin typeface="Carlito"/>
                <a:cs typeface="Carlito"/>
              </a:rPr>
              <a:t>Person</a:t>
            </a:r>
            <a:r>
              <a:rPr sz="2000" spc="-40" dirty="0">
                <a:latin typeface="Carlito"/>
                <a:cs typeface="Carlito"/>
              </a:rPr>
              <a:t> </a:t>
            </a:r>
            <a:r>
              <a:rPr sz="2000" dirty="0">
                <a:latin typeface="Carlito"/>
                <a:cs typeface="Carlito"/>
              </a:rPr>
              <a:t>{</a:t>
            </a:r>
          </a:p>
          <a:p>
            <a:pPr marL="927100" marR="2710815">
              <a:lnSpc>
                <a:spcPct val="120000"/>
              </a:lnSpc>
            </a:pPr>
            <a:r>
              <a:rPr sz="2000" spc="-5" dirty="0">
                <a:latin typeface="Carlito"/>
                <a:cs typeface="Carlito"/>
              </a:rPr>
              <a:t>Date</a:t>
            </a:r>
            <a:r>
              <a:rPr sz="2000" spc="-65" dirty="0">
                <a:latin typeface="Carlito"/>
                <a:cs typeface="Carlito"/>
              </a:rPr>
              <a:t> </a:t>
            </a:r>
            <a:r>
              <a:rPr sz="2000" spc="-5" dirty="0">
                <a:latin typeface="Carlito"/>
                <a:cs typeface="Carlito"/>
              </a:rPr>
              <a:t>birthday;  String</a:t>
            </a:r>
            <a:r>
              <a:rPr sz="2000" spc="-25" dirty="0">
                <a:latin typeface="Carlito"/>
                <a:cs typeface="Carlito"/>
              </a:rPr>
              <a:t> </a:t>
            </a:r>
            <a:r>
              <a:rPr sz="2000" spc="-5" dirty="0">
                <a:latin typeface="Carlito"/>
                <a:cs typeface="Carlito"/>
              </a:rPr>
              <a:t>name;</a:t>
            </a:r>
            <a:endParaRPr sz="2000" dirty="0">
              <a:latin typeface="Carlito"/>
              <a:cs typeface="Carlito"/>
            </a:endParaRPr>
          </a:p>
          <a:p>
            <a:pPr marL="927100">
              <a:spcBef>
                <a:spcPts val="480"/>
              </a:spcBef>
            </a:pPr>
            <a:r>
              <a:rPr sz="2000" spc="-5" dirty="0">
                <a:latin typeface="Carlito"/>
                <a:cs typeface="Carlito"/>
              </a:rPr>
              <a:t>...</a:t>
            </a:r>
            <a:endParaRPr sz="2000" dirty="0">
              <a:latin typeface="Carlito"/>
              <a:cs typeface="Carlito"/>
            </a:endParaRPr>
          </a:p>
          <a:p>
            <a:pPr marL="12700">
              <a:spcBef>
                <a:spcPts val="484"/>
              </a:spcBef>
            </a:pPr>
            <a:r>
              <a:rPr sz="2000" dirty="0">
                <a:latin typeface="Carlito"/>
                <a:cs typeface="Carlito"/>
              </a:rPr>
              <a:t>}</a:t>
            </a:r>
          </a:p>
          <a:p>
            <a:pPr marL="12700">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class </a:t>
            </a:r>
            <a:r>
              <a:rPr sz="2000" spc="-5" dirty="0">
                <a:latin typeface="Carlito"/>
                <a:cs typeface="Carlito"/>
              </a:rPr>
              <a:t>Employee </a:t>
            </a:r>
            <a:r>
              <a:rPr sz="2000" b="1" spc="-5" dirty="0">
                <a:solidFill>
                  <a:srgbClr val="7E0054"/>
                </a:solidFill>
                <a:latin typeface="Carlito"/>
                <a:cs typeface="Carlito"/>
              </a:rPr>
              <a:t>extends </a:t>
            </a:r>
            <a:r>
              <a:rPr sz="2000" spc="-5" dirty="0">
                <a:latin typeface="Carlito"/>
                <a:cs typeface="Carlito"/>
              </a:rPr>
              <a:t>Person</a:t>
            </a:r>
            <a:r>
              <a:rPr sz="2000" spc="-15" dirty="0">
                <a:latin typeface="Carlito"/>
                <a:cs typeface="Carlito"/>
              </a:rPr>
              <a:t> </a:t>
            </a:r>
            <a:r>
              <a:rPr sz="2000" dirty="0">
                <a:latin typeface="Carlito"/>
                <a:cs typeface="Carlito"/>
              </a:rPr>
              <a:t>{</a:t>
            </a:r>
          </a:p>
          <a:p>
            <a:pPr marL="927100">
              <a:spcBef>
                <a:spcPts val="480"/>
              </a:spcBef>
            </a:pPr>
            <a:r>
              <a:rPr sz="2000" spc="-5" dirty="0">
                <a:latin typeface="Carlito"/>
                <a:cs typeface="Carlito"/>
              </a:rPr>
              <a:t>...</a:t>
            </a:r>
            <a:endParaRPr sz="2000" dirty="0">
              <a:latin typeface="Carlito"/>
              <a:cs typeface="Carlito"/>
            </a:endParaRPr>
          </a:p>
          <a:p>
            <a:pPr marL="927100">
              <a:spcBef>
                <a:spcPts val="480"/>
              </a:spcBef>
            </a:pPr>
            <a:r>
              <a:rPr sz="2000" b="1" dirty="0">
                <a:solidFill>
                  <a:srgbClr val="7E0054"/>
                </a:solidFill>
                <a:latin typeface="Carlito"/>
                <a:cs typeface="Carlito"/>
              </a:rPr>
              <a:t>public </a:t>
            </a:r>
            <a:r>
              <a:rPr sz="2000" spc="-5" dirty="0">
                <a:latin typeface="Carlito"/>
                <a:cs typeface="Carlito"/>
              </a:rPr>
              <a:t>String </a:t>
            </a:r>
            <a:r>
              <a:rPr sz="2000" dirty="0">
                <a:latin typeface="Carlito"/>
                <a:cs typeface="Carlito"/>
              </a:rPr>
              <a:t>getDetail()</a:t>
            </a:r>
            <a:r>
              <a:rPr sz="2000" spc="-30" dirty="0">
                <a:latin typeface="Carlito"/>
                <a:cs typeface="Carlito"/>
              </a:rPr>
              <a:t> </a:t>
            </a:r>
            <a:r>
              <a:rPr sz="2000" dirty="0">
                <a:latin typeface="Carlito"/>
                <a:cs typeface="Carlito"/>
              </a:rPr>
              <a:t>{</a:t>
            </a:r>
          </a:p>
          <a:p>
            <a:pPr marL="1841500">
              <a:spcBef>
                <a:spcPts val="480"/>
              </a:spcBef>
            </a:pPr>
            <a:r>
              <a:rPr sz="2000" spc="-5" dirty="0">
                <a:latin typeface="Carlito"/>
                <a:cs typeface="Carlito"/>
              </a:rPr>
              <a:t>String</a:t>
            </a:r>
            <a:r>
              <a:rPr sz="2000" spc="-10" dirty="0">
                <a:latin typeface="Carlito"/>
                <a:cs typeface="Carlito"/>
              </a:rPr>
              <a:t> </a:t>
            </a:r>
            <a:r>
              <a:rPr sz="2000" spc="-5" dirty="0">
                <a:latin typeface="Carlito"/>
                <a:cs typeface="Carlito"/>
              </a:rPr>
              <a:t>s;</a:t>
            </a:r>
            <a:endParaRPr sz="2000" dirty="0">
              <a:latin typeface="Carlito"/>
              <a:cs typeface="Carlito"/>
            </a:endParaRPr>
          </a:p>
          <a:p>
            <a:pPr marL="1841500">
              <a:spcBef>
                <a:spcPts val="480"/>
              </a:spcBef>
            </a:pPr>
            <a:r>
              <a:rPr sz="2000" spc="-5" dirty="0">
                <a:latin typeface="Carlito"/>
                <a:cs typeface="Carlito"/>
              </a:rPr>
              <a:t>String </a:t>
            </a:r>
            <a:r>
              <a:rPr sz="2000" dirty="0">
                <a:latin typeface="Carlito"/>
                <a:cs typeface="Carlito"/>
              </a:rPr>
              <a:t>s = name + </a:t>
            </a:r>
            <a:r>
              <a:rPr sz="2000" dirty="0">
                <a:solidFill>
                  <a:srgbClr val="2A00FF"/>
                </a:solidFill>
                <a:latin typeface="Carlito"/>
                <a:cs typeface="Carlito"/>
              </a:rPr>
              <a:t>"," </a:t>
            </a:r>
            <a:r>
              <a:rPr sz="2000" dirty="0">
                <a:latin typeface="Carlito"/>
                <a:cs typeface="Carlito"/>
              </a:rPr>
              <a:t>+</a:t>
            </a:r>
            <a:r>
              <a:rPr sz="2000" spc="-65" dirty="0">
                <a:latin typeface="Carlito"/>
                <a:cs typeface="Carlito"/>
              </a:rPr>
              <a:t> </a:t>
            </a:r>
            <a:r>
              <a:rPr sz="2000" dirty="0">
                <a:latin typeface="Carlito"/>
                <a:cs typeface="Carlito"/>
              </a:rPr>
              <a:t>birthday;</a:t>
            </a:r>
          </a:p>
          <a:p>
            <a:pPr marL="1841500">
              <a:spcBef>
                <a:spcPts val="480"/>
              </a:spcBef>
            </a:pPr>
            <a:r>
              <a:rPr sz="2000" dirty="0">
                <a:latin typeface="Carlito"/>
                <a:cs typeface="Carlito"/>
              </a:rPr>
              <a:t>s += </a:t>
            </a:r>
            <a:r>
              <a:rPr sz="2000" dirty="0">
                <a:solidFill>
                  <a:srgbClr val="2A00FF"/>
                </a:solidFill>
                <a:latin typeface="Carlito"/>
                <a:cs typeface="Carlito"/>
              </a:rPr>
              <a:t>", " </a:t>
            </a:r>
            <a:r>
              <a:rPr sz="2000" dirty="0">
                <a:latin typeface="Carlito"/>
                <a:cs typeface="Carlito"/>
              </a:rPr>
              <a:t>+</a:t>
            </a:r>
            <a:r>
              <a:rPr sz="2000" spc="-30" dirty="0">
                <a:latin typeface="Carlito"/>
                <a:cs typeface="Carlito"/>
              </a:rPr>
              <a:t> </a:t>
            </a:r>
            <a:r>
              <a:rPr sz="2000" spc="-5" dirty="0">
                <a:latin typeface="Carlito"/>
                <a:cs typeface="Carlito"/>
              </a:rPr>
              <a:t>salary;</a:t>
            </a:r>
            <a:endParaRPr sz="2000" dirty="0">
              <a:latin typeface="Carlito"/>
              <a:cs typeface="Carlito"/>
            </a:endParaRPr>
          </a:p>
          <a:p>
            <a:pPr marL="1841500">
              <a:spcBef>
                <a:spcPts val="484"/>
              </a:spcBef>
            </a:pPr>
            <a:r>
              <a:rPr sz="2000" b="1" spc="-5" dirty="0">
                <a:solidFill>
                  <a:srgbClr val="7E0054"/>
                </a:solidFill>
                <a:latin typeface="Carlito"/>
                <a:cs typeface="Carlito"/>
              </a:rPr>
              <a:t>return </a:t>
            </a:r>
            <a:r>
              <a:rPr sz="2000" spc="-5" dirty="0">
                <a:latin typeface="Carlito"/>
                <a:cs typeface="Carlito"/>
              </a:rPr>
              <a:t>s;</a:t>
            </a:r>
            <a:endParaRPr sz="2000" dirty="0">
              <a:latin typeface="Carlito"/>
              <a:cs typeface="Carlito"/>
            </a:endParaRPr>
          </a:p>
          <a:p>
            <a:pPr marL="927100">
              <a:spcBef>
                <a:spcPts val="480"/>
              </a:spcBef>
            </a:pPr>
            <a:r>
              <a:rPr sz="2000" dirty="0">
                <a:latin typeface="Carlito"/>
                <a:cs typeface="Carlito"/>
              </a:rPr>
              <a:t>}</a:t>
            </a:r>
          </a:p>
        </p:txBody>
      </p:sp>
      <p:sp>
        <p:nvSpPr>
          <p:cNvPr id="9" name="object 9"/>
          <p:cNvSpPr txBox="1"/>
          <p:nvPr/>
        </p:nvSpPr>
        <p:spPr>
          <a:xfrm>
            <a:off x="3048001" y="6103912"/>
            <a:ext cx="106045" cy="330835"/>
          </a:xfrm>
          <a:prstGeom prst="rect">
            <a:avLst/>
          </a:prstGeom>
        </p:spPr>
        <p:txBody>
          <a:bodyPr vert="horz" wrap="square" lIns="0" tIns="12700" rIns="0" bIns="0" rtlCol="0">
            <a:spAutoFit/>
          </a:bodyPr>
          <a:lstStyle/>
          <a:p>
            <a:pPr marL="12700">
              <a:spcBef>
                <a:spcPts val="100"/>
              </a:spcBef>
            </a:pPr>
            <a:r>
              <a:rPr sz="2000" dirty="0">
                <a:latin typeface="Carlito"/>
                <a:cs typeface="Carlito"/>
              </a:rPr>
              <a:t>}</a:t>
            </a:r>
          </a:p>
        </p:txBody>
      </p:sp>
      <p:sp>
        <p:nvSpPr>
          <p:cNvPr id="10" name="object 10"/>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41</a:t>
            </a:r>
            <a:endParaRPr sz="1400">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173623"/>
            <a:ext cx="7152031"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Ví dụ 3 – Khác gói</a:t>
            </a:r>
            <a:endParaRPr sz="4000" dirty="0">
              <a:latin typeface="Tahoma"/>
              <a:cs typeface="Tahoma"/>
            </a:endParaRPr>
          </a:p>
        </p:txBody>
      </p:sp>
      <p:sp>
        <p:nvSpPr>
          <p:cNvPr id="8" name="object 8"/>
          <p:cNvSpPr txBox="1"/>
          <p:nvPr/>
        </p:nvSpPr>
        <p:spPr>
          <a:xfrm>
            <a:off x="3201499" y="1193265"/>
            <a:ext cx="3259454" cy="2002155"/>
          </a:xfrm>
          <a:prstGeom prst="rect">
            <a:avLst/>
          </a:prstGeom>
        </p:spPr>
        <p:txBody>
          <a:bodyPr vert="horz" wrap="square" lIns="0" tIns="67945" rIns="0" bIns="0" rtlCol="0">
            <a:spAutoFit/>
          </a:bodyPr>
          <a:lstStyle/>
          <a:p>
            <a:pPr marL="12700">
              <a:spcBef>
                <a:spcPts val="535"/>
              </a:spcBef>
            </a:pPr>
            <a:r>
              <a:rPr b="1" dirty="0">
                <a:solidFill>
                  <a:srgbClr val="7E0054"/>
                </a:solidFill>
                <a:latin typeface="Carlito"/>
                <a:cs typeface="Carlito"/>
              </a:rPr>
              <a:t>package</a:t>
            </a:r>
            <a:r>
              <a:rPr b="1" spc="-30" dirty="0">
                <a:solidFill>
                  <a:srgbClr val="7E0054"/>
                </a:solidFill>
                <a:latin typeface="Carlito"/>
                <a:cs typeface="Carlito"/>
              </a:rPr>
              <a:t> </a:t>
            </a:r>
            <a:r>
              <a:rPr dirty="0">
                <a:latin typeface="Carlito"/>
                <a:cs typeface="Carlito"/>
              </a:rPr>
              <a:t>abc;</a:t>
            </a:r>
          </a:p>
          <a:p>
            <a:pPr marL="12700">
              <a:spcBef>
                <a:spcPts val="434"/>
              </a:spcBef>
            </a:pPr>
            <a:r>
              <a:rPr b="1" dirty="0">
                <a:solidFill>
                  <a:srgbClr val="7E0054"/>
                </a:solidFill>
                <a:latin typeface="Carlito"/>
                <a:cs typeface="Carlito"/>
              </a:rPr>
              <a:t>public </a:t>
            </a:r>
            <a:r>
              <a:rPr b="1" spc="-5" dirty="0">
                <a:solidFill>
                  <a:srgbClr val="7E0054"/>
                </a:solidFill>
                <a:latin typeface="Carlito"/>
                <a:cs typeface="Carlito"/>
              </a:rPr>
              <a:t>class </a:t>
            </a:r>
            <a:r>
              <a:rPr spc="-5" dirty="0">
                <a:latin typeface="Carlito"/>
                <a:cs typeface="Carlito"/>
              </a:rPr>
              <a:t>Person</a:t>
            </a:r>
            <a:r>
              <a:rPr spc="-45" dirty="0">
                <a:latin typeface="Carlito"/>
                <a:cs typeface="Carlito"/>
              </a:rPr>
              <a:t> </a:t>
            </a:r>
            <a:r>
              <a:rPr dirty="0">
                <a:latin typeface="Carlito"/>
                <a:cs typeface="Carlito"/>
              </a:rPr>
              <a:t>{</a:t>
            </a:r>
          </a:p>
          <a:p>
            <a:pPr marL="927100">
              <a:spcBef>
                <a:spcPts val="434"/>
              </a:spcBef>
            </a:pPr>
            <a:r>
              <a:rPr b="1" spc="-5" dirty="0">
                <a:solidFill>
                  <a:srgbClr val="7E0054"/>
                </a:solidFill>
                <a:latin typeface="Carlito"/>
                <a:cs typeface="Carlito"/>
              </a:rPr>
              <a:t>protected </a:t>
            </a:r>
            <a:r>
              <a:rPr spc="-5" dirty="0">
                <a:latin typeface="Carlito"/>
                <a:cs typeface="Carlito"/>
              </a:rPr>
              <a:t>Date</a:t>
            </a:r>
            <a:r>
              <a:rPr spc="-60" dirty="0">
                <a:latin typeface="Carlito"/>
                <a:cs typeface="Carlito"/>
              </a:rPr>
              <a:t> </a:t>
            </a:r>
            <a:r>
              <a:rPr spc="-5" dirty="0">
                <a:latin typeface="Carlito"/>
                <a:cs typeface="Carlito"/>
              </a:rPr>
              <a:t>birthday;</a:t>
            </a:r>
            <a:endParaRPr dirty="0">
              <a:latin typeface="Carlito"/>
              <a:cs typeface="Carlito"/>
            </a:endParaRPr>
          </a:p>
          <a:p>
            <a:pPr marL="927100">
              <a:spcBef>
                <a:spcPts val="430"/>
              </a:spcBef>
            </a:pPr>
            <a:r>
              <a:rPr b="1" spc="-5" dirty="0">
                <a:solidFill>
                  <a:srgbClr val="7E0054"/>
                </a:solidFill>
                <a:latin typeface="Carlito"/>
                <a:cs typeface="Carlito"/>
              </a:rPr>
              <a:t>protected </a:t>
            </a:r>
            <a:r>
              <a:rPr spc="-5" dirty="0">
                <a:latin typeface="Carlito"/>
                <a:cs typeface="Carlito"/>
              </a:rPr>
              <a:t>String</a:t>
            </a:r>
            <a:r>
              <a:rPr spc="-50" dirty="0">
                <a:latin typeface="Carlito"/>
                <a:cs typeface="Carlito"/>
              </a:rPr>
              <a:t> </a:t>
            </a:r>
            <a:r>
              <a:rPr spc="-5" dirty="0">
                <a:latin typeface="Carlito"/>
                <a:cs typeface="Carlito"/>
              </a:rPr>
              <a:t>name;</a:t>
            </a:r>
            <a:endParaRPr dirty="0">
              <a:latin typeface="Carlito"/>
              <a:cs typeface="Carlito"/>
            </a:endParaRPr>
          </a:p>
          <a:p>
            <a:pPr marL="927100">
              <a:spcBef>
                <a:spcPts val="430"/>
              </a:spcBef>
            </a:pPr>
            <a:r>
              <a:rPr dirty="0">
                <a:latin typeface="Carlito"/>
                <a:cs typeface="Carlito"/>
              </a:rPr>
              <a:t>...</a:t>
            </a:r>
          </a:p>
          <a:p>
            <a:pPr marL="12700">
              <a:spcBef>
                <a:spcPts val="434"/>
              </a:spcBef>
            </a:pPr>
            <a:r>
              <a:rPr dirty="0">
                <a:latin typeface="Carlito"/>
                <a:cs typeface="Carlito"/>
              </a:rPr>
              <a:t>}</a:t>
            </a:r>
          </a:p>
        </p:txBody>
      </p:sp>
      <p:sp>
        <p:nvSpPr>
          <p:cNvPr id="9" name="object 9"/>
          <p:cNvSpPr txBox="1"/>
          <p:nvPr/>
        </p:nvSpPr>
        <p:spPr>
          <a:xfrm>
            <a:off x="3201500" y="3498504"/>
            <a:ext cx="5436235" cy="2989580"/>
          </a:xfrm>
          <a:prstGeom prst="rect">
            <a:avLst/>
          </a:prstGeom>
        </p:spPr>
        <p:txBody>
          <a:bodyPr vert="horz" wrap="square" lIns="0" tIns="67945" rIns="0" bIns="0" rtlCol="0">
            <a:spAutoFit/>
          </a:bodyPr>
          <a:lstStyle/>
          <a:p>
            <a:pPr marL="12700">
              <a:spcBef>
                <a:spcPts val="535"/>
              </a:spcBef>
            </a:pPr>
            <a:r>
              <a:rPr b="1" dirty="0">
                <a:solidFill>
                  <a:srgbClr val="7E0054"/>
                </a:solidFill>
                <a:latin typeface="Carlito"/>
                <a:cs typeface="Carlito"/>
              </a:rPr>
              <a:t>import</a:t>
            </a:r>
            <a:r>
              <a:rPr b="1" spc="-30" dirty="0">
                <a:solidFill>
                  <a:srgbClr val="7E0054"/>
                </a:solidFill>
                <a:latin typeface="Carlito"/>
                <a:cs typeface="Carlito"/>
              </a:rPr>
              <a:t> </a:t>
            </a:r>
            <a:r>
              <a:rPr spc="-5" dirty="0">
                <a:latin typeface="Carlito"/>
                <a:cs typeface="Carlito"/>
              </a:rPr>
              <a:t>abc.Person;</a:t>
            </a:r>
            <a:endParaRPr dirty="0">
              <a:latin typeface="Carlito"/>
              <a:cs typeface="Carlito"/>
            </a:endParaRPr>
          </a:p>
          <a:p>
            <a:pPr marL="12700">
              <a:spcBef>
                <a:spcPts val="434"/>
              </a:spcBef>
            </a:pPr>
            <a:r>
              <a:rPr b="1" dirty="0">
                <a:solidFill>
                  <a:srgbClr val="7E0054"/>
                </a:solidFill>
                <a:latin typeface="Carlito"/>
                <a:cs typeface="Carlito"/>
              </a:rPr>
              <a:t>public </a:t>
            </a:r>
            <a:r>
              <a:rPr b="1" spc="-5" dirty="0">
                <a:solidFill>
                  <a:srgbClr val="7E0054"/>
                </a:solidFill>
                <a:latin typeface="Carlito"/>
                <a:cs typeface="Carlito"/>
              </a:rPr>
              <a:t>class </a:t>
            </a:r>
            <a:r>
              <a:rPr spc="-5" dirty="0">
                <a:latin typeface="Carlito"/>
                <a:cs typeface="Carlito"/>
              </a:rPr>
              <a:t>Employee </a:t>
            </a:r>
            <a:r>
              <a:rPr b="1" spc="-5" dirty="0">
                <a:solidFill>
                  <a:srgbClr val="7E0054"/>
                </a:solidFill>
                <a:latin typeface="Carlito"/>
                <a:cs typeface="Carlito"/>
              </a:rPr>
              <a:t>extends </a:t>
            </a:r>
            <a:r>
              <a:rPr spc="-5" dirty="0">
                <a:latin typeface="Carlito"/>
                <a:cs typeface="Carlito"/>
              </a:rPr>
              <a:t>Person</a:t>
            </a:r>
            <a:r>
              <a:rPr spc="-50" dirty="0">
                <a:latin typeface="Carlito"/>
                <a:cs typeface="Carlito"/>
              </a:rPr>
              <a:t> </a:t>
            </a:r>
            <a:r>
              <a:rPr dirty="0">
                <a:latin typeface="Carlito"/>
                <a:cs typeface="Carlito"/>
              </a:rPr>
              <a:t>{</a:t>
            </a:r>
          </a:p>
          <a:p>
            <a:pPr marL="927100">
              <a:spcBef>
                <a:spcPts val="430"/>
              </a:spcBef>
            </a:pPr>
            <a:r>
              <a:rPr dirty="0">
                <a:latin typeface="Carlito"/>
                <a:cs typeface="Carlito"/>
              </a:rPr>
              <a:t>...</a:t>
            </a:r>
          </a:p>
          <a:p>
            <a:pPr marL="927100">
              <a:spcBef>
                <a:spcPts val="430"/>
              </a:spcBef>
            </a:pPr>
            <a:r>
              <a:rPr b="1" dirty="0">
                <a:solidFill>
                  <a:srgbClr val="7E0054"/>
                </a:solidFill>
                <a:latin typeface="Carlito"/>
                <a:cs typeface="Carlito"/>
              </a:rPr>
              <a:t>public </a:t>
            </a:r>
            <a:r>
              <a:rPr spc="-5" dirty="0">
                <a:latin typeface="Carlito"/>
                <a:cs typeface="Carlito"/>
              </a:rPr>
              <a:t>String getDetail() </a:t>
            </a:r>
            <a:r>
              <a:rPr dirty="0">
                <a:latin typeface="Carlito"/>
                <a:cs typeface="Carlito"/>
              </a:rPr>
              <a:t>{</a:t>
            </a:r>
          </a:p>
          <a:p>
            <a:pPr marL="1841500">
              <a:spcBef>
                <a:spcPts val="434"/>
              </a:spcBef>
            </a:pPr>
            <a:r>
              <a:rPr spc="-5" dirty="0">
                <a:latin typeface="Carlito"/>
                <a:cs typeface="Carlito"/>
              </a:rPr>
              <a:t>String</a:t>
            </a:r>
            <a:r>
              <a:rPr spc="10" dirty="0">
                <a:latin typeface="Carlito"/>
                <a:cs typeface="Carlito"/>
              </a:rPr>
              <a:t> </a:t>
            </a:r>
            <a:r>
              <a:rPr spc="-5" dirty="0">
                <a:latin typeface="Carlito"/>
                <a:cs typeface="Carlito"/>
              </a:rPr>
              <a:t>s;</a:t>
            </a:r>
            <a:endParaRPr dirty="0">
              <a:latin typeface="Carlito"/>
              <a:cs typeface="Carlito"/>
            </a:endParaRPr>
          </a:p>
          <a:p>
            <a:pPr marL="1841500">
              <a:spcBef>
                <a:spcPts val="434"/>
              </a:spcBef>
            </a:pPr>
            <a:r>
              <a:rPr dirty="0">
                <a:latin typeface="Carlito"/>
                <a:cs typeface="Carlito"/>
              </a:rPr>
              <a:t>s = name + </a:t>
            </a:r>
            <a:r>
              <a:rPr spc="-5" dirty="0">
                <a:solidFill>
                  <a:srgbClr val="2A00FF"/>
                </a:solidFill>
                <a:latin typeface="Carlito"/>
                <a:cs typeface="Carlito"/>
              </a:rPr>
              <a:t>"," </a:t>
            </a:r>
            <a:r>
              <a:rPr dirty="0">
                <a:latin typeface="Carlito"/>
                <a:cs typeface="Carlito"/>
              </a:rPr>
              <a:t>+ </a:t>
            </a:r>
            <a:r>
              <a:rPr spc="-5" dirty="0">
                <a:latin typeface="Carlito"/>
                <a:cs typeface="Carlito"/>
              </a:rPr>
              <a:t>birthday </a:t>
            </a:r>
            <a:r>
              <a:rPr dirty="0">
                <a:latin typeface="Carlito"/>
                <a:cs typeface="Carlito"/>
              </a:rPr>
              <a:t>+ </a:t>
            </a:r>
            <a:r>
              <a:rPr spc="-5" dirty="0">
                <a:solidFill>
                  <a:srgbClr val="2A00FF"/>
                </a:solidFill>
                <a:latin typeface="Carlito"/>
                <a:cs typeface="Carlito"/>
              </a:rPr>
              <a:t>"," </a:t>
            </a:r>
            <a:r>
              <a:rPr dirty="0">
                <a:latin typeface="Carlito"/>
                <a:cs typeface="Carlito"/>
              </a:rPr>
              <a:t>+</a:t>
            </a:r>
            <a:r>
              <a:rPr spc="60" dirty="0">
                <a:latin typeface="Carlito"/>
                <a:cs typeface="Carlito"/>
              </a:rPr>
              <a:t> </a:t>
            </a:r>
            <a:r>
              <a:rPr spc="-5" dirty="0">
                <a:latin typeface="Carlito"/>
                <a:cs typeface="Carlito"/>
              </a:rPr>
              <a:t>salary;</a:t>
            </a:r>
            <a:endParaRPr dirty="0">
              <a:latin typeface="Carlito"/>
              <a:cs typeface="Carlito"/>
            </a:endParaRPr>
          </a:p>
          <a:p>
            <a:pPr marL="1841500">
              <a:spcBef>
                <a:spcPts val="430"/>
              </a:spcBef>
            </a:pPr>
            <a:r>
              <a:rPr b="1" spc="-5" dirty="0">
                <a:solidFill>
                  <a:srgbClr val="7E0054"/>
                </a:solidFill>
                <a:latin typeface="Carlito"/>
                <a:cs typeface="Carlito"/>
              </a:rPr>
              <a:t>return</a:t>
            </a:r>
            <a:r>
              <a:rPr b="1" spc="-20" dirty="0">
                <a:solidFill>
                  <a:srgbClr val="7E0054"/>
                </a:solidFill>
                <a:latin typeface="Carlito"/>
                <a:cs typeface="Carlito"/>
              </a:rPr>
              <a:t> </a:t>
            </a:r>
            <a:r>
              <a:rPr dirty="0">
                <a:latin typeface="Carlito"/>
                <a:cs typeface="Carlito"/>
              </a:rPr>
              <a:t>s;</a:t>
            </a:r>
          </a:p>
          <a:p>
            <a:pPr marL="927100">
              <a:spcBef>
                <a:spcPts val="430"/>
              </a:spcBef>
            </a:pPr>
            <a:r>
              <a:rPr dirty="0">
                <a:latin typeface="Carlito"/>
                <a:cs typeface="Carlito"/>
              </a:rPr>
              <a:t>}</a:t>
            </a:r>
          </a:p>
          <a:p>
            <a:pPr marL="12700">
              <a:spcBef>
                <a:spcPts val="434"/>
              </a:spcBef>
            </a:pPr>
            <a:r>
              <a:rPr dirty="0">
                <a:latin typeface="Carlito"/>
                <a:cs typeface="Carlito"/>
              </a:rPr>
              <a:t>}</a:t>
            </a:r>
          </a:p>
        </p:txBody>
      </p:sp>
      <p:sp>
        <p:nvSpPr>
          <p:cNvPr id="10" name="object 10"/>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42</a:t>
            </a:r>
            <a:endParaRPr sz="1400">
              <a:latin typeface="Tahoma"/>
              <a:cs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191837"/>
            <a:ext cx="7701921" cy="566181"/>
          </a:xfrm>
          <a:prstGeom prst="rect">
            <a:avLst/>
          </a:prstGeom>
        </p:spPr>
        <p:txBody>
          <a:bodyPr vert="horz" wrap="square" lIns="0" tIns="12065" rIns="0" bIns="0" rtlCol="0" anchor="ctr">
            <a:spAutoFit/>
          </a:bodyPr>
          <a:lstStyle/>
          <a:p>
            <a:pPr marL="12700">
              <a:lnSpc>
                <a:spcPct val="100000"/>
              </a:lnSpc>
              <a:spcBef>
                <a:spcPts val="95"/>
              </a:spcBef>
            </a:pPr>
            <a:r>
              <a:rPr sz="3600" dirty="0">
                <a:solidFill>
                  <a:srgbClr val="333399"/>
                </a:solidFill>
                <a:latin typeface="Tahoma"/>
                <a:cs typeface="Tahoma"/>
              </a:rPr>
              <a:t>3.4. Khởi tạo và huỷ bỏ đối tượng</a:t>
            </a:r>
            <a:endParaRPr sz="3600" dirty="0">
              <a:latin typeface="Tahoma"/>
              <a:cs typeface="Tahoma"/>
            </a:endParaRPr>
          </a:p>
        </p:txBody>
      </p:sp>
      <p:sp>
        <p:nvSpPr>
          <p:cNvPr id="8" name="object 8"/>
          <p:cNvSpPr txBox="1"/>
          <p:nvPr/>
        </p:nvSpPr>
        <p:spPr>
          <a:xfrm>
            <a:off x="2318384" y="1324357"/>
            <a:ext cx="8155312" cy="4701287"/>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2400" dirty="0">
                <a:latin typeface="Tahoma"/>
                <a:cs typeface="Tahoma"/>
              </a:rPr>
              <a:t>Khởi tạo đối tượng:</a:t>
            </a:r>
          </a:p>
          <a:p>
            <a:pPr marL="756285" lvl="1" indent="-287020">
              <a:spcBef>
                <a:spcPts val="675"/>
              </a:spcBef>
              <a:buClr>
                <a:srgbClr val="FF0000"/>
              </a:buClr>
              <a:buSzPct val="53571"/>
              <a:buFont typeface="Wingdings"/>
              <a:buChar char="◼"/>
              <a:tabLst>
                <a:tab pos="756285" algn="l"/>
                <a:tab pos="756920" algn="l"/>
              </a:tabLst>
            </a:pPr>
            <a:r>
              <a:rPr sz="2400" dirty="0">
                <a:latin typeface="Tahoma"/>
                <a:cs typeface="Tahoma"/>
              </a:rPr>
              <a:t>Lớp cha được khởi tạo trước lớp con.</a:t>
            </a:r>
          </a:p>
          <a:p>
            <a:pPr marL="756285" marR="44450" lvl="1" indent="-287020">
              <a:spcBef>
                <a:spcPts val="675"/>
              </a:spcBef>
              <a:buClr>
                <a:srgbClr val="FF0000"/>
              </a:buClr>
              <a:buSzPct val="53571"/>
              <a:buFont typeface="Wingdings"/>
              <a:buChar char="◼"/>
              <a:tabLst>
                <a:tab pos="756285" algn="l"/>
                <a:tab pos="756920" algn="l"/>
              </a:tabLst>
            </a:pPr>
            <a:r>
              <a:rPr sz="2400" dirty="0">
                <a:latin typeface="Tahoma"/>
                <a:cs typeface="Tahoma"/>
              </a:rPr>
              <a:t>Các phương thức khởi tạo của lớp con luôn gọi  phương thức khởi tạo của lớp cha ở câu lệnh đầu  tiên</a:t>
            </a:r>
          </a:p>
          <a:p>
            <a:pPr marL="1155700" lvl="2" indent="-229235">
              <a:spcBef>
                <a:spcPts val="580"/>
              </a:spcBef>
              <a:buClr>
                <a:srgbClr val="3333CC"/>
              </a:buClr>
              <a:buSzPct val="50000"/>
              <a:buFont typeface="Wingdings"/>
              <a:buChar char="◼"/>
              <a:tabLst>
                <a:tab pos="1156335" algn="l"/>
              </a:tabLst>
            </a:pPr>
            <a:r>
              <a:rPr sz="2400" dirty="0">
                <a:latin typeface="Tahoma"/>
                <a:cs typeface="Tahoma"/>
              </a:rPr>
              <a:t>Tự động gọi (không tường minh - implicit): Khi lớp cha</a:t>
            </a:r>
          </a:p>
          <a:p>
            <a:pPr marR="2663190" algn="r">
              <a:spcBef>
                <a:spcPts val="5"/>
              </a:spcBef>
            </a:pPr>
            <a:r>
              <a:rPr sz="2400" dirty="0">
                <a:latin typeface="Tahoma"/>
                <a:cs typeface="Tahoma"/>
              </a:rPr>
              <a:t>CÓ phương thức khởi tạo mặc định</a:t>
            </a:r>
          </a:p>
          <a:p>
            <a:pPr marL="1155700" marR="2613660" lvl="2" indent="-1156335" algn="r">
              <a:spcBef>
                <a:spcPts val="575"/>
              </a:spcBef>
              <a:buClr>
                <a:srgbClr val="3333CC"/>
              </a:buClr>
              <a:buSzPct val="50000"/>
              <a:buFont typeface="Wingdings"/>
              <a:buChar char="◼"/>
              <a:tabLst>
                <a:tab pos="1156335" algn="l"/>
              </a:tabLst>
            </a:pPr>
            <a:r>
              <a:rPr sz="2400" dirty="0">
                <a:latin typeface="Tahoma"/>
                <a:cs typeface="Tahoma"/>
              </a:rPr>
              <a:t>Gọi trực tiếp (tường </a:t>
            </a:r>
            <a:r>
              <a:rPr sz="2400" dirty="0" err="1">
                <a:latin typeface="Tahoma"/>
                <a:cs typeface="Tahoma"/>
              </a:rPr>
              <a:t>minh</a:t>
            </a:r>
            <a:r>
              <a:rPr sz="2400" dirty="0">
                <a:latin typeface="Tahoma"/>
                <a:cs typeface="Tahoma"/>
              </a:rPr>
              <a:t> -explicit)</a:t>
            </a:r>
          </a:p>
          <a:p>
            <a:pPr marL="355600" indent="-342900">
              <a:spcBef>
                <a:spcPts val="760"/>
              </a:spcBef>
              <a:buClr>
                <a:srgbClr val="3333CC"/>
              </a:buClr>
              <a:buSzPct val="59375"/>
              <a:buFont typeface="Wingdings"/>
              <a:buChar char="◼"/>
              <a:tabLst>
                <a:tab pos="354965" algn="l"/>
                <a:tab pos="355600" algn="l"/>
              </a:tabLst>
            </a:pPr>
            <a:r>
              <a:rPr sz="2400" dirty="0">
                <a:latin typeface="Tahoma"/>
                <a:cs typeface="Tahoma"/>
              </a:rPr>
              <a:t>Hủy bỏ đối tượng:</a:t>
            </a:r>
          </a:p>
          <a:p>
            <a:pPr marL="756285" lvl="1" indent="-287020">
              <a:spcBef>
                <a:spcPts val="680"/>
              </a:spcBef>
              <a:buClr>
                <a:srgbClr val="FF0000"/>
              </a:buClr>
              <a:buSzPct val="53571"/>
              <a:buFont typeface="Wingdings"/>
              <a:buChar char="◼"/>
              <a:tabLst>
                <a:tab pos="756285" algn="l"/>
                <a:tab pos="756920" algn="l"/>
              </a:tabLst>
            </a:pPr>
            <a:r>
              <a:rPr sz="2400" dirty="0">
                <a:latin typeface="Tahoma"/>
                <a:cs typeface="Tahoma"/>
              </a:rPr>
              <a:t>Ngược lại so với khởi tạo </a:t>
            </a:r>
            <a:r>
              <a:rPr sz="2400" dirty="0" err="1">
                <a:latin typeface="Tahoma"/>
                <a:cs typeface="Tahoma"/>
              </a:rPr>
              <a:t>đối</a:t>
            </a:r>
            <a:r>
              <a:rPr sz="2400" dirty="0">
                <a:latin typeface="Tahoma"/>
                <a:cs typeface="Tahoma"/>
              </a:rPr>
              <a:t> </a:t>
            </a:r>
            <a:r>
              <a:rPr sz="2400" dirty="0" err="1">
                <a:latin typeface="Tahoma"/>
                <a:cs typeface="Tahoma"/>
              </a:rPr>
              <a:t>tượng</a:t>
            </a:r>
            <a:endParaRPr sz="2400" dirty="0">
              <a:latin typeface="Tahoma"/>
              <a:cs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1" y="0"/>
            <a:ext cx="8038337" cy="514350"/>
          </a:xfrm>
          <a:prstGeom prst="rect">
            <a:avLst/>
          </a:prstGeom>
        </p:spPr>
        <p:txBody>
          <a:bodyPr vert="horz" wrap="square" lIns="0" tIns="13335" rIns="0" bIns="0" rtlCol="0" anchor="ctr">
            <a:spAutoFit/>
          </a:bodyPr>
          <a:lstStyle/>
          <a:p>
            <a:pPr marL="12700">
              <a:lnSpc>
                <a:spcPct val="100000"/>
              </a:lnSpc>
              <a:spcBef>
                <a:spcPts val="105"/>
              </a:spcBef>
            </a:pPr>
            <a:r>
              <a:rPr sz="3200" dirty="0">
                <a:solidFill>
                  <a:srgbClr val="333399"/>
                </a:solidFill>
                <a:latin typeface="Tahoma"/>
                <a:cs typeface="Tahoma"/>
              </a:rPr>
              <a:t>3.4.1. Tự động gọi constructor </a:t>
            </a:r>
            <a:r>
              <a:rPr sz="3200" dirty="0" err="1">
                <a:solidFill>
                  <a:srgbClr val="333399"/>
                </a:solidFill>
                <a:latin typeface="Tahoma"/>
                <a:cs typeface="Tahoma"/>
              </a:rPr>
              <a:t>của</a:t>
            </a:r>
            <a:r>
              <a:rPr sz="3200" dirty="0">
                <a:solidFill>
                  <a:srgbClr val="333399"/>
                </a:solidFill>
                <a:latin typeface="Tahoma"/>
                <a:cs typeface="Tahoma"/>
              </a:rPr>
              <a:t> </a:t>
            </a:r>
            <a:r>
              <a:rPr sz="3200" dirty="0" err="1">
                <a:solidFill>
                  <a:srgbClr val="333399"/>
                </a:solidFill>
                <a:latin typeface="Tahoma"/>
                <a:cs typeface="Tahoma"/>
              </a:rPr>
              <a:t>lớp</a:t>
            </a:r>
            <a:r>
              <a:rPr lang="en-US" sz="3200" dirty="0">
                <a:solidFill>
                  <a:srgbClr val="333399"/>
                </a:solidFill>
                <a:latin typeface="Tahoma"/>
                <a:cs typeface="Tahoma"/>
              </a:rPr>
              <a:t> cha</a:t>
            </a:r>
            <a:endParaRPr sz="3200" dirty="0">
              <a:latin typeface="Tahoma"/>
              <a:cs typeface="Tahoma"/>
            </a:endParaRPr>
          </a:p>
        </p:txBody>
      </p:sp>
      <p:sp>
        <p:nvSpPr>
          <p:cNvPr id="3" name="object 3"/>
          <p:cNvSpPr txBox="1"/>
          <p:nvPr/>
        </p:nvSpPr>
        <p:spPr>
          <a:xfrm>
            <a:off x="1828801" y="832495"/>
            <a:ext cx="4639945" cy="5768887"/>
          </a:xfrm>
          <a:prstGeom prst="rect">
            <a:avLst/>
          </a:prstGeom>
        </p:spPr>
        <p:txBody>
          <a:bodyPr vert="horz" wrap="square" lIns="0" tIns="13335" rIns="0" bIns="0" rtlCol="0">
            <a:spAutoFit/>
          </a:bodyPr>
          <a:lstStyle/>
          <a:p>
            <a:pPr marL="347980" marR="584835" indent="-335280">
              <a:spcBef>
                <a:spcPts val="1885"/>
              </a:spcBef>
            </a:pPr>
            <a:r>
              <a:rPr sz="2200" b="1" spc="-5" dirty="0">
                <a:latin typeface="Courier New"/>
                <a:cs typeface="Courier New"/>
              </a:rPr>
              <a:t>public </a:t>
            </a:r>
            <a:r>
              <a:rPr sz="2200" b="1" dirty="0">
                <a:latin typeface="Courier New"/>
                <a:cs typeface="Courier New"/>
              </a:rPr>
              <a:t>class TuGiac </a:t>
            </a:r>
            <a:r>
              <a:rPr sz="2200" b="1" spc="-5" dirty="0">
                <a:latin typeface="Courier New"/>
                <a:cs typeface="Courier New"/>
              </a:rPr>
              <a:t>{  </a:t>
            </a:r>
            <a:r>
              <a:rPr sz="2200" b="1" dirty="0">
                <a:latin typeface="Courier New"/>
                <a:cs typeface="Courier New"/>
              </a:rPr>
              <a:t>protected </a:t>
            </a:r>
            <a:r>
              <a:rPr sz="2200" b="1" spc="-5" dirty="0">
                <a:latin typeface="Courier New"/>
                <a:cs typeface="Courier New"/>
              </a:rPr>
              <a:t>Diem </a:t>
            </a:r>
            <a:r>
              <a:rPr sz="2200" b="1" dirty="0">
                <a:latin typeface="Courier New"/>
                <a:cs typeface="Courier New"/>
              </a:rPr>
              <a:t>d1, </a:t>
            </a:r>
            <a:r>
              <a:rPr sz="2200" b="1" spc="-10" dirty="0">
                <a:latin typeface="Courier New"/>
                <a:cs typeface="Courier New"/>
              </a:rPr>
              <a:t>d2;  </a:t>
            </a:r>
            <a:r>
              <a:rPr sz="2200" b="1" dirty="0">
                <a:latin typeface="Courier New"/>
                <a:cs typeface="Courier New"/>
              </a:rPr>
              <a:t>protected </a:t>
            </a:r>
            <a:r>
              <a:rPr sz="2200" b="1" spc="-5" dirty="0">
                <a:latin typeface="Courier New"/>
                <a:cs typeface="Courier New"/>
              </a:rPr>
              <a:t>Diem d3, </a:t>
            </a:r>
            <a:r>
              <a:rPr sz="2200" b="1" spc="-10" dirty="0">
                <a:latin typeface="Courier New"/>
                <a:cs typeface="Courier New"/>
              </a:rPr>
              <a:t>d4;  </a:t>
            </a:r>
            <a:r>
              <a:rPr sz="2200" b="1" spc="-5" dirty="0">
                <a:latin typeface="Courier New"/>
                <a:cs typeface="Courier New"/>
              </a:rPr>
              <a:t>public</a:t>
            </a:r>
            <a:r>
              <a:rPr sz="2200" b="1" spc="25" dirty="0">
                <a:latin typeface="Courier New"/>
                <a:cs typeface="Courier New"/>
              </a:rPr>
              <a:t> </a:t>
            </a:r>
            <a:r>
              <a:rPr sz="2200" b="1" spc="-5" dirty="0">
                <a:solidFill>
                  <a:srgbClr val="B92112"/>
                </a:solidFill>
                <a:latin typeface="Courier New"/>
                <a:cs typeface="Courier New"/>
              </a:rPr>
              <a:t>TuGiac(){</a:t>
            </a:r>
            <a:endParaRPr sz="2200" dirty="0">
              <a:latin typeface="Courier New"/>
              <a:cs typeface="Courier New"/>
            </a:endParaRPr>
          </a:p>
          <a:p>
            <a:pPr marL="523240">
              <a:spcBef>
                <a:spcPts val="5"/>
              </a:spcBef>
            </a:pPr>
            <a:r>
              <a:rPr sz="2200" b="1" dirty="0">
                <a:latin typeface="Courier New"/>
                <a:cs typeface="Courier New"/>
              </a:rPr>
              <a:t>System.out.println</a:t>
            </a:r>
            <a:endParaRPr sz="2200" dirty="0">
              <a:latin typeface="Courier New"/>
              <a:cs typeface="Courier New"/>
            </a:endParaRPr>
          </a:p>
          <a:p>
            <a:pPr marL="1094740"/>
            <a:r>
              <a:rPr sz="2200" b="1" spc="-5" dirty="0">
                <a:latin typeface="Courier New"/>
                <a:cs typeface="Courier New"/>
              </a:rPr>
              <a:t>("Lop </a:t>
            </a:r>
            <a:r>
              <a:rPr sz="2200" b="1" spc="5" dirty="0">
                <a:latin typeface="Courier New"/>
                <a:cs typeface="Courier New"/>
              </a:rPr>
              <a:t>cha</a:t>
            </a:r>
            <a:r>
              <a:rPr sz="2200" b="1" spc="-55" dirty="0">
                <a:latin typeface="Courier New"/>
                <a:cs typeface="Courier New"/>
              </a:rPr>
              <a:t> </a:t>
            </a:r>
            <a:r>
              <a:rPr sz="2200" b="1" dirty="0">
                <a:latin typeface="Courier New"/>
                <a:cs typeface="Courier New"/>
              </a:rPr>
              <a:t>TuGiac()");</a:t>
            </a:r>
            <a:endParaRPr sz="2200" dirty="0">
              <a:latin typeface="Courier New"/>
              <a:cs typeface="Courier New"/>
            </a:endParaRPr>
          </a:p>
          <a:p>
            <a:pPr marL="347980"/>
            <a:r>
              <a:rPr sz="2200" b="1" spc="-5" dirty="0">
                <a:latin typeface="Courier New"/>
                <a:cs typeface="Courier New"/>
              </a:rPr>
              <a:t>}</a:t>
            </a:r>
            <a:endParaRPr sz="2200" dirty="0">
              <a:latin typeface="Courier New"/>
              <a:cs typeface="Courier New"/>
            </a:endParaRPr>
          </a:p>
          <a:p>
            <a:pPr marL="347980"/>
            <a:r>
              <a:rPr sz="2200" b="1" spc="-5" dirty="0">
                <a:latin typeface="Courier New"/>
                <a:cs typeface="Courier New"/>
              </a:rPr>
              <a:t>//…</a:t>
            </a:r>
            <a:endParaRPr sz="2200" dirty="0">
              <a:latin typeface="Courier New"/>
              <a:cs typeface="Courier New"/>
            </a:endParaRPr>
          </a:p>
          <a:p>
            <a:pPr marL="12700"/>
            <a:r>
              <a:rPr sz="2200" b="1" spc="-5" dirty="0">
                <a:latin typeface="Courier New"/>
                <a:cs typeface="Courier New"/>
              </a:rPr>
              <a:t>}</a:t>
            </a:r>
            <a:endParaRPr sz="2200" dirty="0">
              <a:latin typeface="Courier New"/>
              <a:cs typeface="Courier New"/>
            </a:endParaRPr>
          </a:p>
          <a:p>
            <a:pPr marL="927100" marR="918210" indent="-915035">
              <a:spcBef>
                <a:spcPts val="5"/>
              </a:spcBef>
            </a:pPr>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a:t>
            </a:r>
            <a:r>
              <a:rPr sz="2200" b="1" spc="-5" dirty="0">
                <a:solidFill>
                  <a:srgbClr val="B92112"/>
                </a:solidFill>
                <a:latin typeface="Courier New"/>
                <a:cs typeface="Courier New"/>
              </a:rPr>
              <a:t>extends TuGiac</a:t>
            </a:r>
            <a:r>
              <a:rPr sz="2200" b="1" spc="5" dirty="0">
                <a:solidFill>
                  <a:srgbClr val="B92112"/>
                </a:solidFill>
                <a:latin typeface="Courier New"/>
                <a:cs typeface="Courier New"/>
              </a:rPr>
              <a:t> </a:t>
            </a:r>
            <a:r>
              <a:rPr sz="2200" b="1" spc="-5" dirty="0">
                <a:latin typeface="Courier New"/>
                <a:cs typeface="Courier New"/>
              </a:rPr>
              <a:t>{</a:t>
            </a:r>
            <a:endParaRPr sz="2200" dirty="0">
              <a:latin typeface="Courier New"/>
              <a:cs typeface="Courier New"/>
            </a:endParaRPr>
          </a:p>
          <a:p>
            <a:pPr marL="347980"/>
            <a:r>
              <a:rPr sz="2200" b="1" spc="-5" dirty="0">
                <a:latin typeface="Courier New"/>
                <a:cs typeface="Courier New"/>
              </a:rPr>
              <a:t>public</a:t>
            </a:r>
            <a:r>
              <a:rPr sz="2200" b="1" spc="20"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dirty="0">
              <a:latin typeface="Courier New"/>
              <a:cs typeface="Courier New"/>
            </a:endParaRPr>
          </a:p>
          <a:p>
            <a:pPr marL="516890"/>
            <a:r>
              <a:rPr sz="2200" b="1" dirty="0">
                <a:solidFill>
                  <a:srgbClr val="333399"/>
                </a:solidFill>
                <a:latin typeface="Courier New"/>
                <a:cs typeface="Courier New"/>
              </a:rPr>
              <a:t>//Tu dong goi</a:t>
            </a:r>
            <a:r>
              <a:rPr sz="2200" b="1" spc="-5" dirty="0">
                <a:solidFill>
                  <a:srgbClr val="333399"/>
                </a:solidFill>
                <a:latin typeface="Courier New"/>
                <a:cs typeface="Courier New"/>
              </a:rPr>
              <a:t> </a:t>
            </a:r>
            <a:r>
              <a:rPr sz="2200" b="1" dirty="0">
                <a:solidFill>
                  <a:srgbClr val="333399"/>
                </a:solidFill>
                <a:latin typeface="Courier New"/>
                <a:cs typeface="Courier New"/>
              </a:rPr>
              <a:t>TuGiac()</a:t>
            </a:r>
            <a:endParaRPr sz="2200" dirty="0">
              <a:latin typeface="Courier New"/>
              <a:cs typeface="Courier New"/>
            </a:endParaRPr>
          </a:p>
          <a:p>
            <a:pPr marL="516890"/>
            <a:r>
              <a:rPr sz="2200" b="1" dirty="0">
                <a:latin typeface="Courier New"/>
                <a:cs typeface="Courier New"/>
              </a:rPr>
              <a:t>System.out.println</a:t>
            </a:r>
            <a:endParaRPr sz="2200" dirty="0">
              <a:latin typeface="Courier New"/>
              <a:cs typeface="Courier New"/>
            </a:endParaRPr>
          </a:p>
          <a:p>
            <a:pPr marL="523240"/>
            <a:r>
              <a:rPr sz="2200" b="1" spc="-5" dirty="0">
                <a:latin typeface="Courier New"/>
                <a:cs typeface="Courier New"/>
              </a:rPr>
              <a:t>("Lop </a:t>
            </a:r>
            <a:r>
              <a:rPr sz="2200" b="1" spc="5" dirty="0">
                <a:latin typeface="Courier New"/>
                <a:cs typeface="Courier New"/>
              </a:rPr>
              <a:t>con</a:t>
            </a:r>
            <a:r>
              <a:rPr sz="2200" b="1" dirty="0">
                <a:latin typeface="Courier New"/>
                <a:cs typeface="Courier New"/>
              </a:rPr>
              <a:t> HinhVuong()");</a:t>
            </a:r>
            <a:endParaRPr sz="2200" dirty="0">
              <a:latin typeface="Courier New"/>
              <a:cs typeface="Courier New"/>
            </a:endParaRPr>
          </a:p>
          <a:p>
            <a:pPr marL="347980"/>
            <a:r>
              <a:rPr sz="2200" b="1" spc="-5" dirty="0">
                <a:latin typeface="Courier New"/>
                <a:cs typeface="Courier New"/>
              </a:rPr>
              <a:t>}</a:t>
            </a:r>
            <a:endParaRPr sz="2200" dirty="0">
              <a:latin typeface="Courier New"/>
              <a:cs typeface="Courier New"/>
            </a:endParaRPr>
          </a:p>
          <a:p>
            <a:pPr marL="12700">
              <a:spcBef>
                <a:spcPts val="5"/>
              </a:spcBef>
            </a:pPr>
            <a:r>
              <a:rPr sz="2200" b="1" spc="-5" dirty="0">
                <a:latin typeface="Courier New"/>
                <a:cs typeface="Courier New"/>
              </a:rPr>
              <a:t>}</a:t>
            </a:r>
            <a:endParaRPr sz="2200" dirty="0">
              <a:latin typeface="Courier New"/>
              <a:cs typeface="Courier New"/>
            </a:endParaRPr>
          </a:p>
        </p:txBody>
      </p:sp>
      <p:sp>
        <p:nvSpPr>
          <p:cNvPr id="4" name="object 4"/>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44</a:t>
            </a:r>
            <a:endParaRPr sz="1400">
              <a:latin typeface="Tahoma"/>
              <a:cs typeface="Tahoma"/>
            </a:endParaRPr>
          </a:p>
        </p:txBody>
      </p:sp>
      <p:sp>
        <p:nvSpPr>
          <p:cNvPr id="5" name="object 5"/>
          <p:cNvSpPr txBox="1"/>
          <p:nvPr/>
        </p:nvSpPr>
        <p:spPr>
          <a:xfrm>
            <a:off x="6818504" y="1533524"/>
            <a:ext cx="3726179" cy="2707640"/>
          </a:xfrm>
          <a:prstGeom prst="rect">
            <a:avLst/>
          </a:prstGeom>
        </p:spPr>
        <p:txBody>
          <a:bodyPr vert="horz" wrap="square" lIns="0" tIns="12065" rIns="0" bIns="0" rtlCol="0">
            <a:spAutoFit/>
          </a:bodyPr>
          <a:lstStyle/>
          <a:p>
            <a:pPr marL="347980" marR="335280" indent="-335915">
              <a:spcBef>
                <a:spcPts val="95"/>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 {  public static </a:t>
            </a:r>
            <a:r>
              <a:rPr sz="2200" b="1" dirty="0">
                <a:latin typeface="Courier New"/>
                <a:cs typeface="Courier New"/>
              </a:rPr>
              <a:t>void  </a:t>
            </a:r>
            <a:r>
              <a:rPr sz="2200" b="1" spc="-5" dirty="0">
                <a:latin typeface="Courier New"/>
                <a:cs typeface="Courier New"/>
              </a:rPr>
              <a:t>main(String</a:t>
            </a:r>
            <a:r>
              <a:rPr sz="2200" b="1" spc="-35" dirty="0">
                <a:latin typeface="Courier New"/>
                <a:cs typeface="Courier New"/>
              </a:rPr>
              <a:t> </a:t>
            </a:r>
            <a:r>
              <a:rPr sz="2200" b="1" dirty="0">
                <a:latin typeface="Courier New"/>
                <a:cs typeface="Courier New"/>
              </a:rPr>
              <a:t>arg[])</a:t>
            </a:r>
            <a:endParaRPr sz="2200">
              <a:latin typeface="Courier New"/>
              <a:cs typeface="Courier New"/>
            </a:endParaRPr>
          </a:p>
          <a:p>
            <a:pPr marL="347980"/>
            <a:r>
              <a:rPr sz="2200" b="1" spc="-5" dirty="0">
                <a:latin typeface="Courier New"/>
                <a:cs typeface="Courier New"/>
              </a:rPr>
              <a:t>{</a:t>
            </a:r>
            <a:endParaRPr sz="2200">
              <a:latin typeface="Courier New"/>
              <a:cs typeface="Courier New"/>
            </a:endParaRPr>
          </a:p>
          <a:p>
            <a:pPr marL="523240">
              <a:spcBef>
                <a:spcPts val="5"/>
              </a:spcBef>
            </a:pPr>
            <a:r>
              <a:rPr sz="2200" b="1" dirty="0">
                <a:latin typeface="Courier New"/>
                <a:cs typeface="Courier New"/>
              </a:rPr>
              <a:t>HinhVuong </a:t>
            </a:r>
            <a:r>
              <a:rPr sz="2200" b="1" spc="5" dirty="0">
                <a:latin typeface="Courier New"/>
                <a:cs typeface="Courier New"/>
              </a:rPr>
              <a:t>hv</a:t>
            </a:r>
            <a:r>
              <a:rPr sz="2200" b="1" spc="-35" dirty="0">
                <a:latin typeface="Courier New"/>
                <a:cs typeface="Courier New"/>
              </a:rPr>
              <a:t> </a:t>
            </a:r>
            <a:r>
              <a:rPr sz="2200" b="1" spc="-5" dirty="0">
                <a:latin typeface="Courier New"/>
                <a:cs typeface="Courier New"/>
              </a:rPr>
              <a:t>=</a:t>
            </a:r>
            <a:endParaRPr sz="2200">
              <a:latin typeface="Courier New"/>
              <a:cs typeface="Courier New"/>
            </a:endParaRPr>
          </a:p>
          <a:p>
            <a:pPr marL="1021715"/>
            <a:r>
              <a:rPr sz="2200" b="1" dirty="0">
                <a:latin typeface="Courier New"/>
                <a:cs typeface="Courier New"/>
              </a:rPr>
              <a:t>new</a:t>
            </a:r>
            <a:r>
              <a:rPr sz="2200" b="1" spc="-70" dirty="0">
                <a:latin typeface="Courier New"/>
                <a:cs typeface="Courier New"/>
              </a:rPr>
              <a:t> </a:t>
            </a:r>
            <a:r>
              <a:rPr sz="2200" b="1" dirty="0">
                <a:latin typeface="Courier New"/>
                <a:cs typeface="Courier New"/>
              </a:rPr>
              <a:t>HinhVuong();</a:t>
            </a:r>
            <a:endParaRPr sz="2200">
              <a:latin typeface="Courier New"/>
              <a:cs typeface="Courier New"/>
            </a:endParaRPr>
          </a:p>
          <a:p>
            <a:pPr marL="523240"/>
            <a:r>
              <a:rPr sz="2200" b="1" spc="-5" dirty="0">
                <a:latin typeface="Courier New"/>
                <a:cs typeface="Courier New"/>
              </a:rPr>
              <a:t>}</a:t>
            </a:r>
            <a:endParaRPr sz="2200">
              <a:latin typeface="Courier New"/>
              <a:cs typeface="Courier New"/>
            </a:endParaRPr>
          </a:p>
          <a:p>
            <a:pPr marL="12700"/>
            <a:r>
              <a:rPr sz="2200" b="1" spc="-5" dirty="0">
                <a:latin typeface="Courier New"/>
                <a:cs typeface="Courier New"/>
              </a:rPr>
              <a:t>}</a:t>
            </a:r>
            <a:endParaRPr sz="2200">
              <a:latin typeface="Courier New"/>
              <a:cs typeface="Courier New"/>
            </a:endParaRPr>
          </a:p>
        </p:txBody>
      </p:sp>
      <p:grpSp>
        <p:nvGrpSpPr>
          <p:cNvPr id="6" name="object 6"/>
          <p:cNvGrpSpPr/>
          <p:nvPr/>
        </p:nvGrpSpPr>
        <p:grpSpPr>
          <a:xfrm>
            <a:off x="8612124" y="3991356"/>
            <a:ext cx="512445" cy="513715"/>
            <a:chOff x="7088123" y="3991355"/>
            <a:chExt cx="512445" cy="513715"/>
          </a:xfrm>
        </p:grpSpPr>
        <p:sp>
          <p:nvSpPr>
            <p:cNvPr id="7" name="object 7"/>
            <p:cNvSpPr/>
            <p:nvPr/>
          </p:nvSpPr>
          <p:spPr>
            <a:xfrm>
              <a:off x="7092695" y="3995927"/>
              <a:ext cx="502920" cy="504825"/>
            </a:xfrm>
            <a:custGeom>
              <a:avLst/>
              <a:gdLst/>
              <a:ahLst/>
              <a:cxnLst/>
              <a:rect l="l" t="t" r="r" b="b"/>
              <a:pathLst>
                <a:path w="502920" h="504825">
                  <a:moveTo>
                    <a:pt x="377189" y="0"/>
                  </a:moveTo>
                  <a:lnTo>
                    <a:pt x="125729" y="0"/>
                  </a:lnTo>
                  <a:lnTo>
                    <a:pt x="125729" y="378333"/>
                  </a:lnTo>
                  <a:lnTo>
                    <a:pt x="0" y="378333"/>
                  </a:lnTo>
                  <a:lnTo>
                    <a:pt x="251459" y="504444"/>
                  </a:lnTo>
                  <a:lnTo>
                    <a:pt x="502920" y="378333"/>
                  </a:lnTo>
                  <a:lnTo>
                    <a:pt x="377189" y="378333"/>
                  </a:lnTo>
                  <a:lnTo>
                    <a:pt x="377189" y="0"/>
                  </a:lnTo>
                  <a:close/>
                </a:path>
              </a:pathLst>
            </a:custGeom>
            <a:solidFill>
              <a:srgbClr val="00E3A8"/>
            </a:solidFill>
          </p:spPr>
          <p:txBody>
            <a:bodyPr wrap="square" lIns="0" tIns="0" rIns="0" bIns="0" rtlCol="0"/>
            <a:lstStyle/>
            <a:p>
              <a:endParaRPr/>
            </a:p>
          </p:txBody>
        </p:sp>
        <p:sp>
          <p:nvSpPr>
            <p:cNvPr id="8" name="object 8"/>
            <p:cNvSpPr/>
            <p:nvPr/>
          </p:nvSpPr>
          <p:spPr>
            <a:xfrm>
              <a:off x="7092695" y="3995927"/>
              <a:ext cx="502920" cy="504825"/>
            </a:xfrm>
            <a:custGeom>
              <a:avLst/>
              <a:gdLst/>
              <a:ahLst/>
              <a:cxnLst/>
              <a:rect l="l" t="t" r="r" b="b"/>
              <a:pathLst>
                <a:path w="502920" h="504825">
                  <a:moveTo>
                    <a:pt x="0" y="378333"/>
                  </a:moveTo>
                  <a:lnTo>
                    <a:pt x="125729" y="378333"/>
                  </a:lnTo>
                  <a:lnTo>
                    <a:pt x="125729" y="0"/>
                  </a:lnTo>
                  <a:lnTo>
                    <a:pt x="377189" y="0"/>
                  </a:lnTo>
                  <a:lnTo>
                    <a:pt x="377189" y="378333"/>
                  </a:lnTo>
                  <a:lnTo>
                    <a:pt x="502920" y="378333"/>
                  </a:lnTo>
                  <a:lnTo>
                    <a:pt x="251459" y="504444"/>
                  </a:lnTo>
                  <a:lnTo>
                    <a:pt x="0" y="378333"/>
                  </a:lnTo>
                  <a:close/>
                </a:path>
              </a:pathLst>
            </a:custGeom>
            <a:ln w="9143">
              <a:solidFill>
                <a:srgbClr val="000000"/>
              </a:solidFill>
            </a:ln>
          </p:spPr>
          <p:txBody>
            <a:bodyPr wrap="square" lIns="0" tIns="0" rIns="0" bIns="0" rtlCol="0"/>
            <a:lstStyle/>
            <a:p>
              <a:endParaRPr/>
            </a:p>
          </p:txBody>
        </p:sp>
      </p:grpSp>
      <p:sp>
        <p:nvSpPr>
          <p:cNvPr id="9" name="object 9"/>
          <p:cNvSpPr/>
          <p:nvPr/>
        </p:nvSpPr>
        <p:spPr>
          <a:xfrm>
            <a:off x="6527292" y="4771645"/>
            <a:ext cx="4140707" cy="16535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36062" y="381602"/>
            <a:ext cx="7805447" cy="444352"/>
          </a:xfrm>
          <a:prstGeom prst="rect">
            <a:avLst/>
          </a:prstGeom>
        </p:spPr>
        <p:txBody>
          <a:bodyPr vert="horz" wrap="square" lIns="0" tIns="13335" rIns="0" bIns="0" rtlCol="0" anchor="ctr">
            <a:spAutoFit/>
          </a:bodyPr>
          <a:lstStyle/>
          <a:p>
            <a:pPr marL="12700">
              <a:lnSpc>
                <a:spcPct val="100000"/>
              </a:lnSpc>
              <a:spcBef>
                <a:spcPts val="105"/>
              </a:spcBef>
            </a:pPr>
            <a:r>
              <a:rPr sz="2800" dirty="0">
                <a:solidFill>
                  <a:srgbClr val="333399"/>
                </a:solidFill>
                <a:latin typeface="Tahoma"/>
                <a:cs typeface="Tahoma"/>
              </a:rPr>
              <a:t>3.4.2. Gọi trực tiếp constructor </a:t>
            </a:r>
            <a:r>
              <a:rPr sz="2800" dirty="0" err="1">
                <a:solidFill>
                  <a:srgbClr val="333399"/>
                </a:solidFill>
                <a:latin typeface="Tahoma"/>
                <a:cs typeface="Tahoma"/>
              </a:rPr>
              <a:t>của</a:t>
            </a:r>
            <a:r>
              <a:rPr sz="2800" dirty="0">
                <a:solidFill>
                  <a:srgbClr val="333399"/>
                </a:solidFill>
                <a:latin typeface="Tahoma"/>
                <a:cs typeface="Tahoma"/>
              </a:rPr>
              <a:t> </a:t>
            </a:r>
            <a:r>
              <a:rPr sz="2800" dirty="0" err="1">
                <a:solidFill>
                  <a:srgbClr val="333399"/>
                </a:solidFill>
                <a:latin typeface="Tahoma"/>
                <a:cs typeface="Tahoma"/>
              </a:rPr>
              <a:t>lớp</a:t>
            </a:r>
            <a:r>
              <a:rPr lang="en-US" sz="2800" dirty="0">
                <a:solidFill>
                  <a:srgbClr val="333399"/>
                </a:solidFill>
                <a:latin typeface="Tahoma"/>
                <a:cs typeface="Tahoma"/>
              </a:rPr>
              <a:t> cha</a:t>
            </a:r>
            <a:endParaRPr sz="2800" dirty="0">
              <a:latin typeface="Tahoma"/>
              <a:cs typeface="Tahoma"/>
            </a:endParaRPr>
          </a:p>
        </p:txBody>
      </p:sp>
      <p:sp>
        <p:nvSpPr>
          <p:cNvPr id="8" name="object 8"/>
          <p:cNvSpPr txBox="1"/>
          <p:nvPr/>
        </p:nvSpPr>
        <p:spPr>
          <a:xfrm>
            <a:off x="2393060" y="986789"/>
            <a:ext cx="8274940" cy="5140510"/>
          </a:xfrm>
          <a:prstGeom prst="rect">
            <a:avLst/>
          </a:prstGeom>
        </p:spPr>
        <p:txBody>
          <a:bodyPr vert="horz" wrap="square" lIns="0" tIns="13335" rIns="0" bIns="0" rtlCol="0">
            <a:spAutoFit/>
          </a:bodyPr>
          <a:lstStyle/>
          <a:p>
            <a:pPr>
              <a:spcBef>
                <a:spcPts val="35"/>
              </a:spcBef>
            </a:pPr>
            <a:endParaRPr sz="3550" dirty="0">
              <a:latin typeface="Tahoma"/>
              <a:cs typeface="Tahoma"/>
            </a:endParaRPr>
          </a:p>
          <a:p>
            <a:pPr marL="355600" marR="222885" indent="-342900">
              <a:buClr>
                <a:srgbClr val="3333CC"/>
              </a:buClr>
              <a:buSzPct val="59375"/>
              <a:buFont typeface="Wingdings"/>
              <a:buChar char="◼"/>
              <a:tabLst>
                <a:tab pos="354965" algn="l"/>
                <a:tab pos="355600" algn="l"/>
              </a:tabLst>
            </a:pPr>
            <a:r>
              <a:rPr sz="3200" dirty="0">
                <a:latin typeface="Tahoma"/>
                <a:cs typeface="Tahoma"/>
              </a:rPr>
              <a:t>Câu lệnh đầu tiên trong phương thức khởi  tạo của lớp con có thể gọi phương thức khởi  tạo của lớp cha</a:t>
            </a:r>
          </a:p>
          <a:p>
            <a:pPr marL="756285" lvl="1" indent="-287020">
              <a:spcBef>
                <a:spcPts val="365"/>
              </a:spcBef>
              <a:buClr>
                <a:srgbClr val="FF0000"/>
              </a:buClr>
              <a:buSzPct val="53571"/>
              <a:buFont typeface="Wingdings"/>
              <a:buChar char="◼"/>
              <a:tabLst>
                <a:tab pos="756285" algn="l"/>
                <a:tab pos="756920" algn="l"/>
              </a:tabLst>
            </a:pPr>
            <a:r>
              <a:rPr sz="2800" b="1" dirty="0">
                <a:latin typeface="Courier New"/>
                <a:cs typeface="Courier New"/>
              </a:rPr>
              <a:t>super(Danh_sach_tham_so);</a:t>
            </a:r>
            <a:endParaRPr sz="2800" dirty="0">
              <a:latin typeface="Courier New"/>
              <a:cs typeface="Courier New"/>
            </a:endParaRPr>
          </a:p>
          <a:p>
            <a:pPr marL="756285" marR="1065530" lvl="1" indent="-287020">
              <a:spcBef>
                <a:spcPts val="985"/>
              </a:spcBef>
              <a:buClr>
                <a:srgbClr val="FF0000"/>
              </a:buClr>
              <a:buSzPct val="53571"/>
              <a:buFont typeface="Wingdings"/>
              <a:buChar char="◼"/>
              <a:tabLst>
                <a:tab pos="756285" algn="l"/>
                <a:tab pos="756920" algn="l"/>
              </a:tabLst>
            </a:pPr>
            <a:r>
              <a:rPr sz="2800" dirty="0">
                <a:latin typeface="Tahoma"/>
                <a:cs typeface="Tahoma"/>
              </a:rPr>
              <a:t>Điều này là bắt buộc nếu lớp cha không có  phương thức khởi tạo mặc định</a:t>
            </a:r>
          </a:p>
          <a:p>
            <a:pPr marL="1155700" marR="305435" lvl="2" indent="-228600">
              <a:spcBef>
                <a:spcPts val="585"/>
              </a:spcBef>
              <a:buClr>
                <a:srgbClr val="3333CC"/>
              </a:buClr>
              <a:buSzPct val="50000"/>
              <a:buFont typeface="Wingdings"/>
              <a:buChar char="◼"/>
              <a:tabLst>
                <a:tab pos="1156335" algn="l"/>
              </a:tabLst>
            </a:pPr>
            <a:r>
              <a:rPr sz="2400" dirty="0">
                <a:latin typeface="Tahoma"/>
                <a:cs typeface="Tahoma"/>
              </a:rPr>
              <a:t>Đã viết phương thức khởi tạo của lớp cha với một số  tham số</a:t>
            </a:r>
          </a:p>
          <a:p>
            <a:pPr marL="1155700" marR="5080" lvl="2" indent="-228600">
              <a:spcBef>
                <a:spcPts val="575"/>
              </a:spcBef>
              <a:buClr>
                <a:srgbClr val="3333CC"/>
              </a:buClr>
              <a:buSzPct val="50000"/>
              <a:buFont typeface="Wingdings"/>
              <a:buChar char="◼"/>
              <a:tabLst>
                <a:tab pos="1156335" algn="l"/>
              </a:tabLst>
            </a:pPr>
            <a:r>
              <a:rPr sz="2400" dirty="0">
                <a:latin typeface="Tahoma"/>
                <a:cs typeface="Tahoma"/>
              </a:rPr>
              <a:t>Phương thức khởi tạo của lớp con không bắt buộc phải  có tham số.</a:t>
            </a:r>
          </a:p>
        </p:txBody>
      </p:sp>
      <p:sp>
        <p:nvSpPr>
          <p:cNvPr id="9" name="object 9"/>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45</a:t>
            </a:r>
            <a:endParaRPr sz="14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81200" y="399240"/>
            <a:ext cx="1991258"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Ví dụ</a:t>
            </a:r>
            <a:endParaRPr sz="4000" dirty="0">
              <a:latin typeface="Tahoma"/>
              <a:cs typeface="Tahoma"/>
            </a:endParaRPr>
          </a:p>
        </p:txBody>
      </p:sp>
      <p:sp>
        <p:nvSpPr>
          <p:cNvPr id="8" name="object 8"/>
          <p:cNvSpPr txBox="1"/>
          <p:nvPr/>
        </p:nvSpPr>
        <p:spPr>
          <a:xfrm>
            <a:off x="1831340" y="1246378"/>
            <a:ext cx="355600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public </a:t>
            </a:r>
            <a:r>
              <a:rPr sz="2200" b="1" dirty="0">
                <a:latin typeface="Courier New"/>
                <a:cs typeface="Courier New"/>
              </a:rPr>
              <a:t>class TuGiac</a:t>
            </a:r>
            <a:r>
              <a:rPr sz="2200" b="1" spc="-50" dirty="0">
                <a:latin typeface="Courier New"/>
                <a:cs typeface="Courier New"/>
              </a:rPr>
              <a:t> </a:t>
            </a: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2166619" y="1582039"/>
            <a:ext cx="4740910" cy="3043555"/>
          </a:xfrm>
          <a:prstGeom prst="rect">
            <a:avLst/>
          </a:prstGeom>
        </p:spPr>
        <p:txBody>
          <a:bodyPr vert="horz" wrap="square" lIns="0" tIns="12065" rIns="0" bIns="0" rtlCol="0">
            <a:spAutoFit/>
          </a:bodyPr>
          <a:lstStyle/>
          <a:p>
            <a:pPr marL="12700" marR="1017905" algn="just">
              <a:spcBef>
                <a:spcPts val="95"/>
              </a:spcBef>
            </a:pPr>
            <a:r>
              <a:rPr sz="2200" b="1" dirty="0">
                <a:latin typeface="Courier New"/>
                <a:cs typeface="Courier New"/>
              </a:rPr>
              <a:t>protected </a:t>
            </a:r>
            <a:r>
              <a:rPr sz="2200" b="1" spc="-5" dirty="0">
                <a:latin typeface="Courier New"/>
                <a:cs typeface="Courier New"/>
              </a:rPr>
              <a:t>Diem </a:t>
            </a:r>
            <a:r>
              <a:rPr sz="2200" b="1" spc="5" dirty="0">
                <a:latin typeface="Courier New"/>
                <a:cs typeface="Courier New"/>
              </a:rPr>
              <a:t>d1, </a:t>
            </a:r>
            <a:r>
              <a:rPr sz="2200" b="1" spc="-5" dirty="0">
                <a:latin typeface="Courier New"/>
                <a:cs typeface="Courier New"/>
              </a:rPr>
              <a:t>d2;  </a:t>
            </a:r>
            <a:r>
              <a:rPr sz="2200" b="1" dirty="0">
                <a:latin typeface="Courier New"/>
                <a:cs typeface="Courier New"/>
              </a:rPr>
              <a:t>protected </a:t>
            </a:r>
            <a:r>
              <a:rPr sz="2200" b="1" spc="-5" dirty="0">
                <a:latin typeface="Courier New"/>
                <a:cs typeface="Courier New"/>
              </a:rPr>
              <a:t>Diem </a:t>
            </a:r>
            <a:r>
              <a:rPr sz="2200" b="1" spc="5" dirty="0">
                <a:latin typeface="Courier New"/>
                <a:cs typeface="Courier New"/>
              </a:rPr>
              <a:t>d3, </a:t>
            </a:r>
            <a:r>
              <a:rPr sz="2200" b="1" spc="-5" dirty="0">
                <a:latin typeface="Courier New"/>
                <a:cs typeface="Courier New"/>
              </a:rPr>
              <a:t>d4;  public </a:t>
            </a:r>
            <a:r>
              <a:rPr sz="2200" b="1" spc="-5" dirty="0">
                <a:solidFill>
                  <a:srgbClr val="B92112"/>
                </a:solidFill>
                <a:latin typeface="Courier New"/>
                <a:cs typeface="Courier New"/>
              </a:rPr>
              <a:t>TuGiac(Diem</a:t>
            </a:r>
            <a:r>
              <a:rPr sz="2200" b="1" spc="25" dirty="0">
                <a:solidFill>
                  <a:srgbClr val="B92112"/>
                </a:solidFill>
                <a:latin typeface="Courier New"/>
                <a:cs typeface="Courier New"/>
              </a:rPr>
              <a:t> </a:t>
            </a:r>
            <a:r>
              <a:rPr sz="2200" b="1" dirty="0">
                <a:solidFill>
                  <a:srgbClr val="B92112"/>
                </a:solidFill>
                <a:latin typeface="Courier New"/>
                <a:cs typeface="Courier New"/>
              </a:rPr>
              <a:t>d1,</a:t>
            </a:r>
            <a:endParaRPr sz="2200" dirty="0">
              <a:latin typeface="Courier New"/>
              <a:cs typeface="Courier New"/>
            </a:endParaRPr>
          </a:p>
          <a:p>
            <a:pPr marL="12700" algn="just"/>
            <a:r>
              <a:rPr sz="2200" b="1" spc="-5" dirty="0">
                <a:solidFill>
                  <a:srgbClr val="B92112"/>
                </a:solidFill>
                <a:latin typeface="Courier New"/>
                <a:cs typeface="Courier New"/>
              </a:rPr>
              <a:t>Diem </a:t>
            </a:r>
            <a:r>
              <a:rPr sz="2200" b="1" spc="5" dirty="0">
                <a:solidFill>
                  <a:srgbClr val="B92112"/>
                </a:solidFill>
                <a:latin typeface="Courier New"/>
                <a:cs typeface="Courier New"/>
              </a:rPr>
              <a:t>d2, </a:t>
            </a:r>
            <a:r>
              <a:rPr sz="2200" b="1" spc="-5" dirty="0">
                <a:solidFill>
                  <a:srgbClr val="B92112"/>
                </a:solidFill>
                <a:latin typeface="Courier New"/>
                <a:cs typeface="Courier New"/>
              </a:rPr>
              <a:t>Diem </a:t>
            </a:r>
            <a:r>
              <a:rPr sz="2200" b="1" spc="5" dirty="0">
                <a:solidFill>
                  <a:srgbClr val="B92112"/>
                </a:solidFill>
                <a:latin typeface="Courier New"/>
                <a:cs typeface="Courier New"/>
              </a:rPr>
              <a:t>d3, </a:t>
            </a:r>
            <a:r>
              <a:rPr sz="2200" b="1" spc="-5" dirty="0">
                <a:solidFill>
                  <a:srgbClr val="B92112"/>
                </a:solidFill>
                <a:latin typeface="Courier New"/>
                <a:cs typeface="Courier New"/>
              </a:rPr>
              <a:t>Diem</a:t>
            </a:r>
            <a:r>
              <a:rPr sz="2200" b="1" spc="-10" dirty="0">
                <a:solidFill>
                  <a:srgbClr val="B92112"/>
                </a:solidFill>
                <a:latin typeface="Courier New"/>
                <a:cs typeface="Courier New"/>
              </a:rPr>
              <a:t> </a:t>
            </a:r>
            <a:r>
              <a:rPr sz="2200" b="1" spc="5" dirty="0">
                <a:solidFill>
                  <a:srgbClr val="B92112"/>
                </a:solidFill>
                <a:latin typeface="Courier New"/>
                <a:cs typeface="Courier New"/>
              </a:rPr>
              <a:t>d4)</a:t>
            </a:r>
            <a:r>
              <a:rPr sz="2200" b="1" spc="5" dirty="0">
                <a:latin typeface="Courier New"/>
                <a:cs typeface="Courier New"/>
              </a:rPr>
              <a:t>{</a:t>
            </a:r>
            <a:endParaRPr sz="2200" dirty="0">
              <a:latin typeface="Courier New"/>
              <a:cs typeface="Courier New"/>
            </a:endParaRPr>
          </a:p>
          <a:p>
            <a:pPr marL="181610" marR="5080" algn="ctr"/>
            <a:r>
              <a:rPr sz="2200" b="1" dirty="0">
                <a:latin typeface="Courier New"/>
                <a:cs typeface="Courier New"/>
              </a:rPr>
              <a:t>System.out.println("Lop </a:t>
            </a:r>
            <a:r>
              <a:rPr sz="2200" b="1" spc="-5" dirty="0">
                <a:latin typeface="Courier New"/>
                <a:cs typeface="Courier New"/>
              </a:rPr>
              <a:t>cha  </a:t>
            </a:r>
            <a:r>
              <a:rPr sz="2200" b="1" dirty="0">
                <a:latin typeface="Courier New"/>
                <a:cs typeface="Courier New"/>
              </a:rPr>
              <a:t>TuGiac(d1, d2, d3, d4)");  this.d1 </a:t>
            </a:r>
            <a:r>
              <a:rPr sz="2200" b="1" spc="-5" dirty="0">
                <a:latin typeface="Courier New"/>
                <a:cs typeface="Courier New"/>
              </a:rPr>
              <a:t>= </a:t>
            </a:r>
            <a:r>
              <a:rPr sz="2200" b="1" dirty="0">
                <a:latin typeface="Courier New"/>
                <a:cs typeface="Courier New"/>
              </a:rPr>
              <a:t>d1; </a:t>
            </a:r>
            <a:r>
              <a:rPr sz="2200" b="1" spc="-5" dirty="0">
                <a:latin typeface="Courier New"/>
                <a:cs typeface="Courier New"/>
              </a:rPr>
              <a:t>this.d2 = d2;  </a:t>
            </a:r>
            <a:r>
              <a:rPr sz="2200" b="1" dirty="0">
                <a:latin typeface="Courier New"/>
                <a:cs typeface="Courier New"/>
              </a:rPr>
              <a:t>this.d3 </a:t>
            </a:r>
            <a:r>
              <a:rPr sz="2200" b="1" spc="-5" dirty="0">
                <a:latin typeface="Courier New"/>
                <a:cs typeface="Courier New"/>
              </a:rPr>
              <a:t>= </a:t>
            </a:r>
            <a:r>
              <a:rPr sz="2200" b="1" dirty="0">
                <a:latin typeface="Courier New"/>
                <a:cs typeface="Courier New"/>
              </a:rPr>
              <a:t>d3; this.d4 </a:t>
            </a:r>
            <a:r>
              <a:rPr sz="2200" b="1" spc="-5" dirty="0">
                <a:latin typeface="Courier New"/>
                <a:cs typeface="Courier New"/>
              </a:rPr>
              <a:t>=</a:t>
            </a:r>
            <a:r>
              <a:rPr sz="2200" b="1" spc="-10" dirty="0">
                <a:latin typeface="Courier New"/>
                <a:cs typeface="Courier New"/>
              </a:rPr>
              <a:t> </a:t>
            </a:r>
            <a:r>
              <a:rPr sz="2200" b="1" spc="-5" dirty="0">
                <a:latin typeface="Courier New"/>
                <a:cs typeface="Courier New"/>
              </a:rPr>
              <a:t>d4;</a:t>
            </a:r>
            <a:endParaRPr sz="2200" dirty="0">
              <a:latin typeface="Courier New"/>
              <a:cs typeface="Courier New"/>
            </a:endParaRPr>
          </a:p>
          <a:p>
            <a:pPr marR="4540250" algn="ctr">
              <a:spcBef>
                <a:spcPts val="5"/>
              </a:spcBef>
            </a:pPr>
            <a:r>
              <a:rPr sz="2200" b="1" spc="-5" dirty="0">
                <a:latin typeface="Courier New"/>
                <a:cs typeface="Courier New"/>
              </a:rPr>
              <a:t>}</a:t>
            </a:r>
            <a:endParaRPr sz="2200" dirty="0">
              <a:latin typeface="Courier New"/>
              <a:cs typeface="Courier New"/>
            </a:endParaRPr>
          </a:p>
        </p:txBody>
      </p:sp>
      <p:sp>
        <p:nvSpPr>
          <p:cNvPr id="10" name="object 10"/>
          <p:cNvSpPr txBox="1"/>
          <p:nvPr/>
        </p:nvSpPr>
        <p:spPr>
          <a:xfrm>
            <a:off x="1831340" y="4600194"/>
            <a:ext cx="5071110" cy="237236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a:p>
            <a:pPr marL="347980" marR="5080" indent="-335280"/>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a:t>
            </a:r>
            <a:r>
              <a:rPr sz="2200" b="1" spc="-5" dirty="0">
                <a:latin typeface="Courier New"/>
                <a:cs typeface="Courier New"/>
              </a:rPr>
              <a:t>public</a:t>
            </a:r>
            <a:r>
              <a:rPr sz="2200" b="1" spc="20"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a:latin typeface="Courier New"/>
              <a:cs typeface="Courier New"/>
            </a:endParaRPr>
          </a:p>
          <a:p>
            <a:pPr marL="516890" marR="504190" indent="167640"/>
            <a:r>
              <a:rPr sz="2200" b="1" dirty="0">
                <a:latin typeface="Courier New"/>
                <a:cs typeface="Courier New"/>
              </a:rPr>
              <a:t>System.out.println  </a:t>
            </a:r>
            <a:r>
              <a:rPr sz="2200" b="1" spc="-5" dirty="0">
                <a:latin typeface="Courier New"/>
                <a:cs typeface="Courier New"/>
              </a:rPr>
              <a:t>("Lop con</a:t>
            </a:r>
            <a:r>
              <a:rPr sz="2200" b="1" spc="25" dirty="0">
                <a:latin typeface="Courier New"/>
                <a:cs typeface="Courier New"/>
              </a:rPr>
              <a:t> </a:t>
            </a:r>
            <a:r>
              <a:rPr sz="2200" b="1" dirty="0">
                <a:latin typeface="Courier New"/>
                <a:cs typeface="Courier New"/>
              </a:rPr>
              <a:t>HinhVuong()");</a:t>
            </a:r>
            <a:endParaRPr sz="2200">
              <a:latin typeface="Courier New"/>
              <a:cs typeface="Courier New"/>
            </a:endParaRPr>
          </a:p>
          <a:p>
            <a:pPr marL="347980"/>
            <a:r>
              <a:rPr sz="2200" b="1" spc="-5" dirty="0">
                <a:latin typeface="Courier New"/>
                <a:cs typeface="Courier New"/>
              </a:rPr>
              <a:t>}</a:t>
            </a:r>
            <a:endParaRPr sz="2200">
              <a:latin typeface="Courier New"/>
              <a:cs typeface="Courier New"/>
            </a:endParaRPr>
          </a:p>
          <a:p>
            <a:pPr marL="12700">
              <a:spcBef>
                <a:spcPts val="5"/>
              </a:spcBef>
            </a:pPr>
            <a:r>
              <a:rPr sz="2200" b="1" spc="-5" dirty="0">
                <a:latin typeface="Courier New"/>
                <a:cs typeface="Courier New"/>
              </a:rPr>
              <a:t>}</a:t>
            </a:r>
            <a:endParaRPr sz="2200">
              <a:latin typeface="Courier New"/>
              <a:cs typeface="Courier New"/>
            </a:endParaRPr>
          </a:p>
        </p:txBody>
      </p:sp>
      <p:sp>
        <p:nvSpPr>
          <p:cNvPr id="11" name="object 11"/>
          <p:cNvSpPr txBox="1"/>
          <p:nvPr/>
        </p:nvSpPr>
        <p:spPr>
          <a:xfrm>
            <a:off x="7059137" y="4994884"/>
            <a:ext cx="3321050" cy="1749197"/>
          </a:xfrm>
          <a:prstGeom prst="rect">
            <a:avLst/>
          </a:prstGeom>
        </p:spPr>
        <p:txBody>
          <a:bodyPr vert="horz" wrap="square" lIns="0" tIns="0" rIns="0" bIns="0" rtlCol="0">
            <a:spAutoFit/>
          </a:bodyPr>
          <a:lstStyle/>
          <a:p>
            <a:pPr>
              <a:lnSpc>
                <a:spcPts val="2270"/>
              </a:lnSpc>
            </a:pPr>
            <a:r>
              <a:rPr sz="2200" b="1" dirty="0">
                <a:solidFill>
                  <a:srgbClr val="B92112"/>
                </a:solidFill>
                <a:latin typeface="Courier New"/>
                <a:cs typeface="Courier New"/>
              </a:rPr>
              <a:t>TuGiac</a:t>
            </a:r>
            <a:r>
              <a:rPr sz="2200" b="1" spc="15" dirty="0">
                <a:solidFill>
                  <a:srgbClr val="B92112"/>
                </a:solidFill>
                <a:latin typeface="Courier New"/>
                <a:cs typeface="Courier New"/>
              </a:rPr>
              <a:t> </a:t>
            </a:r>
            <a:r>
              <a:rPr sz="2200" b="1" spc="-5" dirty="0">
                <a:latin typeface="Courier New"/>
                <a:cs typeface="Courier New"/>
              </a:rPr>
              <a:t>{</a:t>
            </a:r>
            <a:endParaRPr sz="2200">
              <a:latin typeface="Courier New"/>
              <a:cs typeface="Courier New"/>
            </a:endParaRPr>
          </a:p>
          <a:p>
            <a:pPr>
              <a:lnSpc>
                <a:spcPct val="100000"/>
              </a:lnSpc>
            </a:pPr>
            <a:endParaRPr sz="2500">
              <a:latin typeface="Courier New"/>
              <a:cs typeface="Courier New"/>
            </a:endParaRPr>
          </a:p>
          <a:p>
            <a:pPr>
              <a:lnSpc>
                <a:spcPct val="100000"/>
              </a:lnSpc>
            </a:pPr>
            <a:endParaRPr sz="2500">
              <a:latin typeface="Courier New"/>
              <a:cs typeface="Courier New"/>
            </a:endParaRPr>
          </a:p>
          <a:p>
            <a:pPr>
              <a:spcBef>
                <a:spcPts val="10"/>
              </a:spcBef>
            </a:pPr>
            <a:endParaRPr sz="3050">
              <a:latin typeface="Courier New"/>
              <a:cs typeface="Courier New"/>
            </a:endParaRPr>
          </a:p>
          <a:p>
            <a:pPr algn="r">
              <a:lnSpc>
                <a:spcPct val="100000"/>
              </a:lnSpc>
            </a:pPr>
            <a:r>
              <a:rPr sz="1400" dirty="0">
                <a:latin typeface="Tahoma"/>
                <a:cs typeface="Tahoma"/>
              </a:rPr>
              <a:t>46</a:t>
            </a:r>
            <a:endParaRPr sz="1400">
              <a:latin typeface="Tahoma"/>
              <a:cs typeface="Tahoma"/>
            </a:endParaRPr>
          </a:p>
        </p:txBody>
      </p:sp>
      <p:sp>
        <p:nvSpPr>
          <p:cNvPr id="12" name="object 12"/>
          <p:cNvSpPr txBox="1"/>
          <p:nvPr/>
        </p:nvSpPr>
        <p:spPr>
          <a:xfrm>
            <a:off x="7328409" y="715772"/>
            <a:ext cx="3221355" cy="695960"/>
          </a:xfrm>
          <a:prstGeom prst="rect">
            <a:avLst/>
          </a:prstGeom>
        </p:spPr>
        <p:txBody>
          <a:bodyPr vert="horz" wrap="square" lIns="0" tIns="12065" rIns="0" bIns="0" rtlCol="0">
            <a:spAutoFit/>
          </a:bodyPr>
          <a:lstStyle/>
          <a:p>
            <a:pPr marL="347345" marR="5080" indent="-335280">
              <a:spcBef>
                <a:spcPts val="95"/>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 {  public</a:t>
            </a:r>
            <a:r>
              <a:rPr sz="2200" b="1" spc="10" dirty="0">
                <a:latin typeface="Courier New"/>
                <a:cs typeface="Courier New"/>
              </a:rPr>
              <a:t> </a:t>
            </a:r>
            <a:r>
              <a:rPr sz="2200" b="1" spc="-5" dirty="0">
                <a:latin typeface="Courier New"/>
                <a:cs typeface="Courier New"/>
              </a:rPr>
              <a:t>static</a:t>
            </a:r>
            <a:endParaRPr sz="2200" dirty="0">
              <a:latin typeface="Courier New"/>
              <a:cs typeface="Courier New"/>
            </a:endParaRPr>
          </a:p>
        </p:txBody>
      </p:sp>
      <p:sp>
        <p:nvSpPr>
          <p:cNvPr id="13" name="object 13"/>
          <p:cNvSpPr txBox="1"/>
          <p:nvPr/>
        </p:nvSpPr>
        <p:spPr>
          <a:xfrm>
            <a:off x="7663689" y="1386331"/>
            <a:ext cx="2723515" cy="1701800"/>
          </a:xfrm>
          <a:prstGeom prst="rect">
            <a:avLst/>
          </a:prstGeom>
        </p:spPr>
        <p:txBody>
          <a:bodyPr vert="horz" wrap="square" lIns="0" tIns="12065" rIns="0" bIns="0" rtlCol="0">
            <a:spAutoFit/>
          </a:bodyPr>
          <a:lstStyle/>
          <a:p>
            <a:pPr marL="20320">
              <a:spcBef>
                <a:spcPts val="95"/>
              </a:spcBef>
            </a:pPr>
            <a:r>
              <a:rPr sz="2200" b="1" spc="-5" dirty="0">
                <a:latin typeface="Courier New"/>
                <a:cs typeface="Courier New"/>
              </a:rPr>
              <a:t>void</a:t>
            </a:r>
            <a:r>
              <a:rPr sz="2200" b="1" spc="-65" dirty="0">
                <a:latin typeface="Courier New"/>
                <a:cs typeface="Courier New"/>
              </a:rPr>
              <a:t> </a:t>
            </a:r>
            <a:r>
              <a:rPr sz="2200" b="1" dirty="0">
                <a:latin typeface="Courier New"/>
                <a:cs typeface="Courier New"/>
              </a:rPr>
              <a:t>main(String</a:t>
            </a:r>
            <a:endParaRPr sz="2200" dirty="0">
              <a:latin typeface="Courier New"/>
              <a:cs typeface="Courier New"/>
            </a:endParaRPr>
          </a:p>
          <a:p>
            <a:pPr marL="20320"/>
            <a:r>
              <a:rPr sz="2200" b="1" spc="-5" dirty="0">
                <a:latin typeface="Courier New"/>
                <a:cs typeface="Courier New"/>
              </a:rPr>
              <a:t>arg[])</a:t>
            </a:r>
            <a:endParaRPr sz="2200" dirty="0">
              <a:latin typeface="Courier New"/>
              <a:cs typeface="Courier New"/>
            </a:endParaRPr>
          </a:p>
          <a:p>
            <a:pPr marL="12700"/>
            <a:r>
              <a:rPr sz="2200" b="1" spc="-5" dirty="0">
                <a:latin typeface="Courier New"/>
                <a:cs typeface="Courier New"/>
              </a:rPr>
              <a:t>{</a:t>
            </a:r>
            <a:endParaRPr sz="2200" dirty="0">
              <a:latin typeface="Courier New"/>
              <a:cs typeface="Courier New"/>
            </a:endParaRPr>
          </a:p>
          <a:p>
            <a:pPr marL="20320" marR="174625" indent="167640"/>
            <a:r>
              <a:rPr sz="2200" b="1" dirty="0">
                <a:latin typeface="Courier New"/>
                <a:cs typeface="Courier New"/>
              </a:rPr>
              <a:t>HinhVuong </a:t>
            </a:r>
            <a:r>
              <a:rPr sz="2200" b="1" spc="5" dirty="0">
                <a:latin typeface="Courier New"/>
                <a:cs typeface="Courier New"/>
              </a:rPr>
              <a:t>hv</a:t>
            </a:r>
            <a:r>
              <a:rPr sz="2200" b="1" spc="-95" dirty="0">
                <a:latin typeface="Courier New"/>
                <a:cs typeface="Courier New"/>
              </a:rPr>
              <a:t> </a:t>
            </a:r>
            <a:r>
              <a:rPr sz="2200" b="1" spc="-5" dirty="0">
                <a:latin typeface="Courier New"/>
                <a:cs typeface="Courier New"/>
              </a:rPr>
              <a:t>=  </a:t>
            </a:r>
            <a:r>
              <a:rPr sz="2200" b="1" spc="-10" dirty="0">
                <a:latin typeface="Courier New"/>
                <a:cs typeface="Courier New"/>
              </a:rPr>
              <a:t>new</a:t>
            </a:r>
            <a:endParaRPr sz="2200" dirty="0">
              <a:latin typeface="Courier New"/>
              <a:cs typeface="Courier New"/>
            </a:endParaRPr>
          </a:p>
        </p:txBody>
      </p:sp>
      <p:sp>
        <p:nvSpPr>
          <p:cNvPr id="14" name="object 14"/>
          <p:cNvSpPr txBox="1"/>
          <p:nvPr/>
        </p:nvSpPr>
        <p:spPr>
          <a:xfrm>
            <a:off x="7671309" y="3398647"/>
            <a:ext cx="2041525" cy="69596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HinhVuong();</a:t>
            </a:r>
            <a:endParaRPr sz="2200">
              <a:latin typeface="Courier New"/>
              <a:cs typeface="Courier New"/>
            </a:endParaRPr>
          </a:p>
          <a:p>
            <a:pPr marL="179705"/>
            <a:r>
              <a:rPr sz="2200" b="1" spc="-5" dirty="0">
                <a:latin typeface="Courier New"/>
                <a:cs typeface="Courier New"/>
              </a:rPr>
              <a:t>}</a:t>
            </a:r>
            <a:endParaRPr sz="2200">
              <a:latin typeface="Courier New"/>
              <a:cs typeface="Courier New"/>
            </a:endParaRPr>
          </a:p>
        </p:txBody>
      </p:sp>
      <p:sp>
        <p:nvSpPr>
          <p:cNvPr id="15" name="object 15"/>
          <p:cNvSpPr txBox="1"/>
          <p:nvPr/>
        </p:nvSpPr>
        <p:spPr>
          <a:xfrm>
            <a:off x="7328408" y="4069207"/>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p:txBody>
      </p:sp>
      <p:grpSp>
        <p:nvGrpSpPr>
          <p:cNvPr id="16" name="object 16"/>
          <p:cNvGrpSpPr/>
          <p:nvPr/>
        </p:nvGrpSpPr>
        <p:grpSpPr>
          <a:xfrm>
            <a:off x="9089136" y="4424171"/>
            <a:ext cx="512445" cy="370840"/>
            <a:chOff x="7565135" y="4424171"/>
            <a:chExt cx="512445" cy="370840"/>
          </a:xfrm>
        </p:grpSpPr>
        <p:sp>
          <p:nvSpPr>
            <p:cNvPr id="17" name="object 17"/>
            <p:cNvSpPr/>
            <p:nvPr/>
          </p:nvSpPr>
          <p:spPr>
            <a:xfrm>
              <a:off x="7569707" y="4428743"/>
              <a:ext cx="502920" cy="361315"/>
            </a:xfrm>
            <a:custGeom>
              <a:avLst/>
              <a:gdLst/>
              <a:ahLst/>
              <a:cxnLst/>
              <a:rect l="l" t="t" r="r" b="b"/>
              <a:pathLst>
                <a:path w="502920" h="361314">
                  <a:moveTo>
                    <a:pt x="377190" y="0"/>
                  </a:moveTo>
                  <a:lnTo>
                    <a:pt x="125730" y="0"/>
                  </a:lnTo>
                  <a:lnTo>
                    <a:pt x="125730" y="270890"/>
                  </a:lnTo>
                  <a:lnTo>
                    <a:pt x="0" y="270890"/>
                  </a:lnTo>
                  <a:lnTo>
                    <a:pt x="251460" y="361187"/>
                  </a:lnTo>
                  <a:lnTo>
                    <a:pt x="502920" y="270890"/>
                  </a:lnTo>
                  <a:lnTo>
                    <a:pt x="377190" y="270890"/>
                  </a:lnTo>
                  <a:lnTo>
                    <a:pt x="377190" y="0"/>
                  </a:lnTo>
                  <a:close/>
                </a:path>
              </a:pathLst>
            </a:custGeom>
            <a:solidFill>
              <a:srgbClr val="C00000"/>
            </a:solidFill>
          </p:spPr>
          <p:txBody>
            <a:bodyPr wrap="square" lIns="0" tIns="0" rIns="0" bIns="0" rtlCol="0"/>
            <a:lstStyle/>
            <a:p>
              <a:endParaRPr/>
            </a:p>
          </p:txBody>
        </p:sp>
        <p:sp>
          <p:nvSpPr>
            <p:cNvPr id="18" name="object 18"/>
            <p:cNvSpPr/>
            <p:nvPr/>
          </p:nvSpPr>
          <p:spPr>
            <a:xfrm>
              <a:off x="7569707" y="4428743"/>
              <a:ext cx="502920" cy="361315"/>
            </a:xfrm>
            <a:custGeom>
              <a:avLst/>
              <a:gdLst/>
              <a:ahLst/>
              <a:cxnLst/>
              <a:rect l="l" t="t" r="r" b="b"/>
              <a:pathLst>
                <a:path w="502920" h="361314">
                  <a:moveTo>
                    <a:pt x="0" y="270890"/>
                  </a:moveTo>
                  <a:lnTo>
                    <a:pt x="125730" y="270890"/>
                  </a:lnTo>
                  <a:lnTo>
                    <a:pt x="125730" y="0"/>
                  </a:lnTo>
                  <a:lnTo>
                    <a:pt x="377190" y="0"/>
                  </a:lnTo>
                  <a:lnTo>
                    <a:pt x="377190" y="270890"/>
                  </a:lnTo>
                  <a:lnTo>
                    <a:pt x="502920" y="270890"/>
                  </a:lnTo>
                  <a:lnTo>
                    <a:pt x="251460" y="361187"/>
                  </a:lnTo>
                  <a:lnTo>
                    <a:pt x="0" y="270890"/>
                  </a:lnTo>
                  <a:close/>
                </a:path>
              </a:pathLst>
            </a:custGeom>
            <a:ln w="9144">
              <a:solidFill>
                <a:srgbClr val="000000"/>
              </a:solidFill>
            </a:ln>
          </p:spPr>
          <p:txBody>
            <a:bodyPr wrap="square" lIns="0" tIns="0" rIns="0" bIns="0" rtlCol="0"/>
            <a:lstStyle/>
            <a:p>
              <a:endParaRPr/>
            </a:p>
          </p:txBody>
        </p:sp>
      </p:grpSp>
      <p:sp>
        <p:nvSpPr>
          <p:cNvPr id="19" name="object 19"/>
          <p:cNvSpPr/>
          <p:nvPr/>
        </p:nvSpPr>
        <p:spPr>
          <a:xfrm>
            <a:off x="7024115" y="5000242"/>
            <a:ext cx="3569208" cy="1848612"/>
          </a:xfrm>
          <a:prstGeom prst="rect">
            <a:avLst/>
          </a:prstGeom>
          <a:blipFill>
            <a:blip r:embed="rId2" cstate="print"/>
            <a:stretch>
              <a:fillRect/>
            </a:stretch>
          </a:blipFill>
        </p:spPr>
        <p:txBody>
          <a:bodyPr wrap="square" lIns="0" tIns="0" rIns="0" bIns="0" rtlCol="0"/>
          <a:lstStyle/>
          <a:p>
            <a:endParaRPr/>
          </a:p>
        </p:txBody>
      </p:sp>
      <p:sp>
        <p:nvSpPr>
          <p:cNvPr id="20" name="object 20"/>
          <p:cNvSpPr txBox="1"/>
          <p:nvPr/>
        </p:nvSpPr>
        <p:spPr>
          <a:xfrm>
            <a:off x="8532115" y="4358385"/>
            <a:ext cx="556895" cy="452120"/>
          </a:xfrm>
          <a:prstGeom prst="rect">
            <a:avLst/>
          </a:prstGeom>
        </p:spPr>
        <p:txBody>
          <a:bodyPr vert="horz" wrap="square" lIns="0" tIns="12065" rIns="0" bIns="0" rtlCol="0">
            <a:spAutoFit/>
          </a:bodyPr>
          <a:lstStyle/>
          <a:p>
            <a:pPr marL="12700">
              <a:spcBef>
                <a:spcPts val="95"/>
              </a:spcBef>
            </a:pPr>
            <a:r>
              <a:rPr sz="2800" b="1" spc="-10" dirty="0">
                <a:solidFill>
                  <a:srgbClr val="B92112"/>
                </a:solidFill>
                <a:latin typeface="Arial"/>
                <a:cs typeface="Arial"/>
              </a:rPr>
              <a:t>Lỗi</a:t>
            </a:r>
            <a:endParaRPr sz="2800">
              <a:latin typeface="Arial"/>
              <a:cs typeface="Arial"/>
            </a:endParaRPr>
          </a:p>
        </p:txBody>
      </p:sp>
      <p:sp>
        <p:nvSpPr>
          <p:cNvPr id="21" name="object 21"/>
          <p:cNvSpPr/>
          <p:nvPr/>
        </p:nvSpPr>
        <p:spPr>
          <a:xfrm>
            <a:off x="5596890" y="4631945"/>
            <a:ext cx="2861310" cy="815975"/>
          </a:xfrm>
          <a:custGeom>
            <a:avLst/>
            <a:gdLst/>
            <a:ahLst/>
            <a:cxnLst/>
            <a:rect l="l" t="t" r="r" b="b"/>
            <a:pathLst>
              <a:path w="2861309" h="815975">
                <a:moveTo>
                  <a:pt x="64643" y="740790"/>
                </a:moveTo>
                <a:lnTo>
                  <a:pt x="0" y="798829"/>
                </a:lnTo>
                <a:lnTo>
                  <a:pt x="85217" y="815720"/>
                </a:lnTo>
                <a:lnTo>
                  <a:pt x="79288" y="794130"/>
                </a:lnTo>
                <a:lnTo>
                  <a:pt x="65912" y="794130"/>
                </a:lnTo>
                <a:lnTo>
                  <a:pt x="59055" y="769111"/>
                </a:lnTo>
                <a:lnTo>
                  <a:pt x="71480" y="765692"/>
                </a:lnTo>
                <a:lnTo>
                  <a:pt x="64643" y="740790"/>
                </a:lnTo>
                <a:close/>
              </a:path>
              <a:path w="2861309" h="815975">
                <a:moveTo>
                  <a:pt x="71480" y="765692"/>
                </a:moveTo>
                <a:lnTo>
                  <a:pt x="59055" y="769111"/>
                </a:lnTo>
                <a:lnTo>
                  <a:pt x="65912" y="794130"/>
                </a:lnTo>
                <a:lnTo>
                  <a:pt x="78349" y="790708"/>
                </a:lnTo>
                <a:lnTo>
                  <a:pt x="71480" y="765692"/>
                </a:lnTo>
                <a:close/>
              </a:path>
              <a:path w="2861309" h="815975">
                <a:moveTo>
                  <a:pt x="78349" y="790708"/>
                </a:moveTo>
                <a:lnTo>
                  <a:pt x="65912" y="794130"/>
                </a:lnTo>
                <a:lnTo>
                  <a:pt x="79288" y="794130"/>
                </a:lnTo>
                <a:lnTo>
                  <a:pt x="78349" y="790708"/>
                </a:lnTo>
                <a:close/>
              </a:path>
              <a:path w="2861309" h="815975">
                <a:moveTo>
                  <a:pt x="2854070" y="0"/>
                </a:moveTo>
                <a:lnTo>
                  <a:pt x="71480" y="765692"/>
                </a:lnTo>
                <a:lnTo>
                  <a:pt x="78349" y="790708"/>
                </a:lnTo>
                <a:lnTo>
                  <a:pt x="2860929" y="24891"/>
                </a:lnTo>
                <a:lnTo>
                  <a:pt x="2854070" y="0"/>
                </a:lnTo>
                <a:close/>
              </a:path>
            </a:pathLst>
          </a:custGeom>
          <a:solidFill>
            <a:srgbClr val="B92112"/>
          </a:solidFill>
        </p:spPr>
        <p:txBody>
          <a:bodyPr wrap="square" lIns="0" tIns="0" rIns="0" bIns="0" rtlCol="0"/>
          <a:lstStyle/>
          <a:p>
            <a:endParaRPr/>
          </a:p>
        </p:txBody>
      </p:sp>
      <p:sp>
        <p:nvSpPr>
          <p:cNvPr id="22" name="object 22"/>
          <p:cNvSpPr/>
          <p:nvPr/>
        </p:nvSpPr>
        <p:spPr>
          <a:xfrm>
            <a:off x="6668262" y="2501646"/>
            <a:ext cx="1724025" cy="1864995"/>
          </a:xfrm>
          <a:custGeom>
            <a:avLst/>
            <a:gdLst/>
            <a:ahLst/>
            <a:cxnLst/>
            <a:rect l="l" t="t" r="r" b="b"/>
            <a:pathLst>
              <a:path w="1724025" h="1864995">
                <a:moveTo>
                  <a:pt x="62269" y="48265"/>
                </a:moveTo>
                <a:lnTo>
                  <a:pt x="43177" y="65872"/>
                </a:lnTo>
                <a:lnTo>
                  <a:pt x="1704974" y="1864995"/>
                </a:lnTo>
                <a:lnTo>
                  <a:pt x="1724024" y="1847468"/>
                </a:lnTo>
                <a:lnTo>
                  <a:pt x="62269" y="48265"/>
                </a:lnTo>
                <a:close/>
              </a:path>
              <a:path w="1724025" h="1864995">
                <a:moveTo>
                  <a:pt x="0" y="0"/>
                </a:moveTo>
                <a:lnTo>
                  <a:pt x="24129" y="83438"/>
                </a:lnTo>
                <a:lnTo>
                  <a:pt x="43177" y="65872"/>
                </a:lnTo>
                <a:lnTo>
                  <a:pt x="34416" y="56387"/>
                </a:lnTo>
                <a:lnTo>
                  <a:pt x="53466" y="38734"/>
                </a:lnTo>
                <a:lnTo>
                  <a:pt x="72604" y="38734"/>
                </a:lnTo>
                <a:lnTo>
                  <a:pt x="81279" y="30733"/>
                </a:lnTo>
                <a:lnTo>
                  <a:pt x="0" y="0"/>
                </a:lnTo>
                <a:close/>
              </a:path>
              <a:path w="1724025" h="1864995">
                <a:moveTo>
                  <a:pt x="53466" y="38734"/>
                </a:moveTo>
                <a:lnTo>
                  <a:pt x="34416" y="56387"/>
                </a:lnTo>
                <a:lnTo>
                  <a:pt x="43177" y="65872"/>
                </a:lnTo>
                <a:lnTo>
                  <a:pt x="62269" y="48265"/>
                </a:lnTo>
                <a:lnTo>
                  <a:pt x="53466" y="38734"/>
                </a:lnTo>
                <a:close/>
              </a:path>
              <a:path w="1724025" h="1864995">
                <a:moveTo>
                  <a:pt x="72604" y="38734"/>
                </a:moveTo>
                <a:lnTo>
                  <a:pt x="53466" y="38734"/>
                </a:lnTo>
                <a:lnTo>
                  <a:pt x="62269" y="48265"/>
                </a:lnTo>
                <a:lnTo>
                  <a:pt x="72604" y="38734"/>
                </a:lnTo>
                <a:close/>
              </a:path>
            </a:pathLst>
          </a:custGeom>
          <a:solidFill>
            <a:srgbClr val="B92112"/>
          </a:solid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18648"/>
            <a:ext cx="7518299" cy="505908"/>
          </a:xfrm>
          <a:prstGeom prst="rect">
            <a:avLst/>
          </a:prstGeom>
        </p:spPr>
        <p:txBody>
          <a:bodyPr vert="horz" wrap="square" lIns="0" tIns="13335" rIns="0" bIns="0" rtlCol="0" anchor="ctr">
            <a:spAutoFit/>
          </a:bodyPr>
          <a:lstStyle/>
          <a:p>
            <a:pPr marL="12700">
              <a:lnSpc>
                <a:spcPct val="100000"/>
              </a:lnSpc>
              <a:spcBef>
                <a:spcPts val="105"/>
              </a:spcBef>
            </a:pPr>
            <a:r>
              <a:rPr sz="3200" dirty="0">
                <a:solidFill>
                  <a:srgbClr val="333399"/>
                </a:solidFill>
                <a:latin typeface="Tahoma"/>
                <a:cs typeface="Tahoma"/>
              </a:rPr>
              <a:t>Gọi trực tiếp constructor của lớp cha</a:t>
            </a:r>
            <a:endParaRPr sz="3200">
              <a:latin typeface="Tahoma"/>
              <a:cs typeface="Tahoma"/>
            </a:endParaRPr>
          </a:p>
        </p:txBody>
      </p:sp>
      <p:sp>
        <p:nvSpPr>
          <p:cNvPr id="8" name="object 8"/>
          <p:cNvSpPr txBox="1"/>
          <p:nvPr/>
        </p:nvSpPr>
        <p:spPr>
          <a:xfrm>
            <a:off x="1831340" y="504190"/>
            <a:ext cx="8260080" cy="1026160"/>
          </a:xfrm>
          <a:prstGeom prst="rect">
            <a:avLst/>
          </a:prstGeom>
        </p:spPr>
        <p:txBody>
          <a:bodyPr vert="horz" wrap="square" lIns="0" tIns="12065" rIns="0" bIns="0" rtlCol="0">
            <a:spAutoFit/>
          </a:bodyPr>
          <a:lstStyle/>
          <a:p>
            <a:pPr marL="934719">
              <a:spcBef>
                <a:spcPts val="95"/>
              </a:spcBef>
            </a:pPr>
            <a:r>
              <a:rPr sz="2800" dirty="0">
                <a:solidFill>
                  <a:srgbClr val="333399"/>
                </a:solidFill>
                <a:latin typeface="Tahoma"/>
                <a:cs typeface="Tahoma"/>
              </a:rPr>
              <a:t>Phương thức khởi tạo lớp con </a:t>
            </a:r>
            <a:r>
              <a:rPr sz="2800" dirty="0">
                <a:solidFill>
                  <a:srgbClr val="C00000"/>
                </a:solidFill>
                <a:latin typeface="Tahoma"/>
                <a:cs typeface="Tahoma"/>
              </a:rPr>
              <a:t>KHÔNG </a:t>
            </a:r>
            <a:r>
              <a:rPr sz="2800" dirty="0">
                <a:solidFill>
                  <a:srgbClr val="333399"/>
                </a:solidFill>
                <a:latin typeface="Tahoma"/>
                <a:cs typeface="Tahoma"/>
              </a:rPr>
              <a:t>tham số</a:t>
            </a:r>
            <a:endParaRPr sz="2800" dirty="0">
              <a:latin typeface="Tahoma"/>
              <a:cs typeface="Tahoma"/>
            </a:endParaRPr>
          </a:p>
          <a:p>
            <a:pPr marL="12700">
              <a:spcBef>
                <a:spcPts val="1885"/>
              </a:spcBef>
            </a:pPr>
            <a:r>
              <a:rPr sz="2200" b="1" spc="-5" dirty="0">
                <a:latin typeface="Courier New"/>
                <a:cs typeface="Courier New"/>
              </a:rPr>
              <a:t>p</a:t>
            </a:r>
            <a:r>
              <a:rPr lang="en-US" sz="2200" b="1" spc="-5" dirty="0">
                <a:latin typeface="Courier New"/>
                <a:cs typeface="Courier New"/>
              </a:rPr>
              <a:t>u</a:t>
            </a:r>
            <a:r>
              <a:rPr sz="2200" b="1" spc="-5" dirty="0">
                <a:latin typeface="Courier New"/>
                <a:cs typeface="Courier New"/>
              </a:rPr>
              <a:t>blic </a:t>
            </a:r>
            <a:r>
              <a:rPr sz="2200" b="1" dirty="0">
                <a:latin typeface="Courier New"/>
                <a:cs typeface="Courier New"/>
              </a:rPr>
              <a:t>class TuGiac</a:t>
            </a:r>
            <a:r>
              <a:rPr sz="2200" b="1" spc="10" dirty="0">
                <a:latin typeface="Courier New"/>
                <a:cs typeface="Courier New"/>
              </a:rPr>
              <a:t> </a:t>
            </a: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2166620" y="1505153"/>
            <a:ext cx="4571365" cy="360680"/>
          </a:xfrm>
          <a:prstGeom prst="rect">
            <a:avLst/>
          </a:prstGeom>
        </p:spPr>
        <p:txBody>
          <a:bodyPr vert="horz" wrap="square" lIns="0" tIns="12065" rIns="0" bIns="0" rtlCol="0">
            <a:spAutoFit/>
          </a:bodyPr>
          <a:lstStyle/>
          <a:p>
            <a:pPr marL="12700">
              <a:spcBef>
                <a:spcPts val="95"/>
              </a:spcBef>
            </a:pPr>
            <a:r>
              <a:rPr sz="2200" b="1" dirty="0">
                <a:latin typeface="Courier New"/>
                <a:cs typeface="Courier New"/>
              </a:rPr>
              <a:t>protected </a:t>
            </a:r>
            <a:r>
              <a:rPr sz="2200" b="1" spc="-5" dirty="0">
                <a:latin typeface="Courier New"/>
                <a:cs typeface="Courier New"/>
              </a:rPr>
              <a:t>Diem</a:t>
            </a:r>
            <a:r>
              <a:rPr sz="2200" b="1" dirty="0">
                <a:latin typeface="Courier New"/>
                <a:cs typeface="Courier New"/>
              </a:rPr>
              <a:t> d1,d2,d3,d4;</a:t>
            </a:r>
            <a:endParaRPr sz="2200">
              <a:latin typeface="Courier New"/>
              <a:cs typeface="Courier New"/>
            </a:endParaRPr>
          </a:p>
        </p:txBody>
      </p:sp>
      <p:graphicFrame>
        <p:nvGraphicFramePr>
          <p:cNvPr id="10" name="object 10"/>
          <p:cNvGraphicFramePr>
            <a:graphicFrameLocks noGrp="1"/>
          </p:cNvGraphicFramePr>
          <p:nvPr/>
        </p:nvGraphicFramePr>
        <p:xfrm>
          <a:off x="1812291" y="1900527"/>
          <a:ext cx="5280659" cy="986492"/>
        </p:xfrm>
        <a:graphic>
          <a:graphicData uri="http://schemas.openxmlformats.org/drawingml/2006/table">
            <a:tbl>
              <a:tblPr firstRow="1" bandRow="1">
                <a:tableStyleId>{2D5ABB26-0587-4C30-8999-92F81FD0307C}</a:tableStyleId>
              </a:tblPr>
              <a:tblGrid>
                <a:gridCol w="1123315">
                  <a:extLst>
                    <a:ext uri="{9D8B030D-6E8A-4147-A177-3AD203B41FA5}">
                      <a16:colId xmlns:a16="http://schemas.microsoft.com/office/drawing/2014/main" val="20000"/>
                    </a:ext>
                  </a:extLst>
                </a:gridCol>
                <a:gridCol w="1937385">
                  <a:extLst>
                    <a:ext uri="{9D8B030D-6E8A-4147-A177-3AD203B41FA5}">
                      <a16:colId xmlns:a16="http://schemas.microsoft.com/office/drawing/2014/main" val="20001"/>
                    </a:ext>
                  </a:extLst>
                </a:gridCol>
                <a:gridCol w="756920">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621029">
                  <a:extLst>
                    <a:ext uri="{9D8B030D-6E8A-4147-A177-3AD203B41FA5}">
                      <a16:colId xmlns:a16="http://schemas.microsoft.com/office/drawing/2014/main" val="20004"/>
                    </a:ext>
                  </a:extLst>
                </a:gridCol>
              </a:tblGrid>
              <a:tr h="325606">
                <a:tc>
                  <a:txBody>
                    <a:bodyPr/>
                    <a:lstStyle/>
                    <a:p>
                      <a:pPr marL="31750">
                        <a:lnSpc>
                          <a:spcPts val="2270"/>
                        </a:lnSpc>
                      </a:pPr>
                      <a:r>
                        <a:rPr sz="2200" b="1" spc="0" dirty="0">
                          <a:latin typeface="Courier New"/>
                          <a:cs typeface="Courier New"/>
                        </a:rPr>
                        <a:t>public</a:t>
                      </a:r>
                      <a:endParaRPr sz="2200" spc="0">
                        <a:latin typeface="Courier New"/>
                        <a:cs typeface="Courier New"/>
                      </a:endParaRPr>
                    </a:p>
                  </a:txBody>
                  <a:tcPr marL="0" marR="0" marT="0" marB="0"/>
                </a:tc>
                <a:tc>
                  <a:txBody>
                    <a:bodyPr/>
                    <a:lstStyle/>
                    <a:p>
                      <a:pPr marL="85090">
                        <a:lnSpc>
                          <a:spcPts val="2270"/>
                        </a:lnSpc>
                      </a:pPr>
                      <a:r>
                        <a:rPr sz="2200" b="1" spc="0" dirty="0">
                          <a:solidFill>
                            <a:srgbClr val="B92112"/>
                          </a:solidFill>
                          <a:latin typeface="Courier New"/>
                          <a:cs typeface="Courier New"/>
                        </a:rPr>
                        <a:t>TuGiac(Diem</a:t>
                      </a:r>
                      <a:endParaRPr sz="2200" spc="0" dirty="0">
                        <a:latin typeface="Courier New"/>
                        <a:cs typeface="Courier New"/>
                      </a:endParaRPr>
                    </a:p>
                  </a:txBody>
                  <a:tcPr marL="0" marR="0" marT="0" marB="0"/>
                </a:tc>
                <a:tc>
                  <a:txBody>
                    <a:bodyPr/>
                    <a:lstStyle/>
                    <a:p>
                      <a:pPr marR="75565" algn="r">
                        <a:lnSpc>
                          <a:spcPts val="2270"/>
                        </a:lnSpc>
                      </a:pPr>
                      <a:r>
                        <a:rPr sz="2200" b="1" spc="0" dirty="0">
                          <a:solidFill>
                            <a:srgbClr val="B92112"/>
                          </a:solidFill>
                          <a:latin typeface="Courier New"/>
                          <a:cs typeface="Courier New"/>
                        </a:rPr>
                        <a:t>d1,</a:t>
                      </a:r>
                      <a:endParaRPr sz="2200" spc="0" dirty="0">
                        <a:latin typeface="Courier New"/>
                        <a:cs typeface="Courier New"/>
                      </a:endParaRPr>
                    </a:p>
                  </a:txBody>
                  <a:tcPr marL="0" marR="0" marT="0" marB="0"/>
                </a:tc>
                <a:tc>
                  <a:txBody>
                    <a:bodyPr/>
                    <a:lstStyle/>
                    <a:p>
                      <a:pPr algn="ctr">
                        <a:lnSpc>
                          <a:spcPts val="2270"/>
                        </a:lnSpc>
                      </a:pPr>
                      <a:r>
                        <a:rPr sz="2200" b="1" spc="0" dirty="0">
                          <a:solidFill>
                            <a:srgbClr val="B92112"/>
                          </a:solidFill>
                          <a:latin typeface="Courier New"/>
                          <a:cs typeface="Courier New"/>
                        </a:rPr>
                        <a:t>Diem</a:t>
                      </a:r>
                      <a:endParaRPr sz="2200" spc="0" dirty="0">
                        <a:latin typeface="Courier New"/>
                        <a:cs typeface="Courier New"/>
                      </a:endParaRPr>
                    </a:p>
                  </a:txBody>
                  <a:tcPr marL="0" marR="0" marT="0" marB="0"/>
                </a:tc>
                <a:tc>
                  <a:txBody>
                    <a:bodyPr/>
                    <a:lstStyle/>
                    <a:p>
                      <a:pPr marL="83820">
                        <a:lnSpc>
                          <a:spcPts val="2270"/>
                        </a:lnSpc>
                      </a:pPr>
                      <a:r>
                        <a:rPr sz="2200" b="1" spc="0" dirty="0">
                          <a:solidFill>
                            <a:srgbClr val="B92112"/>
                          </a:solidFill>
                          <a:latin typeface="Courier New"/>
                          <a:cs typeface="Courier New"/>
                        </a:rPr>
                        <a:t>d2,</a:t>
                      </a:r>
                      <a:endParaRPr sz="2200" spc="0" dirty="0">
                        <a:latin typeface="Courier New"/>
                        <a:cs typeface="Courier New"/>
                      </a:endParaRPr>
                    </a:p>
                  </a:txBody>
                  <a:tcPr marL="0" marR="0" marT="0" marB="0"/>
                </a:tc>
                <a:extLst>
                  <a:ext uri="{0D108BD9-81ED-4DB2-BD59-A6C34878D82A}">
                    <a16:rowId xmlns:a16="http://schemas.microsoft.com/office/drawing/2014/main" val="10000"/>
                  </a:ext>
                </a:extLst>
              </a:tr>
              <a:tr h="325606">
                <a:tc>
                  <a:txBody>
                    <a:bodyPr/>
                    <a:lstStyle/>
                    <a:p>
                      <a:pPr>
                        <a:lnSpc>
                          <a:spcPct val="100000"/>
                        </a:lnSpc>
                      </a:pPr>
                      <a:endParaRPr sz="2000" spc="0">
                        <a:latin typeface="Times New Roman"/>
                        <a:cs typeface="Times New Roman"/>
                      </a:endParaRPr>
                    </a:p>
                  </a:txBody>
                  <a:tcPr marL="0" marR="0" marT="0" marB="0"/>
                </a:tc>
                <a:tc>
                  <a:txBody>
                    <a:bodyPr/>
                    <a:lstStyle/>
                    <a:p>
                      <a:pPr marL="423545">
                        <a:lnSpc>
                          <a:spcPts val="2345"/>
                        </a:lnSpc>
                      </a:pPr>
                      <a:r>
                        <a:rPr sz="2200" b="1" spc="0" dirty="0">
                          <a:solidFill>
                            <a:srgbClr val="B92112"/>
                          </a:solidFill>
                          <a:latin typeface="Courier New"/>
                          <a:cs typeface="Courier New"/>
                        </a:rPr>
                        <a:t>Diem d3,</a:t>
                      </a:r>
                      <a:endParaRPr sz="2200" spc="0">
                        <a:latin typeface="Courier New"/>
                        <a:cs typeface="Courier New"/>
                      </a:endParaRPr>
                    </a:p>
                  </a:txBody>
                  <a:tcPr marL="0" marR="0" marT="0" marB="0"/>
                </a:tc>
                <a:tc>
                  <a:txBody>
                    <a:bodyPr/>
                    <a:lstStyle/>
                    <a:p>
                      <a:pPr marR="76200" algn="r">
                        <a:lnSpc>
                          <a:spcPts val="2345"/>
                        </a:lnSpc>
                      </a:pPr>
                      <a:r>
                        <a:rPr sz="2200" b="1" spc="0" dirty="0">
                          <a:solidFill>
                            <a:srgbClr val="B92112"/>
                          </a:solidFill>
                          <a:latin typeface="Courier New"/>
                          <a:cs typeface="Courier New"/>
                        </a:rPr>
                        <a:t>Diem</a:t>
                      </a:r>
                      <a:endParaRPr sz="2200" spc="0" dirty="0">
                        <a:latin typeface="Courier New"/>
                        <a:cs typeface="Courier New"/>
                      </a:endParaRPr>
                    </a:p>
                  </a:txBody>
                  <a:tcPr marL="0" marR="0" marT="0" marB="0"/>
                </a:tc>
                <a:tc>
                  <a:txBody>
                    <a:bodyPr/>
                    <a:lstStyle/>
                    <a:p>
                      <a:pPr algn="ctr">
                        <a:lnSpc>
                          <a:spcPts val="2345"/>
                        </a:lnSpc>
                      </a:pPr>
                      <a:r>
                        <a:rPr sz="2200" b="1" spc="0" dirty="0">
                          <a:solidFill>
                            <a:srgbClr val="B92112"/>
                          </a:solidFill>
                          <a:latin typeface="Courier New"/>
                          <a:cs typeface="Courier New"/>
                        </a:rPr>
                        <a:t>d4)</a:t>
                      </a:r>
                      <a:r>
                        <a:rPr sz="2200" b="1" spc="0" dirty="0">
                          <a:latin typeface="Courier New"/>
                          <a:cs typeface="Courier New"/>
                        </a:rPr>
                        <a:t>{</a:t>
                      </a:r>
                      <a:endParaRPr sz="2200" spc="0" dirty="0">
                        <a:latin typeface="Courier New"/>
                        <a:cs typeface="Courier New"/>
                      </a:endParaRPr>
                    </a:p>
                  </a:txBody>
                  <a:tcPr marL="0" marR="0" marT="0" marB="0"/>
                </a:tc>
                <a:tc>
                  <a:txBody>
                    <a:bodyPr/>
                    <a:lstStyle/>
                    <a:p>
                      <a:pPr>
                        <a:lnSpc>
                          <a:spcPct val="100000"/>
                        </a:lnSpc>
                      </a:pPr>
                      <a:endParaRPr sz="2000" spc="0">
                        <a:latin typeface="Times New Roman"/>
                        <a:cs typeface="Times New Roman"/>
                      </a:endParaRPr>
                    </a:p>
                  </a:txBody>
                  <a:tcPr marL="0" marR="0" marT="0" marB="0"/>
                </a:tc>
                <a:extLst>
                  <a:ext uri="{0D108BD9-81ED-4DB2-BD59-A6C34878D82A}">
                    <a16:rowId xmlns:a16="http://schemas.microsoft.com/office/drawing/2014/main" val="10001"/>
                  </a:ext>
                </a:extLst>
              </a:tr>
              <a:tr h="335280">
                <a:tc gridSpan="5">
                  <a:txBody>
                    <a:bodyPr/>
                    <a:lstStyle/>
                    <a:p>
                      <a:pPr marL="535940">
                        <a:lnSpc>
                          <a:spcPts val="2420"/>
                        </a:lnSpc>
                      </a:pPr>
                      <a:r>
                        <a:rPr sz="2200" b="1" spc="0" dirty="0">
                          <a:latin typeface="Courier New"/>
                          <a:cs typeface="Courier New"/>
                        </a:rPr>
                        <a:t>System.out.println("Lop cha</a:t>
                      </a:r>
                      <a:endParaRPr sz="2200" spc="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2147568" y="2906622"/>
          <a:ext cx="5777230" cy="1321862"/>
        </p:xfrm>
        <a:graphic>
          <a:graphicData uri="http://schemas.openxmlformats.org/drawingml/2006/table">
            <a:tbl>
              <a:tblPr firstRow="1" bandRow="1">
                <a:tableStyleId>{2D5ABB26-0587-4C30-8999-92F81FD0307C}</a:tableStyleId>
              </a:tblPr>
              <a:tblGrid>
                <a:gridCol w="330868">
                  <a:extLst>
                    <a:ext uri="{9D8B030D-6E8A-4147-A177-3AD203B41FA5}">
                      <a16:colId xmlns:a16="http://schemas.microsoft.com/office/drawing/2014/main" val="20000"/>
                    </a:ext>
                  </a:extLst>
                </a:gridCol>
                <a:gridCol w="1569957">
                  <a:extLst>
                    <a:ext uri="{9D8B030D-6E8A-4147-A177-3AD203B41FA5}">
                      <a16:colId xmlns:a16="http://schemas.microsoft.com/office/drawing/2014/main" val="20001"/>
                    </a:ext>
                  </a:extLst>
                </a:gridCol>
                <a:gridCol w="391563">
                  <a:extLst>
                    <a:ext uri="{9D8B030D-6E8A-4147-A177-3AD203B41FA5}">
                      <a16:colId xmlns:a16="http://schemas.microsoft.com/office/drawing/2014/main" val="20002"/>
                    </a:ext>
                  </a:extLst>
                </a:gridCol>
                <a:gridCol w="686902">
                  <a:extLst>
                    <a:ext uri="{9D8B030D-6E8A-4147-A177-3AD203B41FA5}">
                      <a16:colId xmlns:a16="http://schemas.microsoft.com/office/drawing/2014/main" val="20003"/>
                    </a:ext>
                  </a:extLst>
                </a:gridCol>
                <a:gridCol w="687641">
                  <a:extLst>
                    <a:ext uri="{9D8B030D-6E8A-4147-A177-3AD203B41FA5}">
                      <a16:colId xmlns:a16="http://schemas.microsoft.com/office/drawing/2014/main" val="20004"/>
                    </a:ext>
                  </a:extLst>
                </a:gridCol>
                <a:gridCol w="893417">
                  <a:extLst>
                    <a:ext uri="{9D8B030D-6E8A-4147-A177-3AD203B41FA5}">
                      <a16:colId xmlns:a16="http://schemas.microsoft.com/office/drawing/2014/main" val="20005"/>
                    </a:ext>
                  </a:extLst>
                </a:gridCol>
                <a:gridCol w="492231">
                  <a:extLst>
                    <a:ext uri="{9D8B030D-6E8A-4147-A177-3AD203B41FA5}">
                      <a16:colId xmlns:a16="http://schemas.microsoft.com/office/drawing/2014/main" val="20006"/>
                    </a:ext>
                  </a:extLst>
                </a:gridCol>
                <a:gridCol w="724651">
                  <a:extLst>
                    <a:ext uri="{9D8B030D-6E8A-4147-A177-3AD203B41FA5}">
                      <a16:colId xmlns:a16="http://schemas.microsoft.com/office/drawing/2014/main" val="20007"/>
                    </a:ext>
                  </a:extLst>
                </a:gridCol>
              </a:tblGrid>
              <a:tr h="315932">
                <a:tc gridSpan="4">
                  <a:txBody>
                    <a:bodyPr/>
                    <a:lstStyle/>
                    <a:p>
                      <a:pPr marL="705485">
                        <a:lnSpc>
                          <a:spcPts val="2270"/>
                        </a:lnSpc>
                      </a:pPr>
                      <a:r>
                        <a:rPr lang="en-US" sz="2200" b="1" spc="0" dirty="0" err="1">
                          <a:latin typeface="Courier New"/>
                          <a:cs typeface="Courier New"/>
                        </a:rPr>
                        <a:t>T</a:t>
                      </a:r>
                      <a:r>
                        <a:rPr sz="2200" b="1" spc="0" dirty="0" err="1">
                          <a:latin typeface="Courier New"/>
                          <a:cs typeface="Courier New"/>
                        </a:rPr>
                        <a:t>uGiac</a:t>
                      </a:r>
                      <a:r>
                        <a:rPr sz="2200" b="1" spc="0" dirty="0">
                          <a:latin typeface="Courier New"/>
                          <a:cs typeface="Courier New"/>
                        </a:rPr>
                        <a:t>(d1,</a:t>
                      </a:r>
                      <a:endParaRPr sz="2200" spc="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35">
                        <a:lnSpc>
                          <a:spcPts val="2270"/>
                        </a:lnSpc>
                      </a:pPr>
                      <a:r>
                        <a:rPr sz="2200" b="1" spc="0" dirty="0">
                          <a:latin typeface="Courier New"/>
                          <a:cs typeface="Courier New"/>
                        </a:rPr>
                        <a:t>d2,</a:t>
                      </a:r>
                      <a:endParaRPr sz="2200" spc="0" dirty="0">
                        <a:latin typeface="Courier New"/>
                        <a:cs typeface="Courier New"/>
                      </a:endParaRPr>
                    </a:p>
                  </a:txBody>
                  <a:tcPr marL="0" marR="0" marT="0" marB="0"/>
                </a:tc>
                <a:tc>
                  <a:txBody>
                    <a:bodyPr/>
                    <a:lstStyle/>
                    <a:p>
                      <a:pPr marL="84455" marR="3175">
                        <a:lnSpc>
                          <a:spcPts val="2270"/>
                        </a:lnSpc>
                      </a:pPr>
                      <a:r>
                        <a:rPr sz="2200" b="1" spc="0" dirty="0">
                          <a:latin typeface="Courier New"/>
                          <a:cs typeface="Courier New"/>
                        </a:rPr>
                        <a:t>d3,</a:t>
                      </a:r>
                      <a:endParaRPr sz="2200" spc="0">
                        <a:latin typeface="Courier New"/>
                        <a:cs typeface="Courier New"/>
                      </a:endParaRPr>
                    </a:p>
                  </a:txBody>
                  <a:tcPr marL="0" marR="0" marT="0" marB="0"/>
                </a:tc>
                <a:tc gridSpan="2">
                  <a:txBody>
                    <a:bodyPr/>
                    <a:lstStyle/>
                    <a:p>
                      <a:pPr>
                        <a:lnSpc>
                          <a:spcPts val="2270"/>
                        </a:lnSpc>
                      </a:pPr>
                      <a:r>
                        <a:rPr sz="2200" b="1" spc="0" dirty="0">
                          <a:latin typeface="Courier New"/>
                          <a:cs typeface="Courier New"/>
                        </a:rPr>
                        <a:t>d4)");</a:t>
                      </a:r>
                      <a:endParaRPr sz="2200" spc="0" dirty="0">
                        <a:latin typeface="Courier New"/>
                        <a:cs typeface="Courier New"/>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44953">
                <a:tc>
                  <a:txBody>
                    <a:bodyPr/>
                    <a:lstStyle/>
                    <a:p>
                      <a:pPr>
                        <a:lnSpc>
                          <a:spcPct val="100000"/>
                        </a:lnSpc>
                      </a:pPr>
                      <a:endParaRPr sz="2100" spc="0">
                        <a:latin typeface="Times New Roman"/>
                        <a:cs typeface="Times New Roman"/>
                      </a:endParaRPr>
                    </a:p>
                  </a:txBody>
                  <a:tcPr marL="0" marR="0" marT="0" marB="0"/>
                </a:tc>
                <a:tc>
                  <a:txBody>
                    <a:bodyPr/>
                    <a:lstStyle/>
                    <a:p>
                      <a:pPr marR="76835" algn="r">
                        <a:lnSpc>
                          <a:spcPts val="2420"/>
                        </a:lnSpc>
                      </a:pPr>
                      <a:r>
                        <a:rPr sz="2200" b="1" spc="0" dirty="0">
                          <a:latin typeface="Courier New"/>
                          <a:cs typeface="Courier New"/>
                        </a:rPr>
                        <a:t>this.d1</a:t>
                      </a:r>
                      <a:endParaRPr sz="2200" spc="0">
                        <a:latin typeface="Courier New"/>
                        <a:cs typeface="Courier New"/>
                      </a:endParaRPr>
                    </a:p>
                  </a:txBody>
                  <a:tcPr marL="0" marR="0" marT="0" marB="0"/>
                </a:tc>
                <a:tc>
                  <a:txBody>
                    <a:bodyPr/>
                    <a:lstStyle/>
                    <a:p>
                      <a:pPr marL="635" algn="ctr">
                        <a:lnSpc>
                          <a:spcPts val="2420"/>
                        </a:lnSpc>
                      </a:pPr>
                      <a:r>
                        <a:rPr sz="2200" b="1" spc="0" dirty="0">
                          <a:latin typeface="Courier New"/>
                          <a:cs typeface="Courier New"/>
                        </a:rPr>
                        <a:t>=</a:t>
                      </a:r>
                      <a:endParaRPr sz="2200" spc="0">
                        <a:latin typeface="Courier New"/>
                        <a:cs typeface="Courier New"/>
                      </a:endParaRPr>
                    </a:p>
                  </a:txBody>
                  <a:tcPr marL="0" marR="0" marT="0" marB="0"/>
                </a:tc>
                <a:tc>
                  <a:txBody>
                    <a:bodyPr/>
                    <a:lstStyle/>
                    <a:p>
                      <a:pPr algn="r">
                        <a:lnSpc>
                          <a:spcPts val="2420"/>
                        </a:lnSpc>
                      </a:pPr>
                      <a:r>
                        <a:rPr sz="2200" b="1" spc="0" dirty="0">
                          <a:latin typeface="Courier New"/>
                          <a:cs typeface="Courier New"/>
                        </a:rPr>
                        <a:t>d1;</a:t>
                      </a:r>
                      <a:endParaRPr sz="2200" spc="0">
                        <a:latin typeface="Courier New"/>
                        <a:cs typeface="Courier New"/>
                      </a:endParaRPr>
                    </a:p>
                  </a:txBody>
                  <a:tcPr marL="0" marR="0" marT="0" marB="0"/>
                </a:tc>
                <a:tc gridSpan="2">
                  <a:txBody>
                    <a:bodyPr/>
                    <a:lstStyle/>
                    <a:p>
                      <a:pPr marL="169545">
                        <a:lnSpc>
                          <a:spcPts val="2420"/>
                        </a:lnSpc>
                      </a:pPr>
                      <a:r>
                        <a:rPr sz="2200" b="1" spc="0" dirty="0">
                          <a:latin typeface="Courier New"/>
                          <a:cs typeface="Courier New"/>
                        </a:rPr>
                        <a:t>this.d2</a:t>
                      </a:r>
                      <a:endParaRPr sz="2200" spc="0">
                        <a:latin typeface="Courier New"/>
                        <a:cs typeface="Courier New"/>
                      </a:endParaRPr>
                    </a:p>
                  </a:txBody>
                  <a:tcPr marL="0" marR="0" marT="0" marB="0"/>
                </a:tc>
                <a:tc hMerge="1">
                  <a:txBody>
                    <a:bodyPr/>
                    <a:lstStyle/>
                    <a:p>
                      <a:endParaRPr/>
                    </a:p>
                  </a:txBody>
                  <a:tcPr marL="0" marR="0" marT="0" marB="0"/>
                </a:tc>
                <a:tc>
                  <a:txBody>
                    <a:bodyPr/>
                    <a:lstStyle/>
                    <a:p>
                      <a:pPr marR="76835" algn="r">
                        <a:lnSpc>
                          <a:spcPts val="2420"/>
                        </a:lnSpc>
                      </a:pPr>
                      <a:r>
                        <a:rPr sz="2200" b="1" spc="0" dirty="0">
                          <a:latin typeface="Courier New"/>
                          <a:cs typeface="Courier New"/>
                        </a:rPr>
                        <a:t>=</a:t>
                      </a:r>
                      <a:endParaRPr sz="2200" spc="0">
                        <a:latin typeface="Courier New"/>
                        <a:cs typeface="Courier New"/>
                      </a:endParaRPr>
                    </a:p>
                  </a:txBody>
                  <a:tcPr marL="0" marR="0" marT="0" marB="0"/>
                </a:tc>
                <a:tc>
                  <a:txBody>
                    <a:bodyPr/>
                    <a:lstStyle/>
                    <a:p>
                      <a:pPr marR="24130" algn="r">
                        <a:lnSpc>
                          <a:spcPts val="2420"/>
                        </a:lnSpc>
                      </a:pPr>
                      <a:r>
                        <a:rPr sz="2200" b="1" spc="0" dirty="0">
                          <a:latin typeface="Courier New"/>
                          <a:cs typeface="Courier New"/>
                        </a:rPr>
                        <a:t>d2;</a:t>
                      </a:r>
                      <a:endParaRPr sz="2200" spc="0">
                        <a:latin typeface="Courier New"/>
                        <a:cs typeface="Courier New"/>
                      </a:endParaRPr>
                    </a:p>
                  </a:txBody>
                  <a:tcPr marL="0" marR="0" marT="0" marB="0"/>
                </a:tc>
                <a:extLst>
                  <a:ext uri="{0D108BD9-81ED-4DB2-BD59-A6C34878D82A}">
                    <a16:rowId xmlns:a16="http://schemas.microsoft.com/office/drawing/2014/main" val="10001"/>
                  </a:ext>
                </a:extLst>
              </a:tr>
              <a:tr h="335153">
                <a:tc>
                  <a:txBody>
                    <a:bodyPr/>
                    <a:lstStyle/>
                    <a:p>
                      <a:pPr>
                        <a:lnSpc>
                          <a:spcPct val="100000"/>
                        </a:lnSpc>
                      </a:pPr>
                      <a:endParaRPr sz="2100" spc="0">
                        <a:latin typeface="Times New Roman"/>
                        <a:cs typeface="Times New Roman"/>
                      </a:endParaRPr>
                    </a:p>
                  </a:txBody>
                  <a:tcPr marL="0" marR="0" marT="0" marB="0"/>
                </a:tc>
                <a:tc>
                  <a:txBody>
                    <a:bodyPr/>
                    <a:lstStyle/>
                    <a:p>
                      <a:pPr marR="76835" algn="r">
                        <a:lnSpc>
                          <a:spcPts val="2345"/>
                        </a:lnSpc>
                      </a:pPr>
                      <a:r>
                        <a:rPr sz="2200" b="1" spc="0" dirty="0">
                          <a:latin typeface="Courier New"/>
                          <a:cs typeface="Courier New"/>
                        </a:rPr>
                        <a:t>this.d3</a:t>
                      </a:r>
                      <a:endParaRPr sz="2200" spc="0">
                        <a:latin typeface="Courier New"/>
                        <a:cs typeface="Courier New"/>
                      </a:endParaRPr>
                    </a:p>
                  </a:txBody>
                  <a:tcPr marL="0" marR="0" marT="0" marB="0"/>
                </a:tc>
                <a:tc>
                  <a:txBody>
                    <a:bodyPr/>
                    <a:lstStyle/>
                    <a:p>
                      <a:pPr marL="635" algn="ctr">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algn="r">
                        <a:lnSpc>
                          <a:spcPts val="2345"/>
                        </a:lnSpc>
                      </a:pPr>
                      <a:r>
                        <a:rPr sz="2200" b="1" spc="0" dirty="0">
                          <a:latin typeface="Courier New"/>
                          <a:cs typeface="Courier New"/>
                        </a:rPr>
                        <a:t>d3;</a:t>
                      </a:r>
                      <a:endParaRPr sz="2200" spc="0">
                        <a:latin typeface="Courier New"/>
                        <a:cs typeface="Courier New"/>
                      </a:endParaRPr>
                    </a:p>
                  </a:txBody>
                  <a:tcPr marL="0" marR="0" marT="0" marB="0"/>
                </a:tc>
                <a:tc gridSpan="2">
                  <a:txBody>
                    <a:bodyPr/>
                    <a:lstStyle/>
                    <a:p>
                      <a:pPr marL="169545">
                        <a:lnSpc>
                          <a:spcPts val="2345"/>
                        </a:lnSpc>
                      </a:pPr>
                      <a:r>
                        <a:rPr sz="2200" b="1" spc="0" dirty="0">
                          <a:latin typeface="Courier New"/>
                          <a:cs typeface="Courier New"/>
                        </a:rPr>
                        <a:t>this.d4</a:t>
                      </a:r>
                      <a:endParaRPr sz="2200" spc="0" dirty="0">
                        <a:latin typeface="Courier New"/>
                        <a:cs typeface="Courier New"/>
                      </a:endParaRPr>
                    </a:p>
                  </a:txBody>
                  <a:tcPr marL="0" marR="0" marT="0" marB="0"/>
                </a:tc>
                <a:tc hMerge="1">
                  <a:txBody>
                    <a:bodyPr/>
                    <a:lstStyle/>
                    <a:p>
                      <a:endParaRPr/>
                    </a:p>
                  </a:txBody>
                  <a:tcPr marL="0" marR="0" marT="0" marB="0"/>
                </a:tc>
                <a:tc>
                  <a:txBody>
                    <a:bodyPr/>
                    <a:lstStyle/>
                    <a:p>
                      <a:pPr marR="76835" algn="r">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marR="24130" algn="r">
                        <a:lnSpc>
                          <a:spcPts val="2345"/>
                        </a:lnSpc>
                      </a:pPr>
                      <a:r>
                        <a:rPr sz="2200" b="1" spc="0" dirty="0">
                          <a:latin typeface="Courier New"/>
                          <a:cs typeface="Courier New"/>
                        </a:rPr>
                        <a:t>d4;</a:t>
                      </a:r>
                      <a:endParaRPr sz="2200" spc="0">
                        <a:latin typeface="Courier New"/>
                        <a:cs typeface="Courier New"/>
                      </a:endParaRPr>
                    </a:p>
                  </a:txBody>
                  <a:tcPr marL="0" marR="0" marT="0" marB="0"/>
                </a:tc>
                <a:extLst>
                  <a:ext uri="{0D108BD9-81ED-4DB2-BD59-A6C34878D82A}">
                    <a16:rowId xmlns:a16="http://schemas.microsoft.com/office/drawing/2014/main" val="10002"/>
                  </a:ext>
                </a:extLst>
              </a:tr>
              <a:tr h="325824">
                <a:tc>
                  <a:txBody>
                    <a:bodyPr/>
                    <a:lstStyle/>
                    <a:p>
                      <a:pPr marL="31750">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a:latin typeface="Times New Roman"/>
                        <a:cs typeface="Times New Roman"/>
                      </a:endParaRPr>
                    </a:p>
                  </a:txBody>
                  <a:tcPr marL="0" marR="0" marT="0" marB="0"/>
                </a:tc>
                <a:tc gridSpan="2">
                  <a:txBody>
                    <a:bodyPr/>
                    <a:lstStyle/>
                    <a:p>
                      <a:pPr marR="3175">
                        <a:lnSpc>
                          <a:spcPct val="100000"/>
                        </a:lnSpc>
                      </a:pPr>
                      <a:endParaRPr sz="2000" spc="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2" name="object 12"/>
          <p:cNvSpPr txBox="1"/>
          <p:nvPr/>
        </p:nvSpPr>
        <p:spPr>
          <a:xfrm>
            <a:off x="1831341" y="4188714"/>
            <a:ext cx="7764145" cy="270764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dirty="0">
              <a:latin typeface="Courier New"/>
              <a:cs typeface="Courier New"/>
            </a:endParaRPr>
          </a:p>
          <a:p>
            <a:pPr marL="347980" marR="1179830" indent="-335280"/>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TuGiac </a:t>
            </a:r>
            <a:r>
              <a:rPr sz="2200" b="1" spc="-5" dirty="0">
                <a:latin typeface="Courier New"/>
                <a:cs typeface="Courier New"/>
              </a:rPr>
              <a:t>{  public</a:t>
            </a:r>
            <a:r>
              <a:rPr sz="2200" b="1" spc="25"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dirty="0">
              <a:latin typeface="Courier New"/>
              <a:cs typeface="Courier New"/>
            </a:endParaRPr>
          </a:p>
          <a:p>
            <a:pPr marL="684530"/>
            <a:r>
              <a:rPr sz="2200" b="1" dirty="0">
                <a:solidFill>
                  <a:srgbClr val="333399"/>
                </a:solidFill>
                <a:latin typeface="Courier New"/>
                <a:cs typeface="Courier New"/>
              </a:rPr>
              <a:t>super(new Diem(0,0), </a:t>
            </a:r>
            <a:r>
              <a:rPr sz="2200" b="1" spc="5" dirty="0">
                <a:solidFill>
                  <a:srgbClr val="333399"/>
                </a:solidFill>
                <a:latin typeface="Courier New"/>
                <a:cs typeface="Courier New"/>
              </a:rPr>
              <a:t>new</a:t>
            </a:r>
            <a:r>
              <a:rPr sz="2200" b="1" spc="-20" dirty="0">
                <a:solidFill>
                  <a:srgbClr val="333399"/>
                </a:solidFill>
                <a:latin typeface="Courier New"/>
                <a:cs typeface="Courier New"/>
              </a:rPr>
              <a:t> </a:t>
            </a:r>
            <a:r>
              <a:rPr sz="2200" b="1" dirty="0">
                <a:solidFill>
                  <a:srgbClr val="333399"/>
                </a:solidFill>
                <a:latin typeface="Courier New"/>
                <a:cs typeface="Courier New"/>
              </a:rPr>
              <a:t>Diem(0,1),</a:t>
            </a:r>
            <a:endParaRPr sz="2200" dirty="0">
              <a:latin typeface="Courier New"/>
              <a:cs typeface="Courier New"/>
            </a:endParaRPr>
          </a:p>
          <a:p>
            <a:pPr marL="684530" marR="5080" indent="1010285"/>
            <a:r>
              <a:rPr sz="2200" b="1" dirty="0">
                <a:solidFill>
                  <a:srgbClr val="333399"/>
                </a:solidFill>
                <a:latin typeface="Courier New"/>
                <a:cs typeface="Courier New"/>
              </a:rPr>
              <a:t>new Diem(1,1),new Diem(1,0));  </a:t>
            </a:r>
            <a:r>
              <a:rPr sz="2200" b="1" dirty="0">
                <a:latin typeface="Courier New"/>
                <a:cs typeface="Courier New"/>
              </a:rPr>
              <a:t>System.out.println("Lop con</a:t>
            </a:r>
            <a:r>
              <a:rPr sz="2200" b="1" spc="-35" dirty="0">
                <a:latin typeface="Courier New"/>
                <a:cs typeface="Courier New"/>
              </a:rPr>
              <a:t> </a:t>
            </a:r>
            <a:r>
              <a:rPr sz="2200" b="1" dirty="0">
                <a:latin typeface="Courier New"/>
                <a:cs typeface="Courier New"/>
              </a:rPr>
              <a:t>HinhVuong()");</a:t>
            </a:r>
            <a:endParaRPr sz="2200" dirty="0">
              <a:latin typeface="Courier New"/>
              <a:cs typeface="Courier New"/>
            </a:endParaRPr>
          </a:p>
          <a:p>
            <a:pPr marL="347980"/>
            <a:r>
              <a:rPr sz="2200" b="1" spc="-5" dirty="0">
                <a:latin typeface="Courier New"/>
                <a:cs typeface="Courier New"/>
              </a:rPr>
              <a:t>}</a:t>
            </a:r>
            <a:endParaRPr sz="2200" dirty="0">
              <a:latin typeface="Courier New"/>
              <a:cs typeface="Courier New"/>
            </a:endParaRPr>
          </a:p>
          <a:p>
            <a:pPr marL="12700">
              <a:spcBef>
                <a:spcPts val="5"/>
              </a:spcBef>
            </a:pPr>
            <a:r>
              <a:rPr sz="2200" b="1" spc="-5" dirty="0">
                <a:latin typeface="Courier New"/>
                <a:cs typeface="Courier New"/>
              </a:rPr>
              <a:t>}</a:t>
            </a:r>
            <a:endParaRPr sz="2200" dirty="0">
              <a:latin typeface="Courier New"/>
              <a:cs typeface="Courier New"/>
            </a:endParaRPr>
          </a:p>
        </p:txBody>
      </p:sp>
      <p:sp>
        <p:nvSpPr>
          <p:cNvPr id="13" name="object 13"/>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47</a:t>
            </a:r>
            <a:endParaRPr sz="1400">
              <a:latin typeface="Tahoma"/>
              <a:cs typeface="Tahoma"/>
            </a:endParaRPr>
          </a:p>
        </p:txBody>
      </p:sp>
      <p:sp>
        <p:nvSpPr>
          <p:cNvPr id="14" name="object 14"/>
          <p:cNvSpPr txBox="1"/>
          <p:nvPr/>
        </p:nvSpPr>
        <p:spPr>
          <a:xfrm>
            <a:off x="7471029" y="1414398"/>
            <a:ext cx="3052445" cy="103124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 . .</a:t>
            </a:r>
            <a:endParaRPr sz="2200">
              <a:latin typeface="Courier New"/>
              <a:cs typeface="Courier New"/>
            </a:endParaRPr>
          </a:p>
          <a:p>
            <a:pPr marL="12700"/>
            <a:r>
              <a:rPr sz="2200" b="1" spc="-5" dirty="0">
                <a:latin typeface="Courier New"/>
                <a:cs typeface="Courier New"/>
              </a:rPr>
              <a:t>HinhVuong hv =</a:t>
            </a:r>
            <a:r>
              <a:rPr sz="2200" b="1" spc="-10" dirty="0">
                <a:latin typeface="Courier New"/>
                <a:cs typeface="Courier New"/>
              </a:rPr>
              <a:t> </a:t>
            </a:r>
            <a:r>
              <a:rPr sz="2200" b="1" dirty="0">
                <a:latin typeface="Courier New"/>
                <a:cs typeface="Courier New"/>
              </a:rPr>
              <a:t>new</a:t>
            </a:r>
            <a:endParaRPr sz="2200">
              <a:latin typeface="Courier New"/>
              <a:cs typeface="Courier New"/>
            </a:endParaRPr>
          </a:p>
          <a:p>
            <a:pPr marL="927100"/>
            <a:r>
              <a:rPr sz="2200" b="1" spc="-5" dirty="0">
                <a:latin typeface="Courier New"/>
                <a:cs typeface="Courier New"/>
              </a:rPr>
              <a:t>HinhVuong();</a:t>
            </a:r>
            <a:endParaRPr sz="2200">
              <a:latin typeface="Courier New"/>
              <a:cs typeface="Courier New"/>
            </a:endParaRPr>
          </a:p>
        </p:txBody>
      </p:sp>
      <p:grpSp>
        <p:nvGrpSpPr>
          <p:cNvPr id="15" name="object 15"/>
          <p:cNvGrpSpPr/>
          <p:nvPr/>
        </p:nvGrpSpPr>
        <p:grpSpPr>
          <a:xfrm>
            <a:off x="8900160" y="2638044"/>
            <a:ext cx="512445" cy="370840"/>
            <a:chOff x="7376159" y="2638044"/>
            <a:chExt cx="512445" cy="370840"/>
          </a:xfrm>
        </p:grpSpPr>
        <p:sp>
          <p:nvSpPr>
            <p:cNvPr id="16" name="object 16"/>
            <p:cNvSpPr/>
            <p:nvPr/>
          </p:nvSpPr>
          <p:spPr>
            <a:xfrm>
              <a:off x="7380731" y="2642616"/>
              <a:ext cx="502920" cy="361315"/>
            </a:xfrm>
            <a:custGeom>
              <a:avLst/>
              <a:gdLst/>
              <a:ahLst/>
              <a:cxnLst/>
              <a:rect l="l" t="t" r="r" b="b"/>
              <a:pathLst>
                <a:path w="502920" h="361314">
                  <a:moveTo>
                    <a:pt x="377190" y="0"/>
                  </a:moveTo>
                  <a:lnTo>
                    <a:pt x="125729" y="0"/>
                  </a:lnTo>
                  <a:lnTo>
                    <a:pt x="125729" y="270891"/>
                  </a:lnTo>
                  <a:lnTo>
                    <a:pt x="0" y="270891"/>
                  </a:lnTo>
                  <a:lnTo>
                    <a:pt x="251460" y="361188"/>
                  </a:lnTo>
                  <a:lnTo>
                    <a:pt x="502920" y="270891"/>
                  </a:lnTo>
                  <a:lnTo>
                    <a:pt x="377190" y="270891"/>
                  </a:lnTo>
                  <a:lnTo>
                    <a:pt x="377190" y="0"/>
                  </a:lnTo>
                  <a:close/>
                </a:path>
              </a:pathLst>
            </a:custGeom>
            <a:solidFill>
              <a:srgbClr val="00E3A8"/>
            </a:solidFill>
          </p:spPr>
          <p:txBody>
            <a:bodyPr wrap="square" lIns="0" tIns="0" rIns="0" bIns="0" rtlCol="0"/>
            <a:lstStyle/>
            <a:p>
              <a:endParaRPr/>
            </a:p>
          </p:txBody>
        </p:sp>
        <p:sp>
          <p:nvSpPr>
            <p:cNvPr id="17" name="object 17"/>
            <p:cNvSpPr/>
            <p:nvPr/>
          </p:nvSpPr>
          <p:spPr>
            <a:xfrm>
              <a:off x="7380731" y="2642616"/>
              <a:ext cx="502920" cy="361315"/>
            </a:xfrm>
            <a:custGeom>
              <a:avLst/>
              <a:gdLst/>
              <a:ahLst/>
              <a:cxnLst/>
              <a:rect l="l" t="t" r="r" b="b"/>
              <a:pathLst>
                <a:path w="502920" h="361314">
                  <a:moveTo>
                    <a:pt x="0" y="270891"/>
                  </a:moveTo>
                  <a:lnTo>
                    <a:pt x="125729" y="270891"/>
                  </a:lnTo>
                  <a:lnTo>
                    <a:pt x="125729" y="0"/>
                  </a:lnTo>
                  <a:lnTo>
                    <a:pt x="377190" y="0"/>
                  </a:lnTo>
                  <a:lnTo>
                    <a:pt x="377190" y="270891"/>
                  </a:lnTo>
                  <a:lnTo>
                    <a:pt x="502920" y="270891"/>
                  </a:lnTo>
                  <a:lnTo>
                    <a:pt x="251460" y="361188"/>
                  </a:lnTo>
                  <a:lnTo>
                    <a:pt x="0" y="270891"/>
                  </a:lnTo>
                  <a:close/>
                </a:path>
              </a:pathLst>
            </a:custGeom>
            <a:ln w="9144">
              <a:solidFill>
                <a:srgbClr val="000000"/>
              </a:solidFill>
            </a:ln>
          </p:spPr>
          <p:txBody>
            <a:bodyPr wrap="square" lIns="0" tIns="0" rIns="0" bIns="0" rtlCol="0"/>
            <a:lstStyle/>
            <a:p>
              <a:endParaRPr/>
            </a:p>
          </p:txBody>
        </p:sp>
      </p:grpSp>
      <p:sp>
        <p:nvSpPr>
          <p:cNvPr id="18" name="object 18"/>
          <p:cNvSpPr/>
          <p:nvPr/>
        </p:nvSpPr>
        <p:spPr>
          <a:xfrm>
            <a:off x="8001000" y="3072384"/>
            <a:ext cx="2666999" cy="107137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0324"/>
            <a:ext cx="7417969" cy="474489"/>
          </a:xfrm>
          <a:prstGeom prst="rect">
            <a:avLst/>
          </a:prstGeom>
        </p:spPr>
        <p:txBody>
          <a:bodyPr vert="horz" wrap="square" lIns="0" tIns="12700" rIns="0" bIns="0" rtlCol="0" anchor="ctr">
            <a:spAutoFit/>
          </a:bodyPr>
          <a:lstStyle/>
          <a:p>
            <a:pPr marL="12700">
              <a:lnSpc>
                <a:spcPct val="100000"/>
              </a:lnSpc>
              <a:spcBef>
                <a:spcPts val="100"/>
              </a:spcBef>
            </a:pPr>
            <a:r>
              <a:rPr sz="3000" dirty="0">
                <a:solidFill>
                  <a:srgbClr val="333399"/>
                </a:solidFill>
                <a:latin typeface="Tahoma"/>
                <a:cs typeface="Tahoma"/>
              </a:rPr>
              <a:t>Gọi trực tiếp constructor của lớp cha</a:t>
            </a:r>
            <a:endParaRPr sz="3000" dirty="0">
              <a:latin typeface="Tahoma"/>
              <a:cs typeface="Tahoma"/>
            </a:endParaRPr>
          </a:p>
        </p:txBody>
      </p:sp>
      <p:sp>
        <p:nvSpPr>
          <p:cNvPr id="8" name="object 8"/>
          <p:cNvSpPr txBox="1"/>
          <p:nvPr/>
        </p:nvSpPr>
        <p:spPr>
          <a:xfrm>
            <a:off x="2753969" y="473710"/>
            <a:ext cx="7152031" cy="474489"/>
          </a:xfrm>
          <a:prstGeom prst="rect">
            <a:avLst/>
          </a:prstGeom>
        </p:spPr>
        <p:txBody>
          <a:bodyPr vert="horz" wrap="square" lIns="0" tIns="12700" rIns="0" bIns="0" rtlCol="0">
            <a:spAutoFit/>
          </a:bodyPr>
          <a:lstStyle/>
          <a:p>
            <a:pPr marL="12700">
              <a:spcBef>
                <a:spcPts val="100"/>
              </a:spcBef>
            </a:pPr>
            <a:r>
              <a:rPr sz="3000" dirty="0">
                <a:solidFill>
                  <a:srgbClr val="333399"/>
                </a:solidFill>
                <a:latin typeface="Tahoma"/>
                <a:cs typeface="Tahoma"/>
              </a:rPr>
              <a:t>Phương thức khởi tạo lớp con </a:t>
            </a:r>
            <a:r>
              <a:rPr sz="3000" dirty="0">
                <a:solidFill>
                  <a:srgbClr val="C00000"/>
                </a:solidFill>
                <a:latin typeface="Tahoma"/>
                <a:cs typeface="Tahoma"/>
              </a:rPr>
              <a:t>CÓ </a:t>
            </a:r>
            <a:r>
              <a:rPr sz="3000" dirty="0">
                <a:solidFill>
                  <a:srgbClr val="333399"/>
                </a:solidFill>
                <a:latin typeface="Tahoma"/>
                <a:cs typeface="Tahoma"/>
              </a:rPr>
              <a:t>tham số</a:t>
            </a:r>
            <a:endParaRPr sz="3000" dirty="0">
              <a:latin typeface="Tahoma"/>
              <a:cs typeface="Tahoma"/>
            </a:endParaRPr>
          </a:p>
        </p:txBody>
      </p:sp>
      <p:sp>
        <p:nvSpPr>
          <p:cNvPr id="9" name="object 9"/>
          <p:cNvSpPr txBox="1"/>
          <p:nvPr/>
        </p:nvSpPr>
        <p:spPr>
          <a:xfrm>
            <a:off x="1831340" y="1209497"/>
            <a:ext cx="355600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public </a:t>
            </a:r>
            <a:r>
              <a:rPr sz="2200" b="1" dirty="0">
                <a:latin typeface="Courier New"/>
                <a:cs typeface="Courier New"/>
              </a:rPr>
              <a:t>class TuGiac</a:t>
            </a:r>
            <a:r>
              <a:rPr sz="2200" b="1" spc="-40" dirty="0">
                <a:latin typeface="Courier New"/>
                <a:cs typeface="Courier New"/>
              </a:rPr>
              <a:t> </a:t>
            </a:r>
            <a:r>
              <a:rPr sz="2200" b="1" spc="-5" dirty="0">
                <a:latin typeface="Courier New"/>
                <a:cs typeface="Courier New"/>
              </a:rPr>
              <a:t>{</a:t>
            </a:r>
            <a:endParaRPr sz="2200">
              <a:latin typeface="Courier New"/>
              <a:cs typeface="Courier New"/>
            </a:endParaRPr>
          </a:p>
        </p:txBody>
      </p:sp>
      <p:sp>
        <p:nvSpPr>
          <p:cNvPr id="10" name="object 10"/>
          <p:cNvSpPr txBox="1"/>
          <p:nvPr/>
        </p:nvSpPr>
        <p:spPr>
          <a:xfrm>
            <a:off x="2166619" y="1545462"/>
            <a:ext cx="4570730" cy="1031240"/>
          </a:xfrm>
          <a:prstGeom prst="rect">
            <a:avLst/>
          </a:prstGeom>
        </p:spPr>
        <p:txBody>
          <a:bodyPr vert="horz" wrap="square" lIns="0" tIns="12065" rIns="0" bIns="0" rtlCol="0">
            <a:spAutoFit/>
          </a:bodyPr>
          <a:lstStyle/>
          <a:p>
            <a:pPr marL="12700" marR="8255">
              <a:spcBef>
                <a:spcPts val="95"/>
              </a:spcBef>
            </a:pPr>
            <a:r>
              <a:rPr sz="2200" b="1" dirty="0">
                <a:latin typeface="Courier New"/>
                <a:cs typeface="Courier New"/>
              </a:rPr>
              <a:t>protected Diem d1,d2,d3,d4;  public </a:t>
            </a:r>
            <a:r>
              <a:rPr sz="2200" b="1" dirty="0">
                <a:solidFill>
                  <a:srgbClr val="C00000"/>
                </a:solidFill>
                <a:latin typeface="Courier New"/>
                <a:cs typeface="Courier New"/>
              </a:rPr>
              <a:t>TuGiac(Diem d1,</a:t>
            </a:r>
            <a:endParaRPr sz="2200" dirty="0">
              <a:latin typeface="Courier New"/>
              <a:cs typeface="Courier New"/>
            </a:endParaRPr>
          </a:p>
          <a:p>
            <a:pPr marL="12700"/>
            <a:r>
              <a:rPr sz="2200" b="1" dirty="0">
                <a:solidFill>
                  <a:srgbClr val="C00000"/>
                </a:solidFill>
                <a:latin typeface="Courier New"/>
                <a:cs typeface="Courier New"/>
              </a:rPr>
              <a:t>Diem d2, Diem d3, Diem d4)</a:t>
            </a:r>
            <a:r>
              <a:rPr sz="2200" b="1" dirty="0">
                <a:latin typeface="Courier New"/>
                <a:cs typeface="Courier New"/>
              </a:rPr>
              <a:t>{</a:t>
            </a:r>
            <a:endParaRPr sz="2200" dirty="0">
              <a:latin typeface="Courier New"/>
              <a:cs typeface="Courier New"/>
            </a:endParaRPr>
          </a:p>
        </p:txBody>
      </p:sp>
      <p:sp>
        <p:nvSpPr>
          <p:cNvPr id="11" name="object 11"/>
          <p:cNvSpPr txBox="1"/>
          <p:nvPr/>
        </p:nvSpPr>
        <p:spPr>
          <a:xfrm>
            <a:off x="2335783" y="2551556"/>
            <a:ext cx="3055620" cy="360680"/>
          </a:xfrm>
          <a:prstGeom prst="rect">
            <a:avLst/>
          </a:prstGeom>
        </p:spPr>
        <p:txBody>
          <a:bodyPr vert="horz" wrap="square" lIns="0" tIns="12065" rIns="0" bIns="0" rtlCol="0">
            <a:spAutoFit/>
          </a:bodyPr>
          <a:lstStyle/>
          <a:p>
            <a:pPr marL="12700">
              <a:spcBef>
                <a:spcPts val="95"/>
              </a:spcBef>
            </a:pPr>
            <a:r>
              <a:rPr sz="2200" b="1" dirty="0">
                <a:latin typeface="Courier New"/>
                <a:cs typeface="Courier New"/>
              </a:rPr>
              <a:t>System.out.println</a:t>
            </a:r>
            <a:endParaRPr sz="2200" dirty="0">
              <a:latin typeface="Courier New"/>
              <a:cs typeface="Courier New"/>
            </a:endParaRPr>
          </a:p>
        </p:txBody>
      </p:sp>
      <p:sp>
        <p:nvSpPr>
          <p:cNvPr id="12" name="object 12"/>
          <p:cNvSpPr txBox="1"/>
          <p:nvPr/>
        </p:nvSpPr>
        <p:spPr>
          <a:xfrm>
            <a:off x="2335783" y="3222117"/>
            <a:ext cx="4572000" cy="695960"/>
          </a:xfrm>
          <a:prstGeom prst="rect">
            <a:avLst/>
          </a:prstGeom>
        </p:spPr>
        <p:txBody>
          <a:bodyPr vert="horz" wrap="square" lIns="0" tIns="12065" rIns="0" bIns="0" rtlCol="0">
            <a:spAutoFit/>
          </a:bodyPr>
          <a:lstStyle/>
          <a:p>
            <a:pPr marL="12700">
              <a:spcBef>
                <a:spcPts val="95"/>
              </a:spcBef>
            </a:pPr>
            <a:r>
              <a:rPr sz="2200" b="1" dirty="0">
                <a:latin typeface="Courier New"/>
                <a:cs typeface="Courier New"/>
              </a:rPr>
              <a:t>this.d1 </a:t>
            </a:r>
            <a:r>
              <a:rPr sz="2200" b="1" spc="-5" dirty="0">
                <a:latin typeface="Courier New"/>
                <a:cs typeface="Courier New"/>
              </a:rPr>
              <a:t>= </a:t>
            </a:r>
            <a:r>
              <a:rPr sz="2200" b="1" dirty="0">
                <a:latin typeface="Courier New"/>
                <a:cs typeface="Courier New"/>
              </a:rPr>
              <a:t>d1; this.d2 </a:t>
            </a:r>
            <a:r>
              <a:rPr sz="2200" b="1" spc="-5" dirty="0">
                <a:latin typeface="Courier New"/>
                <a:cs typeface="Courier New"/>
              </a:rPr>
              <a:t>=</a:t>
            </a:r>
            <a:r>
              <a:rPr sz="2200" b="1" spc="30" dirty="0">
                <a:latin typeface="Courier New"/>
                <a:cs typeface="Courier New"/>
              </a:rPr>
              <a:t> </a:t>
            </a:r>
            <a:r>
              <a:rPr sz="2200" b="1" spc="-5" dirty="0">
                <a:latin typeface="Courier New"/>
                <a:cs typeface="Courier New"/>
              </a:rPr>
              <a:t>d2;</a:t>
            </a:r>
            <a:endParaRPr sz="2200">
              <a:latin typeface="Courier New"/>
              <a:cs typeface="Courier New"/>
            </a:endParaRPr>
          </a:p>
          <a:p>
            <a:pPr marL="12700"/>
            <a:r>
              <a:rPr sz="2200" b="1" dirty="0">
                <a:latin typeface="Courier New"/>
                <a:cs typeface="Courier New"/>
              </a:rPr>
              <a:t>this.d3 </a:t>
            </a:r>
            <a:r>
              <a:rPr sz="2200" b="1" spc="-5" dirty="0">
                <a:latin typeface="Courier New"/>
                <a:cs typeface="Courier New"/>
              </a:rPr>
              <a:t>= </a:t>
            </a:r>
            <a:r>
              <a:rPr sz="2200" b="1" dirty="0">
                <a:latin typeface="Courier New"/>
                <a:cs typeface="Courier New"/>
              </a:rPr>
              <a:t>d3; this.d4 </a:t>
            </a:r>
            <a:r>
              <a:rPr sz="2200" b="1" spc="-5" dirty="0">
                <a:latin typeface="Courier New"/>
                <a:cs typeface="Courier New"/>
              </a:rPr>
              <a:t>=</a:t>
            </a:r>
            <a:r>
              <a:rPr sz="2200" b="1" spc="5" dirty="0">
                <a:latin typeface="Courier New"/>
                <a:cs typeface="Courier New"/>
              </a:rPr>
              <a:t> </a:t>
            </a:r>
            <a:r>
              <a:rPr sz="2200" b="1" spc="-5" dirty="0">
                <a:latin typeface="Courier New"/>
                <a:cs typeface="Courier New"/>
              </a:rPr>
              <a:t>d4;</a:t>
            </a:r>
            <a:endParaRPr sz="2200">
              <a:latin typeface="Courier New"/>
              <a:cs typeface="Courier New"/>
            </a:endParaRPr>
          </a:p>
        </p:txBody>
      </p:sp>
      <p:sp>
        <p:nvSpPr>
          <p:cNvPr id="13" name="object 13"/>
          <p:cNvSpPr txBox="1"/>
          <p:nvPr/>
        </p:nvSpPr>
        <p:spPr>
          <a:xfrm>
            <a:off x="2166619" y="3893058"/>
            <a:ext cx="193040" cy="36068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a:latin typeface="Courier New"/>
              <a:cs typeface="Courier New"/>
            </a:endParaRPr>
          </a:p>
        </p:txBody>
      </p:sp>
      <p:sp>
        <p:nvSpPr>
          <p:cNvPr id="14" name="object 14"/>
          <p:cNvSpPr txBox="1"/>
          <p:nvPr/>
        </p:nvSpPr>
        <p:spPr>
          <a:xfrm>
            <a:off x="1831340" y="4228338"/>
            <a:ext cx="7779384" cy="270764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a:t>
            </a:r>
            <a:endParaRPr sz="2200" dirty="0">
              <a:latin typeface="Courier New"/>
              <a:cs typeface="Courier New"/>
            </a:endParaRPr>
          </a:p>
          <a:p>
            <a:pPr marL="12700"/>
            <a:r>
              <a:rPr sz="2200" b="1" spc="-5" dirty="0">
                <a:latin typeface="Courier New"/>
                <a:cs typeface="Courier New"/>
              </a:rPr>
              <a:t>public </a:t>
            </a:r>
            <a:r>
              <a:rPr sz="2200" b="1" dirty="0">
                <a:latin typeface="Courier New"/>
                <a:cs typeface="Courier New"/>
              </a:rPr>
              <a:t>class </a:t>
            </a:r>
            <a:r>
              <a:rPr sz="2200" b="1" dirty="0">
                <a:solidFill>
                  <a:srgbClr val="C00000"/>
                </a:solidFill>
                <a:latin typeface="Courier New"/>
                <a:cs typeface="Courier New"/>
              </a:rPr>
              <a:t>HinhVuong extends TuGiac</a:t>
            </a:r>
            <a:r>
              <a:rPr sz="2200" b="1" spc="20" dirty="0">
                <a:solidFill>
                  <a:srgbClr val="C00000"/>
                </a:solidFill>
                <a:latin typeface="Courier New"/>
                <a:cs typeface="Courier New"/>
              </a:rPr>
              <a:t> </a:t>
            </a:r>
            <a:r>
              <a:rPr sz="2200" b="1" spc="-5" dirty="0">
                <a:solidFill>
                  <a:srgbClr val="C00000"/>
                </a:solidFill>
                <a:latin typeface="Courier New"/>
                <a:cs typeface="Courier New"/>
              </a:rPr>
              <a:t>{</a:t>
            </a:r>
            <a:endParaRPr sz="2200" dirty="0">
              <a:latin typeface="Courier New"/>
              <a:cs typeface="Courier New"/>
            </a:endParaRPr>
          </a:p>
          <a:p>
            <a:pPr marL="180340"/>
            <a:r>
              <a:rPr sz="2200" b="1" spc="-5" dirty="0">
                <a:latin typeface="Courier New"/>
                <a:cs typeface="Courier New"/>
              </a:rPr>
              <a:t>public </a:t>
            </a:r>
            <a:r>
              <a:rPr sz="2200" b="1" dirty="0">
                <a:solidFill>
                  <a:srgbClr val="C00000"/>
                </a:solidFill>
                <a:latin typeface="Courier New"/>
                <a:cs typeface="Courier New"/>
              </a:rPr>
              <a:t>HinhVuong(Diem d1, </a:t>
            </a:r>
            <a:r>
              <a:rPr sz="2200" b="1" spc="-5" dirty="0">
                <a:solidFill>
                  <a:srgbClr val="C00000"/>
                </a:solidFill>
                <a:latin typeface="Courier New"/>
                <a:cs typeface="Courier New"/>
              </a:rPr>
              <a:t>Diem</a:t>
            </a:r>
            <a:r>
              <a:rPr sz="2200" b="1" spc="25" dirty="0">
                <a:solidFill>
                  <a:srgbClr val="C00000"/>
                </a:solidFill>
                <a:latin typeface="Courier New"/>
                <a:cs typeface="Courier New"/>
              </a:rPr>
              <a:t> </a:t>
            </a:r>
            <a:r>
              <a:rPr sz="2200" b="1" spc="-5" dirty="0">
                <a:solidFill>
                  <a:srgbClr val="C00000"/>
                </a:solidFill>
                <a:latin typeface="Courier New"/>
                <a:cs typeface="Courier New"/>
              </a:rPr>
              <a:t>d2,</a:t>
            </a:r>
            <a:endParaRPr sz="2200" dirty="0">
              <a:latin typeface="Courier New"/>
              <a:cs typeface="Courier New"/>
            </a:endParaRPr>
          </a:p>
          <a:p>
            <a:pPr marL="516890" marR="3549650"/>
            <a:r>
              <a:rPr sz="2200" b="1" dirty="0">
                <a:solidFill>
                  <a:srgbClr val="C00000"/>
                </a:solidFill>
                <a:latin typeface="Courier New"/>
                <a:cs typeface="Courier New"/>
              </a:rPr>
              <a:t>Diem d3, Diem </a:t>
            </a:r>
            <a:r>
              <a:rPr sz="2200" b="1" spc="-5" dirty="0">
                <a:solidFill>
                  <a:srgbClr val="C00000"/>
                </a:solidFill>
                <a:latin typeface="Courier New"/>
                <a:cs typeface="Courier New"/>
              </a:rPr>
              <a:t>d4){  </a:t>
            </a:r>
            <a:r>
              <a:rPr sz="2200" b="1" dirty="0">
                <a:solidFill>
                  <a:srgbClr val="333399"/>
                </a:solidFill>
                <a:latin typeface="Courier New"/>
                <a:cs typeface="Courier New"/>
              </a:rPr>
              <a:t>super(d1, d2, d3,</a:t>
            </a:r>
            <a:r>
              <a:rPr sz="2200" b="1" spc="-20" dirty="0">
                <a:solidFill>
                  <a:srgbClr val="333399"/>
                </a:solidFill>
                <a:latin typeface="Courier New"/>
                <a:cs typeface="Courier New"/>
              </a:rPr>
              <a:t> </a:t>
            </a:r>
            <a:r>
              <a:rPr sz="2200" b="1" dirty="0">
                <a:solidFill>
                  <a:srgbClr val="333399"/>
                </a:solidFill>
                <a:latin typeface="Courier New"/>
                <a:cs typeface="Courier New"/>
              </a:rPr>
              <a:t>d4);</a:t>
            </a:r>
            <a:endParaRPr sz="2200" dirty="0">
              <a:latin typeface="Courier New"/>
              <a:cs typeface="Courier New"/>
            </a:endParaRPr>
          </a:p>
          <a:p>
            <a:pPr marL="514984">
              <a:spcBef>
                <a:spcPts val="400"/>
              </a:spcBef>
            </a:pPr>
            <a:r>
              <a:rPr b="1" spc="-10" dirty="0">
                <a:latin typeface="Courier New"/>
                <a:cs typeface="Courier New"/>
              </a:rPr>
              <a:t>System.out.println("Lop </a:t>
            </a:r>
            <a:r>
              <a:rPr b="1" spc="-5" dirty="0">
                <a:latin typeface="Courier New"/>
                <a:cs typeface="Courier New"/>
              </a:rPr>
              <a:t>con</a:t>
            </a:r>
            <a:r>
              <a:rPr b="1" spc="40" dirty="0">
                <a:latin typeface="Courier New"/>
                <a:cs typeface="Courier New"/>
              </a:rPr>
              <a:t> </a:t>
            </a:r>
            <a:r>
              <a:rPr b="1" spc="-10" dirty="0">
                <a:latin typeface="Courier New"/>
                <a:cs typeface="Courier New"/>
              </a:rPr>
              <a:t>HinhVuong(d1,d2,d3,d4)");</a:t>
            </a:r>
            <a:endParaRPr dirty="0">
              <a:latin typeface="Courier New"/>
              <a:cs typeface="Courier New"/>
            </a:endParaRPr>
          </a:p>
          <a:p>
            <a:pPr marL="347980">
              <a:spcBef>
                <a:spcPts val="80"/>
              </a:spcBef>
            </a:pPr>
            <a:r>
              <a:rPr sz="2200" b="1" spc="-5" dirty="0">
                <a:latin typeface="Courier New"/>
                <a:cs typeface="Courier New"/>
              </a:rPr>
              <a:t>}</a:t>
            </a:r>
            <a:endParaRPr sz="2200" dirty="0">
              <a:latin typeface="Courier New"/>
              <a:cs typeface="Courier New"/>
            </a:endParaRPr>
          </a:p>
          <a:p>
            <a:pPr marL="12700">
              <a:spcBef>
                <a:spcPts val="5"/>
              </a:spcBef>
            </a:pPr>
            <a:r>
              <a:rPr sz="2200" b="1" spc="-5" dirty="0">
                <a:latin typeface="Courier New"/>
                <a:cs typeface="Courier New"/>
              </a:rPr>
              <a:t>}</a:t>
            </a:r>
            <a:endParaRPr sz="2200" dirty="0">
              <a:latin typeface="Courier New"/>
              <a:cs typeface="Courier New"/>
            </a:endParaRPr>
          </a:p>
        </p:txBody>
      </p:sp>
      <p:sp>
        <p:nvSpPr>
          <p:cNvPr id="15" name="object 15"/>
          <p:cNvSpPr txBox="1"/>
          <p:nvPr/>
        </p:nvSpPr>
        <p:spPr>
          <a:xfrm>
            <a:off x="2359660" y="2886837"/>
            <a:ext cx="8040674" cy="350737"/>
          </a:xfrm>
          <a:prstGeom prst="rect">
            <a:avLst/>
          </a:prstGeom>
        </p:spPr>
        <p:txBody>
          <a:bodyPr vert="horz" wrap="square" lIns="0" tIns="12065" rIns="0" bIns="0" rtlCol="0">
            <a:spAutoFit/>
          </a:bodyPr>
          <a:lstStyle/>
          <a:p>
            <a:pPr marL="38100">
              <a:spcBef>
                <a:spcPts val="95"/>
              </a:spcBef>
            </a:pPr>
            <a:r>
              <a:rPr sz="2200" b="1" dirty="0">
                <a:latin typeface="Courier New"/>
                <a:cs typeface="Courier New"/>
              </a:rPr>
              <a:t>("Lop cha</a:t>
            </a:r>
            <a:r>
              <a:rPr sz="2200" b="1" spc="-5" dirty="0">
                <a:latin typeface="Courier New"/>
                <a:cs typeface="Courier New"/>
              </a:rPr>
              <a:t> </a:t>
            </a:r>
            <a:r>
              <a:rPr sz="2200" b="1" dirty="0">
                <a:latin typeface="Courier New"/>
                <a:cs typeface="Courier New"/>
              </a:rPr>
              <a:t>TuGiac(d1,d2,d3,d4)"); </a:t>
            </a:r>
            <a:r>
              <a:rPr sz="3300" b="1" baseline="22727" dirty="0">
                <a:latin typeface="Courier New"/>
                <a:cs typeface="Courier New"/>
              </a:rPr>
              <a:t>new</a:t>
            </a:r>
            <a:r>
              <a:rPr sz="3300" b="1" spc="-825" baseline="22727" dirty="0">
                <a:latin typeface="Courier New"/>
                <a:cs typeface="Courier New"/>
              </a:rPr>
              <a:t> </a:t>
            </a:r>
            <a:r>
              <a:rPr sz="3300" b="1" baseline="22727" dirty="0">
                <a:latin typeface="Courier New"/>
                <a:cs typeface="Courier New"/>
              </a:rPr>
              <a:t>Diem(0,1),</a:t>
            </a:r>
            <a:endParaRPr sz="3300" baseline="22727" dirty="0">
              <a:latin typeface="Courier New"/>
              <a:cs typeface="Courier New"/>
            </a:endParaRPr>
          </a:p>
        </p:txBody>
      </p:sp>
      <p:sp>
        <p:nvSpPr>
          <p:cNvPr id="16" name="object 16"/>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48</a:t>
            </a:r>
            <a:endParaRPr sz="1400">
              <a:latin typeface="Tahoma"/>
              <a:cs typeface="Tahoma"/>
            </a:endParaRPr>
          </a:p>
        </p:txBody>
      </p:sp>
      <p:sp>
        <p:nvSpPr>
          <p:cNvPr id="17" name="object 17"/>
          <p:cNvSpPr txBox="1"/>
          <p:nvPr/>
        </p:nvSpPr>
        <p:spPr>
          <a:xfrm>
            <a:off x="7318629" y="1430273"/>
            <a:ext cx="3056255" cy="1366520"/>
          </a:xfrm>
          <a:prstGeom prst="rect">
            <a:avLst/>
          </a:prstGeom>
        </p:spPr>
        <p:txBody>
          <a:bodyPr vert="horz" wrap="square" lIns="0" tIns="12065" rIns="0" bIns="0" rtlCol="0">
            <a:spAutoFit/>
          </a:bodyPr>
          <a:lstStyle/>
          <a:p>
            <a:pPr marL="12700">
              <a:spcBef>
                <a:spcPts val="95"/>
              </a:spcBef>
            </a:pPr>
            <a:r>
              <a:rPr sz="2200" b="1" spc="-5" dirty="0">
                <a:latin typeface="Courier New"/>
                <a:cs typeface="Courier New"/>
              </a:rPr>
              <a:t>. . .</a:t>
            </a:r>
            <a:endParaRPr sz="2200" dirty="0">
              <a:latin typeface="Courier New"/>
              <a:cs typeface="Courier New"/>
            </a:endParaRPr>
          </a:p>
          <a:p>
            <a:pPr marL="12700"/>
            <a:r>
              <a:rPr sz="2200" b="1" spc="-5" dirty="0">
                <a:latin typeface="Courier New"/>
                <a:cs typeface="Courier New"/>
              </a:rPr>
              <a:t>HinhVuong hv</a:t>
            </a:r>
            <a:r>
              <a:rPr sz="2200" b="1" spc="5" dirty="0">
                <a:latin typeface="Courier New"/>
                <a:cs typeface="Courier New"/>
              </a:rPr>
              <a:t> </a:t>
            </a:r>
            <a:r>
              <a:rPr sz="2200" b="1" spc="-5" dirty="0">
                <a:latin typeface="Courier New"/>
                <a:cs typeface="Courier New"/>
              </a:rPr>
              <a:t>=</a:t>
            </a:r>
            <a:endParaRPr sz="2200" dirty="0">
              <a:latin typeface="Courier New"/>
              <a:cs typeface="Courier New"/>
            </a:endParaRPr>
          </a:p>
          <a:p>
            <a:pPr marL="347980"/>
            <a:r>
              <a:rPr sz="2200" b="1" dirty="0">
                <a:latin typeface="Courier New"/>
                <a:cs typeface="Courier New"/>
              </a:rPr>
              <a:t>new</a:t>
            </a:r>
            <a:r>
              <a:rPr sz="2200" b="1" spc="-10" dirty="0">
                <a:latin typeface="Courier New"/>
                <a:cs typeface="Courier New"/>
              </a:rPr>
              <a:t> </a:t>
            </a:r>
            <a:r>
              <a:rPr sz="2200" b="1" dirty="0">
                <a:latin typeface="Courier New"/>
                <a:cs typeface="Courier New"/>
              </a:rPr>
              <a:t>HinhVuong(</a:t>
            </a:r>
            <a:endParaRPr sz="2200" dirty="0">
              <a:latin typeface="Courier New"/>
              <a:cs typeface="Courier New"/>
            </a:endParaRPr>
          </a:p>
          <a:p>
            <a:pPr marL="685165"/>
            <a:r>
              <a:rPr sz="2200" b="1" dirty="0">
                <a:latin typeface="Courier New"/>
                <a:cs typeface="Courier New"/>
              </a:rPr>
              <a:t>new</a:t>
            </a:r>
            <a:r>
              <a:rPr sz="2200" b="1" spc="-50" dirty="0">
                <a:latin typeface="Courier New"/>
                <a:cs typeface="Courier New"/>
              </a:rPr>
              <a:t> </a:t>
            </a:r>
            <a:r>
              <a:rPr sz="2200" b="1" dirty="0">
                <a:latin typeface="Courier New"/>
                <a:cs typeface="Courier New"/>
              </a:rPr>
              <a:t>Diem(0,0),</a:t>
            </a:r>
            <a:endParaRPr sz="2200" dirty="0">
              <a:latin typeface="Courier New"/>
              <a:cs typeface="Courier New"/>
            </a:endParaRPr>
          </a:p>
        </p:txBody>
      </p:sp>
      <p:sp>
        <p:nvSpPr>
          <p:cNvPr id="18" name="object 18"/>
          <p:cNvSpPr txBox="1"/>
          <p:nvPr/>
        </p:nvSpPr>
        <p:spPr>
          <a:xfrm>
            <a:off x="7991094" y="3106927"/>
            <a:ext cx="2552700" cy="695960"/>
          </a:xfrm>
          <a:prstGeom prst="rect">
            <a:avLst/>
          </a:prstGeom>
        </p:spPr>
        <p:txBody>
          <a:bodyPr vert="horz" wrap="square" lIns="0" tIns="12065" rIns="0" bIns="0" rtlCol="0">
            <a:spAutoFit/>
          </a:bodyPr>
          <a:lstStyle/>
          <a:p>
            <a:pPr marL="12700">
              <a:spcBef>
                <a:spcPts val="95"/>
              </a:spcBef>
            </a:pPr>
            <a:r>
              <a:rPr sz="2200" b="1" dirty="0">
                <a:latin typeface="Courier New"/>
                <a:cs typeface="Courier New"/>
              </a:rPr>
              <a:t>new</a:t>
            </a:r>
            <a:r>
              <a:rPr sz="2200" b="1" spc="-25" dirty="0">
                <a:latin typeface="Courier New"/>
                <a:cs typeface="Courier New"/>
              </a:rPr>
              <a:t> </a:t>
            </a:r>
            <a:r>
              <a:rPr sz="2200" b="1" dirty="0">
                <a:latin typeface="Courier New"/>
                <a:cs typeface="Courier New"/>
              </a:rPr>
              <a:t>Diem(1,1),</a:t>
            </a:r>
            <a:endParaRPr sz="2200">
              <a:latin typeface="Courier New"/>
              <a:cs typeface="Courier New"/>
            </a:endParaRPr>
          </a:p>
          <a:p>
            <a:pPr marL="12700"/>
            <a:r>
              <a:rPr sz="2200" b="1" dirty="0">
                <a:latin typeface="Courier New"/>
                <a:cs typeface="Courier New"/>
              </a:rPr>
              <a:t>new</a:t>
            </a:r>
            <a:r>
              <a:rPr sz="2200" b="1" spc="-45" dirty="0">
                <a:latin typeface="Courier New"/>
                <a:cs typeface="Courier New"/>
              </a:rPr>
              <a:t> </a:t>
            </a:r>
            <a:r>
              <a:rPr sz="2200" b="1" dirty="0">
                <a:latin typeface="Courier New"/>
                <a:cs typeface="Courier New"/>
              </a:rPr>
              <a:t>Diem(1,0));</a:t>
            </a:r>
            <a:endParaRPr sz="2200">
              <a:latin typeface="Courier New"/>
              <a:cs typeface="Courier New"/>
            </a:endParaRPr>
          </a:p>
        </p:txBody>
      </p:sp>
      <p:grpSp>
        <p:nvGrpSpPr>
          <p:cNvPr id="19" name="object 19"/>
          <p:cNvGrpSpPr/>
          <p:nvPr/>
        </p:nvGrpSpPr>
        <p:grpSpPr>
          <a:xfrm>
            <a:off x="9060874" y="3893058"/>
            <a:ext cx="513715" cy="1419480"/>
            <a:chOff x="7206995" y="4681728"/>
            <a:chExt cx="513715" cy="513715"/>
          </a:xfrm>
        </p:grpSpPr>
        <p:sp>
          <p:nvSpPr>
            <p:cNvPr id="20" name="object 20"/>
            <p:cNvSpPr/>
            <p:nvPr/>
          </p:nvSpPr>
          <p:spPr>
            <a:xfrm>
              <a:off x="7211567" y="4686300"/>
              <a:ext cx="504825" cy="504825"/>
            </a:xfrm>
            <a:custGeom>
              <a:avLst/>
              <a:gdLst/>
              <a:ahLst/>
              <a:cxnLst/>
              <a:rect l="l" t="t" r="r" b="b"/>
              <a:pathLst>
                <a:path w="504825" h="504825">
                  <a:moveTo>
                    <a:pt x="378332" y="0"/>
                  </a:moveTo>
                  <a:lnTo>
                    <a:pt x="126110" y="0"/>
                  </a:lnTo>
                  <a:lnTo>
                    <a:pt x="126110" y="342138"/>
                  </a:lnTo>
                  <a:lnTo>
                    <a:pt x="0" y="342138"/>
                  </a:lnTo>
                  <a:lnTo>
                    <a:pt x="252222" y="504444"/>
                  </a:lnTo>
                  <a:lnTo>
                    <a:pt x="504443" y="342138"/>
                  </a:lnTo>
                  <a:lnTo>
                    <a:pt x="378332" y="342138"/>
                  </a:lnTo>
                  <a:lnTo>
                    <a:pt x="378332" y="0"/>
                  </a:lnTo>
                  <a:close/>
                </a:path>
              </a:pathLst>
            </a:custGeom>
            <a:solidFill>
              <a:srgbClr val="FF0000"/>
            </a:solidFill>
          </p:spPr>
          <p:txBody>
            <a:bodyPr wrap="square" lIns="0" tIns="0" rIns="0" bIns="0" rtlCol="0"/>
            <a:lstStyle/>
            <a:p>
              <a:endParaRPr/>
            </a:p>
          </p:txBody>
        </p:sp>
        <p:sp>
          <p:nvSpPr>
            <p:cNvPr id="21" name="object 21"/>
            <p:cNvSpPr/>
            <p:nvPr/>
          </p:nvSpPr>
          <p:spPr>
            <a:xfrm>
              <a:off x="7211567" y="4686300"/>
              <a:ext cx="504825" cy="504825"/>
            </a:xfrm>
            <a:custGeom>
              <a:avLst/>
              <a:gdLst/>
              <a:ahLst/>
              <a:cxnLst/>
              <a:rect l="l" t="t" r="r" b="b"/>
              <a:pathLst>
                <a:path w="504825" h="504825">
                  <a:moveTo>
                    <a:pt x="0" y="342138"/>
                  </a:moveTo>
                  <a:lnTo>
                    <a:pt x="126110" y="342138"/>
                  </a:lnTo>
                  <a:lnTo>
                    <a:pt x="126110" y="0"/>
                  </a:lnTo>
                  <a:lnTo>
                    <a:pt x="378332" y="0"/>
                  </a:lnTo>
                  <a:lnTo>
                    <a:pt x="378332" y="342138"/>
                  </a:lnTo>
                  <a:lnTo>
                    <a:pt x="504443" y="342138"/>
                  </a:lnTo>
                  <a:lnTo>
                    <a:pt x="252222" y="504444"/>
                  </a:lnTo>
                  <a:lnTo>
                    <a:pt x="0" y="342138"/>
                  </a:lnTo>
                  <a:close/>
                </a:path>
              </a:pathLst>
            </a:custGeom>
            <a:ln w="9144">
              <a:solidFill>
                <a:srgbClr val="000000"/>
              </a:solidFill>
            </a:ln>
          </p:spPr>
          <p:txBody>
            <a:bodyPr wrap="square" lIns="0" tIns="0" rIns="0" bIns="0" rtlCol="0"/>
            <a:lstStyle/>
            <a:p>
              <a:endParaRPr/>
            </a:p>
          </p:txBody>
        </p:sp>
      </p:grpSp>
      <p:sp>
        <p:nvSpPr>
          <p:cNvPr id="22" name="object 22"/>
          <p:cNvSpPr/>
          <p:nvPr/>
        </p:nvSpPr>
        <p:spPr>
          <a:xfrm>
            <a:off x="6329984" y="5312538"/>
            <a:ext cx="4213811" cy="4282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p>
          </p:txBody>
        </p:sp>
        <p:sp>
          <p:nvSpPr>
            <p:cNvPr id="4" name="object 4"/>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1019" y="848867"/>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p>
          </p:txBody>
        </p:sp>
        <p:sp>
          <p:nvSpPr>
            <p:cNvPr id="6" name="object 6"/>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9" name="object 9"/>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1831340" y="1387806"/>
            <a:ext cx="5388610" cy="4599305"/>
          </a:xfrm>
          <a:prstGeom prst="rect">
            <a:avLst/>
          </a:prstGeom>
        </p:spPr>
        <p:txBody>
          <a:bodyPr vert="horz" wrap="square" lIns="0" tIns="12700" rIns="0" bIns="0" rtlCol="0">
            <a:spAutoFit/>
          </a:bodyPr>
          <a:lstStyle/>
          <a:p>
            <a:pPr marL="12700">
              <a:spcBef>
                <a:spcPts val="100"/>
              </a:spcBef>
            </a:pPr>
            <a:r>
              <a:rPr sz="3000" b="1" spc="-5" dirty="0">
                <a:latin typeface="Tahoma"/>
                <a:cs typeface="Tahoma"/>
              </a:rPr>
              <a:t>public class TG</a:t>
            </a:r>
            <a:r>
              <a:rPr sz="3000" b="1" spc="-10" dirty="0">
                <a:latin typeface="Tahoma"/>
                <a:cs typeface="Tahoma"/>
              </a:rPr>
              <a:t> </a:t>
            </a:r>
            <a:r>
              <a:rPr sz="3000" b="1" dirty="0">
                <a:latin typeface="Tahoma"/>
                <a:cs typeface="Tahoma"/>
              </a:rPr>
              <a:t>{</a:t>
            </a:r>
            <a:endParaRPr sz="3000" dirty="0">
              <a:latin typeface="Tahoma"/>
              <a:cs typeface="Tahoma"/>
            </a:endParaRPr>
          </a:p>
          <a:p>
            <a:pPr marL="355600" marR="208915">
              <a:spcBef>
                <a:spcPts val="5"/>
              </a:spcBef>
            </a:pPr>
            <a:r>
              <a:rPr sz="3000" b="1" spc="-5" dirty="0">
                <a:latin typeface="Tahoma"/>
                <a:cs typeface="Tahoma"/>
              </a:rPr>
              <a:t>private </a:t>
            </a:r>
            <a:r>
              <a:rPr sz="3000" b="1" spc="-10" dirty="0">
                <a:latin typeface="Tahoma"/>
                <a:cs typeface="Tahoma"/>
              </a:rPr>
              <a:t>String </a:t>
            </a:r>
            <a:r>
              <a:rPr sz="3000" b="1" spc="-5" dirty="0">
                <a:latin typeface="Tahoma"/>
                <a:cs typeface="Tahoma"/>
              </a:rPr>
              <a:t>name;  public TG(String name)</a:t>
            </a:r>
            <a:r>
              <a:rPr sz="3000" b="1" spc="-50" dirty="0">
                <a:latin typeface="Tahoma"/>
                <a:cs typeface="Tahoma"/>
              </a:rPr>
              <a:t> </a:t>
            </a:r>
            <a:r>
              <a:rPr sz="3000" b="1" dirty="0">
                <a:latin typeface="Tahoma"/>
                <a:cs typeface="Tahoma"/>
              </a:rPr>
              <a:t>{</a:t>
            </a:r>
            <a:endParaRPr sz="3000" dirty="0">
              <a:latin typeface="Tahoma"/>
              <a:cs typeface="Tahoma"/>
            </a:endParaRPr>
          </a:p>
          <a:p>
            <a:pPr marL="355600"/>
            <a:r>
              <a:rPr sz="3000" dirty="0">
                <a:latin typeface="Tahoma"/>
                <a:cs typeface="Tahoma"/>
              </a:rPr>
              <a:t>}</a:t>
            </a:r>
          </a:p>
          <a:p>
            <a:pPr marL="12700"/>
            <a:r>
              <a:rPr sz="3000" dirty="0">
                <a:latin typeface="Tahoma"/>
                <a:cs typeface="Tahoma"/>
              </a:rPr>
              <a:t>}</a:t>
            </a:r>
          </a:p>
          <a:p>
            <a:pPr>
              <a:spcBef>
                <a:spcPts val="40"/>
              </a:spcBef>
            </a:pPr>
            <a:endParaRPr sz="2950" dirty="0">
              <a:latin typeface="Tahoma"/>
              <a:cs typeface="Tahoma"/>
            </a:endParaRPr>
          </a:p>
          <a:p>
            <a:pPr marL="355600" marR="5080" indent="-342900">
              <a:spcBef>
                <a:spcPts val="5"/>
              </a:spcBef>
            </a:pPr>
            <a:r>
              <a:rPr sz="3000" b="1" spc="-5" dirty="0">
                <a:latin typeface="Tahoma"/>
                <a:cs typeface="Tahoma"/>
              </a:rPr>
              <a:t>public </a:t>
            </a:r>
            <a:r>
              <a:rPr sz="3000" b="1" dirty="0">
                <a:latin typeface="Tahoma"/>
                <a:cs typeface="Tahoma"/>
              </a:rPr>
              <a:t>class </a:t>
            </a:r>
            <a:r>
              <a:rPr sz="3000" b="1" spc="-5" dirty="0">
                <a:latin typeface="Tahoma"/>
                <a:cs typeface="Tahoma"/>
              </a:rPr>
              <a:t>HV extends TG{  public </a:t>
            </a:r>
            <a:r>
              <a:rPr sz="3000" b="1" dirty="0">
                <a:latin typeface="Tahoma"/>
                <a:cs typeface="Tahoma"/>
              </a:rPr>
              <a:t>void</a:t>
            </a:r>
            <a:r>
              <a:rPr sz="3000" b="1" spc="-15" dirty="0">
                <a:latin typeface="Tahoma"/>
                <a:cs typeface="Tahoma"/>
              </a:rPr>
              <a:t> </a:t>
            </a:r>
            <a:r>
              <a:rPr sz="3000" b="1" dirty="0">
                <a:latin typeface="Tahoma"/>
                <a:cs typeface="Tahoma"/>
              </a:rPr>
              <a:t>test(){</a:t>
            </a:r>
            <a:endParaRPr sz="3000" dirty="0">
              <a:latin typeface="Tahoma"/>
              <a:cs typeface="Tahoma"/>
            </a:endParaRPr>
          </a:p>
          <a:p>
            <a:pPr marL="355600"/>
            <a:r>
              <a:rPr sz="3000" dirty="0">
                <a:latin typeface="Tahoma"/>
                <a:cs typeface="Tahoma"/>
              </a:rPr>
              <a:t>}</a:t>
            </a:r>
          </a:p>
          <a:p>
            <a:pPr marL="12700"/>
            <a:r>
              <a:rPr sz="3000" dirty="0">
                <a:latin typeface="Tahoma"/>
                <a:cs typeface="Tahoma"/>
              </a:rPr>
              <a:t>}</a:t>
            </a:r>
          </a:p>
        </p:txBody>
      </p:sp>
      <p:sp>
        <p:nvSpPr>
          <p:cNvPr id="11" name="object 11"/>
          <p:cNvSpPr txBox="1"/>
          <p:nvPr/>
        </p:nvSpPr>
        <p:spPr>
          <a:xfrm>
            <a:off x="10171939" y="6429162"/>
            <a:ext cx="220979" cy="228909"/>
          </a:xfrm>
          <a:prstGeom prst="rect">
            <a:avLst/>
          </a:prstGeom>
        </p:spPr>
        <p:txBody>
          <a:bodyPr vert="horz" wrap="square" lIns="0" tIns="13335" rIns="0" bIns="0" rtlCol="0">
            <a:spAutoFit/>
          </a:bodyPr>
          <a:lstStyle/>
          <a:p>
            <a:pPr marL="12700">
              <a:spcBef>
                <a:spcPts val="105"/>
              </a:spcBef>
            </a:pPr>
            <a:r>
              <a:rPr sz="1400" dirty="0">
                <a:latin typeface="Tahoma"/>
                <a:cs typeface="Tahoma"/>
              </a:rPr>
              <a:t>49</a:t>
            </a:r>
            <a:endParaRPr sz="140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04160" y="-230452"/>
            <a:ext cx="7711441" cy="1367682"/>
          </a:xfrm>
          <a:prstGeom prst="rect">
            <a:avLst/>
          </a:prstGeom>
        </p:spPr>
        <p:txBody>
          <a:bodyPr vert="horz" wrap="square" lIns="0" tIns="13335" rIns="0" bIns="0" rtlCol="0" anchor="ctr">
            <a:spAutoFit/>
          </a:bodyPr>
          <a:lstStyle/>
          <a:p>
            <a:pPr marL="12700">
              <a:lnSpc>
                <a:spcPct val="100000"/>
              </a:lnSpc>
              <a:spcBef>
                <a:spcPts val="105"/>
              </a:spcBef>
            </a:pPr>
            <a:r>
              <a:rPr lang="en-US" dirty="0">
                <a:solidFill>
                  <a:srgbClr val="333399"/>
                </a:solidFill>
                <a:latin typeface="Tahoma"/>
                <a:cs typeface="Tahoma"/>
              </a:rPr>
              <a:t>1. </a:t>
            </a:r>
            <a:r>
              <a:rPr lang="en-US" dirty="0" err="1">
                <a:solidFill>
                  <a:srgbClr val="333399"/>
                </a:solidFill>
                <a:latin typeface="Tahoma"/>
                <a:cs typeface="Tahoma"/>
              </a:rPr>
              <a:t>Tái</a:t>
            </a:r>
            <a:r>
              <a:rPr lang="en-US" dirty="0">
                <a:solidFill>
                  <a:srgbClr val="333399"/>
                </a:solidFill>
                <a:latin typeface="Tahoma"/>
                <a:cs typeface="Tahoma"/>
              </a:rPr>
              <a:t> </a:t>
            </a:r>
            <a:r>
              <a:rPr lang="en-US" dirty="0" err="1">
                <a:solidFill>
                  <a:srgbClr val="333399"/>
                </a:solidFill>
                <a:latin typeface="Tahoma"/>
                <a:cs typeface="Tahoma"/>
              </a:rPr>
              <a:t>sử</a:t>
            </a:r>
            <a:r>
              <a:rPr lang="en-US" dirty="0">
                <a:solidFill>
                  <a:srgbClr val="333399"/>
                </a:solidFill>
                <a:latin typeface="Tahoma"/>
                <a:cs typeface="Tahoma"/>
              </a:rPr>
              <a:t> </a:t>
            </a:r>
            <a:r>
              <a:rPr lang="en-US" dirty="0" err="1">
                <a:solidFill>
                  <a:srgbClr val="333399"/>
                </a:solidFill>
                <a:latin typeface="Tahoma"/>
                <a:cs typeface="Tahoma"/>
              </a:rPr>
              <a:t>dụng</a:t>
            </a:r>
            <a:r>
              <a:rPr lang="en-US" dirty="0">
                <a:solidFill>
                  <a:srgbClr val="333399"/>
                </a:solidFill>
                <a:latin typeface="Tahoma"/>
                <a:cs typeface="Tahoma"/>
              </a:rPr>
              <a:t> </a:t>
            </a:r>
            <a:r>
              <a:rPr lang="en-US" dirty="0" err="1">
                <a:solidFill>
                  <a:srgbClr val="333399"/>
                </a:solidFill>
                <a:latin typeface="Tahoma"/>
                <a:cs typeface="Tahoma"/>
              </a:rPr>
              <a:t>mã</a:t>
            </a:r>
            <a:r>
              <a:rPr lang="en-US" dirty="0">
                <a:solidFill>
                  <a:srgbClr val="333399"/>
                </a:solidFill>
                <a:latin typeface="Tahoma"/>
                <a:cs typeface="Tahoma"/>
              </a:rPr>
              <a:t> </a:t>
            </a:r>
            <a:r>
              <a:rPr lang="en-US" dirty="0" err="1">
                <a:solidFill>
                  <a:srgbClr val="333399"/>
                </a:solidFill>
                <a:latin typeface="Tahoma"/>
                <a:cs typeface="Tahoma"/>
              </a:rPr>
              <a:t>nguồn</a:t>
            </a:r>
            <a:r>
              <a:rPr lang="en-US" dirty="0">
                <a:solidFill>
                  <a:srgbClr val="333399"/>
                </a:solidFill>
                <a:latin typeface="Tahoma"/>
                <a:cs typeface="Tahoma"/>
              </a:rPr>
              <a:t> (Re-usability)</a:t>
            </a:r>
            <a:endParaRPr dirty="0">
              <a:latin typeface="Tahoma"/>
              <a:cs typeface="Tahoma"/>
            </a:endParaRPr>
          </a:p>
        </p:txBody>
      </p:sp>
      <p:sp>
        <p:nvSpPr>
          <p:cNvPr id="8" name="object 8"/>
          <p:cNvSpPr txBox="1"/>
          <p:nvPr/>
        </p:nvSpPr>
        <p:spPr>
          <a:xfrm>
            <a:off x="2449491" y="1518386"/>
            <a:ext cx="5257800" cy="3940631"/>
          </a:xfrm>
          <a:prstGeom prst="rect">
            <a:avLst/>
          </a:prstGeom>
        </p:spPr>
        <p:txBody>
          <a:bodyPr vert="horz" wrap="square" lIns="0" tIns="13335" rIns="0" bIns="0" rtlCol="0">
            <a:spAutoFit/>
          </a:bodyPr>
          <a:lstStyle/>
          <a:p>
            <a:pPr marL="355600" marR="607695" indent="-342900">
              <a:spcBef>
                <a:spcPts val="105"/>
              </a:spcBef>
              <a:buClr>
                <a:srgbClr val="3333CC"/>
              </a:buClr>
              <a:buSzPct val="59375"/>
              <a:buFont typeface="Wingdings"/>
              <a:buChar char="◼"/>
              <a:tabLst>
                <a:tab pos="354965" algn="l"/>
                <a:tab pos="355600" algn="l"/>
              </a:tabLst>
            </a:pPr>
            <a:r>
              <a:rPr sz="2400" dirty="0">
                <a:latin typeface="Tahoma"/>
                <a:cs typeface="Tahoma"/>
              </a:rPr>
              <a:t>Tái sử dụng mã nguồn: Sử  dụng lại các mã nguồn đã  viết</a:t>
            </a:r>
          </a:p>
          <a:p>
            <a:pPr marL="812165" marR="141605" lvl="1" indent="-342900">
              <a:spcBef>
                <a:spcPts val="675"/>
              </a:spcBef>
              <a:buClr>
                <a:srgbClr val="FF0000"/>
              </a:buClr>
              <a:buSzPct val="53571"/>
              <a:buFont typeface="Wingdings" panose="05000000000000000000" pitchFamily="2" charset="2"/>
              <a:buChar char="q"/>
              <a:tabLst>
                <a:tab pos="756285" algn="l"/>
                <a:tab pos="756920" algn="l"/>
              </a:tabLst>
            </a:pPr>
            <a:r>
              <a:rPr sz="2400" dirty="0">
                <a:latin typeface="Tahoma"/>
                <a:cs typeface="Tahoma"/>
              </a:rPr>
              <a:t>Lập trình cấu trúc: Tái sử dụng  hàm/chương </a:t>
            </a:r>
            <a:r>
              <a:rPr sz="2400" dirty="0" err="1">
                <a:latin typeface="Tahoma"/>
                <a:cs typeface="Tahoma"/>
              </a:rPr>
              <a:t>trình</a:t>
            </a:r>
            <a:r>
              <a:rPr sz="2400" dirty="0">
                <a:latin typeface="Tahoma"/>
                <a:cs typeface="Tahoma"/>
              </a:rPr>
              <a:t> con</a:t>
            </a:r>
            <a:endParaRPr lang="en-US" sz="2400" dirty="0">
              <a:latin typeface="Tahoma"/>
              <a:cs typeface="Tahoma"/>
            </a:endParaRPr>
          </a:p>
          <a:p>
            <a:pPr marL="812165" marR="141605" lvl="1" indent="-342900">
              <a:spcBef>
                <a:spcPts val="675"/>
              </a:spcBef>
              <a:buClr>
                <a:srgbClr val="FF0000"/>
              </a:buClr>
              <a:buSzPct val="53571"/>
              <a:buFont typeface="Wingdings" panose="05000000000000000000" pitchFamily="2" charset="2"/>
              <a:buChar char="q"/>
              <a:tabLst>
                <a:tab pos="756285" algn="l"/>
                <a:tab pos="756920" algn="l"/>
              </a:tabLst>
            </a:pPr>
            <a:r>
              <a:rPr sz="2400" dirty="0">
                <a:latin typeface="Tahoma"/>
                <a:cs typeface="Tahoma"/>
              </a:rPr>
              <a:t>OOP: Khi mô hình thế giới thực,  tồn tại nhiều loại đối tượng có  các thuộc tính và hành vi tương  tự hoặc liên quan </a:t>
            </a:r>
            <a:r>
              <a:rPr sz="2400" dirty="0" err="1">
                <a:latin typeface="Tahoma"/>
                <a:cs typeface="Tahoma"/>
              </a:rPr>
              <a:t>đến</a:t>
            </a:r>
            <a:r>
              <a:rPr sz="2400" dirty="0">
                <a:latin typeface="Tahoma"/>
                <a:cs typeface="Tahoma"/>
              </a:rPr>
              <a:t> </a:t>
            </a:r>
            <a:r>
              <a:rPr sz="2400" dirty="0" err="1">
                <a:latin typeface="Tahoma"/>
                <a:cs typeface="Tahoma"/>
              </a:rPr>
              <a:t>nhau</a:t>
            </a:r>
            <a:endParaRPr lang="en-US" sz="2400" dirty="0">
              <a:latin typeface="Tahoma"/>
              <a:cs typeface="Tahoma"/>
            </a:endParaRPr>
          </a:p>
          <a:p>
            <a:pPr marL="812165" marR="141605" lvl="1" indent="-342900">
              <a:spcBef>
                <a:spcPts val="675"/>
              </a:spcBef>
              <a:buClr>
                <a:srgbClr val="FF0000"/>
              </a:buClr>
              <a:buSzPct val="53571"/>
              <a:buFont typeface="Wingdings" panose="05000000000000000000" pitchFamily="2" charset="2"/>
              <a:buChar char="q"/>
              <a:tabLst>
                <a:tab pos="756285" algn="l"/>
                <a:tab pos="756920" algn="l"/>
              </a:tabLst>
            </a:pPr>
            <a:r>
              <a:rPr sz="2400" dirty="0" err="1">
                <a:latin typeface="Tahoma"/>
                <a:cs typeface="Tahoma"/>
              </a:rPr>
              <a:t>Làm</a:t>
            </a:r>
            <a:r>
              <a:rPr sz="2400" dirty="0">
                <a:latin typeface="Tahoma"/>
                <a:cs typeface="Tahoma"/>
              </a:rPr>
              <a:t> thế nào để tái sử dụng  lớp đã viết?</a:t>
            </a:r>
          </a:p>
        </p:txBody>
      </p:sp>
      <p:sp>
        <p:nvSpPr>
          <p:cNvPr id="9" name="object 9"/>
          <p:cNvSpPr txBox="1"/>
          <p:nvPr/>
        </p:nvSpPr>
        <p:spPr>
          <a:xfrm>
            <a:off x="10269474" y="6429247"/>
            <a:ext cx="12318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5</a:t>
            </a:r>
            <a:endParaRPr sz="1400">
              <a:latin typeface="Tahoma"/>
              <a:cs typeface="Tahoma"/>
            </a:endParaRPr>
          </a:p>
        </p:txBody>
      </p:sp>
      <p:sp>
        <p:nvSpPr>
          <p:cNvPr id="10" name="object 10"/>
          <p:cNvSpPr/>
          <p:nvPr/>
        </p:nvSpPr>
        <p:spPr>
          <a:xfrm>
            <a:off x="8531400" y="1616698"/>
            <a:ext cx="1284731" cy="12862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707292" y="3001264"/>
            <a:ext cx="2943945" cy="20949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93947" y="102546"/>
            <a:ext cx="3538246" cy="689932"/>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Nội dung</a:t>
            </a:r>
            <a:endParaRPr dirty="0">
              <a:latin typeface="Tahoma"/>
              <a:cs typeface="Tahoma"/>
            </a:endParaRPr>
          </a:p>
        </p:txBody>
      </p:sp>
      <p:sp>
        <p:nvSpPr>
          <p:cNvPr id="9" name="object 9"/>
          <p:cNvSpPr txBox="1"/>
          <p:nvPr/>
        </p:nvSpPr>
        <p:spPr>
          <a:xfrm>
            <a:off x="10171939" y="6429162"/>
            <a:ext cx="220979" cy="228909"/>
          </a:xfrm>
          <a:prstGeom prst="rect">
            <a:avLst/>
          </a:prstGeom>
        </p:spPr>
        <p:txBody>
          <a:bodyPr vert="horz" wrap="square" lIns="0" tIns="13335" rIns="0" bIns="0" rtlCol="0">
            <a:spAutoFit/>
          </a:bodyPr>
          <a:lstStyle/>
          <a:p>
            <a:pPr marL="12700">
              <a:spcBef>
                <a:spcPts val="105"/>
              </a:spcBef>
            </a:pPr>
            <a:r>
              <a:rPr sz="1400" dirty="0">
                <a:latin typeface="Tahoma"/>
                <a:cs typeface="Tahoma"/>
              </a:rPr>
              <a:t>51</a:t>
            </a:r>
            <a:endParaRPr sz="1400">
              <a:latin typeface="Tahoma"/>
              <a:cs typeface="Tahoma"/>
            </a:endParaRPr>
          </a:p>
        </p:txBody>
      </p:sp>
      <p:sp>
        <p:nvSpPr>
          <p:cNvPr id="8" name="object 8"/>
          <p:cNvSpPr txBox="1"/>
          <p:nvPr/>
        </p:nvSpPr>
        <p:spPr>
          <a:xfrm>
            <a:off x="2619756" y="1559983"/>
            <a:ext cx="4606925" cy="2366645"/>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spcBef>
                <a:spcPts val="765"/>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Ví</a:t>
            </a:r>
            <a:r>
              <a:rPr sz="3200" b="1" u="heavy" dirty="0">
                <a:uFill>
                  <a:solidFill>
                    <a:srgbClr val="000000"/>
                  </a:solidFill>
                </a:uFill>
                <a:latin typeface="Tahoma"/>
                <a:cs typeface="Tahoma"/>
              </a:rPr>
              <a:t> dụ và bài tập</a:t>
            </a:r>
            <a:endParaRPr sz="3200" dirty="0">
              <a:latin typeface="Tahoma"/>
              <a:cs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0" y="200594"/>
            <a:ext cx="8185784" cy="1208536"/>
          </a:xfrm>
          <a:prstGeom prst="rect">
            <a:avLst/>
          </a:prstGeom>
        </p:spPr>
        <p:txBody>
          <a:bodyPr vert="horz" wrap="square" lIns="0" tIns="60325" rIns="0" bIns="0" rtlCol="0" anchor="ctr">
            <a:spAutoFit/>
          </a:bodyPr>
          <a:lstStyle/>
          <a:p>
            <a:pPr marL="12700">
              <a:lnSpc>
                <a:spcPct val="100000"/>
              </a:lnSpc>
              <a:spcBef>
                <a:spcPts val="475"/>
              </a:spcBef>
            </a:pPr>
            <a:r>
              <a:rPr sz="1800" b="1" dirty="0">
                <a:latin typeface="Tahoma"/>
                <a:cs typeface="Tahoma"/>
              </a:rPr>
              <a:t>Bài tập:</a:t>
            </a:r>
            <a:endParaRPr sz="1800" dirty="0">
              <a:latin typeface="Tahoma"/>
              <a:cs typeface="Tahoma"/>
            </a:endParaRPr>
          </a:p>
          <a:p>
            <a:pPr marL="355600" marR="5080" indent="-342900">
              <a:lnSpc>
                <a:spcPct val="103499"/>
              </a:lnSpc>
              <a:spcBef>
                <a:spcPts val="270"/>
              </a:spcBef>
              <a:tabLst>
                <a:tab pos="354965" algn="l"/>
              </a:tabLst>
            </a:pPr>
            <a:r>
              <a:rPr sz="1800" dirty="0">
                <a:solidFill>
                  <a:srgbClr val="3333CC"/>
                </a:solidFill>
                <a:latin typeface="Wingdings"/>
                <a:cs typeface="Wingdings"/>
              </a:rPr>
              <a:t>◼</a:t>
            </a:r>
            <a:r>
              <a:rPr sz="1800" dirty="0">
                <a:solidFill>
                  <a:srgbClr val="3333CC"/>
                </a:solidFill>
                <a:latin typeface="Times New Roman"/>
                <a:cs typeface="Times New Roman"/>
              </a:rPr>
              <a:t>	</a:t>
            </a:r>
            <a:r>
              <a:rPr sz="1800" dirty="0">
                <a:latin typeface="Tahoma"/>
                <a:cs typeface="Tahoma"/>
              </a:rPr>
              <a:t>Viết mã nguồn cho lớp </a:t>
            </a:r>
            <a:r>
              <a:rPr sz="1800" b="1" dirty="0">
                <a:latin typeface="Courier New"/>
                <a:cs typeface="Courier New"/>
              </a:rPr>
              <a:t>PhongBan </a:t>
            </a:r>
            <a:r>
              <a:rPr sz="1800" dirty="0">
                <a:latin typeface="Tahoma"/>
                <a:cs typeface="Tahoma"/>
              </a:rPr>
              <a:t>với các thuộc tính và  phương thức như biểu đồ trên cùng phương thức khởi tạo  với số lượng tham số cần thiết, biết rằng:</a:t>
            </a:r>
          </a:p>
        </p:txBody>
      </p:sp>
      <p:sp>
        <p:nvSpPr>
          <p:cNvPr id="3" name="object 3"/>
          <p:cNvSpPr txBox="1">
            <a:spLocks noGrp="1"/>
          </p:cNvSpPr>
          <p:nvPr>
            <p:ph idx="1"/>
          </p:nvPr>
        </p:nvSpPr>
        <p:spPr>
          <a:xfrm>
            <a:off x="1831341" y="1510286"/>
            <a:ext cx="8731885" cy="2714269"/>
          </a:xfrm>
          <a:prstGeom prst="rect">
            <a:avLst/>
          </a:prstGeom>
        </p:spPr>
        <p:txBody>
          <a:bodyPr vert="horz" wrap="square" lIns="0" tIns="12065" rIns="0" bIns="0" rtlCol="0">
            <a:spAutoFit/>
          </a:bodyPr>
          <a:lstStyle/>
          <a:p>
            <a:pPr marL="299085" marR="457200" indent="-287020">
              <a:lnSpc>
                <a:spcPct val="100000"/>
              </a:lnSpc>
              <a:spcBef>
                <a:spcPts val="95"/>
              </a:spcBef>
              <a:buClr>
                <a:srgbClr val="FF0000"/>
              </a:buClr>
              <a:buSzPct val="54545"/>
              <a:buFont typeface="Wingdings"/>
              <a:buChar char="◼"/>
              <a:tabLst>
                <a:tab pos="299085" algn="l"/>
                <a:tab pos="299720" algn="l"/>
                <a:tab pos="981075" algn="l"/>
              </a:tabLst>
            </a:pPr>
            <a:r>
              <a:rPr dirty="0"/>
              <a:t>Việc	thêm/xóa nhân viên được thực hiện theo cơ chế của  stack</a:t>
            </a:r>
          </a:p>
          <a:p>
            <a:pPr marL="299085" indent="-287020">
              <a:lnSpc>
                <a:spcPct val="100000"/>
              </a:lnSpc>
              <a:spcBef>
                <a:spcPts val="384"/>
              </a:spcBef>
              <a:buClr>
                <a:srgbClr val="FF0000"/>
              </a:buClr>
              <a:buSzPct val="55000"/>
              <a:buFont typeface="Wingdings"/>
              <a:buChar char="◼"/>
              <a:tabLst>
                <a:tab pos="299085" algn="l"/>
                <a:tab pos="299720" algn="l"/>
              </a:tabLst>
            </a:pPr>
            <a:r>
              <a:rPr sz="2000" b="1" dirty="0">
                <a:latin typeface="Courier New"/>
                <a:cs typeface="Courier New"/>
              </a:rPr>
              <a:t>tongLuong() </a:t>
            </a:r>
            <a:r>
              <a:rPr dirty="0"/>
              <a:t>trả về tổng lương của các nhân </a:t>
            </a:r>
            <a:r>
              <a:rPr dirty="0" err="1"/>
              <a:t>viên</a:t>
            </a:r>
            <a:r>
              <a:rPr dirty="0"/>
              <a:t> </a:t>
            </a:r>
            <a:r>
              <a:rPr dirty="0" err="1"/>
              <a:t>trong</a:t>
            </a:r>
            <a:r>
              <a:rPr lang="en-US" sz="2000" dirty="0">
                <a:latin typeface="Courier New"/>
                <a:cs typeface="Courier New"/>
              </a:rPr>
              <a:t> </a:t>
            </a:r>
            <a:r>
              <a:rPr dirty="0" err="1"/>
              <a:t>phòng</a:t>
            </a:r>
            <a:r>
              <a:rPr dirty="0"/>
              <a:t>.</a:t>
            </a:r>
          </a:p>
          <a:p>
            <a:pPr marL="299085" marR="5080" indent="-287020">
              <a:lnSpc>
                <a:spcPct val="106800"/>
              </a:lnSpc>
              <a:spcBef>
                <a:spcPts val="175"/>
              </a:spcBef>
              <a:buClr>
                <a:srgbClr val="FF0000"/>
              </a:buClr>
              <a:buSzPct val="54545"/>
              <a:buFont typeface="Wingdings"/>
              <a:buChar char="◼"/>
              <a:tabLst>
                <a:tab pos="299085" algn="l"/>
                <a:tab pos="299720" algn="l"/>
              </a:tabLst>
            </a:pPr>
            <a:r>
              <a:rPr b="1" dirty="0">
                <a:latin typeface="Courier New"/>
                <a:cs typeface="Courier New"/>
              </a:rPr>
              <a:t>inTTin() </a:t>
            </a:r>
            <a:r>
              <a:rPr dirty="0"/>
              <a:t>hiển thị thông tin của phòng và thông tin của các  </a:t>
            </a:r>
            <a:r>
              <a:rPr dirty="0" err="1"/>
              <a:t>nhân</a:t>
            </a:r>
            <a:r>
              <a:rPr dirty="0"/>
              <a:t> </a:t>
            </a:r>
            <a:r>
              <a:rPr dirty="0" err="1"/>
              <a:t>viên</a:t>
            </a:r>
            <a:r>
              <a:rPr lang="en-US" dirty="0"/>
              <a:t> </a:t>
            </a:r>
            <a:r>
              <a:rPr dirty="0" err="1"/>
              <a:t>trong</a:t>
            </a:r>
            <a:r>
              <a:rPr dirty="0"/>
              <a:t> phòng.</a:t>
            </a:r>
          </a:p>
        </p:txBody>
      </p:sp>
      <p:sp>
        <p:nvSpPr>
          <p:cNvPr id="4" name="object 4"/>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52</a:t>
            </a:r>
            <a:endParaRPr sz="1400">
              <a:latin typeface="Tahoma"/>
              <a:cs typeface="Tahoma"/>
            </a:endParaRPr>
          </a:p>
        </p:txBody>
      </p:sp>
      <p:sp>
        <p:nvSpPr>
          <p:cNvPr id="5" name="object 5"/>
          <p:cNvSpPr/>
          <p:nvPr/>
        </p:nvSpPr>
        <p:spPr>
          <a:xfrm>
            <a:off x="6243829" y="3747516"/>
            <a:ext cx="3929379" cy="3110865"/>
          </a:xfrm>
          <a:custGeom>
            <a:avLst/>
            <a:gdLst/>
            <a:ahLst/>
            <a:cxnLst/>
            <a:rect l="l" t="t" r="r" b="b"/>
            <a:pathLst>
              <a:path w="3929379" h="3110865">
                <a:moveTo>
                  <a:pt x="0" y="3110484"/>
                </a:moveTo>
                <a:lnTo>
                  <a:pt x="3928872" y="3110484"/>
                </a:lnTo>
                <a:lnTo>
                  <a:pt x="3928872" y="0"/>
                </a:lnTo>
                <a:lnTo>
                  <a:pt x="0" y="0"/>
                </a:lnTo>
                <a:lnTo>
                  <a:pt x="0" y="3110484"/>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6243829" y="3747516"/>
            <a:ext cx="3929379" cy="352019"/>
          </a:xfrm>
          <a:prstGeom prst="rect">
            <a:avLst/>
          </a:prstGeom>
          <a:ln w="9144">
            <a:solidFill>
              <a:srgbClr val="000000"/>
            </a:solidFill>
          </a:ln>
        </p:spPr>
        <p:txBody>
          <a:bodyPr vert="horz" wrap="square" lIns="0" tIns="0" rIns="0" bIns="0" rtlCol="0">
            <a:spAutoFit/>
          </a:bodyPr>
          <a:lstStyle/>
          <a:p>
            <a:pPr marL="1235075">
              <a:lnSpc>
                <a:spcPts val="2745"/>
              </a:lnSpc>
            </a:pPr>
            <a:r>
              <a:rPr sz="2400" b="1" spc="-10" dirty="0">
                <a:latin typeface="Courier New"/>
                <a:cs typeface="Courier New"/>
              </a:rPr>
              <a:t>NhanVien</a:t>
            </a:r>
            <a:endParaRPr sz="2400">
              <a:latin typeface="Courier New"/>
              <a:cs typeface="Courier New"/>
            </a:endParaRPr>
          </a:p>
        </p:txBody>
      </p:sp>
      <p:sp>
        <p:nvSpPr>
          <p:cNvPr id="7" name="object 7"/>
          <p:cNvSpPr txBox="1"/>
          <p:nvPr/>
        </p:nvSpPr>
        <p:spPr>
          <a:xfrm>
            <a:off x="6249671" y="5685840"/>
            <a:ext cx="3574415" cy="1076960"/>
          </a:xfrm>
          <a:prstGeom prst="rect">
            <a:avLst/>
          </a:prstGeom>
        </p:spPr>
        <p:txBody>
          <a:bodyPr vert="horz" wrap="square" lIns="0" tIns="88900" rIns="0" bIns="0" rtlCol="0">
            <a:spAutoFit/>
          </a:bodyPr>
          <a:lstStyle/>
          <a:p>
            <a:pPr marL="12700">
              <a:spcBef>
                <a:spcPts val="700"/>
              </a:spcBef>
            </a:pPr>
            <a:r>
              <a:rPr b="1" spc="-10" dirty="0">
                <a:latin typeface="Courier New"/>
                <a:cs typeface="Courier New"/>
              </a:rPr>
              <a:t>+tangLuong(double):boolean</a:t>
            </a:r>
            <a:endParaRPr>
              <a:latin typeface="Courier New"/>
              <a:cs typeface="Courier New"/>
            </a:endParaRPr>
          </a:p>
          <a:p>
            <a:pPr marL="12700">
              <a:spcBef>
                <a:spcPts val="600"/>
              </a:spcBef>
            </a:pPr>
            <a:r>
              <a:rPr b="1" spc="-10" dirty="0">
                <a:latin typeface="Courier New"/>
                <a:cs typeface="Courier New"/>
              </a:rPr>
              <a:t>+tinhLuong():double</a:t>
            </a:r>
            <a:endParaRPr>
              <a:latin typeface="Courier New"/>
              <a:cs typeface="Courier New"/>
            </a:endParaRPr>
          </a:p>
          <a:p>
            <a:pPr marL="12700">
              <a:spcBef>
                <a:spcPts val="600"/>
              </a:spcBef>
            </a:pPr>
            <a:r>
              <a:rPr b="1" spc="-10" dirty="0">
                <a:latin typeface="Courier New"/>
                <a:cs typeface="Courier New"/>
              </a:rPr>
              <a:t>+inTTin()</a:t>
            </a:r>
            <a:endParaRPr>
              <a:latin typeface="Courier New"/>
              <a:cs typeface="Courier New"/>
            </a:endParaRPr>
          </a:p>
        </p:txBody>
      </p:sp>
      <p:sp>
        <p:nvSpPr>
          <p:cNvPr id="8" name="object 8"/>
          <p:cNvSpPr/>
          <p:nvPr/>
        </p:nvSpPr>
        <p:spPr>
          <a:xfrm>
            <a:off x="1752600" y="3785616"/>
            <a:ext cx="3576954" cy="3072765"/>
          </a:xfrm>
          <a:custGeom>
            <a:avLst/>
            <a:gdLst/>
            <a:ahLst/>
            <a:cxnLst/>
            <a:rect l="l" t="t" r="r" b="b"/>
            <a:pathLst>
              <a:path w="3576954" h="3072765">
                <a:moveTo>
                  <a:pt x="0" y="3072384"/>
                </a:moveTo>
                <a:lnTo>
                  <a:pt x="3576828" y="3072384"/>
                </a:lnTo>
                <a:lnTo>
                  <a:pt x="3576828" y="0"/>
                </a:lnTo>
                <a:lnTo>
                  <a:pt x="0" y="0"/>
                </a:lnTo>
                <a:lnTo>
                  <a:pt x="0" y="3072384"/>
                </a:lnTo>
                <a:close/>
              </a:path>
            </a:pathLst>
          </a:custGeom>
          <a:ln w="9144">
            <a:solidFill>
              <a:srgbClr val="000000"/>
            </a:solidFill>
          </a:ln>
        </p:spPr>
        <p:txBody>
          <a:bodyPr wrap="square" lIns="0" tIns="0" rIns="0" bIns="0" rtlCol="0"/>
          <a:lstStyle/>
          <a:p>
            <a:endParaRPr/>
          </a:p>
        </p:txBody>
      </p:sp>
      <p:sp>
        <p:nvSpPr>
          <p:cNvPr id="9" name="object 9"/>
          <p:cNvSpPr txBox="1"/>
          <p:nvPr/>
        </p:nvSpPr>
        <p:spPr>
          <a:xfrm>
            <a:off x="1752600" y="3785616"/>
            <a:ext cx="3576954" cy="352019"/>
          </a:xfrm>
          <a:prstGeom prst="rect">
            <a:avLst/>
          </a:prstGeom>
          <a:ln w="9144">
            <a:solidFill>
              <a:srgbClr val="000000"/>
            </a:solidFill>
          </a:ln>
        </p:spPr>
        <p:txBody>
          <a:bodyPr vert="horz" wrap="square" lIns="0" tIns="0" rIns="0" bIns="0" rtlCol="0">
            <a:spAutoFit/>
          </a:bodyPr>
          <a:lstStyle/>
          <a:p>
            <a:pPr marL="1057275">
              <a:lnSpc>
                <a:spcPts val="2745"/>
              </a:lnSpc>
            </a:pPr>
            <a:r>
              <a:rPr sz="2400" b="1" spc="-10" dirty="0">
                <a:latin typeface="Courier New"/>
                <a:cs typeface="Courier New"/>
              </a:rPr>
              <a:t>PhongBan</a:t>
            </a:r>
            <a:endParaRPr sz="2400">
              <a:latin typeface="Courier New"/>
              <a:cs typeface="Courier New"/>
            </a:endParaRPr>
          </a:p>
        </p:txBody>
      </p:sp>
      <p:sp>
        <p:nvSpPr>
          <p:cNvPr id="10" name="object 10"/>
          <p:cNvSpPr txBox="1"/>
          <p:nvPr/>
        </p:nvSpPr>
        <p:spPr>
          <a:xfrm>
            <a:off x="1752600" y="4212336"/>
            <a:ext cx="3576954" cy="992579"/>
          </a:xfrm>
          <a:prstGeom prst="rect">
            <a:avLst/>
          </a:prstGeom>
          <a:ln w="9144">
            <a:solidFill>
              <a:srgbClr val="000000"/>
            </a:solidFill>
          </a:ln>
        </p:spPr>
        <p:txBody>
          <a:bodyPr vert="horz" wrap="square" lIns="0" tIns="7620" rIns="0" bIns="0" rtlCol="0">
            <a:spAutoFit/>
          </a:bodyPr>
          <a:lstStyle/>
          <a:p>
            <a:pPr marL="17780">
              <a:spcBef>
                <a:spcPts val="60"/>
              </a:spcBef>
            </a:pPr>
            <a:r>
              <a:rPr b="1" spc="-10" dirty="0">
                <a:latin typeface="Courier New"/>
                <a:cs typeface="Courier New"/>
              </a:rPr>
              <a:t>-tenPhongBan:String</a:t>
            </a:r>
            <a:endParaRPr>
              <a:latin typeface="Courier New"/>
              <a:cs typeface="Courier New"/>
            </a:endParaRPr>
          </a:p>
          <a:p>
            <a:pPr marL="17780">
              <a:spcBef>
                <a:spcPts val="600"/>
              </a:spcBef>
            </a:pPr>
            <a:r>
              <a:rPr b="1" spc="-10" dirty="0">
                <a:latin typeface="Courier New"/>
                <a:cs typeface="Courier New"/>
              </a:rPr>
              <a:t>-soNhanVien:byte</a:t>
            </a:r>
            <a:endParaRPr>
              <a:latin typeface="Courier New"/>
              <a:cs typeface="Courier New"/>
            </a:endParaRPr>
          </a:p>
          <a:p>
            <a:pPr marL="17780">
              <a:spcBef>
                <a:spcPts val="600"/>
              </a:spcBef>
            </a:pPr>
            <a:r>
              <a:rPr b="1" u="heavy" spc="-10" dirty="0">
                <a:uFill>
                  <a:solidFill>
                    <a:srgbClr val="000000"/>
                  </a:solidFill>
                </a:uFill>
                <a:latin typeface="Courier New"/>
                <a:cs typeface="Courier New"/>
              </a:rPr>
              <a:t>+SO_NV_MAX:byte </a:t>
            </a:r>
            <a:r>
              <a:rPr b="1" u="heavy" dirty="0">
                <a:uFill>
                  <a:solidFill>
                    <a:srgbClr val="000000"/>
                  </a:solidFill>
                </a:uFill>
                <a:latin typeface="Courier New"/>
                <a:cs typeface="Courier New"/>
              </a:rPr>
              <a:t>=</a:t>
            </a:r>
            <a:r>
              <a:rPr b="1" u="heavy" spc="-25" dirty="0">
                <a:uFill>
                  <a:solidFill>
                    <a:srgbClr val="000000"/>
                  </a:solidFill>
                </a:uFill>
                <a:latin typeface="Courier New"/>
                <a:cs typeface="Courier New"/>
              </a:rPr>
              <a:t> </a:t>
            </a:r>
            <a:r>
              <a:rPr b="1" u="heavy" spc="-10" dirty="0">
                <a:uFill>
                  <a:solidFill>
                    <a:srgbClr val="000000"/>
                  </a:solidFill>
                </a:uFill>
                <a:latin typeface="Courier New"/>
                <a:cs typeface="Courier New"/>
              </a:rPr>
              <a:t>100</a:t>
            </a:r>
            <a:endParaRPr>
              <a:latin typeface="Courier New"/>
              <a:cs typeface="Courier New"/>
            </a:endParaRPr>
          </a:p>
        </p:txBody>
      </p:sp>
      <p:sp>
        <p:nvSpPr>
          <p:cNvPr id="11" name="object 11"/>
          <p:cNvSpPr txBox="1"/>
          <p:nvPr/>
        </p:nvSpPr>
        <p:spPr>
          <a:xfrm>
            <a:off x="1757884" y="5373421"/>
            <a:ext cx="3438525" cy="1428115"/>
          </a:xfrm>
          <a:prstGeom prst="rect">
            <a:avLst/>
          </a:prstGeom>
        </p:spPr>
        <p:txBody>
          <a:bodyPr vert="horz" wrap="square" lIns="0" tIns="88900" rIns="0" bIns="0" rtlCol="0">
            <a:spAutoFit/>
          </a:bodyPr>
          <a:lstStyle/>
          <a:p>
            <a:pPr marL="12700">
              <a:spcBef>
                <a:spcPts val="700"/>
              </a:spcBef>
            </a:pPr>
            <a:r>
              <a:rPr b="1" spc="-10" dirty="0">
                <a:latin typeface="Courier New"/>
                <a:cs typeface="Courier New"/>
              </a:rPr>
              <a:t>+themNV(NhanVien):boolean</a:t>
            </a:r>
            <a:endParaRPr>
              <a:latin typeface="Courier New"/>
              <a:cs typeface="Courier New"/>
            </a:endParaRPr>
          </a:p>
          <a:p>
            <a:pPr marL="12700">
              <a:spcBef>
                <a:spcPts val="600"/>
              </a:spcBef>
            </a:pPr>
            <a:r>
              <a:rPr b="1" spc="-10" dirty="0">
                <a:latin typeface="Courier New"/>
                <a:cs typeface="Courier New"/>
              </a:rPr>
              <a:t>+xoaNV():NhanVien</a:t>
            </a:r>
            <a:endParaRPr>
              <a:latin typeface="Courier New"/>
              <a:cs typeface="Courier New"/>
            </a:endParaRPr>
          </a:p>
          <a:p>
            <a:pPr marL="12700">
              <a:spcBef>
                <a:spcPts val="600"/>
              </a:spcBef>
            </a:pPr>
            <a:r>
              <a:rPr b="1" spc="-10" dirty="0">
                <a:latin typeface="Courier New"/>
                <a:cs typeface="Courier New"/>
              </a:rPr>
              <a:t>+tongLuong():double</a:t>
            </a:r>
            <a:endParaRPr>
              <a:latin typeface="Courier New"/>
              <a:cs typeface="Courier New"/>
            </a:endParaRPr>
          </a:p>
          <a:p>
            <a:pPr marL="12700">
              <a:spcBef>
                <a:spcPts val="600"/>
              </a:spcBef>
            </a:pPr>
            <a:r>
              <a:rPr b="1" spc="-10" dirty="0">
                <a:latin typeface="Courier New"/>
                <a:cs typeface="Courier New"/>
              </a:rPr>
              <a:t>+inTTin()</a:t>
            </a:r>
            <a:endParaRPr>
              <a:latin typeface="Courier New"/>
              <a:cs typeface="Courier New"/>
            </a:endParaRPr>
          </a:p>
        </p:txBody>
      </p:sp>
      <p:sp>
        <p:nvSpPr>
          <p:cNvPr id="12" name="object 12"/>
          <p:cNvSpPr/>
          <p:nvPr/>
        </p:nvSpPr>
        <p:spPr>
          <a:xfrm>
            <a:off x="5604510" y="4501134"/>
            <a:ext cx="643255" cy="0"/>
          </a:xfrm>
          <a:custGeom>
            <a:avLst/>
            <a:gdLst/>
            <a:ahLst/>
            <a:cxnLst/>
            <a:rect l="l" t="t" r="r" b="b"/>
            <a:pathLst>
              <a:path w="643254">
                <a:moveTo>
                  <a:pt x="0" y="0"/>
                </a:moveTo>
                <a:lnTo>
                  <a:pt x="643001" y="0"/>
                </a:lnTo>
              </a:path>
            </a:pathLst>
          </a:custGeom>
          <a:ln w="28956">
            <a:solidFill>
              <a:srgbClr val="FF0000"/>
            </a:solidFill>
          </a:ln>
        </p:spPr>
        <p:txBody>
          <a:bodyPr wrap="square" lIns="0" tIns="0" rIns="0" bIns="0" rtlCol="0"/>
          <a:lstStyle/>
          <a:p>
            <a:endParaRPr/>
          </a:p>
        </p:txBody>
      </p:sp>
      <p:sp>
        <p:nvSpPr>
          <p:cNvPr id="13" name="object 13"/>
          <p:cNvSpPr txBox="1"/>
          <p:nvPr/>
        </p:nvSpPr>
        <p:spPr>
          <a:xfrm>
            <a:off x="6243829" y="4128515"/>
            <a:ext cx="3929379" cy="1395254"/>
          </a:xfrm>
          <a:prstGeom prst="rect">
            <a:avLst/>
          </a:prstGeom>
          <a:ln w="9144">
            <a:solidFill>
              <a:srgbClr val="000000"/>
            </a:solidFill>
          </a:ln>
        </p:spPr>
        <p:txBody>
          <a:bodyPr vert="horz" wrap="square" lIns="0" tIns="0" rIns="0" bIns="0" rtlCol="0">
            <a:spAutoFit/>
          </a:bodyPr>
          <a:lstStyle/>
          <a:p>
            <a:pPr>
              <a:lnSpc>
                <a:spcPts val="1010"/>
              </a:lnSpc>
            </a:pPr>
            <a:r>
              <a:rPr spc="-5" dirty="0">
                <a:latin typeface="Tahoma"/>
                <a:cs typeface="Tahoma"/>
              </a:rPr>
              <a:t>*</a:t>
            </a:r>
            <a:endParaRPr>
              <a:latin typeface="Tahoma"/>
              <a:cs typeface="Tahoma"/>
            </a:endParaRPr>
          </a:p>
          <a:p>
            <a:pPr marL="18415">
              <a:lnSpc>
                <a:spcPts val="1570"/>
              </a:lnSpc>
            </a:pPr>
            <a:r>
              <a:rPr b="1" spc="-10" dirty="0">
                <a:latin typeface="Courier New"/>
                <a:cs typeface="Courier New"/>
              </a:rPr>
              <a:t>-tenNhanVien:String</a:t>
            </a:r>
            <a:endParaRPr>
              <a:latin typeface="Courier New"/>
              <a:cs typeface="Courier New"/>
            </a:endParaRPr>
          </a:p>
          <a:p>
            <a:pPr marL="18415">
              <a:spcBef>
                <a:spcPts val="600"/>
              </a:spcBef>
            </a:pPr>
            <a:r>
              <a:rPr b="1" spc="-10" dirty="0">
                <a:latin typeface="Courier New"/>
                <a:cs typeface="Courier New"/>
              </a:rPr>
              <a:t>-heSoLuong:double</a:t>
            </a:r>
            <a:endParaRPr>
              <a:latin typeface="Courier New"/>
              <a:cs typeface="Courier New"/>
            </a:endParaRPr>
          </a:p>
          <a:p>
            <a:pPr marL="18415">
              <a:spcBef>
                <a:spcPts val="600"/>
              </a:spcBef>
            </a:pPr>
            <a:r>
              <a:rPr b="1" u="heavy" spc="-10" dirty="0">
                <a:uFill>
                  <a:solidFill>
                    <a:srgbClr val="000000"/>
                  </a:solidFill>
                </a:uFill>
                <a:latin typeface="Courier New"/>
                <a:cs typeface="Courier New"/>
              </a:rPr>
              <a:t>+LUONG_CO_BAN:double=750.000</a:t>
            </a:r>
            <a:endParaRPr>
              <a:latin typeface="Courier New"/>
              <a:cs typeface="Courier New"/>
            </a:endParaRPr>
          </a:p>
          <a:p>
            <a:pPr marL="18415">
              <a:spcBef>
                <a:spcPts val="600"/>
              </a:spcBef>
            </a:pPr>
            <a:r>
              <a:rPr b="1" u="heavy" spc="-10" dirty="0">
                <a:uFill>
                  <a:solidFill>
                    <a:srgbClr val="000000"/>
                  </a:solidFill>
                </a:uFill>
                <a:latin typeface="Courier New"/>
                <a:cs typeface="Courier New"/>
              </a:rPr>
              <a:t>+LUONG_MAX:double=20.000.000</a:t>
            </a:r>
            <a:endParaRPr>
              <a:latin typeface="Courier New"/>
              <a:cs typeface="Courier New"/>
            </a:endParaRPr>
          </a:p>
        </p:txBody>
      </p:sp>
      <p:sp>
        <p:nvSpPr>
          <p:cNvPr id="14" name="object 14"/>
          <p:cNvSpPr txBox="1"/>
          <p:nvPr/>
        </p:nvSpPr>
        <p:spPr>
          <a:xfrm>
            <a:off x="5455158" y="4044822"/>
            <a:ext cx="699770" cy="299720"/>
          </a:xfrm>
          <a:prstGeom prst="rect">
            <a:avLst/>
          </a:prstGeom>
        </p:spPr>
        <p:txBody>
          <a:bodyPr vert="horz" wrap="square" lIns="0" tIns="12700" rIns="0" bIns="0" rtlCol="0">
            <a:spAutoFit/>
          </a:bodyPr>
          <a:lstStyle/>
          <a:p>
            <a:pPr marL="12700">
              <a:spcBef>
                <a:spcPts val="100"/>
              </a:spcBef>
              <a:tabLst>
                <a:tab pos="424180" algn="l"/>
              </a:tabLst>
            </a:pPr>
            <a:r>
              <a:rPr dirty="0">
                <a:latin typeface="Tahoma"/>
                <a:cs typeface="Tahoma"/>
              </a:rPr>
              <a:t>1	1</a:t>
            </a:r>
            <a:r>
              <a:rPr spc="-10" dirty="0">
                <a:latin typeface="Tahoma"/>
                <a:cs typeface="Tahoma"/>
              </a:rPr>
              <a:t>..</a:t>
            </a:r>
            <a:endParaRPr>
              <a:latin typeface="Tahoma"/>
              <a:cs typeface="Tahoma"/>
            </a:endParaRPr>
          </a:p>
        </p:txBody>
      </p:sp>
      <p:grpSp>
        <p:nvGrpSpPr>
          <p:cNvPr id="15" name="object 15"/>
          <p:cNvGrpSpPr/>
          <p:nvPr/>
        </p:nvGrpSpPr>
        <p:grpSpPr>
          <a:xfrm>
            <a:off x="5315711" y="4319015"/>
            <a:ext cx="457200" cy="355600"/>
            <a:chOff x="3791711" y="4319015"/>
            <a:chExt cx="457200" cy="355600"/>
          </a:xfrm>
        </p:grpSpPr>
        <p:sp>
          <p:nvSpPr>
            <p:cNvPr id="16" name="object 16"/>
            <p:cNvSpPr/>
            <p:nvPr/>
          </p:nvSpPr>
          <p:spPr>
            <a:xfrm>
              <a:off x="3806189" y="4333493"/>
              <a:ext cx="428625" cy="326390"/>
            </a:xfrm>
            <a:custGeom>
              <a:avLst/>
              <a:gdLst/>
              <a:ahLst/>
              <a:cxnLst/>
              <a:rect l="l" t="t" r="r" b="b"/>
              <a:pathLst>
                <a:path w="428625" h="326389">
                  <a:moveTo>
                    <a:pt x="214122" y="0"/>
                  </a:moveTo>
                  <a:lnTo>
                    <a:pt x="0" y="163067"/>
                  </a:lnTo>
                  <a:lnTo>
                    <a:pt x="214122" y="326135"/>
                  </a:lnTo>
                  <a:lnTo>
                    <a:pt x="428244" y="163067"/>
                  </a:lnTo>
                  <a:lnTo>
                    <a:pt x="214122" y="0"/>
                  </a:lnTo>
                  <a:close/>
                </a:path>
              </a:pathLst>
            </a:custGeom>
            <a:solidFill>
              <a:srgbClr val="FFFFFF"/>
            </a:solidFill>
          </p:spPr>
          <p:txBody>
            <a:bodyPr wrap="square" lIns="0" tIns="0" rIns="0" bIns="0" rtlCol="0"/>
            <a:lstStyle/>
            <a:p>
              <a:endParaRPr/>
            </a:p>
          </p:txBody>
        </p:sp>
        <p:sp>
          <p:nvSpPr>
            <p:cNvPr id="17" name="object 17"/>
            <p:cNvSpPr/>
            <p:nvPr/>
          </p:nvSpPr>
          <p:spPr>
            <a:xfrm>
              <a:off x="3806189" y="4333493"/>
              <a:ext cx="428625" cy="326390"/>
            </a:xfrm>
            <a:custGeom>
              <a:avLst/>
              <a:gdLst/>
              <a:ahLst/>
              <a:cxnLst/>
              <a:rect l="l" t="t" r="r" b="b"/>
              <a:pathLst>
                <a:path w="428625" h="326389">
                  <a:moveTo>
                    <a:pt x="0" y="163067"/>
                  </a:moveTo>
                  <a:lnTo>
                    <a:pt x="214122" y="0"/>
                  </a:lnTo>
                  <a:lnTo>
                    <a:pt x="428244" y="163067"/>
                  </a:lnTo>
                  <a:lnTo>
                    <a:pt x="214122" y="326135"/>
                  </a:lnTo>
                  <a:lnTo>
                    <a:pt x="0" y="163067"/>
                  </a:lnTo>
                  <a:close/>
                </a:path>
              </a:pathLst>
            </a:custGeom>
            <a:ln w="28956">
              <a:solidFill>
                <a:srgbClr val="FF0000"/>
              </a:solidFill>
            </a:ln>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39" y="1755"/>
            <a:ext cx="7654494" cy="753411"/>
          </a:xfrm>
          <a:prstGeom prst="rect">
            <a:avLst/>
          </a:prstGeom>
        </p:spPr>
        <p:txBody>
          <a:bodyPr vert="horz" wrap="square" lIns="0" tIns="73025" rIns="0" bIns="0" rtlCol="0" anchor="ctr">
            <a:spAutoFit/>
          </a:bodyPr>
          <a:lstStyle/>
          <a:p>
            <a:pPr marL="12700">
              <a:lnSpc>
                <a:spcPct val="100000"/>
              </a:lnSpc>
              <a:spcBef>
                <a:spcPts val="575"/>
              </a:spcBef>
            </a:pPr>
            <a:r>
              <a:rPr sz="2000" b="1" dirty="0">
                <a:solidFill>
                  <a:srgbClr val="7E0054"/>
                </a:solidFill>
                <a:latin typeface="Carlito"/>
                <a:cs typeface="Carlito"/>
              </a:rPr>
              <a:t>public class </a:t>
            </a:r>
            <a:r>
              <a:rPr sz="2000" dirty="0"/>
              <a:t>PhongBan {</a:t>
            </a:r>
            <a:endParaRPr sz="2000" dirty="0">
              <a:latin typeface="Carlito"/>
              <a:cs typeface="Carlito"/>
            </a:endParaRPr>
          </a:p>
          <a:p>
            <a:pPr marL="927100">
              <a:lnSpc>
                <a:spcPct val="100000"/>
              </a:lnSpc>
              <a:spcBef>
                <a:spcPts val="480"/>
              </a:spcBef>
            </a:pPr>
            <a:r>
              <a:rPr sz="2000" b="1" dirty="0">
                <a:solidFill>
                  <a:srgbClr val="7E0054"/>
                </a:solidFill>
                <a:latin typeface="Carlito"/>
                <a:cs typeface="Carlito"/>
              </a:rPr>
              <a:t>private </a:t>
            </a:r>
            <a:r>
              <a:rPr sz="2000" dirty="0"/>
              <a:t>String </a:t>
            </a:r>
            <a:r>
              <a:rPr sz="2000" dirty="0">
                <a:solidFill>
                  <a:srgbClr val="0000C0"/>
                </a:solidFill>
              </a:rPr>
              <a:t>tenPhongBan</a:t>
            </a:r>
            <a:r>
              <a:rPr sz="2000" dirty="0"/>
              <a:t>; </a:t>
            </a:r>
            <a:r>
              <a:rPr sz="2000" b="1" dirty="0">
                <a:solidFill>
                  <a:srgbClr val="7E0054"/>
                </a:solidFill>
                <a:latin typeface="Carlito"/>
                <a:cs typeface="Carlito"/>
              </a:rPr>
              <a:t>private byte </a:t>
            </a:r>
            <a:r>
              <a:rPr sz="2000" dirty="0">
                <a:solidFill>
                  <a:srgbClr val="0000C0"/>
                </a:solidFill>
              </a:rPr>
              <a:t>soNhanVien</a:t>
            </a:r>
            <a:r>
              <a:rPr sz="2000" dirty="0"/>
              <a:t>;</a:t>
            </a:r>
            <a:endParaRPr sz="2000" dirty="0">
              <a:latin typeface="Carlito"/>
              <a:cs typeface="Carlito"/>
            </a:endParaRPr>
          </a:p>
        </p:txBody>
      </p:sp>
      <p:sp>
        <p:nvSpPr>
          <p:cNvPr id="3" name="object 3"/>
          <p:cNvSpPr txBox="1"/>
          <p:nvPr/>
        </p:nvSpPr>
        <p:spPr>
          <a:xfrm>
            <a:off x="2517444" y="663930"/>
            <a:ext cx="7654494" cy="5206554"/>
          </a:xfrm>
          <a:prstGeom prst="rect">
            <a:avLst/>
          </a:prstGeom>
        </p:spPr>
        <p:txBody>
          <a:bodyPr vert="horz" wrap="square" lIns="0" tIns="73660" rIns="0" bIns="0" rtlCol="0">
            <a:spAutoFit/>
          </a:bodyPr>
          <a:lstStyle/>
          <a:p>
            <a:pPr marL="12700">
              <a:spcBef>
                <a:spcPts val="580"/>
              </a:spcBef>
            </a:pPr>
            <a:r>
              <a:rPr sz="2000" b="1" dirty="0">
                <a:solidFill>
                  <a:srgbClr val="7E0054"/>
                </a:solidFill>
                <a:latin typeface="Carlito"/>
                <a:cs typeface="Carlito"/>
              </a:rPr>
              <a:t>public static final </a:t>
            </a:r>
            <a:r>
              <a:rPr sz="2000" dirty="0">
                <a:latin typeface="Carlito"/>
                <a:cs typeface="Carlito"/>
              </a:rPr>
              <a:t>SO_NV_MAX = 100;</a:t>
            </a:r>
          </a:p>
          <a:p>
            <a:pPr marL="12700">
              <a:spcBef>
                <a:spcPts val="480"/>
              </a:spcBef>
            </a:pPr>
            <a:r>
              <a:rPr sz="2000" b="1" dirty="0">
                <a:solidFill>
                  <a:srgbClr val="7E0054"/>
                </a:solidFill>
                <a:latin typeface="Carlito"/>
                <a:cs typeface="Carlito"/>
              </a:rPr>
              <a:t>private </a:t>
            </a:r>
            <a:r>
              <a:rPr sz="2000" dirty="0">
                <a:latin typeface="Carlito"/>
                <a:cs typeface="Carlito"/>
              </a:rPr>
              <a:t>NhanVien[] </a:t>
            </a:r>
            <a:r>
              <a:rPr sz="2000" dirty="0">
                <a:solidFill>
                  <a:srgbClr val="0000C0"/>
                </a:solidFill>
                <a:latin typeface="Carlito"/>
                <a:cs typeface="Carlito"/>
              </a:rPr>
              <a:t>dsnv</a:t>
            </a:r>
            <a:r>
              <a:rPr sz="2000" dirty="0">
                <a:latin typeface="Carlito"/>
                <a:cs typeface="Carlito"/>
              </a:rPr>
              <a:t>;</a:t>
            </a:r>
          </a:p>
          <a:p>
            <a:pPr marL="12700">
              <a:spcBef>
                <a:spcPts val="480"/>
              </a:spcBef>
            </a:pPr>
            <a:r>
              <a:rPr sz="2000" b="1" dirty="0">
                <a:solidFill>
                  <a:srgbClr val="7E0054"/>
                </a:solidFill>
                <a:latin typeface="Carlito"/>
                <a:cs typeface="Carlito"/>
              </a:rPr>
              <a:t>public boolean </a:t>
            </a:r>
            <a:r>
              <a:rPr sz="2000" dirty="0">
                <a:latin typeface="Carlito"/>
                <a:cs typeface="Carlito"/>
              </a:rPr>
              <a:t>themNhanVien(NhanVien nv){</a:t>
            </a:r>
          </a:p>
          <a:p>
            <a:pPr marL="1841500" marR="262890" indent="-858519">
              <a:lnSpc>
                <a:spcPct val="120000"/>
              </a:lnSpc>
            </a:pPr>
            <a:r>
              <a:rPr sz="2000" b="1" dirty="0">
                <a:solidFill>
                  <a:srgbClr val="7E0054"/>
                </a:solidFill>
                <a:latin typeface="Carlito"/>
                <a:cs typeface="Carlito"/>
              </a:rPr>
              <a:t>if </a:t>
            </a:r>
            <a:r>
              <a:rPr sz="2000" dirty="0">
                <a:latin typeface="Carlito"/>
                <a:cs typeface="Carlito"/>
              </a:rPr>
              <a:t>(</a:t>
            </a:r>
            <a:r>
              <a:rPr sz="2000" dirty="0">
                <a:solidFill>
                  <a:srgbClr val="0000C0"/>
                </a:solidFill>
                <a:latin typeface="Carlito"/>
                <a:cs typeface="Carlito"/>
              </a:rPr>
              <a:t>soNhanVien </a:t>
            </a:r>
            <a:r>
              <a:rPr sz="2000" dirty="0">
                <a:latin typeface="Carlito"/>
                <a:cs typeface="Carlito"/>
              </a:rPr>
              <a:t>&lt; SO_NV_MAX) {  </a:t>
            </a:r>
            <a:r>
              <a:rPr sz="2000" dirty="0">
                <a:solidFill>
                  <a:srgbClr val="0000C0"/>
                </a:solidFill>
                <a:latin typeface="Carlito"/>
                <a:cs typeface="Carlito"/>
              </a:rPr>
              <a:t>dsnv</a:t>
            </a:r>
            <a:r>
              <a:rPr sz="2000" dirty="0">
                <a:latin typeface="Carlito"/>
                <a:cs typeface="Carlito"/>
              </a:rPr>
              <a:t>[</a:t>
            </a:r>
            <a:r>
              <a:rPr sz="2000" dirty="0">
                <a:solidFill>
                  <a:srgbClr val="0000C0"/>
                </a:solidFill>
                <a:latin typeface="Carlito"/>
                <a:cs typeface="Carlito"/>
              </a:rPr>
              <a:t>soNhanVien</a:t>
            </a:r>
            <a:r>
              <a:rPr sz="2000" dirty="0">
                <a:latin typeface="Carlito"/>
                <a:cs typeface="Carlito"/>
              </a:rPr>
              <a:t>] = nv; </a:t>
            </a:r>
            <a:r>
              <a:rPr sz="2000" dirty="0">
                <a:solidFill>
                  <a:srgbClr val="0000C0"/>
                </a:solidFill>
                <a:latin typeface="Carlito"/>
                <a:cs typeface="Carlito"/>
              </a:rPr>
              <a:t>soNhanVien</a:t>
            </a:r>
            <a:r>
              <a:rPr sz="2000" dirty="0">
                <a:latin typeface="Carlito"/>
                <a:cs typeface="Carlito"/>
              </a:rPr>
              <a:t>++;  </a:t>
            </a:r>
            <a:r>
              <a:rPr sz="2000" b="1" dirty="0">
                <a:solidFill>
                  <a:srgbClr val="7E0054"/>
                </a:solidFill>
                <a:latin typeface="Carlito"/>
                <a:cs typeface="Carlito"/>
              </a:rPr>
              <a:t>return true</a:t>
            </a:r>
            <a:r>
              <a:rPr sz="2000" dirty="0">
                <a:latin typeface="Carlito"/>
                <a:cs typeface="Carlito"/>
              </a:rPr>
              <a:t>;</a:t>
            </a:r>
          </a:p>
          <a:p>
            <a:pPr marL="982980">
              <a:spcBef>
                <a:spcPts val="480"/>
              </a:spcBef>
            </a:pPr>
            <a:r>
              <a:rPr sz="2000" dirty="0">
                <a:latin typeface="Carlito"/>
                <a:cs typeface="Carlito"/>
              </a:rPr>
              <a:t>} </a:t>
            </a:r>
            <a:r>
              <a:rPr sz="2000" b="1" dirty="0">
                <a:solidFill>
                  <a:srgbClr val="7E0054"/>
                </a:solidFill>
                <a:latin typeface="Carlito"/>
                <a:cs typeface="Carlito"/>
              </a:rPr>
              <a:t>else return false</a:t>
            </a:r>
            <a:r>
              <a:rPr sz="2000" dirty="0">
                <a:latin typeface="Carlito"/>
                <a:cs typeface="Carlito"/>
              </a:rPr>
              <a:t>;</a:t>
            </a:r>
          </a:p>
          <a:p>
            <a:pPr marL="12700">
              <a:spcBef>
                <a:spcPts val="484"/>
              </a:spcBef>
            </a:pPr>
            <a:r>
              <a:rPr sz="2000" dirty="0">
                <a:latin typeface="Carlito"/>
                <a:cs typeface="Carlito"/>
              </a:rPr>
              <a:t>}</a:t>
            </a:r>
          </a:p>
          <a:p>
            <a:pPr marL="12700">
              <a:spcBef>
                <a:spcPts val="480"/>
              </a:spcBef>
            </a:pPr>
            <a:r>
              <a:rPr sz="2000" b="1" dirty="0">
                <a:solidFill>
                  <a:srgbClr val="7E0054"/>
                </a:solidFill>
                <a:latin typeface="Carlito"/>
                <a:cs typeface="Carlito"/>
              </a:rPr>
              <a:t>public </a:t>
            </a:r>
            <a:r>
              <a:rPr sz="2000" dirty="0">
                <a:latin typeface="Carlito"/>
                <a:cs typeface="Carlito"/>
              </a:rPr>
              <a:t>NhanVien xoaNhanVien(){</a:t>
            </a:r>
          </a:p>
          <a:p>
            <a:pPr marL="926465">
              <a:spcBef>
                <a:spcPts val="480"/>
              </a:spcBef>
            </a:pPr>
            <a:r>
              <a:rPr sz="2000" b="1" dirty="0">
                <a:solidFill>
                  <a:srgbClr val="7E0054"/>
                </a:solidFill>
                <a:latin typeface="Carlito"/>
                <a:cs typeface="Carlito"/>
              </a:rPr>
              <a:t>if </a:t>
            </a:r>
            <a:r>
              <a:rPr sz="2000" dirty="0">
                <a:latin typeface="Carlito"/>
                <a:cs typeface="Carlito"/>
              </a:rPr>
              <a:t>(soNhanVien &gt; 0) {</a:t>
            </a:r>
          </a:p>
          <a:p>
            <a:pPr marL="1841500" marR="5080">
              <a:lnSpc>
                <a:spcPct val="120000"/>
              </a:lnSpc>
            </a:pPr>
            <a:r>
              <a:rPr sz="2000" dirty="0">
                <a:latin typeface="Carlito"/>
                <a:cs typeface="Carlito"/>
              </a:rPr>
              <a:t>NhanVien tmp = dsnv[soNhanVien-1];  dsnv[soNhanVien-1] = </a:t>
            </a:r>
            <a:r>
              <a:rPr sz="2000" b="1" dirty="0">
                <a:solidFill>
                  <a:srgbClr val="7E0054"/>
                </a:solidFill>
                <a:latin typeface="Carlito"/>
                <a:cs typeface="Carlito"/>
              </a:rPr>
              <a:t>null</a:t>
            </a:r>
            <a:r>
              <a:rPr sz="2000" dirty="0">
                <a:latin typeface="Carlito"/>
                <a:cs typeface="Carlito"/>
              </a:rPr>
              <a:t>; soNhanVien--;  </a:t>
            </a:r>
            <a:r>
              <a:rPr sz="2000" b="1" dirty="0">
                <a:solidFill>
                  <a:srgbClr val="7E0054"/>
                </a:solidFill>
                <a:latin typeface="Carlito"/>
                <a:cs typeface="Carlito"/>
              </a:rPr>
              <a:t>return </a:t>
            </a:r>
            <a:r>
              <a:rPr sz="2000" dirty="0">
                <a:latin typeface="Carlito"/>
                <a:cs typeface="Carlito"/>
              </a:rPr>
              <a:t>tmp;</a:t>
            </a:r>
          </a:p>
          <a:p>
            <a:pPr marL="926465">
              <a:spcBef>
                <a:spcPts val="480"/>
              </a:spcBef>
            </a:pPr>
            <a:r>
              <a:rPr sz="2000" dirty="0">
                <a:latin typeface="Carlito"/>
                <a:cs typeface="Carlito"/>
              </a:rPr>
              <a:t>} </a:t>
            </a:r>
            <a:r>
              <a:rPr sz="2000" b="1" dirty="0">
                <a:solidFill>
                  <a:srgbClr val="7E0054"/>
                </a:solidFill>
                <a:latin typeface="Carlito"/>
                <a:cs typeface="Carlito"/>
              </a:rPr>
              <a:t>else return null</a:t>
            </a:r>
            <a:r>
              <a:rPr sz="2000" dirty="0">
                <a:latin typeface="Carlito"/>
                <a:cs typeface="Carlito"/>
              </a:rPr>
              <a:t>;</a:t>
            </a:r>
          </a:p>
          <a:p>
            <a:pPr marL="12700">
              <a:spcBef>
                <a:spcPts val="480"/>
              </a:spcBef>
            </a:pPr>
            <a:r>
              <a:rPr sz="2000" dirty="0">
                <a:latin typeface="Carlito"/>
                <a:cs typeface="Carlito"/>
              </a:rPr>
              <a:t>}</a:t>
            </a:r>
          </a:p>
          <a:p>
            <a:pPr marL="12700">
              <a:spcBef>
                <a:spcPts val="480"/>
              </a:spcBef>
            </a:pPr>
            <a:r>
              <a:rPr sz="2000" dirty="0">
                <a:solidFill>
                  <a:srgbClr val="3E7E5F"/>
                </a:solidFill>
                <a:latin typeface="Carlito"/>
                <a:cs typeface="Carlito"/>
              </a:rPr>
              <a:t>// (cont)...</a:t>
            </a:r>
            <a:endParaRPr sz="2000" dirty="0">
              <a:latin typeface="Carlito"/>
              <a:cs typeface="Carlito"/>
            </a:endParaRPr>
          </a:p>
        </p:txBody>
      </p:sp>
      <p:sp>
        <p:nvSpPr>
          <p:cNvPr id="4" name="object 4"/>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53</a:t>
            </a:r>
            <a:endParaRPr sz="1400">
              <a:latin typeface="Tahoma"/>
              <a:cs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3017" y="17780"/>
            <a:ext cx="864235" cy="299720"/>
          </a:xfrm>
          <a:prstGeom prst="rect">
            <a:avLst/>
          </a:prstGeom>
        </p:spPr>
        <p:txBody>
          <a:bodyPr vert="horz" wrap="square" lIns="0" tIns="12700" rIns="0" bIns="0" rtlCol="0">
            <a:spAutoFit/>
          </a:bodyPr>
          <a:lstStyle/>
          <a:p>
            <a:pPr marL="12700">
              <a:spcBef>
                <a:spcPts val="100"/>
              </a:spcBef>
            </a:pPr>
            <a:r>
              <a:rPr spc="-5" dirty="0">
                <a:solidFill>
                  <a:srgbClr val="3E7E5F"/>
                </a:solidFill>
                <a:latin typeface="Carlito"/>
                <a:cs typeface="Carlito"/>
              </a:rPr>
              <a:t>//</a:t>
            </a:r>
            <a:r>
              <a:rPr spc="-45" dirty="0">
                <a:solidFill>
                  <a:srgbClr val="3E7E5F"/>
                </a:solidFill>
                <a:latin typeface="Carlito"/>
                <a:cs typeface="Carlito"/>
              </a:rPr>
              <a:t> </a:t>
            </a:r>
            <a:r>
              <a:rPr spc="-10" dirty="0">
                <a:solidFill>
                  <a:srgbClr val="3E7E5F"/>
                </a:solidFill>
                <a:latin typeface="Carlito"/>
                <a:cs typeface="Carlito"/>
              </a:rPr>
              <a:t>(cont.)</a:t>
            </a:r>
            <a:endParaRPr>
              <a:latin typeface="Carlito"/>
              <a:cs typeface="Carlito"/>
            </a:endParaRPr>
          </a:p>
        </p:txBody>
      </p:sp>
      <p:sp>
        <p:nvSpPr>
          <p:cNvPr id="3" name="object 3"/>
          <p:cNvSpPr txBox="1">
            <a:spLocks noGrp="1"/>
          </p:cNvSpPr>
          <p:nvPr>
            <p:ph type="title"/>
          </p:nvPr>
        </p:nvSpPr>
        <p:spPr>
          <a:xfrm>
            <a:off x="2667001" y="381001"/>
            <a:ext cx="7925993" cy="980781"/>
          </a:xfrm>
          <a:prstGeom prst="rect">
            <a:avLst/>
          </a:prstGeom>
        </p:spPr>
        <p:txBody>
          <a:bodyPr vert="horz" wrap="square" lIns="0" tIns="67310" rIns="0" bIns="0" rtlCol="0" anchor="ctr">
            <a:spAutoFit/>
          </a:bodyPr>
          <a:lstStyle/>
          <a:p>
            <a:pPr marL="12700">
              <a:lnSpc>
                <a:spcPct val="100000"/>
              </a:lnSpc>
              <a:spcBef>
                <a:spcPts val="530"/>
              </a:spcBef>
            </a:pPr>
            <a:r>
              <a:rPr sz="1800" b="1" dirty="0">
                <a:solidFill>
                  <a:srgbClr val="7E0054"/>
                </a:solidFill>
                <a:latin typeface="Carlito"/>
                <a:cs typeface="Carlito"/>
              </a:rPr>
              <a:t>public </a:t>
            </a:r>
            <a:r>
              <a:rPr sz="1800" dirty="0"/>
              <a:t>PhongBan(String tenPB){</a:t>
            </a:r>
          </a:p>
          <a:p>
            <a:pPr marL="927100" marR="5080">
              <a:lnSpc>
                <a:spcPct val="120000"/>
              </a:lnSpc>
            </a:pPr>
            <a:r>
              <a:rPr sz="1800" dirty="0"/>
              <a:t>dsnv = </a:t>
            </a:r>
            <a:r>
              <a:rPr sz="1800" b="1" dirty="0">
                <a:solidFill>
                  <a:srgbClr val="7E0054"/>
                </a:solidFill>
                <a:latin typeface="Carlito"/>
                <a:cs typeface="Carlito"/>
              </a:rPr>
              <a:t>new </a:t>
            </a:r>
            <a:r>
              <a:rPr sz="1800" dirty="0"/>
              <a:t>NhanVien[SO_NV_MAX];  tenPhongBan = tenPB; soNhanVien = 0;</a:t>
            </a:r>
          </a:p>
        </p:txBody>
      </p:sp>
      <p:sp>
        <p:nvSpPr>
          <p:cNvPr id="4" name="object 4"/>
          <p:cNvSpPr txBox="1"/>
          <p:nvPr/>
        </p:nvSpPr>
        <p:spPr>
          <a:xfrm>
            <a:off x="1752601" y="1361782"/>
            <a:ext cx="6078855" cy="4965065"/>
          </a:xfrm>
          <a:prstGeom prst="rect">
            <a:avLst/>
          </a:prstGeom>
        </p:spPr>
        <p:txBody>
          <a:bodyPr vert="horz" wrap="square" lIns="0" tIns="67945" rIns="0" bIns="0" rtlCol="0">
            <a:spAutoFit/>
          </a:bodyPr>
          <a:lstStyle/>
          <a:p>
            <a:pPr marL="926465">
              <a:spcBef>
                <a:spcPts val="535"/>
              </a:spcBef>
            </a:pPr>
            <a:r>
              <a:rPr dirty="0">
                <a:latin typeface="Carlito"/>
                <a:cs typeface="Carlito"/>
              </a:rPr>
              <a:t>}</a:t>
            </a:r>
          </a:p>
          <a:p>
            <a:pPr marL="926465">
              <a:spcBef>
                <a:spcPts val="434"/>
              </a:spcBef>
            </a:pPr>
            <a:r>
              <a:rPr b="1" dirty="0">
                <a:solidFill>
                  <a:srgbClr val="7E0054"/>
                </a:solidFill>
                <a:latin typeface="Carlito"/>
                <a:cs typeface="Carlito"/>
              </a:rPr>
              <a:t>public double</a:t>
            </a:r>
            <a:r>
              <a:rPr b="1" spc="-75" dirty="0">
                <a:solidFill>
                  <a:srgbClr val="7E0054"/>
                </a:solidFill>
                <a:latin typeface="Carlito"/>
                <a:cs typeface="Carlito"/>
              </a:rPr>
              <a:t> </a:t>
            </a:r>
            <a:r>
              <a:rPr spc="-5" dirty="0">
                <a:latin typeface="Carlito"/>
                <a:cs typeface="Carlito"/>
              </a:rPr>
              <a:t>tongLuong(){</a:t>
            </a:r>
            <a:endParaRPr dirty="0">
              <a:latin typeface="Carlito"/>
              <a:cs typeface="Carlito"/>
            </a:endParaRPr>
          </a:p>
          <a:p>
            <a:pPr marL="1841500">
              <a:spcBef>
                <a:spcPts val="430"/>
              </a:spcBef>
            </a:pPr>
            <a:r>
              <a:rPr b="1" spc="-5" dirty="0">
                <a:solidFill>
                  <a:srgbClr val="7E0054"/>
                </a:solidFill>
                <a:latin typeface="Carlito"/>
                <a:cs typeface="Carlito"/>
              </a:rPr>
              <a:t>double </a:t>
            </a:r>
            <a:r>
              <a:rPr dirty="0">
                <a:latin typeface="Carlito"/>
                <a:cs typeface="Carlito"/>
              </a:rPr>
              <a:t>tong =</a:t>
            </a:r>
            <a:r>
              <a:rPr spc="-10" dirty="0">
                <a:latin typeface="Carlito"/>
                <a:cs typeface="Carlito"/>
              </a:rPr>
              <a:t> </a:t>
            </a:r>
            <a:r>
              <a:rPr dirty="0">
                <a:latin typeface="Carlito"/>
                <a:cs typeface="Carlito"/>
              </a:rPr>
              <a:t>0.0;</a:t>
            </a:r>
          </a:p>
          <a:p>
            <a:pPr marL="1841500">
              <a:spcBef>
                <a:spcPts val="430"/>
              </a:spcBef>
            </a:pPr>
            <a:r>
              <a:rPr b="1" spc="-5" dirty="0">
                <a:solidFill>
                  <a:srgbClr val="7E0054"/>
                </a:solidFill>
                <a:latin typeface="Carlito"/>
                <a:cs typeface="Carlito"/>
              </a:rPr>
              <a:t>for </a:t>
            </a:r>
            <a:r>
              <a:rPr spc="-5" dirty="0">
                <a:latin typeface="Carlito"/>
                <a:cs typeface="Carlito"/>
              </a:rPr>
              <a:t>(</a:t>
            </a:r>
            <a:r>
              <a:rPr b="1" spc="-5" dirty="0">
                <a:solidFill>
                  <a:srgbClr val="7E0054"/>
                </a:solidFill>
                <a:latin typeface="Carlito"/>
                <a:cs typeface="Carlito"/>
              </a:rPr>
              <a:t>int</a:t>
            </a:r>
            <a:r>
              <a:rPr b="1" spc="5" dirty="0">
                <a:solidFill>
                  <a:srgbClr val="7E0054"/>
                </a:solidFill>
                <a:latin typeface="Carlito"/>
                <a:cs typeface="Carlito"/>
              </a:rPr>
              <a:t> </a:t>
            </a:r>
            <a:r>
              <a:rPr spc="-5" dirty="0">
                <a:latin typeface="Carlito"/>
                <a:cs typeface="Carlito"/>
              </a:rPr>
              <a:t>i=0;i&lt;soNhanVien;i++)</a:t>
            </a:r>
            <a:endParaRPr dirty="0">
              <a:latin typeface="Carlito"/>
              <a:cs typeface="Carlito"/>
            </a:endParaRPr>
          </a:p>
          <a:p>
            <a:pPr marL="2755900">
              <a:spcBef>
                <a:spcPts val="434"/>
              </a:spcBef>
            </a:pPr>
            <a:r>
              <a:rPr dirty="0">
                <a:latin typeface="Carlito"/>
                <a:cs typeface="Carlito"/>
              </a:rPr>
              <a:t>tong </a:t>
            </a:r>
            <a:r>
              <a:rPr spc="-5" dirty="0">
                <a:latin typeface="Carlito"/>
                <a:cs typeface="Carlito"/>
              </a:rPr>
              <a:t>+=</a:t>
            </a:r>
            <a:r>
              <a:rPr spc="5" dirty="0">
                <a:latin typeface="Carlito"/>
                <a:cs typeface="Carlito"/>
              </a:rPr>
              <a:t> </a:t>
            </a:r>
            <a:r>
              <a:rPr spc="-5" dirty="0">
                <a:latin typeface="Carlito"/>
                <a:cs typeface="Carlito"/>
              </a:rPr>
              <a:t>dsnv[i].tinhLuong();</a:t>
            </a:r>
            <a:endParaRPr dirty="0">
              <a:latin typeface="Carlito"/>
              <a:cs typeface="Carlito"/>
            </a:endParaRPr>
          </a:p>
          <a:p>
            <a:pPr marL="1841500">
              <a:spcBef>
                <a:spcPts val="434"/>
              </a:spcBef>
            </a:pPr>
            <a:r>
              <a:rPr b="1" spc="-5" dirty="0">
                <a:solidFill>
                  <a:srgbClr val="7E0054"/>
                </a:solidFill>
                <a:latin typeface="Carlito"/>
                <a:cs typeface="Carlito"/>
              </a:rPr>
              <a:t>return</a:t>
            </a:r>
            <a:r>
              <a:rPr b="1" spc="-25" dirty="0">
                <a:solidFill>
                  <a:srgbClr val="7E0054"/>
                </a:solidFill>
                <a:latin typeface="Carlito"/>
                <a:cs typeface="Carlito"/>
              </a:rPr>
              <a:t> </a:t>
            </a:r>
            <a:r>
              <a:rPr dirty="0">
                <a:latin typeface="Carlito"/>
                <a:cs typeface="Carlito"/>
              </a:rPr>
              <a:t>tong;</a:t>
            </a:r>
          </a:p>
          <a:p>
            <a:pPr marL="926465">
              <a:spcBef>
                <a:spcPts val="430"/>
              </a:spcBef>
            </a:pPr>
            <a:r>
              <a:rPr dirty="0">
                <a:latin typeface="Carlito"/>
                <a:cs typeface="Carlito"/>
              </a:rPr>
              <a:t>}</a:t>
            </a:r>
          </a:p>
          <a:p>
            <a:pPr marL="926465">
              <a:spcBef>
                <a:spcPts val="430"/>
              </a:spcBef>
            </a:pPr>
            <a:r>
              <a:rPr b="1" dirty="0">
                <a:solidFill>
                  <a:srgbClr val="7E0054"/>
                </a:solidFill>
                <a:latin typeface="Carlito"/>
                <a:cs typeface="Carlito"/>
              </a:rPr>
              <a:t>public </a:t>
            </a:r>
            <a:r>
              <a:rPr b="1" spc="-5" dirty="0">
                <a:solidFill>
                  <a:srgbClr val="7E0054"/>
                </a:solidFill>
                <a:latin typeface="Carlito"/>
                <a:cs typeface="Carlito"/>
              </a:rPr>
              <a:t>void</a:t>
            </a:r>
            <a:r>
              <a:rPr b="1" spc="-55" dirty="0">
                <a:solidFill>
                  <a:srgbClr val="7E0054"/>
                </a:solidFill>
                <a:latin typeface="Carlito"/>
                <a:cs typeface="Carlito"/>
              </a:rPr>
              <a:t> </a:t>
            </a:r>
            <a:r>
              <a:rPr spc="-10" dirty="0">
                <a:latin typeface="Carlito"/>
                <a:cs typeface="Carlito"/>
              </a:rPr>
              <a:t>inTTin(){</a:t>
            </a:r>
            <a:endParaRPr dirty="0">
              <a:latin typeface="Carlito"/>
              <a:cs typeface="Carlito"/>
            </a:endParaRPr>
          </a:p>
          <a:p>
            <a:pPr marL="1841500">
              <a:spcBef>
                <a:spcPts val="434"/>
              </a:spcBef>
            </a:pPr>
            <a:r>
              <a:rPr spc="-5" dirty="0">
                <a:latin typeface="Carlito"/>
                <a:cs typeface="Carlito"/>
              </a:rPr>
              <a:t>System.out.println(</a:t>
            </a:r>
            <a:r>
              <a:rPr spc="-5" dirty="0">
                <a:solidFill>
                  <a:srgbClr val="2A00FF"/>
                </a:solidFill>
                <a:latin typeface="Carlito"/>
                <a:cs typeface="Carlito"/>
              </a:rPr>
              <a:t>"Ten phong:</a:t>
            </a:r>
            <a:r>
              <a:rPr spc="25" dirty="0">
                <a:solidFill>
                  <a:srgbClr val="2A00FF"/>
                </a:solidFill>
                <a:latin typeface="Carlito"/>
                <a:cs typeface="Carlito"/>
              </a:rPr>
              <a:t> </a:t>
            </a:r>
            <a:r>
              <a:rPr spc="-5" dirty="0">
                <a:solidFill>
                  <a:srgbClr val="2A00FF"/>
                </a:solidFill>
                <a:latin typeface="Carlito"/>
                <a:cs typeface="Carlito"/>
              </a:rPr>
              <a:t>"</a:t>
            </a:r>
            <a:r>
              <a:rPr spc="-5" dirty="0">
                <a:latin typeface="Carlito"/>
                <a:cs typeface="Carlito"/>
              </a:rPr>
              <a:t>+tenPhong);</a:t>
            </a:r>
            <a:endParaRPr dirty="0">
              <a:latin typeface="Carlito"/>
              <a:cs typeface="Carlito"/>
            </a:endParaRPr>
          </a:p>
          <a:p>
            <a:pPr marL="1841500" marR="212725">
              <a:lnSpc>
                <a:spcPct val="120000"/>
              </a:lnSpc>
            </a:pPr>
            <a:r>
              <a:rPr spc="-5" dirty="0">
                <a:latin typeface="Carlito"/>
                <a:cs typeface="Carlito"/>
              </a:rPr>
              <a:t>System.out.println(</a:t>
            </a:r>
            <a:r>
              <a:rPr spc="-5" dirty="0">
                <a:solidFill>
                  <a:srgbClr val="2A00FF"/>
                </a:solidFill>
                <a:latin typeface="Carlito"/>
                <a:cs typeface="Carlito"/>
              </a:rPr>
              <a:t>"So </a:t>
            </a:r>
            <a:r>
              <a:rPr dirty="0">
                <a:solidFill>
                  <a:srgbClr val="2A00FF"/>
                </a:solidFill>
                <a:latin typeface="Carlito"/>
                <a:cs typeface="Carlito"/>
              </a:rPr>
              <a:t>NV: </a:t>
            </a:r>
            <a:r>
              <a:rPr spc="-5" dirty="0">
                <a:solidFill>
                  <a:srgbClr val="2A00FF"/>
                </a:solidFill>
                <a:latin typeface="Carlito"/>
                <a:cs typeface="Carlito"/>
              </a:rPr>
              <a:t>"</a:t>
            </a:r>
            <a:r>
              <a:rPr spc="-5" dirty="0">
                <a:latin typeface="Carlito"/>
                <a:cs typeface="Carlito"/>
              </a:rPr>
              <a:t>+soNhanVien);  System.out.println(</a:t>
            </a:r>
            <a:r>
              <a:rPr spc="-5" dirty="0">
                <a:solidFill>
                  <a:srgbClr val="2A00FF"/>
                </a:solidFill>
                <a:latin typeface="Carlito"/>
                <a:cs typeface="Carlito"/>
              </a:rPr>
              <a:t>"Thong tin cac</a:t>
            </a:r>
            <a:r>
              <a:rPr spc="40" dirty="0">
                <a:solidFill>
                  <a:srgbClr val="2A00FF"/>
                </a:solidFill>
                <a:latin typeface="Carlito"/>
                <a:cs typeface="Carlito"/>
              </a:rPr>
              <a:t> </a:t>
            </a:r>
            <a:r>
              <a:rPr spc="-5" dirty="0">
                <a:solidFill>
                  <a:srgbClr val="2A00FF"/>
                </a:solidFill>
                <a:latin typeface="Carlito"/>
                <a:cs typeface="Carlito"/>
              </a:rPr>
              <a:t>NV"</a:t>
            </a:r>
            <a:r>
              <a:rPr spc="-5" dirty="0">
                <a:latin typeface="Carlito"/>
                <a:cs typeface="Carlito"/>
              </a:rPr>
              <a:t>);</a:t>
            </a:r>
            <a:endParaRPr dirty="0">
              <a:latin typeface="Carlito"/>
              <a:cs typeface="Carlito"/>
            </a:endParaRPr>
          </a:p>
          <a:p>
            <a:pPr marL="1841500">
              <a:spcBef>
                <a:spcPts val="434"/>
              </a:spcBef>
            </a:pPr>
            <a:r>
              <a:rPr b="1" spc="-5" dirty="0">
                <a:solidFill>
                  <a:srgbClr val="7E0054"/>
                </a:solidFill>
                <a:latin typeface="Carlito"/>
                <a:cs typeface="Carlito"/>
              </a:rPr>
              <a:t>for </a:t>
            </a:r>
            <a:r>
              <a:rPr spc="-5" dirty="0">
                <a:latin typeface="Carlito"/>
                <a:cs typeface="Carlito"/>
              </a:rPr>
              <a:t>(</a:t>
            </a:r>
            <a:r>
              <a:rPr b="1" spc="-5" dirty="0">
                <a:solidFill>
                  <a:srgbClr val="7E0054"/>
                </a:solidFill>
                <a:latin typeface="Carlito"/>
                <a:cs typeface="Carlito"/>
              </a:rPr>
              <a:t>int</a:t>
            </a:r>
            <a:r>
              <a:rPr b="1" spc="5" dirty="0">
                <a:solidFill>
                  <a:srgbClr val="7E0054"/>
                </a:solidFill>
                <a:latin typeface="Carlito"/>
                <a:cs typeface="Carlito"/>
              </a:rPr>
              <a:t> </a:t>
            </a:r>
            <a:r>
              <a:rPr spc="-5" dirty="0">
                <a:latin typeface="Carlito"/>
                <a:cs typeface="Carlito"/>
              </a:rPr>
              <a:t>i=0;i&lt;soNhanVien;i++)</a:t>
            </a:r>
            <a:endParaRPr dirty="0">
              <a:latin typeface="Carlito"/>
              <a:cs typeface="Carlito"/>
            </a:endParaRPr>
          </a:p>
          <a:p>
            <a:pPr marL="2755900">
              <a:spcBef>
                <a:spcPts val="430"/>
              </a:spcBef>
            </a:pPr>
            <a:r>
              <a:rPr spc="-5" dirty="0">
                <a:latin typeface="Carlito"/>
                <a:cs typeface="Carlito"/>
              </a:rPr>
              <a:t>dsnv[i].inTTin();</a:t>
            </a:r>
            <a:endParaRPr dirty="0">
              <a:latin typeface="Carlito"/>
              <a:cs typeface="Carlito"/>
            </a:endParaRPr>
          </a:p>
          <a:p>
            <a:pPr marL="926465">
              <a:spcBef>
                <a:spcPts val="434"/>
              </a:spcBef>
            </a:pPr>
            <a:r>
              <a:rPr dirty="0">
                <a:latin typeface="Carlito"/>
                <a:cs typeface="Carlito"/>
              </a:rPr>
              <a:t>}</a:t>
            </a:r>
          </a:p>
          <a:p>
            <a:pPr marL="12700">
              <a:spcBef>
                <a:spcPts val="430"/>
              </a:spcBef>
            </a:pPr>
            <a:r>
              <a:rPr dirty="0">
                <a:latin typeface="Carlito"/>
                <a:cs typeface="Carlito"/>
              </a:rPr>
              <a:t>}</a:t>
            </a:r>
          </a:p>
        </p:txBody>
      </p:sp>
      <p:sp>
        <p:nvSpPr>
          <p:cNvPr id="5" name="object 5"/>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54</a:t>
            </a:r>
            <a:endParaRPr sz="1400">
              <a:latin typeface="Tahoma"/>
              <a:cs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94733" y="134771"/>
            <a:ext cx="4104031" cy="689932"/>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Thảo luận</a:t>
            </a:r>
            <a:endParaRPr dirty="0">
              <a:latin typeface="Tahoma"/>
              <a:cs typeface="Tahoma"/>
            </a:endParaRPr>
          </a:p>
        </p:txBody>
      </p:sp>
      <p:sp>
        <p:nvSpPr>
          <p:cNvPr id="8" name="object 8"/>
          <p:cNvSpPr txBox="1"/>
          <p:nvPr/>
        </p:nvSpPr>
        <p:spPr>
          <a:xfrm>
            <a:off x="2560145" y="1932430"/>
            <a:ext cx="8152130" cy="3637534"/>
          </a:xfrm>
          <a:prstGeom prst="rect">
            <a:avLst/>
          </a:prstGeom>
        </p:spPr>
        <p:txBody>
          <a:bodyPr vert="horz" wrap="square" lIns="0" tIns="109855" rIns="0" bIns="0" rtlCol="0">
            <a:spAutoFit/>
          </a:bodyPr>
          <a:lstStyle/>
          <a:p>
            <a:pPr marL="12700">
              <a:spcBef>
                <a:spcPts val="865"/>
              </a:spcBef>
            </a:pPr>
            <a:r>
              <a:rPr sz="2000" dirty="0">
                <a:latin typeface="Tahoma"/>
                <a:cs typeface="Tahoma"/>
              </a:rPr>
              <a:t>Trong ví dụ trên</a:t>
            </a:r>
          </a:p>
          <a:p>
            <a:pPr marL="355600" indent="-342900">
              <a:spcBef>
                <a:spcPts val="770"/>
              </a:spcBef>
              <a:buClr>
                <a:srgbClr val="3333CC"/>
              </a:buClr>
              <a:buSzPct val="59375"/>
              <a:buFont typeface="Wingdings"/>
              <a:buChar char="◼"/>
              <a:tabLst>
                <a:tab pos="354965" algn="l"/>
                <a:tab pos="355600" algn="l"/>
              </a:tabLst>
            </a:pPr>
            <a:r>
              <a:rPr sz="2000" dirty="0">
                <a:latin typeface="Tahoma"/>
                <a:cs typeface="Tahoma"/>
              </a:rPr>
              <a:t>Lớp cũ? Lớp mới?</a:t>
            </a:r>
          </a:p>
          <a:p>
            <a:pPr marL="756285" lvl="1" indent="-287020">
              <a:spcBef>
                <a:spcPts val="675"/>
              </a:spcBef>
              <a:buClr>
                <a:srgbClr val="FF0000"/>
              </a:buClr>
              <a:buSzPct val="53571"/>
              <a:buFont typeface="Wingdings"/>
              <a:buChar char="◼"/>
              <a:tabLst>
                <a:tab pos="756285" algn="l"/>
                <a:tab pos="756920" algn="l"/>
              </a:tabLst>
            </a:pPr>
            <a:r>
              <a:rPr sz="2000" dirty="0">
                <a:latin typeface="Tahoma"/>
                <a:cs typeface="Tahoma"/>
              </a:rPr>
              <a:t>Lớp cũ: NhanVien</a:t>
            </a:r>
          </a:p>
          <a:p>
            <a:pPr marL="756285" lvl="1" indent="-287020">
              <a:spcBef>
                <a:spcPts val="675"/>
              </a:spcBef>
              <a:buClr>
                <a:srgbClr val="FF0000"/>
              </a:buClr>
              <a:buSzPct val="53571"/>
              <a:buFont typeface="Wingdings"/>
              <a:buChar char="◼"/>
              <a:tabLst>
                <a:tab pos="756285" algn="l"/>
                <a:tab pos="756920" algn="l"/>
              </a:tabLst>
            </a:pPr>
            <a:r>
              <a:rPr sz="2000" dirty="0">
                <a:latin typeface="Tahoma"/>
                <a:cs typeface="Tahoma"/>
              </a:rPr>
              <a:t>Lớp mới: PhongBan</a:t>
            </a:r>
          </a:p>
          <a:p>
            <a:pPr marL="355600" indent="-342900">
              <a:spcBef>
                <a:spcPts val="765"/>
              </a:spcBef>
              <a:buClr>
                <a:srgbClr val="3333CC"/>
              </a:buClr>
              <a:buSzPct val="59375"/>
              <a:buFont typeface="Wingdings"/>
              <a:buChar char="◼"/>
              <a:tabLst>
                <a:tab pos="354965" algn="l"/>
                <a:tab pos="355600" algn="l"/>
              </a:tabLst>
            </a:pPr>
            <a:r>
              <a:rPr sz="2000" dirty="0">
                <a:latin typeface="Tahoma"/>
                <a:cs typeface="Tahoma"/>
              </a:rPr>
              <a:t>Lớp mới tái sử dụng lớp cũ thông qua?</a:t>
            </a:r>
          </a:p>
          <a:p>
            <a:pPr marL="756285" lvl="1" indent="-287020">
              <a:spcBef>
                <a:spcPts val="675"/>
              </a:spcBef>
              <a:buClr>
                <a:srgbClr val="FF0000"/>
              </a:buClr>
              <a:buSzPct val="53571"/>
              <a:buFont typeface="Wingdings"/>
              <a:buChar char="◼"/>
              <a:tabLst>
                <a:tab pos="756285" algn="l"/>
                <a:tab pos="756920" algn="l"/>
              </a:tabLst>
            </a:pPr>
            <a:r>
              <a:rPr sz="2000" dirty="0">
                <a:latin typeface="Tahoma"/>
                <a:cs typeface="Tahoma"/>
              </a:rPr>
              <a:t>Mảng đối tượng của lớp NhanVien: dsnv</a:t>
            </a:r>
          </a:p>
          <a:p>
            <a:pPr marL="355600" marR="5080" indent="-342900">
              <a:spcBef>
                <a:spcPts val="765"/>
              </a:spcBef>
              <a:buClr>
                <a:srgbClr val="3333CC"/>
              </a:buClr>
              <a:buSzPct val="59375"/>
              <a:buFont typeface="Wingdings"/>
              <a:buChar char="◼"/>
              <a:tabLst>
                <a:tab pos="354965" algn="l"/>
                <a:tab pos="355600" algn="l"/>
              </a:tabLst>
            </a:pPr>
            <a:r>
              <a:rPr sz="2000" dirty="0">
                <a:latin typeface="Tahoma"/>
                <a:cs typeface="Tahoma"/>
              </a:rPr>
              <a:t>Lớp mới tái sử dụng được những gì của lớp  cũ?</a:t>
            </a:r>
          </a:p>
          <a:p>
            <a:pPr marL="756285" lvl="1" indent="-287020">
              <a:spcBef>
                <a:spcPts val="680"/>
              </a:spcBef>
              <a:buClr>
                <a:srgbClr val="FF0000"/>
              </a:buClr>
              <a:buSzPct val="53571"/>
              <a:buFont typeface="Wingdings"/>
              <a:buChar char="◼"/>
              <a:tabLst>
                <a:tab pos="756285" algn="l"/>
                <a:tab pos="756920" algn="l"/>
              </a:tabLst>
            </a:pPr>
            <a:r>
              <a:rPr sz="2000" dirty="0">
                <a:latin typeface="Tahoma"/>
                <a:cs typeface="Tahoma"/>
              </a:rPr>
              <a:t>tinhLuong() trong phương thức tongLuong()</a:t>
            </a:r>
          </a:p>
          <a:p>
            <a:pPr marL="756285" lvl="1" indent="-287020">
              <a:spcBef>
                <a:spcPts val="670"/>
              </a:spcBef>
              <a:buClr>
                <a:srgbClr val="FF0000"/>
              </a:buClr>
              <a:buSzPct val="53571"/>
              <a:buFont typeface="Wingdings"/>
              <a:buChar char="◼"/>
              <a:tabLst>
                <a:tab pos="756285" algn="l"/>
                <a:tab pos="756920" algn="l"/>
              </a:tabLst>
            </a:pPr>
            <a:r>
              <a:rPr sz="2000" dirty="0">
                <a:latin typeface="Tahoma"/>
                <a:cs typeface="Tahoma"/>
              </a:rPr>
              <a:t>inTTin() trong phương thức inTTin()</a:t>
            </a:r>
          </a:p>
        </p:txBody>
      </p:sp>
      <p:sp>
        <p:nvSpPr>
          <p:cNvPr id="9" name="object 9"/>
          <p:cNvSpPr/>
          <p:nvPr/>
        </p:nvSpPr>
        <p:spPr>
          <a:xfrm>
            <a:off x="5768335" y="1289177"/>
            <a:ext cx="4750668" cy="1969008"/>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0171939" y="6429247"/>
            <a:ext cx="220979"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55</a:t>
            </a:r>
            <a:endParaRPr sz="1400">
              <a:latin typeface="Tahoma"/>
              <a:cs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1" y="990601"/>
            <a:ext cx="7130451" cy="2616199"/>
          </a:xfrm>
        </p:spPr>
        <p:txBody>
          <a:bodyPr>
            <a:normAutofit fontScale="90000"/>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3048001" y="3810000"/>
            <a:ext cx="7074475" cy="1388534"/>
          </a:xfrm>
        </p:spPr>
        <p:txBody>
          <a:bodyPr>
            <a:noAutofit/>
          </a:bodyPr>
          <a:lstStyle/>
          <a:p>
            <a:r>
              <a:rPr lang="en-US" sz="2100" dirty="0" err="1"/>
              <a:t>Chương</a:t>
            </a:r>
            <a:r>
              <a:rPr lang="en-US" sz="2100" dirty="0"/>
              <a:t> 5. </a:t>
            </a:r>
            <a:r>
              <a:rPr lang="en-US" sz="2100" dirty="0" err="1"/>
              <a:t>Một</a:t>
            </a:r>
            <a:r>
              <a:rPr lang="en-US" sz="2100" dirty="0"/>
              <a:t> </a:t>
            </a:r>
            <a:r>
              <a:rPr lang="en-US" sz="2100" dirty="0" err="1"/>
              <a:t>số</a:t>
            </a:r>
            <a:r>
              <a:rPr lang="en-US" sz="2100" dirty="0"/>
              <a:t> </a:t>
            </a:r>
            <a:r>
              <a:rPr lang="en-US" sz="2100" dirty="0" err="1"/>
              <a:t>kĩ</a:t>
            </a:r>
            <a:r>
              <a:rPr lang="en-US" sz="2100" dirty="0"/>
              <a:t> </a:t>
            </a:r>
            <a:r>
              <a:rPr lang="en-US" sz="2100" dirty="0" err="1"/>
              <a:t>thuật</a:t>
            </a:r>
            <a:r>
              <a:rPr lang="en-US" sz="2100" dirty="0"/>
              <a:t> </a:t>
            </a:r>
            <a:r>
              <a:rPr lang="en-US" sz="2100" dirty="0" err="1"/>
              <a:t>trong</a:t>
            </a:r>
            <a:r>
              <a:rPr lang="en-US" sz="2100" dirty="0"/>
              <a:t> </a:t>
            </a:r>
            <a:r>
              <a:rPr lang="en-US" sz="2100" dirty="0" err="1"/>
              <a:t>kế</a:t>
            </a:r>
            <a:r>
              <a:rPr lang="en-US" sz="2100" dirty="0"/>
              <a:t> </a:t>
            </a:r>
            <a:r>
              <a:rPr lang="en-US" sz="2100" dirty="0" err="1"/>
              <a:t>thừa</a:t>
            </a:r>
            <a:r>
              <a:rPr lang="en-US" sz="2100" dirty="0"/>
              <a:t> </a:t>
            </a:r>
          </a:p>
          <a:p>
            <a:r>
              <a:rPr lang="en-US" sz="2100" dirty="0"/>
              <a:t> </a:t>
            </a:r>
          </a:p>
          <a:p>
            <a:r>
              <a:rPr lang="en-US" sz="2100" dirty="0"/>
              <a:t> </a:t>
            </a:r>
          </a:p>
        </p:txBody>
      </p:sp>
    </p:spTree>
    <p:extLst>
      <p:ext uri="{BB962C8B-B14F-4D97-AF65-F5344CB8AC3E}">
        <p14:creationId xmlns:p14="http://schemas.microsoft.com/office/powerpoint/2010/main" val="1170911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71800" y="111610"/>
            <a:ext cx="2971800" cy="689932"/>
          </a:xfrm>
          <a:prstGeom prst="rect">
            <a:avLst/>
          </a:prstGeom>
        </p:spPr>
        <p:txBody>
          <a:bodyPr vert="horz" wrap="square" lIns="0" tIns="12700" rIns="0" bIns="0" rtlCol="0" anchor="ctr">
            <a:spAutoFit/>
          </a:bodyPr>
          <a:lstStyle/>
          <a:p>
            <a:pPr marL="12700">
              <a:lnSpc>
                <a:spcPct val="100000"/>
              </a:lnSpc>
              <a:spcBef>
                <a:spcPts val="100"/>
              </a:spcBef>
            </a:pPr>
            <a:r>
              <a:rPr dirty="0"/>
              <a:t>Mục tiêu</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ahoma"/>
                <a:cs typeface="Tahoma"/>
              </a:rPr>
              <a:pPr marL="38100">
                <a:spcBef>
                  <a:spcPts val="105"/>
                </a:spcBef>
              </a:pPr>
              <a:t>56</a:t>
            </a:fld>
            <a:endParaRPr sz="1400">
              <a:latin typeface="Tahoma"/>
              <a:cs typeface="Tahoma"/>
            </a:endParaRPr>
          </a:p>
        </p:txBody>
      </p:sp>
      <p:sp>
        <p:nvSpPr>
          <p:cNvPr id="8" name="object 8"/>
          <p:cNvSpPr txBox="1"/>
          <p:nvPr/>
        </p:nvSpPr>
        <p:spPr>
          <a:xfrm>
            <a:off x="2435352" y="1658111"/>
            <a:ext cx="8080249" cy="4260782"/>
          </a:xfrm>
          <a:prstGeom prst="rect">
            <a:avLst/>
          </a:prstGeom>
        </p:spPr>
        <p:txBody>
          <a:bodyPr vert="horz" wrap="square" lIns="0" tIns="13335" rIns="0" bIns="0" rtlCol="0">
            <a:spAutoFit/>
          </a:bodyPr>
          <a:lstStyle/>
          <a:p>
            <a:pPr marL="355600" marR="32766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Trình bày nguyên lý định nghĩa lại trong kế  thừa</a:t>
            </a:r>
          </a:p>
          <a:p>
            <a:pPr marL="355600" marR="55245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Phân biệt khái niệm đơn kế thừa và đa kế  thừa</a:t>
            </a:r>
          </a:p>
          <a:p>
            <a:pPr marL="355600" marR="5080"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thiệu về giao diện, lớp trừu tượng và vai  trò của chúng</a:t>
            </a:r>
          </a:p>
          <a:p>
            <a:pPr marL="355600" marR="125095"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 và bài tập về các vấn đề trên với ngôn  ngữ lập trình Java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32910" y="114671"/>
            <a:ext cx="2246630" cy="696595"/>
          </a:xfrm>
          <a:prstGeom prst="rect">
            <a:avLst/>
          </a:prstGeom>
        </p:spPr>
        <p:txBody>
          <a:bodyPr vert="horz" wrap="square" lIns="0" tIns="12700" rIns="0" bIns="0" rtlCol="0" anchor="ctr">
            <a:spAutoFit/>
          </a:bodyPr>
          <a:lstStyle/>
          <a:p>
            <a:pPr marL="12700">
              <a:lnSpc>
                <a:spcPct val="100000"/>
              </a:lnSpc>
              <a:spcBef>
                <a:spcPts val="100"/>
              </a:spcBef>
            </a:pPr>
            <a:r>
              <a:rPr dirty="0"/>
              <a:t>Nội dung</a:t>
            </a:r>
          </a:p>
        </p:txBody>
      </p:sp>
      <p:sp>
        <p:nvSpPr>
          <p:cNvPr id="9" name="object 9"/>
          <p:cNvSpPr txBox="1"/>
          <p:nvPr/>
        </p:nvSpPr>
        <p:spPr>
          <a:xfrm>
            <a:off x="10244073" y="6429162"/>
            <a:ext cx="173990" cy="228909"/>
          </a:xfrm>
          <a:prstGeom prst="rect">
            <a:avLst/>
          </a:prstGeom>
        </p:spPr>
        <p:txBody>
          <a:bodyPr vert="horz" wrap="square" lIns="0" tIns="13335" rIns="0" bIns="0" rtlCol="0">
            <a:spAutoFit/>
          </a:bodyPr>
          <a:lstStyle/>
          <a:p>
            <a:pPr marL="38100">
              <a:spcBef>
                <a:spcPts val="105"/>
              </a:spcBef>
            </a:pPr>
            <a:fld id="{81D60167-4931-47E6-BA6A-407CBD079E47}" type="slidenum">
              <a:rPr sz="1400" dirty="0">
                <a:latin typeface="Tahoma"/>
                <a:cs typeface="Tahoma"/>
              </a:rPr>
              <a:pPr marL="38100">
                <a:spcBef>
                  <a:spcPts val="105"/>
                </a:spcBef>
              </a:pPr>
              <a:t>57</a:t>
            </a:fld>
            <a:endParaRPr sz="1400">
              <a:latin typeface="Tahoma"/>
              <a:cs typeface="Tahoma"/>
            </a:endParaRPr>
          </a:p>
        </p:txBody>
      </p:sp>
      <p:sp>
        <p:nvSpPr>
          <p:cNvPr id="8" name="object 8"/>
          <p:cNvSpPr txBox="1"/>
          <p:nvPr/>
        </p:nvSpPr>
        <p:spPr>
          <a:xfrm>
            <a:off x="2758084" y="1653778"/>
            <a:ext cx="7539990" cy="3578544"/>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Định nghĩa lại/ghi đè (Overriding)</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Lớp trừu tượng</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Đơn kế thừa &amp; Đa kế thừa</a:t>
            </a:r>
          </a:p>
          <a:p>
            <a:pPr marL="527685" indent="-515620">
              <a:spcBef>
                <a:spcPts val="7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Giao diện (Interface)</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Vai trò của lớp trừu tượng và giao diện</a:t>
            </a:r>
          </a:p>
          <a:p>
            <a:pPr marL="527685" indent="-515620">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Ví dụ và bài tập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5</a:t>
            </a:r>
            <a:endParaRPr sz="1400">
              <a:latin typeface="Arial"/>
              <a:cs typeface="Arial"/>
            </a:endParaRPr>
          </a:p>
        </p:txBody>
      </p:sp>
      <p:sp>
        <p:nvSpPr>
          <p:cNvPr id="9" name="object 9"/>
          <p:cNvSpPr/>
          <p:nvPr/>
        </p:nvSpPr>
        <p:spPr>
          <a:xfrm>
            <a:off x="7826576" y="3736349"/>
            <a:ext cx="2351217" cy="306745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435352" y="1317372"/>
            <a:ext cx="8099425" cy="3237230"/>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ahoma"/>
                <a:cs typeface="Tahoma"/>
              </a:rPr>
              <a:t>Quan hệ kế thừa (inheritance)</a:t>
            </a:r>
          </a:p>
          <a:p>
            <a:pPr marL="756285" lvl="1" indent="-287020">
              <a:spcBef>
                <a:spcPts val="580"/>
              </a:spcBef>
              <a:buClr>
                <a:srgbClr val="FF0000"/>
              </a:buClr>
              <a:buSzPct val="54166"/>
              <a:buFont typeface="Wingdings"/>
              <a:buChar char="◼"/>
              <a:tabLst>
                <a:tab pos="756285" algn="l"/>
                <a:tab pos="756920" algn="l"/>
              </a:tabLst>
            </a:pPr>
            <a:r>
              <a:rPr sz="2400" dirty="0">
                <a:latin typeface="Tahoma"/>
                <a:cs typeface="Tahoma"/>
              </a:rPr>
              <a:t>Lớp con là một loại (is-a-kind-of) của lớp cha</a:t>
            </a:r>
          </a:p>
          <a:p>
            <a:pPr marL="756285" marR="5080" lvl="1" indent="-287020">
              <a:spcBef>
                <a:spcPts val="575"/>
              </a:spcBef>
              <a:buClr>
                <a:srgbClr val="FF0000"/>
              </a:buClr>
              <a:buSzPct val="54166"/>
              <a:buFont typeface="Wingdings"/>
              <a:buChar char="◼"/>
              <a:tabLst>
                <a:tab pos="756285" algn="l"/>
                <a:tab pos="756920" algn="l"/>
              </a:tabLst>
            </a:pPr>
            <a:r>
              <a:rPr sz="2400" dirty="0">
                <a:latin typeface="Tahoma"/>
                <a:cs typeface="Tahoma"/>
              </a:rPr>
              <a:t>Kế thừa các thành phần dữ liệu và các hành vi của lớp  cha</a:t>
            </a:r>
          </a:p>
          <a:p>
            <a:pPr marL="756285" lvl="1" indent="-287020">
              <a:spcBef>
                <a:spcPts val="580"/>
              </a:spcBef>
              <a:buClr>
                <a:srgbClr val="FF0000"/>
              </a:buClr>
              <a:buSzPct val="54166"/>
              <a:buFont typeface="Wingdings"/>
              <a:buChar char="◼"/>
              <a:tabLst>
                <a:tab pos="756285" algn="l"/>
                <a:tab pos="756920" algn="l"/>
              </a:tabLst>
            </a:pPr>
            <a:r>
              <a:rPr sz="2400" dirty="0">
                <a:latin typeface="Tahoma"/>
                <a:cs typeface="Tahoma"/>
              </a:rPr>
              <a:t>Chi tiết hóa cho phù hợp với mục đích sử dụng mới:</a:t>
            </a:r>
          </a:p>
          <a:p>
            <a:pPr>
              <a:spcBef>
                <a:spcPts val="55"/>
              </a:spcBef>
            </a:pPr>
            <a:endParaRPr sz="2600" dirty="0">
              <a:latin typeface="Tahoma"/>
              <a:cs typeface="Tahoma"/>
            </a:endParaRPr>
          </a:p>
          <a:p>
            <a:pPr marL="355600" indent="-342900">
              <a:spcBef>
                <a:spcPts val="5"/>
              </a:spcBef>
              <a:buFont typeface="Wingdings"/>
              <a:buChar char=""/>
              <a:tabLst>
                <a:tab pos="354965" algn="l"/>
                <a:tab pos="355600" algn="l"/>
              </a:tabLst>
            </a:pPr>
            <a:r>
              <a:rPr sz="2000" dirty="0">
                <a:latin typeface="Tahoma"/>
                <a:cs typeface="Tahoma"/>
              </a:rPr>
              <a:t>Mở rộng lớp cha (Extension):</a:t>
            </a:r>
          </a:p>
          <a:p>
            <a:pPr marL="355600"/>
            <a:r>
              <a:rPr sz="2000" dirty="0">
                <a:latin typeface="Tahoma"/>
                <a:cs typeface="Tahoma"/>
              </a:rPr>
              <a:t>Thêm các thuộc tính/hành vi mới</a:t>
            </a:r>
          </a:p>
        </p:txBody>
      </p:sp>
      <p:sp>
        <p:nvSpPr>
          <p:cNvPr id="11" name="object 11"/>
          <p:cNvSpPr txBox="1"/>
          <p:nvPr/>
        </p:nvSpPr>
        <p:spPr>
          <a:xfrm>
            <a:off x="2414778" y="5023138"/>
            <a:ext cx="4095115" cy="941069"/>
          </a:xfrm>
          <a:prstGeom prst="rect">
            <a:avLst/>
          </a:prstGeom>
        </p:spPr>
        <p:txBody>
          <a:bodyPr vert="horz" wrap="square" lIns="0" tIns="12700" rIns="0" bIns="0" rtlCol="0">
            <a:spAutoFit/>
          </a:bodyPr>
          <a:lstStyle/>
          <a:p>
            <a:pPr marL="355600" marR="5080" indent="-342900">
              <a:spcBef>
                <a:spcPts val="100"/>
              </a:spcBef>
              <a:buFont typeface="Wingdings"/>
              <a:buChar char=""/>
              <a:tabLst>
                <a:tab pos="354965" algn="l"/>
                <a:tab pos="355600" algn="l"/>
              </a:tabLst>
            </a:pPr>
            <a:r>
              <a:rPr sz="2000" dirty="0">
                <a:latin typeface="Times New Roman" panose="02020603050405020304" pitchFamily="18" charset="0"/>
                <a:cs typeface="Times New Roman" panose="02020603050405020304" pitchFamily="18" charset="0"/>
              </a:rPr>
              <a:t>Định nghĩa lại (Redefinition):  Chỉnh sửa lại các hành vi kế thừa  từ lớp cha</a:t>
            </a:r>
          </a:p>
        </p:txBody>
      </p:sp>
      <p:sp>
        <p:nvSpPr>
          <p:cNvPr id="12" name="object 12"/>
          <p:cNvSpPr txBox="1"/>
          <p:nvPr/>
        </p:nvSpPr>
        <p:spPr>
          <a:xfrm>
            <a:off x="6267704" y="5595620"/>
            <a:ext cx="1274445" cy="848360"/>
          </a:xfrm>
          <a:prstGeom prst="rect">
            <a:avLst/>
          </a:prstGeom>
        </p:spPr>
        <p:txBody>
          <a:bodyPr vert="horz" wrap="square" lIns="0" tIns="12700" rIns="0" bIns="0" rtlCol="0">
            <a:spAutoFit/>
          </a:bodyPr>
          <a:lstStyle/>
          <a:p>
            <a:pPr marR="5715" algn="r">
              <a:spcBef>
                <a:spcPts val="100"/>
              </a:spcBef>
            </a:pPr>
            <a:r>
              <a:rPr b="1" spc="-5" dirty="0">
                <a:latin typeface="Tahoma"/>
                <a:cs typeface="Tahoma"/>
              </a:rPr>
              <a:t>name</a:t>
            </a:r>
            <a:endParaRPr>
              <a:latin typeface="Tahoma"/>
              <a:cs typeface="Tahoma"/>
            </a:endParaRPr>
          </a:p>
          <a:p>
            <a:pPr marR="6350" algn="r"/>
            <a:r>
              <a:rPr spc="-10" dirty="0">
                <a:latin typeface="Tahoma"/>
                <a:cs typeface="Tahoma"/>
              </a:rPr>
              <a:t>radius</a:t>
            </a:r>
            <a:endParaRPr>
              <a:latin typeface="Tahoma"/>
              <a:cs typeface="Tahoma"/>
            </a:endParaRPr>
          </a:p>
          <a:p>
            <a:pPr marR="5080" algn="r"/>
            <a:r>
              <a:rPr b="1" spc="-5" dirty="0">
                <a:latin typeface="Tahoma"/>
                <a:cs typeface="Tahoma"/>
              </a:rPr>
              <a:t>g</a:t>
            </a:r>
            <a:r>
              <a:rPr b="1" spc="-10" dirty="0">
                <a:latin typeface="Tahoma"/>
                <a:cs typeface="Tahoma"/>
              </a:rPr>
              <a:t>e</a:t>
            </a:r>
            <a:r>
              <a:rPr b="1" dirty="0">
                <a:latin typeface="Tahoma"/>
                <a:cs typeface="Tahoma"/>
              </a:rPr>
              <a:t>tName()</a:t>
            </a:r>
            <a:endParaRPr>
              <a:latin typeface="Tahoma"/>
              <a:cs typeface="Tahoma"/>
            </a:endParaRPr>
          </a:p>
        </p:txBody>
      </p:sp>
      <p:sp>
        <p:nvSpPr>
          <p:cNvPr id="13" name="object 13"/>
          <p:cNvSpPr txBox="1"/>
          <p:nvPr/>
        </p:nvSpPr>
        <p:spPr>
          <a:xfrm>
            <a:off x="5877397" y="6456427"/>
            <a:ext cx="1718945" cy="245745"/>
          </a:xfrm>
          <a:prstGeom prst="rect">
            <a:avLst/>
          </a:prstGeom>
        </p:spPr>
        <p:txBody>
          <a:bodyPr vert="horz" wrap="square" lIns="0" tIns="0" rIns="0" bIns="0" rtlCol="0">
            <a:spAutoFit/>
          </a:bodyPr>
          <a:lstStyle/>
          <a:p>
            <a:pPr marL="137795">
              <a:lnSpc>
                <a:spcPts val="1930"/>
              </a:lnSpc>
            </a:pPr>
            <a:r>
              <a:rPr spc="-5" dirty="0">
                <a:latin typeface="Tahoma"/>
                <a:cs typeface="Tahoma"/>
              </a:rPr>
              <a:t>calculateArea()</a:t>
            </a:r>
            <a:endParaRPr>
              <a:latin typeface="Tahoma"/>
              <a:cs typeface="Tahoma"/>
            </a:endParaRPr>
          </a:p>
        </p:txBody>
      </p:sp>
      <p:grpSp>
        <p:nvGrpSpPr>
          <p:cNvPr id="14" name="object 14"/>
          <p:cNvGrpSpPr/>
          <p:nvPr/>
        </p:nvGrpSpPr>
        <p:grpSpPr>
          <a:xfrm>
            <a:off x="2210563" y="4661409"/>
            <a:ext cx="5567045" cy="2129155"/>
            <a:chOff x="686562" y="4661408"/>
            <a:chExt cx="5567045" cy="2129155"/>
          </a:xfrm>
        </p:grpSpPr>
        <p:sp>
          <p:nvSpPr>
            <p:cNvPr id="15" name="object 15"/>
            <p:cNvSpPr/>
            <p:nvPr/>
          </p:nvSpPr>
          <p:spPr>
            <a:xfrm>
              <a:off x="6019800" y="5631180"/>
              <a:ext cx="228600" cy="1069975"/>
            </a:xfrm>
            <a:custGeom>
              <a:avLst/>
              <a:gdLst/>
              <a:ahLst/>
              <a:cxnLst/>
              <a:rect l="l" t="t" r="r" b="b"/>
              <a:pathLst>
                <a:path w="228600" h="1069975">
                  <a:moveTo>
                    <a:pt x="0" y="0"/>
                  </a:moveTo>
                  <a:lnTo>
                    <a:pt x="44487" y="1491"/>
                  </a:lnTo>
                  <a:lnTo>
                    <a:pt x="80819" y="5557"/>
                  </a:lnTo>
                  <a:lnTo>
                    <a:pt x="105316" y="11588"/>
                  </a:lnTo>
                  <a:lnTo>
                    <a:pt x="114300" y="18973"/>
                  </a:lnTo>
                  <a:lnTo>
                    <a:pt x="114300" y="515950"/>
                  </a:lnTo>
                  <a:lnTo>
                    <a:pt x="123283" y="523335"/>
                  </a:lnTo>
                  <a:lnTo>
                    <a:pt x="147780" y="529366"/>
                  </a:lnTo>
                  <a:lnTo>
                    <a:pt x="184112" y="533432"/>
                  </a:lnTo>
                  <a:lnTo>
                    <a:pt x="228600" y="534924"/>
                  </a:lnTo>
                  <a:lnTo>
                    <a:pt x="184112" y="536415"/>
                  </a:lnTo>
                  <a:lnTo>
                    <a:pt x="147780" y="540481"/>
                  </a:lnTo>
                  <a:lnTo>
                    <a:pt x="123283" y="546512"/>
                  </a:lnTo>
                  <a:lnTo>
                    <a:pt x="114300" y="553897"/>
                  </a:lnTo>
                  <a:lnTo>
                    <a:pt x="114300" y="1050874"/>
                  </a:lnTo>
                  <a:lnTo>
                    <a:pt x="105316" y="1058259"/>
                  </a:lnTo>
                  <a:lnTo>
                    <a:pt x="80819" y="1064290"/>
                  </a:lnTo>
                  <a:lnTo>
                    <a:pt x="44487" y="1068356"/>
                  </a:lnTo>
                  <a:lnTo>
                    <a:pt x="0" y="1069848"/>
                  </a:lnTo>
                </a:path>
              </a:pathLst>
            </a:custGeom>
            <a:ln w="9144">
              <a:solidFill>
                <a:srgbClr val="000000"/>
              </a:solidFill>
            </a:ln>
          </p:spPr>
          <p:txBody>
            <a:bodyPr wrap="square" lIns="0" tIns="0" rIns="0" bIns="0" rtlCol="0"/>
            <a:lstStyle/>
            <a:p>
              <a:endParaRPr/>
            </a:p>
          </p:txBody>
        </p:sp>
        <p:sp>
          <p:nvSpPr>
            <p:cNvPr id="16" name="object 16"/>
            <p:cNvSpPr/>
            <p:nvPr/>
          </p:nvSpPr>
          <p:spPr>
            <a:xfrm>
              <a:off x="3498215" y="4661408"/>
              <a:ext cx="1730375" cy="1283970"/>
            </a:xfrm>
            <a:custGeom>
              <a:avLst/>
              <a:gdLst/>
              <a:ahLst/>
              <a:cxnLst/>
              <a:rect l="l" t="t" r="r" b="b"/>
              <a:pathLst>
                <a:path w="1730375" h="1283970">
                  <a:moveTo>
                    <a:pt x="1730121" y="1283589"/>
                  </a:moveTo>
                  <a:lnTo>
                    <a:pt x="1715846" y="1255509"/>
                  </a:lnTo>
                  <a:lnTo>
                    <a:pt x="1690751" y="1206131"/>
                  </a:lnTo>
                  <a:lnTo>
                    <a:pt x="1675345" y="1226959"/>
                  </a:lnTo>
                  <a:lnTo>
                    <a:pt x="15494" y="0"/>
                  </a:lnTo>
                  <a:lnTo>
                    <a:pt x="0" y="20828"/>
                  </a:lnTo>
                  <a:lnTo>
                    <a:pt x="1659953" y="1247775"/>
                  </a:lnTo>
                  <a:lnTo>
                    <a:pt x="1644523" y="1268641"/>
                  </a:lnTo>
                  <a:lnTo>
                    <a:pt x="1730121" y="1283589"/>
                  </a:lnTo>
                  <a:close/>
                </a:path>
              </a:pathLst>
            </a:custGeom>
            <a:solidFill>
              <a:srgbClr val="006FC0"/>
            </a:solidFill>
          </p:spPr>
          <p:txBody>
            <a:bodyPr wrap="square" lIns="0" tIns="0" rIns="0" bIns="0" rtlCol="0"/>
            <a:lstStyle/>
            <a:p>
              <a:endParaRPr/>
            </a:p>
          </p:txBody>
        </p:sp>
        <p:sp>
          <p:nvSpPr>
            <p:cNvPr id="17" name="object 17"/>
            <p:cNvSpPr/>
            <p:nvPr/>
          </p:nvSpPr>
          <p:spPr>
            <a:xfrm>
              <a:off x="5228082" y="5915406"/>
              <a:ext cx="855344" cy="257810"/>
            </a:xfrm>
            <a:custGeom>
              <a:avLst/>
              <a:gdLst/>
              <a:ahLst/>
              <a:cxnLst/>
              <a:rect l="l" t="t" r="r" b="b"/>
              <a:pathLst>
                <a:path w="855345" h="257810">
                  <a:moveTo>
                    <a:pt x="0" y="42926"/>
                  </a:moveTo>
                  <a:lnTo>
                    <a:pt x="3367" y="26215"/>
                  </a:lnTo>
                  <a:lnTo>
                    <a:pt x="12557" y="12571"/>
                  </a:lnTo>
                  <a:lnTo>
                    <a:pt x="26199" y="3372"/>
                  </a:lnTo>
                  <a:lnTo>
                    <a:pt x="42925" y="0"/>
                  </a:lnTo>
                  <a:lnTo>
                    <a:pt x="812038" y="0"/>
                  </a:lnTo>
                  <a:lnTo>
                    <a:pt x="828764" y="3372"/>
                  </a:lnTo>
                  <a:lnTo>
                    <a:pt x="842406" y="12571"/>
                  </a:lnTo>
                  <a:lnTo>
                    <a:pt x="851596" y="26215"/>
                  </a:lnTo>
                  <a:lnTo>
                    <a:pt x="854963" y="42926"/>
                  </a:lnTo>
                  <a:lnTo>
                    <a:pt x="854963" y="214630"/>
                  </a:lnTo>
                  <a:lnTo>
                    <a:pt x="851596" y="231340"/>
                  </a:lnTo>
                  <a:lnTo>
                    <a:pt x="842406" y="244984"/>
                  </a:lnTo>
                  <a:lnTo>
                    <a:pt x="828764" y="254183"/>
                  </a:lnTo>
                  <a:lnTo>
                    <a:pt x="812038" y="257556"/>
                  </a:lnTo>
                  <a:lnTo>
                    <a:pt x="42925" y="257556"/>
                  </a:lnTo>
                  <a:lnTo>
                    <a:pt x="26199" y="254183"/>
                  </a:lnTo>
                  <a:lnTo>
                    <a:pt x="12557" y="244984"/>
                  </a:lnTo>
                  <a:lnTo>
                    <a:pt x="3367" y="231340"/>
                  </a:lnTo>
                  <a:lnTo>
                    <a:pt x="0" y="214630"/>
                  </a:lnTo>
                  <a:lnTo>
                    <a:pt x="0" y="42926"/>
                  </a:lnTo>
                  <a:close/>
                </a:path>
              </a:pathLst>
            </a:custGeom>
            <a:ln w="25908">
              <a:solidFill>
                <a:srgbClr val="FFCF00"/>
              </a:solidFill>
            </a:ln>
          </p:spPr>
          <p:txBody>
            <a:bodyPr wrap="square" lIns="0" tIns="0" rIns="0" bIns="0" rtlCol="0"/>
            <a:lstStyle/>
            <a:p>
              <a:endParaRPr/>
            </a:p>
          </p:txBody>
        </p:sp>
        <p:sp>
          <p:nvSpPr>
            <p:cNvPr id="18" name="object 18"/>
            <p:cNvSpPr/>
            <p:nvPr/>
          </p:nvSpPr>
          <p:spPr>
            <a:xfrm>
              <a:off x="2269109" y="5779643"/>
              <a:ext cx="2055495" cy="690880"/>
            </a:xfrm>
            <a:custGeom>
              <a:avLst/>
              <a:gdLst/>
              <a:ahLst/>
              <a:cxnLst/>
              <a:rect l="l" t="t" r="r" b="b"/>
              <a:pathLst>
                <a:path w="2055495" h="690879">
                  <a:moveTo>
                    <a:pt x="2054987" y="677481"/>
                  </a:moveTo>
                  <a:lnTo>
                    <a:pt x="2047189" y="669823"/>
                  </a:lnTo>
                  <a:lnTo>
                    <a:pt x="1993011" y="616534"/>
                  </a:lnTo>
                  <a:lnTo>
                    <a:pt x="1985010" y="641184"/>
                  </a:lnTo>
                  <a:lnTo>
                    <a:pt x="7874" y="0"/>
                  </a:lnTo>
                  <a:lnTo>
                    <a:pt x="0" y="24638"/>
                  </a:lnTo>
                  <a:lnTo>
                    <a:pt x="1976996" y="665835"/>
                  </a:lnTo>
                  <a:lnTo>
                    <a:pt x="1969008" y="690473"/>
                  </a:lnTo>
                  <a:lnTo>
                    <a:pt x="2054987" y="677481"/>
                  </a:lnTo>
                  <a:close/>
                </a:path>
              </a:pathLst>
            </a:custGeom>
            <a:solidFill>
              <a:srgbClr val="006FC0"/>
            </a:solidFill>
          </p:spPr>
          <p:txBody>
            <a:bodyPr wrap="square" lIns="0" tIns="0" rIns="0" bIns="0" rtlCol="0"/>
            <a:lstStyle/>
            <a:p>
              <a:endParaRPr/>
            </a:p>
          </p:txBody>
        </p:sp>
        <p:sp>
          <p:nvSpPr>
            <p:cNvPr id="19" name="object 19"/>
            <p:cNvSpPr/>
            <p:nvPr/>
          </p:nvSpPr>
          <p:spPr>
            <a:xfrm>
              <a:off x="4344162" y="6456426"/>
              <a:ext cx="1737360" cy="245745"/>
            </a:xfrm>
            <a:custGeom>
              <a:avLst/>
              <a:gdLst/>
              <a:ahLst/>
              <a:cxnLst/>
              <a:rect l="l" t="t" r="r" b="b"/>
              <a:pathLst>
                <a:path w="1737360" h="245745">
                  <a:moveTo>
                    <a:pt x="0" y="40894"/>
                  </a:moveTo>
                  <a:lnTo>
                    <a:pt x="3210" y="24978"/>
                  </a:lnTo>
                  <a:lnTo>
                    <a:pt x="11969" y="11979"/>
                  </a:lnTo>
                  <a:lnTo>
                    <a:pt x="24967" y="3214"/>
                  </a:lnTo>
                  <a:lnTo>
                    <a:pt x="40893" y="0"/>
                  </a:lnTo>
                  <a:lnTo>
                    <a:pt x="1696465" y="0"/>
                  </a:lnTo>
                  <a:lnTo>
                    <a:pt x="1712392" y="3214"/>
                  </a:lnTo>
                  <a:lnTo>
                    <a:pt x="1725390" y="11979"/>
                  </a:lnTo>
                  <a:lnTo>
                    <a:pt x="1734149" y="24978"/>
                  </a:lnTo>
                  <a:lnTo>
                    <a:pt x="1737360" y="40894"/>
                  </a:lnTo>
                  <a:lnTo>
                    <a:pt x="1737360" y="204470"/>
                  </a:lnTo>
                  <a:lnTo>
                    <a:pt x="1734149" y="220385"/>
                  </a:lnTo>
                  <a:lnTo>
                    <a:pt x="1725390" y="233384"/>
                  </a:lnTo>
                  <a:lnTo>
                    <a:pt x="1712392" y="242149"/>
                  </a:lnTo>
                  <a:lnTo>
                    <a:pt x="1696465" y="245364"/>
                  </a:lnTo>
                  <a:lnTo>
                    <a:pt x="40893" y="245364"/>
                  </a:lnTo>
                  <a:lnTo>
                    <a:pt x="24967" y="242149"/>
                  </a:lnTo>
                  <a:lnTo>
                    <a:pt x="11969" y="233384"/>
                  </a:lnTo>
                  <a:lnTo>
                    <a:pt x="3210" y="220385"/>
                  </a:lnTo>
                  <a:lnTo>
                    <a:pt x="0" y="204470"/>
                  </a:lnTo>
                  <a:lnTo>
                    <a:pt x="0" y="40894"/>
                  </a:lnTo>
                  <a:close/>
                </a:path>
              </a:pathLst>
            </a:custGeom>
            <a:ln w="25908">
              <a:solidFill>
                <a:srgbClr val="FFCF00"/>
              </a:solidFill>
            </a:ln>
          </p:spPr>
          <p:txBody>
            <a:bodyPr wrap="square" lIns="0" tIns="0" rIns="0" bIns="0" rtlCol="0"/>
            <a:lstStyle/>
            <a:p>
              <a:endParaRPr/>
            </a:p>
          </p:txBody>
        </p:sp>
        <p:sp>
          <p:nvSpPr>
            <p:cNvPr id="20" name="object 20"/>
            <p:cNvSpPr/>
            <p:nvPr/>
          </p:nvSpPr>
          <p:spPr>
            <a:xfrm>
              <a:off x="686562" y="6421374"/>
              <a:ext cx="3373120" cy="368935"/>
            </a:xfrm>
            <a:custGeom>
              <a:avLst/>
              <a:gdLst/>
              <a:ahLst/>
              <a:cxnLst/>
              <a:rect l="l" t="t" r="r" b="b"/>
              <a:pathLst>
                <a:path w="3373120" h="368934">
                  <a:moveTo>
                    <a:pt x="3372612" y="0"/>
                  </a:moveTo>
                  <a:lnTo>
                    <a:pt x="0" y="0"/>
                  </a:lnTo>
                  <a:lnTo>
                    <a:pt x="0" y="368807"/>
                  </a:lnTo>
                  <a:lnTo>
                    <a:pt x="3372612" y="368807"/>
                  </a:lnTo>
                  <a:lnTo>
                    <a:pt x="3372612" y="0"/>
                  </a:lnTo>
                  <a:close/>
                </a:path>
              </a:pathLst>
            </a:custGeom>
            <a:solidFill>
              <a:srgbClr val="FFFFFF"/>
            </a:solidFill>
          </p:spPr>
          <p:txBody>
            <a:bodyPr wrap="square" lIns="0" tIns="0" rIns="0" bIns="0" rtlCol="0"/>
            <a:lstStyle/>
            <a:p>
              <a:endParaRPr/>
            </a:p>
          </p:txBody>
        </p:sp>
      </p:grpSp>
      <p:sp>
        <p:nvSpPr>
          <p:cNvPr id="21" name="object 21"/>
          <p:cNvSpPr txBox="1"/>
          <p:nvPr/>
        </p:nvSpPr>
        <p:spPr>
          <a:xfrm>
            <a:off x="2210562" y="6421374"/>
            <a:ext cx="3373120" cy="321883"/>
          </a:xfrm>
          <a:prstGeom prst="rect">
            <a:avLst/>
          </a:prstGeom>
          <a:ln w="25907">
            <a:solidFill>
              <a:srgbClr val="00AF50"/>
            </a:solidFill>
          </a:ln>
        </p:spPr>
        <p:txBody>
          <a:bodyPr vert="horz" wrap="square" lIns="0" tIns="44450" rIns="0" bIns="0" rtlCol="0">
            <a:spAutoFit/>
          </a:bodyPr>
          <a:lstStyle/>
          <a:p>
            <a:pPr marL="90170">
              <a:spcBef>
                <a:spcPts val="350"/>
              </a:spcBef>
            </a:pPr>
            <a:r>
              <a:rPr b="1" spc="-5" dirty="0">
                <a:latin typeface="Tahoma"/>
                <a:cs typeface="Tahoma"/>
              </a:rPr>
              <a:t>Ghi </a:t>
            </a:r>
            <a:r>
              <a:rPr b="1" dirty="0">
                <a:latin typeface="Tahoma"/>
                <a:cs typeface="Tahoma"/>
              </a:rPr>
              <a:t>đè </a:t>
            </a:r>
            <a:r>
              <a:rPr b="1" spc="-5" dirty="0">
                <a:latin typeface="Tahoma"/>
                <a:cs typeface="Tahoma"/>
              </a:rPr>
              <a:t>(Method</a:t>
            </a:r>
            <a:r>
              <a:rPr b="1" spc="-35" dirty="0">
                <a:latin typeface="Tahoma"/>
                <a:cs typeface="Tahoma"/>
              </a:rPr>
              <a:t> </a:t>
            </a:r>
            <a:r>
              <a:rPr b="1" spc="-5" dirty="0">
                <a:latin typeface="Tahoma"/>
                <a:cs typeface="Tahoma"/>
              </a:rPr>
              <a:t>Overriding)</a:t>
            </a:r>
            <a:endParaRPr>
              <a:latin typeface="Tahoma"/>
              <a:cs typeface="Tahoma"/>
            </a:endParaRPr>
          </a:p>
        </p:txBody>
      </p:sp>
      <p:grpSp>
        <p:nvGrpSpPr>
          <p:cNvPr id="22" name="object 22"/>
          <p:cNvGrpSpPr/>
          <p:nvPr/>
        </p:nvGrpSpPr>
        <p:grpSpPr>
          <a:xfrm>
            <a:off x="1716023" y="6451091"/>
            <a:ext cx="451484" cy="317500"/>
            <a:chOff x="192023" y="6451091"/>
            <a:chExt cx="451484" cy="317500"/>
          </a:xfrm>
        </p:grpSpPr>
        <p:sp>
          <p:nvSpPr>
            <p:cNvPr id="23" name="object 23"/>
            <p:cNvSpPr/>
            <p:nvPr/>
          </p:nvSpPr>
          <p:spPr>
            <a:xfrm>
              <a:off x="196595" y="6455663"/>
              <a:ext cx="441959" cy="307975"/>
            </a:xfrm>
            <a:custGeom>
              <a:avLst/>
              <a:gdLst/>
              <a:ahLst/>
              <a:cxnLst/>
              <a:rect l="l" t="t" r="r" b="b"/>
              <a:pathLst>
                <a:path w="441959" h="307975">
                  <a:moveTo>
                    <a:pt x="287883" y="0"/>
                  </a:moveTo>
                  <a:lnTo>
                    <a:pt x="287883" y="76962"/>
                  </a:lnTo>
                  <a:lnTo>
                    <a:pt x="0" y="76962"/>
                  </a:lnTo>
                  <a:lnTo>
                    <a:pt x="0" y="230886"/>
                  </a:lnTo>
                  <a:lnTo>
                    <a:pt x="287883" y="230886"/>
                  </a:lnTo>
                  <a:lnTo>
                    <a:pt x="287883" y="307848"/>
                  </a:lnTo>
                  <a:lnTo>
                    <a:pt x="441959" y="153924"/>
                  </a:lnTo>
                  <a:lnTo>
                    <a:pt x="287883" y="0"/>
                  </a:lnTo>
                  <a:close/>
                </a:path>
              </a:pathLst>
            </a:custGeom>
            <a:solidFill>
              <a:srgbClr val="00E3A8"/>
            </a:solidFill>
          </p:spPr>
          <p:txBody>
            <a:bodyPr wrap="square" lIns="0" tIns="0" rIns="0" bIns="0" rtlCol="0"/>
            <a:lstStyle/>
            <a:p>
              <a:endParaRPr/>
            </a:p>
          </p:txBody>
        </p:sp>
        <p:sp>
          <p:nvSpPr>
            <p:cNvPr id="24" name="object 24"/>
            <p:cNvSpPr/>
            <p:nvPr/>
          </p:nvSpPr>
          <p:spPr>
            <a:xfrm>
              <a:off x="196595" y="6455663"/>
              <a:ext cx="441959" cy="307975"/>
            </a:xfrm>
            <a:custGeom>
              <a:avLst/>
              <a:gdLst/>
              <a:ahLst/>
              <a:cxnLst/>
              <a:rect l="l" t="t" r="r" b="b"/>
              <a:pathLst>
                <a:path w="441959" h="307975">
                  <a:moveTo>
                    <a:pt x="0" y="76962"/>
                  </a:moveTo>
                  <a:lnTo>
                    <a:pt x="287883" y="76962"/>
                  </a:lnTo>
                  <a:lnTo>
                    <a:pt x="287883" y="0"/>
                  </a:lnTo>
                  <a:lnTo>
                    <a:pt x="441959" y="153924"/>
                  </a:lnTo>
                  <a:lnTo>
                    <a:pt x="287883" y="307848"/>
                  </a:lnTo>
                  <a:lnTo>
                    <a:pt x="287883" y="230886"/>
                  </a:lnTo>
                  <a:lnTo>
                    <a:pt x="0" y="230886"/>
                  </a:lnTo>
                  <a:lnTo>
                    <a:pt x="0" y="76962"/>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2531190" y="1358011"/>
            <a:ext cx="8009255" cy="1817370"/>
          </a:xfrm>
          <a:prstGeom prst="rect">
            <a:avLst/>
          </a:prstGeom>
        </p:spPr>
        <p:txBody>
          <a:bodyPr vert="horz" wrap="square" lIns="0" tIns="12065" rIns="0" bIns="0" rtlCol="0">
            <a:spAutoFit/>
          </a:bodyPr>
          <a:lstStyle/>
          <a:p>
            <a:pPr marL="355600" marR="5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Phương thức ghi đè sẽ thay thế hoặc làm rõ hơn  cho phương thức cùng tên trong lớp cha</a:t>
            </a:r>
          </a:p>
          <a:p>
            <a:pPr marL="355600" marR="111125"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Đối tượng của lớp con sẽ hoạt động với phương  thức mới phù hợp với nó</a:t>
            </a:r>
          </a:p>
        </p:txBody>
      </p:sp>
      <p:sp>
        <p:nvSpPr>
          <p:cNvPr id="9" name="object 9"/>
          <p:cNvSpPr txBox="1"/>
          <p:nvPr/>
        </p:nvSpPr>
        <p:spPr>
          <a:xfrm>
            <a:off x="8724010" y="5636768"/>
            <a:ext cx="1694180" cy="1123315"/>
          </a:xfrm>
          <a:prstGeom prst="rect">
            <a:avLst/>
          </a:prstGeom>
        </p:spPr>
        <p:txBody>
          <a:bodyPr vert="horz" wrap="square" lIns="0" tIns="12700" rIns="0" bIns="0" rtlCol="0">
            <a:spAutoFit/>
          </a:bodyPr>
          <a:lstStyle/>
          <a:p>
            <a:pPr marL="38100">
              <a:spcBef>
                <a:spcPts val="100"/>
              </a:spcBef>
            </a:pPr>
            <a:r>
              <a:rPr b="1" spc="-5" dirty="0">
                <a:latin typeface="Tahoma"/>
                <a:cs typeface="Tahoma"/>
              </a:rPr>
              <a:t>name</a:t>
            </a:r>
            <a:endParaRPr>
              <a:latin typeface="Tahoma"/>
              <a:cs typeface="Tahoma"/>
            </a:endParaRPr>
          </a:p>
          <a:p>
            <a:pPr marL="38100"/>
            <a:r>
              <a:rPr spc="-5" dirty="0">
                <a:latin typeface="Tahoma"/>
                <a:cs typeface="Tahoma"/>
              </a:rPr>
              <a:t>side</a:t>
            </a:r>
            <a:endParaRPr>
              <a:latin typeface="Tahoma"/>
              <a:cs typeface="Tahoma"/>
            </a:endParaRPr>
          </a:p>
          <a:p>
            <a:pPr marL="38100"/>
            <a:r>
              <a:rPr b="1" spc="-5" dirty="0">
                <a:latin typeface="Tahoma"/>
                <a:cs typeface="Tahoma"/>
              </a:rPr>
              <a:t>getName()</a:t>
            </a:r>
            <a:endParaRPr>
              <a:latin typeface="Tahoma"/>
              <a:cs typeface="Tahoma"/>
            </a:endParaRPr>
          </a:p>
          <a:p>
            <a:pPr marL="38100"/>
            <a:r>
              <a:rPr dirty="0">
                <a:latin typeface="Tahoma"/>
                <a:cs typeface="Tahoma"/>
              </a:rPr>
              <a:t>calculateArea()</a:t>
            </a:r>
            <a:r>
              <a:rPr sz="2100" baseline="25793" dirty="0">
                <a:latin typeface="Arial"/>
                <a:cs typeface="Arial"/>
              </a:rPr>
              <a:t>6</a:t>
            </a:r>
            <a:endParaRPr sz="2100" baseline="25793">
              <a:latin typeface="Arial"/>
              <a:cs typeface="Arial"/>
            </a:endParaRPr>
          </a:p>
        </p:txBody>
      </p:sp>
      <p:sp>
        <p:nvSpPr>
          <p:cNvPr id="10" name="object 10"/>
          <p:cNvSpPr/>
          <p:nvPr/>
        </p:nvSpPr>
        <p:spPr>
          <a:xfrm>
            <a:off x="3711382" y="3385060"/>
            <a:ext cx="4915629" cy="3376585"/>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056892" y="5620919"/>
            <a:ext cx="1539875" cy="1123315"/>
          </a:xfrm>
          <a:prstGeom prst="rect">
            <a:avLst/>
          </a:prstGeom>
        </p:spPr>
        <p:txBody>
          <a:bodyPr vert="horz" wrap="square" lIns="0" tIns="12700" rIns="0" bIns="0" rtlCol="0">
            <a:spAutoFit/>
          </a:bodyPr>
          <a:lstStyle/>
          <a:p>
            <a:pPr marR="5715" algn="r">
              <a:spcBef>
                <a:spcPts val="100"/>
              </a:spcBef>
            </a:pPr>
            <a:r>
              <a:rPr b="1" spc="-5" dirty="0">
                <a:latin typeface="Tahoma"/>
                <a:cs typeface="Tahoma"/>
              </a:rPr>
              <a:t>name</a:t>
            </a:r>
            <a:endParaRPr>
              <a:latin typeface="Tahoma"/>
              <a:cs typeface="Tahoma"/>
            </a:endParaRPr>
          </a:p>
          <a:p>
            <a:pPr marL="12700" marR="5080" indent="901700" algn="r"/>
            <a:r>
              <a:rPr spc="-10" dirty="0">
                <a:latin typeface="Tahoma"/>
                <a:cs typeface="Tahoma"/>
              </a:rPr>
              <a:t>radius  </a:t>
            </a:r>
            <a:r>
              <a:rPr b="1" spc="-5" dirty="0">
                <a:latin typeface="Tahoma"/>
                <a:cs typeface="Tahoma"/>
              </a:rPr>
              <a:t>g</a:t>
            </a:r>
            <a:r>
              <a:rPr b="1" spc="-10" dirty="0">
                <a:latin typeface="Tahoma"/>
                <a:cs typeface="Tahoma"/>
              </a:rPr>
              <a:t>e</a:t>
            </a:r>
            <a:r>
              <a:rPr b="1" dirty="0">
                <a:latin typeface="Tahoma"/>
                <a:cs typeface="Tahoma"/>
              </a:rPr>
              <a:t>tName()  </a:t>
            </a:r>
            <a:r>
              <a:rPr spc="-10" dirty="0">
                <a:latin typeface="Tahoma"/>
                <a:cs typeface="Tahoma"/>
              </a:rPr>
              <a:t>calcu</a:t>
            </a:r>
            <a:r>
              <a:rPr spc="-15" dirty="0">
                <a:latin typeface="Tahoma"/>
                <a:cs typeface="Tahoma"/>
              </a:rPr>
              <a:t>l</a:t>
            </a:r>
            <a:r>
              <a:rPr dirty="0">
                <a:latin typeface="Tahoma"/>
                <a:cs typeface="Tahoma"/>
              </a:rPr>
              <a:t>ateAre</a:t>
            </a:r>
            <a:r>
              <a:rPr spc="5" dirty="0">
                <a:latin typeface="Tahoma"/>
                <a:cs typeface="Tahoma"/>
              </a:rPr>
              <a:t>a</a:t>
            </a:r>
            <a:r>
              <a:rPr dirty="0">
                <a:latin typeface="Tahoma"/>
                <a:cs typeface="Tahoma"/>
              </a:rPr>
              <a:t>()</a:t>
            </a:r>
            <a:endParaRPr>
              <a:latin typeface="Tahoma"/>
              <a:cs typeface="Tahoma"/>
            </a:endParaRPr>
          </a:p>
        </p:txBody>
      </p:sp>
      <p:grpSp>
        <p:nvGrpSpPr>
          <p:cNvPr id="12" name="object 12"/>
          <p:cNvGrpSpPr/>
          <p:nvPr/>
        </p:nvGrpSpPr>
        <p:grpSpPr>
          <a:xfrm>
            <a:off x="1926273" y="4770056"/>
            <a:ext cx="2507615" cy="508000"/>
            <a:chOff x="402272" y="4770056"/>
            <a:chExt cx="2507615" cy="508000"/>
          </a:xfrm>
        </p:grpSpPr>
        <p:sp>
          <p:nvSpPr>
            <p:cNvPr id="13" name="object 13"/>
            <p:cNvSpPr/>
            <p:nvPr/>
          </p:nvSpPr>
          <p:spPr>
            <a:xfrm>
              <a:off x="415289" y="4783074"/>
              <a:ext cx="2481580" cy="481965"/>
            </a:xfrm>
            <a:custGeom>
              <a:avLst/>
              <a:gdLst/>
              <a:ahLst/>
              <a:cxnLst/>
              <a:rect l="l" t="t" r="r" b="b"/>
              <a:pathLst>
                <a:path w="2481580" h="481964">
                  <a:moveTo>
                    <a:pt x="2400808" y="0"/>
                  </a:moveTo>
                  <a:lnTo>
                    <a:pt x="80264" y="0"/>
                  </a:lnTo>
                  <a:lnTo>
                    <a:pt x="49023" y="6308"/>
                  </a:lnTo>
                  <a:lnTo>
                    <a:pt x="23510" y="23510"/>
                  </a:lnTo>
                  <a:lnTo>
                    <a:pt x="6308" y="49023"/>
                  </a:lnTo>
                  <a:lnTo>
                    <a:pt x="0" y="80263"/>
                  </a:lnTo>
                  <a:lnTo>
                    <a:pt x="0" y="401319"/>
                  </a:lnTo>
                  <a:lnTo>
                    <a:pt x="6308" y="432560"/>
                  </a:lnTo>
                  <a:lnTo>
                    <a:pt x="23510" y="458073"/>
                  </a:lnTo>
                  <a:lnTo>
                    <a:pt x="49023" y="475275"/>
                  </a:lnTo>
                  <a:lnTo>
                    <a:pt x="80264" y="481584"/>
                  </a:lnTo>
                  <a:lnTo>
                    <a:pt x="2400808" y="481584"/>
                  </a:lnTo>
                  <a:lnTo>
                    <a:pt x="2432048" y="475275"/>
                  </a:lnTo>
                  <a:lnTo>
                    <a:pt x="2457561" y="458073"/>
                  </a:lnTo>
                  <a:lnTo>
                    <a:pt x="2474763" y="432560"/>
                  </a:lnTo>
                  <a:lnTo>
                    <a:pt x="2481072" y="401319"/>
                  </a:lnTo>
                  <a:lnTo>
                    <a:pt x="2481072" y="80263"/>
                  </a:lnTo>
                  <a:lnTo>
                    <a:pt x="2474763" y="49023"/>
                  </a:lnTo>
                  <a:lnTo>
                    <a:pt x="2457561" y="23510"/>
                  </a:lnTo>
                  <a:lnTo>
                    <a:pt x="2432048" y="6308"/>
                  </a:lnTo>
                  <a:lnTo>
                    <a:pt x="2400808" y="0"/>
                  </a:lnTo>
                  <a:close/>
                </a:path>
              </a:pathLst>
            </a:custGeom>
            <a:solidFill>
              <a:srgbClr val="FFFFFF"/>
            </a:solidFill>
          </p:spPr>
          <p:txBody>
            <a:bodyPr wrap="square" lIns="0" tIns="0" rIns="0" bIns="0" rtlCol="0"/>
            <a:lstStyle/>
            <a:p>
              <a:endParaRPr/>
            </a:p>
          </p:txBody>
        </p:sp>
        <p:sp>
          <p:nvSpPr>
            <p:cNvPr id="14" name="object 14"/>
            <p:cNvSpPr/>
            <p:nvPr/>
          </p:nvSpPr>
          <p:spPr>
            <a:xfrm>
              <a:off x="415289" y="4783074"/>
              <a:ext cx="2481580" cy="481965"/>
            </a:xfrm>
            <a:custGeom>
              <a:avLst/>
              <a:gdLst/>
              <a:ahLst/>
              <a:cxnLst/>
              <a:rect l="l" t="t" r="r" b="b"/>
              <a:pathLst>
                <a:path w="2481580" h="481964">
                  <a:moveTo>
                    <a:pt x="0" y="80263"/>
                  </a:moveTo>
                  <a:lnTo>
                    <a:pt x="6308" y="49023"/>
                  </a:lnTo>
                  <a:lnTo>
                    <a:pt x="23510" y="23510"/>
                  </a:lnTo>
                  <a:lnTo>
                    <a:pt x="49023" y="6308"/>
                  </a:lnTo>
                  <a:lnTo>
                    <a:pt x="80264" y="0"/>
                  </a:lnTo>
                  <a:lnTo>
                    <a:pt x="2400808" y="0"/>
                  </a:lnTo>
                  <a:lnTo>
                    <a:pt x="2432048" y="6308"/>
                  </a:lnTo>
                  <a:lnTo>
                    <a:pt x="2457561" y="23510"/>
                  </a:lnTo>
                  <a:lnTo>
                    <a:pt x="2474763" y="49023"/>
                  </a:lnTo>
                  <a:lnTo>
                    <a:pt x="2481072" y="80263"/>
                  </a:lnTo>
                  <a:lnTo>
                    <a:pt x="2481072" y="401319"/>
                  </a:lnTo>
                  <a:lnTo>
                    <a:pt x="2474763" y="432560"/>
                  </a:lnTo>
                  <a:lnTo>
                    <a:pt x="2457561" y="458073"/>
                  </a:lnTo>
                  <a:lnTo>
                    <a:pt x="2432048" y="475275"/>
                  </a:lnTo>
                  <a:lnTo>
                    <a:pt x="2400808" y="481584"/>
                  </a:lnTo>
                  <a:lnTo>
                    <a:pt x="80264" y="481584"/>
                  </a:lnTo>
                  <a:lnTo>
                    <a:pt x="49023" y="475275"/>
                  </a:lnTo>
                  <a:lnTo>
                    <a:pt x="23510" y="458073"/>
                  </a:lnTo>
                  <a:lnTo>
                    <a:pt x="6308" y="432560"/>
                  </a:lnTo>
                  <a:lnTo>
                    <a:pt x="0" y="401319"/>
                  </a:lnTo>
                  <a:lnTo>
                    <a:pt x="0" y="80263"/>
                  </a:lnTo>
                  <a:close/>
                </a:path>
              </a:pathLst>
            </a:custGeom>
            <a:ln w="25908">
              <a:solidFill>
                <a:srgbClr val="FFCF00"/>
              </a:solidFill>
            </a:ln>
          </p:spPr>
          <p:txBody>
            <a:bodyPr wrap="square" lIns="0" tIns="0" rIns="0" bIns="0" rtlCol="0"/>
            <a:lstStyle/>
            <a:p>
              <a:endParaRPr/>
            </a:p>
          </p:txBody>
        </p:sp>
      </p:grpSp>
      <p:sp>
        <p:nvSpPr>
          <p:cNvPr id="15" name="object 15"/>
          <p:cNvSpPr txBox="1"/>
          <p:nvPr/>
        </p:nvSpPr>
        <p:spPr>
          <a:xfrm>
            <a:off x="2040738" y="4837938"/>
            <a:ext cx="2230755" cy="299720"/>
          </a:xfrm>
          <a:prstGeom prst="rect">
            <a:avLst/>
          </a:prstGeom>
        </p:spPr>
        <p:txBody>
          <a:bodyPr vert="horz" wrap="square" lIns="0" tIns="12700" rIns="0" bIns="0" rtlCol="0">
            <a:spAutoFit/>
          </a:bodyPr>
          <a:lstStyle/>
          <a:p>
            <a:pPr marL="12700">
              <a:spcBef>
                <a:spcPts val="100"/>
              </a:spcBef>
            </a:pPr>
            <a:r>
              <a:rPr spc="-5" dirty="0">
                <a:latin typeface="Tahoma"/>
                <a:cs typeface="Tahoma"/>
              </a:rPr>
              <a:t>3.14 </a:t>
            </a:r>
            <a:r>
              <a:rPr dirty="0">
                <a:latin typeface="Tahoma"/>
                <a:cs typeface="Tahoma"/>
              </a:rPr>
              <a:t>* </a:t>
            </a:r>
            <a:r>
              <a:rPr spc="-5" dirty="0">
                <a:latin typeface="Tahoma"/>
                <a:cs typeface="Tahoma"/>
              </a:rPr>
              <a:t>radius </a:t>
            </a:r>
            <a:r>
              <a:rPr dirty="0">
                <a:latin typeface="Tahoma"/>
                <a:cs typeface="Tahoma"/>
              </a:rPr>
              <a:t>*</a:t>
            </a:r>
            <a:r>
              <a:rPr spc="-10" dirty="0">
                <a:latin typeface="Tahoma"/>
                <a:cs typeface="Tahoma"/>
              </a:rPr>
              <a:t> </a:t>
            </a:r>
            <a:r>
              <a:rPr spc="-5" dirty="0">
                <a:latin typeface="Tahoma"/>
                <a:cs typeface="Tahoma"/>
              </a:rPr>
              <a:t>radius</a:t>
            </a:r>
            <a:endParaRPr>
              <a:latin typeface="Tahoma"/>
              <a:cs typeface="Tahoma"/>
            </a:endParaRPr>
          </a:p>
        </p:txBody>
      </p:sp>
      <p:sp>
        <p:nvSpPr>
          <p:cNvPr id="16" name="object 16"/>
          <p:cNvSpPr/>
          <p:nvPr/>
        </p:nvSpPr>
        <p:spPr>
          <a:xfrm>
            <a:off x="8830818" y="4783074"/>
            <a:ext cx="1431290" cy="481965"/>
          </a:xfrm>
          <a:custGeom>
            <a:avLst/>
            <a:gdLst/>
            <a:ahLst/>
            <a:cxnLst/>
            <a:rect l="l" t="t" r="r" b="b"/>
            <a:pathLst>
              <a:path w="1431290" h="481964">
                <a:moveTo>
                  <a:pt x="0" y="80263"/>
                </a:moveTo>
                <a:lnTo>
                  <a:pt x="6308" y="49023"/>
                </a:lnTo>
                <a:lnTo>
                  <a:pt x="23510" y="23510"/>
                </a:lnTo>
                <a:lnTo>
                  <a:pt x="49023" y="6308"/>
                </a:lnTo>
                <a:lnTo>
                  <a:pt x="80263" y="0"/>
                </a:lnTo>
                <a:lnTo>
                  <a:pt x="1350772" y="0"/>
                </a:lnTo>
                <a:lnTo>
                  <a:pt x="1382012" y="6308"/>
                </a:lnTo>
                <a:lnTo>
                  <a:pt x="1407525" y="23510"/>
                </a:lnTo>
                <a:lnTo>
                  <a:pt x="1424727" y="49023"/>
                </a:lnTo>
                <a:lnTo>
                  <a:pt x="1431035" y="80263"/>
                </a:lnTo>
                <a:lnTo>
                  <a:pt x="1431035" y="401319"/>
                </a:lnTo>
                <a:lnTo>
                  <a:pt x="1424727" y="432560"/>
                </a:lnTo>
                <a:lnTo>
                  <a:pt x="1407525" y="458073"/>
                </a:lnTo>
                <a:lnTo>
                  <a:pt x="1382012" y="475275"/>
                </a:lnTo>
                <a:lnTo>
                  <a:pt x="1350772" y="481584"/>
                </a:lnTo>
                <a:lnTo>
                  <a:pt x="80263" y="481584"/>
                </a:lnTo>
                <a:lnTo>
                  <a:pt x="49023" y="475275"/>
                </a:lnTo>
                <a:lnTo>
                  <a:pt x="23510" y="458073"/>
                </a:lnTo>
                <a:lnTo>
                  <a:pt x="6308" y="432560"/>
                </a:lnTo>
                <a:lnTo>
                  <a:pt x="0" y="401319"/>
                </a:lnTo>
                <a:lnTo>
                  <a:pt x="0" y="80263"/>
                </a:lnTo>
                <a:close/>
              </a:path>
            </a:pathLst>
          </a:custGeom>
          <a:ln w="25907">
            <a:solidFill>
              <a:srgbClr val="FFCF00"/>
            </a:solidFill>
          </a:ln>
        </p:spPr>
        <p:txBody>
          <a:bodyPr wrap="square" lIns="0" tIns="0" rIns="0" bIns="0" rtlCol="0"/>
          <a:lstStyle/>
          <a:p>
            <a:endParaRPr/>
          </a:p>
        </p:txBody>
      </p:sp>
      <p:sp>
        <p:nvSpPr>
          <p:cNvPr id="17" name="object 17"/>
          <p:cNvSpPr txBox="1"/>
          <p:nvPr/>
        </p:nvSpPr>
        <p:spPr>
          <a:xfrm>
            <a:off x="8933180" y="4837938"/>
            <a:ext cx="1096010" cy="299720"/>
          </a:xfrm>
          <a:prstGeom prst="rect">
            <a:avLst/>
          </a:prstGeom>
        </p:spPr>
        <p:txBody>
          <a:bodyPr vert="horz" wrap="square" lIns="0" tIns="12700" rIns="0" bIns="0" rtlCol="0">
            <a:spAutoFit/>
          </a:bodyPr>
          <a:lstStyle/>
          <a:p>
            <a:pPr marL="12700">
              <a:spcBef>
                <a:spcPts val="100"/>
              </a:spcBef>
            </a:pPr>
            <a:r>
              <a:rPr spc="-5" dirty="0">
                <a:latin typeface="Tahoma"/>
                <a:cs typeface="Tahoma"/>
              </a:rPr>
              <a:t>side </a:t>
            </a:r>
            <a:r>
              <a:rPr dirty="0">
                <a:latin typeface="Tahoma"/>
                <a:cs typeface="Tahoma"/>
              </a:rPr>
              <a:t>*</a:t>
            </a:r>
            <a:r>
              <a:rPr spc="-70" dirty="0">
                <a:latin typeface="Tahoma"/>
                <a:cs typeface="Tahoma"/>
              </a:rPr>
              <a:t> </a:t>
            </a:r>
            <a:r>
              <a:rPr spc="-5" dirty="0">
                <a:latin typeface="Tahoma"/>
                <a:cs typeface="Tahoma"/>
              </a:rPr>
              <a:t>side</a:t>
            </a:r>
            <a:endParaRPr>
              <a:latin typeface="Tahoma"/>
              <a:cs typeface="Tahoma"/>
            </a:endParaRPr>
          </a:p>
        </p:txBody>
      </p:sp>
      <p:sp>
        <p:nvSpPr>
          <p:cNvPr id="18" name="object 18"/>
          <p:cNvSpPr/>
          <p:nvPr/>
        </p:nvSpPr>
        <p:spPr>
          <a:xfrm>
            <a:off x="1703960" y="5015610"/>
            <a:ext cx="360045" cy="1574800"/>
          </a:xfrm>
          <a:custGeom>
            <a:avLst/>
            <a:gdLst/>
            <a:ahLst/>
            <a:cxnLst/>
            <a:rect l="l" t="t" r="r" b="b"/>
            <a:pathLst>
              <a:path w="360045" h="1574800">
                <a:moveTo>
                  <a:pt x="219876" y="925042"/>
                </a:moveTo>
                <a:lnTo>
                  <a:pt x="200418" y="925042"/>
                </a:lnTo>
                <a:lnTo>
                  <a:pt x="201206" y="925588"/>
                </a:lnTo>
                <a:lnTo>
                  <a:pt x="230644" y="958976"/>
                </a:lnTo>
                <a:lnTo>
                  <a:pt x="252920" y="1001052"/>
                </a:lnTo>
                <a:lnTo>
                  <a:pt x="273964" y="1055382"/>
                </a:lnTo>
                <a:lnTo>
                  <a:pt x="287020" y="1097584"/>
                </a:lnTo>
                <a:lnTo>
                  <a:pt x="299148" y="1143927"/>
                </a:lnTo>
                <a:lnTo>
                  <a:pt x="310248" y="1193901"/>
                </a:lnTo>
                <a:lnTo>
                  <a:pt x="320116" y="1247139"/>
                </a:lnTo>
                <a:lnTo>
                  <a:pt x="328663" y="1302943"/>
                </a:lnTo>
                <a:lnTo>
                  <a:pt x="338721" y="1390624"/>
                </a:lnTo>
                <a:lnTo>
                  <a:pt x="343382" y="1451025"/>
                </a:lnTo>
                <a:lnTo>
                  <a:pt x="346328" y="1512442"/>
                </a:lnTo>
                <a:lnTo>
                  <a:pt x="347281" y="1574457"/>
                </a:lnTo>
                <a:lnTo>
                  <a:pt x="359981" y="1574253"/>
                </a:lnTo>
                <a:lnTo>
                  <a:pt x="359028" y="1512252"/>
                </a:lnTo>
                <a:lnTo>
                  <a:pt x="356069" y="1450416"/>
                </a:lnTo>
                <a:lnTo>
                  <a:pt x="351396" y="1389659"/>
                </a:lnTo>
                <a:lnTo>
                  <a:pt x="344995" y="1330312"/>
                </a:lnTo>
                <a:lnTo>
                  <a:pt x="337146" y="1272933"/>
                </a:lnTo>
                <a:lnTo>
                  <a:pt x="327875" y="1217968"/>
                </a:lnTo>
                <a:lnTo>
                  <a:pt x="317271" y="1165847"/>
                </a:lnTo>
                <a:lnTo>
                  <a:pt x="305498" y="1117130"/>
                </a:lnTo>
                <a:lnTo>
                  <a:pt x="292760" y="1072299"/>
                </a:lnTo>
                <a:lnTo>
                  <a:pt x="279133" y="1031798"/>
                </a:lnTo>
                <a:lnTo>
                  <a:pt x="264604" y="996086"/>
                </a:lnTo>
                <a:lnTo>
                  <a:pt x="241541" y="952436"/>
                </a:lnTo>
                <a:lnTo>
                  <a:pt x="225323" y="930579"/>
                </a:lnTo>
                <a:lnTo>
                  <a:pt x="219876" y="925042"/>
                </a:lnTo>
                <a:close/>
              </a:path>
              <a:path w="360045" h="1574800">
                <a:moveTo>
                  <a:pt x="200846" y="925381"/>
                </a:moveTo>
                <a:lnTo>
                  <a:pt x="201108" y="925588"/>
                </a:lnTo>
                <a:lnTo>
                  <a:pt x="200846" y="925381"/>
                </a:lnTo>
                <a:close/>
              </a:path>
              <a:path w="360045" h="1574800">
                <a:moveTo>
                  <a:pt x="200418" y="925042"/>
                </a:moveTo>
                <a:lnTo>
                  <a:pt x="200846" y="925381"/>
                </a:lnTo>
                <a:lnTo>
                  <a:pt x="201206" y="925588"/>
                </a:lnTo>
                <a:lnTo>
                  <a:pt x="200418" y="925042"/>
                </a:lnTo>
                <a:close/>
              </a:path>
              <a:path w="360045" h="1574800">
                <a:moveTo>
                  <a:pt x="193624" y="921215"/>
                </a:moveTo>
                <a:lnTo>
                  <a:pt x="200846" y="925381"/>
                </a:lnTo>
                <a:lnTo>
                  <a:pt x="200418" y="925042"/>
                </a:lnTo>
                <a:lnTo>
                  <a:pt x="219876" y="925042"/>
                </a:lnTo>
                <a:lnTo>
                  <a:pt x="216890" y="922007"/>
                </a:lnTo>
                <a:lnTo>
                  <a:pt x="216149" y="921410"/>
                </a:lnTo>
                <a:lnTo>
                  <a:pt x="194183" y="921410"/>
                </a:lnTo>
                <a:lnTo>
                  <a:pt x="193624" y="921215"/>
                </a:lnTo>
                <a:close/>
              </a:path>
              <a:path w="360045" h="1574800">
                <a:moveTo>
                  <a:pt x="193103" y="920915"/>
                </a:moveTo>
                <a:lnTo>
                  <a:pt x="193624" y="921215"/>
                </a:lnTo>
                <a:lnTo>
                  <a:pt x="194183" y="921410"/>
                </a:lnTo>
                <a:lnTo>
                  <a:pt x="193103" y="920915"/>
                </a:lnTo>
                <a:close/>
              </a:path>
              <a:path w="360045" h="1574800">
                <a:moveTo>
                  <a:pt x="215534" y="920915"/>
                </a:moveTo>
                <a:lnTo>
                  <a:pt x="193103" y="920915"/>
                </a:lnTo>
                <a:lnTo>
                  <a:pt x="194183" y="921410"/>
                </a:lnTo>
                <a:lnTo>
                  <a:pt x="216149" y="921410"/>
                </a:lnTo>
                <a:lnTo>
                  <a:pt x="215534" y="920915"/>
                </a:lnTo>
                <a:close/>
              </a:path>
              <a:path w="360045" h="1574800">
                <a:moveTo>
                  <a:pt x="186673" y="918790"/>
                </a:moveTo>
                <a:lnTo>
                  <a:pt x="193624" y="921215"/>
                </a:lnTo>
                <a:lnTo>
                  <a:pt x="193103" y="920915"/>
                </a:lnTo>
                <a:lnTo>
                  <a:pt x="215534" y="920915"/>
                </a:lnTo>
                <a:lnTo>
                  <a:pt x="212994" y="918870"/>
                </a:lnTo>
                <a:lnTo>
                  <a:pt x="187350" y="918870"/>
                </a:lnTo>
                <a:lnTo>
                  <a:pt x="186673" y="918790"/>
                </a:lnTo>
                <a:close/>
              </a:path>
              <a:path w="360045" h="1574800">
                <a:moveTo>
                  <a:pt x="185991" y="918552"/>
                </a:moveTo>
                <a:lnTo>
                  <a:pt x="186673" y="918790"/>
                </a:lnTo>
                <a:lnTo>
                  <a:pt x="187350" y="918870"/>
                </a:lnTo>
                <a:lnTo>
                  <a:pt x="185991" y="918552"/>
                </a:lnTo>
                <a:close/>
              </a:path>
              <a:path w="360045" h="1574800">
                <a:moveTo>
                  <a:pt x="212600" y="918552"/>
                </a:moveTo>
                <a:lnTo>
                  <a:pt x="185991" y="918552"/>
                </a:lnTo>
                <a:lnTo>
                  <a:pt x="187350" y="918870"/>
                </a:lnTo>
                <a:lnTo>
                  <a:pt x="212994" y="918870"/>
                </a:lnTo>
                <a:lnTo>
                  <a:pt x="212600" y="918552"/>
                </a:lnTo>
                <a:close/>
              </a:path>
              <a:path w="360045" h="1574800">
                <a:moveTo>
                  <a:pt x="161636" y="30256"/>
                </a:moveTo>
                <a:lnTo>
                  <a:pt x="126123" y="62864"/>
                </a:lnTo>
                <a:lnTo>
                  <a:pt x="97726" y="100964"/>
                </a:lnTo>
                <a:lnTo>
                  <a:pt x="71983" y="145922"/>
                </a:lnTo>
                <a:lnTo>
                  <a:pt x="49276" y="196976"/>
                </a:lnTo>
                <a:lnTo>
                  <a:pt x="30124" y="252983"/>
                </a:lnTo>
                <a:lnTo>
                  <a:pt x="19748" y="292226"/>
                </a:lnTo>
                <a:lnTo>
                  <a:pt x="11315" y="332866"/>
                </a:lnTo>
                <a:lnTo>
                  <a:pt x="5181" y="374650"/>
                </a:lnTo>
                <a:lnTo>
                  <a:pt x="1346" y="416941"/>
                </a:lnTo>
                <a:lnTo>
                  <a:pt x="0" y="459739"/>
                </a:lnTo>
                <a:lnTo>
                  <a:pt x="965" y="502284"/>
                </a:lnTo>
                <a:lnTo>
                  <a:pt x="3949" y="544576"/>
                </a:lnTo>
                <a:lnTo>
                  <a:pt x="8648" y="586181"/>
                </a:lnTo>
                <a:lnTo>
                  <a:pt x="15074" y="626821"/>
                </a:lnTo>
                <a:lnTo>
                  <a:pt x="22948" y="666064"/>
                </a:lnTo>
                <a:lnTo>
                  <a:pt x="32334" y="703579"/>
                </a:lnTo>
                <a:lnTo>
                  <a:pt x="48691" y="756361"/>
                </a:lnTo>
                <a:lnTo>
                  <a:pt x="67576" y="803452"/>
                </a:lnTo>
                <a:lnTo>
                  <a:pt x="88595" y="844003"/>
                </a:lnTo>
                <a:lnTo>
                  <a:pt x="111573" y="877011"/>
                </a:lnTo>
                <a:lnTo>
                  <a:pt x="144589" y="906995"/>
                </a:lnTo>
                <a:lnTo>
                  <a:pt x="179247" y="917917"/>
                </a:lnTo>
                <a:lnTo>
                  <a:pt x="186673" y="918790"/>
                </a:lnTo>
                <a:lnTo>
                  <a:pt x="185991" y="918552"/>
                </a:lnTo>
                <a:lnTo>
                  <a:pt x="212600" y="918552"/>
                </a:lnTo>
                <a:lnTo>
                  <a:pt x="208089" y="914920"/>
                </a:lnTo>
                <a:lnTo>
                  <a:pt x="174263" y="904760"/>
                </a:lnTo>
                <a:lnTo>
                  <a:pt x="173329" y="904760"/>
                </a:lnTo>
                <a:lnTo>
                  <a:pt x="172415" y="904608"/>
                </a:lnTo>
                <a:lnTo>
                  <a:pt x="172674" y="904608"/>
                </a:lnTo>
                <a:lnTo>
                  <a:pt x="166394" y="903147"/>
                </a:lnTo>
                <a:lnTo>
                  <a:pt x="166090" y="903147"/>
                </a:lnTo>
                <a:lnTo>
                  <a:pt x="165138" y="902855"/>
                </a:lnTo>
                <a:lnTo>
                  <a:pt x="165368" y="902855"/>
                </a:lnTo>
                <a:lnTo>
                  <a:pt x="158089" y="899909"/>
                </a:lnTo>
                <a:lnTo>
                  <a:pt x="150622" y="895832"/>
                </a:lnTo>
                <a:lnTo>
                  <a:pt x="121030" y="868552"/>
                </a:lnTo>
                <a:lnTo>
                  <a:pt x="92455" y="825042"/>
                </a:lnTo>
                <a:lnTo>
                  <a:pt x="72656" y="783335"/>
                </a:lnTo>
                <a:lnTo>
                  <a:pt x="54940" y="735266"/>
                </a:lnTo>
                <a:lnTo>
                  <a:pt x="35280" y="662990"/>
                </a:lnTo>
                <a:lnTo>
                  <a:pt x="27533" y="624319"/>
                </a:lnTo>
                <a:lnTo>
                  <a:pt x="21196" y="584200"/>
                </a:lnTo>
                <a:lnTo>
                  <a:pt x="16560" y="543179"/>
                </a:lnTo>
                <a:lnTo>
                  <a:pt x="13639" y="501395"/>
                </a:lnTo>
                <a:lnTo>
                  <a:pt x="12700" y="459358"/>
                </a:lnTo>
                <a:lnTo>
                  <a:pt x="12992" y="438276"/>
                </a:lnTo>
                <a:lnTo>
                  <a:pt x="15633" y="396747"/>
                </a:lnTo>
                <a:lnTo>
                  <a:pt x="20548" y="355345"/>
                </a:lnTo>
                <a:lnTo>
                  <a:pt x="32194" y="294766"/>
                </a:lnTo>
                <a:lnTo>
                  <a:pt x="42392" y="256158"/>
                </a:lnTo>
                <a:lnTo>
                  <a:pt x="54483" y="219075"/>
                </a:lnTo>
                <a:lnTo>
                  <a:pt x="75603" y="167512"/>
                </a:lnTo>
                <a:lnTo>
                  <a:pt x="99872" y="121538"/>
                </a:lnTo>
                <a:lnTo>
                  <a:pt x="126593" y="82295"/>
                </a:lnTo>
                <a:lnTo>
                  <a:pt x="155194" y="50926"/>
                </a:lnTo>
                <a:lnTo>
                  <a:pt x="163985" y="43306"/>
                </a:lnTo>
                <a:lnTo>
                  <a:pt x="163525" y="43306"/>
                </a:lnTo>
                <a:lnTo>
                  <a:pt x="165011" y="42418"/>
                </a:lnTo>
                <a:lnTo>
                  <a:pt x="165459" y="42418"/>
                </a:lnTo>
                <a:lnTo>
                  <a:pt x="166282" y="42039"/>
                </a:lnTo>
                <a:lnTo>
                  <a:pt x="161636" y="30256"/>
                </a:lnTo>
                <a:close/>
              </a:path>
              <a:path w="360045" h="1574800">
                <a:moveTo>
                  <a:pt x="172415" y="904608"/>
                </a:moveTo>
                <a:lnTo>
                  <a:pt x="173329" y="904760"/>
                </a:lnTo>
                <a:lnTo>
                  <a:pt x="172816" y="904641"/>
                </a:lnTo>
                <a:lnTo>
                  <a:pt x="172415" y="904608"/>
                </a:lnTo>
                <a:close/>
              </a:path>
              <a:path w="360045" h="1574800">
                <a:moveTo>
                  <a:pt x="172816" y="904641"/>
                </a:moveTo>
                <a:lnTo>
                  <a:pt x="173329" y="904760"/>
                </a:lnTo>
                <a:lnTo>
                  <a:pt x="174263" y="904760"/>
                </a:lnTo>
                <a:lnTo>
                  <a:pt x="172816" y="904641"/>
                </a:lnTo>
                <a:close/>
              </a:path>
              <a:path w="360045" h="1574800">
                <a:moveTo>
                  <a:pt x="172674" y="904608"/>
                </a:moveTo>
                <a:lnTo>
                  <a:pt x="172415" y="904608"/>
                </a:lnTo>
                <a:lnTo>
                  <a:pt x="172816" y="904641"/>
                </a:lnTo>
                <a:lnTo>
                  <a:pt x="172674" y="904608"/>
                </a:lnTo>
                <a:close/>
              </a:path>
              <a:path w="360045" h="1574800">
                <a:moveTo>
                  <a:pt x="165138" y="902855"/>
                </a:moveTo>
                <a:lnTo>
                  <a:pt x="166090" y="903147"/>
                </a:lnTo>
                <a:lnTo>
                  <a:pt x="165680" y="902981"/>
                </a:lnTo>
                <a:lnTo>
                  <a:pt x="165138" y="902855"/>
                </a:lnTo>
                <a:close/>
              </a:path>
              <a:path w="360045" h="1574800">
                <a:moveTo>
                  <a:pt x="165680" y="902981"/>
                </a:moveTo>
                <a:lnTo>
                  <a:pt x="166090" y="903147"/>
                </a:lnTo>
                <a:lnTo>
                  <a:pt x="166394" y="903147"/>
                </a:lnTo>
                <a:lnTo>
                  <a:pt x="165680" y="902981"/>
                </a:lnTo>
                <a:close/>
              </a:path>
              <a:path w="360045" h="1574800">
                <a:moveTo>
                  <a:pt x="165368" y="902855"/>
                </a:moveTo>
                <a:lnTo>
                  <a:pt x="165138" y="902855"/>
                </a:lnTo>
                <a:lnTo>
                  <a:pt x="165680" y="902981"/>
                </a:lnTo>
                <a:lnTo>
                  <a:pt x="165368" y="902855"/>
                </a:lnTo>
                <a:close/>
              </a:path>
              <a:path w="360045" h="1574800">
                <a:moveTo>
                  <a:pt x="218827" y="25018"/>
                </a:moveTo>
                <a:lnTo>
                  <a:pt x="172821" y="25018"/>
                </a:lnTo>
                <a:lnTo>
                  <a:pt x="178168" y="36575"/>
                </a:lnTo>
                <a:lnTo>
                  <a:pt x="166282" y="42039"/>
                </a:lnTo>
                <a:lnTo>
                  <a:pt x="177647" y="70865"/>
                </a:lnTo>
                <a:lnTo>
                  <a:pt x="218827" y="25018"/>
                </a:lnTo>
                <a:close/>
              </a:path>
              <a:path w="360045" h="1574800">
                <a:moveTo>
                  <a:pt x="165011" y="42418"/>
                </a:moveTo>
                <a:lnTo>
                  <a:pt x="163525" y="43306"/>
                </a:lnTo>
                <a:lnTo>
                  <a:pt x="164505" y="42856"/>
                </a:lnTo>
                <a:lnTo>
                  <a:pt x="165011" y="42418"/>
                </a:lnTo>
                <a:close/>
              </a:path>
              <a:path w="360045" h="1574800">
                <a:moveTo>
                  <a:pt x="164505" y="42856"/>
                </a:moveTo>
                <a:lnTo>
                  <a:pt x="163525" y="43306"/>
                </a:lnTo>
                <a:lnTo>
                  <a:pt x="163985" y="43306"/>
                </a:lnTo>
                <a:lnTo>
                  <a:pt x="164505" y="42856"/>
                </a:lnTo>
                <a:close/>
              </a:path>
              <a:path w="360045" h="1574800">
                <a:moveTo>
                  <a:pt x="165459" y="42418"/>
                </a:moveTo>
                <a:lnTo>
                  <a:pt x="165011" y="42418"/>
                </a:lnTo>
                <a:lnTo>
                  <a:pt x="164505" y="42856"/>
                </a:lnTo>
                <a:lnTo>
                  <a:pt x="165459" y="42418"/>
                </a:lnTo>
                <a:close/>
              </a:path>
              <a:path w="360045" h="1574800">
                <a:moveTo>
                  <a:pt x="172821" y="25018"/>
                </a:moveTo>
                <a:lnTo>
                  <a:pt x="161636" y="30256"/>
                </a:lnTo>
                <a:lnTo>
                  <a:pt x="166282" y="42039"/>
                </a:lnTo>
                <a:lnTo>
                  <a:pt x="178168" y="36575"/>
                </a:lnTo>
                <a:lnTo>
                  <a:pt x="172821" y="25018"/>
                </a:lnTo>
                <a:close/>
              </a:path>
              <a:path w="360045" h="1574800">
                <a:moveTo>
                  <a:pt x="149707" y="0"/>
                </a:moveTo>
                <a:lnTo>
                  <a:pt x="161636" y="30256"/>
                </a:lnTo>
                <a:lnTo>
                  <a:pt x="172821" y="25018"/>
                </a:lnTo>
                <a:lnTo>
                  <a:pt x="218827" y="25018"/>
                </a:lnTo>
                <a:lnTo>
                  <a:pt x="234569" y="7493"/>
                </a:lnTo>
                <a:lnTo>
                  <a:pt x="149707" y="0"/>
                </a:lnTo>
                <a:close/>
              </a:path>
            </a:pathLst>
          </a:custGeom>
          <a:solidFill>
            <a:srgbClr val="000000"/>
          </a:solidFill>
        </p:spPr>
        <p:txBody>
          <a:bodyPr wrap="square" lIns="0" tIns="0" rIns="0" bIns="0" rtlCol="0"/>
          <a:lstStyle/>
          <a:p>
            <a:endParaRPr/>
          </a:p>
        </p:txBody>
      </p:sp>
      <p:sp>
        <p:nvSpPr>
          <p:cNvPr id="19" name="object 19"/>
          <p:cNvSpPr/>
          <p:nvPr/>
        </p:nvSpPr>
        <p:spPr>
          <a:xfrm>
            <a:off x="10128251" y="5014087"/>
            <a:ext cx="367665" cy="1458595"/>
          </a:xfrm>
          <a:custGeom>
            <a:avLst/>
            <a:gdLst/>
            <a:ahLst/>
            <a:cxnLst/>
            <a:rect l="l" t="t" r="r" b="b"/>
            <a:pathLst>
              <a:path w="367665" h="1458595">
                <a:moveTo>
                  <a:pt x="190940" y="847489"/>
                </a:moveTo>
                <a:lnTo>
                  <a:pt x="182879" y="848042"/>
                </a:lnTo>
                <a:lnTo>
                  <a:pt x="174625" y="848906"/>
                </a:lnTo>
                <a:lnTo>
                  <a:pt x="174117" y="848944"/>
                </a:lnTo>
                <a:lnTo>
                  <a:pt x="173735" y="849033"/>
                </a:lnTo>
                <a:lnTo>
                  <a:pt x="165100" y="851725"/>
                </a:lnTo>
                <a:lnTo>
                  <a:pt x="164338" y="851979"/>
                </a:lnTo>
                <a:lnTo>
                  <a:pt x="164083" y="852144"/>
                </a:lnTo>
                <a:lnTo>
                  <a:pt x="154940" y="856894"/>
                </a:lnTo>
                <a:lnTo>
                  <a:pt x="121030" y="891032"/>
                </a:lnTo>
                <a:lnTo>
                  <a:pt x="97535" y="930871"/>
                </a:lnTo>
                <a:lnTo>
                  <a:pt x="75565" y="981443"/>
                </a:lnTo>
                <a:lnTo>
                  <a:pt x="61975" y="1020521"/>
                </a:lnTo>
                <a:lnTo>
                  <a:pt x="49402" y="1063180"/>
                </a:lnTo>
                <a:lnTo>
                  <a:pt x="38100" y="1109230"/>
                </a:lnTo>
                <a:lnTo>
                  <a:pt x="27940" y="1158125"/>
                </a:lnTo>
                <a:lnTo>
                  <a:pt x="15240" y="1235837"/>
                </a:lnTo>
                <a:lnTo>
                  <a:pt x="8763" y="1289964"/>
                </a:lnTo>
                <a:lnTo>
                  <a:pt x="4064" y="1345425"/>
                </a:lnTo>
                <a:lnTo>
                  <a:pt x="1011" y="1401978"/>
                </a:lnTo>
                <a:lnTo>
                  <a:pt x="0" y="1458315"/>
                </a:lnTo>
                <a:lnTo>
                  <a:pt x="12700" y="1458556"/>
                </a:lnTo>
                <a:lnTo>
                  <a:pt x="13728" y="1401737"/>
                </a:lnTo>
                <a:lnTo>
                  <a:pt x="16636" y="1346085"/>
                </a:lnTo>
                <a:lnTo>
                  <a:pt x="21463" y="1291056"/>
                </a:lnTo>
                <a:lnTo>
                  <a:pt x="27940" y="1237361"/>
                </a:lnTo>
                <a:lnTo>
                  <a:pt x="35814" y="1185456"/>
                </a:lnTo>
                <a:lnTo>
                  <a:pt x="45211" y="1135811"/>
                </a:lnTo>
                <a:lnTo>
                  <a:pt x="56006" y="1088809"/>
                </a:lnTo>
                <a:lnTo>
                  <a:pt x="67818" y="1044867"/>
                </a:lnTo>
                <a:lnTo>
                  <a:pt x="80645" y="1004468"/>
                </a:lnTo>
                <a:lnTo>
                  <a:pt x="94488" y="968247"/>
                </a:lnTo>
                <a:lnTo>
                  <a:pt x="116331" y="922286"/>
                </a:lnTo>
                <a:lnTo>
                  <a:pt x="139319" y="888174"/>
                </a:lnTo>
                <a:lnTo>
                  <a:pt x="168977" y="863854"/>
                </a:lnTo>
                <a:lnTo>
                  <a:pt x="168782" y="863854"/>
                </a:lnTo>
                <a:lnTo>
                  <a:pt x="169799" y="863434"/>
                </a:lnTo>
                <a:lnTo>
                  <a:pt x="170152" y="863434"/>
                </a:lnTo>
                <a:lnTo>
                  <a:pt x="176376" y="861529"/>
                </a:lnTo>
                <a:lnTo>
                  <a:pt x="175895" y="861529"/>
                </a:lnTo>
                <a:lnTo>
                  <a:pt x="177165" y="861288"/>
                </a:lnTo>
                <a:lnTo>
                  <a:pt x="178235" y="861288"/>
                </a:lnTo>
                <a:lnTo>
                  <a:pt x="184150" y="860679"/>
                </a:lnTo>
                <a:lnTo>
                  <a:pt x="224095" y="847585"/>
                </a:lnTo>
                <a:lnTo>
                  <a:pt x="190500" y="847585"/>
                </a:lnTo>
                <a:lnTo>
                  <a:pt x="190940" y="847489"/>
                </a:lnTo>
                <a:close/>
              </a:path>
              <a:path w="367665" h="1458595">
                <a:moveTo>
                  <a:pt x="169799" y="863434"/>
                </a:moveTo>
                <a:lnTo>
                  <a:pt x="168782" y="863854"/>
                </a:lnTo>
                <a:lnTo>
                  <a:pt x="169269" y="863705"/>
                </a:lnTo>
                <a:lnTo>
                  <a:pt x="169799" y="863434"/>
                </a:lnTo>
                <a:close/>
              </a:path>
              <a:path w="367665" h="1458595">
                <a:moveTo>
                  <a:pt x="169269" y="863705"/>
                </a:moveTo>
                <a:lnTo>
                  <a:pt x="168782" y="863854"/>
                </a:lnTo>
                <a:lnTo>
                  <a:pt x="168977" y="863854"/>
                </a:lnTo>
                <a:lnTo>
                  <a:pt x="169269" y="863705"/>
                </a:lnTo>
                <a:close/>
              </a:path>
              <a:path w="367665" h="1458595">
                <a:moveTo>
                  <a:pt x="170152" y="863434"/>
                </a:moveTo>
                <a:lnTo>
                  <a:pt x="169799" y="863434"/>
                </a:lnTo>
                <a:lnTo>
                  <a:pt x="169269" y="863705"/>
                </a:lnTo>
                <a:lnTo>
                  <a:pt x="170152" y="863434"/>
                </a:lnTo>
                <a:close/>
              </a:path>
              <a:path w="367665" h="1458595">
                <a:moveTo>
                  <a:pt x="177165" y="861288"/>
                </a:moveTo>
                <a:lnTo>
                  <a:pt x="175895" y="861529"/>
                </a:lnTo>
                <a:lnTo>
                  <a:pt x="176621" y="861455"/>
                </a:lnTo>
                <a:lnTo>
                  <a:pt x="177165" y="861288"/>
                </a:lnTo>
                <a:close/>
              </a:path>
              <a:path w="367665" h="1458595">
                <a:moveTo>
                  <a:pt x="176621" y="861455"/>
                </a:moveTo>
                <a:lnTo>
                  <a:pt x="175895" y="861529"/>
                </a:lnTo>
                <a:lnTo>
                  <a:pt x="176376" y="861529"/>
                </a:lnTo>
                <a:lnTo>
                  <a:pt x="176621" y="861455"/>
                </a:lnTo>
                <a:close/>
              </a:path>
              <a:path w="367665" h="1458595">
                <a:moveTo>
                  <a:pt x="178235" y="861288"/>
                </a:moveTo>
                <a:lnTo>
                  <a:pt x="177165" y="861288"/>
                </a:lnTo>
                <a:lnTo>
                  <a:pt x="176621" y="861455"/>
                </a:lnTo>
                <a:lnTo>
                  <a:pt x="178235" y="861288"/>
                </a:lnTo>
                <a:close/>
              </a:path>
              <a:path w="367665" h="1458595">
                <a:moveTo>
                  <a:pt x="191389" y="847458"/>
                </a:moveTo>
                <a:lnTo>
                  <a:pt x="190940" y="847489"/>
                </a:lnTo>
                <a:lnTo>
                  <a:pt x="190500" y="847585"/>
                </a:lnTo>
                <a:lnTo>
                  <a:pt x="191389" y="847458"/>
                </a:lnTo>
                <a:close/>
              </a:path>
              <a:path w="367665" h="1458595">
                <a:moveTo>
                  <a:pt x="224296" y="847458"/>
                </a:moveTo>
                <a:lnTo>
                  <a:pt x="191389" y="847458"/>
                </a:lnTo>
                <a:lnTo>
                  <a:pt x="190500" y="847585"/>
                </a:lnTo>
                <a:lnTo>
                  <a:pt x="224095" y="847585"/>
                </a:lnTo>
                <a:lnTo>
                  <a:pt x="224296" y="847458"/>
                </a:lnTo>
                <a:close/>
              </a:path>
              <a:path w="367665" h="1458595">
                <a:moveTo>
                  <a:pt x="203219" y="42456"/>
                </a:moveTo>
                <a:lnTo>
                  <a:pt x="231648" y="68580"/>
                </a:lnTo>
                <a:lnTo>
                  <a:pt x="258952" y="102996"/>
                </a:lnTo>
                <a:lnTo>
                  <a:pt x="284099" y="144018"/>
                </a:lnTo>
                <a:lnTo>
                  <a:pt x="312800" y="207263"/>
                </a:lnTo>
                <a:lnTo>
                  <a:pt x="335025" y="277875"/>
                </a:lnTo>
                <a:lnTo>
                  <a:pt x="343280" y="315341"/>
                </a:lnTo>
                <a:lnTo>
                  <a:pt x="349376" y="353568"/>
                </a:lnTo>
                <a:lnTo>
                  <a:pt x="353059" y="392429"/>
                </a:lnTo>
                <a:lnTo>
                  <a:pt x="354456" y="431546"/>
                </a:lnTo>
                <a:lnTo>
                  <a:pt x="353441" y="470788"/>
                </a:lnTo>
                <a:lnTo>
                  <a:pt x="350520" y="509778"/>
                </a:lnTo>
                <a:lnTo>
                  <a:pt x="345694" y="548132"/>
                </a:lnTo>
                <a:lnTo>
                  <a:pt x="331470" y="621715"/>
                </a:lnTo>
                <a:lnTo>
                  <a:pt x="311276" y="689190"/>
                </a:lnTo>
                <a:lnTo>
                  <a:pt x="293243" y="734110"/>
                </a:lnTo>
                <a:lnTo>
                  <a:pt x="273176" y="773010"/>
                </a:lnTo>
                <a:lnTo>
                  <a:pt x="251459" y="804837"/>
                </a:lnTo>
                <a:lnTo>
                  <a:pt x="221233" y="834339"/>
                </a:lnTo>
                <a:lnTo>
                  <a:pt x="190940" y="847489"/>
                </a:lnTo>
                <a:lnTo>
                  <a:pt x="191389" y="847458"/>
                </a:lnTo>
                <a:lnTo>
                  <a:pt x="224296" y="847458"/>
                </a:lnTo>
                <a:lnTo>
                  <a:pt x="228092" y="845057"/>
                </a:lnTo>
                <a:lnTo>
                  <a:pt x="261111" y="813028"/>
                </a:lnTo>
                <a:lnTo>
                  <a:pt x="283972" y="779691"/>
                </a:lnTo>
                <a:lnTo>
                  <a:pt x="304673" y="739533"/>
                </a:lnTo>
                <a:lnTo>
                  <a:pt x="323215" y="693585"/>
                </a:lnTo>
                <a:lnTo>
                  <a:pt x="343661" y="625055"/>
                </a:lnTo>
                <a:lnTo>
                  <a:pt x="358267" y="550291"/>
                </a:lnTo>
                <a:lnTo>
                  <a:pt x="363093" y="511428"/>
                </a:lnTo>
                <a:lnTo>
                  <a:pt x="366014" y="471678"/>
                </a:lnTo>
                <a:lnTo>
                  <a:pt x="367156" y="431926"/>
                </a:lnTo>
                <a:lnTo>
                  <a:pt x="366775" y="411860"/>
                </a:lnTo>
                <a:lnTo>
                  <a:pt x="364235" y="371982"/>
                </a:lnTo>
                <a:lnTo>
                  <a:pt x="359155" y="332485"/>
                </a:lnTo>
                <a:lnTo>
                  <a:pt x="347472" y="275081"/>
                </a:lnTo>
                <a:lnTo>
                  <a:pt x="337057" y="238251"/>
                </a:lnTo>
                <a:lnTo>
                  <a:pt x="310769" y="169544"/>
                </a:lnTo>
                <a:lnTo>
                  <a:pt x="287020" y="123443"/>
                </a:lnTo>
                <a:lnTo>
                  <a:pt x="260350" y="83312"/>
                </a:lnTo>
                <a:lnTo>
                  <a:pt x="231267" y="50037"/>
                </a:lnTo>
                <a:lnTo>
                  <a:pt x="223578" y="42925"/>
                </a:lnTo>
                <a:lnTo>
                  <a:pt x="204343" y="42925"/>
                </a:lnTo>
                <a:lnTo>
                  <a:pt x="203219" y="42456"/>
                </a:lnTo>
                <a:close/>
              </a:path>
              <a:path w="367665" h="1458595">
                <a:moveTo>
                  <a:pt x="218185" y="0"/>
                </a:moveTo>
                <a:lnTo>
                  <a:pt x="133350" y="9017"/>
                </a:lnTo>
                <a:lnTo>
                  <a:pt x="191389" y="71374"/>
                </a:lnTo>
                <a:lnTo>
                  <a:pt x="202378" y="42104"/>
                </a:lnTo>
                <a:lnTo>
                  <a:pt x="190373" y="37083"/>
                </a:lnTo>
                <a:lnTo>
                  <a:pt x="195325" y="25400"/>
                </a:lnTo>
                <a:lnTo>
                  <a:pt x="208649" y="25400"/>
                </a:lnTo>
                <a:lnTo>
                  <a:pt x="218185" y="0"/>
                </a:lnTo>
                <a:close/>
              </a:path>
              <a:path w="367665" h="1458595">
                <a:moveTo>
                  <a:pt x="202692" y="42037"/>
                </a:moveTo>
                <a:lnTo>
                  <a:pt x="203219" y="42456"/>
                </a:lnTo>
                <a:lnTo>
                  <a:pt x="204343" y="42925"/>
                </a:lnTo>
                <a:lnTo>
                  <a:pt x="202692" y="42037"/>
                </a:lnTo>
                <a:close/>
              </a:path>
              <a:path w="367665" h="1458595">
                <a:moveTo>
                  <a:pt x="222617" y="42037"/>
                </a:moveTo>
                <a:lnTo>
                  <a:pt x="202692" y="42037"/>
                </a:lnTo>
                <a:lnTo>
                  <a:pt x="204343" y="42925"/>
                </a:lnTo>
                <a:lnTo>
                  <a:pt x="223578" y="42925"/>
                </a:lnTo>
                <a:lnTo>
                  <a:pt x="222617" y="42037"/>
                </a:lnTo>
                <a:close/>
              </a:path>
              <a:path w="367665" h="1458595">
                <a:moveTo>
                  <a:pt x="206830" y="30244"/>
                </a:moveTo>
                <a:lnTo>
                  <a:pt x="202378" y="42104"/>
                </a:lnTo>
                <a:lnTo>
                  <a:pt x="203219" y="42456"/>
                </a:lnTo>
                <a:lnTo>
                  <a:pt x="202692" y="42037"/>
                </a:lnTo>
                <a:lnTo>
                  <a:pt x="222617" y="42037"/>
                </a:lnTo>
                <a:lnTo>
                  <a:pt x="221106" y="40639"/>
                </a:lnTo>
                <a:lnTo>
                  <a:pt x="210693" y="32131"/>
                </a:lnTo>
                <a:lnTo>
                  <a:pt x="210311" y="31750"/>
                </a:lnTo>
                <a:lnTo>
                  <a:pt x="209803" y="31495"/>
                </a:lnTo>
                <a:lnTo>
                  <a:pt x="206830" y="30244"/>
                </a:lnTo>
                <a:close/>
              </a:path>
              <a:path w="367665" h="1458595">
                <a:moveTo>
                  <a:pt x="195325" y="25400"/>
                </a:moveTo>
                <a:lnTo>
                  <a:pt x="190373" y="37083"/>
                </a:lnTo>
                <a:lnTo>
                  <a:pt x="202378" y="42104"/>
                </a:lnTo>
                <a:lnTo>
                  <a:pt x="206830" y="30244"/>
                </a:lnTo>
                <a:lnTo>
                  <a:pt x="195325" y="25400"/>
                </a:lnTo>
                <a:close/>
              </a:path>
              <a:path w="367665" h="1458595">
                <a:moveTo>
                  <a:pt x="208649" y="25400"/>
                </a:moveTo>
                <a:lnTo>
                  <a:pt x="195325" y="25400"/>
                </a:lnTo>
                <a:lnTo>
                  <a:pt x="206830" y="30244"/>
                </a:lnTo>
                <a:lnTo>
                  <a:pt x="208649" y="2540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62473" y="188043"/>
            <a:ext cx="7167880" cy="566822"/>
          </a:xfrm>
          <a:prstGeom prst="rect">
            <a:avLst/>
          </a:prstGeom>
        </p:spPr>
        <p:txBody>
          <a:bodyPr vert="horz" wrap="square" lIns="0" tIns="12700" rIns="0" bIns="0" rtlCol="0" anchor="ctr">
            <a:spAutoFit/>
          </a:bodyPr>
          <a:lstStyle/>
          <a:p>
            <a:pPr marL="12700">
              <a:lnSpc>
                <a:spcPct val="100000"/>
              </a:lnSpc>
              <a:spcBef>
                <a:spcPts val="100"/>
              </a:spcBef>
            </a:pPr>
            <a:r>
              <a:rPr sz="3600" dirty="0">
                <a:solidFill>
                  <a:srgbClr val="333399"/>
                </a:solidFill>
                <a:latin typeface="Tahoma"/>
                <a:cs typeface="Tahoma"/>
              </a:rPr>
              <a:t>1. Tái sử dụng mã nguồn (2)</a:t>
            </a:r>
            <a:endParaRPr sz="36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6</a:t>
            </a:fld>
            <a:endParaRPr dirty="0"/>
          </a:p>
        </p:txBody>
      </p:sp>
      <p:sp>
        <p:nvSpPr>
          <p:cNvPr id="8" name="object 8"/>
          <p:cNvSpPr txBox="1"/>
          <p:nvPr/>
        </p:nvSpPr>
        <p:spPr>
          <a:xfrm>
            <a:off x="2590800" y="1648964"/>
            <a:ext cx="7642860" cy="3910301"/>
          </a:xfrm>
          <a:prstGeom prst="rect">
            <a:avLst/>
          </a:prstGeom>
        </p:spPr>
        <p:txBody>
          <a:bodyPr vert="horz" wrap="square" lIns="0" tIns="79375" rIns="0" bIns="0" rtlCol="0">
            <a:spAutoFit/>
          </a:bodyPr>
          <a:lstStyle/>
          <a:p>
            <a:pPr marL="355600" indent="-342900">
              <a:spcBef>
                <a:spcPts val="625"/>
              </a:spcBef>
              <a:buClr>
                <a:srgbClr val="3333CC"/>
              </a:buClr>
              <a:buSzPct val="59375"/>
              <a:buFont typeface="Wingdings"/>
              <a:buChar char="◼"/>
              <a:tabLst>
                <a:tab pos="354965" algn="l"/>
                <a:tab pos="355600" algn="l"/>
              </a:tabLst>
            </a:pPr>
            <a:r>
              <a:rPr sz="3200" dirty="0">
                <a:latin typeface="Tahoma"/>
                <a:cs typeface="Tahoma"/>
              </a:rPr>
              <a:t>Các cách sử dụng lại lớp đã có:</a:t>
            </a:r>
          </a:p>
          <a:p>
            <a:pPr marL="756285" marR="59690" lvl="1" indent="-287020">
              <a:lnSpc>
                <a:spcPct val="100499"/>
              </a:lnSpc>
              <a:spcBef>
                <a:spcPts val="459"/>
              </a:spcBef>
              <a:buClr>
                <a:srgbClr val="FF0000"/>
              </a:buClr>
              <a:buSzPct val="50847"/>
              <a:buFont typeface="Wingdings"/>
              <a:buChar char="◼"/>
              <a:tabLst>
                <a:tab pos="756285" algn="l"/>
                <a:tab pos="756920" algn="l"/>
              </a:tabLst>
            </a:pPr>
            <a:r>
              <a:rPr sz="2950" i="1" dirty="0">
                <a:latin typeface="Tahoma"/>
                <a:cs typeface="Tahoma"/>
              </a:rPr>
              <a:t>Sao chép </a:t>
            </a:r>
            <a:r>
              <a:rPr sz="2800" dirty="0">
                <a:latin typeface="Tahoma"/>
                <a:cs typeface="Tahoma"/>
              </a:rPr>
              <a:t>lớp cũ thành 1 </a:t>
            </a:r>
            <a:r>
              <a:rPr sz="2800" dirty="0" err="1">
                <a:latin typeface="Tahoma"/>
                <a:cs typeface="Tahoma"/>
              </a:rPr>
              <a:t>lớp</a:t>
            </a:r>
            <a:r>
              <a:rPr sz="2800" dirty="0">
                <a:latin typeface="Tahoma"/>
                <a:cs typeface="Tahoma"/>
              </a:rPr>
              <a:t> </a:t>
            </a:r>
            <a:r>
              <a:rPr sz="2800" dirty="0" err="1">
                <a:latin typeface="Tahoma"/>
                <a:cs typeface="Tahoma"/>
              </a:rPr>
              <a:t>khác</a:t>
            </a:r>
            <a:r>
              <a:rPr lang="en-US" sz="2800" dirty="0">
                <a:latin typeface="Tahoma"/>
                <a:cs typeface="Tahoma"/>
              </a:rPr>
              <a:t> </a:t>
            </a:r>
            <a:r>
              <a:rPr lang="en-US" sz="2800" dirty="0">
                <a:latin typeface="Times New Roman"/>
                <a:cs typeface="Times New Roman"/>
              </a:rPr>
              <a:t>=&gt;</a:t>
            </a:r>
            <a:r>
              <a:rPr sz="2800" dirty="0" err="1">
                <a:latin typeface="Tahoma"/>
                <a:cs typeface="Tahoma"/>
              </a:rPr>
              <a:t>Dư</a:t>
            </a:r>
            <a:r>
              <a:rPr sz="2800" dirty="0">
                <a:latin typeface="Tahoma"/>
                <a:cs typeface="Tahoma"/>
              </a:rPr>
              <a:t> </a:t>
            </a:r>
            <a:r>
              <a:rPr sz="2800" dirty="0" err="1">
                <a:latin typeface="Tahoma"/>
                <a:cs typeface="Tahoma"/>
              </a:rPr>
              <a:t>thừa</a:t>
            </a:r>
            <a:r>
              <a:rPr sz="2800" dirty="0">
                <a:latin typeface="Tahoma"/>
                <a:cs typeface="Tahoma"/>
              </a:rPr>
              <a:t> </a:t>
            </a:r>
            <a:r>
              <a:rPr sz="2800" dirty="0" err="1">
                <a:latin typeface="Tahoma"/>
                <a:cs typeface="Tahoma"/>
              </a:rPr>
              <a:t>và</a:t>
            </a:r>
            <a:r>
              <a:rPr sz="2800" dirty="0">
                <a:latin typeface="Tahoma"/>
                <a:cs typeface="Tahoma"/>
              </a:rPr>
              <a:t> khó quản lý khi có thay đổi</a:t>
            </a:r>
          </a:p>
          <a:p>
            <a:pPr marL="756285" marR="287655" lvl="1" indent="-287020">
              <a:lnSpc>
                <a:spcPct val="97000"/>
              </a:lnSpc>
              <a:spcBef>
                <a:spcPts val="630"/>
              </a:spcBef>
              <a:buClr>
                <a:srgbClr val="FF0000"/>
              </a:buClr>
              <a:buSzPct val="53571"/>
              <a:buFont typeface="Wingdings"/>
              <a:buChar char="◼"/>
              <a:tabLst>
                <a:tab pos="756285" algn="l"/>
                <a:tab pos="756920" algn="l"/>
              </a:tabLst>
            </a:pPr>
            <a:r>
              <a:rPr sz="2800" dirty="0">
                <a:latin typeface="Tahoma"/>
                <a:cs typeface="Tahoma"/>
              </a:rPr>
              <a:t>Tạo ra lớp mới là sự </a:t>
            </a:r>
            <a:r>
              <a:rPr sz="2950" i="1" dirty="0" err="1">
                <a:latin typeface="Tahoma"/>
                <a:cs typeface="Tahoma"/>
              </a:rPr>
              <a:t>tập</a:t>
            </a:r>
            <a:r>
              <a:rPr sz="2950" i="1" dirty="0">
                <a:latin typeface="Tahoma"/>
                <a:cs typeface="Tahoma"/>
              </a:rPr>
              <a:t> </a:t>
            </a:r>
            <a:r>
              <a:rPr sz="2950" i="1" dirty="0" err="1">
                <a:latin typeface="Tahoma"/>
                <a:cs typeface="Tahoma"/>
              </a:rPr>
              <a:t>hợp</a:t>
            </a:r>
            <a:r>
              <a:rPr sz="2950" i="1" dirty="0">
                <a:latin typeface="Tahoma"/>
                <a:cs typeface="Tahoma"/>
              </a:rPr>
              <a:t> </a:t>
            </a:r>
            <a:r>
              <a:rPr sz="2800" dirty="0">
                <a:latin typeface="Tahoma"/>
                <a:cs typeface="Tahoma"/>
              </a:rPr>
              <a:t>hoặc </a:t>
            </a:r>
            <a:r>
              <a:rPr sz="2950" i="1" dirty="0">
                <a:latin typeface="Tahoma"/>
                <a:cs typeface="Tahoma"/>
              </a:rPr>
              <a:t>sử dụng các  đối tượng </a:t>
            </a:r>
            <a:r>
              <a:rPr sz="2800" dirty="0">
                <a:latin typeface="Tahoma"/>
                <a:cs typeface="Tahoma"/>
              </a:rPr>
              <a:t>của lớp cũ </a:t>
            </a:r>
            <a:r>
              <a:rPr sz="2800" dirty="0" err="1">
                <a:latin typeface="Tahoma"/>
                <a:cs typeface="Tahoma"/>
              </a:rPr>
              <a:t>đã</a:t>
            </a:r>
            <a:r>
              <a:rPr sz="2800" dirty="0">
                <a:latin typeface="Tahoma"/>
                <a:cs typeface="Tahoma"/>
              </a:rPr>
              <a:t> </a:t>
            </a:r>
            <a:r>
              <a:rPr sz="2800" dirty="0" err="1">
                <a:latin typeface="Tahoma"/>
                <a:cs typeface="Tahoma"/>
              </a:rPr>
              <a:t>có</a:t>
            </a:r>
            <a:r>
              <a:rPr lang="en-US" sz="2800" dirty="0">
                <a:latin typeface="Tahoma"/>
                <a:cs typeface="Tahoma"/>
              </a:rPr>
              <a:t>=&gt;</a:t>
            </a:r>
            <a:r>
              <a:rPr sz="2800" dirty="0">
                <a:latin typeface="Times New Roman"/>
                <a:cs typeface="Times New Roman"/>
              </a:rPr>
              <a:t> </a:t>
            </a:r>
            <a:r>
              <a:rPr sz="2800" dirty="0">
                <a:latin typeface="Tahoma"/>
                <a:cs typeface="Tahoma"/>
              </a:rPr>
              <a:t>Kết </a:t>
            </a:r>
            <a:r>
              <a:rPr sz="2800" dirty="0" err="1">
                <a:latin typeface="Tahoma"/>
                <a:cs typeface="Tahoma"/>
              </a:rPr>
              <a:t>tập</a:t>
            </a:r>
            <a:r>
              <a:rPr sz="2800" dirty="0">
                <a:latin typeface="Tahoma"/>
                <a:cs typeface="Tahoma"/>
              </a:rPr>
              <a:t> (Aggregation)</a:t>
            </a:r>
          </a:p>
          <a:p>
            <a:pPr marL="756285" marR="5080" lvl="1" indent="-287020">
              <a:lnSpc>
                <a:spcPts val="3310"/>
              </a:lnSpc>
              <a:spcBef>
                <a:spcPts val="825"/>
              </a:spcBef>
              <a:buClr>
                <a:srgbClr val="FF0000"/>
              </a:buClr>
              <a:buSzPct val="53571"/>
              <a:buFont typeface="Wingdings"/>
              <a:buChar char="◼"/>
              <a:tabLst>
                <a:tab pos="756285" algn="l"/>
                <a:tab pos="756920" algn="l"/>
              </a:tabLst>
            </a:pPr>
            <a:r>
              <a:rPr sz="2800" dirty="0">
                <a:latin typeface="Tahoma"/>
                <a:cs typeface="Tahoma"/>
              </a:rPr>
              <a:t>Tạo ra lớp mới trên cơ sở </a:t>
            </a:r>
            <a:r>
              <a:rPr sz="2950" i="1" dirty="0">
                <a:latin typeface="Tahoma"/>
                <a:cs typeface="Tahoma"/>
              </a:rPr>
              <a:t>phát triển </a:t>
            </a:r>
            <a:r>
              <a:rPr sz="2800" dirty="0">
                <a:latin typeface="Tahoma"/>
                <a:cs typeface="Tahoma"/>
              </a:rPr>
              <a:t>từ lớp cũ </a:t>
            </a:r>
            <a:r>
              <a:rPr sz="2800" dirty="0" err="1">
                <a:latin typeface="Tahoma"/>
                <a:cs typeface="Tahoma"/>
              </a:rPr>
              <a:t>đã</a:t>
            </a:r>
            <a:r>
              <a:rPr sz="2800" dirty="0">
                <a:latin typeface="Tahoma"/>
                <a:cs typeface="Tahoma"/>
              </a:rPr>
              <a:t> </a:t>
            </a:r>
            <a:r>
              <a:rPr sz="2800" dirty="0" err="1">
                <a:latin typeface="Tahoma"/>
                <a:cs typeface="Tahoma"/>
              </a:rPr>
              <a:t>có</a:t>
            </a:r>
            <a:r>
              <a:rPr lang="en-US" sz="2800" dirty="0">
                <a:latin typeface="Tahoma"/>
                <a:cs typeface="Tahoma"/>
              </a:rPr>
              <a:t>=&gt;</a:t>
            </a:r>
            <a:r>
              <a:rPr sz="2800" dirty="0" err="1">
                <a:latin typeface="Tahoma"/>
                <a:cs typeface="Tahoma"/>
              </a:rPr>
              <a:t>Kế</a:t>
            </a:r>
            <a:r>
              <a:rPr sz="2800" dirty="0">
                <a:latin typeface="Tahoma"/>
                <a:cs typeface="Tahoma"/>
              </a:rPr>
              <a:t> thừa (Inheritance)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2472273" y="1361123"/>
            <a:ext cx="7920772" cy="3099435"/>
          </a:xfrm>
          <a:prstGeom prst="rect">
            <a:avLst/>
          </a:prstGeom>
        </p:spPr>
        <p:txBody>
          <a:bodyPr vert="horz" wrap="square" lIns="0" tIns="13335" rIns="0" bIns="0" rtlCol="0">
            <a:spAutoFit/>
          </a:bodyPr>
          <a:lstStyle/>
          <a:p>
            <a:pPr marL="355600" marR="404495"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Cú pháp: Phương thức ở lớp con hoàn toàn  giống về chữ ký với phương thức ở lớp cha</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Trùng tên &amp; danh sách tham số</a:t>
            </a:r>
          </a:p>
          <a:p>
            <a:pPr marL="756285" lvl="1" indent="-287020">
              <a:spcBef>
                <a:spcPts val="67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Mục đích: Để thể hiện cùng bản chất công việc</a:t>
            </a:r>
          </a:p>
          <a:p>
            <a:pPr marL="355600" marR="508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Lớp con có thể định nghĩa phương thức trùng  tên với phương thức trong lớp cha:</a:t>
            </a:r>
          </a:p>
        </p:txBody>
      </p:sp>
      <p:sp>
        <p:nvSpPr>
          <p:cNvPr id="9" name="object 9"/>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7</a:t>
            </a:r>
            <a:endParaRPr sz="1400">
              <a:latin typeface="Arial"/>
              <a:cs typeface="Arial"/>
            </a:endParaRPr>
          </a:p>
        </p:txBody>
      </p:sp>
      <p:sp>
        <p:nvSpPr>
          <p:cNvPr id="10" name="object 10"/>
          <p:cNvSpPr txBox="1"/>
          <p:nvPr/>
        </p:nvSpPr>
        <p:spPr>
          <a:xfrm>
            <a:off x="2804160" y="4716113"/>
            <a:ext cx="3753755" cy="1699953"/>
          </a:xfrm>
          <a:prstGeom prst="rect">
            <a:avLst/>
          </a:prstGeom>
        </p:spPr>
        <p:txBody>
          <a:bodyPr vert="horz" wrap="square" lIns="0" tIns="12065" rIns="0" bIns="0" rtlCol="0">
            <a:spAutoFit/>
          </a:bodyPr>
          <a:lstStyle/>
          <a:p>
            <a:pPr marL="12700" marR="5080">
              <a:spcBef>
                <a:spcPts val="95"/>
              </a:spcBef>
            </a:pPr>
            <a:r>
              <a:rPr sz="2200" dirty="0">
                <a:latin typeface="Times New Roman" panose="02020603050405020304" pitchFamily="18" charset="0"/>
                <a:cs typeface="Times New Roman" panose="02020603050405020304" pitchFamily="18" charset="0"/>
              </a:rPr>
              <a:t>Nếu phương thức mới chỉ trùng  tên và khác chữ ký (số lượng hay  kiểu dữ liệu của đối số)</a:t>
            </a:r>
          </a:p>
          <a:p>
            <a:pPr marL="12700" marR="203835">
              <a:lnSpc>
                <a:spcPts val="2680"/>
              </a:lnSpc>
              <a:spcBef>
                <a:spcPts val="20"/>
              </a:spcBef>
            </a:pPr>
            <a:r>
              <a:rPr sz="2200" dirty="0">
                <a:latin typeface="Times New Roman" panose="02020603050405020304" pitchFamily="18" charset="0"/>
                <a:cs typeface="Times New Roman" panose="02020603050405020304" pitchFamily="18" charset="0"/>
              </a:rPr>
              <a:t>→ Chồng phương thức (Method  Overloading)</a:t>
            </a:r>
          </a:p>
        </p:txBody>
      </p:sp>
      <p:sp>
        <p:nvSpPr>
          <p:cNvPr id="11" name="object 11"/>
          <p:cNvSpPr txBox="1"/>
          <p:nvPr/>
        </p:nvSpPr>
        <p:spPr>
          <a:xfrm>
            <a:off x="6883207" y="4716112"/>
            <a:ext cx="3757299" cy="1701800"/>
          </a:xfrm>
          <a:prstGeom prst="rect">
            <a:avLst/>
          </a:prstGeom>
        </p:spPr>
        <p:txBody>
          <a:bodyPr vert="horz" wrap="square" lIns="0" tIns="12065" rIns="0" bIns="0" rtlCol="0">
            <a:spAutoFit/>
          </a:bodyPr>
          <a:lstStyle/>
          <a:p>
            <a:pPr marL="12700" marR="393700">
              <a:spcBef>
                <a:spcPts val="95"/>
              </a:spcBef>
            </a:pPr>
            <a:r>
              <a:rPr sz="2200" dirty="0">
                <a:latin typeface="Times New Roman" panose="02020603050405020304" pitchFamily="18" charset="0"/>
                <a:cs typeface="Times New Roman" panose="02020603050405020304" pitchFamily="18" charset="0"/>
              </a:rPr>
              <a:t>Nếu phương thức mới hoàn  toàn giống về giao diện (chữ  ký)</a:t>
            </a:r>
          </a:p>
          <a:p>
            <a:pPr marL="12700" marR="5080">
              <a:lnSpc>
                <a:spcPts val="2680"/>
              </a:lnSpc>
              <a:spcBef>
                <a:spcPts val="20"/>
              </a:spcBef>
            </a:pPr>
            <a:r>
              <a:rPr sz="2200" dirty="0">
                <a:latin typeface="Times New Roman" panose="02020603050405020304" pitchFamily="18" charset="0"/>
                <a:cs typeface="Times New Roman" panose="02020603050405020304" pitchFamily="18" charset="0"/>
              </a:rPr>
              <a:t>→Định nghĩa lại hoặc ghi đè  phương thức (Method Override)</a:t>
            </a:r>
          </a:p>
        </p:txBody>
      </p:sp>
      <p:sp>
        <p:nvSpPr>
          <p:cNvPr id="12" name="object 12"/>
          <p:cNvSpPr/>
          <p:nvPr/>
        </p:nvSpPr>
        <p:spPr>
          <a:xfrm>
            <a:off x="6712035" y="4682524"/>
            <a:ext cx="26034" cy="1784350"/>
          </a:xfrm>
          <a:custGeom>
            <a:avLst/>
            <a:gdLst/>
            <a:ahLst/>
            <a:cxnLst/>
            <a:rect l="l" t="t" r="r" b="b"/>
            <a:pathLst>
              <a:path w="26035" h="1784350">
                <a:moveTo>
                  <a:pt x="25908" y="0"/>
                </a:moveTo>
                <a:lnTo>
                  <a:pt x="0" y="0"/>
                </a:lnTo>
                <a:lnTo>
                  <a:pt x="0" y="1784337"/>
                </a:lnTo>
                <a:lnTo>
                  <a:pt x="25908" y="1784337"/>
                </a:lnTo>
                <a:lnTo>
                  <a:pt x="25908" y="0"/>
                </a:lnTo>
                <a:close/>
              </a:path>
            </a:pathLst>
          </a:custGeom>
          <a:solidFill>
            <a:srgbClr val="FFCF00"/>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2594617" y="1341184"/>
            <a:ext cx="7491730" cy="5044440"/>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spc="1495" dirty="0">
                <a:solidFill>
                  <a:srgbClr val="3333CC"/>
                </a:solidFill>
                <a:latin typeface="Wingdings"/>
                <a:cs typeface="Wingdings"/>
              </a:rPr>
              <a:t>◼</a:t>
            </a:r>
            <a:r>
              <a:rPr sz="1450" spc="1495" dirty="0">
                <a:solidFill>
                  <a:srgbClr val="3333CC"/>
                </a:solidFill>
                <a:latin typeface="Times New Roman"/>
                <a:cs typeface="Times New Roman"/>
              </a:rPr>
              <a:t>	</a:t>
            </a:r>
            <a:r>
              <a:rPr sz="2400" dirty="0">
                <a:latin typeface="Times New Roman" panose="02020603050405020304" pitchFamily="18" charset="0"/>
                <a:cs typeface="Times New Roman" panose="02020603050405020304" pitchFamily="18" charset="0"/>
              </a:rPr>
              <a:t>Ví dụ:</a:t>
            </a:r>
          </a:p>
          <a:p>
            <a:pPr marL="12700">
              <a:lnSpc>
                <a:spcPts val="2115"/>
              </a:lnSpc>
            </a:pPr>
            <a:r>
              <a:rPr b="1" spc="-10" dirty="0">
                <a:solidFill>
                  <a:srgbClr val="333399"/>
                </a:solidFill>
                <a:latin typeface="Courier New"/>
                <a:cs typeface="Courier New"/>
              </a:rPr>
              <a:t>class </a:t>
            </a:r>
            <a:r>
              <a:rPr b="1" spc="-10" dirty="0">
                <a:latin typeface="Courier New"/>
                <a:cs typeface="Courier New"/>
              </a:rPr>
              <a:t>Shape</a:t>
            </a:r>
            <a:r>
              <a:rPr b="1" spc="-20" dirty="0">
                <a:latin typeface="Courier New"/>
                <a:cs typeface="Courier New"/>
              </a:rPr>
              <a:t> </a:t>
            </a:r>
            <a:r>
              <a:rPr b="1" dirty="0">
                <a:latin typeface="Courier New"/>
                <a:cs typeface="Courier New"/>
              </a:rPr>
              <a:t>{</a:t>
            </a:r>
            <a:endParaRPr dirty="0">
              <a:latin typeface="Courier New"/>
              <a:cs typeface="Courier New"/>
            </a:endParaRPr>
          </a:p>
          <a:p>
            <a:pPr marL="355600" marR="3169285"/>
            <a:r>
              <a:rPr b="1" spc="-10" dirty="0">
                <a:solidFill>
                  <a:srgbClr val="333399"/>
                </a:solidFill>
                <a:latin typeface="Courier New"/>
                <a:cs typeface="Courier New"/>
              </a:rPr>
              <a:t>protected String </a:t>
            </a:r>
            <a:r>
              <a:rPr b="1" spc="-10" dirty="0">
                <a:latin typeface="Courier New"/>
                <a:cs typeface="Courier New"/>
              </a:rPr>
              <a:t>name;  Shape(</a:t>
            </a:r>
            <a:r>
              <a:rPr b="1" spc="-10" dirty="0">
                <a:solidFill>
                  <a:srgbClr val="333399"/>
                </a:solidFill>
                <a:latin typeface="Courier New"/>
                <a:cs typeface="Courier New"/>
              </a:rPr>
              <a:t>String </a:t>
            </a:r>
            <a:r>
              <a:rPr b="1" spc="-10" dirty="0">
                <a:latin typeface="Courier New"/>
                <a:cs typeface="Courier New"/>
              </a:rPr>
              <a:t>n) </a:t>
            </a:r>
            <a:r>
              <a:rPr b="1" dirty="0">
                <a:latin typeface="Courier New"/>
                <a:cs typeface="Courier New"/>
              </a:rPr>
              <a:t>{ </a:t>
            </a:r>
            <a:r>
              <a:rPr b="1" spc="-10" dirty="0">
                <a:latin typeface="Courier New"/>
                <a:cs typeface="Courier New"/>
              </a:rPr>
              <a:t>name </a:t>
            </a:r>
            <a:r>
              <a:rPr b="1" dirty="0">
                <a:latin typeface="Courier New"/>
                <a:cs typeface="Courier New"/>
              </a:rPr>
              <a:t>= </a:t>
            </a:r>
            <a:r>
              <a:rPr b="1" spc="-5" dirty="0">
                <a:latin typeface="Courier New"/>
                <a:cs typeface="Courier New"/>
              </a:rPr>
              <a:t>n;</a:t>
            </a:r>
            <a:r>
              <a:rPr b="1" spc="-100" dirty="0">
                <a:latin typeface="Courier New"/>
                <a:cs typeface="Courier New"/>
              </a:rPr>
              <a:t> </a:t>
            </a:r>
            <a:r>
              <a:rPr b="1" dirty="0">
                <a:latin typeface="Courier New"/>
                <a:cs typeface="Courier New"/>
              </a:rPr>
              <a:t>}</a:t>
            </a:r>
            <a:endParaRPr dirty="0">
              <a:latin typeface="Courier New"/>
              <a:cs typeface="Courier New"/>
            </a:endParaRPr>
          </a:p>
          <a:p>
            <a:pPr marL="355600" marR="984885"/>
            <a:r>
              <a:rPr b="1" spc="-10" dirty="0">
                <a:solidFill>
                  <a:srgbClr val="333399"/>
                </a:solidFill>
                <a:latin typeface="Courier New"/>
                <a:cs typeface="Courier New"/>
              </a:rPr>
              <a:t>public String </a:t>
            </a:r>
            <a:r>
              <a:rPr b="1" spc="-10" dirty="0">
                <a:latin typeface="Courier New"/>
                <a:cs typeface="Courier New"/>
              </a:rPr>
              <a:t>getName() </a:t>
            </a:r>
            <a:r>
              <a:rPr b="1" dirty="0">
                <a:latin typeface="Courier New"/>
                <a:cs typeface="Courier New"/>
              </a:rPr>
              <a:t>{ </a:t>
            </a:r>
            <a:r>
              <a:rPr b="1" spc="-10" dirty="0">
                <a:solidFill>
                  <a:srgbClr val="333399"/>
                </a:solidFill>
                <a:latin typeface="Courier New"/>
                <a:cs typeface="Courier New"/>
              </a:rPr>
              <a:t>return </a:t>
            </a:r>
            <a:r>
              <a:rPr b="1" spc="-10" dirty="0">
                <a:latin typeface="Courier New"/>
                <a:cs typeface="Courier New"/>
              </a:rPr>
              <a:t>name; </a:t>
            </a:r>
            <a:r>
              <a:rPr b="1" dirty="0">
                <a:latin typeface="Courier New"/>
                <a:cs typeface="Courier New"/>
              </a:rPr>
              <a:t>}  </a:t>
            </a:r>
            <a:r>
              <a:rPr b="1" spc="-10" dirty="0">
                <a:solidFill>
                  <a:srgbClr val="333399"/>
                </a:solidFill>
                <a:latin typeface="Courier New"/>
                <a:cs typeface="Courier New"/>
              </a:rPr>
              <a:t>public double </a:t>
            </a:r>
            <a:r>
              <a:rPr b="1" spc="-10" dirty="0">
                <a:latin typeface="Courier New"/>
                <a:cs typeface="Courier New"/>
              </a:rPr>
              <a:t>calculateArea() </a:t>
            </a:r>
            <a:r>
              <a:rPr b="1" dirty="0">
                <a:latin typeface="Courier New"/>
                <a:cs typeface="Courier New"/>
              </a:rPr>
              <a:t>{ </a:t>
            </a:r>
            <a:r>
              <a:rPr b="1" spc="-10" dirty="0">
                <a:solidFill>
                  <a:srgbClr val="333399"/>
                </a:solidFill>
                <a:latin typeface="Courier New"/>
                <a:cs typeface="Courier New"/>
              </a:rPr>
              <a:t>return </a:t>
            </a:r>
            <a:r>
              <a:rPr b="1" spc="-5" dirty="0">
                <a:latin typeface="Courier New"/>
                <a:cs typeface="Courier New"/>
              </a:rPr>
              <a:t>0.0;</a:t>
            </a:r>
            <a:r>
              <a:rPr b="1" spc="-85" dirty="0">
                <a:latin typeface="Courier New"/>
                <a:cs typeface="Courier New"/>
              </a:rPr>
              <a:t> </a:t>
            </a:r>
            <a:r>
              <a:rPr b="1" dirty="0">
                <a:latin typeface="Courier New"/>
                <a:cs typeface="Courier New"/>
              </a:rPr>
              <a:t>}</a:t>
            </a:r>
            <a:endParaRPr dirty="0">
              <a:latin typeface="Courier New"/>
              <a:cs typeface="Courier New"/>
            </a:endParaRPr>
          </a:p>
          <a:p>
            <a:pPr marL="12700">
              <a:spcBef>
                <a:spcPts val="5"/>
              </a:spcBef>
            </a:pPr>
            <a:r>
              <a:rPr b="1" dirty="0">
                <a:latin typeface="Courier New"/>
                <a:cs typeface="Courier New"/>
              </a:rPr>
              <a:t>}</a:t>
            </a:r>
            <a:endParaRPr dirty="0">
              <a:latin typeface="Courier New"/>
              <a:cs typeface="Courier New"/>
            </a:endParaRPr>
          </a:p>
          <a:p>
            <a:pPr marL="355600" marR="3440429" indent="-342900"/>
            <a:r>
              <a:rPr b="1" spc="-10" dirty="0">
                <a:solidFill>
                  <a:srgbClr val="333399"/>
                </a:solidFill>
                <a:latin typeface="Courier New"/>
                <a:cs typeface="Courier New"/>
              </a:rPr>
              <a:t>class </a:t>
            </a:r>
            <a:r>
              <a:rPr b="1" spc="-10" dirty="0">
                <a:latin typeface="Courier New"/>
                <a:cs typeface="Courier New"/>
              </a:rPr>
              <a:t>Circle </a:t>
            </a:r>
            <a:r>
              <a:rPr b="1" spc="-10" dirty="0">
                <a:solidFill>
                  <a:srgbClr val="333399"/>
                </a:solidFill>
                <a:latin typeface="Courier New"/>
                <a:cs typeface="Courier New"/>
              </a:rPr>
              <a:t>extends </a:t>
            </a:r>
            <a:r>
              <a:rPr b="1" spc="-10" dirty="0">
                <a:latin typeface="Courier New"/>
                <a:cs typeface="Courier New"/>
              </a:rPr>
              <a:t>Shape </a:t>
            </a:r>
            <a:r>
              <a:rPr b="1" dirty="0">
                <a:latin typeface="Courier New"/>
                <a:cs typeface="Courier New"/>
              </a:rPr>
              <a:t>{  </a:t>
            </a:r>
            <a:r>
              <a:rPr b="1" spc="-10" dirty="0">
                <a:solidFill>
                  <a:srgbClr val="333399"/>
                </a:solidFill>
                <a:latin typeface="Courier New"/>
                <a:cs typeface="Courier New"/>
              </a:rPr>
              <a:t>private double </a:t>
            </a:r>
            <a:r>
              <a:rPr b="1" spc="-10" dirty="0">
                <a:latin typeface="Courier New"/>
                <a:cs typeface="Courier New"/>
              </a:rPr>
              <a:t>radius;  Circle(</a:t>
            </a:r>
            <a:r>
              <a:rPr b="1" spc="-10" dirty="0">
                <a:solidFill>
                  <a:srgbClr val="333399"/>
                </a:solidFill>
                <a:latin typeface="Courier New"/>
                <a:cs typeface="Courier New"/>
              </a:rPr>
              <a:t>String </a:t>
            </a:r>
            <a:r>
              <a:rPr b="1" spc="-5" dirty="0">
                <a:latin typeface="Courier New"/>
                <a:cs typeface="Courier New"/>
              </a:rPr>
              <a:t>n, </a:t>
            </a:r>
            <a:r>
              <a:rPr b="1" spc="-10" dirty="0">
                <a:solidFill>
                  <a:srgbClr val="333399"/>
                </a:solidFill>
                <a:latin typeface="Courier New"/>
                <a:cs typeface="Courier New"/>
              </a:rPr>
              <a:t>double</a:t>
            </a:r>
            <a:r>
              <a:rPr b="1" spc="-60" dirty="0">
                <a:solidFill>
                  <a:srgbClr val="333399"/>
                </a:solidFill>
                <a:latin typeface="Courier New"/>
                <a:cs typeface="Courier New"/>
              </a:rPr>
              <a:t> </a:t>
            </a:r>
            <a:r>
              <a:rPr b="1" spc="-10" dirty="0">
                <a:latin typeface="Courier New"/>
                <a:cs typeface="Courier New"/>
              </a:rPr>
              <a:t>r){</a:t>
            </a:r>
            <a:endParaRPr dirty="0">
              <a:latin typeface="Courier New"/>
              <a:cs typeface="Courier New"/>
            </a:endParaRPr>
          </a:p>
          <a:p>
            <a:pPr marL="927100" marR="5053965"/>
            <a:r>
              <a:rPr b="1" spc="-10" dirty="0">
                <a:solidFill>
                  <a:srgbClr val="333399"/>
                </a:solidFill>
                <a:latin typeface="Courier New"/>
                <a:cs typeface="Courier New"/>
              </a:rPr>
              <a:t>super</a:t>
            </a:r>
            <a:r>
              <a:rPr b="1" spc="-10" dirty="0">
                <a:latin typeface="Courier New"/>
                <a:cs typeface="Courier New"/>
              </a:rPr>
              <a:t>(n);  radius </a:t>
            </a:r>
            <a:r>
              <a:rPr b="1" dirty="0">
                <a:latin typeface="Courier New"/>
                <a:cs typeface="Courier New"/>
              </a:rPr>
              <a:t>=</a:t>
            </a:r>
            <a:r>
              <a:rPr b="1" spc="-90" dirty="0">
                <a:latin typeface="Courier New"/>
                <a:cs typeface="Courier New"/>
              </a:rPr>
              <a:t> </a:t>
            </a:r>
            <a:r>
              <a:rPr b="1" spc="-10" dirty="0">
                <a:latin typeface="Courier New"/>
                <a:cs typeface="Courier New"/>
              </a:rPr>
              <a:t>r;</a:t>
            </a:r>
            <a:endParaRPr dirty="0">
              <a:latin typeface="Courier New"/>
              <a:cs typeface="Courier New"/>
            </a:endParaRPr>
          </a:p>
          <a:p>
            <a:pPr marL="355600"/>
            <a:r>
              <a:rPr b="1" dirty="0">
                <a:latin typeface="Courier New"/>
                <a:cs typeface="Courier New"/>
              </a:rPr>
              <a:t>}</a:t>
            </a:r>
            <a:endParaRPr dirty="0">
              <a:latin typeface="Courier New"/>
              <a:cs typeface="Courier New"/>
            </a:endParaRPr>
          </a:p>
          <a:p>
            <a:pPr>
              <a:spcBef>
                <a:spcPts val="10"/>
              </a:spcBef>
            </a:pPr>
            <a:endParaRPr sz="1900" dirty="0">
              <a:latin typeface="Courier New"/>
              <a:cs typeface="Courier New"/>
            </a:endParaRPr>
          </a:p>
          <a:p>
            <a:pPr marL="355600"/>
            <a:r>
              <a:rPr b="1" spc="-10" dirty="0">
                <a:solidFill>
                  <a:srgbClr val="333399"/>
                </a:solidFill>
                <a:latin typeface="Courier New"/>
                <a:cs typeface="Courier New"/>
              </a:rPr>
              <a:t>public double </a:t>
            </a:r>
            <a:r>
              <a:rPr b="1" spc="-10" dirty="0">
                <a:latin typeface="Courier New"/>
                <a:cs typeface="Courier New"/>
              </a:rPr>
              <a:t>calculateArea()</a:t>
            </a:r>
            <a:r>
              <a:rPr b="1" spc="-5" dirty="0">
                <a:latin typeface="Courier New"/>
                <a:cs typeface="Courier New"/>
              </a:rPr>
              <a:t> </a:t>
            </a:r>
            <a:r>
              <a:rPr b="1" dirty="0">
                <a:latin typeface="Courier New"/>
                <a:cs typeface="Courier New"/>
              </a:rPr>
              <a:t>{</a:t>
            </a:r>
            <a:endParaRPr dirty="0">
              <a:latin typeface="Courier New"/>
              <a:cs typeface="Courier New"/>
            </a:endParaRPr>
          </a:p>
          <a:p>
            <a:pPr marL="927100" marR="5080"/>
            <a:r>
              <a:rPr b="1" spc="-10" dirty="0">
                <a:solidFill>
                  <a:srgbClr val="333399"/>
                </a:solidFill>
                <a:latin typeface="Courier New"/>
                <a:cs typeface="Courier New"/>
              </a:rPr>
              <a:t>double </a:t>
            </a:r>
            <a:r>
              <a:rPr b="1" spc="-10" dirty="0">
                <a:latin typeface="Courier New"/>
                <a:cs typeface="Courier New"/>
              </a:rPr>
              <a:t>area </a:t>
            </a:r>
            <a:r>
              <a:rPr b="1" dirty="0">
                <a:latin typeface="Courier New"/>
                <a:cs typeface="Courier New"/>
              </a:rPr>
              <a:t>= </a:t>
            </a:r>
            <a:r>
              <a:rPr b="1" spc="-10" dirty="0">
                <a:latin typeface="Courier New"/>
                <a:cs typeface="Courier New"/>
              </a:rPr>
              <a:t>(</a:t>
            </a:r>
            <a:r>
              <a:rPr b="1" spc="-10" dirty="0">
                <a:solidFill>
                  <a:srgbClr val="333399"/>
                </a:solidFill>
                <a:latin typeface="Courier New"/>
                <a:cs typeface="Courier New"/>
              </a:rPr>
              <a:t>double</a:t>
            </a:r>
            <a:r>
              <a:rPr b="1" spc="-10" dirty="0">
                <a:latin typeface="Courier New"/>
                <a:cs typeface="Courier New"/>
              </a:rPr>
              <a:t>) (3.14 </a:t>
            </a:r>
            <a:r>
              <a:rPr b="1" dirty="0">
                <a:latin typeface="Courier New"/>
                <a:cs typeface="Courier New"/>
              </a:rPr>
              <a:t>* </a:t>
            </a:r>
            <a:r>
              <a:rPr b="1" spc="-10" dirty="0">
                <a:latin typeface="Courier New"/>
                <a:cs typeface="Courier New"/>
              </a:rPr>
              <a:t>radius </a:t>
            </a:r>
            <a:r>
              <a:rPr b="1" dirty="0">
                <a:latin typeface="Courier New"/>
                <a:cs typeface="Courier New"/>
              </a:rPr>
              <a:t>* </a:t>
            </a:r>
            <a:r>
              <a:rPr b="1" spc="-10" dirty="0">
                <a:latin typeface="Courier New"/>
                <a:cs typeface="Courier New"/>
              </a:rPr>
              <a:t>radius);  </a:t>
            </a:r>
            <a:r>
              <a:rPr b="1" spc="-10" dirty="0">
                <a:solidFill>
                  <a:srgbClr val="333399"/>
                </a:solidFill>
                <a:latin typeface="Courier New"/>
                <a:cs typeface="Courier New"/>
              </a:rPr>
              <a:t>return</a:t>
            </a:r>
            <a:r>
              <a:rPr b="1" spc="-5" dirty="0">
                <a:solidFill>
                  <a:srgbClr val="333399"/>
                </a:solidFill>
                <a:latin typeface="Courier New"/>
                <a:cs typeface="Courier New"/>
              </a:rPr>
              <a:t> </a:t>
            </a:r>
            <a:r>
              <a:rPr b="1" spc="-10" dirty="0">
                <a:latin typeface="Courier New"/>
                <a:cs typeface="Courier New"/>
              </a:rPr>
              <a:t>area;</a:t>
            </a:r>
            <a:endParaRPr dirty="0">
              <a:latin typeface="Courier New"/>
              <a:cs typeface="Courier New"/>
            </a:endParaRPr>
          </a:p>
          <a:p>
            <a:pPr marL="355600"/>
            <a:r>
              <a:rPr b="1" dirty="0">
                <a:latin typeface="Courier New"/>
                <a:cs typeface="Courier New"/>
              </a:rPr>
              <a:t>}</a:t>
            </a:r>
            <a:endParaRPr dirty="0">
              <a:latin typeface="Courier New"/>
              <a:cs typeface="Courier New"/>
            </a:endParaRPr>
          </a:p>
        </p:txBody>
      </p:sp>
      <p:sp>
        <p:nvSpPr>
          <p:cNvPr id="9" name="object 9"/>
          <p:cNvSpPr txBox="1"/>
          <p:nvPr/>
        </p:nvSpPr>
        <p:spPr>
          <a:xfrm>
            <a:off x="3124201" y="6124322"/>
            <a:ext cx="163195" cy="300355"/>
          </a:xfrm>
          <a:prstGeom prst="rect">
            <a:avLst/>
          </a:prstGeom>
        </p:spPr>
        <p:txBody>
          <a:bodyPr vert="horz" wrap="square" lIns="0" tIns="12700" rIns="0" bIns="0" rtlCol="0">
            <a:spAutoFit/>
          </a:bodyPr>
          <a:lstStyle/>
          <a:p>
            <a:pPr marL="12700">
              <a:spcBef>
                <a:spcPts val="100"/>
              </a:spcBef>
            </a:pPr>
            <a:r>
              <a:rPr b="1" dirty="0">
                <a:latin typeface="Courier New"/>
                <a:cs typeface="Courier New"/>
              </a:rPr>
              <a:t>}</a:t>
            </a:r>
            <a:endParaRPr dirty="0">
              <a:latin typeface="Courier New"/>
              <a:cs typeface="Courier New"/>
            </a:endParaRPr>
          </a:p>
        </p:txBody>
      </p:sp>
      <p:sp>
        <p:nvSpPr>
          <p:cNvPr id="10" name="object 10"/>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8</a:t>
            </a:r>
            <a:endParaRPr sz="1400">
              <a:latin typeface="Arial"/>
              <a:cs typeface="Arial"/>
            </a:endParaRPr>
          </a:p>
        </p:txBody>
      </p:sp>
      <p:sp>
        <p:nvSpPr>
          <p:cNvPr id="11" name="object 11"/>
          <p:cNvSpPr/>
          <p:nvPr/>
        </p:nvSpPr>
        <p:spPr>
          <a:xfrm>
            <a:off x="6553201" y="3403092"/>
            <a:ext cx="4114799" cy="185470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680720">
              <a:lnSpc>
                <a:spcPct val="100000"/>
              </a:lnSpc>
              <a:spcBef>
                <a:spcPts val="100"/>
              </a:spcBef>
            </a:pPr>
            <a:r>
              <a:rPr spc="-5" dirty="0"/>
              <a:t>1. </a:t>
            </a:r>
            <a:r>
              <a:rPr spc="-685" dirty="0"/>
              <a:t>Định </a:t>
            </a:r>
            <a:r>
              <a:rPr spc="-5" dirty="0"/>
              <a:t>nghĩa </a:t>
            </a:r>
            <a:r>
              <a:rPr spc="-245" dirty="0"/>
              <a:t>lại/ghi </a:t>
            </a:r>
            <a:r>
              <a:rPr spc="30" dirty="0"/>
              <a:t>đè</a:t>
            </a:r>
            <a:r>
              <a:rPr spc="50" dirty="0"/>
              <a:t> </a:t>
            </a:r>
            <a:r>
              <a:rPr spc="-5" dirty="0"/>
              <a:t>(Overriding)</a:t>
            </a:r>
          </a:p>
        </p:txBody>
      </p:sp>
      <p:sp>
        <p:nvSpPr>
          <p:cNvPr id="8" name="object 8"/>
          <p:cNvSpPr txBox="1"/>
          <p:nvPr/>
        </p:nvSpPr>
        <p:spPr>
          <a:xfrm>
            <a:off x="2779151" y="1324355"/>
            <a:ext cx="7126849" cy="3715376"/>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 (tiếp theo):</a:t>
            </a:r>
          </a:p>
          <a:p>
            <a:pPr marL="12700">
              <a:spcBef>
                <a:spcPts val="75"/>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Square </a:t>
            </a:r>
            <a:r>
              <a:rPr b="1" dirty="0">
                <a:solidFill>
                  <a:srgbClr val="333399"/>
                </a:solidFill>
                <a:latin typeface="Times New Roman" panose="02020603050405020304" pitchFamily="18" charset="0"/>
                <a:cs typeface="Times New Roman" panose="02020603050405020304" pitchFamily="18" charset="0"/>
              </a:rPr>
              <a:t>extends </a:t>
            </a:r>
            <a:r>
              <a:rPr b="1" dirty="0">
                <a:latin typeface="Times New Roman" panose="02020603050405020304" pitchFamily="18" charset="0"/>
                <a:cs typeface="Times New Roman" panose="02020603050405020304" pitchFamily="18" charset="0"/>
              </a:rPr>
              <a:t>Shape {</a:t>
            </a:r>
            <a:endParaRPr dirty="0">
              <a:latin typeface="Times New Roman" panose="02020603050405020304" pitchFamily="18" charset="0"/>
              <a:cs typeface="Times New Roman" panose="02020603050405020304" pitchFamily="18" charset="0"/>
            </a:endParaRPr>
          </a:p>
          <a:p>
            <a:pPr marL="355600" marR="1534795">
              <a:lnSpc>
                <a:spcPct val="110000"/>
              </a:lnSpc>
            </a:pPr>
            <a:r>
              <a:rPr b="1" dirty="0">
                <a:solidFill>
                  <a:srgbClr val="333399"/>
                </a:solidFill>
                <a:latin typeface="Times New Roman" panose="02020603050405020304" pitchFamily="18" charset="0"/>
                <a:cs typeface="Times New Roman" panose="02020603050405020304" pitchFamily="18" charset="0"/>
              </a:rPr>
              <a:t>private double </a:t>
            </a:r>
            <a:r>
              <a:rPr b="1" dirty="0">
                <a:latin typeface="Times New Roman" panose="02020603050405020304" pitchFamily="18" charset="0"/>
                <a:cs typeface="Times New Roman" panose="02020603050405020304" pitchFamily="18" charset="0"/>
              </a:rPr>
              <a:t>side;  </a:t>
            </a:r>
            <a:endParaRPr lang="en-US" b="1" dirty="0">
              <a:latin typeface="Times New Roman" panose="02020603050405020304" pitchFamily="18" charset="0"/>
              <a:cs typeface="Times New Roman" panose="02020603050405020304" pitchFamily="18" charset="0"/>
            </a:endParaRPr>
          </a:p>
          <a:p>
            <a:pPr marL="355600" marR="1534795">
              <a:lnSpc>
                <a:spcPct val="110000"/>
              </a:lnSpc>
            </a:pPr>
            <a:r>
              <a:rPr b="1" dirty="0">
                <a:latin typeface="Times New Roman" panose="02020603050405020304" pitchFamily="18" charset="0"/>
                <a:cs typeface="Times New Roman" panose="02020603050405020304" pitchFamily="18" charset="0"/>
              </a:rPr>
              <a:t>Square(</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 </a:t>
            </a: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s) {</a:t>
            </a:r>
            <a:endParaRPr dirty="0">
              <a:latin typeface="Times New Roman" panose="02020603050405020304" pitchFamily="18" charset="0"/>
              <a:cs typeface="Times New Roman" panose="02020603050405020304" pitchFamily="18" charset="0"/>
            </a:endParaRPr>
          </a:p>
          <a:p>
            <a:pPr marL="927100">
              <a:spcBef>
                <a:spcPts val="215"/>
              </a:spcBef>
            </a:pPr>
            <a:r>
              <a:rPr b="1" dirty="0">
                <a:solidFill>
                  <a:srgbClr val="333399"/>
                </a:solidFill>
                <a:latin typeface="Times New Roman" panose="02020603050405020304" pitchFamily="18" charset="0"/>
                <a:cs typeface="Times New Roman" panose="02020603050405020304" pitchFamily="18" charset="0"/>
              </a:rPr>
              <a:t>super</a:t>
            </a:r>
            <a:r>
              <a:rPr b="1" dirty="0">
                <a:latin typeface="Times New Roman" panose="02020603050405020304" pitchFamily="18" charset="0"/>
                <a:cs typeface="Times New Roman" panose="02020603050405020304" pitchFamily="18" charset="0"/>
              </a:rPr>
              <a:t>(n);</a:t>
            </a:r>
            <a:endParaRPr dirty="0">
              <a:latin typeface="Times New Roman" panose="02020603050405020304" pitchFamily="18" charset="0"/>
              <a:cs typeface="Times New Roman" panose="02020603050405020304" pitchFamily="18" charset="0"/>
            </a:endParaRPr>
          </a:p>
          <a:p>
            <a:pPr marL="927100">
              <a:spcBef>
                <a:spcPts val="220"/>
              </a:spcBef>
            </a:pPr>
            <a:r>
              <a:rPr b="1" dirty="0">
                <a:latin typeface="Times New Roman" panose="02020603050405020304" pitchFamily="18" charset="0"/>
                <a:cs typeface="Times New Roman" panose="02020603050405020304" pitchFamily="18" charset="0"/>
              </a:rPr>
              <a:t>side = s;</a:t>
            </a:r>
            <a:endParaRPr dirty="0">
              <a:latin typeface="Times New Roman" panose="02020603050405020304" pitchFamily="18" charset="0"/>
              <a:cs typeface="Times New Roman" panose="02020603050405020304" pitchFamily="18" charset="0"/>
            </a:endParaRPr>
          </a:p>
          <a:p>
            <a:pPr marL="355600">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spcBef>
                <a:spcPts val="215"/>
              </a:spcBef>
            </a:pPr>
            <a:r>
              <a:rPr b="1" dirty="0">
                <a:solidFill>
                  <a:srgbClr val="333399"/>
                </a:solidFill>
                <a:latin typeface="Times New Roman" panose="02020603050405020304" pitchFamily="18" charset="0"/>
                <a:cs typeface="Times New Roman" panose="02020603050405020304" pitchFamily="18" charset="0"/>
              </a:rPr>
              <a:t>public double </a:t>
            </a:r>
            <a:r>
              <a:rPr b="1" dirty="0">
                <a:latin typeface="Times New Roman" panose="02020603050405020304" pitchFamily="18" charset="0"/>
                <a:cs typeface="Times New Roman" panose="02020603050405020304" pitchFamily="18" charset="0"/>
              </a:rPr>
              <a:t>calculateArea() {</a:t>
            </a:r>
            <a:endParaRPr dirty="0">
              <a:latin typeface="Times New Roman" panose="02020603050405020304" pitchFamily="18" charset="0"/>
              <a:cs typeface="Times New Roman" panose="02020603050405020304" pitchFamily="18" charset="0"/>
            </a:endParaRPr>
          </a:p>
          <a:p>
            <a:pPr marL="927100">
              <a:spcBef>
                <a:spcPts val="219"/>
              </a:spcBef>
            </a:pP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area = (</a:t>
            </a:r>
            <a:r>
              <a:rPr b="1" dirty="0">
                <a:solidFill>
                  <a:srgbClr val="333399"/>
                </a:solidFill>
                <a:latin typeface="Times New Roman" panose="02020603050405020304" pitchFamily="18" charset="0"/>
                <a:cs typeface="Times New Roman" panose="02020603050405020304" pitchFamily="18" charset="0"/>
              </a:rPr>
              <a:t>double</a:t>
            </a:r>
            <a:r>
              <a:rPr b="1" dirty="0">
                <a:latin typeface="Times New Roman" panose="02020603050405020304" pitchFamily="18" charset="0"/>
                <a:cs typeface="Times New Roman" panose="02020603050405020304" pitchFamily="18" charset="0"/>
              </a:rPr>
              <a:t>) side * side;</a:t>
            </a:r>
            <a:endParaRPr dirty="0">
              <a:latin typeface="Times New Roman" panose="02020603050405020304" pitchFamily="18" charset="0"/>
              <a:cs typeface="Times New Roman" panose="02020603050405020304" pitchFamily="18" charset="0"/>
            </a:endParaRPr>
          </a:p>
          <a:p>
            <a:pPr marL="927100">
              <a:spcBef>
                <a:spcPts val="215"/>
              </a:spcBef>
            </a:pP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area;</a:t>
            </a:r>
            <a:endParaRPr dirty="0">
              <a:latin typeface="Times New Roman" panose="02020603050405020304" pitchFamily="18" charset="0"/>
              <a:cs typeface="Times New Roman" panose="02020603050405020304" pitchFamily="18" charset="0"/>
            </a:endParaRPr>
          </a:p>
          <a:p>
            <a:pPr marL="35560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5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267951" y="6424676"/>
            <a:ext cx="12509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9</a:t>
            </a:r>
            <a:endParaRPr sz="1400">
              <a:latin typeface="Arial"/>
              <a:cs typeface="Arial"/>
            </a:endParaRPr>
          </a:p>
        </p:txBody>
      </p:sp>
      <p:sp>
        <p:nvSpPr>
          <p:cNvPr id="10" name="object 10"/>
          <p:cNvSpPr/>
          <p:nvPr/>
        </p:nvSpPr>
        <p:spPr>
          <a:xfrm>
            <a:off x="5272741" y="4688096"/>
            <a:ext cx="5120305" cy="185470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10181590" y="6454266"/>
            <a:ext cx="198120" cy="205184"/>
          </a:xfrm>
          <a:prstGeom prst="rect">
            <a:avLst/>
          </a:prstGeom>
        </p:spPr>
        <p:txBody>
          <a:bodyPr vert="horz" wrap="square" lIns="0" tIns="0" rIns="0" bIns="0" rtlCol="0">
            <a:spAutoFit/>
          </a:bodyPr>
          <a:lstStyle/>
          <a:p>
            <a:pPr>
              <a:lnSpc>
                <a:spcPts val="1550"/>
              </a:lnSpc>
            </a:pPr>
            <a:r>
              <a:rPr sz="1400" spc="-5" dirty="0">
                <a:latin typeface="Arial"/>
                <a:cs typeface="Arial"/>
              </a:rPr>
              <a:t>10</a:t>
            </a:r>
            <a:endParaRPr sz="1400">
              <a:latin typeface="Arial"/>
              <a:cs typeface="Arial"/>
            </a:endParaRPr>
          </a:p>
        </p:txBody>
      </p:sp>
      <p:sp>
        <p:nvSpPr>
          <p:cNvPr id="9" name="object 9"/>
          <p:cNvSpPr/>
          <p:nvPr/>
        </p:nvSpPr>
        <p:spPr>
          <a:xfrm>
            <a:off x="7989644" y="3660149"/>
            <a:ext cx="2351217" cy="3067454"/>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420321" y="1371980"/>
            <a:ext cx="8246109" cy="4186554"/>
          </a:xfrm>
          <a:prstGeom prst="rect">
            <a:avLst/>
          </a:prstGeom>
        </p:spPr>
        <p:txBody>
          <a:bodyPr vert="horz" wrap="square" lIns="0" tIns="93345" rIns="0" bIns="0" rtlCol="0">
            <a:spAutoFit/>
          </a:bodyPr>
          <a:lstStyle/>
          <a:p>
            <a:pPr marL="355600" indent="-342900">
              <a:spcBef>
                <a:spcPts val="735"/>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Ghi đè → phương thức nào được gọi?</a:t>
            </a:r>
          </a:p>
          <a:p>
            <a:pPr marL="756285" marR="5080" lvl="1" indent="-287020">
              <a:spcBef>
                <a:spcPts val="535"/>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Máy ảo Java bắt đầu tìm từ lớp của đối tượng, nếu nó không tìm  được một phiên bản của phương thức đó tại lớp này thì nó chuyển  lên tìm tại lớp cha tiếp theo bên trên ở cây thừa kế,…</a:t>
            </a:r>
          </a:p>
          <a:p>
            <a:pPr marL="756285" marR="295275" lvl="1" indent="-287020" algn="just">
              <a:spcBef>
                <a:spcPts val="484"/>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Cứ như vậy cho đến khi tìm thấy một phiên bản khớp với lời gọi  phương thức. Nếu không tìm thấy phiên bản nào hoặc lời gọi có  nhiều hơn một phiên bản phù hợp</a:t>
            </a:r>
          </a:p>
          <a:p>
            <a:pPr marL="927100" algn="just">
              <a:spcBef>
                <a:spcPts val="445"/>
              </a:spcBef>
            </a:pPr>
            <a:r>
              <a:rPr sz="2000" dirty="0">
                <a:latin typeface="Times New Roman" panose="02020603050405020304" pitchFamily="18" charset="0"/>
                <a:cs typeface="Times New Roman" panose="02020603050405020304" pitchFamily="18" charset="0"/>
              </a:rPr>
              <a:t>→ báo lỗi biên dịch!</a:t>
            </a:r>
          </a:p>
          <a:p>
            <a:pPr marL="654050" marR="3164205">
              <a:lnSpc>
                <a:spcPct val="150000"/>
              </a:lnSpc>
              <a:spcBef>
                <a:spcPts val="175"/>
              </a:spcBef>
            </a:pPr>
            <a:r>
              <a:rPr sz="2000" b="1" dirty="0">
                <a:latin typeface="Times New Roman" panose="02020603050405020304" pitchFamily="18" charset="0"/>
                <a:cs typeface="Times New Roman" panose="02020603050405020304" pitchFamily="18" charset="0"/>
              </a:rPr>
              <a:t>Circle c = </a:t>
            </a:r>
            <a:r>
              <a:rPr sz="2000" b="1" dirty="0">
                <a:solidFill>
                  <a:srgbClr val="6F2F9F"/>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Circle(“c”);  </a:t>
            </a:r>
            <a:endParaRPr lang="en-US" sz="2000" b="1" dirty="0">
              <a:latin typeface="Times New Roman" panose="02020603050405020304" pitchFamily="18" charset="0"/>
              <a:cs typeface="Times New Roman" panose="02020603050405020304" pitchFamily="18" charset="0"/>
            </a:endParaRPr>
          </a:p>
          <a:p>
            <a:pPr marL="654050" marR="3164205">
              <a:lnSpc>
                <a:spcPct val="150000"/>
              </a:lnSpc>
              <a:spcBef>
                <a:spcPts val="175"/>
              </a:spcBef>
            </a:pPr>
            <a:r>
              <a:rPr sz="2000" b="1" dirty="0">
                <a:solidFill>
                  <a:srgbClr val="6F2F9F"/>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s = c.getName();  </a:t>
            </a:r>
            <a:endParaRPr lang="en-US" sz="2000" b="1" dirty="0">
              <a:latin typeface="Times New Roman" panose="02020603050405020304" pitchFamily="18" charset="0"/>
              <a:cs typeface="Times New Roman" panose="02020603050405020304" pitchFamily="18" charset="0"/>
            </a:endParaRPr>
          </a:p>
          <a:p>
            <a:pPr marL="654050" marR="3164205">
              <a:lnSpc>
                <a:spcPct val="150000"/>
              </a:lnSpc>
              <a:spcBef>
                <a:spcPts val="175"/>
              </a:spcBef>
            </a:pPr>
            <a:r>
              <a:rPr sz="2000" b="1" dirty="0">
                <a:solidFill>
                  <a:srgbClr val="6F2F9F"/>
                </a:solidFill>
                <a:latin typeface="Times New Roman" panose="02020603050405020304" pitchFamily="18" charset="0"/>
                <a:cs typeface="Times New Roman" panose="02020603050405020304" pitchFamily="18" charset="0"/>
              </a:rPr>
              <a:t>double </a:t>
            </a:r>
            <a:r>
              <a:rPr sz="2000" b="1" dirty="0">
                <a:latin typeface="Times New Roman" panose="02020603050405020304" pitchFamily="18" charset="0"/>
                <a:cs typeface="Times New Roman" panose="02020603050405020304" pitchFamily="18" charset="0"/>
              </a:rPr>
              <a:t>a = c.calculateArea();</a:t>
            </a:r>
            <a:endParaRPr sz="20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2817876" y="5934798"/>
            <a:ext cx="4114800" cy="321883"/>
          </a:xfrm>
          <a:prstGeom prst="rect">
            <a:avLst/>
          </a:prstGeom>
          <a:ln w="25907">
            <a:solidFill>
              <a:srgbClr val="00AF50"/>
            </a:solidFill>
          </a:ln>
        </p:spPr>
        <p:txBody>
          <a:bodyPr vert="horz" wrap="square" lIns="0" tIns="44450" rIns="0" bIns="0" rtlCol="0">
            <a:spAutoFit/>
          </a:bodyPr>
          <a:lstStyle/>
          <a:p>
            <a:pPr marL="90170">
              <a:spcBef>
                <a:spcPts val="350"/>
              </a:spcBef>
            </a:pPr>
            <a:r>
              <a:rPr b="1" dirty="0">
                <a:latin typeface="Times New Roman" panose="02020603050405020304" pitchFamily="18" charset="0"/>
                <a:cs typeface="Times New Roman" panose="02020603050405020304" pitchFamily="18" charset="0"/>
              </a:rPr>
              <a:t>Cái gì ở thấp nhất thì được gọi…</a:t>
            </a:r>
            <a:endParaRPr>
              <a:latin typeface="Times New Roman" panose="02020603050405020304" pitchFamily="18" charset="0"/>
              <a:cs typeface="Times New Roman" panose="02020603050405020304" pitchFamily="18" charset="0"/>
            </a:endParaRPr>
          </a:p>
        </p:txBody>
      </p:sp>
      <p:sp>
        <p:nvSpPr>
          <p:cNvPr id="12" name="object 12"/>
          <p:cNvSpPr/>
          <p:nvPr/>
        </p:nvSpPr>
        <p:spPr>
          <a:xfrm rot="327078">
            <a:off x="5624128" y="4404991"/>
            <a:ext cx="2530288" cy="628947"/>
          </a:xfrm>
          <a:custGeom>
            <a:avLst/>
            <a:gdLst/>
            <a:ahLst/>
            <a:cxnLst/>
            <a:rect l="l" t="t" r="r" b="b"/>
            <a:pathLst>
              <a:path w="2060575" h="544195">
                <a:moveTo>
                  <a:pt x="2060562" y="18923"/>
                </a:moveTo>
                <a:lnTo>
                  <a:pt x="1975739" y="0"/>
                </a:lnTo>
                <a:lnTo>
                  <a:pt x="1981987" y="25107"/>
                </a:lnTo>
                <a:lnTo>
                  <a:pt x="0" y="519176"/>
                </a:lnTo>
                <a:lnTo>
                  <a:pt x="6350" y="544195"/>
                </a:lnTo>
                <a:lnTo>
                  <a:pt x="1988261" y="50266"/>
                </a:lnTo>
                <a:lnTo>
                  <a:pt x="1994535" y="75438"/>
                </a:lnTo>
                <a:lnTo>
                  <a:pt x="2057006" y="21971"/>
                </a:lnTo>
                <a:lnTo>
                  <a:pt x="2060562" y="18923"/>
                </a:lnTo>
                <a:close/>
              </a:path>
            </a:pathLst>
          </a:custGeom>
          <a:solidFill>
            <a:srgbClr val="00AFEF"/>
          </a:solidFill>
        </p:spPr>
        <p:txBody>
          <a:bodyPr wrap="square" lIns="0" tIns="0" rIns="0" bIns="0" rtlCol="0"/>
          <a:lstStyle/>
          <a:p>
            <a:endParaRPr/>
          </a:p>
        </p:txBody>
      </p:sp>
      <p:sp>
        <p:nvSpPr>
          <p:cNvPr id="13" name="object 13"/>
          <p:cNvSpPr/>
          <p:nvPr/>
        </p:nvSpPr>
        <p:spPr>
          <a:xfrm>
            <a:off x="6248400" y="5410201"/>
            <a:ext cx="1906016" cy="1098549"/>
          </a:xfrm>
          <a:custGeom>
            <a:avLst/>
            <a:gdLst/>
            <a:ahLst/>
            <a:cxnLst/>
            <a:rect l="l" t="t" r="r" b="b"/>
            <a:pathLst>
              <a:path w="1221740" h="1037590">
                <a:moveTo>
                  <a:pt x="1221219" y="1037018"/>
                </a:moveTo>
                <a:lnTo>
                  <a:pt x="1207554" y="1005052"/>
                </a:lnTo>
                <a:lnTo>
                  <a:pt x="1187069" y="957135"/>
                </a:lnTo>
                <a:lnTo>
                  <a:pt x="1170305" y="976896"/>
                </a:lnTo>
                <a:lnTo>
                  <a:pt x="16764" y="0"/>
                </a:lnTo>
                <a:lnTo>
                  <a:pt x="0" y="19812"/>
                </a:lnTo>
                <a:lnTo>
                  <a:pt x="1153541" y="996670"/>
                </a:lnTo>
                <a:lnTo>
                  <a:pt x="1136777" y="1016444"/>
                </a:lnTo>
                <a:lnTo>
                  <a:pt x="1221219" y="1037018"/>
                </a:lnTo>
                <a:close/>
              </a:path>
            </a:pathLst>
          </a:custGeom>
          <a:solidFill>
            <a:srgbClr val="00AFEF"/>
          </a:solid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11" name="object 11"/>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64</a:t>
            </a:fld>
            <a:endParaRPr dirty="0"/>
          </a:p>
        </p:txBody>
      </p:sp>
      <p:sp>
        <p:nvSpPr>
          <p:cNvPr id="8" name="object 8"/>
          <p:cNvSpPr txBox="1"/>
          <p:nvPr/>
        </p:nvSpPr>
        <p:spPr>
          <a:xfrm>
            <a:off x="2813049" y="1459659"/>
            <a:ext cx="5420360" cy="218440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spcBef>
                <a:spcPts val="75"/>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MyClass{</a:t>
            </a:r>
            <a:endParaRPr dirty="0">
              <a:latin typeface="Times New Roman" panose="02020603050405020304" pitchFamily="18" charset="0"/>
              <a:cs typeface="Times New Roman" panose="02020603050405020304" pitchFamily="18" charset="0"/>
            </a:endParaRPr>
          </a:p>
          <a:p>
            <a:pPr marL="355600">
              <a:spcBef>
                <a:spcPts val="215"/>
              </a:spcBef>
            </a:pPr>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myMethod(int a, long b) {</a:t>
            </a:r>
            <a:endParaRPr dirty="0">
              <a:latin typeface="Times New Roman" panose="02020603050405020304" pitchFamily="18" charset="0"/>
              <a:cs typeface="Times New Roman" panose="02020603050405020304" pitchFamily="18" charset="0"/>
            </a:endParaRPr>
          </a:p>
          <a:p>
            <a:pPr marL="35560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spcBef>
                <a:spcPts val="215"/>
              </a:spcBef>
            </a:pPr>
            <a:r>
              <a:rPr b="1" dirty="0">
                <a:solidFill>
                  <a:srgbClr val="333399"/>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myMethod(long a, int b) {</a:t>
            </a:r>
            <a:endParaRPr dirty="0">
              <a:latin typeface="Times New Roman" panose="02020603050405020304" pitchFamily="18" charset="0"/>
              <a:cs typeface="Times New Roman" panose="02020603050405020304" pitchFamily="18" charset="0"/>
            </a:endParaRPr>
          </a:p>
          <a:p>
            <a:pPr marL="355600">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086601" y="2768564"/>
            <a:ext cx="1801495" cy="300355"/>
          </a:xfrm>
          <a:prstGeom prst="rect">
            <a:avLst/>
          </a:prstGeom>
        </p:spPr>
        <p:txBody>
          <a:bodyPr vert="horz" wrap="square" lIns="0" tIns="12700" rIns="0" bIns="0" rtlCol="0">
            <a:spAutoFit/>
          </a:bodyPr>
          <a:lstStyle/>
          <a:p>
            <a:pPr marL="12700">
              <a:spcBef>
                <a:spcPts val="100"/>
              </a:spcBef>
            </a:pPr>
            <a:r>
              <a:rPr b="1" spc="-10" dirty="0">
                <a:latin typeface="Courier New"/>
                <a:cs typeface="Courier New"/>
              </a:rPr>
              <a:t>//</a:t>
            </a:r>
            <a:r>
              <a:rPr b="1" dirty="0">
                <a:latin typeface="Times New Roman" panose="02020603050405020304" pitchFamily="18" charset="0"/>
                <a:cs typeface="Times New Roman" panose="02020603050405020304" pitchFamily="18" charset="0"/>
              </a:rPr>
              <a:t>overloading</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859088" y="4011592"/>
            <a:ext cx="7504113" cy="2484270"/>
          </a:xfrm>
          <a:prstGeom prst="rect">
            <a:avLst/>
          </a:prstGeom>
        </p:spPr>
        <p:txBody>
          <a:bodyPr vert="horz" wrap="square" lIns="0" tIns="40640" rIns="0" bIns="0" rtlCol="0">
            <a:spAutoFit/>
          </a:bodyPr>
          <a:lstStyle/>
          <a:p>
            <a:pPr marL="12700">
              <a:spcBef>
                <a:spcPts val="320"/>
              </a:spcBef>
            </a:pPr>
            <a:r>
              <a:rPr b="1" dirty="0">
                <a:solidFill>
                  <a:srgbClr val="333399"/>
                </a:solidFill>
                <a:latin typeface="Times New Roman" panose="02020603050405020304" pitchFamily="18" charset="0"/>
                <a:cs typeface="Times New Roman" panose="02020603050405020304" pitchFamily="18" charset="0"/>
              </a:rPr>
              <a:t>public class </a:t>
            </a:r>
            <a:r>
              <a:rPr b="1" dirty="0">
                <a:latin typeface="Times New Roman" panose="02020603050405020304" pitchFamily="18" charset="0"/>
                <a:cs typeface="Times New Roman" panose="02020603050405020304" pitchFamily="18" charset="0"/>
              </a:rPr>
              <a:t>Test{</a:t>
            </a:r>
            <a:endParaRPr dirty="0">
              <a:latin typeface="Times New Roman" panose="02020603050405020304" pitchFamily="18" charset="0"/>
              <a:cs typeface="Times New Roman" panose="02020603050405020304" pitchFamily="18" charset="0"/>
            </a:endParaRPr>
          </a:p>
          <a:p>
            <a:pPr marL="927100" marR="2767330" indent="-572135">
              <a:lnSpc>
                <a:spcPct val="110000"/>
              </a:lnSpc>
              <a:spcBef>
                <a:spcPts val="5"/>
              </a:spcBef>
            </a:pPr>
            <a:r>
              <a:rPr b="1" dirty="0">
                <a:solidFill>
                  <a:srgbClr val="333399"/>
                </a:solidFill>
                <a:latin typeface="Times New Roman" panose="02020603050405020304" pitchFamily="18" charset="0"/>
                <a:cs typeface="Times New Roman" panose="02020603050405020304" pitchFamily="18" charset="0"/>
              </a:rPr>
              <a:t>public static void </a:t>
            </a:r>
            <a:r>
              <a:rPr b="1" dirty="0">
                <a:latin typeface="Times New Roman" panose="02020603050405020304" pitchFamily="18" charset="0"/>
                <a:cs typeface="Times New Roman" panose="02020603050405020304" pitchFamily="18" charset="0"/>
              </a:rPr>
              <a:t>main(</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args[]){  MyClass m = </a:t>
            </a:r>
            <a:r>
              <a:rPr b="1" dirty="0">
                <a:solidFill>
                  <a:srgbClr val="333399"/>
                </a:solidFill>
                <a:latin typeface="Times New Roman" panose="02020603050405020304" pitchFamily="18" charset="0"/>
                <a:cs typeface="Times New Roman" panose="02020603050405020304" pitchFamily="18" charset="0"/>
              </a:rPr>
              <a:t>new </a:t>
            </a:r>
            <a:r>
              <a:rPr b="1" dirty="0">
                <a:latin typeface="Times New Roman" panose="02020603050405020304" pitchFamily="18" charset="0"/>
                <a:cs typeface="Times New Roman" panose="02020603050405020304" pitchFamily="18" charset="0"/>
              </a:rPr>
              <a:t>MyClass();</a:t>
            </a:r>
            <a:endParaRPr dirty="0">
              <a:latin typeface="Times New Roman" panose="02020603050405020304" pitchFamily="18" charset="0"/>
              <a:cs typeface="Times New Roman" panose="02020603050405020304" pitchFamily="18" charset="0"/>
            </a:endParaRPr>
          </a:p>
          <a:p>
            <a:pPr marL="927100">
              <a:spcBef>
                <a:spcPts val="250"/>
              </a:spcBef>
            </a:pPr>
            <a:r>
              <a:rPr b="1" dirty="0">
                <a:latin typeface="Times New Roman" panose="02020603050405020304" pitchFamily="18" charset="0"/>
                <a:cs typeface="Times New Roman" panose="02020603050405020304" pitchFamily="18" charset="0"/>
              </a:rPr>
              <a:t>m.myMethod(); </a:t>
            </a:r>
            <a:r>
              <a:rPr b="1" dirty="0">
                <a:solidFill>
                  <a:srgbClr val="FF0000"/>
                </a:solidFill>
                <a:latin typeface="Times New Roman" panose="02020603050405020304" pitchFamily="18" charset="0"/>
                <a:cs typeface="Times New Roman" panose="02020603050405020304" pitchFamily="18" charset="0"/>
              </a:rPr>
              <a:t>//error</a:t>
            </a:r>
            <a:r>
              <a:rPr dirty="0">
                <a:solidFill>
                  <a:srgbClr val="FF0000"/>
                </a:solidFill>
                <a:latin typeface="Times New Roman" panose="02020603050405020304" pitchFamily="18" charset="0"/>
                <a:cs typeface="Times New Roman" panose="02020603050405020304" pitchFamily="18" charset="0"/>
              </a:rPr>
              <a:t>→</a:t>
            </a:r>
            <a:r>
              <a:rPr b="1" dirty="0">
                <a:solidFill>
                  <a:srgbClr val="FF0000"/>
                </a:solidFill>
                <a:latin typeface="Times New Roman" panose="02020603050405020304" pitchFamily="18" charset="0"/>
                <a:cs typeface="Times New Roman" panose="02020603050405020304" pitchFamily="18" charset="0"/>
              </a:rPr>
              <a:t>không có phiên bản method phù hợp</a:t>
            </a:r>
            <a:endParaRPr dirty="0">
              <a:latin typeface="Times New Roman" panose="02020603050405020304" pitchFamily="18" charset="0"/>
              <a:cs typeface="Times New Roman" panose="02020603050405020304" pitchFamily="18" charset="0"/>
            </a:endParaRPr>
          </a:p>
          <a:p>
            <a:pPr marL="927100">
              <a:spcBef>
                <a:spcPts val="215"/>
              </a:spcBef>
            </a:pPr>
            <a:r>
              <a:rPr b="1" dirty="0">
                <a:latin typeface="Times New Roman" panose="02020603050405020304" pitchFamily="18" charset="0"/>
                <a:cs typeface="Times New Roman" panose="02020603050405020304" pitchFamily="18" charset="0"/>
              </a:rPr>
              <a:t>m.myMethod(9, 10);</a:t>
            </a:r>
            <a:r>
              <a:rPr b="1" dirty="0">
                <a:solidFill>
                  <a:srgbClr val="FF0000"/>
                </a:solidFill>
                <a:latin typeface="Times New Roman" panose="02020603050405020304" pitchFamily="18" charset="0"/>
                <a:cs typeface="Times New Roman" panose="02020603050405020304" pitchFamily="18" charset="0"/>
              </a:rPr>
              <a:t>//error</a:t>
            </a:r>
            <a:r>
              <a:rPr dirty="0">
                <a:solidFill>
                  <a:srgbClr val="FF0000"/>
                </a:solidFill>
                <a:latin typeface="Times New Roman" panose="02020603050405020304" pitchFamily="18" charset="0"/>
                <a:cs typeface="Times New Roman" panose="02020603050405020304" pitchFamily="18" charset="0"/>
              </a:rPr>
              <a:t>→</a:t>
            </a:r>
            <a:r>
              <a:rPr b="1" dirty="0">
                <a:solidFill>
                  <a:srgbClr val="FF0000"/>
                </a:solidFill>
                <a:latin typeface="Times New Roman" panose="02020603050405020304" pitchFamily="18" charset="0"/>
                <a:cs typeface="Times New Roman" panose="02020603050405020304" pitchFamily="18" charset="0"/>
              </a:rPr>
              <a:t>2 phiên bản method phù hợp</a:t>
            </a:r>
            <a:endParaRPr dirty="0">
              <a:latin typeface="Times New Roman" panose="02020603050405020304" pitchFamily="18" charset="0"/>
              <a:cs typeface="Times New Roman" panose="02020603050405020304" pitchFamily="18" charset="0"/>
            </a:endParaRPr>
          </a:p>
          <a:p>
            <a:pPr>
              <a:spcBef>
                <a:spcPts val="10"/>
              </a:spcBef>
            </a:pPr>
            <a:endParaRPr sz="2250" dirty="0">
              <a:latin typeface="Times New Roman" panose="02020603050405020304" pitchFamily="18" charset="0"/>
              <a:cs typeface="Times New Roman" panose="02020603050405020304" pitchFamily="18" charset="0"/>
            </a:endParaRPr>
          </a:p>
          <a:p>
            <a:pPr marL="35560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5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637233" y="-207202"/>
            <a:ext cx="7925993" cy="1367041"/>
          </a:xfrm>
          <a:prstGeom prst="rect">
            <a:avLst/>
          </a:prstGeom>
        </p:spPr>
        <p:txBody>
          <a:bodyPr vert="horz" wrap="square" lIns="0" tIns="12700" rIns="0" bIns="0" rtlCol="0" anchor="ctr">
            <a:spAutoFit/>
          </a:bodyPr>
          <a:lstStyle/>
          <a:p>
            <a:pPr marL="680720">
              <a:lnSpc>
                <a:spcPct val="100000"/>
              </a:lnSpc>
              <a:spcBef>
                <a:spcPts val="100"/>
              </a:spcBef>
            </a:pPr>
            <a:r>
              <a:rPr dirty="0"/>
              <a:t>1. Định nghĩa lại/ghi đè (Overriding)</a:t>
            </a:r>
          </a:p>
        </p:txBody>
      </p:sp>
      <p:sp>
        <p:nvSpPr>
          <p:cNvPr id="11" name="object 11"/>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65</a:t>
            </a:fld>
            <a:endParaRPr dirty="0"/>
          </a:p>
        </p:txBody>
      </p:sp>
      <p:sp>
        <p:nvSpPr>
          <p:cNvPr id="8" name="object 8"/>
          <p:cNvSpPr txBox="1"/>
          <p:nvPr/>
        </p:nvSpPr>
        <p:spPr>
          <a:xfrm>
            <a:off x="2806516" y="1266236"/>
            <a:ext cx="7480484" cy="3715376"/>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Thêm lớp Triangle:</a:t>
            </a:r>
          </a:p>
          <a:p>
            <a:pPr marL="12700">
              <a:spcBef>
                <a:spcPts val="75"/>
              </a:spcBef>
            </a:pP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Triangle </a:t>
            </a:r>
            <a:r>
              <a:rPr b="1" dirty="0">
                <a:solidFill>
                  <a:srgbClr val="333399"/>
                </a:solidFill>
                <a:latin typeface="Times New Roman" panose="02020603050405020304" pitchFamily="18" charset="0"/>
                <a:cs typeface="Times New Roman" panose="02020603050405020304" pitchFamily="18" charset="0"/>
              </a:rPr>
              <a:t>extends </a:t>
            </a:r>
            <a:r>
              <a:rPr b="1" dirty="0">
                <a:latin typeface="Times New Roman" panose="02020603050405020304" pitchFamily="18" charset="0"/>
                <a:cs typeface="Times New Roman" panose="02020603050405020304" pitchFamily="18" charset="0"/>
              </a:rPr>
              <a:t>Shape {</a:t>
            </a:r>
            <a:endParaRPr dirty="0">
              <a:latin typeface="Times New Roman" panose="02020603050405020304" pitchFamily="18" charset="0"/>
              <a:cs typeface="Times New Roman" panose="02020603050405020304" pitchFamily="18" charset="0"/>
            </a:endParaRPr>
          </a:p>
          <a:p>
            <a:pPr marL="355600" marR="5080">
              <a:lnSpc>
                <a:spcPct val="110000"/>
              </a:lnSpc>
            </a:pPr>
            <a:r>
              <a:rPr b="1" dirty="0">
                <a:solidFill>
                  <a:srgbClr val="333399"/>
                </a:solidFill>
                <a:latin typeface="Times New Roman" panose="02020603050405020304" pitchFamily="18" charset="0"/>
                <a:cs typeface="Times New Roman" panose="02020603050405020304" pitchFamily="18" charset="0"/>
              </a:rPr>
              <a:t>private double </a:t>
            </a:r>
            <a:r>
              <a:rPr b="1" dirty="0">
                <a:latin typeface="Times New Roman" panose="02020603050405020304" pitchFamily="18" charset="0"/>
                <a:cs typeface="Times New Roman" panose="02020603050405020304" pitchFamily="18" charset="0"/>
              </a:rPr>
              <a:t>base, height;  </a:t>
            </a:r>
            <a:endParaRPr lang="en-US" b="1" dirty="0">
              <a:latin typeface="Times New Roman" panose="02020603050405020304" pitchFamily="18" charset="0"/>
              <a:cs typeface="Times New Roman" panose="02020603050405020304" pitchFamily="18" charset="0"/>
            </a:endParaRPr>
          </a:p>
          <a:p>
            <a:pPr marL="355600" marR="5080">
              <a:lnSpc>
                <a:spcPct val="110000"/>
              </a:lnSpc>
            </a:pPr>
            <a:r>
              <a:rPr b="1" dirty="0">
                <a:latin typeface="Times New Roman" panose="02020603050405020304" pitchFamily="18" charset="0"/>
                <a:cs typeface="Times New Roman" panose="02020603050405020304" pitchFamily="18" charset="0"/>
              </a:rPr>
              <a:t>Triangle(</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 </a:t>
            </a: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b, </a:t>
            </a: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h) {</a:t>
            </a:r>
            <a:endParaRPr dirty="0">
              <a:latin typeface="Times New Roman" panose="02020603050405020304" pitchFamily="18" charset="0"/>
              <a:cs typeface="Times New Roman" panose="02020603050405020304" pitchFamily="18" charset="0"/>
            </a:endParaRPr>
          </a:p>
          <a:p>
            <a:pPr marL="927100">
              <a:spcBef>
                <a:spcPts val="215"/>
              </a:spcBef>
            </a:pPr>
            <a:r>
              <a:rPr b="1" dirty="0">
                <a:solidFill>
                  <a:srgbClr val="333399"/>
                </a:solidFill>
                <a:latin typeface="Times New Roman" panose="02020603050405020304" pitchFamily="18" charset="0"/>
                <a:cs typeface="Times New Roman" panose="02020603050405020304" pitchFamily="18" charset="0"/>
              </a:rPr>
              <a:t>super</a:t>
            </a:r>
            <a:r>
              <a:rPr b="1" dirty="0">
                <a:latin typeface="Times New Roman" panose="02020603050405020304" pitchFamily="18" charset="0"/>
                <a:cs typeface="Times New Roman" panose="02020603050405020304" pitchFamily="18" charset="0"/>
              </a:rPr>
              <a:t>(n);</a:t>
            </a:r>
            <a:endParaRPr dirty="0">
              <a:latin typeface="Times New Roman" panose="02020603050405020304" pitchFamily="18" charset="0"/>
              <a:cs typeface="Times New Roman" panose="02020603050405020304" pitchFamily="18" charset="0"/>
            </a:endParaRPr>
          </a:p>
          <a:p>
            <a:pPr marL="927100">
              <a:spcBef>
                <a:spcPts val="220"/>
              </a:spcBef>
            </a:pPr>
            <a:r>
              <a:rPr b="1" dirty="0">
                <a:latin typeface="Times New Roman" panose="02020603050405020304" pitchFamily="18" charset="0"/>
                <a:cs typeface="Times New Roman" panose="02020603050405020304" pitchFamily="18" charset="0"/>
              </a:rPr>
              <a:t>base = b; height = h;</a:t>
            </a:r>
            <a:endParaRPr dirty="0">
              <a:latin typeface="Times New Roman" panose="02020603050405020304" pitchFamily="18" charset="0"/>
              <a:cs typeface="Times New Roman" panose="02020603050405020304" pitchFamily="18" charset="0"/>
            </a:endParaRPr>
          </a:p>
          <a:p>
            <a:pPr marL="355600">
              <a:spcBef>
                <a:spcPts val="21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spcBef>
                <a:spcPts val="215"/>
              </a:spcBef>
            </a:pPr>
            <a:r>
              <a:rPr b="1" dirty="0">
                <a:solidFill>
                  <a:srgbClr val="333399"/>
                </a:solidFill>
                <a:latin typeface="Times New Roman" panose="02020603050405020304" pitchFamily="18" charset="0"/>
                <a:cs typeface="Times New Roman" panose="02020603050405020304" pitchFamily="18" charset="0"/>
              </a:rPr>
              <a:t>public double </a:t>
            </a:r>
            <a:r>
              <a:rPr b="1" dirty="0">
                <a:latin typeface="Times New Roman" panose="02020603050405020304" pitchFamily="18" charset="0"/>
                <a:cs typeface="Times New Roman" panose="02020603050405020304" pitchFamily="18" charset="0"/>
              </a:rPr>
              <a:t>calculateArea() {</a:t>
            </a:r>
            <a:endParaRPr dirty="0">
              <a:latin typeface="Times New Roman" panose="02020603050405020304" pitchFamily="18" charset="0"/>
              <a:cs typeface="Times New Roman" panose="02020603050405020304" pitchFamily="18" charset="0"/>
            </a:endParaRPr>
          </a:p>
          <a:p>
            <a:pPr marL="927100">
              <a:spcBef>
                <a:spcPts val="219"/>
              </a:spcBef>
            </a:pP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area = 0.5f * base * height;</a:t>
            </a:r>
            <a:endParaRPr dirty="0">
              <a:latin typeface="Times New Roman" panose="02020603050405020304" pitchFamily="18" charset="0"/>
              <a:cs typeface="Times New Roman" panose="02020603050405020304" pitchFamily="18" charset="0"/>
            </a:endParaRPr>
          </a:p>
          <a:p>
            <a:pPr marL="927100">
              <a:spcBef>
                <a:spcPts val="215"/>
              </a:spcBef>
            </a:pP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area;</a:t>
            </a:r>
            <a:endParaRPr dirty="0">
              <a:latin typeface="Times New Roman" panose="02020603050405020304" pitchFamily="18" charset="0"/>
              <a:cs typeface="Times New Roman" panose="02020603050405020304" pitchFamily="18" charset="0"/>
            </a:endParaRPr>
          </a:p>
          <a:p>
            <a:pPr marL="355600">
              <a:spcBef>
                <a:spcPts val="219"/>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25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p:nvPr/>
        </p:nvSpPr>
        <p:spPr>
          <a:xfrm>
            <a:off x="6895017" y="4316623"/>
            <a:ext cx="3064973" cy="2457773"/>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596188" y="5222294"/>
            <a:ext cx="3657600" cy="599523"/>
          </a:xfrm>
          <a:prstGeom prst="rect">
            <a:avLst/>
          </a:prstGeom>
          <a:ln w="25907">
            <a:solidFill>
              <a:srgbClr val="00AF50"/>
            </a:solidFill>
          </a:ln>
        </p:spPr>
        <p:txBody>
          <a:bodyPr vert="horz" wrap="square" lIns="0" tIns="45085" rIns="0" bIns="0" rtlCol="0">
            <a:spAutoFit/>
          </a:bodyPr>
          <a:lstStyle/>
          <a:p>
            <a:pPr marL="384175" marR="127635" indent="-250190">
              <a:spcBef>
                <a:spcPts val="355"/>
              </a:spcBef>
            </a:pPr>
            <a:r>
              <a:rPr b="1" dirty="0">
                <a:latin typeface="Times New Roman" panose="02020603050405020304" pitchFamily="18" charset="0"/>
                <a:cs typeface="Times New Roman" panose="02020603050405020304" pitchFamily="18" charset="0"/>
              </a:rPr>
              <a:t>Muốn gọi lại các phương thức  của lớp cha đã bị ghi đè ?</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71801" y="-231387"/>
            <a:ext cx="4916805" cy="1367041"/>
          </a:xfrm>
          <a:prstGeom prst="rect">
            <a:avLst/>
          </a:prstGeom>
        </p:spPr>
        <p:txBody>
          <a:bodyPr vert="horz" wrap="square" lIns="0" tIns="12700" rIns="0" bIns="0" rtlCol="0" anchor="ctr">
            <a:spAutoFit/>
          </a:bodyPr>
          <a:lstStyle/>
          <a:p>
            <a:pPr marL="12700">
              <a:lnSpc>
                <a:spcPct val="100000"/>
              </a:lnSpc>
              <a:spcBef>
                <a:spcPts val="100"/>
              </a:spcBef>
            </a:pPr>
            <a:r>
              <a:rPr dirty="0"/>
              <a:t>Sử dụng từ khóa </a:t>
            </a:r>
            <a:r>
              <a:rPr b="1" dirty="0"/>
              <a:t>super</a:t>
            </a:r>
          </a:p>
        </p:txBody>
      </p:sp>
      <p:sp>
        <p:nvSpPr>
          <p:cNvPr id="9" name="object 9"/>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66</a:t>
            </a:fld>
            <a:endParaRPr dirty="0"/>
          </a:p>
        </p:txBody>
      </p:sp>
      <p:sp>
        <p:nvSpPr>
          <p:cNvPr id="8" name="object 8"/>
          <p:cNvSpPr txBox="1"/>
          <p:nvPr/>
        </p:nvSpPr>
        <p:spPr>
          <a:xfrm>
            <a:off x="2514600" y="1402078"/>
            <a:ext cx="7848600" cy="4210512"/>
          </a:xfrm>
          <a:prstGeom prst="rect">
            <a:avLst/>
          </a:prstGeom>
        </p:spPr>
        <p:txBody>
          <a:bodyPr vert="horz" wrap="square" lIns="0" tIns="12065" rIns="0" bIns="0" rtlCol="0">
            <a:spAutoFit/>
          </a:bodyPr>
          <a:lstStyle/>
          <a:p>
            <a:pPr marL="355600" marR="628650" indent="-342900">
              <a:lnSpc>
                <a:spcPct val="107200"/>
              </a:lnSpc>
              <a:spcBef>
                <a:spcPts val="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Từ khóa </a:t>
            </a:r>
            <a:r>
              <a:rPr sz="3200" b="1" dirty="0">
                <a:latin typeface="Times New Roman" panose="02020603050405020304" pitchFamily="18" charset="0"/>
                <a:cs typeface="Times New Roman" panose="02020603050405020304" pitchFamily="18" charset="0"/>
              </a:rPr>
              <a:t>super</a:t>
            </a:r>
            <a:r>
              <a:rPr sz="3200" dirty="0">
                <a:latin typeface="Times New Roman" panose="02020603050405020304" pitchFamily="18" charset="0"/>
                <a:cs typeface="Times New Roman" panose="02020603050405020304" pitchFamily="18" charset="0"/>
              </a:rPr>
              <a:t>: tái sử dụng các đoạn mã  của lớp cha trong lớp con</a:t>
            </a:r>
          </a:p>
          <a:p>
            <a:pPr marL="355600"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Gọi phương thức khởi tạo</a:t>
            </a:r>
          </a:p>
          <a:p>
            <a:pPr marL="469900">
              <a:spcBef>
                <a:spcPts val="535"/>
              </a:spcBef>
              <a:tabLst>
                <a:tab pos="2618105" algn="l"/>
                <a:tab pos="3594100" algn="l"/>
                <a:tab pos="4570730" algn="l"/>
              </a:tabLst>
            </a:pPr>
            <a:r>
              <a:rPr sz="2800" b="1" dirty="0">
                <a:solidFill>
                  <a:srgbClr val="00AB7D"/>
                </a:solidFill>
                <a:latin typeface="Times New Roman" panose="02020603050405020304" pitchFamily="18" charset="0"/>
                <a:cs typeface="Times New Roman" panose="02020603050405020304" pitchFamily="18" charset="0"/>
              </a:rPr>
              <a:t>super(</a:t>
            </a:r>
            <a:r>
              <a:rPr sz="2800" b="1" dirty="0" err="1">
                <a:solidFill>
                  <a:srgbClr val="00AB7D"/>
                </a:solidFill>
                <a:latin typeface="Times New Roman" panose="02020603050405020304" pitchFamily="18" charset="0"/>
                <a:cs typeface="Times New Roman" panose="02020603050405020304" pitchFamily="18" charset="0"/>
              </a:rPr>
              <a:t>danh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sách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tham</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số</a:t>
            </a:r>
            <a:r>
              <a:rPr sz="2800" b="1" dirty="0">
                <a:solidFill>
                  <a:srgbClr val="00AB7D"/>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756285" marR="5080" indent="-287020">
              <a:spcBef>
                <a:spcPts val="81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Bắt buộc nếu lớp cha không có phương thức khởi  tạo mặc định</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Gọi các phương thức của lớp cha</a:t>
            </a:r>
          </a:p>
          <a:p>
            <a:pPr marL="469900">
              <a:spcBef>
                <a:spcPts val="535"/>
              </a:spcBef>
              <a:tabLst>
                <a:tab pos="5742940" algn="l"/>
                <a:tab pos="6718934" algn="l"/>
                <a:tab pos="7696834" algn="l"/>
              </a:tabLst>
            </a:pPr>
            <a:r>
              <a:rPr sz="2800" b="1" dirty="0">
                <a:solidFill>
                  <a:srgbClr val="00AB7D"/>
                </a:solidFill>
                <a:latin typeface="Times New Roman" panose="02020603050405020304" pitchFamily="18" charset="0"/>
                <a:cs typeface="Times New Roman" panose="02020603050405020304" pitchFamily="18" charset="0"/>
              </a:rPr>
              <a:t>super.tên_Phương_thức(</a:t>
            </a:r>
            <a:r>
              <a:rPr sz="2800" b="1" dirty="0" err="1">
                <a:solidFill>
                  <a:srgbClr val="00AB7D"/>
                </a:solidFill>
                <a:latin typeface="Times New Roman" panose="02020603050405020304" pitchFamily="18" charset="0"/>
                <a:cs typeface="Times New Roman" panose="02020603050405020304" pitchFamily="18" charset="0"/>
              </a:rPr>
              <a:t>danh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sách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tham</a:t>
            </a:r>
            <a:r>
              <a:rPr sz="2800" b="1" dirty="0">
                <a:solidFill>
                  <a:srgbClr val="00AB7D"/>
                </a:solidFill>
                <a:latin typeface="Times New Roman" panose="02020603050405020304" pitchFamily="18" charset="0"/>
                <a:cs typeface="Times New Roman" panose="02020603050405020304" pitchFamily="18" charset="0"/>
              </a:rPr>
              <a:t>	số);</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21127" y="-189229"/>
            <a:ext cx="4916805" cy="1367041"/>
          </a:xfrm>
          <a:prstGeom prst="rect">
            <a:avLst/>
          </a:prstGeom>
        </p:spPr>
        <p:txBody>
          <a:bodyPr vert="horz" wrap="square" lIns="0" tIns="12700" rIns="0" bIns="0" rtlCol="0" anchor="ctr">
            <a:spAutoFit/>
          </a:bodyPr>
          <a:lstStyle/>
          <a:p>
            <a:pPr marL="12700">
              <a:lnSpc>
                <a:spcPct val="100000"/>
              </a:lnSpc>
              <a:spcBef>
                <a:spcPts val="100"/>
              </a:spcBef>
            </a:pPr>
            <a:r>
              <a:rPr dirty="0"/>
              <a:t>Sử dụng từ khóa </a:t>
            </a:r>
            <a:r>
              <a:rPr b="1" dirty="0"/>
              <a:t>super</a:t>
            </a:r>
          </a:p>
        </p:txBody>
      </p:sp>
      <p:sp>
        <p:nvSpPr>
          <p:cNvPr id="8" name="object 8"/>
          <p:cNvSpPr txBox="1"/>
          <p:nvPr/>
        </p:nvSpPr>
        <p:spPr>
          <a:xfrm>
            <a:off x="2802589" y="1443736"/>
            <a:ext cx="7331075" cy="5044440"/>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spc="1495" dirty="0">
                <a:solidFill>
                  <a:srgbClr val="3333CC"/>
                </a:solidFill>
                <a:latin typeface="Wingdings"/>
                <a:cs typeface="Wingdings"/>
              </a:rPr>
              <a:t>◼</a:t>
            </a:r>
            <a:r>
              <a:rPr sz="1450" spc="1495" dirty="0">
                <a:solidFill>
                  <a:srgbClr val="3333CC"/>
                </a:solidFill>
                <a:latin typeface="Times New Roman"/>
                <a:cs typeface="Times New Roman"/>
              </a:rPr>
              <a:t>	</a:t>
            </a:r>
            <a:r>
              <a:rPr sz="2400" spc="-5" dirty="0">
                <a:latin typeface="Tahoma"/>
                <a:cs typeface="Tahoma"/>
              </a:rPr>
              <a:t>Ví </a:t>
            </a:r>
            <a:r>
              <a:rPr sz="2400" spc="-355" dirty="0">
                <a:latin typeface="Tahoma"/>
                <a:cs typeface="Tahoma"/>
              </a:rPr>
              <a:t>dụ:</a:t>
            </a:r>
            <a:endParaRPr sz="2400" dirty="0">
              <a:latin typeface="Tahoma"/>
              <a:cs typeface="Tahoma"/>
            </a:endParaRPr>
          </a:p>
          <a:p>
            <a:pPr marL="12700">
              <a:lnSpc>
                <a:spcPts val="2115"/>
              </a:lnSpc>
            </a:pPr>
            <a:r>
              <a:rPr b="1" spc="-10" dirty="0">
                <a:solidFill>
                  <a:srgbClr val="333399"/>
                </a:solidFill>
                <a:latin typeface="Courier New"/>
                <a:cs typeface="Courier New"/>
              </a:rPr>
              <a:t>package</a:t>
            </a:r>
            <a:r>
              <a:rPr b="1" spc="-15" dirty="0">
                <a:solidFill>
                  <a:srgbClr val="333399"/>
                </a:solidFill>
                <a:latin typeface="Courier New"/>
                <a:cs typeface="Courier New"/>
              </a:rPr>
              <a:t> </a:t>
            </a:r>
            <a:r>
              <a:rPr b="1" spc="-10" dirty="0">
                <a:latin typeface="Courier New"/>
                <a:cs typeface="Courier New"/>
              </a:rPr>
              <a:t>abc;</a:t>
            </a:r>
            <a:endParaRPr dirty="0">
              <a:latin typeface="Courier New"/>
              <a:cs typeface="Courier New"/>
            </a:endParaRPr>
          </a:p>
          <a:p>
            <a:pPr marL="355600" marR="3963035" indent="-342900"/>
            <a:r>
              <a:rPr b="1" spc="-10" dirty="0">
                <a:solidFill>
                  <a:srgbClr val="333399"/>
                </a:solidFill>
                <a:latin typeface="Courier New"/>
                <a:cs typeface="Courier New"/>
              </a:rPr>
              <a:t>public class </a:t>
            </a:r>
            <a:r>
              <a:rPr b="1" spc="-10" dirty="0">
                <a:latin typeface="Courier New"/>
                <a:cs typeface="Courier New"/>
              </a:rPr>
              <a:t>Person </a:t>
            </a:r>
            <a:r>
              <a:rPr b="1" dirty="0">
                <a:latin typeface="Courier New"/>
                <a:cs typeface="Courier New"/>
              </a:rPr>
              <a:t>{  </a:t>
            </a:r>
            <a:r>
              <a:rPr b="1" spc="-10" dirty="0">
                <a:solidFill>
                  <a:srgbClr val="333399"/>
                </a:solidFill>
                <a:latin typeface="Courier New"/>
                <a:cs typeface="Courier New"/>
              </a:rPr>
              <a:t>protected String </a:t>
            </a:r>
            <a:r>
              <a:rPr b="1" spc="-10" dirty="0">
                <a:latin typeface="Courier New"/>
                <a:cs typeface="Courier New"/>
              </a:rPr>
              <a:t>name;  </a:t>
            </a:r>
            <a:r>
              <a:rPr b="1" spc="-10" dirty="0">
                <a:solidFill>
                  <a:srgbClr val="333399"/>
                </a:solidFill>
                <a:latin typeface="Courier New"/>
                <a:cs typeface="Courier New"/>
              </a:rPr>
              <a:t>protected int</a:t>
            </a:r>
            <a:r>
              <a:rPr b="1" spc="-35" dirty="0">
                <a:solidFill>
                  <a:srgbClr val="333399"/>
                </a:solidFill>
                <a:latin typeface="Courier New"/>
                <a:cs typeface="Courier New"/>
              </a:rPr>
              <a:t> </a:t>
            </a:r>
            <a:r>
              <a:rPr b="1" spc="-10" dirty="0">
                <a:latin typeface="Courier New"/>
                <a:cs typeface="Courier New"/>
              </a:rPr>
              <a:t>age;</a:t>
            </a:r>
            <a:endParaRPr dirty="0">
              <a:latin typeface="Courier New"/>
              <a:cs typeface="Courier New"/>
            </a:endParaRPr>
          </a:p>
          <a:p>
            <a:pPr marL="355600">
              <a:spcBef>
                <a:spcPts val="5"/>
              </a:spcBef>
            </a:pPr>
            <a:r>
              <a:rPr b="1" spc="-10" dirty="0">
                <a:solidFill>
                  <a:srgbClr val="333399"/>
                </a:solidFill>
                <a:latin typeface="Courier New"/>
                <a:cs typeface="Courier New"/>
              </a:rPr>
              <a:t>public String </a:t>
            </a:r>
            <a:r>
              <a:rPr b="1" spc="-10" dirty="0">
                <a:solidFill>
                  <a:srgbClr val="C00000"/>
                </a:solidFill>
                <a:latin typeface="Courier New"/>
                <a:cs typeface="Courier New"/>
              </a:rPr>
              <a:t>getDetail()</a:t>
            </a:r>
            <a:r>
              <a:rPr b="1" spc="-30" dirty="0">
                <a:solidFill>
                  <a:srgbClr val="C00000"/>
                </a:solidFill>
                <a:latin typeface="Courier New"/>
                <a:cs typeface="Courier New"/>
              </a:rPr>
              <a:t> </a:t>
            </a:r>
            <a:r>
              <a:rPr b="1" dirty="0">
                <a:latin typeface="Courier New"/>
                <a:cs typeface="Courier New"/>
              </a:rPr>
              <a:t>{</a:t>
            </a:r>
            <a:endParaRPr dirty="0">
              <a:latin typeface="Courier New"/>
              <a:cs typeface="Courier New"/>
            </a:endParaRPr>
          </a:p>
          <a:p>
            <a:pPr marL="927100" marR="1207135"/>
            <a:r>
              <a:rPr b="1" spc="-10" dirty="0">
                <a:solidFill>
                  <a:srgbClr val="333399"/>
                </a:solidFill>
                <a:latin typeface="Courier New"/>
                <a:cs typeface="Courier New"/>
              </a:rPr>
              <a:t>String </a:t>
            </a:r>
            <a:r>
              <a:rPr b="1" dirty="0">
                <a:latin typeface="Courier New"/>
                <a:cs typeface="Courier New"/>
              </a:rPr>
              <a:t>s = </a:t>
            </a:r>
            <a:r>
              <a:rPr b="1" spc="-10" dirty="0">
                <a:solidFill>
                  <a:srgbClr val="333399"/>
                </a:solidFill>
                <a:latin typeface="Courier New"/>
                <a:cs typeface="Courier New"/>
              </a:rPr>
              <a:t>this</a:t>
            </a:r>
            <a:r>
              <a:rPr b="1" spc="-10" dirty="0">
                <a:latin typeface="Courier New"/>
                <a:cs typeface="Courier New"/>
              </a:rPr>
              <a:t>.name </a:t>
            </a:r>
            <a:r>
              <a:rPr b="1" dirty="0">
                <a:latin typeface="Courier New"/>
                <a:cs typeface="Courier New"/>
              </a:rPr>
              <a:t>+ </a:t>
            </a:r>
            <a:r>
              <a:rPr b="1" spc="-10" dirty="0">
                <a:latin typeface="Courier New"/>
                <a:cs typeface="Courier New"/>
              </a:rPr>
              <a:t>"," </a:t>
            </a:r>
            <a:r>
              <a:rPr b="1" dirty="0">
                <a:latin typeface="Courier New"/>
                <a:cs typeface="Courier New"/>
              </a:rPr>
              <a:t>+ </a:t>
            </a:r>
            <a:r>
              <a:rPr b="1" spc="-10" dirty="0">
                <a:solidFill>
                  <a:srgbClr val="333399"/>
                </a:solidFill>
                <a:latin typeface="Courier New"/>
                <a:cs typeface="Courier New"/>
              </a:rPr>
              <a:t>this</a:t>
            </a:r>
            <a:r>
              <a:rPr b="1" spc="-10" dirty="0">
                <a:latin typeface="Courier New"/>
                <a:cs typeface="Courier New"/>
              </a:rPr>
              <a:t>.age;  </a:t>
            </a:r>
            <a:r>
              <a:rPr b="1" spc="-10" dirty="0">
                <a:solidFill>
                  <a:srgbClr val="333399"/>
                </a:solidFill>
                <a:latin typeface="Courier New"/>
                <a:cs typeface="Courier New"/>
              </a:rPr>
              <a:t>return</a:t>
            </a:r>
            <a:r>
              <a:rPr b="1" spc="-5" dirty="0">
                <a:solidFill>
                  <a:srgbClr val="333399"/>
                </a:solidFill>
                <a:latin typeface="Courier New"/>
                <a:cs typeface="Courier New"/>
              </a:rPr>
              <a:t> </a:t>
            </a:r>
            <a:r>
              <a:rPr b="1" spc="-15" dirty="0">
                <a:latin typeface="Courier New"/>
                <a:cs typeface="Courier New"/>
              </a:rPr>
              <a:t>s;</a:t>
            </a:r>
            <a:endParaRPr dirty="0">
              <a:latin typeface="Courier New"/>
              <a:cs typeface="Courier New"/>
            </a:endParaRPr>
          </a:p>
          <a:p>
            <a:pPr marL="355600"/>
            <a:r>
              <a:rPr b="1" dirty="0">
                <a:latin typeface="Courier New"/>
                <a:cs typeface="Courier New"/>
              </a:rPr>
              <a:t>}</a:t>
            </a:r>
            <a:endParaRPr dirty="0">
              <a:latin typeface="Courier New"/>
              <a:cs typeface="Courier New"/>
            </a:endParaRPr>
          </a:p>
          <a:p>
            <a:pPr marL="12700"/>
            <a:r>
              <a:rPr b="1" dirty="0">
                <a:latin typeface="Courier New"/>
                <a:cs typeface="Courier New"/>
              </a:rPr>
              <a:t>}</a:t>
            </a:r>
            <a:endParaRPr dirty="0">
              <a:latin typeface="Courier New"/>
              <a:cs typeface="Courier New"/>
            </a:endParaRPr>
          </a:p>
          <a:p>
            <a:pPr>
              <a:spcBef>
                <a:spcPts val="10"/>
              </a:spcBef>
            </a:pPr>
            <a:endParaRPr sz="1900" dirty="0">
              <a:latin typeface="Courier New"/>
              <a:cs typeface="Courier New"/>
            </a:endParaRPr>
          </a:p>
          <a:p>
            <a:pPr marL="12700"/>
            <a:r>
              <a:rPr b="1" spc="-10" dirty="0">
                <a:solidFill>
                  <a:srgbClr val="333399"/>
                </a:solidFill>
                <a:latin typeface="Courier New"/>
                <a:cs typeface="Courier New"/>
              </a:rPr>
              <a:t>import</a:t>
            </a:r>
            <a:r>
              <a:rPr b="1" spc="-5" dirty="0">
                <a:solidFill>
                  <a:srgbClr val="333399"/>
                </a:solidFill>
                <a:latin typeface="Courier New"/>
                <a:cs typeface="Courier New"/>
              </a:rPr>
              <a:t> </a:t>
            </a:r>
            <a:r>
              <a:rPr b="1" spc="-10" dirty="0">
                <a:latin typeface="Courier New"/>
                <a:cs typeface="Courier New"/>
              </a:rPr>
              <a:t>abc.Person;</a:t>
            </a:r>
            <a:endParaRPr dirty="0">
              <a:latin typeface="Courier New"/>
              <a:cs typeface="Courier New"/>
            </a:endParaRPr>
          </a:p>
          <a:p>
            <a:pPr marL="286385" marR="2122170" indent="-274320"/>
            <a:r>
              <a:rPr b="1" spc="-10" dirty="0">
                <a:solidFill>
                  <a:srgbClr val="333399"/>
                </a:solidFill>
                <a:latin typeface="Courier New"/>
                <a:cs typeface="Courier New"/>
              </a:rPr>
              <a:t>public class </a:t>
            </a:r>
            <a:r>
              <a:rPr b="1" spc="-10" dirty="0">
                <a:latin typeface="Courier New"/>
                <a:cs typeface="Courier New"/>
              </a:rPr>
              <a:t>Employee </a:t>
            </a:r>
            <a:r>
              <a:rPr b="1" spc="-10" dirty="0">
                <a:solidFill>
                  <a:srgbClr val="333399"/>
                </a:solidFill>
                <a:latin typeface="Courier New"/>
                <a:cs typeface="Courier New"/>
              </a:rPr>
              <a:t>extends </a:t>
            </a:r>
            <a:r>
              <a:rPr b="1" spc="-10" dirty="0">
                <a:latin typeface="Courier New"/>
                <a:cs typeface="Courier New"/>
              </a:rPr>
              <a:t>Person </a:t>
            </a:r>
            <a:r>
              <a:rPr b="1" dirty="0">
                <a:latin typeface="Courier New"/>
                <a:cs typeface="Courier New"/>
              </a:rPr>
              <a:t>{  </a:t>
            </a:r>
            <a:r>
              <a:rPr b="1" spc="-10" dirty="0">
                <a:solidFill>
                  <a:srgbClr val="333399"/>
                </a:solidFill>
                <a:latin typeface="Courier New"/>
                <a:cs typeface="Courier New"/>
              </a:rPr>
              <a:t>double</a:t>
            </a:r>
            <a:r>
              <a:rPr b="1" spc="-15" dirty="0">
                <a:solidFill>
                  <a:srgbClr val="333399"/>
                </a:solidFill>
                <a:latin typeface="Courier New"/>
                <a:cs typeface="Courier New"/>
              </a:rPr>
              <a:t> </a:t>
            </a:r>
            <a:r>
              <a:rPr b="1" spc="-10" dirty="0">
                <a:latin typeface="Courier New"/>
                <a:cs typeface="Courier New"/>
              </a:rPr>
              <a:t>salary;</a:t>
            </a:r>
            <a:endParaRPr dirty="0">
              <a:latin typeface="Courier New"/>
              <a:cs typeface="Courier New"/>
            </a:endParaRPr>
          </a:p>
          <a:p>
            <a:pPr marL="286385"/>
            <a:r>
              <a:rPr b="1" spc="-10" dirty="0">
                <a:solidFill>
                  <a:srgbClr val="333399"/>
                </a:solidFill>
                <a:latin typeface="Courier New"/>
                <a:cs typeface="Courier New"/>
              </a:rPr>
              <a:t>public String </a:t>
            </a:r>
            <a:r>
              <a:rPr b="1" spc="-10" dirty="0">
                <a:solidFill>
                  <a:srgbClr val="C00000"/>
                </a:solidFill>
                <a:latin typeface="Courier New"/>
                <a:cs typeface="Courier New"/>
              </a:rPr>
              <a:t>getDetail</a:t>
            </a:r>
            <a:r>
              <a:rPr b="1" spc="-10" dirty="0">
                <a:latin typeface="Courier New"/>
                <a:cs typeface="Courier New"/>
              </a:rPr>
              <a:t>()</a:t>
            </a:r>
            <a:r>
              <a:rPr b="1" spc="-30" dirty="0">
                <a:latin typeface="Courier New"/>
                <a:cs typeface="Courier New"/>
              </a:rPr>
              <a:t> </a:t>
            </a:r>
            <a:r>
              <a:rPr b="1" dirty="0">
                <a:latin typeface="Courier New"/>
                <a:cs typeface="Courier New"/>
              </a:rPr>
              <a:t>{</a:t>
            </a:r>
            <a:endParaRPr dirty="0">
              <a:latin typeface="Courier New"/>
              <a:cs typeface="Courier New"/>
            </a:endParaRPr>
          </a:p>
          <a:p>
            <a:pPr marL="629920" marR="5080"/>
            <a:r>
              <a:rPr b="1" spc="-10" dirty="0">
                <a:solidFill>
                  <a:srgbClr val="333399"/>
                </a:solidFill>
                <a:latin typeface="Courier New"/>
                <a:cs typeface="Courier New"/>
              </a:rPr>
              <a:t>String </a:t>
            </a:r>
            <a:r>
              <a:rPr b="1" dirty="0">
                <a:latin typeface="Courier New"/>
                <a:cs typeface="Courier New"/>
              </a:rPr>
              <a:t>s = </a:t>
            </a:r>
            <a:r>
              <a:rPr b="1" spc="-10" dirty="0">
                <a:solidFill>
                  <a:srgbClr val="C00000"/>
                </a:solidFill>
                <a:latin typeface="Courier New"/>
                <a:cs typeface="Courier New"/>
              </a:rPr>
              <a:t>super.getDetail() </a:t>
            </a:r>
            <a:r>
              <a:rPr b="1" dirty="0">
                <a:latin typeface="Courier New"/>
                <a:cs typeface="Courier New"/>
              </a:rPr>
              <a:t>+ </a:t>
            </a:r>
            <a:r>
              <a:rPr b="1" spc="-5" dirty="0">
                <a:latin typeface="Courier New"/>
                <a:cs typeface="Courier New"/>
              </a:rPr>
              <a:t>"," </a:t>
            </a:r>
            <a:r>
              <a:rPr b="1" dirty="0">
                <a:latin typeface="Courier New"/>
                <a:cs typeface="Courier New"/>
              </a:rPr>
              <a:t>+ </a:t>
            </a:r>
            <a:r>
              <a:rPr b="1" spc="-10" dirty="0">
                <a:solidFill>
                  <a:srgbClr val="333399"/>
                </a:solidFill>
                <a:latin typeface="Courier New"/>
                <a:cs typeface="Courier New"/>
              </a:rPr>
              <a:t>this</a:t>
            </a:r>
            <a:r>
              <a:rPr b="1" spc="-10" dirty="0">
                <a:latin typeface="Courier New"/>
                <a:cs typeface="Courier New"/>
              </a:rPr>
              <a:t>.salary;  </a:t>
            </a:r>
            <a:r>
              <a:rPr b="1" spc="-10" dirty="0">
                <a:solidFill>
                  <a:srgbClr val="333399"/>
                </a:solidFill>
                <a:latin typeface="Courier New"/>
                <a:cs typeface="Courier New"/>
              </a:rPr>
              <a:t>return</a:t>
            </a:r>
            <a:r>
              <a:rPr b="1" spc="-20" dirty="0">
                <a:solidFill>
                  <a:srgbClr val="333399"/>
                </a:solidFill>
                <a:latin typeface="Courier New"/>
                <a:cs typeface="Courier New"/>
              </a:rPr>
              <a:t> </a:t>
            </a:r>
            <a:r>
              <a:rPr b="1" spc="-15" dirty="0">
                <a:latin typeface="Courier New"/>
                <a:cs typeface="Courier New"/>
              </a:rPr>
              <a:t>s;</a:t>
            </a:r>
            <a:endParaRPr dirty="0">
              <a:latin typeface="Courier New"/>
              <a:cs typeface="Courier New"/>
            </a:endParaRPr>
          </a:p>
          <a:p>
            <a:pPr marL="355600"/>
            <a:r>
              <a:rPr b="1" dirty="0">
                <a:latin typeface="Courier New"/>
                <a:cs typeface="Courier New"/>
              </a:rPr>
              <a:t>}</a:t>
            </a:r>
            <a:endParaRPr dirty="0">
              <a:latin typeface="Courier New"/>
              <a:cs typeface="Courier New"/>
            </a:endParaRPr>
          </a:p>
        </p:txBody>
      </p:sp>
      <p:sp>
        <p:nvSpPr>
          <p:cNvPr id="9" name="object 9"/>
          <p:cNvSpPr txBox="1"/>
          <p:nvPr/>
        </p:nvSpPr>
        <p:spPr>
          <a:xfrm>
            <a:off x="2802589" y="6513894"/>
            <a:ext cx="163195" cy="300355"/>
          </a:xfrm>
          <a:prstGeom prst="rect">
            <a:avLst/>
          </a:prstGeom>
        </p:spPr>
        <p:txBody>
          <a:bodyPr vert="horz" wrap="square" lIns="0" tIns="12700" rIns="0" bIns="0" rtlCol="0">
            <a:spAutoFit/>
          </a:bodyPr>
          <a:lstStyle/>
          <a:p>
            <a:pPr marL="12700">
              <a:spcBef>
                <a:spcPts val="100"/>
              </a:spcBef>
            </a:pPr>
            <a:r>
              <a:rPr b="1" dirty="0">
                <a:latin typeface="Courier New"/>
                <a:cs typeface="Courier New"/>
              </a:rPr>
              <a:t>}</a:t>
            </a:r>
            <a:endParaRPr>
              <a:latin typeface="Courier New"/>
              <a:cs typeface="Courier New"/>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14</a:t>
            </a:r>
            <a:endParaRPr sz="1400">
              <a:latin typeface="Arial"/>
              <a:cs typeface="Arial"/>
            </a:endParaRPr>
          </a:p>
        </p:txBody>
      </p:sp>
      <p:grpSp>
        <p:nvGrpSpPr>
          <p:cNvPr id="11" name="object 11"/>
          <p:cNvGrpSpPr/>
          <p:nvPr/>
        </p:nvGrpSpPr>
        <p:grpSpPr>
          <a:xfrm>
            <a:off x="4874069" y="3048001"/>
            <a:ext cx="5494213" cy="3108325"/>
            <a:chOff x="2273807" y="3077845"/>
            <a:chExt cx="5927725" cy="3108325"/>
          </a:xfrm>
        </p:grpSpPr>
        <p:sp>
          <p:nvSpPr>
            <p:cNvPr id="12" name="object 12"/>
            <p:cNvSpPr/>
            <p:nvPr/>
          </p:nvSpPr>
          <p:spPr>
            <a:xfrm>
              <a:off x="2286761" y="5715762"/>
              <a:ext cx="2514600" cy="228600"/>
            </a:xfrm>
            <a:custGeom>
              <a:avLst/>
              <a:gdLst/>
              <a:ahLst/>
              <a:cxnLst/>
              <a:rect l="l" t="t" r="r" b="b"/>
              <a:pathLst>
                <a:path w="2514600" h="228600">
                  <a:moveTo>
                    <a:pt x="0" y="38100"/>
                  </a:moveTo>
                  <a:lnTo>
                    <a:pt x="2988" y="23268"/>
                  </a:lnTo>
                  <a:lnTo>
                    <a:pt x="11144" y="11158"/>
                  </a:lnTo>
                  <a:lnTo>
                    <a:pt x="23252" y="2993"/>
                  </a:lnTo>
                  <a:lnTo>
                    <a:pt x="38100" y="0"/>
                  </a:lnTo>
                  <a:lnTo>
                    <a:pt x="2476500" y="0"/>
                  </a:lnTo>
                  <a:lnTo>
                    <a:pt x="2491347" y="2993"/>
                  </a:lnTo>
                  <a:lnTo>
                    <a:pt x="2503455" y="11158"/>
                  </a:lnTo>
                  <a:lnTo>
                    <a:pt x="2511611" y="23268"/>
                  </a:lnTo>
                  <a:lnTo>
                    <a:pt x="2514600" y="38100"/>
                  </a:lnTo>
                  <a:lnTo>
                    <a:pt x="2514600" y="190500"/>
                  </a:lnTo>
                  <a:lnTo>
                    <a:pt x="2511611" y="205331"/>
                  </a:lnTo>
                  <a:lnTo>
                    <a:pt x="2503455" y="217441"/>
                  </a:lnTo>
                  <a:lnTo>
                    <a:pt x="2491347" y="225606"/>
                  </a:lnTo>
                  <a:lnTo>
                    <a:pt x="2476500" y="228600"/>
                  </a:lnTo>
                  <a:lnTo>
                    <a:pt x="38100" y="228600"/>
                  </a:lnTo>
                  <a:lnTo>
                    <a:pt x="23252" y="225606"/>
                  </a:lnTo>
                  <a:lnTo>
                    <a:pt x="11144" y="217441"/>
                  </a:lnTo>
                  <a:lnTo>
                    <a:pt x="2988" y="205331"/>
                  </a:lnTo>
                  <a:lnTo>
                    <a:pt x="0" y="190500"/>
                  </a:lnTo>
                  <a:lnTo>
                    <a:pt x="0" y="38100"/>
                  </a:lnTo>
                  <a:close/>
                </a:path>
              </a:pathLst>
            </a:custGeom>
            <a:ln w="25908">
              <a:solidFill>
                <a:srgbClr val="006FC0"/>
              </a:solidFill>
            </a:ln>
          </p:spPr>
          <p:txBody>
            <a:bodyPr wrap="square" lIns="0" tIns="0" rIns="0" bIns="0" rtlCol="0"/>
            <a:lstStyle/>
            <a:p>
              <a:endParaRPr/>
            </a:p>
          </p:txBody>
        </p:sp>
        <p:sp>
          <p:nvSpPr>
            <p:cNvPr id="13" name="object 13"/>
            <p:cNvSpPr/>
            <p:nvPr/>
          </p:nvSpPr>
          <p:spPr>
            <a:xfrm>
              <a:off x="3531108" y="3077844"/>
              <a:ext cx="4670425" cy="3108325"/>
            </a:xfrm>
            <a:custGeom>
              <a:avLst/>
              <a:gdLst/>
              <a:ahLst/>
              <a:cxnLst/>
              <a:rect l="l" t="t" r="r" b="b"/>
              <a:pathLst>
                <a:path w="4670425" h="3108325">
                  <a:moveTo>
                    <a:pt x="4669917" y="31496"/>
                  </a:moveTo>
                  <a:lnTo>
                    <a:pt x="4664075" y="25654"/>
                  </a:lnTo>
                  <a:lnTo>
                    <a:pt x="965263" y="27178"/>
                  </a:lnTo>
                  <a:lnTo>
                    <a:pt x="962279" y="0"/>
                  </a:lnTo>
                  <a:lnTo>
                    <a:pt x="889254" y="47117"/>
                  </a:lnTo>
                  <a:lnTo>
                    <a:pt x="970788" y="77343"/>
                  </a:lnTo>
                  <a:lnTo>
                    <a:pt x="968108" y="53086"/>
                  </a:lnTo>
                  <a:lnTo>
                    <a:pt x="4644009" y="51574"/>
                  </a:lnTo>
                  <a:lnTo>
                    <a:pt x="4644009" y="3082163"/>
                  </a:lnTo>
                  <a:lnTo>
                    <a:pt x="25908" y="3082163"/>
                  </a:lnTo>
                  <a:lnTo>
                    <a:pt x="25908" y="2866517"/>
                  </a:lnTo>
                  <a:lnTo>
                    <a:pt x="0" y="2866517"/>
                  </a:lnTo>
                  <a:lnTo>
                    <a:pt x="0" y="3102267"/>
                  </a:lnTo>
                  <a:lnTo>
                    <a:pt x="5842" y="3108071"/>
                  </a:lnTo>
                  <a:lnTo>
                    <a:pt x="4664075" y="3108071"/>
                  </a:lnTo>
                  <a:lnTo>
                    <a:pt x="4669917" y="3102267"/>
                  </a:lnTo>
                  <a:lnTo>
                    <a:pt x="4669917" y="3095129"/>
                  </a:lnTo>
                  <a:lnTo>
                    <a:pt x="25908" y="3095117"/>
                  </a:lnTo>
                  <a:lnTo>
                    <a:pt x="4644009" y="3095117"/>
                  </a:lnTo>
                  <a:lnTo>
                    <a:pt x="4669917" y="3095129"/>
                  </a:lnTo>
                  <a:lnTo>
                    <a:pt x="4669917" y="3082163"/>
                  </a:lnTo>
                  <a:lnTo>
                    <a:pt x="4669917" y="38608"/>
                  </a:lnTo>
                  <a:lnTo>
                    <a:pt x="4669917" y="31496"/>
                  </a:lnTo>
                  <a:close/>
                </a:path>
              </a:pathLst>
            </a:custGeom>
            <a:solidFill>
              <a:srgbClr val="00AF50"/>
            </a:solidFill>
          </p:spPr>
          <p:txBody>
            <a:bodyPr wrap="square" lIns="0" tIns="0" rIns="0" bIns="0" rtlCol="0"/>
            <a:lstStyle/>
            <a:p>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931338" y="-206772"/>
            <a:ext cx="4466590" cy="1367041"/>
          </a:xfrm>
          <a:prstGeom prst="rect">
            <a:avLst/>
          </a:prstGeom>
        </p:spPr>
        <p:txBody>
          <a:bodyPr vert="horz" wrap="square" lIns="0" tIns="12700" rIns="0" bIns="0" rtlCol="0" anchor="ctr">
            <a:spAutoFit/>
          </a:bodyPr>
          <a:lstStyle/>
          <a:p>
            <a:pPr marL="12700">
              <a:lnSpc>
                <a:spcPct val="100000"/>
              </a:lnSpc>
              <a:spcBef>
                <a:spcPts val="100"/>
              </a:spcBef>
            </a:pPr>
            <a:r>
              <a:rPr dirty="0"/>
              <a:t>Quy định trong ghi đè</a:t>
            </a:r>
          </a:p>
        </p:txBody>
      </p:sp>
      <p:sp>
        <p:nvSpPr>
          <p:cNvPr id="9" name="object 9"/>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68</a:t>
            </a:fld>
            <a:endParaRPr dirty="0"/>
          </a:p>
        </p:txBody>
      </p:sp>
      <p:sp>
        <p:nvSpPr>
          <p:cNvPr id="8" name="object 8"/>
          <p:cNvSpPr txBox="1"/>
          <p:nvPr/>
        </p:nvSpPr>
        <p:spPr>
          <a:xfrm>
            <a:off x="2607972" y="1371980"/>
            <a:ext cx="7773817" cy="4978286"/>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Phương thức ghi đè trong lớp con phải</a:t>
            </a:r>
          </a:p>
          <a:p>
            <a:pPr marL="756285" marR="7175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Có danh sách tham số giống hệt phương thức kế  thừa trong lớp cha.</a:t>
            </a:r>
          </a:p>
          <a:p>
            <a:pPr marL="756285" marR="71501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Có cùng kiểu trả về với phương thức kế thừa  trong lớp cha</a:t>
            </a:r>
          </a:p>
          <a:p>
            <a:pPr marL="355600" marR="702945" indent="-342900">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Các chỉ định truy cập không giới hạn chặt  hơn phương thức trong lớp cha</a:t>
            </a:r>
          </a:p>
          <a:p>
            <a:pPr marL="756285" marR="5080" lvl="1" indent="-287020" algn="just">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Ví dụ, nếu ghi đè một phương thức protected, thì  phương thức mới có thể là protected hoặc public,  mà không được là private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985770" y="-165608"/>
            <a:ext cx="4466590" cy="1367041"/>
          </a:xfrm>
          <a:prstGeom prst="rect">
            <a:avLst/>
          </a:prstGeom>
        </p:spPr>
        <p:txBody>
          <a:bodyPr vert="horz" wrap="square" lIns="0" tIns="12700" rIns="0" bIns="0" rtlCol="0" anchor="ctr">
            <a:spAutoFit/>
          </a:bodyPr>
          <a:lstStyle/>
          <a:p>
            <a:pPr marL="12700">
              <a:lnSpc>
                <a:spcPct val="100000"/>
              </a:lnSpc>
              <a:spcBef>
                <a:spcPts val="100"/>
              </a:spcBef>
            </a:pPr>
            <a:r>
              <a:rPr dirty="0"/>
              <a:t>Quy định trong ghi đè</a:t>
            </a:r>
          </a:p>
        </p:txBody>
      </p:sp>
      <p:sp>
        <p:nvSpPr>
          <p:cNvPr id="24" name="object 24"/>
          <p:cNvSpPr txBox="1">
            <a:spLocks noGrp="1"/>
          </p:cNvSpPr>
          <p:nvPr>
            <p:ph type="sldNum" sz="quarter" idx="12"/>
          </p:nvPr>
        </p:nvSpPr>
        <p:spPr>
          <a:xfrm>
            <a:off x="12476004" y="6417817"/>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69</a:t>
            </a:fld>
            <a:endParaRPr dirty="0"/>
          </a:p>
        </p:txBody>
      </p:sp>
      <p:sp>
        <p:nvSpPr>
          <p:cNvPr id="8" name="object 8"/>
          <p:cNvSpPr txBox="1"/>
          <p:nvPr/>
        </p:nvSpPr>
        <p:spPr>
          <a:xfrm>
            <a:off x="2708275" y="1324356"/>
            <a:ext cx="6775450" cy="1720343"/>
          </a:xfrm>
          <a:prstGeom prst="rect">
            <a:avLst/>
          </a:prstGeom>
        </p:spPr>
        <p:txBody>
          <a:bodyPr vert="horz" wrap="square" lIns="0" tIns="12065" rIns="0" bIns="0" rtlCol="0">
            <a:spAutoFit/>
          </a:bodyPr>
          <a:lstStyle/>
          <a:p>
            <a:pPr marL="12700">
              <a:lnSpc>
                <a:spcPts val="329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1920">
              <a:lnSpc>
                <a:spcPts val="3290"/>
              </a:lnSpc>
            </a:pPr>
            <a:r>
              <a:rPr sz="2800" b="1" dirty="0">
                <a:solidFill>
                  <a:srgbClr val="333399"/>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Parent {</a:t>
            </a:r>
            <a:endParaRPr sz="2800" dirty="0">
              <a:latin typeface="Times New Roman" panose="02020603050405020304" pitchFamily="18" charset="0"/>
              <a:cs typeface="Times New Roman" panose="02020603050405020304" pitchFamily="18" charset="0"/>
            </a:endParaRPr>
          </a:p>
          <a:p>
            <a:pPr marL="378460" marR="5080"/>
            <a:r>
              <a:rPr sz="2800" b="1" dirty="0">
                <a:solidFill>
                  <a:srgbClr val="C00000"/>
                </a:solidFill>
                <a:latin typeface="Times New Roman" panose="02020603050405020304" pitchFamily="18" charset="0"/>
                <a:cs typeface="Times New Roman" panose="02020603050405020304" pitchFamily="18" charset="0"/>
              </a:rPr>
              <a:t>public </a:t>
            </a:r>
            <a:r>
              <a:rPr sz="2800" b="1" dirty="0">
                <a:solidFill>
                  <a:srgbClr val="333399"/>
                </a:solidFill>
                <a:latin typeface="Times New Roman" panose="02020603050405020304" pitchFamily="18" charset="0"/>
                <a:cs typeface="Times New Roman" panose="02020603050405020304" pitchFamily="18" charset="0"/>
              </a:rPr>
              <a:t>void </a:t>
            </a:r>
            <a:r>
              <a:rPr sz="2800" b="1" dirty="0">
                <a:latin typeface="Times New Roman" panose="02020603050405020304" pitchFamily="18" charset="0"/>
                <a:cs typeface="Times New Roman" panose="02020603050405020304" pitchFamily="18" charset="0"/>
              </a:rPr>
              <a:t>doSomething() {}  </a:t>
            </a:r>
            <a:endParaRPr lang="en-US" sz="2800" b="1" dirty="0">
              <a:latin typeface="Times New Roman" panose="02020603050405020304" pitchFamily="18" charset="0"/>
              <a:cs typeface="Times New Roman" panose="02020603050405020304" pitchFamily="18" charset="0"/>
            </a:endParaRPr>
          </a:p>
          <a:p>
            <a:pPr marL="378460" marR="5080"/>
            <a:r>
              <a:rPr sz="2800" b="1" dirty="0">
                <a:solidFill>
                  <a:srgbClr val="333399"/>
                </a:solidFill>
                <a:latin typeface="Times New Roman" panose="02020603050405020304" pitchFamily="18" charset="0"/>
                <a:cs typeface="Times New Roman" panose="02020603050405020304" pitchFamily="18" charset="0"/>
              </a:rPr>
              <a:t>protected </a:t>
            </a:r>
            <a:r>
              <a:rPr sz="2800" b="1" dirty="0">
                <a:solidFill>
                  <a:srgbClr val="806800"/>
                </a:solidFill>
                <a:latin typeface="Times New Roman" panose="02020603050405020304" pitchFamily="18" charset="0"/>
                <a:cs typeface="Times New Roman" panose="02020603050405020304" pitchFamily="18" charset="0"/>
              </a:rPr>
              <a:t>int </a:t>
            </a:r>
            <a:r>
              <a:rPr sz="2800" b="1" dirty="0">
                <a:latin typeface="Times New Roman" panose="02020603050405020304" pitchFamily="18" charset="0"/>
                <a:cs typeface="Times New Roman" panose="02020603050405020304" pitchFamily="18" charset="0"/>
              </a:rPr>
              <a:t>doSomething2() {</a:t>
            </a:r>
            <a:endParaRPr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622980" y="3013201"/>
            <a:ext cx="1941195" cy="452120"/>
          </a:xfrm>
          <a:prstGeom prst="rect">
            <a:avLst/>
          </a:prstGeom>
        </p:spPr>
        <p:txBody>
          <a:bodyPr vert="horz" wrap="square" lIns="0" tIns="12065" rIns="0" bIns="0" rtlCol="0">
            <a:spAutoFit/>
          </a:bodyPr>
          <a:lstStyle/>
          <a:p>
            <a:pPr marL="12700">
              <a:spcBef>
                <a:spcPts val="95"/>
              </a:spcBef>
            </a:pPr>
            <a:r>
              <a:rPr sz="2800" b="1" dirty="0">
                <a:latin typeface="Times New Roman" panose="02020603050405020304" pitchFamily="18" charset="0"/>
                <a:cs typeface="Times New Roman" panose="02020603050405020304" pitchFamily="18" charset="0"/>
              </a:rPr>
              <a:t>return 0;</a:t>
            </a:r>
            <a:endParaRPr sz="2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3074035" y="3439922"/>
            <a:ext cx="238760" cy="452120"/>
          </a:xfrm>
          <a:prstGeom prst="rect">
            <a:avLst/>
          </a:prstGeom>
        </p:spPr>
        <p:txBody>
          <a:bodyPr vert="horz" wrap="square" lIns="0" tIns="12065" rIns="0" bIns="0" rtlCol="0">
            <a:spAutoFit/>
          </a:bodyPr>
          <a:lstStyle/>
          <a:p>
            <a:pPr marL="12700">
              <a:spcBef>
                <a:spcPts val="95"/>
              </a:spcBef>
            </a:pPr>
            <a:r>
              <a:rPr sz="2800" b="1" dirty="0">
                <a:latin typeface="Times New Roman" panose="02020603050405020304" pitchFamily="18" charset="0"/>
                <a:cs typeface="Times New Roman" panose="02020603050405020304" pitchFamily="18" charset="0"/>
              </a:rPr>
              <a:t>}</a:t>
            </a:r>
            <a:endParaRPr sz="2800">
              <a:latin typeface="Times New Roman" panose="02020603050405020304" pitchFamily="18" charset="0"/>
              <a:cs typeface="Times New Roman" panose="02020603050405020304" pitchFamily="18" charset="0"/>
            </a:endParaRPr>
          </a:p>
        </p:txBody>
      </p:sp>
      <p:sp>
        <p:nvSpPr>
          <p:cNvPr id="11" name="object 11"/>
          <p:cNvSpPr txBox="1"/>
          <p:nvPr/>
        </p:nvSpPr>
        <p:spPr>
          <a:xfrm>
            <a:off x="2818004" y="3867023"/>
            <a:ext cx="5983605" cy="873957"/>
          </a:xfrm>
          <a:prstGeom prst="rect">
            <a:avLst/>
          </a:prstGeom>
        </p:spPr>
        <p:txBody>
          <a:bodyPr vert="horz" wrap="square" lIns="0" tIns="12065" rIns="0" bIns="0" rtlCol="0">
            <a:spAutoFit/>
          </a:bodyPr>
          <a:lstStyle/>
          <a:p>
            <a:pPr marL="12700">
              <a:spcBef>
                <a:spcPts val="95"/>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12700"/>
            <a:r>
              <a:rPr sz="2800" b="1" dirty="0">
                <a:solidFill>
                  <a:srgbClr val="333399"/>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Child </a:t>
            </a:r>
            <a:r>
              <a:rPr sz="2800" b="1" dirty="0">
                <a:solidFill>
                  <a:srgbClr val="333399"/>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Parent {</a:t>
            </a:r>
            <a:endParaRPr sz="2800" dirty="0">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nvGraphicFramePr>
        <p:xfrm>
          <a:off x="3054985" y="4798477"/>
          <a:ext cx="6880224" cy="823383"/>
        </p:xfrm>
        <a:graphic>
          <a:graphicData uri="http://schemas.openxmlformats.org/drawingml/2006/table">
            <a:tbl>
              <a:tblPr firstRow="1" bandRow="1">
                <a:tableStyleId>{2D5ABB26-0587-4C30-8999-92F81FD0307C}</a:tableStyleId>
              </a:tblPr>
              <a:tblGrid>
                <a:gridCol w="2053589">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3091815">
                  <a:extLst>
                    <a:ext uri="{9D8B030D-6E8A-4147-A177-3AD203B41FA5}">
                      <a16:colId xmlns:a16="http://schemas.microsoft.com/office/drawing/2014/main" val="20002"/>
                    </a:ext>
                  </a:extLst>
                </a:gridCol>
                <a:gridCol w="671195">
                  <a:extLst>
                    <a:ext uri="{9D8B030D-6E8A-4147-A177-3AD203B41FA5}">
                      <a16:colId xmlns:a16="http://schemas.microsoft.com/office/drawing/2014/main" val="20003"/>
                    </a:ext>
                  </a:extLst>
                </a:gridCol>
              </a:tblGrid>
              <a:tr h="411864">
                <a:tc>
                  <a:txBody>
                    <a:bodyPr/>
                    <a:lstStyle/>
                    <a:p>
                      <a:pPr marL="31750">
                        <a:lnSpc>
                          <a:spcPts val="2890"/>
                        </a:lnSpc>
                      </a:pPr>
                      <a:r>
                        <a:rPr sz="2800" b="1" spc="-10" dirty="0">
                          <a:solidFill>
                            <a:srgbClr val="C00000"/>
                          </a:solidFill>
                          <a:latin typeface="Courier New"/>
                          <a:cs typeface="Courier New"/>
                        </a:rPr>
                        <a:t>protected</a:t>
                      </a:r>
                      <a:endParaRPr sz="2800">
                        <a:latin typeface="Courier New"/>
                        <a:cs typeface="Courier New"/>
                      </a:endParaRPr>
                    </a:p>
                  </a:txBody>
                  <a:tcPr marL="0" marR="0" marT="0" marB="0"/>
                </a:tc>
                <a:tc>
                  <a:txBody>
                    <a:bodyPr/>
                    <a:lstStyle/>
                    <a:p>
                      <a:pPr algn="ctr">
                        <a:lnSpc>
                          <a:spcPts val="2890"/>
                        </a:lnSpc>
                      </a:pPr>
                      <a:r>
                        <a:rPr sz="2800" b="1" spc="-10" dirty="0">
                          <a:solidFill>
                            <a:srgbClr val="333399"/>
                          </a:solidFill>
                          <a:latin typeface="Courier New"/>
                          <a:cs typeface="Courier New"/>
                        </a:rPr>
                        <a:t>void</a:t>
                      </a:r>
                      <a:endParaRPr sz="2800">
                        <a:latin typeface="Courier New"/>
                        <a:cs typeface="Courier New"/>
                      </a:endParaRPr>
                    </a:p>
                  </a:txBody>
                  <a:tcPr marL="0" marR="0" marT="0" marB="0"/>
                </a:tc>
                <a:tc>
                  <a:txBody>
                    <a:bodyPr/>
                    <a:lstStyle/>
                    <a:p>
                      <a:pPr marL="105410" marR="3175">
                        <a:lnSpc>
                          <a:spcPts val="2890"/>
                        </a:lnSpc>
                      </a:pPr>
                      <a:r>
                        <a:rPr sz="2800" b="1" spc="-10" dirty="0">
                          <a:latin typeface="Courier New"/>
                          <a:cs typeface="Courier New"/>
                        </a:rPr>
                        <a:t>doSomething()</a:t>
                      </a:r>
                      <a:endParaRPr sz="2800">
                        <a:latin typeface="Courier New"/>
                        <a:cs typeface="Courier New"/>
                      </a:endParaRPr>
                    </a:p>
                  </a:txBody>
                  <a:tcPr marL="0" marR="0" marT="0" marB="0"/>
                </a:tc>
                <a:tc>
                  <a:txBody>
                    <a:bodyPr/>
                    <a:lstStyle/>
                    <a:p>
                      <a:pPr>
                        <a:lnSpc>
                          <a:spcPts val="2890"/>
                        </a:lnSpc>
                      </a:pPr>
                      <a:r>
                        <a:rPr sz="2800" b="1" spc="-10" dirty="0">
                          <a:latin typeface="Courier New"/>
                          <a:cs typeface="Courier New"/>
                        </a:rPr>
                        <a:t>{}</a:t>
                      </a:r>
                      <a:endParaRPr sz="2800">
                        <a:latin typeface="Courier New"/>
                        <a:cs typeface="Courier New"/>
                      </a:endParaRPr>
                    </a:p>
                  </a:txBody>
                  <a:tcPr marL="0" marR="0" marT="0" marB="0"/>
                </a:tc>
                <a:extLst>
                  <a:ext uri="{0D108BD9-81ED-4DB2-BD59-A6C34878D82A}">
                    <a16:rowId xmlns:a16="http://schemas.microsoft.com/office/drawing/2014/main" val="10000"/>
                  </a:ext>
                </a:extLst>
              </a:tr>
              <a:tr h="411519">
                <a:tc>
                  <a:txBody>
                    <a:bodyPr/>
                    <a:lstStyle/>
                    <a:p>
                      <a:pPr marL="31750">
                        <a:lnSpc>
                          <a:spcPts val="2960"/>
                        </a:lnSpc>
                      </a:pPr>
                      <a:r>
                        <a:rPr sz="2800" b="1" spc="-10" dirty="0">
                          <a:solidFill>
                            <a:srgbClr val="333399"/>
                          </a:solidFill>
                          <a:latin typeface="Courier New"/>
                          <a:cs typeface="Courier New"/>
                        </a:rPr>
                        <a:t>protected</a:t>
                      </a:r>
                      <a:endParaRPr sz="2800">
                        <a:latin typeface="Courier New"/>
                        <a:cs typeface="Courier New"/>
                      </a:endParaRPr>
                    </a:p>
                  </a:txBody>
                  <a:tcPr marL="0" marR="0" marT="0" marB="0"/>
                </a:tc>
                <a:tc>
                  <a:txBody>
                    <a:bodyPr/>
                    <a:lstStyle/>
                    <a:p>
                      <a:pPr algn="ctr">
                        <a:lnSpc>
                          <a:spcPts val="2960"/>
                        </a:lnSpc>
                      </a:pPr>
                      <a:r>
                        <a:rPr sz="2800" b="1" spc="-10" dirty="0">
                          <a:solidFill>
                            <a:srgbClr val="806800"/>
                          </a:solidFill>
                          <a:latin typeface="Courier New"/>
                          <a:cs typeface="Courier New"/>
                        </a:rPr>
                        <a:t>void</a:t>
                      </a:r>
                      <a:endParaRPr sz="2800">
                        <a:latin typeface="Courier New"/>
                        <a:cs typeface="Courier New"/>
                      </a:endParaRPr>
                    </a:p>
                  </a:txBody>
                  <a:tcPr marL="0" marR="0" marT="0" marB="0"/>
                </a:tc>
                <a:tc>
                  <a:txBody>
                    <a:bodyPr/>
                    <a:lstStyle/>
                    <a:p>
                      <a:pPr marL="105410">
                        <a:lnSpc>
                          <a:spcPts val="2960"/>
                        </a:lnSpc>
                      </a:pPr>
                      <a:r>
                        <a:rPr sz="2800" b="1" spc="-5" dirty="0">
                          <a:latin typeface="Courier New"/>
                          <a:cs typeface="Courier New"/>
                        </a:rPr>
                        <a:t>doS</a:t>
                      </a:r>
                      <a:r>
                        <a:rPr sz="2800" b="1" spc="-15" dirty="0">
                          <a:latin typeface="Courier New"/>
                          <a:cs typeface="Courier New"/>
                        </a:rPr>
                        <a:t>o</a:t>
                      </a:r>
                      <a:r>
                        <a:rPr sz="2800" b="1" spc="-5" dirty="0">
                          <a:latin typeface="Courier New"/>
                          <a:cs typeface="Courier New"/>
                        </a:rPr>
                        <a:t>meth</a:t>
                      </a:r>
                      <a:r>
                        <a:rPr sz="2800" b="1" spc="-15" dirty="0">
                          <a:latin typeface="Courier New"/>
                          <a:cs typeface="Courier New"/>
                        </a:rPr>
                        <a:t>i</a:t>
                      </a:r>
                      <a:r>
                        <a:rPr sz="2800" b="1" spc="-5" dirty="0">
                          <a:latin typeface="Courier New"/>
                          <a:cs typeface="Courier New"/>
                        </a:rPr>
                        <a:t>ng</a:t>
                      </a:r>
                      <a:r>
                        <a:rPr sz="2800" b="1" dirty="0">
                          <a:latin typeface="Courier New"/>
                          <a:cs typeface="Courier New"/>
                        </a:rPr>
                        <a:t>2</a:t>
                      </a:r>
                      <a:r>
                        <a:rPr sz="2800" b="1" spc="-10" dirty="0">
                          <a:latin typeface="Courier New"/>
                          <a:cs typeface="Courier New"/>
                        </a:rPr>
                        <a:t>(</a:t>
                      </a:r>
                      <a:r>
                        <a:rPr sz="2800" b="1" dirty="0">
                          <a:latin typeface="Courier New"/>
                          <a:cs typeface="Courier New"/>
                        </a:rPr>
                        <a:t>)</a:t>
                      </a:r>
                      <a:endParaRPr sz="2800">
                        <a:latin typeface="Courier New"/>
                        <a:cs typeface="Courier New"/>
                      </a:endParaRPr>
                    </a:p>
                  </a:txBody>
                  <a:tcPr marL="0" marR="0" marT="0" marB="0"/>
                </a:tc>
                <a:tc>
                  <a:txBody>
                    <a:bodyPr/>
                    <a:lstStyle/>
                    <a:p>
                      <a:pPr marL="213995">
                        <a:lnSpc>
                          <a:spcPts val="2960"/>
                        </a:lnSpc>
                      </a:pPr>
                      <a:r>
                        <a:rPr sz="2800" b="1" spc="-10" dirty="0">
                          <a:latin typeface="Courier New"/>
                          <a:cs typeface="Courier New"/>
                        </a:rPr>
                        <a:t>{}</a:t>
                      </a:r>
                      <a:endParaRPr sz="28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3" name="object 13"/>
          <p:cNvSpPr txBox="1"/>
          <p:nvPr/>
        </p:nvSpPr>
        <p:spPr>
          <a:xfrm>
            <a:off x="2762124" y="5574157"/>
            <a:ext cx="292735" cy="452120"/>
          </a:xfrm>
          <a:prstGeom prst="rect">
            <a:avLst/>
          </a:prstGeom>
        </p:spPr>
        <p:txBody>
          <a:bodyPr vert="horz" wrap="square" lIns="0" tIns="12065" rIns="0" bIns="0" rtlCol="0">
            <a:spAutoFit/>
          </a:bodyPr>
          <a:lstStyle/>
          <a:p>
            <a:pPr marL="68580">
              <a:spcBef>
                <a:spcPts val="95"/>
              </a:spcBef>
            </a:pPr>
            <a:r>
              <a:rPr sz="2800" b="1" dirty="0">
                <a:latin typeface="Times New Roman" panose="02020603050405020304" pitchFamily="18" charset="0"/>
                <a:cs typeface="Times New Roman" panose="02020603050405020304" pitchFamily="18" charset="0"/>
              </a:rPr>
              <a:t>}</a:t>
            </a:r>
            <a:endParaRPr sz="2800">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2751315" y="2464180"/>
            <a:ext cx="8798560" cy="4028440"/>
            <a:chOff x="350380" y="2619755"/>
            <a:chExt cx="8798560" cy="4028440"/>
          </a:xfrm>
        </p:grpSpPr>
        <p:sp>
          <p:nvSpPr>
            <p:cNvPr id="15" name="object 15"/>
            <p:cNvSpPr/>
            <p:nvPr/>
          </p:nvSpPr>
          <p:spPr>
            <a:xfrm>
              <a:off x="350380" y="2619755"/>
              <a:ext cx="5343525" cy="4023360"/>
            </a:xfrm>
            <a:custGeom>
              <a:avLst/>
              <a:gdLst/>
              <a:ahLst/>
              <a:cxnLst/>
              <a:rect l="l" t="t" r="r" b="b"/>
              <a:pathLst>
                <a:path w="5343525" h="4023359">
                  <a:moveTo>
                    <a:pt x="318973" y="82042"/>
                  </a:moveTo>
                  <a:lnTo>
                    <a:pt x="313080" y="61214"/>
                  </a:lnTo>
                  <a:lnTo>
                    <a:pt x="295795" y="0"/>
                  </a:lnTo>
                  <a:lnTo>
                    <a:pt x="244119" y="67691"/>
                  </a:lnTo>
                  <a:lnTo>
                    <a:pt x="275310" y="73672"/>
                  </a:lnTo>
                  <a:lnTo>
                    <a:pt x="2489" y="1506728"/>
                  </a:lnTo>
                  <a:lnTo>
                    <a:pt x="114" y="1507363"/>
                  </a:lnTo>
                  <a:lnTo>
                    <a:pt x="1435" y="1512227"/>
                  </a:lnTo>
                  <a:lnTo>
                    <a:pt x="0" y="1519809"/>
                  </a:lnTo>
                  <a:lnTo>
                    <a:pt x="3708" y="1520494"/>
                  </a:lnTo>
                  <a:lnTo>
                    <a:pt x="269532" y="2490063"/>
                  </a:lnTo>
                  <a:lnTo>
                    <a:pt x="238899" y="2498471"/>
                  </a:lnTo>
                  <a:lnTo>
                    <a:pt x="295795" y="2561844"/>
                  </a:lnTo>
                  <a:lnTo>
                    <a:pt x="307619" y="2502281"/>
                  </a:lnTo>
                  <a:lnTo>
                    <a:pt x="312394" y="2478278"/>
                  </a:lnTo>
                  <a:lnTo>
                    <a:pt x="281749" y="2486698"/>
                  </a:lnTo>
                  <a:lnTo>
                    <a:pt x="14439" y="1511706"/>
                  </a:lnTo>
                  <a:lnTo>
                    <a:pt x="287782" y="76073"/>
                  </a:lnTo>
                  <a:lnTo>
                    <a:pt x="318973" y="82042"/>
                  </a:lnTo>
                  <a:close/>
                </a:path>
                <a:path w="5343525" h="4023359">
                  <a:moveTo>
                    <a:pt x="5343271" y="3224796"/>
                  </a:moveTo>
                  <a:lnTo>
                    <a:pt x="303415" y="3224784"/>
                  </a:lnTo>
                  <a:lnTo>
                    <a:pt x="303415" y="4023360"/>
                  </a:lnTo>
                  <a:lnTo>
                    <a:pt x="5343271" y="3224796"/>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653796" y="5844539"/>
              <a:ext cx="8490585" cy="798830"/>
            </a:xfrm>
            <a:custGeom>
              <a:avLst/>
              <a:gdLst/>
              <a:ahLst/>
              <a:cxnLst/>
              <a:rect l="l" t="t" r="r" b="b"/>
              <a:pathLst>
                <a:path w="8490585" h="798829">
                  <a:moveTo>
                    <a:pt x="5039868" y="0"/>
                  </a:moveTo>
                  <a:lnTo>
                    <a:pt x="8490204" y="0"/>
                  </a:lnTo>
                  <a:lnTo>
                    <a:pt x="0" y="0"/>
                  </a:lnTo>
                  <a:lnTo>
                    <a:pt x="0" y="798576"/>
                  </a:lnTo>
                </a:path>
                <a:path w="8490585" h="798829">
                  <a:moveTo>
                    <a:pt x="5039868" y="798576"/>
                  </a:moveTo>
                  <a:lnTo>
                    <a:pt x="5039868" y="0"/>
                  </a:lnTo>
                  <a:lnTo>
                    <a:pt x="8490204" y="0"/>
                  </a:lnTo>
                  <a:lnTo>
                    <a:pt x="5039868" y="0"/>
                  </a:lnTo>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653796" y="5844539"/>
              <a:ext cx="5039995" cy="798830"/>
            </a:xfrm>
            <a:custGeom>
              <a:avLst/>
              <a:gdLst/>
              <a:ahLst/>
              <a:cxnLst/>
              <a:rect l="l" t="t" r="r" b="b"/>
              <a:pathLst>
                <a:path w="5039995" h="798829">
                  <a:moveTo>
                    <a:pt x="5039868" y="0"/>
                  </a:moveTo>
                  <a:lnTo>
                    <a:pt x="0" y="0"/>
                  </a:lnTo>
                  <a:lnTo>
                    <a:pt x="0" y="798576"/>
                  </a:lnTo>
                  <a:lnTo>
                    <a:pt x="5039868" y="798576"/>
                  </a:lnTo>
                  <a:lnTo>
                    <a:pt x="5039868"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653796" y="5844539"/>
              <a:ext cx="5039995" cy="798830"/>
            </a:xfrm>
            <a:custGeom>
              <a:avLst/>
              <a:gdLst/>
              <a:ahLst/>
              <a:cxnLst/>
              <a:rect l="l" t="t" r="r" b="b"/>
              <a:pathLst>
                <a:path w="5039995" h="798829">
                  <a:moveTo>
                    <a:pt x="0" y="798576"/>
                  </a:moveTo>
                  <a:lnTo>
                    <a:pt x="5039868" y="798576"/>
                  </a:lnTo>
                  <a:lnTo>
                    <a:pt x="5039868" y="0"/>
                  </a:lnTo>
                  <a:lnTo>
                    <a:pt x="0" y="0"/>
                  </a:lnTo>
                  <a:lnTo>
                    <a:pt x="0" y="798576"/>
                  </a:lnTo>
                  <a:close/>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3054730" y="5688966"/>
            <a:ext cx="5044440" cy="657231"/>
          </a:xfrm>
          <a:prstGeom prst="rect">
            <a:avLst/>
          </a:prstGeom>
        </p:spPr>
        <p:txBody>
          <a:bodyPr vert="horz" wrap="square" lIns="0" tIns="41275" rIns="0" bIns="0" rtlCol="0">
            <a:spAutoFit/>
          </a:bodyPr>
          <a:lstStyle/>
          <a:p>
            <a:pPr marL="894080" marR="306705" indent="-584200">
              <a:spcBef>
                <a:spcPts val="325"/>
              </a:spcBef>
            </a:pPr>
            <a:r>
              <a:rPr sz="2000" i="1" dirty="0">
                <a:solidFill>
                  <a:srgbClr val="FFFFFF"/>
                </a:solidFill>
                <a:latin typeface="Times New Roman" panose="02020603050405020304" pitchFamily="18" charset="0"/>
                <a:cs typeface="Times New Roman" panose="02020603050405020304" pitchFamily="18" charset="0"/>
              </a:rPr>
              <a:t>Không ghi đè được do chỉ định truy cập  yếu hơn (public -&gt; protected)</a:t>
            </a:r>
            <a:endParaRPr sz="2000">
              <a:latin typeface="Times New Roman" panose="02020603050405020304" pitchFamily="18" charset="0"/>
              <a:cs typeface="Times New Roman" panose="02020603050405020304" pitchFamily="18" charset="0"/>
            </a:endParaRPr>
          </a:p>
        </p:txBody>
      </p:sp>
      <p:grpSp>
        <p:nvGrpSpPr>
          <p:cNvPr id="20" name="object 20"/>
          <p:cNvGrpSpPr/>
          <p:nvPr/>
        </p:nvGrpSpPr>
        <p:grpSpPr>
          <a:xfrm>
            <a:off x="2752978" y="2955545"/>
            <a:ext cx="4428490" cy="3370579"/>
            <a:chOff x="352043" y="3111119"/>
            <a:chExt cx="4428490" cy="3370579"/>
          </a:xfrm>
        </p:grpSpPr>
        <p:sp>
          <p:nvSpPr>
            <p:cNvPr id="21" name="object 21"/>
            <p:cNvSpPr/>
            <p:nvPr/>
          </p:nvSpPr>
          <p:spPr>
            <a:xfrm>
              <a:off x="356615" y="4125468"/>
              <a:ext cx="289560" cy="2352040"/>
            </a:xfrm>
            <a:custGeom>
              <a:avLst/>
              <a:gdLst/>
              <a:ahLst/>
              <a:cxnLst/>
              <a:rect l="l" t="t" r="r" b="b"/>
              <a:pathLst>
                <a:path w="289559" h="2352040">
                  <a:moveTo>
                    <a:pt x="0" y="0"/>
                  </a:moveTo>
                  <a:lnTo>
                    <a:pt x="0" y="2351531"/>
                  </a:lnTo>
                </a:path>
                <a:path w="289559" h="2352040">
                  <a:moveTo>
                    <a:pt x="289560" y="2351531"/>
                  </a:moveTo>
                  <a:lnTo>
                    <a:pt x="0" y="2351531"/>
                  </a:lnTo>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22"/>
            <p:cNvSpPr/>
            <p:nvPr/>
          </p:nvSpPr>
          <p:spPr>
            <a:xfrm>
              <a:off x="3352800" y="3111118"/>
              <a:ext cx="1427480" cy="2379980"/>
            </a:xfrm>
            <a:custGeom>
              <a:avLst/>
              <a:gdLst/>
              <a:ahLst/>
              <a:cxnLst/>
              <a:rect l="l" t="t" r="r" b="b"/>
              <a:pathLst>
                <a:path w="1427479" h="2379979">
                  <a:moveTo>
                    <a:pt x="1427226" y="470801"/>
                  </a:moveTo>
                  <a:lnTo>
                    <a:pt x="1421879" y="467245"/>
                  </a:lnTo>
                  <a:lnTo>
                    <a:pt x="1423797" y="461137"/>
                  </a:lnTo>
                  <a:lnTo>
                    <a:pt x="74523" y="30187"/>
                  </a:lnTo>
                  <a:lnTo>
                    <a:pt x="75768" y="26289"/>
                  </a:lnTo>
                  <a:lnTo>
                    <a:pt x="84201" y="0"/>
                  </a:lnTo>
                  <a:lnTo>
                    <a:pt x="0" y="13081"/>
                  </a:lnTo>
                  <a:lnTo>
                    <a:pt x="60960" y="72517"/>
                  </a:lnTo>
                  <a:lnTo>
                    <a:pt x="70624" y="42341"/>
                  </a:lnTo>
                  <a:lnTo>
                    <a:pt x="1411871" y="470750"/>
                  </a:lnTo>
                  <a:lnTo>
                    <a:pt x="189280" y="2312860"/>
                  </a:lnTo>
                  <a:lnTo>
                    <a:pt x="162814" y="2295271"/>
                  </a:lnTo>
                  <a:lnTo>
                    <a:pt x="152400" y="2379853"/>
                  </a:lnTo>
                  <a:lnTo>
                    <a:pt x="226314" y="2337435"/>
                  </a:lnTo>
                  <a:lnTo>
                    <a:pt x="215785" y="2330450"/>
                  </a:lnTo>
                  <a:lnTo>
                    <a:pt x="199821" y="2319858"/>
                  </a:lnTo>
                  <a:lnTo>
                    <a:pt x="1427226" y="470801"/>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3" name="object 23"/>
          <p:cNvSpPr txBox="1"/>
          <p:nvPr/>
        </p:nvSpPr>
        <p:spPr>
          <a:xfrm>
            <a:off x="7242683" y="3271901"/>
            <a:ext cx="3349118" cy="969496"/>
          </a:xfrm>
          <a:prstGeom prst="rect">
            <a:avLst/>
          </a:prstGeom>
          <a:solidFill>
            <a:srgbClr val="EE791F"/>
          </a:solidFill>
        </p:spPr>
        <p:txBody>
          <a:bodyPr vert="horz" wrap="square" lIns="0" tIns="45720" rIns="0" bIns="0" rtlCol="0">
            <a:spAutoFit/>
          </a:bodyPr>
          <a:lstStyle/>
          <a:p>
            <a:pPr marL="1124585" marR="380365" indent="-737870">
              <a:spcBef>
                <a:spcPts val="360"/>
              </a:spcBef>
            </a:pPr>
            <a:r>
              <a:rPr sz="2000" i="1" dirty="0">
                <a:solidFill>
                  <a:srgbClr val="FFFFFF"/>
                </a:solidFill>
                <a:latin typeface="Times New Roman" panose="02020603050405020304" pitchFamily="18" charset="0"/>
                <a:cs typeface="Times New Roman" panose="02020603050405020304" pitchFamily="18" charset="0"/>
              </a:rPr>
              <a:t>Không ghi đè </a:t>
            </a:r>
            <a:r>
              <a:rPr sz="2000" i="1" dirty="0" err="1">
                <a:solidFill>
                  <a:srgbClr val="FFFFFF"/>
                </a:solidFill>
                <a:latin typeface="Times New Roman" panose="02020603050405020304" pitchFamily="18" charset="0"/>
                <a:cs typeface="Times New Roman" panose="02020603050405020304" pitchFamily="18" charset="0"/>
              </a:rPr>
              <a:t>được</a:t>
            </a:r>
            <a:r>
              <a:rPr sz="2000" i="1" dirty="0">
                <a:solidFill>
                  <a:srgbClr val="FFFFFF"/>
                </a:solidFill>
                <a:latin typeface="Times New Roman" panose="02020603050405020304" pitchFamily="18" charset="0"/>
                <a:cs typeface="Times New Roman" panose="02020603050405020304" pitchFamily="18" charset="0"/>
              </a:rPr>
              <a:t> do</a:t>
            </a:r>
            <a:r>
              <a:rPr lang="en-US" sz="2000" i="1" dirty="0">
                <a:solidFill>
                  <a:srgbClr val="FFFFFF"/>
                </a:solidFill>
                <a:latin typeface="Times New Roman" panose="02020603050405020304" pitchFamily="18" charset="0"/>
                <a:cs typeface="Times New Roman" panose="02020603050405020304" pitchFamily="18" charset="0"/>
              </a:rPr>
              <a:t> </a:t>
            </a:r>
            <a:r>
              <a:rPr sz="2000" i="1" dirty="0" err="1">
                <a:solidFill>
                  <a:srgbClr val="FFFFFF"/>
                </a:solidFill>
                <a:latin typeface="Times New Roman" panose="02020603050405020304" pitchFamily="18" charset="0"/>
                <a:cs typeface="Times New Roman" panose="02020603050405020304" pitchFamily="18" charset="0"/>
              </a:rPr>
              <a:t>không</a:t>
            </a:r>
            <a:r>
              <a:rPr sz="2000" i="1" dirty="0">
                <a:solidFill>
                  <a:srgbClr val="FFFFFF"/>
                </a:solidFill>
                <a:latin typeface="Times New Roman" panose="02020603050405020304" pitchFamily="18" charset="0"/>
                <a:cs typeface="Times New Roman" panose="02020603050405020304" pitchFamily="18" charset="0"/>
              </a:rPr>
              <a:t>  cùng kiểu trả về</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415133"/>
            <a:ext cx="7822123" cy="505267"/>
          </a:xfrm>
          <a:prstGeom prst="rect">
            <a:avLst/>
          </a:prstGeom>
        </p:spPr>
        <p:txBody>
          <a:bodyPr vert="horz" wrap="square" lIns="0" tIns="12700" rIns="0" bIns="0" rtlCol="0" anchor="ctr">
            <a:spAutoFit/>
          </a:bodyPr>
          <a:lstStyle/>
          <a:p>
            <a:pPr marL="12700">
              <a:lnSpc>
                <a:spcPct val="100000"/>
              </a:lnSpc>
              <a:spcBef>
                <a:spcPts val="100"/>
              </a:spcBef>
            </a:pPr>
            <a:r>
              <a:rPr sz="3200" dirty="0">
                <a:solidFill>
                  <a:srgbClr val="333399"/>
                </a:solidFill>
                <a:latin typeface="Tahoma"/>
                <a:cs typeface="Tahoma"/>
              </a:rPr>
              <a:t>Ưu điểm của tái sử dụng mã nguồn</a:t>
            </a:r>
            <a:endParaRPr sz="3200" dirty="0">
              <a:latin typeface="Tahoma"/>
              <a:cs typeface="Tahoma"/>
            </a:endParaRPr>
          </a:p>
        </p:txBody>
      </p:sp>
      <p:sp>
        <p:nvSpPr>
          <p:cNvPr id="10" name="object 10"/>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7</a:t>
            </a:fld>
            <a:endParaRPr dirty="0"/>
          </a:p>
        </p:txBody>
      </p:sp>
      <p:sp>
        <p:nvSpPr>
          <p:cNvPr id="8" name="object 8"/>
          <p:cNvSpPr txBox="1"/>
          <p:nvPr/>
        </p:nvSpPr>
        <p:spPr>
          <a:xfrm>
            <a:off x="2619755" y="1402078"/>
            <a:ext cx="5334000" cy="4358244"/>
          </a:xfrm>
          <a:prstGeom prst="rect">
            <a:avLst/>
          </a:prstGeom>
        </p:spPr>
        <p:txBody>
          <a:bodyPr vert="horz" wrap="square" lIns="0" tIns="109855" rIns="0" bIns="0" rtlCol="0">
            <a:spAutoFit/>
          </a:bodyPr>
          <a:lstStyle/>
          <a:p>
            <a:pPr marL="355600" indent="-342900">
              <a:spcBef>
                <a:spcPts val="865"/>
              </a:spcBef>
              <a:buClr>
                <a:srgbClr val="3333CC"/>
              </a:buClr>
              <a:buSzPct val="59375"/>
              <a:buFont typeface="Wingdings"/>
              <a:buChar char="◼"/>
              <a:tabLst>
                <a:tab pos="354965" algn="l"/>
                <a:tab pos="355600" algn="l"/>
              </a:tabLst>
            </a:pPr>
            <a:r>
              <a:rPr sz="3200" dirty="0">
                <a:latin typeface="Tahoma"/>
                <a:cs typeface="Tahoma"/>
              </a:rPr>
              <a:t>Giảm thiểu công sức, chi phí</a:t>
            </a:r>
          </a:p>
          <a:p>
            <a:pPr marL="355600" marR="367030" indent="-342900">
              <a:spcBef>
                <a:spcPts val="770"/>
              </a:spcBef>
              <a:buClr>
                <a:srgbClr val="3333CC"/>
              </a:buClr>
              <a:buSzPct val="59375"/>
              <a:buFont typeface="Wingdings"/>
              <a:buChar char="◼"/>
              <a:tabLst>
                <a:tab pos="354965" algn="l"/>
                <a:tab pos="355600" algn="l"/>
              </a:tabLst>
            </a:pPr>
            <a:r>
              <a:rPr sz="3200" dirty="0">
                <a:latin typeface="Tahoma"/>
                <a:cs typeface="Tahoma"/>
              </a:rPr>
              <a:t>Nâng cao chất lượng </a:t>
            </a:r>
            <a:r>
              <a:rPr sz="3200" dirty="0" err="1">
                <a:latin typeface="Tahoma"/>
                <a:cs typeface="Tahoma"/>
              </a:rPr>
              <a:t>phần</a:t>
            </a:r>
            <a:r>
              <a:rPr sz="3200" dirty="0">
                <a:latin typeface="Tahoma"/>
                <a:cs typeface="Tahoma"/>
              </a:rPr>
              <a:t> </a:t>
            </a:r>
            <a:r>
              <a:rPr sz="3200" dirty="0" err="1">
                <a:latin typeface="Tahoma"/>
                <a:cs typeface="Tahoma"/>
              </a:rPr>
              <a:t>mềm</a:t>
            </a:r>
            <a:endParaRPr sz="3200" dirty="0">
              <a:latin typeface="Tahoma"/>
              <a:cs typeface="Tahoma"/>
            </a:endParaRPr>
          </a:p>
          <a:p>
            <a:pPr marL="355600" marR="45720" indent="-342900">
              <a:spcBef>
                <a:spcPts val="770"/>
              </a:spcBef>
              <a:buClr>
                <a:srgbClr val="3333CC"/>
              </a:buClr>
              <a:buSzPct val="59375"/>
              <a:buFont typeface="Wingdings"/>
              <a:buChar char="◼"/>
              <a:tabLst>
                <a:tab pos="354965" algn="l"/>
                <a:tab pos="355600" algn="l"/>
              </a:tabLst>
            </a:pPr>
            <a:r>
              <a:rPr sz="3200" dirty="0">
                <a:latin typeface="Tahoma"/>
                <a:cs typeface="Tahoma"/>
              </a:rPr>
              <a:t>Nâng cao khả năng mô </a:t>
            </a:r>
            <a:r>
              <a:rPr sz="3200" dirty="0" err="1">
                <a:latin typeface="Tahoma"/>
                <a:cs typeface="Tahoma"/>
              </a:rPr>
              <a:t>hình</a:t>
            </a:r>
            <a:r>
              <a:rPr sz="3200" dirty="0">
                <a:latin typeface="Tahoma"/>
                <a:cs typeface="Tahoma"/>
              </a:rPr>
              <a:t> </a:t>
            </a:r>
            <a:r>
              <a:rPr sz="3200" dirty="0" err="1">
                <a:latin typeface="Tahoma"/>
                <a:cs typeface="Tahoma"/>
              </a:rPr>
              <a:t>hóa</a:t>
            </a:r>
            <a:r>
              <a:rPr sz="3200" dirty="0">
                <a:latin typeface="Tahoma"/>
                <a:cs typeface="Tahoma"/>
              </a:rPr>
              <a:t> thế giới thực</a:t>
            </a:r>
          </a:p>
          <a:p>
            <a:pPr marL="355600" marR="349250" indent="-342900">
              <a:spcBef>
                <a:spcPts val="770"/>
              </a:spcBef>
              <a:buClr>
                <a:srgbClr val="3333CC"/>
              </a:buClr>
              <a:buSzPct val="59375"/>
              <a:buFont typeface="Wingdings"/>
              <a:buChar char="◼"/>
              <a:tabLst>
                <a:tab pos="354965" algn="l"/>
                <a:tab pos="355600" algn="l"/>
              </a:tabLst>
            </a:pPr>
            <a:r>
              <a:rPr sz="3200" dirty="0">
                <a:latin typeface="Tahoma"/>
                <a:cs typeface="Tahoma"/>
              </a:rPr>
              <a:t>Nâng cao khả năng </a:t>
            </a:r>
            <a:r>
              <a:rPr sz="3200" dirty="0" err="1">
                <a:latin typeface="Tahoma"/>
                <a:cs typeface="Tahoma"/>
              </a:rPr>
              <a:t>bảo</a:t>
            </a:r>
            <a:r>
              <a:rPr sz="3200" dirty="0">
                <a:latin typeface="Tahoma"/>
                <a:cs typeface="Tahoma"/>
              </a:rPr>
              <a:t> </a:t>
            </a:r>
            <a:r>
              <a:rPr sz="3200" dirty="0" err="1">
                <a:latin typeface="Tahoma"/>
                <a:cs typeface="Tahoma"/>
              </a:rPr>
              <a:t>trì</a:t>
            </a:r>
            <a:r>
              <a:rPr sz="3200" dirty="0">
                <a:latin typeface="Tahoma"/>
                <a:cs typeface="Tahoma"/>
              </a:rPr>
              <a:t>(maintainability)</a:t>
            </a:r>
          </a:p>
        </p:txBody>
      </p:sp>
      <p:sp>
        <p:nvSpPr>
          <p:cNvPr id="9" name="object 9"/>
          <p:cNvSpPr/>
          <p:nvPr/>
        </p:nvSpPr>
        <p:spPr>
          <a:xfrm>
            <a:off x="8003581" y="1402078"/>
            <a:ext cx="2572511" cy="385876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95600" y="-206772"/>
            <a:ext cx="4466590" cy="1367041"/>
          </a:xfrm>
          <a:prstGeom prst="rect">
            <a:avLst/>
          </a:prstGeom>
        </p:spPr>
        <p:txBody>
          <a:bodyPr vert="horz" wrap="square" lIns="0" tIns="12700" rIns="0" bIns="0" rtlCol="0" anchor="ctr">
            <a:spAutoFit/>
          </a:bodyPr>
          <a:lstStyle/>
          <a:p>
            <a:pPr marL="12700">
              <a:lnSpc>
                <a:spcPct val="100000"/>
              </a:lnSpc>
              <a:spcBef>
                <a:spcPts val="100"/>
              </a:spcBef>
            </a:pPr>
            <a:r>
              <a:rPr dirty="0"/>
              <a:t>Quy định trong ghi đè</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70</a:t>
            </a:fld>
            <a:endParaRPr dirty="0"/>
          </a:p>
        </p:txBody>
      </p:sp>
      <p:sp>
        <p:nvSpPr>
          <p:cNvPr id="8" name="object 8"/>
          <p:cNvSpPr txBox="1"/>
          <p:nvPr/>
        </p:nvSpPr>
        <p:spPr>
          <a:xfrm>
            <a:off x="2600071" y="1590053"/>
            <a:ext cx="7593965" cy="2149475"/>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Không được phép ghi đè:</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a:t>
            </a:r>
            <a:r>
              <a:rPr sz="2800" dirty="0">
                <a:solidFill>
                  <a:srgbClr val="333399"/>
                </a:solidFill>
                <a:latin typeface="Times New Roman" panose="02020603050405020304" pitchFamily="18" charset="0"/>
                <a:cs typeface="Times New Roman" panose="02020603050405020304" pitchFamily="18" charset="0"/>
              </a:rPr>
              <a:t>static </a:t>
            </a:r>
            <a:r>
              <a:rPr sz="2800" dirty="0">
                <a:latin typeface="Times New Roman" panose="02020603050405020304" pitchFamily="18" charset="0"/>
                <a:cs typeface="Times New Roman" panose="02020603050405020304" pitchFamily="18" charset="0"/>
              </a:rPr>
              <a:t>trong lớp cha</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a:t>
            </a:r>
            <a:r>
              <a:rPr sz="2800" dirty="0">
                <a:solidFill>
                  <a:srgbClr val="333399"/>
                </a:solidFill>
                <a:latin typeface="Times New Roman" panose="02020603050405020304" pitchFamily="18" charset="0"/>
                <a:cs typeface="Times New Roman" panose="02020603050405020304" pitchFamily="18" charset="0"/>
              </a:rPr>
              <a:t>private </a:t>
            </a:r>
            <a:r>
              <a:rPr sz="2800" dirty="0">
                <a:latin typeface="Times New Roman" panose="02020603050405020304" pitchFamily="18" charset="0"/>
                <a:cs typeface="Times New Roman" panose="02020603050405020304" pitchFamily="18" charset="0"/>
              </a:rPr>
              <a:t>trong lớp cha</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hằng (</a:t>
            </a:r>
            <a:r>
              <a:rPr sz="2800" dirty="0">
                <a:solidFill>
                  <a:srgbClr val="333399"/>
                </a:solidFill>
                <a:latin typeface="Times New Roman" panose="02020603050405020304" pitchFamily="18" charset="0"/>
                <a:cs typeface="Times New Roman" panose="02020603050405020304" pitchFamily="18" charset="0"/>
              </a:rPr>
              <a:t>final</a:t>
            </a:r>
            <a:r>
              <a:rPr sz="2800" dirty="0">
                <a:latin typeface="Times New Roman" panose="02020603050405020304" pitchFamily="18" charset="0"/>
                <a:cs typeface="Times New Roman" panose="02020603050405020304" pitchFamily="18" charset="0"/>
              </a:rPr>
              <a:t>) trong lớp cha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284700"/>
            <a:ext cx="6790055" cy="689932"/>
          </a:xfrm>
          <a:prstGeom prst="rect">
            <a:avLst/>
          </a:prstGeom>
        </p:spPr>
        <p:txBody>
          <a:bodyPr vert="horz" wrap="square" lIns="0" tIns="12700" rIns="0" bIns="0" rtlCol="0" anchor="ctr">
            <a:spAutoFit/>
          </a:bodyPr>
          <a:lstStyle/>
          <a:p>
            <a:pPr marL="12700">
              <a:lnSpc>
                <a:spcPct val="100000"/>
              </a:lnSpc>
              <a:spcBef>
                <a:spcPts val="100"/>
              </a:spcBef>
            </a:pPr>
            <a:r>
              <a:rPr dirty="0"/>
              <a:t>Hạn chế ghi đè – Từ khoá </a:t>
            </a:r>
            <a:r>
              <a:rPr b="1" dirty="0"/>
              <a:t>final</a:t>
            </a:r>
          </a:p>
        </p:txBody>
      </p:sp>
      <p:sp>
        <p:nvSpPr>
          <p:cNvPr id="8" name="object 8"/>
          <p:cNvSpPr txBox="1"/>
          <p:nvPr/>
        </p:nvSpPr>
        <p:spPr>
          <a:xfrm>
            <a:off x="2619756" y="1412234"/>
            <a:ext cx="7772655" cy="4741683"/>
          </a:xfrm>
          <a:prstGeom prst="rect">
            <a:avLst/>
          </a:prstGeom>
        </p:spPr>
        <p:txBody>
          <a:bodyPr vert="horz" wrap="square" lIns="0" tIns="12065" rIns="0" bIns="0" rtlCol="0">
            <a:spAutoFit/>
          </a:bodyPr>
          <a:lstStyle/>
          <a:p>
            <a:pPr marL="355600" marR="1397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Đôi lúc ta muốn hạn chế việc định nghĩa lại vì các lý  do sau:</a:t>
            </a:r>
          </a:p>
          <a:p>
            <a:pPr marL="756285" marR="508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Tính đúng đắn: Định nghĩa lại một phương thức trong lớp  dẫn xuất có thể làm sai lạc ý nghĩa của nó</a:t>
            </a:r>
          </a:p>
          <a:p>
            <a:pPr marL="756285" marR="43497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Tính hiệu quả: Cơ chế kết nối động không hiệu quả về  mặt thời gian bằng kết nối tĩnh</a:t>
            </a:r>
          </a:p>
          <a:p>
            <a:pPr marL="355600" marR="37465"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Nếu biết trước sẽ không định nghĩa lại phương thức  của lớp cơ sở thì nên dùng từ khóa </a:t>
            </a:r>
            <a:r>
              <a:rPr sz="2800" b="1" dirty="0">
                <a:solidFill>
                  <a:srgbClr val="333399"/>
                </a:solidFill>
                <a:latin typeface="Times New Roman" panose="02020603050405020304" pitchFamily="18" charset="0"/>
                <a:cs typeface="Times New Roman" panose="02020603050405020304" pitchFamily="18" charset="0"/>
              </a:rPr>
              <a:t>final </a:t>
            </a:r>
            <a:r>
              <a:rPr sz="2800" dirty="0">
                <a:latin typeface="Times New Roman" panose="02020603050405020304" pitchFamily="18" charset="0"/>
                <a:cs typeface="Times New Roman" panose="02020603050405020304" pitchFamily="18" charset="0"/>
              </a:rPr>
              <a:t>đi với  phương thức. Ví dụ:</a:t>
            </a:r>
          </a:p>
          <a:p>
            <a:pPr marL="413384">
              <a:spcBef>
                <a:spcPts val="305"/>
              </a:spcBef>
            </a:pPr>
            <a:r>
              <a:rPr sz="2400" b="1" dirty="0">
                <a:solidFill>
                  <a:srgbClr val="333399"/>
                </a:solidFill>
                <a:latin typeface="Times New Roman" panose="02020603050405020304" pitchFamily="18" charset="0"/>
                <a:cs typeface="Times New Roman" panose="02020603050405020304" pitchFamily="18" charset="0"/>
              </a:rPr>
              <a:t>public </a:t>
            </a:r>
            <a:r>
              <a:rPr sz="2400" b="1" dirty="0">
                <a:solidFill>
                  <a:srgbClr val="FF0000"/>
                </a:solidFill>
                <a:latin typeface="Times New Roman" panose="02020603050405020304" pitchFamily="18" charset="0"/>
                <a:cs typeface="Times New Roman" panose="02020603050405020304" pitchFamily="18" charset="0"/>
              </a:rPr>
              <a:t>final </a:t>
            </a:r>
            <a:r>
              <a:rPr sz="2400" b="1" dirty="0">
                <a:solidFill>
                  <a:srgbClr val="333399"/>
                </a:solidFill>
                <a:latin typeface="Times New Roman" panose="02020603050405020304" pitchFamily="18" charset="0"/>
                <a:cs typeface="Times New Roman" panose="02020603050405020304" pitchFamily="18" charset="0"/>
              </a:rPr>
              <a:t>String </a:t>
            </a:r>
            <a:r>
              <a:rPr sz="2400" b="1" dirty="0">
                <a:latin typeface="Times New Roman" panose="02020603050405020304" pitchFamily="18" charset="0"/>
                <a:cs typeface="Times New Roman" panose="02020603050405020304" pitchFamily="18" charset="0"/>
              </a:rPr>
              <a:t>baseName () {</a:t>
            </a:r>
            <a:endParaRPr sz="2400" dirty="0">
              <a:latin typeface="Times New Roman" panose="02020603050405020304" pitchFamily="18" charset="0"/>
              <a:cs typeface="Times New Roman" panose="02020603050405020304" pitchFamily="18" charset="0"/>
            </a:endParaRPr>
          </a:p>
          <a:p>
            <a:pPr marL="1144905">
              <a:spcBef>
                <a:spcPts val="575"/>
              </a:spcBef>
            </a:pPr>
            <a:r>
              <a:rPr sz="2400" b="1" dirty="0">
                <a:solidFill>
                  <a:srgbClr val="333399"/>
                </a:solidFill>
                <a:latin typeface="Times New Roman" panose="02020603050405020304" pitchFamily="18" charset="0"/>
                <a:cs typeface="Times New Roman" panose="02020603050405020304" pitchFamily="18" charset="0"/>
              </a:rPr>
              <a:t>return </a:t>
            </a:r>
            <a:r>
              <a:rPr sz="2400" b="1" dirty="0">
                <a:latin typeface="Times New Roman" panose="02020603050405020304" pitchFamily="18" charset="0"/>
                <a:cs typeface="Times New Roman" panose="02020603050405020304" pitchFamily="18" charset="0"/>
              </a:rPr>
              <a:t>“Person”;</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048001" y="6202786"/>
            <a:ext cx="208915" cy="391160"/>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pitchFamily="18" charset="0"/>
                <a:cs typeface="Times New Roman" panose="02020603050405020304" pitchFamily="18" charset="0"/>
              </a:rPr>
              <a:t>}</a:t>
            </a:r>
            <a:endParaRPr sz="240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18</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04160" y="126385"/>
            <a:ext cx="6790055" cy="689932"/>
          </a:xfrm>
          <a:prstGeom prst="rect">
            <a:avLst/>
          </a:prstGeom>
        </p:spPr>
        <p:txBody>
          <a:bodyPr vert="horz" wrap="square" lIns="0" tIns="12700" rIns="0" bIns="0" rtlCol="0" anchor="ctr">
            <a:spAutoFit/>
          </a:bodyPr>
          <a:lstStyle/>
          <a:p>
            <a:pPr marL="12700">
              <a:lnSpc>
                <a:spcPct val="100000"/>
              </a:lnSpc>
              <a:spcBef>
                <a:spcPts val="100"/>
              </a:spcBef>
            </a:pPr>
            <a:r>
              <a:rPr dirty="0"/>
              <a:t>Hạn chế ghi đè – Từ khoá </a:t>
            </a:r>
            <a:r>
              <a:rPr b="1" dirty="0"/>
              <a:t>final</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72</a:t>
            </a:fld>
            <a:endParaRPr dirty="0"/>
          </a:p>
        </p:txBody>
      </p:sp>
      <p:sp>
        <p:nvSpPr>
          <p:cNvPr id="8" name="object 8"/>
          <p:cNvSpPr txBox="1"/>
          <p:nvPr/>
        </p:nvSpPr>
        <p:spPr>
          <a:xfrm>
            <a:off x="2642395" y="1404667"/>
            <a:ext cx="7432675" cy="4604466"/>
          </a:xfrm>
          <a:prstGeom prst="rect">
            <a:avLst/>
          </a:prstGeom>
        </p:spPr>
        <p:txBody>
          <a:bodyPr vert="horz" wrap="square" lIns="0" tIns="13335" rIns="0" bIns="0" rtlCol="0">
            <a:spAutoFit/>
          </a:bodyPr>
          <a:lstStyle/>
          <a:p>
            <a:pPr marL="355600" marR="5080" indent="-342900">
              <a:spcBef>
                <a:spcPts val="10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Các phương thức được khai báo là </a:t>
            </a:r>
            <a:r>
              <a:rPr sz="3200" dirty="0">
                <a:solidFill>
                  <a:srgbClr val="6F2F9F"/>
                </a:solidFill>
                <a:latin typeface="Times New Roman" panose="02020603050405020304" pitchFamily="18" charset="0"/>
                <a:cs typeface="Times New Roman" panose="02020603050405020304" pitchFamily="18" charset="0"/>
              </a:rPr>
              <a:t>final </a:t>
            </a:r>
            <a:r>
              <a:rPr sz="3200" dirty="0">
                <a:latin typeface="Times New Roman" panose="02020603050405020304" pitchFamily="18" charset="0"/>
                <a:cs typeface="Times New Roman" panose="02020603050405020304" pitchFamily="18" charset="0"/>
              </a:rPr>
              <a:t> không thể ghi đè</a:t>
            </a:r>
          </a:p>
          <a:p>
            <a:pPr marL="413384">
              <a:spcBef>
                <a:spcPts val="360"/>
              </a:spcBef>
            </a:pPr>
            <a:r>
              <a:rPr sz="2800" b="1" dirty="0">
                <a:solidFill>
                  <a:srgbClr val="6F2F9F"/>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A {</a:t>
            </a:r>
            <a:endParaRPr sz="2800" dirty="0">
              <a:latin typeface="Times New Roman" panose="02020603050405020304" pitchFamily="18" charset="0"/>
              <a:cs typeface="Times New Roman" panose="02020603050405020304" pitchFamily="18" charset="0"/>
            </a:endParaRPr>
          </a:p>
          <a:p>
            <a:pPr marL="927100">
              <a:spcBef>
                <a:spcPts val="675"/>
              </a:spcBef>
            </a:pPr>
            <a:r>
              <a:rPr sz="2800" b="1" dirty="0">
                <a:solidFill>
                  <a:srgbClr val="6F2F9F"/>
                </a:solidFill>
                <a:latin typeface="Times New Roman" panose="02020603050405020304" pitchFamily="18" charset="0"/>
                <a:cs typeface="Times New Roman" panose="02020603050405020304" pitchFamily="18" charset="0"/>
              </a:rPr>
              <a:t>final void </a:t>
            </a:r>
            <a:r>
              <a:rPr sz="2800" b="1" dirty="0">
                <a:latin typeface="Times New Roman" panose="02020603050405020304" pitchFamily="18" charset="0"/>
                <a:cs typeface="Times New Roman" panose="02020603050405020304" pitchFamily="18" charset="0"/>
              </a:rPr>
              <a:t>method(){ }</a:t>
            </a:r>
            <a:endParaRPr sz="2800" dirty="0">
              <a:latin typeface="Times New Roman" panose="02020603050405020304" pitchFamily="18" charset="0"/>
              <a:cs typeface="Times New Roman" panose="02020603050405020304" pitchFamily="18" charset="0"/>
            </a:endParaRPr>
          </a:p>
          <a:p>
            <a:pPr marL="413384">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413384">
              <a:spcBef>
                <a:spcPts val="675"/>
              </a:spcBef>
            </a:pPr>
            <a:r>
              <a:rPr sz="2800" b="1" dirty="0">
                <a:solidFill>
                  <a:srgbClr val="6F2F9F"/>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B </a:t>
            </a:r>
            <a:r>
              <a:rPr sz="2800" b="1" dirty="0">
                <a:solidFill>
                  <a:srgbClr val="6F2F9F"/>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A{</a:t>
            </a:r>
            <a:endParaRPr sz="2800" dirty="0">
              <a:latin typeface="Times New Roman" panose="02020603050405020304" pitchFamily="18" charset="0"/>
              <a:cs typeface="Times New Roman" panose="02020603050405020304" pitchFamily="18" charset="0"/>
            </a:endParaRPr>
          </a:p>
          <a:p>
            <a:pPr marL="927100">
              <a:spcBef>
                <a:spcPts val="675"/>
              </a:spcBef>
              <a:tabLst>
                <a:tab pos="4585335" algn="l"/>
              </a:tabLst>
            </a:pPr>
            <a:r>
              <a:rPr sz="2800" b="1" dirty="0">
                <a:solidFill>
                  <a:srgbClr val="6F2F9F"/>
                </a:solidFill>
                <a:latin typeface="Times New Roman" panose="02020603050405020304" pitchFamily="18" charset="0"/>
                <a:cs typeface="Times New Roman" panose="02020603050405020304" pitchFamily="18" charset="0"/>
              </a:rPr>
              <a:t>void </a:t>
            </a:r>
            <a:r>
              <a:rPr sz="2800" b="1" dirty="0">
                <a:latin typeface="Times New Roman" panose="02020603050405020304" pitchFamily="18" charset="0"/>
                <a:cs typeface="Times New Roman" panose="02020603050405020304" pitchFamily="18" charset="0"/>
              </a:rPr>
              <a:t>method(){	// Báo lỗi!!!</a:t>
            </a:r>
            <a:endParaRPr sz="2800" dirty="0">
              <a:latin typeface="Times New Roman" panose="02020603050405020304" pitchFamily="18" charset="0"/>
              <a:cs typeface="Times New Roman" panose="02020603050405020304" pitchFamily="18" charset="0"/>
            </a:endParaRPr>
          </a:p>
          <a:p>
            <a:pPr marL="927100">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413384">
              <a:spcBef>
                <a:spcPts val="675"/>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70518" y="123139"/>
            <a:ext cx="6790055" cy="689932"/>
          </a:xfrm>
          <a:prstGeom prst="rect">
            <a:avLst/>
          </a:prstGeom>
        </p:spPr>
        <p:txBody>
          <a:bodyPr vert="horz" wrap="square" lIns="0" tIns="12700" rIns="0" bIns="0" rtlCol="0" anchor="ctr">
            <a:spAutoFit/>
          </a:bodyPr>
          <a:lstStyle/>
          <a:p>
            <a:pPr marL="12700">
              <a:lnSpc>
                <a:spcPct val="100000"/>
              </a:lnSpc>
              <a:spcBef>
                <a:spcPts val="100"/>
              </a:spcBef>
            </a:pPr>
            <a:r>
              <a:rPr dirty="0"/>
              <a:t>Hạn chế ghi đè – Từ khoá </a:t>
            </a:r>
            <a:r>
              <a:rPr b="1" dirty="0"/>
              <a:t>final</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73</a:t>
            </a:fld>
            <a:endParaRPr dirty="0"/>
          </a:p>
        </p:txBody>
      </p:sp>
      <p:sp>
        <p:nvSpPr>
          <p:cNvPr id="8" name="object 8"/>
          <p:cNvSpPr txBox="1"/>
          <p:nvPr/>
        </p:nvSpPr>
        <p:spPr>
          <a:xfrm>
            <a:off x="2435352" y="1373630"/>
            <a:ext cx="7927849" cy="4110741"/>
          </a:xfrm>
          <a:prstGeom prst="rect">
            <a:avLst/>
          </a:prstGeom>
        </p:spPr>
        <p:txBody>
          <a:bodyPr vert="horz" wrap="square" lIns="0" tIns="151765" rIns="0" bIns="0" rtlCol="0">
            <a:spAutoFit/>
          </a:bodyPr>
          <a:lstStyle/>
          <a:p>
            <a:pPr marL="355600" indent="-342900">
              <a:spcBef>
                <a:spcPts val="11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Từ khóa </a:t>
            </a:r>
            <a:r>
              <a:rPr sz="3200" b="1" dirty="0">
                <a:solidFill>
                  <a:srgbClr val="333399"/>
                </a:solidFill>
                <a:latin typeface="Times New Roman" panose="02020603050405020304" pitchFamily="18" charset="0"/>
                <a:cs typeface="Times New Roman" panose="02020603050405020304" pitchFamily="18" charset="0"/>
              </a:rPr>
              <a:t>final </a:t>
            </a:r>
            <a:r>
              <a:rPr sz="3200" dirty="0">
                <a:latin typeface="Times New Roman" panose="02020603050405020304" pitchFamily="18" charset="0"/>
                <a:cs typeface="Times New Roman" panose="02020603050405020304" pitchFamily="18" charset="0"/>
              </a:rPr>
              <a:t>được dùng khi khai báo lớp:</a:t>
            </a:r>
          </a:p>
          <a:p>
            <a:pPr marL="756285" marR="5080" lvl="1" indent="-287020">
              <a:spcBef>
                <a:spcPts val="95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Lớp được khai báo là lớp hằng (không thay đổi),  lớp này không có lớp con thừa kế</a:t>
            </a:r>
          </a:p>
          <a:p>
            <a:pPr marL="756285" marR="15240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Được sử dụng để hạn chế việc thừa kế và ngăn  chặn việc sửa đổi một lớp</a:t>
            </a:r>
          </a:p>
          <a:p>
            <a:pPr marL="812800">
              <a:spcBef>
                <a:spcPts val="359"/>
              </a:spcBef>
            </a:pPr>
            <a:r>
              <a:rPr sz="2800" b="1" dirty="0">
                <a:solidFill>
                  <a:srgbClr val="6F2F9F"/>
                </a:solidFill>
                <a:latin typeface="Times New Roman" panose="02020603050405020304" pitchFamily="18" charset="0"/>
                <a:cs typeface="Times New Roman" panose="02020603050405020304" pitchFamily="18" charset="0"/>
              </a:rPr>
              <a:t>public final class </a:t>
            </a:r>
            <a:r>
              <a:rPr sz="2800" b="1" dirty="0">
                <a:latin typeface="Times New Roman" panose="02020603050405020304" pitchFamily="18" charset="0"/>
                <a:cs typeface="Times New Roman" panose="02020603050405020304" pitchFamily="18" charset="0"/>
              </a:rPr>
              <a:t>A {</a:t>
            </a:r>
            <a:endParaRPr sz="2800" dirty="0">
              <a:latin typeface="Times New Roman" panose="02020603050405020304" pitchFamily="18" charset="0"/>
              <a:cs typeface="Times New Roman" panose="02020603050405020304" pitchFamily="18" charset="0"/>
            </a:endParaRPr>
          </a:p>
          <a:p>
            <a:pPr marL="927100">
              <a:spcBef>
                <a:spcPts val="675"/>
              </a:spcBef>
            </a:pPr>
            <a:r>
              <a:rPr sz="2800" b="1" dirty="0">
                <a:solidFill>
                  <a:srgbClr val="6F2F9F"/>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812800">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8" name="object 8"/>
          <p:cNvSpPr txBox="1"/>
          <p:nvPr/>
        </p:nvSpPr>
        <p:spPr>
          <a:xfrm>
            <a:off x="2680715" y="1161949"/>
            <a:ext cx="7513320" cy="3470822"/>
          </a:xfrm>
          <a:prstGeom prst="rect">
            <a:avLst/>
          </a:prstGeom>
        </p:spPr>
        <p:txBody>
          <a:bodyPr vert="horz" wrap="square" lIns="0" tIns="51435" rIns="0" bIns="0" rtlCol="0">
            <a:spAutoFit/>
          </a:bodyPr>
          <a:lstStyle/>
          <a:p>
            <a:pPr marL="355600" indent="-342900">
              <a:spcBef>
                <a:spcPts val="405"/>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Cho đoạn mã dưới đây:</a:t>
            </a:r>
          </a:p>
          <a:p>
            <a:pPr marL="1137285" lvl="1" indent="-457834">
              <a:spcBef>
                <a:spcPts val="259"/>
              </a:spcBef>
              <a:buClr>
                <a:srgbClr val="000000"/>
              </a:buClr>
              <a:buAutoNum type="arabicPeriod"/>
              <a:tabLst>
                <a:tab pos="1137920" algn="l"/>
              </a:tabLst>
            </a:pPr>
            <a:r>
              <a:rPr sz="2000" b="1" dirty="0">
                <a:solidFill>
                  <a:srgbClr val="006FC0"/>
                </a:solidFill>
                <a:latin typeface="Times New Roman" panose="02020603050405020304" pitchFamily="18" charset="0"/>
                <a:cs typeface="Times New Roman" panose="02020603050405020304" pitchFamily="18" charset="0"/>
              </a:rPr>
              <a:t>class </a:t>
            </a:r>
            <a:r>
              <a:rPr sz="2000" b="1" dirty="0">
                <a:latin typeface="Times New Roman" panose="02020603050405020304" pitchFamily="18" charset="0"/>
                <a:cs typeface="Times New Roman" panose="02020603050405020304" pitchFamily="18" charset="0"/>
              </a:rPr>
              <a:t>BaseClass {</a:t>
            </a:r>
            <a:endParaRPr sz="2000" dirty="0">
              <a:latin typeface="Times New Roman" panose="02020603050405020304" pitchFamily="18" charset="0"/>
              <a:cs typeface="Times New Roman" panose="02020603050405020304" pitchFamily="18" charset="0"/>
            </a:endParaRPr>
          </a:p>
          <a:p>
            <a:pPr marL="1289685" lvl="1" indent="-610235">
              <a:spcBef>
                <a:spcPts val="480"/>
              </a:spcBef>
              <a:buClr>
                <a:srgbClr val="000000"/>
              </a:buClr>
              <a:buAutoNum type="arabicPeriod"/>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x = 1.0f;</a:t>
            </a:r>
            <a:endParaRPr sz="2000" dirty="0">
              <a:latin typeface="Times New Roman" panose="02020603050405020304" pitchFamily="18" charset="0"/>
              <a:cs typeface="Times New Roman" panose="02020603050405020304" pitchFamily="18" charset="0"/>
            </a:endParaRPr>
          </a:p>
          <a:p>
            <a:pPr marL="1289685" lvl="1" indent="-610235">
              <a:spcBef>
                <a:spcPts val="480"/>
              </a:spcBef>
              <a:buClr>
                <a:srgbClr val="000000"/>
              </a:buClr>
              <a:buAutoNum type="arabicPeriod"/>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680085">
              <a:spcBef>
                <a:spcPts val="480"/>
              </a:spcBef>
            </a:pPr>
            <a:r>
              <a:rPr sz="2000" b="1" dirty="0">
                <a:latin typeface="Times New Roman" panose="02020603050405020304" pitchFamily="18" charset="0"/>
                <a:cs typeface="Times New Roman" panose="02020603050405020304" pitchFamily="18" charset="0"/>
              </a:rPr>
              <a:t>4. }</a:t>
            </a:r>
            <a:endParaRPr sz="2000" dirty="0">
              <a:latin typeface="Times New Roman" panose="02020603050405020304" pitchFamily="18" charset="0"/>
              <a:cs typeface="Times New Roman" panose="02020603050405020304" pitchFamily="18" charset="0"/>
            </a:endParaRPr>
          </a:p>
          <a:p>
            <a:pPr marL="1137285" indent="-457834">
              <a:spcBef>
                <a:spcPts val="480"/>
              </a:spcBef>
              <a:buClr>
                <a:srgbClr val="000000"/>
              </a:buClr>
              <a:buAutoNum type="arabicPeriod" startAt="5"/>
              <a:tabLst>
                <a:tab pos="1137920" algn="l"/>
              </a:tabLst>
            </a:pPr>
            <a:r>
              <a:rPr sz="2000" b="1" dirty="0">
                <a:solidFill>
                  <a:srgbClr val="006FC0"/>
                </a:solidFill>
                <a:latin typeface="Times New Roman" panose="02020603050405020304" pitchFamily="18" charset="0"/>
                <a:cs typeface="Times New Roman" panose="02020603050405020304" pitchFamily="18" charset="0"/>
              </a:rPr>
              <a:t>class </a:t>
            </a:r>
            <a:r>
              <a:rPr sz="2000" b="1" dirty="0">
                <a:latin typeface="Times New Roman" panose="02020603050405020304" pitchFamily="18" charset="0"/>
                <a:cs typeface="Times New Roman" panose="02020603050405020304" pitchFamily="18" charset="0"/>
              </a:rPr>
              <a:t>SubClass </a:t>
            </a:r>
            <a:r>
              <a:rPr sz="2000" b="1" dirty="0">
                <a:solidFill>
                  <a:srgbClr val="006FC0"/>
                </a:solidFill>
                <a:latin typeface="Times New Roman" panose="02020603050405020304" pitchFamily="18" charset="0"/>
                <a:cs typeface="Times New Roman" panose="02020603050405020304" pitchFamily="18" charset="0"/>
              </a:rPr>
              <a:t>extends </a:t>
            </a:r>
            <a:r>
              <a:rPr sz="2000" b="1" dirty="0">
                <a:latin typeface="Times New Roman" panose="02020603050405020304" pitchFamily="18" charset="0"/>
                <a:cs typeface="Times New Roman" panose="02020603050405020304" pitchFamily="18" charset="0"/>
              </a:rPr>
              <a:t>BaseClass {</a:t>
            </a:r>
            <a:endParaRPr sz="2000" dirty="0">
              <a:latin typeface="Times New Roman" panose="02020603050405020304" pitchFamily="18" charset="0"/>
              <a:cs typeface="Times New Roman" panose="02020603050405020304" pitchFamily="18" charset="0"/>
            </a:endParaRPr>
          </a:p>
          <a:p>
            <a:pPr marL="1289685" indent="-610235">
              <a:spcBef>
                <a:spcPts val="480"/>
              </a:spcBef>
              <a:buClr>
                <a:srgbClr val="000000"/>
              </a:buClr>
              <a:buAutoNum type="arabicPeriod" startAt="5"/>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x = 2.0f;</a:t>
            </a:r>
            <a:endParaRPr sz="2000" dirty="0">
              <a:latin typeface="Times New Roman" panose="02020603050405020304" pitchFamily="18" charset="0"/>
              <a:cs typeface="Times New Roman" panose="02020603050405020304" pitchFamily="18" charset="0"/>
            </a:endParaRPr>
          </a:p>
          <a:p>
            <a:pPr marL="680085" marR="3319779">
              <a:lnSpc>
                <a:spcPts val="2880"/>
              </a:lnSpc>
              <a:spcBef>
                <a:spcPts val="175"/>
              </a:spcBef>
              <a:buAutoNum type="arabicPeriod" startAt="5"/>
              <a:tabLst>
                <a:tab pos="1289685" algn="l"/>
                <a:tab pos="1290320" algn="l"/>
              </a:tabLst>
            </a:pPr>
            <a:r>
              <a:rPr sz="2000" b="1" dirty="0">
                <a:latin typeface="Times New Roman" panose="02020603050405020304" pitchFamily="18" charset="0"/>
                <a:cs typeface="Times New Roman" panose="02020603050405020304" pitchFamily="18" charset="0"/>
              </a:rPr>
              <a:t>// insert code here  8. }</a:t>
            </a:r>
            <a:endParaRPr sz="2000" dirty="0">
              <a:latin typeface="Times New Roman" panose="02020603050405020304" pitchFamily="18" charset="0"/>
              <a:cs typeface="Times New Roman" panose="02020603050405020304" pitchFamily="18" charset="0"/>
            </a:endParaRPr>
          </a:p>
          <a:p>
            <a:pPr marL="12700">
              <a:spcBef>
                <a:spcPts val="63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Lựa chọn nào có thể chèn tại dòng 7 (2 phương án)?</a:t>
            </a:r>
          </a:p>
        </p:txBody>
      </p:sp>
      <p:sp>
        <p:nvSpPr>
          <p:cNvPr id="9" name="object 9"/>
          <p:cNvSpPr txBox="1"/>
          <p:nvPr/>
        </p:nvSpPr>
        <p:spPr>
          <a:xfrm>
            <a:off x="3380106" y="4697331"/>
            <a:ext cx="6788784" cy="1854835"/>
          </a:xfrm>
          <a:prstGeom prst="rect">
            <a:avLst/>
          </a:prstGeom>
        </p:spPr>
        <p:txBody>
          <a:bodyPr vert="horz" wrap="square" lIns="0" tIns="73660" rIns="0" bIns="0" rtlCol="0">
            <a:spAutoFit/>
          </a:bodyPr>
          <a:lstStyle/>
          <a:p>
            <a:pPr marL="525780" indent="-513715">
              <a:spcBef>
                <a:spcPts val="5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double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float </a:t>
            </a:r>
            <a:r>
              <a:rPr sz="2000" b="1" dirty="0">
                <a:latin typeface="Times New Roman" panose="02020603050405020304" pitchFamily="18" charset="0"/>
                <a:cs typeface="Times New Roman" panose="02020603050405020304" pitchFamily="18" charset="0"/>
              </a:rPr>
              <a:t>getVar(</a:t>
            </a: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f){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f; }</a:t>
            </a:r>
            <a:endParaRPr sz="2000" dirty="0">
              <a:latin typeface="Times New Roman" panose="02020603050405020304" pitchFamily="18" charset="0"/>
              <a:cs typeface="Times New Roman" panose="02020603050405020304" pitchFamily="18" charset="0"/>
            </a:endParaRPr>
          </a:p>
          <a:p>
            <a:pPr marL="525780" indent="-513715">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21</a:t>
            </a:r>
            <a:endParaRPr sz="1400">
              <a:latin typeface="Times New Roman" panose="02020603050405020304" pitchFamily="18" charset="0"/>
              <a:cs typeface="Times New Roman" panose="02020603050405020304" pitchFamily="18" charset="0"/>
            </a:endParaRPr>
          </a:p>
        </p:txBody>
      </p:sp>
      <p:sp>
        <p:nvSpPr>
          <p:cNvPr id="11" name="object 11"/>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8" name="object 8"/>
          <p:cNvSpPr txBox="1"/>
          <p:nvPr/>
        </p:nvSpPr>
        <p:spPr>
          <a:xfrm>
            <a:off x="2824585" y="1320953"/>
            <a:ext cx="3541395" cy="391160"/>
          </a:xfrm>
          <a:prstGeom prst="rect">
            <a:avLst/>
          </a:prstGeom>
        </p:spPr>
        <p:txBody>
          <a:bodyPr vert="horz" wrap="square" lIns="0" tIns="12700" rIns="0" bIns="0" rtlCol="0">
            <a:spAutoFit/>
          </a:bodyPr>
          <a:lstStyle/>
          <a:p>
            <a:pPr marL="12700">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Cho đoạn mã dưới đây:</a:t>
            </a:r>
          </a:p>
        </p:txBody>
      </p:sp>
      <p:sp>
        <p:nvSpPr>
          <p:cNvPr id="9" name="object 9"/>
          <p:cNvSpPr txBox="1"/>
          <p:nvPr/>
        </p:nvSpPr>
        <p:spPr>
          <a:xfrm>
            <a:off x="2286000" y="4044734"/>
            <a:ext cx="8205470" cy="2336537"/>
          </a:xfrm>
          <a:prstGeom prst="rect">
            <a:avLst/>
          </a:prstGeom>
        </p:spPr>
        <p:txBody>
          <a:bodyPr vert="horz" wrap="square" lIns="0" tIns="12700" rIns="0" bIns="0" rtlCol="0">
            <a:spAutoFit/>
          </a:bodyPr>
          <a:lstStyle/>
          <a:p>
            <a:pPr marL="355600" marR="21590" indent="-342900">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Lựa chọn nào khi đặt vào dòng 5 trong đoạn mã trên </a:t>
            </a:r>
            <a:r>
              <a:rPr sz="2400" b="1" dirty="0">
                <a:latin typeface="Times New Roman" panose="02020603050405020304" pitchFamily="18" charset="0"/>
                <a:cs typeface="Times New Roman" panose="02020603050405020304" pitchFamily="18" charset="0"/>
              </a:rPr>
              <a:t>gây  ra lỗi biên dịch</a:t>
            </a:r>
            <a:r>
              <a:rPr sz="2400" dirty="0">
                <a:latin typeface="Times New Roman" panose="02020603050405020304" pitchFamily="18" charset="0"/>
                <a:cs typeface="Times New Roman" panose="02020603050405020304" pitchFamily="18" charset="0"/>
              </a:rPr>
              <a:t>?</a:t>
            </a:r>
          </a:p>
          <a:p>
            <a:pPr marL="1460500" lvl="1" indent="-514350">
              <a:spcBef>
                <a:spcPts val="284"/>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String </a:t>
            </a:r>
            <a:r>
              <a:rPr sz="2200" b="1" dirty="0">
                <a:latin typeface="Times New Roman" panose="02020603050405020304" pitchFamily="18" charset="0"/>
                <a:cs typeface="Times New Roman" panose="02020603050405020304" pitchFamily="18" charset="0"/>
              </a:rPr>
              <a:t>getTen () { }</a:t>
            </a:r>
            <a:endParaRPr sz="2200" dirty="0">
              <a:latin typeface="Times New Roman" panose="02020603050405020304" pitchFamily="18" charset="0"/>
              <a:cs typeface="Times New Roman" panose="02020603050405020304" pitchFamily="18" charset="0"/>
            </a:endParaRPr>
          </a:p>
          <a:p>
            <a:pPr marL="1460500" lvl="1" indent="-514350">
              <a:spcBef>
                <a:spcPts val="530"/>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void </a:t>
            </a:r>
            <a:r>
              <a:rPr sz="2200" b="1" dirty="0">
                <a:latin typeface="Times New Roman" panose="02020603050405020304" pitchFamily="18" charset="0"/>
                <a:cs typeface="Times New Roman" panose="02020603050405020304" pitchFamily="18" charset="0"/>
              </a:rPr>
              <a:t>getName(</a:t>
            </a:r>
            <a:r>
              <a:rPr sz="2200" b="1" dirty="0">
                <a:solidFill>
                  <a:srgbClr val="006FC0"/>
                </a:solidFill>
                <a:latin typeface="Times New Roman" panose="02020603050405020304" pitchFamily="18" charset="0"/>
                <a:cs typeface="Times New Roman" panose="02020603050405020304" pitchFamily="18" charset="0"/>
              </a:rPr>
              <a:t>String </a:t>
            </a:r>
            <a:r>
              <a:rPr sz="2200" b="1" dirty="0">
                <a:latin typeface="Times New Roman" panose="02020603050405020304" pitchFamily="18" charset="0"/>
                <a:cs typeface="Times New Roman" panose="02020603050405020304" pitchFamily="18" charset="0"/>
              </a:rPr>
              <a:t>str) { }</a:t>
            </a:r>
            <a:endParaRPr sz="2200" dirty="0">
              <a:latin typeface="Times New Roman" panose="02020603050405020304" pitchFamily="18" charset="0"/>
              <a:cs typeface="Times New Roman" panose="02020603050405020304" pitchFamily="18" charset="0"/>
            </a:endParaRPr>
          </a:p>
          <a:p>
            <a:pPr marL="1460500" lvl="1" indent="-514350">
              <a:spcBef>
                <a:spcPts val="525"/>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String </a:t>
            </a:r>
            <a:r>
              <a:rPr sz="2200" b="1" dirty="0">
                <a:latin typeface="Times New Roman" panose="02020603050405020304" pitchFamily="18" charset="0"/>
                <a:cs typeface="Times New Roman" panose="02020603050405020304" pitchFamily="18" charset="0"/>
              </a:rPr>
              <a:t>getName() {</a:t>
            </a:r>
            <a:r>
              <a:rPr sz="2200" b="1" dirty="0">
                <a:solidFill>
                  <a:srgbClr val="006FC0"/>
                </a:solidFill>
                <a:latin typeface="Times New Roman" panose="02020603050405020304" pitchFamily="18" charset="0"/>
                <a:cs typeface="Times New Roman" panose="02020603050405020304" pitchFamily="18" charset="0"/>
              </a:rPr>
              <a:t>return </a:t>
            </a:r>
            <a:r>
              <a:rPr sz="2200" b="1" dirty="0">
                <a:latin typeface="Times New Roman" panose="02020603050405020304" pitchFamily="18" charset="0"/>
                <a:cs typeface="Times New Roman" panose="02020603050405020304" pitchFamily="18" charset="0"/>
              </a:rPr>
              <a:t>“Sub”; }</a:t>
            </a:r>
            <a:endParaRPr sz="2200" dirty="0">
              <a:latin typeface="Times New Roman" panose="02020603050405020304" pitchFamily="18" charset="0"/>
              <a:cs typeface="Times New Roman" panose="02020603050405020304" pitchFamily="18" charset="0"/>
            </a:endParaRPr>
          </a:p>
          <a:p>
            <a:pPr marL="1460500" lvl="1" indent="-514350">
              <a:spcBef>
                <a:spcPts val="530"/>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void </a:t>
            </a:r>
            <a:r>
              <a:rPr sz="2200" b="1" dirty="0">
                <a:latin typeface="Times New Roman" panose="02020603050405020304" pitchFamily="18" charset="0"/>
                <a:cs typeface="Times New Roman" panose="02020603050405020304" pitchFamily="18" charset="0"/>
              </a:rPr>
              <a:t>getName() {}</a:t>
            </a:r>
            <a:endParaRPr sz="2200" dirty="0">
              <a:latin typeface="Times New Roman" panose="02020603050405020304" pitchFamily="18" charset="0"/>
              <a:cs typeface="Times New Roman" panose="02020603050405020304" pitchFamily="18" charset="0"/>
            </a:endParaRPr>
          </a:p>
        </p:txBody>
      </p:sp>
      <p:sp>
        <p:nvSpPr>
          <p:cNvPr id="10" name="object 10"/>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2753969" y="1885873"/>
            <a:ext cx="7697026" cy="1993689"/>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75</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325455" y="1330937"/>
            <a:ext cx="8446135" cy="4987969"/>
          </a:xfrm>
          <a:prstGeom prst="rect">
            <a:avLst/>
          </a:prstGeom>
        </p:spPr>
        <p:txBody>
          <a:bodyPr vert="horz" wrap="square" lIns="0" tIns="12065" rIns="0" bIns="0" rtlCol="0">
            <a:spAutoFit/>
          </a:bodyPr>
          <a:lstStyle/>
          <a:p>
            <a:pPr marL="355600" marR="21209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Các ngôn ngữ lập trình hướng đối tượng cung cấp  các cơ chế kiểu trừu tượng (abstract type)</a:t>
            </a:r>
          </a:p>
          <a:p>
            <a:pPr marL="756285" marR="508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Các kiểu trừu tượng có cài đặt không đầy đủ hoặc không  có cài đặt</a:t>
            </a:r>
          </a:p>
          <a:p>
            <a:pPr marL="756285" marR="27749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Nhiệm vụ chính của chúng là giữ vai trò kiểu tổng quát  hơn của một số các kiểu khác</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Xét ví dụ: lớp Shape</a:t>
            </a:r>
          </a:p>
          <a:p>
            <a:pPr marL="469900" marR="3733800" lvl="1">
              <a:lnSpc>
                <a:spcPct val="120000"/>
              </a:lnSpc>
              <a:spcBef>
                <a:spcPts val="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Là một lớp "không rõ ràng",  khó hình dung ra các đối tượng  cụ thể</a:t>
            </a:r>
          </a:p>
          <a:p>
            <a:pPr marL="927100" marR="4423410">
              <a:lnSpc>
                <a:spcPct val="120000"/>
              </a:lnSpc>
              <a:tabLst>
                <a:tab pos="1155700" algn="l"/>
              </a:tabLst>
            </a:pPr>
            <a:r>
              <a:rPr lang="vi-VN" sz="1000" dirty="0">
                <a:solidFill>
                  <a:srgbClr val="3333CC"/>
                </a:solidFill>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Không </a:t>
            </a:r>
            <a:r>
              <a:rPr lang="vi-VN" sz="2000" dirty="0" err="1">
                <a:latin typeface="Times New Roman" panose="02020603050405020304" pitchFamily="18" charset="0"/>
                <a:cs typeface="Times New Roman" panose="02020603050405020304" pitchFamily="18" charset="0"/>
              </a:rPr>
              <a:t>thể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hiện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hóa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instantiate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endParaRPr lang="en-US" sz="2000" dirty="0">
              <a:latin typeface="Times New Roman" panose="02020603050405020304" pitchFamily="18" charset="0"/>
              <a:cs typeface="Times New Roman" panose="02020603050405020304" pitchFamily="18" charset="0"/>
            </a:endParaRPr>
          </a:p>
          <a:p>
            <a:pPr marL="927100" marR="4423410">
              <a:lnSpc>
                <a:spcPct val="120000"/>
              </a:lnSpc>
              <a:tabLst>
                <a:tab pos="1155700" algn="l"/>
              </a:tabLst>
            </a:pP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đối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tượng</a:t>
            </a:r>
            <a:endParaRPr lang="vi-VN"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24</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7086600" y="3886200"/>
            <a:ext cx="3544824" cy="258622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971800" y="-215416"/>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77</a:t>
            </a:fld>
            <a:endParaRPr dirty="0"/>
          </a:p>
        </p:txBody>
      </p:sp>
      <p:sp>
        <p:nvSpPr>
          <p:cNvPr id="8" name="object 8"/>
          <p:cNvSpPr txBox="1"/>
          <p:nvPr/>
        </p:nvSpPr>
        <p:spPr>
          <a:xfrm>
            <a:off x="2619756" y="1338876"/>
            <a:ext cx="7886325" cy="5155257"/>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Đặc điểm của lớp trừu tượng</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Không thể tạo đối tượng trực tiếp từ các lớp trừu  tượng</a:t>
            </a:r>
          </a:p>
          <a:p>
            <a:pPr marL="756285" marR="3873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Thường lớp trừu tượng được dùng để định nghĩa  các "khái niệm chung", đóng vai trò làm lớp cơ  sở (base class) cho các lớp "cụ thể" khác  (concrete class)</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Chưa đầy đủ, thường được sử dụng làm lớp cha.</a:t>
            </a:r>
          </a:p>
          <a:p>
            <a:pPr marL="756285">
              <a:spcBef>
                <a:spcPts val="5"/>
              </a:spcBef>
            </a:pPr>
            <a:r>
              <a:rPr sz="2800" dirty="0">
                <a:latin typeface="Times New Roman" panose="02020603050405020304" pitchFamily="18" charset="0"/>
                <a:cs typeface="Times New Roman" panose="02020603050405020304" pitchFamily="18" charset="0"/>
              </a:rPr>
              <a:t>Lớp con kế thừa nó sẽ hoàn thiện nốt.</a:t>
            </a:r>
          </a:p>
          <a:p>
            <a:pPr marL="1155700" marR="444500" indent="-228600">
              <a:lnSpc>
                <a:spcPts val="2880"/>
              </a:lnSpc>
              <a:spcBef>
                <a:spcPts val="675"/>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Lớp trừu tượng thường chứa các </a:t>
            </a:r>
            <a:r>
              <a:rPr sz="2500" i="1" dirty="0">
                <a:solidFill>
                  <a:srgbClr val="6F2F9F"/>
                </a:solidFill>
                <a:latin typeface="Times New Roman" panose="02020603050405020304" pitchFamily="18" charset="0"/>
                <a:cs typeface="Times New Roman" panose="02020603050405020304" pitchFamily="18" charset="0"/>
              </a:rPr>
              <a:t>phương thức trừu  tượng </a:t>
            </a:r>
            <a:r>
              <a:rPr sz="2400" dirty="0">
                <a:latin typeface="Times New Roman" panose="02020603050405020304" pitchFamily="18" charset="0"/>
                <a:cs typeface="Times New Roman" panose="02020603050405020304" pitchFamily="18" charset="0"/>
              </a:rPr>
              <a:t>(phương thức không được cài đặt)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875787" y="-99158"/>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9" name="object 9"/>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78</a:t>
            </a:fld>
            <a:endParaRPr dirty="0"/>
          </a:p>
        </p:txBody>
      </p:sp>
      <p:sp>
        <p:nvSpPr>
          <p:cNvPr id="8" name="object 8"/>
          <p:cNvSpPr txBox="1"/>
          <p:nvPr/>
        </p:nvSpPr>
        <p:spPr>
          <a:xfrm>
            <a:off x="2619756" y="1584960"/>
            <a:ext cx="7956337" cy="3002915"/>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Phương thức trừu tượng</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Là các phương thức “không rõ ràng” / chưa hoàn  thiện, khó đưa ra cách cài đặt cụ thể</a:t>
            </a:r>
          </a:p>
          <a:p>
            <a:pPr marL="756285" lvl="1" indent="-287020">
              <a:spcBef>
                <a:spcPts val="675"/>
              </a:spcBef>
              <a:buClr>
                <a:srgbClr val="FF0000"/>
              </a:buClr>
              <a:buSzPct val="53571"/>
              <a:buFont typeface="Wingdings"/>
              <a:buChar char="◼"/>
              <a:tabLst>
                <a:tab pos="756285" algn="l"/>
                <a:tab pos="756920" algn="l"/>
              </a:tabLst>
            </a:pPr>
            <a:r>
              <a:rPr sz="2800" dirty="0">
                <a:solidFill>
                  <a:srgbClr val="6F2F9F"/>
                </a:solidFill>
                <a:latin typeface="Times New Roman" panose="02020603050405020304" pitchFamily="18" charset="0"/>
                <a:cs typeface="Times New Roman" panose="02020603050405020304" pitchFamily="18" charset="0"/>
              </a:rPr>
              <a:t>Chỉ có chữ ký </a:t>
            </a:r>
            <a:r>
              <a:rPr sz="2800" dirty="0">
                <a:latin typeface="Times New Roman" panose="02020603050405020304" pitchFamily="18" charset="0"/>
                <a:cs typeface="Times New Roman" panose="02020603050405020304" pitchFamily="18" charset="0"/>
              </a:rPr>
              <a:t>mà </a:t>
            </a:r>
            <a:r>
              <a:rPr sz="2800" dirty="0">
                <a:solidFill>
                  <a:srgbClr val="FF0000"/>
                </a:solidFill>
                <a:latin typeface="Times New Roman" panose="02020603050405020304" pitchFamily="18" charset="0"/>
                <a:cs typeface="Times New Roman" panose="02020603050405020304" pitchFamily="18" charset="0"/>
              </a:rPr>
              <a:t>không có cài đặt cụ thể</a:t>
            </a:r>
            <a:endParaRPr sz="2800" dirty="0">
              <a:latin typeface="Times New Roman" panose="02020603050405020304" pitchFamily="18" charset="0"/>
              <a:cs typeface="Times New Roman" panose="02020603050405020304" pitchFamily="18" charset="0"/>
            </a:endParaRPr>
          </a:p>
          <a:p>
            <a:pPr marL="756285" marR="44894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lớp dẫn xuất có thể làm rõ - định nghĩa lại  (overriding) các phương thức trừu tượng này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04160" y="146620"/>
            <a:ext cx="4020185" cy="689932"/>
          </a:xfrm>
          <a:prstGeom prst="rect">
            <a:avLst/>
          </a:prstGeom>
        </p:spPr>
        <p:txBody>
          <a:bodyPr vert="horz" wrap="square" lIns="0" tIns="12700" rIns="0" bIns="0" rtlCol="0" anchor="ctr">
            <a:spAutoFit/>
          </a:bodyPr>
          <a:lstStyle/>
          <a:p>
            <a:pPr marL="12700">
              <a:lnSpc>
                <a:spcPct val="100000"/>
              </a:lnSpc>
              <a:spcBef>
                <a:spcPts val="100"/>
              </a:spcBef>
            </a:pPr>
            <a:r>
              <a:rPr dirty="0"/>
              <a:t>Từ khoá </a:t>
            </a:r>
            <a:r>
              <a:rPr b="1" dirty="0"/>
              <a:t>abstract</a:t>
            </a:r>
          </a:p>
        </p:txBody>
      </p:sp>
      <p:sp>
        <p:nvSpPr>
          <p:cNvPr id="10" name="object 10"/>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79</a:t>
            </a:fld>
            <a:endParaRPr dirty="0"/>
          </a:p>
        </p:txBody>
      </p:sp>
      <p:sp>
        <p:nvSpPr>
          <p:cNvPr id="8" name="object 8"/>
          <p:cNvSpPr txBox="1"/>
          <p:nvPr/>
        </p:nvSpPr>
        <p:spPr>
          <a:xfrm>
            <a:off x="2635927" y="1475231"/>
            <a:ext cx="7558405" cy="3789045"/>
          </a:xfrm>
          <a:prstGeom prst="rect">
            <a:avLst/>
          </a:prstGeom>
        </p:spPr>
        <p:txBody>
          <a:bodyPr vert="horz" wrap="square" lIns="0" tIns="111760" rIns="0" bIns="0" rtlCol="0">
            <a:spAutoFit/>
          </a:bodyPr>
          <a:lstStyle/>
          <a:p>
            <a:pPr marL="12700">
              <a:spcBef>
                <a:spcPts val="880"/>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Lớp trừu tượng</a:t>
            </a:r>
          </a:p>
          <a:p>
            <a:pPr marL="469900">
              <a:lnSpc>
                <a:spcPts val="3329"/>
              </a:lnSpc>
              <a:spcBef>
                <a:spcPts val="67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Khai báo với từ khóa </a:t>
            </a:r>
            <a:r>
              <a:rPr sz="2800" dirty="0">
                <a:solidFill>
                  <a:srgbClr val="006FC0"/>
                </a:solidFill>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a:p>
            <a:pPr marL="607060">
              <a:lnSpc>
                <a:spcPts val="2850"/>
              </a:lnSpc>
            </a:pPr>
            <a:r>
              <a:rPr sz="2400" b="1" dirty="0">
                <a:solidFill>
                  <a:srgbClr val="00AB7D"/>
                </a:solidFill>
                <a:latin typeface="Times New Roman" panose="02020603050405020304" pitchFamily="18" charset="0"/>
                <a:cs typeface="Times New Roman" panose="02020603050405020304" pitchFamily="18" charset="0"/>
              </a:rPr>
              <a:t>public </a:t>
            </a:r>
            <a:r>
              <a:rPr sz="2400" b="1" dirty="0">
                <a:solidFill>
                  <a:srgbClr val="006FC0"/>
                </a:solidFill>
                <a:latin typeface="Times New Roman" panose="02020603050405020304" pitchFamily="18" charset="0"/>
                <a:cs typeface="Times New Roman" panose="02020603050405020304" pitchFamily="18" charset="0"/>
              </a:rPr>
              <a:t>abstract </a:t>
            </a:r>
            <a:r>
              <a:rPr sz="2400" b="1" dirty="0">
                <a:solidFill>
                  <a:srgbClr val="00AB7D"/>
                </a:solidFill>
                <a:latin typeface="Times New Roman" panose="02020603050405020304" pitchFamily="18" charset="0"/>
                <a:cs typeface="Times New Roman" panose="02020603050405020304" pitchFamily="18" charset="0"/>
              </a:rPr>
              <a:t>class Shape {</a:t>
            </a:r>
            <a:endParaRPr sz="2400" dirty="0">
              <a:latin typeface="Times New Roman" panose="02020603050405020304" pitchFamily="18" charset="0"/>
              <a:cs typeface="Times New Roman" panose="02020603050405020304" pitchFamily="18" charset="0"/>
            </a:endParaRPr>
          </a:p>
          <a:p>
            <a:pPr marL="1338580">
              <a:spcBef>
                <a:spcPts val="290"/>
              </a:spcBef>
            </a:pPr>
            <a:r>
              <a:rPr sz="2400" b="1" dirty="0">
                <a:solidFill>
                  <a:srgbClr val="00AB7D"/>
                </a:solidFill>
                <a:latin typeface="Times New Roman" panose="02020603050405020304" pitchFamily="18" charset="0"/>
                <a:cs typeface="Times New Roman" panose="02020603050405020304" pitchFamily="18" charset="0"/>
              </a:rPr>
              <a:t>// Nội dung lớp</a:t>
            </a:r>
            <a:endParaRPr sz="2400" dirty="0">
              <a:latin typeface="Times New Roman" panose="02020603050405020304" pitchFamily="18" charset="0"/>
              <a:cs typeface="Times New Roman" panose="02020603050405020304" pitchFamily="18" charset="0"/>
            </a:endParaRPr>
          </a:p>
          <a:p>
            <a:pPr marL="607060">
              <a:spcBef>
                <a:spcPts val="290"/>
              </a:spcBef>
            </a:pPr>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spcBef>
                <a:spcPts val="1110"/>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Phương thức trừu tượng</a:t>
            </a:r>
          </a:p>
          <a:p>
            <a:pPr marL="469900">
              <a:lnSpc>
                <a:spcPts val="3329"/>
              </a:lnSpc>
              <a:spcBef>
                <a:spcPts val="67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Khai báo với từ khóa </a:t>
            </a:r>
            <a:r>
              <a:rPr sz="2800" dirty="0">
                <a:solidFill>
                  <a:srgbClr val="006FC0"/>
                </a:solidFill>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a:p>
            <a:pPr marL="607060">
              <a:lnSpc>
                <a:spcPts val="2850"/>
              </a:lnSpc>
            </a:pPr>
            <a:r>
              <a:rPr sz="2400" b="1" dirty="0">
                <a:solidFill>
                  <a:srgbClr val="00AB7D"/>
                </a:solidFill>
                <a:latin typeface="Times New Roman" panose="02020603050405020304" pitchFamily="18" charset="0"/>
                <a:cs typeface="Times New Roman" panose="02020603050405020304" pitchFamily="18" charset="0"/>
              </a:rPr>
              <a:t>public </a:t>
            </a:r>
            <a:r>
              <a:rPr sz="2400" b="1" dirty="0">
                <a:solidFill>
                  <a:srgbClr val="006FC0"/>
                </a:solidFill>
                <a:latin typeface="Times New Roman" panose="02020603050405020304" pitchFamily="18" charset="0"/>
                <a:cs typeface="Times New Roman" panose="02020603050405020304" pitchFamily="18" charset="0"/>
              </a:rPr>
              <a:t>abstract </a:t>
            </a:r>
            <a:r>
              <a:rPr sz="2400" b="1" dirty="0">
                <a:solidFill>
                  <a:srgbClr val="00AB7D"/>
                </a:solidFill>
                <a:latin typeface="Times New Roman" panose="02020603050405020304" pitchFamily="18" charset="0"/>
                <a:cs typeface="Times New Roman" panose="02020603050405020304" pitchFamily="18" charset="0"/>
              </a:rPr>
              <a:t>float calculateArea();</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2895600" y="5539883"/>
            <a:ext cx="6819900" cy="378950"/>
          </a:xfrm>
          <a:prstGeom prst="rect">
            <a:avLst/>
          </a:prstGeom>
          <a:ln w="25907">
            <a:solidFill>
              <a:srgbClr val="00AF50"/>
            </a:solidFill>
          </a:ln>
        </p:spPr>
        <p:txBody>
          <a:bodyPr vert="horz" wrap="square" lIns="0" tIns="9525" rIns="0" bIns="0" rtlCol="0">
            <a:spAutoFit/>
          </a:bodyPr>
          <a:lstStyle/>
          <a:p>
            <a:pPr marL="123189">
              <a:spcBef>
                <a:spcPts val="75"/>
              </a:spcBef>
            </a:pPr>
            <a:r>
              <a:rPr sz="2400" b="1" dirty="0">
                <a:latin typeface="Times New Roman" panose="02020603050405020304" pitchFamily="18" charset="0"/>
                <a:cs typeface="Times New Roman" panose="02020603050405020304" pitchFamily="18" charset="0"/>
              </a:rPr>
              <a:t>Shape </a:t>
            </a:r>
            <a:r>
              <a:rPr lang="en-US" sz="2400" b="1" dirty="0">
                <a:latin typeface="Times New Roman" panose="02020603050405020304" pitchFamily="18" charset="0"/>
                <a:cs typeface="Times New Roman" panose="02020603050405020304" pitchFamily="18" charset="0"/>
              </a:rPr>
              <a:t> a </a:t>
            </a:r>
            <a:r>
              <a:rPr sz="2400" b="1" dirty="0">
                <a:latin typeface="Times New Roman" panose="02020603050405020304" pitchFamily="18" charset="0"/>
                <a:cs typeface="Times New Roman" panose="02020603050405020304" pitchFamily="18" charset="0"/>
              </a:rPr>
              <a:t>=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Shape(); //Compile error</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92935"/>
            <a:ext cx="4095776" cy="628377"/>
          </a:xfrm>
          <a:prstGeom prst="rect">
            <a:avLst/>
          </a:prstGeom>
        </p:spPr>
        <p:txBody>
          <a:bodyPr vert="horz" wrap="square" lIns="0" tIns="12700" rIns="0" bIns="0" rtlCol="0" anchor="ctr">
            <a:spAutoFit/>
          </a:bodyPr>
          <a:lstStyle/>
          <a:p>
            <a:pPr marL="12700">
              <a:lnSpc>
                <a:spcPct val="100000"/>
              </a:lnSpc>
              <a:spcBef>
                <a:spcPts val="100"/>
              </a:spcBef>
            </a:pPr>
            <a:r>
              <a:rPr sz="4000" dirty="0">
                <a:solidFill>
                  <a:srgbClr val="333399"/>
                </a:solidFill>
                <a:latin typeface="Tahoma"/>
                <a:cs typeface="Tahoma"/>
              </a:rPr>
              <a:t>Nội dung</a:t>
            </a:r>
            <a:endParaRPr sz="4000" dirty="0">
              <a:latin typeface="Tahoma"/>
              <a:cs typeface="Tahoma"/>
            </a:endParaRPr>
          </a:p>
        </p:txBody>
      </p:sp>
      <p:sp>
        <p:nvSpPr>
          <p:cNvPr id="9" name="object 9"/>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8</a:t>
            </a:fld>
            <a:endParaRPr dirty="0"/>
          </a:p>
        </p:txBody>
      </p:sp>
      <p:sp>
        <p:nvSpPr>
          <p:cNvPr id="8" name="object 8"/>
          <p:cNvSpPr txBox="1"/>
          <p:nvPr/>
        </p:nvSpPr>
        <p:spPr>
          <a:xfrm>
            <a:off x="2751388" y="1362016"/>
            <a:ext cx="6392613" cy="2388474"/>
          </a:xfrm>
          <a:prstGeom prst="rect">
            <a:avLst/>
          </a:prstGeom>
        </p:spPr>
        <p:txBody>
          <a:bodyPr vert="horz" wrap="square" lIns="0" tIns="109855" rIns="0" bIns="0" rtlCol="0">
            <a:spAutoFit/>
          </a:bodyPr>
          <a:lstStyle/>
          <a:p>
            <a:pPr marL="527685" indent="-515620">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spcBef>
                <a:spcPts val="770"/>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Kết</a:t>
            </a:r>
            <a:r>
              <a:rPr sz="3200" b="1" u="heavy" dirty="0">
                <a:uFill>
                  <a:solidFill>
                    <a:srgbClr val="000000"/>
                  </a:solidFill>
                </a:uFill>
                <a:latin typeface="Tahoma"/>
                <a:cs typeface="Tahoma"/>
              </a:rPr>
              <a:t> tập (Aggregation)</a:t>
            </a:r>
            <a:endParaRPr sz="3200" dirty="0">
              <a:latin typeface="Tahoma"/>
              <a:cs typeface="Tahoma"/>
            </a:endParaRPr>
          </a:p>
          <a:p>
            <a:pPr marL="527685" indent="-515620">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04159" y="-194826"/>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529484" y="1326933"/>
            <a:ext cx="7491730" cy="4267835"/>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55600" marR="3169285" indent="-342900">
              <a:lnSpc>
                <a:spcPts val="2160"/>
              </a:lnSpc>
              <a:spcBef>
                <a:spcPts val="25"/>
              </a:spcBef>
            </a:pPr>
            <a:r>
              <a:rPr b="1" dirty="0">
                <a:solidFill>
                  <a:srgbClr val="FF0000"/>
                </a:solidFill>
                <a:latin typeface="Times New Roman" panose="02020603050405020304" pitchFamily="18" charset="0"/>
                <a:cs typeface="Times New Roman" panose="02020603050405020304" pitchFamily="18" charset="0"/>
              </a:rPr>
              <a:t>abstract </a:t>
            </a:r>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Shape {  </a:t>
            </a:r>
            <a:endParaRPr lang="en-US" b="1" dirty="0">
              <a:latin typeface="Times New Roman" panose="02020603050405020304" pitchFamily="18" charset="0"/>
              <a:cs typeface="Times New Roman" panose="02020603050405020304" pitchFamily="18" charset="0"/>
            </a:endParaRPr>
          </a:p>
          <a:p>
            <a:pPr marL="355600" marR="3169285" indent="-342900">
              <a:lnSpc>
                <a:spcPts val="2160"/>
              </a:lnSpc>
              <a:spcBef>
                <a:spcPts val="25"/>
              </a:spcBef>
            </a:pPr>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protected String </a:t>
            </a:r>
            <a:r>
              <a:rPr b="1" dirty="0">
                <a:latin typeface="Times New Roman" panose="02020603050405020304" pitchFamily="18" charset="0"/>
                <a:cs typeface="Times New Roman" panose="02020603050405020304" pitchFamily="18" charset="0"/>
              </a:rPr>
              <a:t>name;  </a:t>
            </a:r>
            <a:endParaRPr lang="en-US" b="1" dirty="0">
              <a:latin typeface="Times New Roman" panose="02020603050405020304" pitchFamily="18" charset="0"/>
              <a:cs typeface="Times New Roman" panose="02020603050405020304" pitchFamily="18" charset="0"/>
            </a:endParaRPr>
          </a:p>
          <a:p>
            <a:pPr marL="355600" marR="3169285" indent="-342900">
              <a:lnSpc>
                <a:spcPts val="2160"/>
              </a:lnSpc>
              <a:spcBef>
                <a:spcPts val="25"/>
              </a:spcBef>
            </a:pP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Shape(</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 { name = n; }</a:t>
            </a:r>
            <a:endParaRPr dirty="0">
              <a:latin typeface="Times New Roman" panose="02020603050405020304" pitchFamily="18" charset="0"/>
              <a:cs typeface="Times New Roman" panose="02020603050405020304" pitchFamily="18" charset="0"/>
            </a:endParaRPr>
          </a:p>
          <a:p>
            <a:pPr marL="355600" marR="1666875">
              <a:lnSpc>
                <a:spcPts val="2160"/>
              </a:lnSpc>
            </a:pPr>
            <a:r>
              <a:rPr b="1" dirty="0">
                <a:solidFill>
                  <a:srgbClr val="333399"/>
                </a:solidFill>
                <a:latin typeface="Times New Roman" panose="02020603050405020304" pitchFamily="18" charset="0"/>
                <a:cs typeface="Times New Roman" panose="02020603050405020304" pitchFamily="18" charset="0"/>
              </a:rPr>
              <a:t>public String </a:t>
            </a:r>
            <a:r>
              <a:rPr b="1" dirty="0">
                <a:latin typeface="Times New Roman" panose="02020603050405020304" pitchFamily="18" charset="0"/>
                <a:cs typeface="Times New Roman" panose="02020603050405020304" pitchFamily="18" charset="0"/>
              </a:rPr>
              <a:t>getName() { </a:t>
            </a: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name; }  </a:t>
            </a:r>
            <a:endParaRPr lang="en-US" b="1" dirty="0">
              <a:latin typeface="Times New Roman" panose="02020603050405020304" pitchFamily="18" charset="0"/>
              <a:cs typeface="Times New Roman" panose="02020603050405020304" pitchFamily="18" charset="0"/>
            </a:endParaRPr>
          </a:p>
          <a:p>
            <a:pPr marL="355600" marR="1666875">
              <a:lnSpc>
                <a:spcPts val="2160"/>
              </a:lnSpc>
            </a:pPr>
            <a:r>
              <a:rPr b="1" dirty="0">
                <a:solidFill>
                  <a:srgbClr val="333399"/>
                </a:solidFill>
                <a:latin typeface="Times New Roman" panose="02020603050405020304" pitchFamily="18" charset="0"/>
                <a:cs typeface="Times New Roman" panose="02020603050405020304" pitchFamily="18" charset="0"/>
              </a:rPr>
              <a:t>public </a:t>
            </a:r>
            <a:r>
              <a:rPr b="1" dirty="0">
                <a:solidFill>
                  <a:srgbClr val="FF0000"/>
                </a:solidFill>
                <a:latin typeface="Times New Roman" panose="02020603050405020304" pitchFamily="18" charset="0"/>
                <a:cs typeface="Times New Roman" panose="02020603050405020304" pitchFamily="18" charset="0"/>
              </a:rPr>
              <a:t>abstract </a:t>
            </a: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calculateArea();</a:t>
            </a:r>
            <a:endParaRPr dirty="0">
              <a:latin typeface="Times New Roman" panose="02020603050405020304" pitchFamily="18" charset="0"/>
              <a:cs typeface="Times New Roman" panose="02020603050405020304" pitchFamily="18" charset="0"/>
            </a:endParaRPr>
          </a:p>
          <a:p>
            <a:pPr marL="12700">
              <a:lnSpc>
                <a:spcPts val="2090"/>
              </a:lnSpc>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marR="3440429" indent="-342900"/>
            <a:r>
              <a:rPr b="1" dirty="0">
                <a:solidFill>
                  <a:srgbClr val="333399"/>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Circle </a:t>
            </a:r>
            <a:r>
              <a:rPr b="1" dirty="0">
                <a:solidFill>
                  <a:srgbClr val="333399"/>
                </a:solidFill>
                <a:latin typeface="Times New Roman" panose="02020603050405020304" pitchFamily="18" charset="0"/>
                <a:cs typeface="Times New Roman" panose="02020603050405020304" pitchFamily="18" charset="0"/>
              </a:rPr>
              <a:t>extends </a:t>
            </a:r>
            <a:r>
              <a:rPr b="1" dirty="0">
                <a:latin typeface="Times New Roman" panose="02020603050405020304" pitchFamily="18" charset="0"/>
                <a:cs typeface="Times New Roman" panose="02020603050405020304" pitchFamily="18" charset="0"/>
              </a:rPr>
              <a:t>Shape {  </a:t>
            </a:r>
            <a:endParaRPr lang="en-US" b="1" dirty="0">
              <a:latin typeface="Times New Roman" panose="02020603050405020304" pitchFamily="18" charset="0"/>
              <a:cs typeface="Times New Roman" panose="02020603050405020304" pitchFamily="18" charset="0"/>
            </a:endParaRPr>
          </a:p>
          <a:p>
            <a:pPr marL="355600" marR="3440429" indent="-342900"/>
            <a:r>
              <a:rPr lang="en-US" b="1" dirty="0">
                <a:solidFill>
                  <a:srgbClr val="333399"/>
                </a:solidFill>
                <a:latin typeface="Times New Roman" panose="02020603050405020304" pitchFamily="18" charset="0"/>
                <a:cs typeface="Times New Roman" panose="02020603050405020304" pitchFamily="18" charset="0"/>
              </a:rPr>
              <a:t>	</a:t>
            </a:r>
            <a:r>
              <a:rPr b="1" dirty="0">
                <a:solidFill>
                  <a:srgbClr val="333399"/>
                </a:solidFill>
                <a:latin typeface="Times New Roman" panose="02020603050405020304" pitchFamily="18" charset="0"/>
                <a:cs typeface="Times New Roman" panose="02020603050405020304" pitchFamily="18" charset="0"/>
              </a:rPr>
              <a:t>private double </a:t>
            </a:r>
            <a:r>
              <a:rPr b="1" dirty="0">
                <a:latin typeface="Times New Roman" panose="02020603050405020304" pitchFamily="18" charset="0"/>
                <a:cs typeface="Times New Roman" panose="02020603050405020304" pitchFamily="18" charset="0"/>
              </a:rPr>
              <a:t>radius;  </a:t>
            </a:r>
            <a:endParaRPr lang="en-US" b="1" dirty="0">
              <a:latin typeface="Times New Roman" panose="02020603050405020304" pitchFamily="18" charset="0"/>
              <a:cs typeface="Times New Roman" panose="02020603050405020304" pitchFamily="18" charset="0"/>
            </a:endParaRPr>
          </a:p>
          <a:p>
            <a:pPr marL="355600" marR="3440429" indent="-342900"/>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Circle(</a:t>
            </a:r>
            <a:r>
              <a:rPr b="1" dirty="0">
                <a:solidFill>
                  <a:srgbClr val="333399"/>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 </a:t>
            </a:r>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r){</a:t>
            </a:r>
            <a:endParaRPr dirty="0">
              <a:latin typeface="Times New Roman" panose="02020603050405020304" pitchFamily="18" charset="0"/>
              <a:cs typeface="Times New Roman" panose="02020603050405020304" pitchFamily="18" charset="0"/>
            </a:endParaRPr>
          </a:p>
          <a:p>
            <a:pPr marL="927100" marR="5053965">
              <a:spcBef>
                <a:spcPts val="5"/>
              </a:spcBef>
            </a:pPr>
            <a:r>
              <a:rPr b="1" dirty="0">
                <a:solidFill>
                  <a:srgbClr val="333399"/>
                </a:solidFill>
                <a:latin typeface="Times New Roman" panose="02020603050405020304" pitchFamily="18" charset="0"/>
                <a:cs typeface="Times New Roman" panose="02020603050405020304" pitchFamily="18" charset="0"/>
              </a:rPr>
              <a:t>super</a:t>
            </a:r>
            <a:r>
              <a:rPr b="1" dirty="0">
                <a:latin typeface="Times New Roman" panose="02020603050405020304" pitchFamily="18" charset="0"/>
                <a:cs typeface="Times New Roman" panose="02020603050405020304" pitchFamily="18" charset="0"/>
              </a:rPr>
              <a:t>(n);  radius = r;</a:t>
            </a:r>
            <a:endParaRPr dirty="0">
              <a:latin typeface="Times New Roman" panose="02020603050405020304" pitchFamily="18" charset="0"/>
              <a:cs typeface="Times New Roman" panose="02020603050405020304" pitchFamily="18" charset="0"/>
            </a:endParaRPr>
          </a:p>
          <a:p>
            <a:pPr marL="35560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55600"/>
            <a:r>
              <a:rPr b="1" dirty="0">
                <a:solidFill>
                  <a:srgbClr val="333399"/>
                </a:solidFill>
                <a:latin typeface="Times New Roman" panose="02020603050405020304" pitchFamily="18" charset="0"/>
                <a:cs typeface="Times New Roman" panose="02020603050405020304" pitchFamily="18" charset="0"/>
              </a:rPr>
              <a:t>public double </a:t>
            </a:r>
            <a:r>
              <a:rPr b="1" dirty="0">
                <a:latin typeface="Times New Roman" panose="02020603050405020304" pitchFamily="18" charset="0"/>
                <a:cs typeface="Times New Roman" panose="02020603050405020304" pitchFamily="18" charset="0"/>
              </a:rPr>
              <a:t>calculateArea() {</a:t>
            </a:r>
            <a:endParaRPr dirty="0">
              <a:latin typeface="Times New Roman" panose="02020603050405020304" pitchFamily="18" charset="0"/>
              <a:cs typeface="Times New Roman" panose="02020603050405020304" pitchFamily="18" charset="0"/>
            </a:endParaRPr>
          </a:p>
          <a:p>
            <a:pPr marL="927100"/>
            <a:r>
              <a:rPr b="1" dirty="0">
                <a:solidFill>
                  <a:srgbClr val="333399"/>
                </a:solidFill>
                <a:latin typeface="Times New Roman" panose="02020603050405020304" pitchFamily="18" charset="0"/>
                <a:cs typeface="Times New Roman" panose="02020603050405020304" pitchFamily="18" charset="0"/>
              </a:rPr>
              <a:t>double </a:t>
            </a:r>
            <a:r>
              <a:rPr b="1" dirty="0">
                <a:latin typeface="Times New Roman" panose="02020603050405020304" pitchFamily="18" charset="0"/>
                <a:cs typeface="Times New Roman" panose="02020603050405020304" pitchFamily="18" charset="0"/>
              </a:rPr>
              <a:t>area = (</a:t>
            </a:r>
            <a:r>
              <a:rPr b="1" dirty="0">
                <a:solidFill>
                  <a:srgbClr val="333399"/>
                </a:solidFill>
                <a:latin typeface="Times New Roman" panose="02020603050405020304" pitchFamily="18" charset="0"/>
                <a:cs typeface="Times New Roman" panose="02020603050405020304" pitchFamily="18" charset="0"/>
              </a:rPr>
              <a:t>double</a:t>
            </a:r>
            <a:r>
              <a:rPr b="1" dirty="0">
                <a:latin typeface="Times New Roman" panose="02020603050405020304" pitchFamily="18" charset="0"/>
                <a:cs typeface="Times New Roman" panose="02020603050405020304" pitchFamily="18" charset="0"/>
              </a:rPr>
              <a:t>) (3.14 * radius * radius);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423763" y="5605026"/>
            <a:ext cx="1663700" cy="299720"/>
          </a:xfrm>
          <a:prstGeom prst="rect">
            <a:avLst/>
          </a:prstGeom>
        </p:spPr>
        <p:txBody>
          <a:bodyPr vert="horz" wrap="square" lIns="0" tIns="12700" rIns="0" bIns="0" rtlCol="0">
            <a:spAutoFit/>
          </a:bodyPr>
          <a:lstStyle/>
          <a:p>
            <a:pPr marL="12700">
              <a:spcBef>
                <a:spcPts val="100"/>
              </a:spcBef>
            </a:pPr>
            <a:r>
              <a:rPr b="1" dirty="0">
                <a:solidFill>
                  <a:srgbClr val="333399"/>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area;</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851960" y="5879346"/>
            <a:ext cx="163195" cy="299720"/>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2509060" y="6153362"/>
            <a:ext cx="163195" cy="300355"/>
          </a:xfrm>
          <a:prstGeom prst="rect">
            <a:avLst/>
          </a:prstGeom>
        </p:spPr>
        <p:txBody>
          <a:bodyPr vert="horz" wrap="square" lIns="0" tIns="12700" rIns="0" bIns="0" rtlCol="0">
            <a:spAutoFit/>
          </a:bodyPr>
          <a:lstStyle/>
          <a:p>
            <a:pPr marL="12700">
              <a:spcBef>
                <a:spcPts val="10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28</a:t>
            </a:r>
            <a:endParaRPr sz="1400">
              <a:latin typeface="Times New Roman" panose="02020603050405020304" pitchFamily="18" charset="0"/>
              <a:cs typeface="Times New Roman" panose="02020603050405020304" pitchFamily="18" charset="0"/>
            </a:endParaRPr>
          </a:p>
        </p:txBody>
      </p:sp>
      <p:sp>
        <p:nvSpPr>
          <p:cNvPr id="13" name="object 13"/>
          <p:cNvSpPr/>
          <p:nvPr/>
        </p:nvSpPr>
        <p:spPr>
          <a:xfrm>
            <a:off x="6324601" y="3403092"/>
            <a:ext cx="4343399" cy="185470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5804915" y="6029792"/>
            <a:ext cx="4273550" cy="803275"/>
            <a:chOff x="4280915" y="6001511"/>
            <a:chExt cx="4273550" cy="803275"/>
          </a:xfrm>
        </p:grpSpPr>
        <p:sp>
          <p:nvSpPr>
            <p:cNvPr id="15" name="object 15"/>
            <p:cNvSpPr/>
            <p:nvPr/>
          </p:nvSpPr>
          <p:spPr>
            <a:xfrm>
              <a:off x="4299965" y="6020561"/>
              <a:ext cx="4235450" cy="765175"/>
            </a:xfrm>
            <a:custGeom>
              <a:avLst/>
              <a:gdLst/>
              <a:ahLst/>
              <a:cxnLst/>
              <a:rect l="l" t="t" r="r" b="b"/>
              <a:pathLst>
                <a:path w="4235450" h="765175">
                  <a:moveTo>
                    <a:pt x="0" y="737729"/>
                  </a:moveTo>
                  <a:lnTo>
                    <a:pt x="2141" y="748363"/>
                  </a:lnTo>
                  <a:lnTo>
                    <a:pt x="7985" y="757046"/>
                  </a:lnTo>
                  <a:lnTo>
                    <a:pt x="16662" y="762901"/>
                  </a:lnTo>
                  <a:lnTo>
                    <a:pt x="27298" y="765046"/>
                  </a:lnTo>
                  <a:lnTo>
                    <a:pt x="16662" y="762900"/>
                  </a:lnTo>
                  <a:lnTo>
                    <a:pt x="7985" y="757045"/>
                  </a:lnTo>
                  <a:lnTo>
                    <a:pt x="2141" y="748362"/>
                  </a:lnTo>
                  <a:lnTo>
                    <a:pt x="0" y="737729"/>
                  </a:lnTo>
                  <a:close/>
                </a:path>
                <a:path w="4235450" h="765175">
                  <a:moveTo>
                    <a:pt x="4235195" y="737729"/>
                  </a:moveTo>
                  <a:lnTo>
                    <a:pt x="4233054" y="748363"/>
                  </a:lnTo>
                  <a:lnTo>
                    <a:pt x="4227209" y="757046"/>
                  </a:lnTo>
                  <a:lnTo>
                    <a:pt x="4218527" y="762901"/>
                  </a:lnTo>
                  <a:lnTo>
                    <a:pt x="4207891" y="765046"/>
                  </a:lnTo>
                  <a:lnTo>
                    <a:pt x="4218534" y="762900"/>
                  </a:lnTo>
                  <a:lnTo>
                    <a:pt x="4227211" y="757045"/>
                  </a:lnTo>
                  <a:lnTo>
                    <a:pt x="4233055" y="748362"/>
                  </a:lnTo>
                  <a:lnTo>
                    <a:pt x="4235195" y="737730"/>
                  </a:lnTo>
                  <a:close/>
                </a:path>
                <a:path w="4235450" h="765175">
                  <a:moveTo>
                    <a:pt x="4207891" y="0"/>
                  </a:moveTo>
                  <a:lnTo>
                    <a:pt x="27305" y="0"/>
                  </a:lnTo>
                  <a:lnTo>
                    <a:pt x="16662" y="2146"/>
                  </a:lnTo>
                  <a:lnTo>
                    <a:pt x="7985" y="8000"/>
                  </a:lnTo>
                  <a:lnTo>
                    <a:pt x="2141" y="16684"/>
                  </a:lnTo>
                  <a:lnTo>
                    <a:pt x="0" y="27317"/>
                  </a:lnTo>
                  <a:lnTo>
                    <a:pt x="0" y="737729"/>
                  </a:lnTo>
                  <a:lnTo>
                    <a:pt x="4207891" y="0"/>
                  </a:lnTo>
                  <a:close/>
                </a:path>
                <a:path w="4235450" h="765175">
                  <a:moveTo>
                    <a:pt x="4207891" y="0"/>
                  </a:moveTo>
                  <a:lnTo>
                    <a:pt x="4235195" y="737729"/>
                  </a:lnTo>
                  <a:lnTo>
                    <a:pt x="4235195" y="27317"/>
                  </a:lnTo>
                  <a:lnTo>
                    <a:pt x="4233054" y="16684"/>
                  </a:lnTo>
                  <a:lnTo>
                    <a:pt x="4227210" y="8000"/>
                  </a:lnTo>
                  <a:lnTo>
                    <a:pt x="4218533" y="2146"/>
                  </a:lnTo>
                  <a:lnTo>
                    <a:pt x="4207891" y="0"/>
                  </a:lnTo>
                  <a:close/>
                </a:path>
              </a:pathLst>
            </a:custGeom>
            <a:solidFill>
              <a:srgbClr val="F4433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299965" y="6020561"/>
              <a:ext cx="4235450" cy="765175"/>
            </a:xfrm>
            <a:custGeom>
              <a:avLst/>
              <a:gdLst/>
              <a:ahLst/>
              <a:cxnLst/>
              <a:rect l="l" t="t" r="r" b="b"/>
              <a:pathLst>
                <a:path w="4235450" h="765175">
                  <a:moveTo>
                    <a:pt x="0" y="27317"/>
                  </a:moveTo>
                  <a:lnTo>
                    <a:pt x="2141" y="16684"/>
                  </a:lnTo>
                  <a:lnTo>
                    <a:pt x="7985" y="8000"/>
                  </a:lnTo>
                  <a:lnTo>
                    <a:pt x="16662" y="2146"/>
                  </a:lnTo>
                  <a:lnTo>
                    <a:pt x="27305" y="0"/>
                  </a:lnTo>
                  <a:lnTo>
                    <a:pt x="4207891" y="0"/>
                  </a:lnTo>
                </a:path>
                <a:path w="4235450" h="765175">
                  <a:moveTo>
                    <a:pt x="4207897" y="765046"/>
                  </a:moveTo>
                  <a:lnTo>
                    <a:pt x="27305" y="765047"/>
                  </a:lnTo>
                  <a:lnTo>
                    <a:pt x="16662" y="762901"/>
                  </a:lnTo>
                  <a:lnTo>
                    <a:pt x="7985" y="757046"/>
                  </a:lnTo>
                  <a:lnTo>
                    <a:pt x="2141" y="748363"/>
                  </a:lnTo>
                  <a:lnTo>
                    <a:pt x="0" y="737730"/>
                  </a:lnTo>
                  <a:lnTo>
                    <a:pt x="0" y="27317"/>
                  </a:lnTo>
                </a:path>
                <a:path w="4235450" h="765175">
                  <a:moveTo>
                    <a:pt x="4207891" y="0"/>
                  </a:moveTo>
                  <a:lnTo>
                    <a:pt x="4218533" y="2146"/>
                  </a:lnTo>
                  <a:lnTo>
                    <a:pt x="4227210" y="8000"/>
                  </a:lnTo>
                  <a:lnTo>
                    <a:pt x="4233054" y="16684"/>
                  </a:lnTo>
                  <a:lnTo>
                    <a:pt x="4235195" y="27317"/>
                  </a:lnTo>
                  <a:lnTo>
                    <a:pt x="4235195" y="737729"/>
                  </a:lnTo>
                  <a:lnTo>
                    <a:pt x="4233054" y="748363"/>
                  </a:lnTo>
                  <a:lnTo>
                    <a:pt x="4227210" y="757046"/>
                  </a:lnTo>
                  <a:lnTo>
                    <a:pt x="4218533" y="762901"/>
                  </a:lnTo>
                  <a:lnTo>
                    <a:pt x="4207897" y="765046"/>
                  </a:lnTo>
                </a:path>
              </a:pathLst>
            </a:custGeom>
            <a:ln w="38100">
              <a:solidFill>
                <a:srgbClr val="F4433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4299965" y="6020561"/>
              <a:ext cx="4235450" cy="765175"/>
            </a:xfrm>
            <a:custGeom>
              <a:avLst/>
              <a:gdLst/>
              <a:ahLst/>
              <a:cxnLst/>
              <a:rect l="l" t="t" r="r" b="b"/>
              <a:pathLst>
                <a:path w="4235450" h="765175">
                  <a:moveTo>
                    <a:pt x="4207891" y="0"/>
                  </a:moveTo>
                  <a:lnTo>
                    <a:pt x="27305" y="0"/>
                  </a:lnTo>
                  <a:lnTo>
                    <a:pt x="16662" y="2146"/>
                  </a:lnTo>
                  <a:lnTo>
                    <a:pt x="7985" y="8000"/>
                  </a:lnTo>
                  <a:lnTo>
                    <a:pt x="2141" y="16684"/>
                  </a:lnTo>
                  <a:lnTo>
                    <a:pt x="0" y="27317"/>
                  </a:lnTo>
                  <a:lnTo>
                    <a:pt x="0" y="737730"/>
                  </a:lnTo>
                  <a:lnTo>
                    <a:pt x="2141" y="748363"/>
                  </a:lnTo>
                  <a:lnTo>
                    <a:pt x="7985" y="757046"/>
                  </a:lnTo>
                  <a:lnTo>
                    <a:pt x="16662" y="762901"/>
                  </a:lnTo>
                  <a:lnTo>
                    <a:pt x="27305" y="765047"/>
                  </a:lnTo>
                  <a:lnTo>
                    <a:pt x="4207891" y="765047"/>
                  </a:lnTo>
                  <a:lnTo>
                    <a:pt x="4218533" y="762901"/>
                  </a:lnTo>
                  <a:lnTo>
                    <a:pt x="4227210" y="757046"/>
                  </a:lnTo>
                  <a:lnTo>
                    <a:pt x="4233054" y="748363"/>
                  </a:lnTo>
                  <a:lnTo>
                    <a:pt x="4235195" y="737730"/>
                  </a:lnTo>
                  <a:lnTo>
                    <a:pt x="4235195" y="27317"/>
                  </a:lnTo>
                  <a:lnTo>
                    <a:pt x="4233054" y="16684"/>
                  </a:lnTo>
                  <a:lnTo>
                    <a:pt x="4227210" y="8000"/>
                  </a:lnTo>
                  <a:lnTo>
                    <a:pt x="4218533" y="2146"/>
                  </a:lnTo>
                  <a:lnTo>
                    <a:pt x="4207891" y="0"/>
                  </a:lnTo>
                  <a:close/>
                </a:path>
              </a:pathLst>
            </a:custGeom>
            <a:solidFill>
              <a:srgbClr val="F4433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4299965" y="6020561"/>
              <a:ext cx="4235450" cy="765175"/>
            </a:xfrm>
            <a:custGeom>
              <a:avLst/>
              <a:gdLst/>
              <a:ahLst/>
              <a:cxnLst/>
              <a:rect l="l" t="t" r="r" b="b"/>
              <a:pathLst>
                <a:path w="4235450" h="765175">
                  <a:moveTo>
                    <a:pt x="0" y="27317"/>
                  </a:moveTo>
                  <a:lnTo>
                    <a:pt x="2141" y="16684"/>
                  </a:lnTo>
                  <a:lnTo>
                    <a:pt x="7985" y="8000"/>
                  </a:lnTo>
                  <a:lnTo>
                    <a:pt x="16662" y="2146"/>
                  </a:lnTo>
                  <a:lnTo>
                    <a:pt x="27305" y="0"/>
                  </a:lnTo>
                  <a:lnTo>
                    <a:pt x="4207891" y="0"/>
                  </a:lnTo>
                  <a:lnTo>
                    <a:pt x="4218533" y="2146"/>
                  </a:lnTo>
                  <a:lnTo>
                    <a:pt x="4227210" y="8000"/>
                  </a:lnTo>
                  <a:lnTo>
                    <a:pt x="4233054" y="16684"/>
                  </a:lnTo>
                  <a:lnTo>
                    <a:pt x="4235195" y="27317"/>
                  </a:lnTo>
                  <a:lnTo>
                    <a:pt x="4235195" y="737730"/>
                  </a:lnTo>
                  <a:lnTo>
                    <a:pt x="4233054" y="748363"/>
                  </a:lnTo>
                  <a:lnTo>
                    <a:pt x="4227210" y="757046"/>
                  </a:lnTo>
                  <a:lnTo>
                    <a:pt x="4218533" y="762901"/>
                  </a:lnTo>
                  <a:lnTo>
                    <a:pt x="4207891" y="765047"/>
                  </a:lnTo>
                  <a:lnTo>
                    <a:pt x="27305" y="765047"/>
                  </a:lnTo>
                  <a:lnTo>
                    <a:pt x="16662" y="762901"/>
                  </a:lnTo>
                  <a:lnTo>
                    <a:pt x="7985" y="757046"/>
                  </a:lnTo>
                  <a:lnTo>
                    <a:pt x="2141" y="748363"/>
                  </a:lnTo>
                  <a:lnTo>
                    <a:pt x="0" y="737730"/>
                  </a:lnTo>
                  <a:lnTo>
                    <a:pt x="0" y="27317"/>
                  </a:lnTo>
                  <a:close/>
                </a:path>
              </a:pathLst>
            </a:custGeom>
            <a:ln w="38100">
              <a:solidFill>
                <a:srgbClr val="F4433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5856669" y="6115304"/>
            <a:ext cx="4170045" cy="574675"/>
          </a:xfrm>
          <a:prstGeom prst="rect">
            <a:avLst/>
          </a:prstGeom>
        </p:spPr>
        <p:txBody>
          <a:bodyPr vert="horz" wrap="square" lIns="0" tIns="12700" rIns="0" bIns="0" rtlCol="0">
            <a:spAutoFit/>
          </a:bodyPr>
          <a:lstStyle/>
          <a:p>
            <a:pPr marL="66040" marR="292100">
              <a:spcBef>
                <a:spcPts val="100"/>
              </a:spcBef>
            </a:pPr>
            <a:r>
              <a:rPr dirty="0">
                <a:solidFill>
                  <a:srgbClr val="FFFFFF"/>
                </a:solidFill>
                <a:latin typeface="Times New Roman" panose="02020603050405020304" pitchFamily="18" charset="0"/>
                <a:cs typeface="Times New Roman" panose="02020603050405020304" pitchFamily="18" charset="0"/>
              </a:rPr>
              <a:t>Lớp con bắt buộc phải override tất cả  các phương thức abstract của lớp cha</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940875" y="-184339"/>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435351" y="1479879"/>
            <a:ext cx="8226552" cy="3436646"/>
          </a:xfrm>
          <a:prstGeom prst="rect">
            <a:avLst/>
          </a:prstGeom>
        </p:spPr>
        <p:txBody>
          <a:bodyPr vert="horz" wrap="square" lIns="0" tIns="12065" rIns="0" bIns="0" rtlCol="0">
            <a:spAutoFit/>
          </a:bodyPr>
          <a:lstStyle/>
          <a:p>
            <a:pPr marL="355600" marR="386080" indent="-342900">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Nếu một lớp có một hay nhiều phương thức trừu  tượng thì nó phải là lớp trừu tượng</a:t>
            </a:r>
          </a:p>
          <a:p>
            <a:pPr marL="355600" marR="62357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Lớp con khi kế thừa phải cài đặt cụ thể cho các  phương thức trừu tượng của lớp cha</a:t>
            </a:r>
          </a:p>
          <a:p>
            <a:pPr marL="756285" marR="76835" indent="-287020">
              <a:spcBef>
                <a:spcPts val="585"/>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Nếu không ghi đè các phương thức này thì lớp con cũng  trở thành một lớp trừu tượng</a:t>
            </a:r>
          </a:p>
          <a:p>
            <a:pPr marL="332740" marR="5080">
              <a:lnSpc>
                <a:spcPct val="101699"/>
              </a:lnSpc>
              <a:spcBef>
                <a:spcPts val="480"/>
              </a:spcBef>
            </a:pPr>
            <a:r>
              <a:rPr sz="2400" dirty="0">
                <a:latin typeface="Times New Roman" panose="02020603050405020304" pitchFamily="18" charset="0"/>
                <a:cs typeface="Times New Roman" panose="02020603050405020304" pitchFamily="18" charset="0"/>
              </a:rPr>
              <a:t>→ Phương thức trừu tượng không thể khai báo là </a:t>
            </a:r>
            <a:r>
              <a:rPr sz="2400" dirty="0">
                <a:solidFill>
                  <a:srgbClr val="006FC0"/>
                </a:solidFill>
                <a:latin typeface="Times New Roman" panose="02020603050405020304" pitchFamily="18" charset="0"/>
                <a:cs typeface="Times New Roman" panose="02020603050405020304" pitchFamily="18" charset="0"/>
              </a:rPr>
              <a:t>final  </a:t>
            </a:r>
            <a:r>
              <a:rPr sz="2400" dirty="0">
                <a:latin typeface="Times New Roman" panose="02020603050405020304" pitchFamily="18" charset="0"/>
                <a:cs typeface="Times New Roman" panose="02020603050405020304" pitchFamily="18" charset="0"/>
              </a:rPr>
              <a:t>hoặc </a:t>
            </a:r>
            <a:r>
              <a:rPr sz="2400" dirty="0">
                <a:solidFill>
                  <a:srgbClr val="006FC0"/>
                </a:solidFill>
                <a:latin typeface="Times New Roman" panose="02020603050405020304" pitchFamily="18" charset="0"/>
                <a:cs typeface="Times New Roman" panose="02020603050405020304" pitchFamily="18" charset="0"/>
              </a:rPr>
              <a:t>static</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29</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2608289" y="5006684"/>
            <a:ext cx="3472470" cy="1219200"/>
          </a:xfrm>
          <a:custGeom>
            <a:avLst/>
            <a:gdLst/>
            <a:ahLst/>
            <a:cxnLst/>
            <a:rect l="l" t="t" r="r" b="b"/>
            <a:pathLst>
              <a:path w="3429000" h="1219200">
                <a:moveTo>
                  <a:pt x="3429000" y="0"/>
                </a:moveTo>
                <a:lnTo>
                  <a:pt x="0" y="0"/>
                </a:lnTo>
                <a:lnTo>
                  <a:pt x="0" y="1219200"/>
                </a:lnTo>
                <a:lnTo>
                  <a:pt x="3429000" y="1219200"/>
                </a:lnTo>
                <a:lnTo>
                  <a:pt x="3429000"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2703576" y="5072049"/>
            <a:ext cx="3472470" cy="1030410"/>
          </a:xfrm>
          <a:prstGeom prst="rect">
            <a:avLst/>
          </a:prstGeom>
          <a:ln w="9144">
            <a:solidFill>
              <a:srgbClr val="000000"/>
            </a:solidFill>
          </a:ln>
        </p:spPr>
        <p:txBody>
          <a:bodyPr vert="horz" wrap="square" lIns="0" tIns="197485" rIns="0" bIns="0" rtlCol="0">
            <a:spAutoFit/>
          </a:bodyPr>
          <a:lstStyle/>
          <a:p>
            <a:pPr marL="91440" marR="1328420">
              <a:spcBef>
                <a:spcPts val="1555"/>
              </a:spcBef>
            </a:pPr>
            <a:r>
              <a:rPr b="1" dirty="0">
                <a:solidFill>
                  <a:srgbClr val="0000CC"/>
                </a:solidFill>
                <a:latin typeface="Times New Roman" panose="02020603050405020304" pitchFamily="18" charset="0"/>
                <a:cs typeface="Times New Roman" panose="02020603050405020304" pitchFamily="18" charset="0"/>
              </a:rPr>
              <a:t>Kết hợp cho phép  </a:t>
            </a:r>
            <a:r>
              <a:rPr b="1" dirty="0">
                <a:latin typeface="Times New Roman" panose="02020603050405020304" pitchFamily="18" charset="0"/>
                <a:cs typeface="Times New Roman" panose="02020603050405020304" pitchFamily="18" charset="0"/>
              </a:rPr>
              <a:t>abstract public</a:t>
            </a:r>
            <a:endParaRPr dirty="0">
              <a:latin typeface="Times New Roman" panose="02020603050405020304" pitchFamily="18" charset="0"/>
              <a:cs typeface="Times New Roman" panose="02020603050405020304" pitchFamily="18" charset="0"/>
            </a:endParaRPr>
          </a:p>
          <a:p>
            <a:pPr marL="91440"/>
            <a:r>
              <a:rPr b="1" dirty="0">
                <a:latin typeface="Times New Roman" panose="02020603050405020304" pitchFamily="18" charset="0"/>
                <a:cs typeface="Times New Roman" panose="02020603050405020304" pitchFamily="18" charset="0"/>
              </a:rPr>
              <a:t>abstract protected</a:t>
            </a:r>
            <a:endParaRPr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6176046" y="5031510"/>
            <a:ext cx="3124200" cy="1169551"/>
          </a:xfrm>
          <a:prstGeom prst="rect">
            <a:avLst/>
          </a:prstGeom>
          <a:solidFill>
            <a:srgbClr val="7E7E7E"/>
          </a:solidFill>
          <a:ln w="9144">
            <a:solidFill>
              <a:srgbClr val="000000"/>
            </a:solidFill>
          </a:ln>
        </p:spPr>
        <p:txBody>
          <a:bodyPr vert="horz" wrap="square" lIns="0" tIns="60960" rIns="0" bIns="0" rtlCol="0">
            <a:spAutoFit/>
          </a:bodyPr>
          <a:lstStyle/>
          <a:p>
            <a:pPr marL="92075" marR="101600">
              <a:spcBef>
                <a:spcPts val="480"/>
              </a:spcBef>
            </a:pPr>
            <a:r>
              <a:rPr b="1" dirty="0">
                <a:solidFill>
                  <a:srgbClr val="99FF66"/>
                </a:solidFill>
                <a:latin typeface="Times New Roman" panose="02020603050405020304" pitchFamily="18" charset="0"/>
                <a:cs typeface="Times New Roman" panose="02020603050405020304" pitchFamily="18" charset="0"/>
              </a:rPr>
              <a:t>Kết hợp KHÔNG cho phép  </a:t>
            </a:r>
            <a:r>
              <a:rPr b="1" dirty="0">
                <a:solidFill>
                  <a:srgbClr val="FFFFFF"/>
                </a:solidFill>
                <a:latin typeface="Times New Roman" panose="02020603050405020304" pitchFamily="18" charset="0"/>
                <a:cs typeface="Times New Roman" panose="02020603050405020304" pitchFamily="18" charset="0"/>
              </a:rPr>
              <a:t>abstract private</a:t>
            </a:r>
            <a:endParaRPr dirty="0">
              <a:latin typeface="Times New Roman" panose="02020603050405020304" pitchFamily="18" charset="0"/>
              <a:cs typeface="Times New Roman" panose="02020603050405020304" pitchFamily="18" charset="0"/>
            </a:endParaRPr>
          </a:p>
          <a:p>
            <a:pPr marL="92075"/>
            <a:r>
              <a:rPr b="1" dirty="0">
                <a:solidFill>
                  <a:srgbClr val="FFFFFF"/>
                </a:solidFill>
                <a:latin typeface="Times New Roman" panose="02020603050405020304" pitchFamily="18" charset="0"/>
                <a:cs typeface="Times New Roman" panose="02020603050405020304" pitchFamily="18" charset="0"/>
              </a:rPr>
              <a:t>abstract static</a:t>
            </a:r>
            <a:endParaRPr dirty="0">
              <a:latin typeface="Times New Roman" panose="02020603050405020304" pitchFamily="18" charset="0"/>
              <a:cs typeface="Times New Roman" panose="02020603050405020304" pitchFamily="18" charset="0"/>
            </a:endParaRPr>
          </a:p>
          <a:p>
            <a:pPr marL="92075"/>
            <a:r>
              <a:rPr b="1" dirty="0">
                <a:solidFill>
                  <a:srgbClr val="FFFFFF"/>
                </a:solidFill>
                <a:latin typeface="Times New Roman" panose="02020603050405020304" pitchFamily="18" charset="0"/>
                <a:cs typeface="Times New Roman" panose="02020603050405020304" pitchFamily="18" charset="0"/>
              </a:rPr>
              <a:t>abstract final</a:t>
            </a:r>
            <a:endParaRPr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4648201" y="5196550"/>
            <a:ext cx="826769" cy="839469"/>
            <a:chOff x="2788919" y="5252809"/>
            <a:chExt cx="826769" cy="839469"/>
          </a:xfrm>
        </p:grpSpPr>
        <p:sp>
          <p:nvSpPr>
            <p:cNvPr id="14" name="object 14"/>
            <p:cNvSpPr/>
            <p:nvPr/>
          </p:nvSpPr>
          <p:spPr>
            <a:xfrm>
              <a:off x="2873929" y="5650943"/>
              <a:ext cx="288290" cy="207645"/>
            </a:xfrm>
            <a:custGeom>
              <a:avLst/>
              <a:gdLst/>
              <a:ahLst/>
              <a:cxnLst/>
              <a:rect l="l" t="t" r="r" b="b"/>
              <a:pathLst>
                <a:path w="288289" h="207645">
                  <a:moveTo>
                    <a:pt x="87322" y="0"/>
                  </a:moveTo>
                  <a:lnTo>
                    <a:pt x="43863" y="18132"/>
                  </a:lnTo>
                  <a:lnTo>
                    <a:pt x="14484" y="35862"/>
                  </a:lnTo>
                  <a:lnTo>
                    <a:pt x="0" y="53995"/>
                  </a:lnTo>
                  <a:lnTo>
                    <a:pt x="72838" y="53995"/>
                  </a:lnTo>
                  <a:lnTo>
                    <a:pt x="54729" y="141436"/>
                  </a:lnTo>
                  <a:lnTo>
                    <a:pt x="40239" y="192612"/>
                  </a:lnTo>
                  <a:lnTo>
                    <a:pt x="76456" y="203491"/>
                  </a:lnTo>
                  <a:lnTo>
                    <a:pt x="142052" y="207120"/>
                  </a:lnTo>
                  <a:lnTo>
                    <a:pt x="185915" y="188982"/>
                  </a:lnTo>
                  <a:lnTo>
                    <a:pt x="193560" y="149093"/>
                  </a:lnTo>
                  <a:lnTo>
                    <a:pt x="204427" y="79381"/>
                  </a:lnTo>
                  <a:lnTo>
                    <a:pt x="288131" y="46740"/>
                  </a:lnTo>
                  <a:lnTo>
                    <a:pt x="255532" y="35862"/>
                  </a:lnTo>
                  <a:lnTo>
                    <a:pt x="193560" y="10878"/>
                  </a:lnTo>
                  <a:lnTo>
                    <a:pt x="87322" y="0"/>
                  </a:lnTo>
                  <a:close/>
                </a:path>
              </a:pathLst>
            </a:custGeom>
            <a:solidFill>
              <a:srgbClr val="F4EA8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2848165" y="5340286"/>
              <a:ext cx="760730" cy="751840"/>
            </a:xfrm>
            <a:custGeom>
              <a:avLst/>
              <a:gdLst/>
              <a:ahLst/>
              <a:cxnLst/>
              <a:rect l="l" t="t" r="r" b="b"/>
              <a:pathLst>
                <a:path w="760729" h="751839">
                  <a:moveTo>
                    <a:pt x="18110" y="704354"/>
                  </a:moveTo>
                  <a:lnTo>
                    <a:pt x="10871" y="697103"/>
                  </a:lnTo>
                  <a:lnTo>
                    <a:pt x="0" y="707974"/>
                  </a:lnTo>
                  <a:lnTo>
                    <a:pt x="18110" y="736993"/>
                  </a:lnTo>
                  <a:lnTo>
                    <a:pt x="18110" y="704354"/>
                  </a:lnTo>
                  <a:close/>
                </a:path>
                <a:path w="760729" h="751839">
                  <a:moveTo>
                    <a:pt x="98590" y="718858"/>
                  </a:moveTo>
                  <a:lnTo>
                    <a:pt x="87731" y="711606"/>
                  </a:lnTo>
                  <a:lnTo>
                    <a:pt x="76860" y="722477"/>
                  </a:lnTo>
                  <a:lnTo>
                    <a:pt x="98590" y="751497"/>
                  </a:lnTo>
                  <a:lnTo>
                    <a:pt x="98590" y="718858"/>
                  </a:lnTo>
                  <a:close/>
                </a:path>
                <a:path w="760729" h="751839">
                  <a:moveTo>
                    <a:pt x="146075" y="382790"/>
                  </a:moveTo>
                  <a:lnTo>
                    <a:pt x="127965" y="353783"/>
                  </a:lnTo>
                  <a:lnTo>
                    <a:pt x="131597" y="379171"/>
                  </a:lnTo>
                  <a:lnTo>
                    <a:pt x="124345" y="397294"/>
                  </a:lnTo>
                  <a:lnTo>
                    <a:pt x="146075" y="382790"/>
                  </a:lnTo>
                  <a:close/>
                </a:path>
                <a:path w="760729" h="751839">
                  <a:moveTo>
                    <a:pt x="175056" y="91452"/>
                  </a:moveTo>
                  <a:lnTo>
                    <a:pt x="164185" y="95084"/>
                  </a:lnTo>
                  <a:lnTo>
                    <a:pt x="167805" y="124117"/>
                  </a:lnTo>
                  <a:lnTo>
                    <a:pt x="175056" y="128143"/>
                  </a:lnTo>
                  <a:lnTo>
                    <a:pt x="175056" y="91452"/>
                  </a:lnTo>
                  <a:close/>
                </a:path>
                <a:path w="760729" h="751839">
                  <a:moveTo>
                    <a:pt x="219316" y="375539"/>
                  </a:moveTo>
                  <a:lnTo>
                    <a:pt x="200812" y="353783"/>
                  </a:lnTo>
                  <a:lnTo>
                    <a:pt x="204431" y="375539"/>
                  </a:lnTo>
                  <a:lnTo>
                    <a:pt x="200812" y="390042"/>
                  </a:lnTo>
                  <a:lnTo>
                    <a:pt x="219316" y="375539"/>
                  </a:lnTo>
                  <a:close/>
                </a:path>
                <a:path w="760729" h="751839">
                  <a:moveTo>
                    <a:pt x="284911" y="252234"/>
                  </a:moveTo>
                  <a:lnTo>
                    <a:pt x="270421" y="240957"/>
                  </a:lnTo>
                  <a:lnTo>
                    <a:pt x="270421" y="252234"/>
                  </a:lnTo>
                  <a:lnTo>
                    <a:pt x="262775" y="263105"/>
                  </a:lnTo>
                  <a:lnTo>
                    <a:pt x="219316" y="240957"/>
                  </a:lnTo>
                  <a:lnTo>
                    <a:pt x="222948" y="222821"/>
                  </a:lnTo>
                  <a:lnTo>
                    <a:pt x="193560" y="189776"/>
                  </a:lnTo>
                  <a:lnTo>
                    <a:pt x="241046" y="171653"/>
                  </a:lnTo>
                  <a:lnTo>
                    <a:pt x="241046" y="149898"/>
                  </a:lnTo>
                  <a:lnTo>
                    <a:pt x="270421" y="128143"/>
                  </a:lnTo>
                  <a:lnTo>
                    <a:pt x="226161" y="113207"/>
                  </a:lnTo>
                  <a:lnTo>
                    <a:pt x="179082" y="0"/>
                  </a:lnTo>
                  <a:lnTo>
                    <a:pt x="113080" y="36639"/>
                  </a:lnTo>
                  <a:lnTo>
                    <a:pt x="73240" y="87820"/>
                  </a:lnTo>
                  <a:lnTo>
                    <a:pt x="43865" y="160743"/>
                  </a:lnTo>
                  <a:lnTo>
                    <a:pt x="40246" y="222821"/>
                  </a:lnTo>
                  <a:lnTo>
                    <a:pt x="87731" y="244576"/>
                  </a:lnTo>
                  <a:lnTo>
                    <a:pt x="149694" y="259486"/>
                  </a:lnTo>
                  <a:lnTo>
                    <a:pt x="171437" y="248602"/>
                  </a:lnTo>
                  <a:lnTo>
                    <a:pt x="175056" y="222821"/>
                  </a:lnTo>
                  <a:lnTo>
                    <a:pt x="156946" y="208305"/>
                  </a:lnTo>
                  <a:lnTo>
                    <a:pt x="160566" y="226441"/>
                  </a:lnTo>
                  <a:lnTo>
                    <a:pt x="146075" y="230073"/>
                  </a:lnTo>
                  <a:lnTo>
                    <a:pt x="124345" y="208305"/>
                  </a:lnTo>
                  <a:lnTo>
                    <a:pt x="113080" y="175285"/>
                  </a:lnTo>
                  <a:lnTo>
                    <a:pt x="127965" y="91452"/>
                  </a:lnTo>
                  <a:lnTo>
                    <a:pt x="175056" y="29425"/>
                  </a:lnTo>
                  <a:lnTo>
                    <a:pt x="219316" y="124117"/>
                  </a:lnTo>
                  <a:lnTo>
                    <a:pt x="244665" y="131775"/>
                  </a:lnTo>
                  <a:lnTo>
                    <a:pt x="230187" y="146265"/>
                  </a:lnTo>
                  <a:lnTo>
                    <a:pt x="230187" y="164388"/>
                  </a:lnTo>
                  <a:lnTo>
                    <a:pt x="175056" y="178866"/>
                  </a:lnTo>
                  <a:lnTo>
                    <a:pt x="204431" y="226441"/>
                  </a:lnTo>
                  <a:lnTo>
                    <a:pt x="193560" y="263105"/>
                  </a:lnTo>
                  <a:lnTo>
                    <a:pt x="248297" y="281241"/>
                  </a:lnTo>
                  <a:lnTo>
                    <a:pt x="277672" y="277622"/>
                  </a:lnTo>
                  <a:lnTo>
                    <a:pt x="284911" y="252234"/>
                  </a:lnTo>
                  <a:close/>
                </a:path>
                <a:path w="760729" h="751839">
                  <a:moveTo>
                    <a:pt x="321132" y="332016"/>
                  </a:moveTo>
                  <a:lnTo>
                    <a:pt x="295783" y="328790"/>
                  </a:lnTo>
                  <a:lnTo>
                    <a:pt x="248297" y="310667"/>
                  </a:lnTo>
                  <a:lnTo>
                    <a:pt x="211670" y="295757"/>
                  </a:lnTo>
                  <a:lnTo>
                    <a:pt x="153327" y="284873"/>
                  </a:lnTo>
                  <a:lnTo>
                    <a:pt x="98590" y="284873"/>
                  </a:lnTo>
                  <a:lnTo>
                    <a:pt x="47485" y="306628"/>
                  </a:lnTo>
                  <a:lnTo>
                    <a:pt x="25755" y="332016"/>
                  </a:lnTo>
                  <a:lnTo>
                    <a:pt x="45872" y="332016"/>
                  </a:lnTo>
                  <a:lnTo>
                    <a:pt x="58356" y="321538"/>
                  </a:lnTo>
                  <a:lnTo>
                    <a:pt x="87731" y="306628"/>
                  </a:lnTo>
                  <a:lnTo>
                    <a:pt x="131597" y="299783"/>
                  </a:lnTo>
                  <a:lnTo>
                    <a:pt x="182702" y="306628"/>
                  </a:lnTo>
                  <a:lnTo>
                    <a:pt x="222948" y="317919"/>
                  </a:lnTo>
                  <a:lnTo>
                    <a:pt x="254723" y="332016"/>
                  </a:lnTo>
                  <a:lnTo>
                    <a:pt x="321132" y="332016"/>
                  </a:lnTo>
                  <a:close/>
                </a:path>
                <a:path w="760729" h="751839">
                  <a:moveTo>
                    <a:pt x="534022" y="444842"/>
                  </a:moveTo>
                  <a:lnTo>
                    <a:pt x="526745" y="437591"/>
                  </a:lnTo>
                  <a:lnTo>
                    <a:pt x="523163" y="437591"/>
                  </a:lnTo>
                  <a:lnTo>
                    <a:pt x="512292" y="441223"/>
                  </a:lnTo>
                  <a:lnTo>
                    <a:pt x="515874" y="455726"/>
                  </a:lnTo>
                  <a:lnTo>
                    <a:pt x="526745" y="455726"/>
                  </a:lnTo>
                  <a:lnTo>
                    <a:pt x="534022" y="444842"/>
                  </a:lnTo>
                  <a:close/>
                </a:path>
                <a:path w="760729" h="751839">
                  <a:moveTo>
                    <a:pt x="537616" y="371906"/>
                  </a:moveTo>
                  <a:lnTo>
                    <a:pt x="526745" y="368287"/>
                  </a:lnTo>
                  <a:lnTo>
                    <a:pt x="515874" y="379171"/>
                  </a:lnTo>
                  <a:lnTo>
                    <a:pt x="526745" y="386422"/>
                  </a:lnTo>
                  <a:lnTo>
                    <a:pt x="537616" y="386422"/>
                  </a:lnTo>
                  <a:lnTo>
                    <a:pt x="537616" y="371906"/>
                  </a:lnTo>
                  <a:close/>
                </a:path>
                <a:path w="760729" h="751839">
                  <a:moveTo>
                    <a:pt x="552513" y="54762"/>
                  </a:moveTo>
                  <a:lnTo>
                    <a:pt x="541248" y="47548"/>
                  </a:lnTo>
                  <a:lnTo>
                    <a:pt x="534022" y="80594"/>
                  </a:lnTo>
                  <a:lnTo>
                    <a:pt x="544893" y="84175"/>
                  </a:lnTo>
                  <a:lnTo>
                    <a:pt x="552513" y="54762"/>
                  </a:lnTo>
                  <a:close/>
                </a:path>
                <a:path w="760729" h="751839">
                  <a:moveTo>
                    <a:pt x="621741" y="722477"/>
                  </a:moveTo>
                  <a:lnTo>
                    <a:pt x="614514" y="711606"/>
                  </a:lnTo>
                  <a:lnTo>
                    <a:pt x="603199" y="711606"/>
                  </a:lnTo>
                  <a:lnTo>
                    <a:pt x="588746" y="740613"/>
                  </a:lnTo>
                  <a:lnTo>
                    <a:pt x="621741" y="722477"/>
                  </a:lnTo>
                  <a:close/>
                </a:path>
                <a:path w="760729" h="751839">
                  <a:moveTo>
                    <a:pt x="760145" y="726109"/>
                  </a:moveTo>
                  <a:lnTo>
                    <a:pt x="752919" y="711606"/>
                  </a:lnTo>
                  <a:lnTo>
                    <a:pt x="742061" y="715225"/>
                  </a:lnTo>
                  <a:lnTo>
                    <a:pt x="727544" y="744245"/>
                  </a:lnTo>
                  <a:lnTo>
                    <a:pt x="760145" y="726109"/>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2840930" y="5672297"/>
              <a:ext cx="113079" cy="8381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3081980" y="5672297"/>
              <a:ext cx="123943" cy="83817"/>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2866283" y="5756114"/>
              <a:ext cx="234315" cy="288925"/>
            </a:xfrm>
            <a:custGeom>
              <a:avLst/>
              <a:gdLst/>
              <a:ahLst/>
              <a:cxnLst/>
              <a:rect l="l" t="t" r="r" b="b"/>
              <a:pathLst>
                <a:path w="234314" h="288925">
                  <a:moveTo>
                    <a:pt x="233805" y="0"/>
                  </a:moveTo>
                  <a:lnTo>
                    <a:pt x="218508" y="0"/>
                  </a:lnTo>
                  <a:lnTo>
                    <a:pt x="219315" y="7254"/>
                  </a:lnTo>
                  <a:lnTo>
                    <a:pt x="219315" y="69308"/>
                  </a:lnTo>
                  <a:lnTo>
                    <a:pt x="212072" y="95098"/>
                  </a:lnTo>
                  <a:lnTo>
                    <a:pt x="149697" y="113230"/>
                  </a:lnTo>
                  <a:lnTo>
                    <a:pt x="91350" y="116855"/>
                  </a:lnTo>
                  <a:lnTo>
                    <a:pt x="51508" y="105976"/>
                  </a:lnTo>
                  <a:lnTo>
                    <a:pt x="32996" y="95098"/>
                  </a:lnTo>
                  <a:lnTo>
                    <a:pt x="65993" y="36265"/>
                  </a:lnTo>
                  <a:lnTo>
                    <a:pt x="80483" y="0"/>
                  </a:lnTo>
                  <a:lnTo>
                    <a:pt x="65993" y="0"/>
                  </a:lnTo>
                  <a:lnTo>
                    <a:pt x="36620" y="61651"/>
                  </a:lnTo>
                  <a:lnTo>
                    <a:pt x="7645" y="105976"/>
                  </a:lnTo>
                  <a:lnTo>
                    <a:pt x="43863" y="120484"/>
                  </a:lnTo>
                  <a:lnTo>
                    <a:pt x="36620" y="175285"/>
                  </a:lnTo>
                  <a:lnTo>
                    <a:pt x="0" y="269980"/>
                  </a:lnTo>
                  <a:lnTo>
                    <a:pt x="62374" y="233715"/>
                  </a:lnTo>
                  <a:lnTo>
                    <a:pt x="102614" y="189793"/>
                  </a:lnTo>
                  <a:lnTo>
                    <a:pt x="76859" y="288515"/>
                  </a:lnTo>
                  <a:lnTo>
                    <a:pt x="106238" y="259102"/>
                  </a:lnTo>
                  <a:lnTo>
                    <a:pt x="142455" y="226461"/>
                  </a:lnTo>
                  <a:lnTo>
                    <a:pt x="175452" y="186163"/>
                  </a:lnTo>
                  <a:lnTo>
                    <a:pt x="212072" y="109600"/>
                  </a:lnTo>
                  <a:lnTo>
                    <a:pt x="230181" y="101949"/>
                  </a:lnTo>
                  <a:lnTo>
                    <a:pt x="233805" y="36265"/>
                  </a:lnTo>
                  <a:lnTo>
                    <a:pt x="233805"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3262260" y="5252809"/>
              <a:ext cx="296600" cy="497661"/>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2788907" y="5625160"/>
              <a:ext cx="826769" cy="415925"/>
            </a:xfrm>
            <a:custGeom>
              <a:avLst/>
              <a:gdLst/>
              <a:ahLst/>
              <a:cxnLst/>
              <a:rect l="l" t="t" r="r" b="b"/>
              <a:pathLst>
                <a:path w="826770" h="415925">
                  <a:moveTo>
                    <a:pt x="55638" y="112420"/>
                  </a:moveTo>
                  <a:lnTo>
                    <a:pt x="41148" y="100825"/>
                  </a:lnTo>
                  <a:lnTo>
                    <a:pt x="41148" y="116052"/>
                  </a:lnTo>
                  <a:lnTo>
                    <a:pt x="15798" y="119684"/>
                  </a:lnTo>
                  <a:lnTo>
                    <a:pt x="24650" y="114439"/>
                  </a:lnTo>
                  <a:lnTo>
                    <a:pt x="33909" y="108800"/>
                  </a:lnTo>
                  <a:lnTo>
                    <a:pt x="39141" y="114439"/>
                  </a:lnTo>
                  <a:lnTo>
                    <a:pt x="41148" y="116052"/>
                  </a:lnTo>
                  <a:lnTo>
                    <a:pt x="41148" y="100825"/>
                  </a:lnTo>
                  <a:lnTo>
                    <a:pt x="37528" y="97917"/>
                  </a:lnTo>
                  <a:lnTo>
                    <a:pt x="18211" y="91871"/>
                  </a:lnTo>
                  <a:lnTo>
                    <a:pt x="20231" y="99529"/>
                  </a:lnTo>
                  <a:lnTo>
                    <a:pt x="914" y="101549"/>
                  </a:lnTo>
                  <a:lnTo>
                    <a:pt x="8153" y="112420"/>
                  </a:lnTo>
                  <a:lnTo>
                    <a:pt x="7353" y="114439"/>
                  </a:lnTo>
                  <a:lnTo>
                    <a:pt x="0" y="126492"/>
                  </a:lnTo>
                  <a:lnTo>
                    <a:pt x="0" y="130619"/>
                  </a:lnTo>
                  <a:lnTo>
                    <a:pt x="26670" y="127330"/>
                  </a:lnTo>
                  <a:lnTo>
                    <a:pt x="30289" y="145465"/>
                  </a:lnTo>
                  <a:lnTo>
                    <a:pt x="44221" y="127330"/>
                  </a:lnTo>
                  <a:lnTo>
                    <a:pt x="46380" y="124510"/>
                  </a:lnTo>
                  <a:lnTo>
                    <a:pt x="43967" y="128143"/>
                  </a:lnTo>
                  <a:lnTo>
                    <a:pt x="52019" y="141439"/>
                  </a:lnTo>
                  <a:lnTo>
                    <a:pt x="54190" y="124510"/>
                  </a:lnTo>
                  <a:lnTo>
                    <a:pt x="54813" y="119684"/>
                  </a:lnTo>
                  <a:lnTo>
                    <a:pt x="55638" y="113233"/>
                  </a:lnTo>
                  <a:lnTo>
                    <a:pt x="54876" y="113690"/>
                  </a:lnTo>
                  <a:lnTo>
                    <a:pt x="55638" y="112420"/>
                  </a:lnTo>
                  <a:close/>
                </a:path>
                <a:path w="826770" h="415925">
                  <a:moveTo>
                    <a:pt x="440347" y="14909"/>
                  </a:moveTo>
                  <a:lnTo>
                    <a:pt x="414591" y="14909"/>
                  </a:lnTo>
                  <a:lnTo>
                    <a:pt x="402920" y="31026"/>
                  </a:lnTo>
                  <a:lnTo>
                    <a:pt x="396481" y="40297"/>
                  </a:lnTo>
                  <a:lnTo>
                    <a:pt x="406146" y="47142"/>
                  </a:lnTo>
                  <a:lnTo>
                    <a:pt x="410972" y="50368"/>
                  </a:lnTo>
                  <a:lnTo>
                    <a:pt x="414591" y="47142"/>
                  </a:lnTo>
                  <a:lnTo>
                    <a:pt x="425856" y="36664"/>
                  </a:lnTo>
                  <a:lnTo>
                    <a:pt x="410972" y="36664"/>
                  </a:lnTo>
                  <a:lnTo>
                    <a:pt x="416610" y="31026"/>
                  </a:lnTo>
                  <a:lnTo>
                    <a:pt x="422236" y="25793"/>
                  </a:lnTo>
                  <a:lnTo>
                    <a:pt x="433108" y="25793"/>
                  </a:lnTo>
                  <a:lnTo>
                    <a:pt x="433108" y="31026"/>
                  </a:lnTo>
                  <a:lnTo>
                    <a:pt x="433108" y="36664"/>
                  </a:lnTo>
                  <a:lnTo>
                    <a:pt x="425856" y="36664"/>
                  </a:lnTo>
                  <a:lnTo>
                    <a:pt x="440347" y="43916"/>
                  </a:lnTo>
                  <a:lnTo>
                    <a:pt x="440347" y="31026"/>
                  </a:lnTo>
                  <a:lnTo>
                    <a:pt x="440347" y="14909"/>
                  </a:lnTo>
                  <a:close/>
                </a:path>
                <a:path w="826770" h="415925">
                  <a:moveTo>
                    <a:pt x="478180" y="10883"/>
                  </a:moveTo>
                  <a:lnTo>
                    <a:pt x="467309" y="5588"/>
                  </a:lnTo>
                  <a:lnTo>
                    <a:pt x="467309" y="25793"/>
                  </a:lnTo>
                  <a:lnTo>
                    <a:pt x="456438" y="29413"/>
                  </a:lnTo>
                  <a:lnTo>
                    <a:pt x="448792" y="25793"/>
                  </a:lnTo>
                  <a:lnTo>
                    <a:pt x="451612" y="20142"/>
                  </a:lnTo>
                  <a:lnTo>
                    <a:pt x="456438" y="10883"/>
                  </a:lnTo>
                  <a:lnTo>
                    <a:pt x="463283" y="14909"/>
                  </a:lnTo>
                  <a:lnTo>
                    <a:pt x="465302" y="20142"/>
                  </a:lnTo>
                  <a:lnTo>
                    <a:pt x="467309" y="25793"/>
                  </a:lnTo>
                  <a:lnTo>
                    <a:pt x="467309" y="5588"/>
                  </a:lnTo>
                  <a:lnTo>
                    <a:pt x="463283" y="3619"/>
                  </a:lnTo>
                  <a:lnTo>
                    <a:pt x="448792" y="0"/>
                  </a:lnTo>
                  <a:lnTo>
                    <a:pt x="441960" y="14909"/>
                  </a:lnTo>
                  <a:lnTo>
                    <a:pt x="441960" y="20142"/>
                  </a:lnTo>
                  <a:lnTo>
                    <a:pt x="441960" y="33045"/>
                  </a:lnTo>
                  <a:lnTo>
                    <a:pt x="456438" y="40297"/>
                  </a:lnTo>
                  <a:lnTo>
                    <a:pt x="474548" y="36664"/>
                  </a:lnTo>
                  <a:lnTo>
                    <a:pt x="478180" y="25793"/>
                  </a:lnTo>
                  <a:lnTo>
                    <a:pt x="478180" y="20142"/>
                  </a:lnTo>
                  <a:lnTo>
                    <a:pt x="478180" y="10883"/>
                  </a:lnTo>
                  <a:close/>
                </a:path>
                <a:path w="826770" h="415925">
                  <a:moveTo>
                    <a:pt x="775944" y="138214"/>
                  </a:moveTo>
                  <a:lnTo>
                    <a:pt x="769950" y="125323"/>
                  </a:lnTo>
                  <a:lnTo>
                    <a:pt x="749782" y="125323"/>
                  </a:lnTo>
                  <a:lnTo>
                    <a:pt x="775944" y="138214"/>
                  </a:lnTo>
                  <a:close/>
                </a:path>
                <a:path w="826770" h="415925">
                  <a:moveTo>
                    <a:pt x="801319" y="415848"/>
                  </a:moveTo>
                  <a:lnTo>
                    <a:pt x="775944" y="371919"/>
                  </a:lnTo>
                  <a:lnTo>
                    <a:pt x="724852" y="251447"/>
                  </a:lnTo>
                  <a:lnTo>
                    <a:pt x="753821" y="255066"/>
                  </a:lnTo>
                  <a:lnTo>
                    <a:pt x="717181" y="174879"/>
                  </a:lnTo>
                  <a:lnTo>
                    <a:pt x="708787" y="125323"/>
                  </a:lnTo>
                  <a:lnTo>
                    <a:pt x="619836" y="125323"/>
                  </a:lnTo>
                  <a:lnTo>
                    <a:pt x="629856" y="222021"/>
                  </a:lnTo>
                  <a:lnTo>
                    <a:pt x="556653" y="189395"/>
                  </a:lnTo>
                  <a:lnTo>
                    <a:pt x="558660" y="125323"/>
                  </a:lnTo>
                  <a:lnTo>
                    <a:pt x="518414" y="125323"/>
                  </a:lnTo>
                  <a:lnTo>
                    <a:pt x="517207" y="178511"/>
                  </a:lnTo>
                  <a:lnTo>
                    <a:pt x="538543" y="185762"/>
                  </a:lnTo>
                  <a:lnTo>
                    <a:pt x="586003" y="302221"/>
                  </a:lnTo>
                  <a:lnTo>
                    <a:pt x="615416" y="357428"/>
                  </a:lnTo>
                  <a:lnTo>
                    <a:pt x="669747" y="412229"/>
                  </a:lnTo>
                  <a:lnTo>
                    <a:pt x="662457" y="317119"/>
                  </a:lnTo>
                  <a:lnTo>
                    <a:pt x="709955" y="361048"/>
                  </a:lnTo>
                  <a:lnTo>
                    <a:pt x="750227" y="393687"/>
                  </a:lnTo>
                  <a:lnTo>
                    <a:pt x="801319" y="415848"/>
                  </a:lnTo>
                  <a:close/>
                </a:path>
                <a:path w="826770" h="415925">
                  <a:moveTo>
                    <a:pt x="826236" y="156349"/>
                  </a:moveTo>
                  <a:lnTo>
                    <a:pt x="815619" y="149098"/>
                  </a:lnTo>
                  <a:lnTo>
                    <a:pt x="807364" y="143446"/>
                  </a:lnTo>
                  <a:lnTo>
                    <a:pt x="818235" y="136207"/>
                  </a:lnTo>
                  <a:lnTo>
                    <a:pt x="801319" y="135077"/>
                  </a:lnTo>
                  <a:lnTo>
                    <a:pt x="801319" y="167220"/>
                  </a:lnTo>
                  <a:lnTo>
                    <a:pt x="789266" y="158356"/>
                  </a:lnTo>
                  <a:lnTo>
                    <a:pt x="786803" y="156349"/>
                  </a:lnTo>
                  <a:lnTo>
                    <a:pt x="797674" y="149098"/>
                  </a:lnTo>
                  <a:lnTo>
                    <a:pt x="799299" y="158356"/>
                  </a:lnTo>
                  <a:lnTo>
                    <a:pt x="801319" y="167220"/>
                  </a:lnTo>
                  <a:lnTo>
                    <a:pt x="801319" y="135077"/>
                  </a:lnTo>
                  <a:lnTo>
                    <a:pt x="794092" y="134581"/>
                  </a:lnTo>
                  <a:lnTo>
                    <a:pt x="775944" y="152717"/>
                  </a:lnTo>
                  <a:lnTo>
                    <a:pt x="776351" y="154597"/>
                  </a:lnTo>
                  <a:lnTo>
                    <a:pt x="775550" y="153123"/>
                  </a:lnTo>
                  <a:lnTo>
                    <a:pt x="771969" y="176085"/>
                  </a:lnTo>
                  <a:lnTo>
                    <a:pt x="778802" y="166014"/>
                  </a:lnTo>
                  <a:lnTo>
                    <a:pt x="786803" y="200266"/>
                  </a:lnTo>
                  <a:lnTo>
                    <a:pt x="790448" y="170853"/>
                  </a:lnTo>
                  <a:lnTo>
                    <a:pt x="819404" y="185762"/>
                  </a:lnTo>
                  <a:lnTo>
                    <a:pt x="808545" y="159969"/>
                  </a:lnTo>
                  <a:lnTo>
                    <a:pt x="818235" y="158356"/>
                  </a:lnTo>
                  <a:lnTo>
                    <a:pt x="826236" y="156349"/>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1" name="object 21"/>
          <p:cNvSpPr/>
          <p:nvPr/>
        </p:nvSpPr>
        <p:spPr>
          <a:xfrm>
            <a:off x="9300246" y="4997700"/>
            <a:ext cx="1228344" cy="1200911"/>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18299" y="-217747"/>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818299" y="1324355"/>
            <a:ext cx="7284084" cy="5506636"/>
          </a:xfrm>
          <a:prstGeom prst="rect">
            <a:avLst/>
          </a:prstGeom>
        </p:spPr>
        <p:txBody>
          <a:bodyPr vert="horz" wrap="square" lIns="0" tIns="12700" rIns="0" bIns="0" rtlCol="0">
            <a:spAutoFit/>
          </a:bodyPr>
          <a:lstStyle/>
          <a:p>
            <a:pPr marL="12700">
              <a:lnSpc>
                <a:spcPts val="2745"/>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32740">
              <a:lnSpc>
                <a:spcPts val="2745"/>
              </a:lnSpc>
            </a:pPr>
            <a:r>
              <a:rPr lang="en-US" sz="2400" b="1" dirty="0">
                <a:solidFill>
                  <a:srgbClr val="FF0000"/>
                </a:solidFill>
                <a:latin typeface="Times New Roman" panose="02020603050405020304" pitchFamily="18" charset="0"/>
                <a:cs typeface="Times New Roman" panose="02020603050405020304" pitchFamily="18" charset="0"/>
              </a:rPr>
              <a:t>	  </a:t>
            </a:r>
            <a:r>
              <a:rPr sz="2400" b="1" dirty="0">
                <a:solidFill>
                  <a:srgbClr val="FF0000"/>
                </a:solidFill>
                <a:latin typeface="Times New Roman" panose="02020603050405020304" pitchFamily="18" charset="0"/>
                <a:cs typeface="Times New Roman" panose="02020603050405020304" pitchFamily="18" charset="0"/>
              </a:rPr>
              <a:t>abstract </a:t>
            </a:r>
            <a:r>
              <a:rPr sz="2400" b="1" dirty="0">
                <a:solidFill>
                  <a:srgbClr val="006FC0"/>
                </a:solidFill>
                <a:latin typeface="Times New Roman" panose="02020603050405020304" pitchFamily="18" charset="0"/>
                <a:cs typeface="Times New Roman" panose="02020603050405020304" pitchFamily="18" charset="0"/>
              </a:rPr>
              <a:t>class </a:t>
            </a:r>
            <a:r>
              <a:rPr sz="2400" b="1" dirty="0">
                <a:solidFill>
                  <a:srgbClr val="00AB7D"/>
                </a:solidFill>
                <a:latin typeface="Times New Roman" panose="02020603050405020304" pitchFamily="18" charset="0"/>
                <a:cs typeface="Times New Roman" panose="02020603050405020304" pitchFamily="18" charset="0"/>
              </a:rPr>
              <a:t>Point {</a:t>
            </a:r>
            <a:endParaRPr sz="2400" dirty="0">
              <a:latin typeface="Times New Roman" panose="02020603050405020304" pitchFamily="18" charset="0"/>
              <a:cs typeface="Times New Roman" panose="02020603050405020304" pitchFamily="18" charset="0"/>
            </a:endParaRPr>
          </a:p>
          <a:p>
            <a:pPr marL="1064260"/>
            <a:r>
              <a:rPr sz="2400" b="1" dirty="0">
                <a:solidFill>
                  <a:srgbClr val="006FC0"/>
                </a:solidFill>
                <a:latin typeface="Times New Roman" panose="02020603050405020304" pitchFamily="18" charset="0"/>
                <a:cs typeface="Times New Roman" panose="02020603050405020304" pitchFamily="18" charset="0"/>
              </a:rPr>
              <a:t>private int </a:t>
            </a:r>
            <a:r>
              <a:rPr sz="2400" b="1" dirty="0">
                <a:solidFill>
                  <a:srgbClr val="00AB7D"/>
                </a:solidFill>
                <a:latin typeface="Times New Roman" panose="02020603050405020304" pitchFamily="18" charset="0"/>
                <a:cs typeface="Times New Roman" panose="02020603050405020304" pitchFamily="18" charset="0"/>
              </a:rPr>
              <a:t>x, y;</a:t>
            </a:r>
            <a:endParaRPr sz="2400" dirty="0">
              <a:latin typeface="Times New Roman" panose="02020603050405020304" pitchFamily="18" charset="0"/>
              <a:cs typeface="Times New Roman" panose="02020603050405020304" pitchFamily="18" charset="0"/>
            </a:endParaRPr>
          </a:p>
          <a:p>
            <a:pPr marL="1064260">
              <a:tabLst>
                <a:tab pos="4167504" algn="l"/>
              </a:tabLst>
            </a:pPr>
            <a:r>
              <a:rPr sz="2400" b="1" dirty="0">
                <a:solidFill>
                  <a:srgbClr val="006FC0"/>
                </a:solidFill>
                <a:latin typeface="Times New Roman" panose="02020603050405020304" pitchFamily="18" charset="0"/>
                <a:cs typeface="Times New Roman" panose="02020603050405020304" pitchFamily="18" charset="0"/>
              </a:rPr>
              <a:t>public </a:t>
            </a:r>
            <a:r>
              <a:rPr sz="2400" b="1" dirty="0">
                <a:solidFill>
                  <a:srgbClr val="00AB7D"/>
                </a:solidFill>
                <a:latin typeface="Times New Roman" panose="02020603050405020304" pitchFamily="18" charset="0"/>
                <a:cs typeface="Times New Roman" panose="02020603050405020304" pitchFamily="18" charset="0"/>
              </a:rPr>
              <a:t>Point(</a:t>
            </a:r>
            <a:r>
              <a:rPr sz="2400" b="1" dirty="0">
                <a:solidFill>
                  <a:srgbClr val="006FC0"/>
                </a:solidFill>
                <a:latin typeface="Times New Roman" panose="02020603050405020304" pitchFamily="18" charset="0"/>
                <a:cs typeface="Times New Roman" panose="02020603050405020304" pitchFamily="18" charset="0"/>
              </a:rPr>
              <a:t>int</a:t>
            </a:r>
            <a:r>
              <a:rPr lang="en-US" sz="2400" b="1" dirty="0">
                <a:solidFill>
                  <a:srgbClr val="006FC0"/>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x, </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y) {</a:t>
            </a:r>
            <a:endParaRPr sz="2400" dirty="0">
              <a:latin typeface="Times New Roman" panose="02020603050405020304" pitchFamily="18" charset="0"/>
              <a:cs typeface="Times New Roman" panose="02020603050405020304" pitchFamily="18" charset="0"/>
            </a:endParaRPr>
          </a:p>
          <a:p>
            <a:pPr marL="1792605">
              <a:spcBef>
                <a:spcPts val="5"/>
              </a:spcBef>
            </a:pPr>
            <a:r>
              <a:rPr sz="2400" b="1" dirty="0">
                <a:solidFill>
                  <a:srgbClr val="006FC0"/>
                </a:solidFill>
                <a:latin typeface="Times New Roman" panose="02020603050405020304" pitchFamily="18" charset="0"/>
                <a:cs typeface="Times New Roman" panose="02020603050405020304" pitchFamily="18" charset="0"/>
              </a:rPr>
              <a:t>this</a:t>
            </a:r>
            <a:r>
              <a:rPr sz="2400" b="1" dirty="0">
                <a:solidFill>
                  <a:srgbClr val="00AB7D"/>
                </a:solidFill>
                <a:latin typeface="Times New Roman" panose="02020603050405020304" pitchFamily="18" charset="0"/>
                <a:cs typeface="Times New Roman" panose="02020603050405020304" pitchFamily="18" charset="0"/>
              </a:rPr>
              <a:t>.x = x; </a:t>
            </a:r>
            <a:r>
              <a:rPr sz="2400" b="1" dirty="0">
                <a:solidFill>
                  <a:srgbClr val="006FC0"/>
                </a:solidFill>
                <a:latin typeface="Times New Roman" panose="02020603050405020304" pitchFamily="18" charset="0"/>
                <a:cs typeface="Times New Roman" panose="02020603050405020304" pitchFamily="18" charset="0"/>
              </a:rPr>
              <a:t>this</a:t>
            </a:r>
            <a:r>
              <a:rPr sz="2400" b="1" dirty="0">
                <a:solidFill>
                  <a:srgbClr val="00AB7D"/>
                </a:solidFill>
                <a:latin typeface="Times New Roman" panose="02020603050405020304" pitchFamily="18" charset="0"/>
                <a:cs typeface="Times New Roman" panose="02020603050405020304" pitchFamily="18" charset="0"/>
              </a:rPr>
              <a:t>.y = y;</a:t>
            </a:r>
            <a:endParaRPr sz="2400" dirty="0">
              <a:latin typeface="Times New Roman" panose="02020603050405020304" pitchFamily="18" charset="0"/>
              <a:cs typeface="Times New Roman" panose="02020603050405020304" pitchFamily="18" charset="0"/>
            </a:endParaRPr>
          </a:p>
          <a:p>
            <a:pPr marL="1064260"/>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792605" marR="5080" indent="-728980">
              <a:tabLst>
                <a:tab pos="5627370" algn="l"/>
              </a:tabLst>
            </a:pPr>
            <a:r>
              <a:rPr sz="2400" b="1" dirty="0">
                <a:solidFill>
                  <a:srgbClr val="006FC0"/>
                </a:solidFill>
                <a:latin typeface="Times New Roman" panose="02020603050405020304" pitchFamily="18" charset="0"/>
                <a:cs typeface="Times New Roman" panose="02020603050405020304" pitchFamily="18" charset="0"/>
              </a:rPr>
              <a:t>public void </a:t>
            </a:r>
            <a:r>
              <a:rPr sz="2400" b="1" dirty="0">
                <a:solidFill>
                  <a:srgbClr val="00AB7D"/>
                </a:solidFill>
                <a:latin typeface="Times New Roman" panose="02020603050405020304" pitchFamily="18" charset="0"/>
                <a:cs typeface="Times New Roman" panose="02020603050405020304" pitchFamily="18" charset="0"/>
              </a:rPr>
              <a:t>move(</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dx,</a:t>
            </a: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dy) { </a:t>
            </a:r>
            <a:endParaRPr lang="en-US" sz="2400" b="1" dirty="0">
              <a:solidFill>
                <a:srgbClr val="00AB7D"/>
              </a:solidFill>
              <a:latin typeface="Times New Roman" panose="02020603050405020304" pitchFamily="18" charset="0"/>
              <a:cs typeface="Times New Roman" panose="02020603050405020304" pitchFamily="18" charset="0"/>
            </a:endParaRPr>
          </a:p>
          <a:p>
            <a:pPr marL="1792605" marR="5080" indent="-728980">
              <a:tabLst>
                <a:tab pos="5627370" algn="l"/>
              </a:tabLst>
            </a:pP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x += dx; </a:t>
            </a:r>
            <a:endParaRPr lang="en-US" sz="2400" b="1" dirty="0">
              <a:solidFill>
                <a:srgbClr val="00AB7D"/>
              </a:solidFill>
              <a:latin typeface="Times New Roman" panose="02020603050405020304" pitchFamily="18" charset="0"/>
              <a:cs typeface="Times New Roman" panose="02020603050405020304" pitchFamily="18" charset="0"/>
            </a:endParaRPr>
          </a:p>
          <a:p>
            <a:pPr marL="1792605" marR="5080" indent="-728980">
              <a:tabLst>
                <a:tab pos="5627370" algn="l"/>
              </a:tabLst>
            </a:pP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y += dy;</a:t>
            </a:r>
            <a:endParaRPr sz="2400" dirty="0">
              <a:latin typeface="Times New Roman" panose="02020603050405020304" pitchFamily="18" charset="0"/>
              <a:cs typeface="Times New Roman" panose="02020603050405020304" pitchFamily="18" charset="0"/>
            </a:endParaRPr>
          </a:p>
          <a:p>
            <a:pPr marL="1792605"/>
            <a:r>
              <a:rPr sz="2400" b="1" dirty="0">
                <a:solidFill>
                  <a:srgbClr val="00AB7D"/>
                </a:solidFill>
                <a:latin typeface="Times New Roman" panose="02020603050405020304" pitchFamily="18" charset="0"/>
                <a:cs typeface="Times New Roman" panose="02020603050405020304" pitchFamily="18" charset="0"/>
              </a:rPr>
              <a:t>plot();</a:t>
            </a:r>
            <a:endParaRPr sz="2400" dirty="0">
              <a:latin typeface="Times New Roman" panose="02020603050405020304" pitchFamily="18" charset="0"/>
              <a:cs typeface="Times New Roman" panose="02020603050405020304" pitchFamily="18" charset="0"/>
            </a:endParaRPr>
          </a:p>
          <a:p>
            <a:pPr marL="1064260"/>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064260"/>
            <a:r>
              <a:rPr sz="2400" b="1" dirty="0">
                <a:solidFill>
                  <a:srgbClr val="006FC0"/>
                </a:solidFill>
                <a:latin typeface="Times New Roman" panose="02020603050405020304" pitchFamily="18" charset="0"/>
                <a:cs typeface="Times New Roman" panose="02020603050405020304" pitchFamily="18" charset="0"/>
              </a:rPr>
              <a:t>public </a:t>
            </a:r>
            <a:r>
              <a:rPr sz="2400" b="1" dirty="0">
                <a:solidFill>
                  <a:srgbClr val="FF0000"/>
                </a:solidFill>
                <a:latin typeface="Times New Roman" panose="02020603050405020304" pitchFamily="18" charset="0"/>
                <a:cs typeface="Times New Roman" panose="02020603050405020304" pitchFamily="18" charset="0"/>
              </a:rPr>
              <a:t>abstract </a:t>
            </a:r>
            <a:r>
              <a:rPr sz="2400" b="1" dirty="0">
                <a:solidFill>
                  <a:srgbClr val="006FC0"/>
                </a:solidFill>
                <a:latin typeface="Times New Roman" panose="02020603050405020304" pitchFamily="18" charset="0"/>
                <a:cs typeface="Times New Roman" panose="02020603050405020304" pitchFamily="18" charset="0"/>
              </a:rPr>
              <a:t>void </a:t>
            </a:r>
            <a:r>
              <a:rPr sz="2400" b="1" dirty="0">
                <a:solidFill>
                  <a:srgbClr val="00AB7D"/>
                </a:solidFill>
                <a:latin typeface="Times New Roman" panose="02020603050405020304" pitchFamily="18" charset="0"/>
                <a:cs typeface="Times New Roman" panose="02020603050405020304" pitchFamily="18" charset="0"/>
              </a:rPr>
              <a:t>plot();</a:t>
            </a:r>
            <a:endParaRPr sz="2400" dirty="0">
              <a:latin typeface="Times New Roman" panose="02020603050405020304" pitchFamily="18" charset="0"/>
              <a:cs typeface="Times New Roman" panose="02020603050405020304" pitchFamily="18" charset="0"/>
            </a:endParaRPr>
          </a:p>
          <a:p>
            <a:pPr marL="1064260">
              <a:spcBef>
                <a:spcPts val="5"/>
              </a:spcBef>
            </a:pPr>
            <a:r>
              <a:rPr sz="2400" b="1" dirty="0">
                <a:solidFill>
                  <a:srgbClr val="00AB7D"/>
                </a:solidFill>
                <a:latin typeface="Times New Roman" panose="02020603050405020304" pitchFamily="18" charset="0"/>
                <a:cs typeface="Times New Roman" panose="02020603050405020304" pitchFamily="18" charset="0"/>
              </a:rPr>
              <a:t>// phương thức trừu tượng không có</a:t>
            </a:r>
            <a:endParaRPr sz="2400" dirty="0">
              <a:latin typeface="Times New Roman" panose="02020603050405020304" pitchFamily="18" charset="0"/>
              <a:cs typeface="Times New Roman" panose="02020603050405020304" pitchFamily="18" charset="0"/>
            </a:endParaRPr>
          </a:p>
          <a:p>
            <a:pPr marL="1064260"/>
            <a:r>
              <a:rPr sz="2400" b="1" dirty="0">
                <a:solidFill>
                  <a:srgbClr val="00AB7D"/>
                </a:solidFill>
                <a:latin typeface="Times New Roman" panose="02020603050405020304" pitchFamily="18" charset="0"/>
                <a:cs typeface="Times New Roman" panose="02020603050405020304" pitchFamily="18" charset="0"/>
              </a:rPr>
              <a:t>// phần code thực hiện</a:t>
            </a:r>
            <a:endParaRPr sz="2400" dirty="0">
              <a:latin typeface="Times New Roman" panose="02020603050405020304" pitchFamily="18" charset="0"/>
              <a:cs typeface="Times New Roman" panose="02020603050405020304" pitchFamily="18" charset="0"/>
            </a:endParaRPr>
          </a:p>
          <a:p>
            <a:pPr marL="332740"/>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30</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30083" y="-231281"/>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675382" y="1324355"/>
            <a:ext cx="8561070" cy="4614084"/>
          </a:xfrm>
          <a:prstGeom prst="rect">
            <a:avLst/>
          </a:prstGeom>
        </p:spPr>
        <p:txBody>
          <a:bodyPr vert="horz" wrap="square" lIns="0" tIns="12700" rIns="0" bIns="0" rtlCol="0">
            <a:spAutoFit/>
          </a:bodyPr>
          <a:lstStyle/>
          <a:p>
            <a:pPr marL="12700">
              <a:lnSpc>
                <a:spcPts val="277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32740">
              <a:lnSpc>
                <a:spcPts val="2290"/>
              </a:lnSpc>
            </a:pPr>
            <a:r>
              <a:rPr sz="2000" b="1" dirty="0">
                <a:solidFill>
                  <a:srgbClr val="FF0000"/>
                </a:solidFill>
                <a:latin typeface="Times New Roman" panose="02020603050405020304" pitchFamily="18" charset="0"/>
                <a:cs typeface="Times New Roman" panose="02020603050405020304" pitchFamily="18" charset="0"/>
              </a:rPr>
              <a:t>abstract </a:t>
            </a:r>
            <a:r>
              <a:rPr sz="2000" b="1" dirty="0">
                <a:solidFill>
                  <a:srgbClr val="6F2F9F"/>
                </a:solidFill>
                <a:latin typeface="Times New Roman" panose="02020603050405020304" pitchFamily="18" charset="0"/>
                <a:cs typeface="Times New Roman" panose="02020603050405020304" pitchFamily="18" charset="0"/>
              </a:rPr>
              <a:t>class </a:t>
            </a:r>
            <a:r>
              <a:rPr sz="2000" b="1" dirty="0">
                <a:solidFill>
                  <a:srgbClr val="00AB7D"/>
                </a:solidFill>
                <a:latin typeface="Times New Roman" panose="02020603050405020304" pitchFamily="18" charset="0"/>
                <a:cs typeface="Times New Roman" panose="02020603050405020304" pitchFamily="18" charset="0"/>
              </a:rPr>
              <a:t>ColoredPoint </a:t>
            </a:r>
            <a:r>
              <a:rPr sz="2000" b="1" dirty="0">
                <a:solidFill>
                  <a:srgbClr val="6F2F9F"/>
                </a:solidFill>
                <a:latin typeface="Times New Roman" panose="02020603050405020304" pitchFamily="18" charset="0"/>
                <a:cs typeface="Times New Roman" panose="02020603050405020304" pitchFamily="18" charset="0"/>
              </a:rPr>
              <a:t>extends </a:t>
            </a:r>
            <a:r>
              <a:rPr sz="2000" b="1" dirty="0">
                <a:solidFill>
                  <a:srgbClr val="00AB7D"/>
                </a:solidFill>
                <a:latin typeface="Times New Roman" panose="02020603050405020304" pitchFamily="18" charset="0"/>
                <a:cs typeface="Times New Roman" panose="02020603050405020304" pitchFamily="18" charset="0"/>
              </a:rPr>
              <a:t>Point {</a:t>
            </a:r>
            <a:endParaRPr sz="2000" dirty="0">
              <a:latin typeface="Times New Roman" panose="02020603050405020304" pitchFamily="18" charset="0"/>
              <a:cs typeface="Times New Roman" panose="02020603050405020304" pitchFamily="18" charset="0"/>
            </a:endParaRPr>
          </a:p>
          <a:p>
            <a:pPr marL="942340"/>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a:t>
            </a:r>
            <a:endParaRPr sz="2000" dirty="0">
              <a:latin typeface="Times New Roman" panose="02020603050405020304" pitchFamily="18" charset="0"/>
              <a:cs typeface="Times New Roman" panose="02020603050405020304" pitchFamily="18" charset="0"/>
            </a:endParaRPr>
          </a:p>
          <a:p>
            <a:pPr marL="942340"/>
            <a:r>
              <a:rPr sz="2000" b="1" dirty="0">
                <a:solidFill>
                  <a:srgbClr val="6F2F9F"/>
                </a:solidFill>
                <a:latin typeface="Times New Roman" panose="02020603050405020304" pitchFamily="18" charset="0"/>
                <a:cs typeface="Times New Roman" panose="02020603050405020304" pitchFamily="18" charset="0"/>
              </a:rPr>
              <a:t>public </a:t>
            </a:r>
            <a:r>
              <a:rPr sz="2000" b="1" dirty="0">
                <a:solidFill>
                  <a:srgbClr val="00AB7D"/>
                </a:solidFill>
                <a:latin typeface="Times New Roman" panose="02020603050405020304" pitchFamily="18" charset="0"/>
                <a:cs typeface="Times New Roman" panose="02020603050405020304" pitchFamily="18" charset="0"/>
              </a:rPr>
              <a:t>ColoredPoint(</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x,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y,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 {</a:t>
            </a:r>
            <a:endParaRPr sz="2000" dirty="0">
              <a:latin typeface="Times New Roman" panose="02020603050405020304" pitchFamily="18" charset="0"/>
              <a:cs typeface="Times New Roman" panose="02020603050405020304" pitchFamily="18" charset="0"/>
            </a:endParaRPr>
          </a:p>
          <a:p>
            <a:pPr marL="1551940"/>
            <a:r>
              <a:rPr sz="2000" b="1" dirty="0">
                <a:solidFill>
                  <a:srgbClr val="6F2F9F"/>
                </a:solidFill>
                <a:latin typeface="Times New Roman" panose="02020603050405020304" pitchFamily="18" charset="0"/>
                <a:cs typeface="Times New Roman" panose="02020603050405020304" pitchFamily="18" charset="0"/>
              </a:rPr>
              <a:t>super</a:t>
            </a:r>
            <a:r>
              <a:rPr sz="2000" b="1" dirty="0">
                <a:solidFill>
                  <a:srgbClr val="00AB7D"/>
                </a:solidFill>
                <a:latin typeface="Times New Roman" panose="02020603050405020304" pitchFamily="18" charset="0"/>
                <a:cs typeface="Times New Roman" panose="02020603050405020304" pitchFamily="18" charset="0"/>
              </a:rPr>
              <a:t>(x, y); </a:t>
            </a:r>
            <a:r>
              <a:rPr sz="2000" b="1" dirty="0">
                <a:solidFill>
                  <a:srgbClr val="6F2F9F"/>
                </a:solidFill>
                <a:latin typeface="Times New Roman" panose="02020603050405020304" pitchFamily="18" charset="0"/>
                <a:cs typeface="Times New Roman" panose="02020603050405020304" pitchFamily="18" charset="0"/>
              </a:rPr>
              <a:t>this</a:t>
            </a:r>
            <a:r>
              <a:rPr sz="2000" b="1" dirty="0">
                <a:solidFill>
                  <a:srgbClr val="00AB7D"/>
                </a:solidFill>
                <a:latin typeface="Times New Roman" panose="02020603050405020304" pitchFamily="18" charset="0"/>
                <a:cs typeface="Times New Roman" panose="02020603050405020304" pitchFamily="18" charset="0"/>
              </a:rPr>
              <a:t>.color = color;</a:t>
            </a:r>
            <a:endParaRPr sz="2000" dirty="0">
              <a:latin typeface="Times New Roman" panose="02020603050405020304" pitchFamily="18" charset="0"/>
              <a:cs typeface="Times New Roman" panose="02020603050405020304" pitchFamily="18" charset="0"/>
            </a:endParaRPr>
          </a:p>
          <a:p>
            <a:pPr marL="942340">
              <a:spcBef>
                <a:spcPts val="5"/>
              </a:spcBef>
            </a:pPr>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32740"/>
            <a:r>
              <a:rPr sz="2000" b="1" dirty="0">
                <a:solidFill>
                  <a:srgbClr val="00AB7D"/>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32740"/>
            <a:r>
              <a:rPr sz="2000" b="1" dirty="0">
                <a:solidFill>
                  <a:srgbClr val="6F2F9F"/>
                </a:solidFill>
                <a:latin typeface="Times New Roman" panose="02020603050405020304" pitchFamily="18" charset="0"/>
                <a:cs typeface="Times New Roman" panose="02020603050405020304" pitchFamily="18" charset="0"/>
              </a:rPr>
              <a:t>class </a:t>
            </a:r>
            <a:r>
              <a:rPr sz="2000" b="1" dirty="0">
                <a:solidFill>
                  <a:srgbClr val="00AB7D"/>
                </a:solidFill>
                <a:latin typeface="Times New Roman" panose="02020603050405020304" pitchFamily="18" charset="0"/>
                <a:cs typeface="Times New Roman" panose="02020603050405020304" pitchFamily="18" charset="0"/>
              </a:rPr>
              <a:t>SimpleColoredPoint </a:t>
            </a:r>
            <a:r>
              <a:rPr sz="2000" b="1" dirty="0">
                <a:solidFill>
                  <a:srgbClr val="6F2F9F"/>
                </a:solidFill>
                <a:latin typeface="Times New Roman" panose="02020603050405020304" pitchFamily="18" charset="0"/>
                <a:cs typeface="Times New Roman" panose="02020603050405020304" pitchFamily="18" charset="0"/>
              </a:rPr>
              <a:t>extends </a:t>
            </a:r>
            <a:r>
              <a:rPr sz="2000" b="1" dirty="0" err="1">
                <a:solidFill>
                  <a:srgbClr val="00AB7D"/>
                </a:solidFill>
                <a:latin typeface="Times New Roman" panose="02020603050405020304" pitchFamily="18" charset="0"/>
                <a:cs typeface="Times New Roman" panose="02020603050405020304" pitchFamily="18" charset="0"/>
              </a:rPr>
              <a:t>ColoredPoint</a:t>
            </a:r>
            <a:r>
              <a:rPr sz="2000" b="1" dirty="0">
                <a:solidFill>
                  <a:srgbClr val="00AB7D"/>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32740"/>
            <a:r>
              <a:rPr lang="en-US" sz="2000" b="1" dirty="0">
                <a:solidFill>
                  <a:srgbClr val="6F2F9F"/>
                </a:solidFill>
                <a:latin typeface="Times New Roman" panose="02020603050405020304" pitchFamily="18" charset="0"/>
                <a:cs typeface="Times New Roman" panose="02020603050405020304" pitchFamily="18" charset="0"/>
              </a:rPr>
              <a:t>	</a:t>
            </a:r>
            <a:r>
              <a:rPr sz="2000" b="1" dirty="0">
                <a:solidFill>
                  <a:srgbClr val="6F2F9F"/>
                </a:solidFill>
                <a:latin typeface="Times New Roman" panose="02020603050405020304" pitchFamily="18" charset="0"/>
                <a:cs typeface="Times New Roman" panose="02020603050405020304" pitchFamily="18" charset="0"/>
              </a:rPr>
              <a:t>public </a:t>
            </a:r>
            <a:r>
              <a:rPr sz="2000" b="1" dirty="0">
                <a:solidFill>
                  <a:srgbClr val="00AB7D"/>
                </a:solidFill>
                <a:latin typeface="Times New Roman" panose="02020603050405020304" pitchFamily="18" charset="0"/>
                <a:cs typeface="Times New Roman" panose="02020603050405020304" pitchFamily="18" charset="0"/>
              </a:rPr>
              <a:t>SimpleColoredPoint(</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x,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y,</a:t>
            </a:r>
            <a:r>
              <a:rPr lang="en-US" sz="2000" b="1" dirty="0">
                <a:solidFill>
                  <a:srgbClr val="00AB7D"/>
                </a:solidFill>
                <a:latin typeface="Times New Roman" panose="02020603050405020304" pitchFamily="18" charset="0"/>
                <a:cs typeface="Times New Roman" panose="02020603050405020304" pitchFamily="18" charset="0"/>
              </a:rPr>
              <a:t>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 {</a:t>
            </a:r>
            <a:endParaRPr sz="2000" dirty="0">
              <a:latin typeface="Times New Roman" panose="02020603050405020304" pitchFamily="18" charset="0"/>
              <a:cs typeface="Times New Roman" panose="02020603050405020304" pitchFamily="18" charset="0"/>
            </a:endParaRPr>
          </a:p>
          <a:p>
            <a:pPr marR="2548890" algn="ctr"/>
            <a:r>
              <a:rPr sz="2000" b="1" dirty="0">
                <a:solidFill>
                  <a:srgbClr val="6F2F9F"/>
                </a:solidFill>
                <a:latin typeface="Times New Roman" panose="02020603050405020304" pitchFamily="18" charset="0"/>
                <a:cs typeface="Times New Roman" panose="02020603050405020304" pitchFamily="18" charset="0"/>
              </a:rPr>
              <a:t>super</a:t>
            </a:r>
            <a:r>
              <a:rPr sz="2000" b="1" dirty="0">
                <a:solidFill>
                  <a:srgbClr val="00AB7D"/>
                </a:solidFill>
                <a:latin typeface="Times New Roman" panose="02020603050405020304" pitchFamily="18" charset="0"/>
                <a:cs typeface="Times New Roman" panose="02020603050405020304" pitchFamily="18" charset="0"/>
              </a:rPr>
              <a:t>(x, y, color);</a:t>
            </a:r>
            <a:endParaRPr sz="2000" dirty="0">
              <a:latin typeface="Times New Roman" panose="02020603050405020304" pitchFamily="18" charset="0"/>
              <a:cs typeface="Times New Roman" panose="02020603050405020304" pitchFamily="18" charset="0"/>
            </a:endParaRPr>
          </a:p>
          <a:p>
            <a:pPr marL="942340"/>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942340">
              <a:spcBef>
                <a:spcPts val="5"/>
              </a:spcBef>
            </a:pPr>
            <a:r>
              <a:rPr sz="2000" b="1" dirty="0">
                <a:solidFill>
                  <a:srgbClr val="6F2F9F"/>
                </a:solidFill>
                <a:latin typeface="Times New Roman" panose="02020603050405020304" pitchFamily="18" charset="0"/>
                <a:cs typeface="Times New Roman" panose="02020603050405020304" pitchFamily="18" charset="0"/>
              </a:rPr>
              <a:t>public void </a:t>
            </a:r>
            <a:r>
              <a:rPr sz="2000" b="1" dirty="0">
                <a:solidFill>
                  <a:srgbClr val="00AB7D"/>
                </a:solidFill>
                <a:latin typeface="Times New Roman" panose="02020603050405020304" pitchFamily="18" charset="0"/>
                <a:cs typeface="Times New Roman" panose="02020603050405020304" pitchFamily="18" charset="0"/>
              </a:rPr>
              <a:t>plot() { ... }</a:t>
            </a:r>
            <a:endParaRPr sz="2000" dirty="0">
              <a:latin typeface="Times New Roman" panose="02020603050405020304" pitchFamily="18" charset="0"/>
              <a:cs typeface="Times New Roman" panose="02020603050405020304" pitchFamily="18" charset="0"/>
            </a:endParaRPr>
          </a:p>
          <a:p>
            <a:pPr marL="942340"/>
            <a:r>
              <a:rPr sz="2000" b="1" dirty="0">
                <a:solidFill>
                  <a:srgbClr val="00AB7D"/>
                </a:solidFill>
                <a:latin typeface="Times New Roman" panose="02020603050405020304" pitchFamily="18" charset="0"/>
                <a:cs typeface="Times New Roman" panose="02020603050405020304" pitchFamily="18" charset="0"/>
              </a:rPr>
              <a:t>// code to plot a SimplePoint</a:t>
            </a:r>
            <a:endParaRPr sz="2000" dirty="0">
              <a:latin typeface="Times New Roman" panose="02020603050405020304" pitchFamily="18" charset="0"/>
              <a:cs typeface="Times New Roman" panose="02020603050405020304" pitchFamily="18" charset="0"/>
            </a:endParaRPr>
          </a:p>
          <a:p>
            <a:pPr marL="332740"/>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R="5080" algn="r">
              <a:spcBef>
                <a:spcPts val="275"/>
              </a:spcBef>
            </a:pPr>
            <a:r>
              <a:rPr sz="1400" dirty="0">
                <a:latin typeface="Times New Roman" panose="02020603050405020304" pitchFamily="18" charset="0"/>
                <a:cs typeface="Times New Roman" panose="02020603050405020304" pitchFamily="18" charset="0"/>
              </a:rPr>
              <a:t>31</a:t>
            </a:r>
          </a:p>
        </p:txBody>
      </p:sp>
      <p:sp>
        <p:nvSpPr>
          <p:cNvPr id="9" name="object 9"/>
          <p:cNvSpPr/>
          <p:nvPr/>
        </p:nvSpPr>
        <p:spPr>
          <a:xfrm>
            <a:off x="3124200" y="4724401"/>
            <a:ext cx="4716780" cy="681355"/>
          </a:xfrm>
          <a:custGeom>
            <a:avLst/>
            <a:gdLst/>
            <a:ahLst/>
            <a:cxnLst/>
            <a:rect l="l" t="t" r="r" b="b"/>
            <a:pathLst>
              <a:path w="4716780" h="681354">
                <a:moveTo>
                  <a:pt x="0" y="113537"/>
                </a:moveTo>
                <a:lnTo>
                  <a:pt x="8923" y="69330"/>
                </a:lnTo>
                <a:lnTo>
                  <a:pt x="33256" y="33242"/>
                </a:lnTo>
                <a:lnTo>
                  <a:pt x="69346" y="8917"/>
                </a:lnTo>
                <a:lnTo>
                  <a:pt x="113537" y="0"/>
                </a:lnTo>
                <a:lnTo>
                  <a:pt x="4603242" y="0"/>
                </a:lnTo>
                <a:lnTo>
                  <a:pt x="4647449" y="8917"/>
                </a:lnTo>
                <a:lnTo>
                  <a:pt x="4683537" y="33242"/>
                </a:lnTo>
                <a:lnTo>
                  <a:pt x="4707862" y="69330"/>
                </a:lnTo>
                <a:lnTo>
                  <a:pt x="4716780" y="113537"/>
                </a:lnTo>
                <a:lnTo>
                  <a:pt x="4716780" y="567690"/>
                </a:lnTo>
                <a:lnTo>
                  <a:pt x="4707862" y="611881"/>
                </a:lnTo>
                <a:lnTo>
                  <a:pt x="4683537" y="647971"/>
                </a:lnTo>
                <a:lnTo>
                  <a:pt x="4647449" y="672304"/>
                </a:lnTo>
                <a:lnTo>
                  <a:pt x="4603242" y="681228"/>
                </a:lnTo>
                <a:lnTo>
                  <a:pt x="113537" y="681228"/>
                </a:lnTo>
                <a:lnTo>
                  <a:pt x="69346" y="672304"/>
                </a:lnTo>
                <a:lnTo>
                  <a:pt x="33256" y="647971"/>
                </a:lnTo>
                <a:lnTo>
                  <a:pt x="8923" y="611881"/>
                </a:lnTo>
                <a:lnTo>
                  <a:pt x="0" y="567690"/>
                </a:lnTo>
                <a:lnTo>
                  <a:pt x="0" y="113537"/>
                </a:lnTo>
                <a:close/>
              </a:path>
            </a:pathLst>
          </a:custGeom>
          <a:ln w="25908">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3623310" cy="1367041"/>
          </a:xfrm>
          <a:prstGeom prst="rect">
            <a:avLst/>
          </a:prstGeom>
        </p:spPr>
        <p:txBody>
          <a:bodyPr vert="horz" wrap="square" lIns="0" tIns="12700" rIns="0" bIns="0" rtlCol="0" anchor="ctr">
            <a:spAutoFit/>
          </a:bodyPr>
          <a:lstStyle/>
          <a:p>
            <a:pPr marL="12700">
              <a:lnSpc>
                <a:spcPct val="100000"/>
              </a:lnSpc>
              <a:spcBef>
                <a:spcPts val="100"/>
              </a:spcBef>
            </a:pPr>
            <a:r>
              <a:rPr dirty="0"/>
              <a:t>2. Lớp trừu tượng</a:t>
            </a:r>
          </a:p>
        </p:txBody>
      </p:sp>
      <p:sp>
        <p:nvSpPr>
          <p:cNvPr id="8" name="object 8"/>
          <p:cNvSpPr txBox="1"/>
          <p:nvPr/>
        </p:nvSpPr>
        <p:spPr>
          <a:xfrm>
            <a:off x="2542438" y="1304545"/>
            <a:ext cx="8003033" cy="2004060"/>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Biểu diễn trong UML</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Lớp trừu tượng (không thể tạo đối tượng cụ thể)</a:t>
            </a:r>
          </a:p>
          <a:p>
            <a:pPr marL="1155700" lvl="2" indent="-229235">
              <a:spcBef>
                <a:spcPts val="580"/>
              </a:spcBef>
              <a:buClr>
                <a:srgbClr val="3333CC"/>
              </a:buClr>
              <a:buSzPct val="50000"/>
              <a:buFont typeface="Wingdings"/>
              <a:buChar char="◼"/>
              <a:tabLst>
                <a:tab pos="1156335" algn="l"/>
              </a:tabLst>
            </a:pPr>
            <a:r>
              <a:rPr sz="2400" dirty="0">
                <a:latin typeface="Times New Roman" panose="02020603050405020304" pitchFamily="18" charset="0"/>
                <a:cs typeface="Times New Roman" panose="02020603050405020304" pitchFamily="18" charset="0"/>
              </a:rPr>
              <a:t>Chứa phương thức trừu tượng</a:t>
            </a:r>
          </a:p>
          <a:p>
            <a:pPr marL="1155700" lvl="2" indent="-229235">
              <a:spcBef>
                <a:spcPts val="580"/>
              </a:spcBef>
              <a:buClr>
                <a:srgbClr val="3333CC"/>
              </a:buClr>
              <a:buSzPct val="50000"/>
              <a:buFont typeface="Wingdings"/>
              <a:buChar char="◼"/>
              <a:tabLst>
                <a:tab pos="1156335" algn="l"/>
              </a:tabLst>
            </a:pPr>
            <a:r>
              <a:rPr sz="2400" dirty="0">
                <a:latin typeface="Times New Roman" panose="02020603050405020304" pitchFamily="18" charset="0"/>
                <a:cs typeface="Times New Roman" panose="02020603050405020304" pitchFamily="18" charset="0"/>
              </a:rPr>
              <a:t>Tên lớp / tên phương thức: Chữ nghiêng</a:t>
            </a:r>
          </a:p>
        </p:txBody>
      </p:sp>
      <p:sp>
        <p:nvSpPr>
          <p:cNvPr id="9" name="object 9"/>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32</a:t>
            </a:r>
            <a:endParaRPr sz="140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3582923" y="3392170"/>
            <a:ext cx="4533900" cy="2951480"/>
            <a:chOff x="2058923" y="3392170"/>
            <a:chExt cx="4533900" cy="2951480"/>
          </a:xfrm>
        </p:grpSpPr>
        <p:sp>
          <p:nvSpPr>
            <p:cNvPr id="11" name="object 11"/>
            <p:cNvSpPr/>
            <p:nvPr/>
          </p:nvSpPr>
          <p:spPr>
            <a:xfrm>
              <a:off x="3110483" y="4885944"/>
              <a:ext cx="0" cy="475615"/>
            </a:xfrm>
            <a:custGeom>
              <a:avLst/>
              <a:gdLst/>
              <a:ahLst/>
              <a:cxnLst/>
              <a:rect l="l" t="t" r="r" b="b"/>
              <a:pathLst>
                <a:path h="475614">
                  <a:moveTo>
                    <a:pt x="0" y="0"/>
                  </a:moveTo>
                  <a:lnTo>
                    <a:pt x="0" y="475487"/>
                  </a:lnTo>
                </a:path>
              </a:pathLst>
            </a:custGeom>
            <a:ln w="12191">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2068067" y="5361432"/>
              <a:ext cx="2091055" cy="963294"/>
            </a:xfrm>
            <a:custGeom>
              <a:avLst/>
              <a:gdLst/>
              <a:ahLst/>
              <a:cxnLst/>
              <a:rect l="l" t="t" r="r" b="b"/>
              <a:pathLst>
                <a:path w="2091054" h="963295">
                  <a:moveTo>
                    <a:pt x="2090928" y="0"/>
                  </a:moveTo>
                  <a:lnTo>
                    <a:pt x="0" y="0"/>
                  </a:lnTo>
                  <a:lnTo>
                    <a:pt x="0" y="963168"/>
                  </a:lnTo>
                  <a:lnTo>
                    <a:pt x="2090928" y="963168"/>
                  </a:lnTo>
                  <a:lnTo>
                    <a:pt x="2090928"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2068067" y="5361432"/>
              <a:ext cx="2091055" cy="963294"/>
            </a:xfrm>
            <a:custGeom>
              <a:avLst/>
              <a:gdLst/>
              <a:ahLst/>
              <a:cxnLst/>
              <a:rect l="l" t="t" r="r" b="b"/>
              <a:pathLst>
                <a:path w="2091054" h="963295">
                  <a:moveTo>
                    <a:pt x="0" y="963168"/>
                  </a:moveTo>
                  <a:lnTo>
                    <a:pt x="2090928" y="963168"/>
                  </a:lnTo>
                  <a:lnTo>
                    <a:pt x="2090928" y="0"/>
                  </a:lnTo>
                  <a:lnTo>
                    <a:pt x="0" y="0"/>
                  </a:lnTo>
                  <a:lnTo>
                    <a:pt x="0" y="963168"/>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2058924" y="5766816"/>
              <a:ext cx="2108200" cy="152400"/>
            </a:xfrm>
            <a:custGeom>
              <a:avLst/>
              <a:gdLst/>
              <a:ahLst/>
              <a:cxnLst/>
              <a:rect l="l" t="t" r="r" b="b"/>
              <a:pathLst>
                <a:path w="2108200" h="152400">
                  <a:moveTo>
                    <a:pt x="2107692" y="140208"/>
                  </a:moveTo>
                  <a:lnTo>
                    <a:pt x="0" y="140208"/>
                  </a:lnTo>
                  <a:lnTo>
                    <a:pt x="0" y="152400"/>
                  </a:lnTo>
                  <a:lnTo>
                    <a:pt x="2107692" y="152400"/>
                  </a:lnTo>
                  <a:lnTo>
                    <a:pt x="2107692" y="140208"/>
                  </a:lnTo>
                  <a:close/>
                </a:path>
                <a:path w="2108200" h="152400">
                  <a:moveTo>
                    <a:pt x="2107692" y="0"/>
                  </a:moveTo>
                  <a:lnTo>
                    <a:pt x="0" y="0"/>
                  </a:lnTo>
                  <a:lnTo>
                    <a:pt x="0" y="12192"/>
                  </a:lnTo>
                  <a:lnTo>
                    <a:pt x="2107692" y="12192"/>
                  </a:lnTo>
                  <a:lnTo>
                    <a:pt x="2107692" y="0"/>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5522976" y="4885944"/>
              <a:ext cx="0" cy="487680"/>
            </a:xfrm>
            <a:custGeom>
              <a:avLst/>
              <a:gdLst/>
              <a:ahLst/>
              <a:cxnLst/>
              <a:rect l="l" t="t" r="r" b="b"/>
              <a:pathLst>
                <a:path h="487679">
                  <a:moveTo>
                    <a:pt x="0" y="0"/>
                  </a:moveTo>
                  <a:lnTo>
                    <a:pt x="0" y="487679"/>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494275" y="5373624"/>
              <a:ext cx="2091055" cy="963294"/>
            </a:xfrm>
            <a:custGeom>
              <a:avLst/>
              <a:gdLst/>
              <a:ahLst/>
              <a:cxnLst/>
              <a:rect l="l" t="t" r="r" b="b"/>
              <a:pathLst>
                <a:path w="2091054" h="963295">
                  <a:moveTo>
                    <a:pt x="2090927" y="0"/>
                  </a:moveTo>
                  <a:lnTo>
                    <a:pt x="0" y="0"/>
                  </a:lnTo>
                  <a:lnTo>
                    <a:pt x="0" y="963168"/>
                  </a:lnTo>
                  <a:lnTo>
                    <a:pt x="2090927" y="963168"/>
                  </a:lnTo>
                  <a:lnTo>
                    <a:pt x="2090927"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4494275" y="5373624"/>
              <a:ext cx="2091055" cy="963294"/>
            </a:xfrm>
            <a:custGeom>
              <a:avLst/>
              <a:gdLst/>
              <a:ahLst/>
              <a:cxnLst/>
              <a:rect l="l" t="t" r="r" b="b"/>
              <a:pathLst>
                <a:path w="2091054" h="963295">
                  <a:moveTo>
                    <a:pt x="0" y="963168"/>
                  </a:moveTo>
                  <a:lnTo>
                    <a:pt x="2090927" y="963168"/>
                  </a:lnTo>
                  <a:lnTo>
                    <a:pt x="2090927" y="0"/>
                  </a:lnTo>
                  <a:lnTo>
                    <a:pt x="0" y="0"/>
                  </a:lnTo>
                  <a:lnTo>
                    <a:pt x="0" y="963168"/>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4485131" y="5779008"/>
              <a:ext cx="2108200" cy="12700"/>
            </a:xfrm>
            <a:custGeom>
              <a:avLst/>
              <a:gdLst/>
              <a:ahLst/>
              <a:cxnLst/>
              <a:rect l="l" t="t" r="r" b="b"/>
              <a:pathLst>
                <a:path w="2108200" h="12700">
                  <a:moveTo>
                    <a:pt x="0" y="12192"/>
                  </a:moveTo>
                  <a:lnTo>
                    <a:pt x="2107691" y="12192"/>
                  </a:lnTo>
                  <a:lnTo>
                    <a:pt x="2107691" y="0"/>
                  </a:lnTo>
                  <a:lnTo>
                    <a:pt x="0" y="0"/>
                  </a:lnTo>
                  <a:lnTo>
                    <a:pt x="0" y="12192"/>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3337559" y="3398520"/>
              <a:ext cx="2091055" cy="965200"/>
            </a:xfrm>
            <a:custGeom>
              <a:avLst/>
              <a:gdLst/>
              <a:ahLst/>
              <a:cxnLst/>
              <a:rect l="l" t="t" r="r" b="b"/>
              <a:pathLst>
                <a:path w="2091054" h="965200">
                  <a:moveTo>
                    <a:pt x="2090927" y="0"/>
                  </a:moveTo>
                  <a:lnTo>
                    <a:pt x="0" y="0"/>
                  </a:lnTo>
                  <a:lnTo>
                    <a:pt x="0" y="964691"/>
                  </a:lnTo>
                  <a:lnTo>
                    <a:pt x="2090927" y="964691"/>
                  </a:lnTo>
                  <a:lnTo>
                    <a:pt x="2090927"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3337559" y="3398520"/>
              <a:ext cx="2091055" cy="965200"/>
            </a:xfrm>
            <a:custGeom>
              <a:avLst/>
              <a:gdLst/>
              <a:ahLst/>
              <a:cxnLst/>
              <a:rect l="l" t="t" r="r" b="b"/>
              <a:pathLst>
                <a:path w="2091054" h="965200">
                  <a:moveTo>
                    <a:pt x="0" y="964691"/>
                  </a:moveTo>
                  <a:lnTo>
                    <a:pt x="2090927" y="964691"/>
                  </a:lnTo>
                  <a:lnTo>
                    <a:pt x="2090927" y="0"/>
                  </a:lnTo>
                  <a:lnTo>
                    <a:pt x="0" y="0"/>
                  </a:lnTo>
                  <a:lnTo>
                    <a:pt x="0" y="964691"/>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p:nvPr/>
          </p:nvSpPr>
          <p:spPr>
            <a:xfrm>
              <a:off x="3328415" y="3803904"/>
              <a:ext cx="2109470" cy="12700"/>
            </a:xfrm>
            <a:custGeom>
              <a:avLst/>
              <a:gdLst/>
              <a:ahLst/>
              <a:cxnLst/>
              <a:rect l="l" t="t" r="r" b="b"/>
              <a:pathLst>
                <a:path w="2109470" h="12700">
                  <a:moveTo>
                    <a:pt x="0" y="12192"/>
                  </a:moveTo>
                  <a:lnTo>
                    <a:pt x="2109216" y="12192"/>
                  </a:lnTo>
                  <a:lnTo>
                    <a:pt x="2109216" y="0"/>
                  </a:lnTo>
                  <a:lnTo>
                    <a:pt x="0" y="0"/>
                  </a:lnTo>
                  <a:lnTo>
                    <a:pt x="0" y="12192"/>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2" name="object 22"/>
          <p:cNvSpPr txBox="1"/>
          <p:nvPr/>
        </p:nvSpPr>
        <p:spPr>
          <a:xfrm>
            <a:off x="3592068" y="5421274"/>
            <a:ext cx="2085339" cy="299720"/>
          </a:xfrm>
          <a:prstGeom prst="rect">
            <a:avLst/>
          </a:prstGeom>
        </p:spPr>
        <p:txBody>
          <a:bodyPr vert="horz" wrap="square" lIns="0" tIns="12700" rIns="0" bIns="0" rtlCol="0">
            <a:spAutoFit/>
          </a:bodyPr>
          <a:lstStyle/>
          <a:p>
            <a:pPr marL="5080" algn="ctr">
              <a:spcBef>
                <a:spcPts val="100"/>
              </a:spcBef>
            </a:pPr>
            <a:r>
              <a:rPr dirty="0">
                <a:latin typeface="Times New Roman" panose="02020603050405020304" pitchFamily="18" charset="0"/>
                <a:cs typeface="Times New Roman" panose="02020603050405020304" pitchFamily="18" charset="0"/>
              </a:rPr>
              <a:t>Lion</a:t>
            </a:r>
            <a:endParaRPr>
              <a:latin typeface="Times New Roman" panose="02020603050405020304" pitchFamily="18" charset="0"/>
              <a:cs typeface="Times New Roman" panose="02020603050405020304" pitchFamily="18" charset="0"/>
            </a:endParaRPr>
          </a:p>
        </p:txBody>
      </p:sp>
      <p:sp>
        <p:nvSpPr>
          <p:cNvPr id="23" name="object 23"/>
          <p:cNvSpPr txBox="1"/>
          <p:nvPr/>
        </p:nvSpPr>
        <p:spPr>
          <a:xfrm>
            <a:off x="6018277" y="5367528"/>
            <a:ext cx="2091055" cy="343684"/>
          </a:xfrm>
          <a:prstGeom prst="rect">
            <a:avLst/>
          </a:prstGeom>
          <a:ln w="12192">
            <a:solidFill>
              <a:srgbClr val="990033"/>
            </a:solidFill>
          </a:ln>
        </p:spPr>
        <p:txBody>
          <a:bodyPr vert="horz" wrap="square" lIns="0" tIns="66040" rIns="0" bIns="0" rtlCol="0">
            <a:spAutoFit/>
          </a:bodyPr>
          <a:lstStyle/>
          <a:p>
            <a:pPr marR="16510" algn="ctr">
              <a:spcBef>
                <a:spcPts val="520"/>
              </a:spcBef>
            </a:pPr>
            <a:r>
              <a:rPr dirty="0">
                <a:latin typeface="Times New Roman" panose="02020603050405020304" pitchFamily="18" charset="0"/>
                <a:cs typeface="Times New Roman" panose="02020603050405020304" pitchFamily="18" charset="0"/>
              </a:rPr>
              <a:t>Tiger</a:t>
            </a:r>
            <a:endParaRPr>
              <a:latin typeface="Times New Roman" panose="02020603050405020304" pitchFamily="18" charset="0"/>
              <a:cs typeface="Times New Roman" panose="02020603050405020304" pitchFamily="18" charset="0"/>
            </a:endParaRPr>
          </a:p>
        </p:txBody>
      </p:sp>
      <p:sp>
        <p:nvSpPr>
          <p:cNvPr id="24" name="object 24"/>
          <p:cNvSpPr/>
          <p:nvPr/>
        </p:nvSpPr>
        <p:spPr>
          <a:xfrm>
            <a:off x="5818633" y="4390644"/>
            <a:ext cx="192405" cy="280670"/>
          </a:xfrm>
          <a:custGeom>
            <a:avLst/>
            <a:gdLst/>
            <a:ahLst/>
            <a:cxnLst/>
            <a:rect l="l" t="t" r="r" b="b"/>
            <a:pathLst>
              <a:path w="192404" h="280670">
                <a:moveTo>
                  <a:pt x="95250" y="0"/>
                </a:moveTo>
                <a:lnTo>
                  <a:pt x="192023" y="280288"/>
                </a:lnTo>
                <a:lnTo>
                  <a:pt x="0" y="280288"/>
                </a:lnTo>
                <a:lnTo>
                  <a:pt x="95250" y="0"/>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txBox="1"/>
          <p:nvPr/>
        </p:nvSpPr>
        <p:spPr>
          <a:xfrm>
            <a:off x="4861560" y="3398520"/>
            <a:ext cx="2091055" cy="390492"/>
          </a:xfrm>
          <a:prstGeom prst="rect">
            <a:avLst/>
          </a:prstGeom>
          <a:ln w="12192">
            <a:solidFill>
              <a:srgbClr val="990033"/>
            </a:solidFill>
          </a:ln>
        </p:spPr>
        <p:txBody>
          <a:bodyPr vert="horz" wrap="square" lIns="0" tIns="112395" rIns="0" bIns="0" rtlCol="0">
            <a:spAutoFit/>
          </a:bodyPr>
          <a:lstStyle/>
          <a:p>
            <a:pPr marL="679450">
              <a:spcBef>
                <a:spcPts val="885"/>
              </a:spcBef>
            </a:pPr>
            <a:r>
              <a:rPr i="1" dirty="0">
                <a:latin typeface="Times New Roman" panose="02020603050405020304" pitchFamily="18" charset="0"/>
                <a:cs typeface="Times New Roman" panose="02020603050405020304" pitchFamily="18" charset="0"/>
              </a:rPr>
              <a:t>Animal</a:t>
            </a:r>
            <a:endParaRPr>
              <a:latin typeface="Times New Roman" panose="02020603050405020304" pitchFamily="18" charset="0"/>
              <a:cs typeface="Times New Roman" panose="02020603050405020304" pitchFamily="18" charset="0"/>
            </a:endParaRPr>
          </a:p>
        </p:txBody>
      </p:sp>
      <p:sp>
        <p:nvSpPr>
          <p:cNvPr id="26" name="object 26"/>
          <p:cNvSpPr txBox="1"/>
          <p:nvPr/>
        </p:nvSpPr>
        <p:spPr>
          <a:xfrm>
            <a:off x="4861560" y="3951733"/>
            <a:ext cx="2091055" cy="332783"/>
          </a:xfrm>
          <a:prstGeom prst="rect">
            <a:avLst/>
          </a:prstGeom>
          <a:ln w="12192">
            <a:solidFill>
              <a:srgbClr val="990033"/>
            </a:solidFill>
          </a:ln>
        </p:spPr>
        <p:txBody>
          <a:bodyPr vert="horz" wrap="square" lIns="0" tIns="85725" rIns="0" bIns="0" rtlCol="0">
            <a:spAutoFit/>
          </a:bodyPr>
          <a:lstStyle/>
          <a:p>
            <a:pPr marL="48895">
              <a:spcBef>
                <a:spcPts val="675"/>
              </a:spcBef>
            </a:pPr>
            <a:r>
              <a:rPr sz="1600" i="1" dirty="0">
                <a:latin typeface="Times New Roman" panose="02020603050405020304" pitchFamily="18" charset="0"/>
                <a:cs typeface="Times New Roman" panose="02020603050405020304" pitchFamily="18" charset="0"/>
              </a:rPr>
              <a:t>+ communicate ()</a:t>
            </a:r>
            <a:endParaRPr sz="1600">
              <a:latin typeface="Times New Roman" panose="02020603050405020304" pitchFamily="18" charset="0"/>
              <a:cs typeface="Times New Roman" panose="02020603050405020304" pitchFamily="18" charset="0"/>
            </a:endParaRPr>
          </a:p>
        </p:txBody>
      </p:sp>
      <p:sp>
        <p:nvSpPr>
          <p:cNvPr id="27" name="object 27"/>
          <p:cNvSpPr/>
          <p:nvPr/>
        </p:nvSpPr>
        <p:spPr>
          <a:xfrm>
            <a:off x="4634483" y="4674108"/>
            <a:ext cx="2413000" cy="212090"/>
          </a:xfrm>
          <a:custGeom>
            <a:avLst/>
            <a:gdLst/>
            <a:ahLst/>
            <a:cxnLst/>
            <a:rect l="l" t="t" r="r" b="b"/>
            <a:pathLst>
              <a:path w="2413000" h="212089">
                <a:moveTo>
                  <a:pt x="1272540" y="211836"/>
                </a:moveTo>
                <a:lnTo>
                  <a:pt x="1272540" y="0"/>
                </a:lnTo>
              </a:path>
              <a:path w="2413000" h="212089">
                <a:moveTo>
                  <a:pt x="0" y="211836"/>
                </a:moveTo>
                <a:lnTo>
                  <a:pt x="2412492" y="211836"/>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txBox="1"/>
          <p:nvPr/>
        </p:nvSpPr>
        <p:spPr>
          <a:xfrm>
            <a:off x="3592067" y="6006795"/>
            <a:ext cx="4517390" cy="258404"/>
          </a:xfrm>
          <a:prstGeom prst="rect">
            <a:avLst/>
          </a:prstGeom>
        </p:spPr>
        <p:txBody>
          <a:bodyPr vert="horz" wrap="square" lIns="0" tIns="12065" rIns="0" bIns="0" rtlCol="0">
            <a:spAutoFit/>
          </a:bodyPr>
          <a:lstStyle/>
          <a:p>
            <a:pPr marL="60960">
              <a:spcBef>
                <a:spcPts val="95"/>
              </a:spcBef>
              <a:tabLst>
                <a:tab pos="2474595" algn="l"/>
              </a:tabLst>
            </a:pPr>
            <a:r>
              <a:rPr sz="1600" dirty="0">
                <a:latin typeface="Times New Roman" panose="02020603050405020304" pitchFamily="18" charset="0"/>
                <a:cs typeface="Times New Roman" panose="02020603050405020304" pitchFamily="18" charset="0"/>
              </a:rPr>
              <a:t>+ communicate ()	</a:t>
            </a:r>
            <a:r>
              <a:rPr sz="2400" baseline="3472" dirty="0">
                <a:latin typeface="Times New Roman" panose="02020603050405020304" pitchFamily="18" charset="0"/>
                <a:cs typeface="Times New Roman" panose="02020603050405020304" pitchFamily="18" charset="0"/>
              </a:rPr>
              <a:t>+ communicate ()</a:t>
            </a:r>
            <a:endParaRPr sz="2400" baseline="3472">
              <a:latin typeface="Times New Roman" panose="02020603050405020304" pitchFamily="18" charset="0"/>
              <a:cs typeface="Times New Roman" panose="02020603050405020304" pitchFamily="18" charset="0"/>
            </a:endParaRPr>
          </a:p>
        </p:txBody>
      </p:sp>
      <p:sp>
        <p:nvSpPr>
          <p:cNvPr id="29" name="object 29"/>
          <p:cNvSpPr txBox="1"/>
          <p:nvPr/>
        </p:nvSpPr>
        <p:spPr>
          <a:xfrm>
            <a:off x="4188714" y="6475272"/>
            <a:ext cx="3403600" cy="258404"/>
          </a:xfrm>
          <a:prstGeom prst="rect">
            <a:avLst/>
          </a:prstGeom>
        </p:spPr>
        <p:txBody>
          <a:bodyPr vert="horz" wrap="square" lIns="0" tIns="12065" rIns="0" bIns="0" rtlCol="0">
            <a:spAutoFit/>
          </a:bodyPr>
          <a:lstStyle/>
          <a:p>
            <a:pPr marL="12700">
              <a:spcBef>
                <a:spcPts val="95"/>
              </a:spcBef>
            </a:pPr>
            <a:r>
              <a:rPr sz="1600" i="1" dirty="0">
                <a:solidFill>
                  <a:srgbClr val="FF0000"/>
                </a:solidFill>
                <a:latin typeface="Times New Roman" panose="02020603050405020304" pitchFamily="18" charset="0"/>
                <a:cs typeface="Times New Roman" panose="02020603050405020304" pitchFamily="18" charset="0"/>
              </a:rPr>
              <a:t>Tất cả các đối tượng là sư tử hoặc hổ</a:t>
            </a:r>
            <a:endParaRPr sz="1600">
              <a:latin typeface="Times New Roman" panose="02020603050405020304" pitchFamily="18" charset="0"/>
              <a:cs typeface="Times New Roman" panose="02020603050405020304" pitchFamily="18" charset="0"/>
            </a:endParaRPr>
          </a:p>
        </p:txBody>
      </p:sp>
      <p:sp>
        <p:nvSpPr>
          <p:cNvPr id="30" name="object 30"/>
          <p:cNvSpPr txBox="1"/>
          <p:nvPr/>
        </p:nvSpPr>
        <p:spPr>
          <a:xfrm>
            <a:off x="7329932" y="3425191"/>
            <a:ext cx="1727200" cy="330835"/>
          </a:xfrm>
          <a:prstGeom prst="rect">
            <a:avLst/>
          </a:prstGeom>
        </p:spPr>
        <p:txBody>
          <a:bodyPr vert="horz" wrap="square" lIns="0" tIns="13335" rIns="0" bIns="0" rtlCol="0">
            <a:spAutoFit/>
          </a:bodyPr>
          <a:lstStyle/>
          <a:p>
            <a:pPr marL="12700">
              <a:spcBef>
                <a:spcPts val="105"/>
              </a:spcBef>
            </a:pPr>
            <a:r>
              <a:rPr sz="2000" i="1" dirty="0">
                <a:solidFill>
                  <a:srgbClr val="00AB7D"/>
                </a:solidFill>
                <a:latin typeface="Times New Roman" panose="02020603050405020304" pitchFamily="18" charset="0"/>
                <a:cs typeface="Times New Roman" panose="02020603050405020304" pitchFamily="18" charset="0"/>
              </a:rPr>
              <a:t>Lớp trừu tượng</a:t>
            </a:r>
            <a:endParaRPr sz="2000">
              <a:latin typeface="Times New Roman" panose="02020603050405020304" pitchFamily="18" charset="0"/>
              <a:cs typeface="Times New Roman" panose="02020603050405020304" pitchFamily="18" charset="0"/>
            </a:endParaRPr>
          </a:p>
        </p:txBody>
      </p:sp>
      <p:sp>
        <p:nvSpPr>
          <p:cNvPr id="31" name="object 31"/>
          <p:cNvSpPr txBox="1"/>
          <p:nvPr/>
        </p:nvSpPr>
        <p:spPr>
          <a:xfrm>
            <a:off x="7329933" y="3952495"/>
            <a:ext cx="2766695" cy="330835"/>
          </a:xfrm>
          <a:prstGeom prst="rect">
            <a:avLst/>
          </a:prstGeom>
        </p:spPr>
        <p:txBody>
          <a:bodyPr vert="horz" wrap="square" lIns="0" tIns="12700" rIns="0" bIns="0" rtlCol="0">
            <a:spAutoFit/>
          </a:bodyPr>
          <a:lstStyle/>
          <a:p>
            <a:pPr marL="12700">
              <a:spcBef>
                <a:spcPts val="100"/>
              </a:spcBef>
            </a:pPr>
            <a:r>
              <a:rPr sz="2000" i="1" dirty="0">
                <a:solidFill>
                  <a:srgbClr val="00AB7D"/>
                </a:solidFill>
                <a:latin typeface="Times New Roman" panose="02020603050405020304" pitchFamily="18" charset="0"/>
                <a:cs typeface="Times New Roman" panose="02020603050405020304" pitchFamily="18" charset="0"/>
              </a:rPr>
              <a:t>Phương thức trừu tượng</a:t>
            </a:r>
            <a:endParaRPr sz="2000">
              <a:latin typeface="Times New Roman" panose="02020603050405020304" pitchFamily="18" charset="0"/>
              <a:cs typeface="Times New Roman" panose="02020603050405020304" pitchFamily="18" charset="0"/>
            </a:endParaRPr>
          </a:p>
        </p:txBody>
      </p:sp>
      <p:sp>
        <p:nvSpPr>
          <p:cNvPr id="32" name="object 32"/>
          <p:cNvSpPr/>
          <p:nvPr/>
        </p:nvSpPr>
        <p:spPr>
          <a:xfrm>
            <a:off x="2549508" y="4762861"/>
            <a:ext cx="1344759" cy="168337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p:nvPr/>
        </p:nvSpPr>
        <p:spPr>
          <a:xfrm>
            <a:off x="2982837" y="5210369"/>
            <a:ext cx="73660" cy="21590"/>
          </a:xfrm>
          <a:custGeom>
            <a:avLst/>
            <a:gdLst/>
            <a:ahLst/>
            <a:cxnLst/>
            <a:rect l="l" t="t" r="r" b="b"/>
            <a:pathLst>
              <a:path w="73659" h="21589">
                <a:moveTo>
                  <a:pt x="42049" y="0"/>
                </a:moveTo>
                <a:lnTo>
                  <a:pt x="32004" y="0"/>
                </a:lnTo>
                <a:lnTo>
                  <a:pt x="21945" y="1828"/>
                </a:lnTo>
                <a:lnTo>
                  <a:pt x="12801" y="4571"/>
                </a:lnTo>
                <a:lnTo>
                  <a:pt x="0" y="10058"/>
                </a:lnTo>
                <a:lnTo>
                  <a:pt x="13716" y="7315"/>
                </a:lnTo>
                <a:lnTo>
                  <a:pt x="22860" y="6400"/>
                </a:lnTo>
                <a:lnTo>
                  <a:pt x="29260" y="7315"/>
                </a:lnTo>
                <a:lnTo>
                  <a:pt x="33832" y="9143"/>
                </a:lnTo>
                <a:lnTo>
                  <a:pt x="37490" y="10960"/>
                </a:lnTo>
                <a:lnTo>
                  <a:pt x="40233" y="13703"/>
                </a:lnTo>
                <a:lnTo>
                  <a:pt x="43878" y="16446"/>
                </a:lnTo>
                <a:lnTo>
                  <a:pt x="48450" y="18275"/>
                </a:lnTo>
                <a:lnTo>
                  <a:pt x="65824" y="21018"/>
                </a:lnTo>
                <a:lnTo>
                  <a:pt x="70396" y="20104"/>
                </a:lnTo>
                <a:lnTo>
                  <a:pt x="73139" y="19189"/>
                </a:lnTo>
                <a:lnTo>
                  <a:pt x="73139" y="16446"/>
                </a:lnTo>
                <a:lnTo>
                  <a:pt x="70396" y="11874"/>
                </a:lnTo>
                <a:lnTo>
                  <a:pt x="63081" y="6400"/>
                </a:lnTo>
                <a:lnTo>
                  <a:pt x="53022" y="1828"/>
                </a:lnTo>
                <a:lnTo>
                  <a:pt x="42049"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34"/>
          <p:cNvSpPr/>
          <p:nvPr/>
        </p:nvSpPr>
        <p:spPr>
          <a:xfrm>
            <a:off x="3394229" y="5209455"/>
            <a:ext cx="40640" cy="26034"/>
          </a:xfrm>
          <a:custGeom>
            <a:avLst/>
            <a:gdLst/>
            <a:ahLst/>
            <a:cxnLst/>
            <a:rect l="l" t="t" r="r" b="b"/>
            <a:pathLst>
              <a:path w="40639" h="26035">
                <a:moveTo>
                  <a:pt x="39319" y="0"/>
                </a:moveTo>
                <a:lnTo>
                  <a:pt x="33832" y="914"/>
                </a:lnTo>
                <a:lnTo>
                  <a:pt x="27432" y="5486"/>
                </a:lnTo>
                <a:lnTo>
                  <a:pt x="19202" y="10972"/>
                </a:lnTo>
                <a:lnTo>
                  <a:pt x="6400" y="17360"/>
                </a:lnTo>
                <a:lnTo>
                  <a:pt x="914" y="21018"/>
                </a:lnTo>
                <a:lnTo>
                  <a:pt x="0" y="23748"/>
                </a:lnTo>
                <a:lnTo>
                  <a:pt x="914" y="24663"/>
                </a:lnTo>
                <a:lnTo>
                  <a:pt x="6400" y="24663"/>
                </a:lnTo>
                <a:lnTo>
                  <a:pt x="10058" y="25577"/>
                </a:lnTo>
                <a:lnTo>
                  <a:pt x="14630" y="25577"/>
                </a:lnTo>
                <a:lnTo>
                  <a:pt x="21031" y="24663"/>
                </a:lnTo>
                <a:lnTo>
                  <a:pt x="27432" y="22847"/>
                </a:lnTo>
                <a:lnTo>
                  <a:pt x="32918" y="20104"/>
                </a:lnTo>
                <a:lnTo>
                  <a:pt x="37490" y="15532"/>
                </a:lnTo>
                <a:lnTo>
                  <a:pt x="40233" y="9143"/>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5" name="object 35"/>
          <p:cNvGrpSpPr/>
          <p:nvPr/>
        </p:nvGrpSpPr>
        <p:grpSpPr>
          <a:xfrm>
            <a:off x="6608826" y="3572256"/>
            <a:ext cx="2921000" cy="2624455"/>
            <a:chOff x="5084826" y="3572255"/>
            <a:chExt cx="2921000" cy="2624455"/>
          </a:xfrm>
        </p:grpSpPr>
        <p:sp>
          <p:nvSpPr>
            <p:cNvPr id="36" name="object 36"/>
            <p:cNvSpPr/>
            <p:nvPr/>
          </p:nvSpPr>
          <p:spPr>
            <a:xfrm>
              <a:off x="5084826" y="4131563"/>
              <a:ext cx="629920" cy="86995"/>
            </a:xfrm>
            <a:custGeom>
              <a:avLst/>
              <a:gdLst/>
              <a:ahLst/>
              <a:cxnLst/>
              <a:rect l="l" t="t" r="r" b="b"/>
              <a:pathLst>
                <a:path w="629920" h="86995">
                  <a:moveTo>
                    <a:pt x="86868" y="0"/>
                  </a:moveTo>
                  <a:lnTo>
                    <a:pt x="0" y="43434"/>
                  </a:lnTo>
                  <a:lnTo>
                    <a:pt x="86868" y="86868"/>
                  </a:lnTo>
                  <a:lnTo>
                    <a:pt x="86868" y="57912"/>
                  </a:lnTo>
                  <a:lnTo>
                    <a:pt x="72389" y="57912"/>
                  </a:lnTo>
                  <a:lnTo>
                    <a:pt x="72389" y="28956"/>
                  </a:lnTo>
                  <a:lnTo>
                    <a:pt x="86868" y="28956"/>
                  </a:lnTo>
                  <a:lnTo>
                    <a:pt x="86868" y="0"/>
                  </a:lnTo>
                  <a:close/>
                </a:path>
                <a:path w="629920" h="86995">
                  <a:moveTo>
                    <a:pt x="86868" y="28956"/>
                  </a:moveTo>
                  <a:lnTo>
                    <a:pt x="72389" y="28956"/>
                  </a:lnTo>
                  <a:lnTo>
                    <a:pt x="72389" y="57912"/>
                  </a:lnTo>
                  <a:lnTo>
                    <a:pt x="86868" y="57912"/>
                  </a:lnTo>
                  <a:lnTo>
                    <a:pt x="86868" y="28956"/>
                  </a:lnTo>
                  <a:close/>
                </a:path>
                <a:path w="629920" h="86995">
                  <a:moveTo>
                    <a:pt x="629412" y="28956"/>
                  </a:moveTo>
                  <a:lnTo>
                    <a:pt x="86868" y="28956"/>
                  </a:lnTo>
                  <a:lnTo>
                    <a:pt x="86868" y="57912"/>
                  </a:lnTo>
                  <a:lnTo>
                    <a:pt x="629412" y="57912"/>
                  </a:lnTo>
                  <a:lnTo>
                    <a:pt x="629412" y="28956"/>
                  </a:lnTo>
                  <a:close/>
                </a:path>
              </a:pathLst>
            </a:custGeom>
            <a:solidFill>
              <a:srgbClr val="FF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7" name="object 37"/>
            <p:cNvSpPr/>
            <p:nvPr/>
          </p:nvSpPr>
          <p:spPr>
            <a:xfrm>
              <a:off x="6234684" y="4948427"/>
              <a:ext cx="1770888" cy="1248156"/>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8" name="object 38"/>
            <p:cNvSpPr/>
            <p:nvPr/>
          </p:nvSpPr>
          <p:spPr>
            <a:xfrm>
              <a:off x="6269736" y="4974336"/>
              <a:ext cx="1705356" cy="1197864"/>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9" name="object 39"/>
            <p:cNvSpPr/>
            <p:nvPr/>
          </p:nvSpPr>
          <p:spPr>
            <a:xfrm>
              <a:off x="5084826" y="3572255"/>
              <a:ext cx="629920" cy="86995"/>
            </a:xfrm>
            <a:custGeom>
              <a:avLst/>
              <a:gdLst/>
              <a:ahLst/>
              <a:cxnLst/>
              <a:rect l="l" t="t" r="r" b="b"/>
              <a:pathLst>
                <a:path w="629920" h="86995">
                  <a:moveTo>
                    <a:pt x="86868" y="0"/>
                  </a:moveTo>
                  <a:lnTo>
                    <a:pt x="0" y="43434"/>
                  </a:lnTo>
                  <a:lnTo>
                    <a:pt x="86868" y="86868"/>
                  </a:lnTo>
                  <a:lnTo>
                    <a:pt x="86868" y="57912"/>
                  </a:lnTo>
                  <a:lnTo>
                    <a:pt x="72389" y="57912"/>
                  </a:lnTo>
                  <a:lnTo>
                    <a:pt x="72389" y="28956"/>
                  </a:lnTo>
                  <a:lnTo>
                    <a:pt x="86868" y="28956"/>
                  </a:lnTo>
                  <a:lnTo>
                    <a:pt x="86868" y="0"/>
                  </a:lnTo>
                  <a:close/>
                </a:path>
                <a:path w="629920" h="86995">
                  <a:moveTo>
                    <a:pt x="86868" y="28956"/>
                  </a:moveTo>
                  <a:lnTo>
                    <a:pt x="72389" y="28956"/>
                  </a:lnTo>
                  <a:lnTo>
                    <a:pt x="72389" y="57912"/>
                  </a:lnTo>
                  <a:lnTo>
                    <a:pt x="86868" y="57912"/>
                  </a:lnTo>
                  <a:lnTo>
                    <a:pt x="86868" y="28956"/>
                  </a:lnTo>
                  <a:close/>
                </a:path>
                <a:path w="629920" h="86995">
                  <a:moveTo>
                    <a:pt x="629412" y="28956"/>
                  </a:moveTo>
                  <a:lnTo>
                    <a:pt x="86868" y="28956"/>
                  </a:lnTo>
                  <a:lnTo>
                    <a:pt x="86868" y="57912"/>
                  </a:lnTo>
                  <a:lnTo>
                    <a:pt x="629412" y="57912"/>
                  </a:lnTo>
                  <a:lnTo>
                    <a:pt x="629412" y="28956"/>
                  </a:lnTo>
                  <a:close/>
                </a:path>
              </a:pathLst>
            </a:custGeom>
            <a:solidFill>
              <a:srgbClr val="FF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53855"/>
            <a:ext cx="1546860" cy="1367041"/>
          </a:xfrm>
          <a:prstGeom prst="rect">
            <a:avLst/>
          </a:prstGeom>
        </p:spPr>
        <p:txBody>
          <a:bodyPr vert="horz" wrap="square" lIns="0" tIns="12700" rIns="0" bIns="0" rtlCol="0" anchor="ctr">
            <a:spAutoFit/>
          </a:bodyPr>
          <a:lstStyle/>
          <a:p>
            <a:pPr marL="12700">
              <a:lnSpc>
                <a:spcPct val="100000"/>
              </a:lnSpc>
              <a:spcBef>
                <a:spcPts val="100"/>
              </a:spcBef>
            </a:pPr>
            <a:r>
              <a:rPr dirty="0"/>
              <a:t>Câu hỏi</a:t>
            </a:r>
          </a:p>
        </p:txBody>
      </p:sp>
      <p:sp>
        <p:nvSpPr>
          <p:cNvPr id="8" name="object 8"/>
          <p:cNvSpPr txBox="1"/>
          <p:nvPr/>
        </p:nvSpPr>
        <p:spPr>
          <a:xfrm>
            <a:off x="2619755" y="1384035"/>
            <a:ext cx="8369934" cy="4512004"/>
          </a:xfrm>
          <a:prstGeom prst="rect">
            <a:avLst/>
          </a:prstGeom>
        </p:spPr>
        <p:txBody>
          <a:bodyPr vert="horz" wrap="square" lIns="0" tIns="50800" rIns="0" bIns="0" rtlCol="0">
            <a:spAutoFit/>
          </a:bodyPr>
          <a:lstStyle/>
          <a:p>
            <a:pPr marL="12700">
              <a:spcBef>
                <a:spcPts val="4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 Đoạn mã dưới đây có lỗi gì không?</a:t>
            </a:r>
          </a:p>
          <a:p>
            <a:pPr marL="680085">
              <a:spcBef>
                <a:spcPts val="229"/>
              </a:spcBef>
            </a:pPr>
            <a:r>
              <a:rPr b="1" dirty="0">
                <a:solidFill>
                  <a:srgbClr val="006FC0"/>
                </a:solidFill>
                <a:latin typeface="Times New Roman" panose="02020603050405020304" pitchFamily="18" charset="0"/>
                <a:cs typeface="Times New Roman" panose="02020603050405020304" pitchFamily="18" charset="0"/>
              </a:rPr>
              <a:t>abstract class </a:t>
            </a:r>
            <a:r>
              <a:rPr b="1" dirty="0">
                <a:latin typeface="Times New Roman" panose="02020603050405020304" pitchFamily="18" charset="0"/>
                <a:cs typeface="Times New Roman" panose="02020603050405020304" pitchFamily="18" charset="0"/>
              </a:rPr>
              <a:t>ABC {</a:t>
            </a:r>
            <a:endParaRPr dirty="0">
              <a:latin typeface="Times New Roman" panose="02020603050405020304" pitchFamily="18" charset="0"/>
              <a:cs typeface="Times New Roman" panose="02020603050405020304" pitchFamily="18" charset="0"/>
            </a:endParaRPr>
          </a:p>
          <a:p>
            <a:pPr marL="1772920" marR="1811655" indent="-546100">
              <a:lnSpc>
                <a:spcPts val="2590"/>
              </a:lnSpc>
              <a:spcBef>
                <a:spcPts val="160"/>
              </a:spcBef>
            </a:pPr>
            <a:r>
              <a:rPr b="1" dirty="0">
                <a:solidFill>
                  <a:srgbClr val="006FC0"/>
                </a:solidFill>
                <a:latin typeface="Times New Roman" panose="02020603050405020304" pitchFamily="18" charset="0"/>
                <a:cs typeface="Times New Roman" panose="02020603050405020304" pitchFamily="18" charset="0"/>
              </a:rPr>
              <a:t>void </a:t>
            </a:r>
            <a:r>
              <a:rPr b="1" dirty="0">
                <a:latin typeface="Times New Roman" panose="02020603050405020304" pitchFamily="18" charset="0"/>
                <a:cs typeface="Times New Roman" panose="02020603050405020304" pitchFamily="18" charset="0"/>
              </a:rPr>
              <a:t>firstMethod() {  </a:t>
            </a:r>
            <a:endParaRPr lang="en-US" b="1" dirty="0">
              <a:latin typeface="Times New Roman" panose="02020603050405020304" pitchFamily="18" charset="0"/>
              <a:cs typeface="Times New Roman" panose="02020603050405020304" pitchFamily="18" charset="0"/>
            </a:endParaRPr>
          </a:p>
          <a:p>
            <a:pPr marL="1772920" marR="1811655" indent="-546100">
              <a:lnSpc>
                <a:spcPts val="2590"/>
              </a:lnSpc>
              <a:spcBef>
                <a:spcPts val="160"/>
              </a:spcBef>
            </a:pPr>
            <a:r>
              <a:rPr lang="en-US" b="1" dirty="0">
                <a:solidFill>
                  <a:srgbClr val="006FC0"/>
                </a:solidFill>
                <a:latin typeface="Times New Roman" panose="02020603050405020304" pitchFamily="18" charset="0"/>
                <a:cs typeface="Times New Roman" panose="02020603050405020304" pitchFamily="18" charset="0"/>
              </a:rPr>
              <a:t>	</a:t>
            </a:r>
            <a:r>
              <a:rPr b="1" dirty="0" err="1">
                <a:solidFill>
                  <a:srgbClr val="006FC0"/>
                </a:solidFill>
                <a:latin typeface="Times New Roman" panose="02020603050405020304" pitchFamily="18" charset="0"/>
                <a:cs typeface="Times New Roman" panose="02020603050405020304" pitchFamily="18" charset="0"/>
              </a:rPr>
              <a:t>System</a:t>
            </a:r>
            <a:r>
              <a:rPr b="1" dirty="0" err="1">
                <a:latin typeface="Times New Roman" panose="02020603050405020304" pitchFamily="18" charset="0"/>
                <a:cs typeface="Times New Roman" panose="02020603050405020304" pitchFamily="18" charset="0"/>
              </a:rPr>
              <a:t>.out.println</a:t>
            </a:r>
            <a:r>
              <a:rPr b="1" dirty="0">
                <a:latin typeface="Times New Roman" panose="02020603050405020304" pitchFamily="18" charset="0"/>
                <a:cs typeface="Times New Roman" panose="02020603050405020304" pitchFamily="18" charset="0"/>
              </a:rPr>
              <a:t>("First Method");</a:t>
            </a:r>
            <a:endParaRPr dirty="0">
              <a:latin typeface="Times New Roman" panose="02020603050405020304" pitchFamily="18" charset="0"/>
              <a:cs typeface="Times New Roman" panose="02020603050405020304" pitchFamily="18" charset="0"/>
            </a:endParaRPr>
          </a:p>
          <a:p>
            <a:pPr marL="1227455">
              <a:spcBef>
                <a:spcPts val="28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772920" marR="1675764" indent="-546100">
              <a:lnSpc>
                <a:spcPct val="120000"/>
              </a:lnSpc>
            </a:pPr>
            <a:r>
              <a:rPr b="1" dirty="0">
                <a:solidFill>
                  <a:srgbClr val="006FC0"/>
                </a:solidFill>
                <a:latin typeface="Times New Roman" panose="02020603050405020304" pitchFamily="18" charset="0"/>
                <a:cs typeface="Times New Roman" panose="02020603050405020304" pitchFamily="18" charset="0"/>
              </a:rPr>
              <a:t>void </a:t>
            </a:r>
            <a:r>
              <a:rPr b="1" dirty="0">
                <a:latin typeface="Times New Roman" panose="02020603050405020304" pitchFamily="18" charset="0"/>
                <a:cs typeface="Times New Roman" panose="02020603050405020304" pitchFamily="18" charset="0"/>
              </a:rPr>
              <a:t>secondMethod() {  </a:t>
            </a:r>
            <a:endParaRPr lang="en-US" b="1" dirty="0">
              <a:latin typeface="Times New Roman" panose="02020603050405020304" pitchFamily="18" charset="0"/>
              <a:cs typeface="Times New Roman" panose="02020603050405020304" pitchFamily="18" charset="0"/>
            </a:endParaRPr>
          </a:p>
          <a:p>
            <a:pPr marL="1772920" marR="1675764" indent="-546100">
              <a:lnSpc>
                <a:spcPct val="120000"/>
              </a:lnSpc>
            </a:pPr>
            <a:r>
              <a:rPr lang="en-US" b="1" dirty="0">
                <a:solidFill>
                  <a:srgbClr val="006FC0"/>
                </a:solidFill>
                <a:latin typeface="Times New Roman" panose="02020603050405020304" pitchFamily="18" charset="0"/>
                <a:cs typeface="Times New Roman" panose="02020603050405020304" pitchFamily="18" charset="0"/>
              </a:rPr>
              <a:t>	</a:t>
            </a:r>
            <a:r>
              <a:rPr b="1" dirty="0" err="1">
                <a:solidFill>
                  <a:srgbClr val="006FC0"/>
                </a:solidFill>
                <a:latin typeface="Times New Roman" panose="02020603050405020304" pitchFamily="18" charset="0"/>
                <a:cs typeface="Times New Roman" panose="02020603050405020304" pitchFamily="18" charset="0"/>
              </a:rPr>
              <a:t>System</a:t>
            </a:r>
            <a:r>
              <a:rPr b="1" dirty="0" err="1">
                <a:latin typeface="Times New Roman" panose="02020603050405020304" pitchFamily="18" charset="0"/>
                <a:cs typeface="Times New Roman" panose="02020603050405020304" pitchFamily="18" charset="0"/>
              </a:rPr>
              <a:t>.out.println</a:t>
            </a:r>
            <a:r>
              <a:rPr b="1" dirty="0">
                <a:latin typeface="Times New Roman" panose="02020603050405020304" pitchFamily="18" charset="0"/>
                <a:cs typeface="Times New Roman" panose="02020603050405020304" pitchFamily="18" charset="0"/>
              </a:rPr>
              <a:t>("Second Method");</a:t>
            </a:r>
            <a:endParaRPr dirty="0">
              <a:latin typeface="Times New Roman" panose="02020603050405020304" pitchFamily="18" charset="0"/>
              <a:cs typeface="Times New Roman" panose="02020603050405020304" pitchFamily="18" charset="0"/>
            </a:endParaRPr>
          </a:p>
          <a:p>
            <a:pPr marL="1227455">
              <a:spcBef>
                <a:spcPts val="434"/>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680085">
              <a:spcBef>
                <a:spcPts val="430"/>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spcBef>
                <a:spcPts val="78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 Lớp nào là lớp trừu tượng, lớp nào có thể tạo đối tượng?</a:t>
            </a:r>
          </a:p>
          <a:p>
            <a:pPr marL="680085">
              <a:spcBef>
                <a:spcPts val="229"/>
              </a:spcBef>
              <a:tabLst>
                <a:tab pos="3670300" algn="l"/>
              </a:tabLst>
            </a:pPr>
            <a:r>
              <a:rPr b="1" dirty="0">
                <a:solidFill>
                  <a:srgbClr val="006FC0"/>
                </a:solidFill>
                <a:latin typeface="Times New Roman" panose="02020603050405020304" pitchFamily="18" charset="0"/>
                <a:cs typeface="Times New Roman" panose="02020603050405020304" pitchFamily="18" charset="0"/>
              </a:rPr>
              <a:t>abstract class </a:t>
            </a:r>
            <a:r>
              <a:rPr b="1" dirty="0">
                <a:latin typeface="Times New Roman" panose="02020603050405020304" pitchFamily="18" charset="0"/>
                <a:cs typeface="Times New Roman" panose="02020603050405020304" pitchFamily="18" charset="0"/>
              </a:rPr>
              <a:t>A {	}</a:t>
            </a:r>
            <a:endParaRPr dirty="0">
              <a:latin typeface="Times New Roman" panose="02020603050405020304" pitchFamily="18" charset="0"/>
              <a:cs typeface="Times New Roman" panose="02020603050405020304" pitchFamily="18" charset="0"/>
            </a:endParaRPr>
          </a:p>
          <a:p>
            <a:pPr>
              <a:spcBef>
                <a:spcPts val="20"/>
              </a:spcBef>
            </a:pPr>
            <a:endParaRPr sz="2650" dirty="0">
              <a:latin typeface="Times New Roman" panose="02020603050405020304" pitchFamily="18" charset="0"/>
              <a:cs typeface="Times New Roman" panose="02020603050405020304" pitchFamily="18" charset="0"/>
            </a:endParaRPr>
          </a:p>
          <a:p>
            <a:pPr marL="680085">
              <a:spcBef>
                <a:spcPts val="5"/>
              </a:spcBef>
              <a:tabLst>
                <a:tab pos="3807460" algn="l"/>
              </a:tabLst>
            </a:pPr>
            <a:r>
              <a:rPr b="1" dirty="0">
                <a:solidFill>
                  <a:srgbClr val="006FC0"/>
                </a:solidFill>
                <a:latin typeface="Times New Roman" panose="02020603050405020304" pitchFamily="18" charset="0"/>
                <a:cs typeface="Times New Roman" panose="02020603050405020304" pitchFamily="18" charset="0"/>
              </a:rPr>
              <a:t>class </a:t>
            </a:r>
            <a:r>
              <a:rPr b="1" dirty="0">
                <a:latin typeface="Times New Roman" panose="02020603050405020304" pitchFamily="18" charset="0"/>
                <a:cs typeface="Times New Roman" panose="02020603050405020304" pitchFamily="18" charset="0"/>
              </a:rPr>
              <a:t>B </a:t>
            </a:r>
            <a:r>
              <a:rPr b="1" dirty="0">
                <a:solidFill>
                  <a:srgbClr val="006FC0"/>
                </a:solidFill>
                <a:latin typeface="Times New Roman" panose="02020603050405020304" pitchFamily="18" charset="0"/>
                <a:cs typeface="Times New Roman" panose="02020603050405020304" pitchFamily="18" charset="0"/>
              </a:rPr>
              <a:t>extends </a:t>
            </a:r>
            <a:r>
              <a:rPr b="1" dirty="0">
                <a:latin typeface="Times New Roman" panose="02020603050405020304" pitchFamily="18" charset="0"/>
                <a:cs typeface="Times New Roman" panose="02020603050405020304" pitchFamily="18" charset="0"/>
              </a:rPr>
              <a:t>A {	}</a:t>
            </a:r>
            <a:endParaRPr dirty="0">
              <a:latin typeface="Times New Roman" panose="02020603050405020304" pitchFamily="18" charset="0"/>
              <a:cs typeface="Times New Roman" panose="02020603050405020304" pitchFamily="18" charset="0"/>
            </a:endParaRPr>
          </a:p>
        </p:txBody>
      </p:sp>
      <p:sp>
        <p:nvSpPr>
          <p:cNvPr id="9" name="object 9"/>
          <p:cNvSpPr/>
          <p:nvPr/>
        </p:nvSpPr>
        <p:spPr>
          <a:xfrm>
            <a:off x="8686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85</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5895340" cy="1367041"/>
          </a:xfrm>
          <a:prstGeom prst="rect">
            <a:avLst/>
          </a:prstGeom>
        </p:spPr>
        <p:txBody>
          <a:bodyPr vert="horz" wrap="square" lIns="0" tIns="12700" rIns="0" bIns="0" rtlCol="0" anchor="ctr">
            <a:spAutoFit/>
          </a:bodyPr>
          <a:lstStyle/>
          <a:p>
            <a:pPr marL="12700">
              <a:lnSpc>
                <a:spcPct val="100000"/>
              </a:lnSpc>
              <a:spcBef>
                <a:spcPts val="100"/>
              </a:spcBef>
            </a:pPr>
            <a:r>
              <a:rPr dirty="0"/>
              <a:t>3. Đơn kế thừa &amp; Đa kế thừa</a:t>
            </a:r>
          </a:p>
        </p:txBody>
      </p:sp>
      <p:sp>
        <p:nvSpPr>
          <p:cNvPr id="13" name="object 13"/>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86</a:t>
            </a:fld>
            <a:endParaRPr dirty="0"/>
          </a:p>
        </p:txBody>
      </p:sp>
      <p:sp>
        <p:nvSpPr>
          <p:cNvPr id="8" name="object 8"/>
          <p:cNvSpPr txBox="1"/>
          <p:nvPr/>
        </p:nvSpPr>
        <p:spPr>
          <a:xfrm>
            <a:off x="2590640" y="1395482"/>
            <a:ext cx="7784969" cy="3816942"/>
          </a:xfrm>
          <a:prstGeom prst="rect">
            <a:avLst/>
          </a:prstGeom>
        </p:spPr>
        <p:txBody>
          <a:bodyPr vert="horz" wrap="square" lIns="0" tIns="12700" rIns="0" bIns="0" rtlCol="0">
            <a:spAutoFit/>
          </a:bodyPr>
          <a:lstStyle/>
          <a:p>
            <a:pPr marL="355600" marR="5080" indent="-342900">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Giả sử trong bài toán các lớp đối tượng Hình học, lớp Square  cần thiết kế bổ sung thêm những hành vi mới Fill (tô màu),  Move (di chuyển) mà chỉ có các đối tượng của nó sử dụng</a:t>
            </a:r>
          </a:p>
          <a:p>
            <a:pPr marL="756285" marR="187325" lvl="1" indent="-287020" algn="just">
              <a:lnSpc>
                <a:spcPct val="100800"/>
              </a:lnSpc>
              <a:spcBef>
                <a:spcPts val="434"/>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Giải pháp 1: thêm các hành vi này vào lớp cha Shape → ảnh hướng  đến các đối tượng của lớp con Circle và Triangle (các đối tượng này  không sử dụng đến các hành vi trên)</a:t>
            </a:r>
          </a:p>
          <a:p>
            <a:pPr marL="756285" marR="73025" lvl="1" indent="-287020" algn="just">
              <a:lnSpc>
                <a:spcPct val="100800"/>
              </a:lnSpc>
              <a:spcBef>
                <a:spcPts val="420"/>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Giải pháp 2: đặt các hành vi này trực tiếp tại lớp Square → tương  lai có thể có thêm lớp mới Hình thang cũng sử dụng các hành vi trên  → cần phải cài đặt lại, không tái sử dụng</a:t>
            </a:r>
          </a:p>
          <a:p>
            <a:pPr marL="469900" algn="just">
              <a:spcBef>
                <a:spcPts val="445"/>
              </a:spcBef>
            </a:pPr>
            <a:r>
              <a:rPr sz="2000" dirty="0">
                <a:latin typeface="Times New Roman" panose="02020603050405020304" pitchFamily="18" charset="0"/>
                <a:cs typeface="Times New Roman" panose="02020603050405020304" pitchFamily="18" charset="0"/>
              </a:rPr>
              <a:t>→ …cần HAI lớp cha trong cây thừa kế?</a:t>
            </a:r>
          </a:p>
        </p:txBody>
      </p:sp>
      <p:grpSp>
        <p:nvGrpSpPr>
          <p:cNvPr id="9" name="object 9"/>
          <p:cNvGrpSpPr/>
          <p:nvPr/>
        </p:nvGrpSpPr>
        <p:grpSpPr>
          <a:xfrm>
            <a:off x="7315201" y="4800600"/>
            <a:ext cx="3060569" cy="1976887"/>
            <a:chOff x="5523416" y="4296828"/>
            <a:chExt cx="3065145" cy="2459355"/>
          </a:xfrm>
        </p:grpSpPr>
        <p:sp>
          <p:nvSpPr>
            <p:cNvPr id="10" name="object 10"/>
            <p:cNvSpPr/>
            <p:nvPr/>
          </p:nvSpPr>
          <p:spPr>
            <a:xfrm>
              <a:off x="5523416" y="4296828"/>
              <a:ext cx="3064973" cy="245927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5638800" y="4419599"/>
              <a:ext cx="858012" cy="829056"/>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5937377" y="5248655"/>
              <a:ext cx="168275" cy="631825"/>
            </a:xfrm>
            <a:custGeom>
              <a:avLst/>
              <a:gdLst/>
              <a:ahLst/>
              <a:cxnLst/>
              <a:rect l="l" t="t" r="r" b="b"/>
              <a:pathLst>
                <a:path w="168275" h="631825">
                  <a:moveTo>
                    <a:pt x="99266" y="123404"/>
                  </a:moveTo>
                  <a:lnTo>
                    <a:pt x="0" y="629018"/>
                  </a:lnTo>
                  <a:lnTo>
                    <a:pt x="12446" y="631456"/>
                  </a:lnTo>
                  <a:lnTo>
                    <a:pt x="111848" y="125879"/>
                  </a:lnTo>
                  <a:lnTo>
                    <a:pt x="99266" y="123404"/>
                  </a:lnTo>
                  <a:close/>
                </a:path>
                <a:path w="168275" h="631825">
                  <a:moveTo>
                    <a:pt x="160696" y="110871"/>
                  </a:moveTo>
                  <a:lnTo>
                    <a:pt x="101726" y="110871"/>
                  </a:lnTo>
                  <a:lnTo>
                    <a:pt x="114300" y="113411"/>
                  </a:lnTo>
                  <a:lnTo>
                    <a:pt x="111848" y="125879"/>
                  </a:lnTo>
                  <a:lnTo>
                    <a:pt x="167894" y="136906"/>
                  </a:lnTo>
                  <a:lnTo>
                    <a:pt x="160696" y="110871"/>
                  </a:lnTo>
                  <a:close/>
                </a:path>
                <a:path w="168275" h="631825">
                  <a:moveTo>
                    <a:pt x="101726" y="110871"/>
                  </a:moveTo>
                  <a:lnTo>
                    <a:pt x="99266" y="123404"/>
                  </a:lnTo>
                  <a:lnTo>
                    <a:pt x="111848" y="125879"/>
                  </a:lnTo>
                  <a:lnTo>
                    <a:pt x="114300" y="113411"/>
                  </a:lnTo>
                  <a:lnTo>
                    <a:pt x="101726" y="110871"/>
                  </a:lnTo>
                  <a:close/>
                </a:path>
                <a:path w="168275" h="631825">
                  <a:moveTo>
                    <a:pt x="130048" y="0"/>
                  </a:moveTo>
                  <a:lnTo>
                    <a:pt x="43307" y="112395"/>
                  </a:lnTo>
                  <a:lnTo>
                    <a:pt x="99266" y="123404"/>
                  </a:lnTo>
                  <a:lnTo>
                    <a:pt x="101726" y="110871"/>
                  </a:lnTo>
                  <a:lnTo>
                    <a:pt x="160696" y="110871"/>
                  </a:lnTo>
                  <a:lnTo>
                    <a:pt x="130048"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69" y="-15755"/>
            <a:ext cx="5895340" cy="1367041"/>
          </a:xfrm>
          <a:prstGeom prst="rect">
            <a:avLst/>
          </a:prstGeom>
        </p:spPr>
        <p:txBody>
          <a:bodyPr vert="horz" wrap="square" lIns="0" tIns="12700" rIns="0" bIns="0" rtlCol="0" anchor="ctr">
            <a:spAutoFit/>
          </a:bodyPr>
          <a:lstStyle/>
          <a:p>
            <a:pPr marL="12700">
              <a:lnSpc>
                <a:spcPct val="100000"/>
              </a:lnSpc>
              <a:spcBef>
                <a:spcPts val="100"/>
              </a:spcBef>
            </a:pPr>
            <a:r>
              <a:rPr dirty="0"/>
              <a:t>3. Đơn kế thừa &amp; Đa kế thừa</a:t>
            </a:r>
          </a:p>
        </p:txBody>
      </p:sp>
      <p:sp>
        <p:nvSpPr>
          <p:cNvPr id="23" name="object 23"/>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87</a:t>
            </a:fld>
            <a:endParaRPr dirty="0"/>
          </a:p>
        </p:txBody>
      </p:sp>
      <p:sp>
        <p:nvSpPr>
          <p:cNvPr id="8" name="object 8"/>
          <p:cNvSpPr txBox="1"/>
          <p:nvPr/>
        </p:nvSpPr>
        <p:spPr>
          <a:xfrm>
            <a:off x="2519234" y="1648518"/>
            <a:ext cx="5603240" cy="452120"/>
          </a:xfrm>
          <a:prstGeom prst="rect">
            <a:avLst/>
          </a:prstGeom>
        </p:spPr>
        <p:txBody>
          <a:bodyPr vert="horz" wrap="square" lIns="0" tIns="12065" rIns="0" bIns="0" rtlCol="0">
            <a:spAutoFit/>
          </a:bodyPr>
          <a:lstStyle/>
          <a:p>
            <a:pPr marL="12700">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Đa kế thừa (Multiple Inheritance)</a:t>
            </a:r>
            <a:endParaRPr sz="2800">
              <a:latin typeface="Times New Roman" panose="02020603050405020304" pitchFamily="18" charset="0"/>
              <a:cs typeface="Times New Roman" panose="02020603050405020304" pitchFamily="18" charset="0"/>
            </a:endParaRPr>
          </a:p>
        </p:txBody>
      </p:sp>
      <p:sp>
        <p:nvSpPr>
          <p:cNvPr id="9" name="object 9"/>
          <p:cNvSpPr txBox="1"/>
          <p:nvPr/>
        </p:nvSpPr>
        <p:spPr>
          <a:xfrm>
            <a:off x="2976434" y="2075240"/>
            <a:ext cx="6497320" cy="903605"/>
          </a:xfrm>
          <a:prstGeom prst="rect">
            <a:avLst/>
          </a:prstGeom>
        </p:spPr>
        <p:txBody>
          <a:bodyPr vert="horz" wrap="square" lIns="0" tIns="85725" rIns="0" bIns="0" rtlCol="0">
            <a:spAutoFit/>
          </a:bodyPr>
          <a:lstStyle/>
          <a:p>
            <a:pPr marL="299085" indent="-287020">
              <a:spcBef>
                <a:spcPts val="675"/>
              </a:spcBef>
              <a:buClr>
                <a:srgbClr val="FF0000"/>
              </a:buClr>
              <a:buSzPct val="54166"/>
              <a:buFont typeface="Wingdings"/>
              <a:buChar char="◼"/>
              <a:tabLst>
                <a:tab pos="299085" algn="l"/>
                <a:tab pos="299720" algn="l"/>
              </a:tabLst>
            </a:pPr>
            <a:r>
              <a:rPr sz="2400" dirty="0">
                <a:latin typeface="Times New Roman" panose="02020603050405020304" pitchFamily="18" charset="0"/>
                <a:cs typeface="Times New Roman" panose="02020603050405020304" pitchFamily="18" charset="0"/>
              </a:rPr>
              <a:t>Một lớp có thể kế thừa nhiều lớp cha trực tiếp</a:t>
            </a:r>
          </a:p>
          <a:p>
            <a:pPr marL="299085" indent="-287020">
              <a:spcBef>
                <a:spcPts val="575"/>
              </a:spcBef>
              <a:buClr>
                <a:srgbClr val="FF0000"/>
              </a:buClr>
              <a:buSzPct val="54166"/>
              <a:buFont typeface="Wingdings"/>
              <a:buChar char="◼"/>
              <a:tabLst>
                <a:tab pos="299085" algn="l"/>
                <a:tab pos="299720" algn="l"/>
              </a:tabLst>
            </a:pPr>
            <a:r>
              <a:rPr sz="2400" dirty="0">
                <a:latin typeface="Times New Roman" panose="02020603050405020304" pitchFamily="18" charset="0"/>
                <a:cs typeface="Times New Roman" panose="02020603050405020304" pitchFamily="18" charset="0"/>
              </a:rPr>
              <a:t>C++ hỗ trợ đa kế thừa</a:t>
            </a:r>
          </a:p>
        </p:txBody>
      </p:sp>
      <p:sp>
        <p:nvSpPr>
          <p:cNvPr id="10" name="object 10"/>
          <p:cNvSpPr txBox="1"/>
          <p:nvPr/>
        </p:nvSpPr>
        <p:spPr>
          <a:xfrm>
            <a:off x="2438908" y="3358554"/>
            <a:ext cx="7431405" cy="978535"/>
          </a:xfrm>
          <a:prstGeom prst="rect">
            <a:avLst/>
          </a:prstGeom>
        </p:spPr>
        <p:txBody>
          <a:bodyPr vert="horz" wrap="square" lIns="0" tIns="98425" rIns="0" bIns="0" rtlCol="0">
            <a:spAutoFit/>
          </a:bodyPr>
          <a:lstStyle/>
          <a:p>
            <a:pPr marL="12700">
              <a:spcBef>
                <a:spcPts val="77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Đơn kế thừa (Single Inheritance)</a:t>
            </a:r>
            <a:endParaRPr sz="2800">
              <a:latin typeface="Times New Roman" panose="02020603050405020304" pitchFamily="18" charset="0"/>
              <a:cs typeface="Times New Roman" panose="02020603050405020304" pitchFamily="18" charset="0"/>
            </a:endParaRPr>
          </a:p>
          <a:p>
            <a:pPr marL="469900">
              <a:spcBef>
                <a:spcPts val="585"/>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Một lớp chỉ được kế thừa từ một lớp cha trực tiếp</a:t>
            </a:r>
            <a:endParaRPr sz="2400">
              <a:latin typeface="Times New Roman" panose="02020603050405020304" pitchFamily="18" charset="0"/>
              <a:cs typeface="Times New Roman" panose="02020603050405020304" pitchFamily="18" charset="0"/>
            </a:endParaRPr>
          </a:p>
        </p:txBody>
      </p:sp>
      <p:sp>
        <p:nvSpPr>
          <p:cNvPr id="11" name="object 11"/>
          <p:cNvSpPr txBox="1"/>
          <p:nvPr/>
        </p:nvSpPr>
        <p:spPr>
          <a:xfrm>
            <a:off x="2758947" y="4317717"/>
            <a:ext cx="6059170" cy="882934"/>
          </a:xfrm>
          <a:prstGeom prst="rect">
            <a:avLst/>
          </a:prstGeom>
        </p:spPr>
        <p:txBody>
          <a:bodyPr vert="horz" wrap="square" lIns="0" tIns="79375" rIns="0" bIns="0" rtlCol="0">
            <a:spAutoFit/>
          </a:bodyPr>
          <a:lstStyle/>
          <a:p>
            <a:pPr marL="149860">
              <a:spcBef>
                <a:spcPts val="625"/>
              </a:spcBef>
              <a:tabLst>
                <a:tab pos="43624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Java chỉ hỗ trợ đơn kế thừa</a:t>
            </a:r>
            <a:endParaRPr sz="2400">
              <a:latin typeface="Times New Roman" panose="02020603050405020304" pitchFamily="18" charset="0"/>
              <a:cs typeface="Times New Roman" panose="02020603050405020304" pitchFamily="18" charset="0"/>
            </a:endParaRPr>
          </a:p>
          <a:p>
            <a:pPr marL="12700">
              <a:spcBef>
                <a:spcPts val="525"/>
              </a:spcBef>
            </a:pPr>
            <a:r>
              <a:rPr sz="2400" dirty="0">
                <a:latin typeface="Times New Roman" panose="02020603050405020304" pitchFamily="18" charset="0"/>
                <a:cs typeface="Times New Roman" panose="02020603050405020304" pitchFamily="18" charset="0"/>
              </a:rPr>
              <a:t>→ Đưa thêm khái niệm Giao diện (Interface)</a:t>
            </a:r>
            <a:endParaRPr sz="2400">
              <a:latin typeface="Times New Roman" panose="02020603050405020304" pitchFamily="18" charset="0"/>
              <a:cs typeface="Times New Roman" panose="02020603050405020304" pitchFamily="18" charset="0"/>
            </a:endParaRPr>
          </a:p>
        </p:txBody>
      </p:sp>
      <p:sp>
        <p:nvSpPr>
          <p:cNvPr id="12" name="object 12"/>
          <p:cNvSpPr txBox="1"/>
          <p:nvPr/>
        </p:nvSpPr>
        <p:spPr>
          <a:xfrm>
            <a:off x="9279635" y="4820411"/>
            <a:ext cx="349250" cy="295594"/>
          </a:xfrm>
          <a:prstGeom prst="rect">
            <a:avLst/>
          </a:prstGeom>
          <a:solidFill>
            <a:srgbClr val="EE791F"/>
          </a:solidFill>
        </p:spPr>
        <p:txBody>
          <a:bodyPr vert="horz" wrap="square" lIns="0" tIns="48895" rIns="0" bIns="0" rtlCol="0">
            <a:spAutoFit/>
          </a:bodyPr>
          <a:lstStyle/>
          <a:p>
            <a:pPr marL="106680">
              <a:spcBef>
                <a:spcPts val="385"/>
              </a:spcBef>
            </a:pPr>
            <a:r>
              <a:rPr sz="1600" b="1" dirty="0">
                <a:solidFill>
                  <a:srgbClr val="FFFFFF"/>
                </a:solidFill>
                <a:latin typeface="Times New Roman" panose="02020603050405020304" pitchFamily="18" charset="0"/>
                <a:cs typeface="Times New Roman" panose="02020603050405020304" pitchFamily="18" charset="0"/>
              </a:rPr>
              <a:t>E</a:t>
            </a:r>
            <a:endParaRPr sz="1600">
              <a:latin typeface="Times New Roman" panose="02020603050405020304" pitchFamily="18" charset="0"/>
              <a:cs typeface="Times New Roman" panose="02020603050405020304" pitchFamily="18" charset="0"/>
            </a:endParaRPr>
          </a:p>
        </p:txBody>
      </p:sp>
      <p:sp>
        <p:nvSpPr>
          <p:cNvPr id="13" name="object 13"/>
          <p:cNvSpPr txBox="1"/>
          <p:nvPr/>
        </p:nvSpPr>
        <p:spPr>
          <a:xfrm>
            <a:off x="8386571" y="4818889"/>
            <a:ext cx="347980" cy="295593"/>
          </a:xfrm>
          <a:prstGeom prst="rect">
            <a:avLst/>
          </a:prstGeom>
          <a:solidFill>
            <a:srgbClr val="EE791F"/>
          </a:solidFill>
        </p:spPr>
        <p:txBody>
          <a:bodyPr vert="horz" wrap="square" lIns="0" tIns="48894" rIns="0" bIns="0" rtlCol="0">
            <a:spAutoFit/>
          </a:bodyPr>
          <a:lstStyle/>
          <a:p>
            <a:pPr marL="104139">
              <a:spcBef>
                <a:spcPts val="384"/>
              </a:spcBef>
            </a:pPr>
            <a:r>
              <a:rPr sz="1600" b="1" dirty="0">
                <a:solidFill>
                  <a:srgbClr val="FFFFFF"/>
                </a:solidFill>
                <a:latin typeface="Times New Roman" panose="02020603050405020304" pitchFamily="18" charset="0"/>
                <a:cs typeface="Times New Roman" panose="02020603050405020304" pitchFamily="18" charset="0"/>
              </a:rPr>
              <a:t>A</a:t>
            </a:r>
            <a:endParaRPr sz="1600">
              <a:latin typeface="Times New Roman" panose="02020603050405020304" pitchFamily="18" charset="0"/>
              <a:cs typeface="Times New Roman" panose="02020603050405020304" pitchFamily="18" charset="0"/>
            </a:endParaRPr>
          </a:p>
        </p:txBody>
      </p:sp>
      <p:sp>
        <p:nvSpPr>
          <p:cNvPr id="14" name="object 14"/>
          <p:cNvSpPr txBox="1"/>
          <p:nvPr/>
        </p:nvSpPr>
        <p:spPr>
          <a:xfrm>
            <a:off x="9262872" y="5879592"/>
            <a:ext cx="376555" cy="295593"/>
          </a:xfrm>
          <a:prstGeom prst="rect">
            <a:avLst/>
          </a:prstGeom>
          <a:solidFill>
            <a:srgbClr val="EE791F"/>
          </a:solidFill>
        </p:spPr>
        <p:txBody>
          <a:bodyPr vert="horz" wrap="square" lIns="0" tIns="48894" rIns="0" bIns="0" rtlCol="0">
            <a:spAutoFit/>
          </a:bodyPr>
          <a:lstStyle/>
          <a:p>
            <a:pPr marL="116205">
              <a:spcBef>
                <a:spcPts val="384"/>
              </a:spcBef>
            </a:pPr>
            <a:r>
              <a:rPr sz="1600" b="1" dirty="0">
                <a:solidFill>
                  <a:srgbClr val="FFFFFF"/>
                </a:solidFill>
                <a:latin typeface="Times New Roman" panose="02020603050405020304" pitchFamily="18" charset="0"/>
                <a:cs typeface="Times New Roman" panose="02020603050405020304" pitchFamily="18" charset="0"/>
              </a:rPr>
              <a:t>D</a:t>
            </a:r>
            <a:endParaRPr sz="1600">
              <a:latin typeface="Times New Roman" panose="02020603050405020304" pitchFamily="18" charset="0"/>
              <a:cs typeface="Times New Roman" panose="02020603050405020304" pitchFamily="18" charset="0"/>
            </a:endParaRPr>
          </a:p>
        </p:txBody>
      </p:sp>
      <p:sp>
        <p:nvSpPr>
          <p:cNvPr id="15" name="object 15"/>
          <p:cNvSpPr/>
          <p:nvPr/>
        </p:nvSpPr>
        <p:spPr>
          <a:xfrm>
            <a:off x="8560308" y="5157216"/>
            <a:ext cx="931544" cy="734695"/>
          </a:xfrm>
          <a:custGeom>
            <a:avLst/>
            <a:gdLst/>
            <a:ahLst/>
            <a:cxnLst/>
            <a:rect l="l" t="t" r="r" b="b"/>
            <a:pathLst>
              <a:path w="931545" h="734695">
                <a:moveTo>
                  <a:pt x="899287" y="667651"/>
                </a:moveTo>
                <a:lnTo>
                  <a:pt x="884047" y="667626"/>
                </a:lnTo>
                <a:lnTo>
                  <a:pt x="883945" y="713447"/>
                </a:lnTo>
                <a:lnTo>
                  <a:pt x="63779" y="42329"/>
                </a:lnTo>
                <a:lnTo>
                  <a:pt x="70358" y="34290"/>
                </a:lnTo>
                <a:lnTo>
                  <a:pt x="83058" y="18796"/>
                </a:lnTo>
                <a:lnTo>
                  <a:pt x="0" y="0"/>
                </a:lnTo>
                <a:lnTo>
                  <a:pt x="34798" y="77724"/>
                </a:lnTo>
                <a:lnTo>
                  <a:pt x="54114" y="54127"/>
                </a:lnTo>
                <a:lnTo>
                  <a:pt x="885698" y="734555"/>
                </a:lnTo>
                <a:lnTo>
                  <a:pt x="890574" y="728599"/>
                </a:lnTo>
                <a:lnTo>
                  <a:pt x="899160" y="728611"/>
                </a:lnTo>
                <a:lnTo>
                  <a:pt x="899287" y="667651"/>
                </a:lnTo>
                <a:close/>
              </a:path>
              <a:path w="931545" h="734695">
                <a:moveTo>
                  <a:pt x="899541" y="560971"/>
                </a:moveTo>
                <a:lnTo>
                  <a:pt x="884301" y="560946"/>
                </a:lnTo>
                <a:lnTo>
                  <a:pt x="884174" y="621906"/>
                </a:lnTo>
                <a:lnTo>
                  <a:pt x="899414" y="621931"/>
                </a:lnTo>
                <a:lnTo>
                  <a:pt x="899541" y="560971"/>
                </a:lnTo>
                <a:close/>
              </a:path>
              <a:path w="931545" h="734695">
                <a:moveTo>
                  <a:pt x="899795" y="454291"/>
                </a:moveTo>
                <a:lnTo>
                  <a:pt x="884555" y="454266"/>
                </a:lnTo>
                <a:lnTo>
                  <a:pt x="884428" y="515226"/>
                </a:lnTo>
                <a:lnTo>
                  <a:pt x="899668" y="515251"/>
                </a:lnTo>
                <a:lnTo>
                  <a:pt x="899795" y="454291"/>
                </a:lnTo>
                <a:close/>
              </a:path>
              <a:path w="931545" h="734695">
                <a:moveTo>
                  <a:pt x="900049" y="347599"/>
                </a:moveTo>
                <a:lnTo>
                  <a:pt x="884809" y="347599"/>
                </a:lnTo>
                <a:lnTo>
                  <a:pt x="884555" y="408559"/>
                </a:lnTo>
                <a:lnTo>
                  <a:pt x="899795" y="408559"/>
                </a:lnTo>
                <a:lnTo>
                  <a:pt x="900049" y="347599"/>
                </a:lnTo>
                <a:close/>
              </a:path>
              <a:path w="931545" h="734695">
                <a:moveTo>
                  <a:pt x="900176" y="240919"/>
                </a:moveTo>
                <a:lnTo>
                  <a:pt x="884936" y="240919"/>
                </a:lnTo>
                <a:lnTo>
                  <a:pt x="884809" y="301879"/>
                </a:lnTo>
                <a:lnTo>
                  <a:pt x="900049" y="301879"/>
                </a:lnTo>
                <a:lnTo>
                  <a:pt x="900176" y="240919"/>
                </a:lnTo>
                <a:close/>
              </a:path>
              <a:path w="931545" h="734695">
                <a:moveTo>
                  <a:pt x="900430" y="134239"/>
                </a:moveTo>
                <a:lnTo>
                  <a:pt x="885190" y="134239"/>
                </a:lnTo>
                <a:lnTo>
                  <a:pt x="885063" y="195199"/>
                </a:lnTo>
                <a:lnTo>
                  <a:pt x="900303" y="195199"/>
                </a:lnTo>
                <a:lnTo>
                  <a:pt x="900430" y="134239"/>
                </a:lnTo>
                <a:close/>
              </a:path>
              <a:path w="931545" h="734695">
                <a:moveTo>
                  <a:pt x="931037" y="77851"/>
                </a:moveTo>
                <a:lnTo>
                  <a:pt x="924648" y="65024"/>
                </a:lnTo>
                <a:lnTo>
                  <a:pt x="893064" y="1524"/>
                </a:lnTo>
                <a:lnTo>
                  <a:pt x="854837" y="77597"/>
                </a:lnTo>
                <a:lnTo>
                  <a:pt x="885317" y="77698"/>
                </a:lnTo>
                <a:lnTo>
                  <a:pt x="885317" y="88519"/>
                </a:lnTo>
                <a:lnTo>
                  <a:pt x="900557" y="88519"/>
                </a:lnTo>
                <a:lnTo>
                  <a:pt x="900557" y="77749"/>
                </a:lnTo>
                <a:lnTo>
                  <a:pt x="931037" y="77851"/>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txBox="1"/>
          <p:nvPr/>
        </p:nvSpPr>
        <p:spPr>
          <a:xfrm>
            <a:off x="10111740" y="4840224"/>
            <a:ext cx="347980" cy="296235"/>
          </a:xfrm>
          <a:prstGeom prst="rect">
            <a:avLst/>
          </a:prstGeom>
          <a:solidFill>
            <a:srgbClr val="EE791F"/>
          </a:solidFill>
        </p:spPr>
        <p:txBody>
          <a:bodyPr vert="horz" wrap="square" lIns="0" tIns="49530" rIns="0" bIns="0" rtlCol="0">
            <a:spAutoFit/>
          </a:bodyPr>
          <a:lstStyle/>
          <a:p>
            <a:pPr marL="112395">
              <a:spcBef>
                <a:spcPts val="390"/>
              </a:spcBef>
            </a:pPr>
            <a:r>
              <a:rPr sz="1600" b="1" dirty="0">
                <a:solidFill>
                  <a:srgbClr val="FFFFFF"/>
                </a:solidFill>
                <a:latin typeface="Times New Roman" panose="02020603050405020304" pitchFamily="18" charset="0"/>
                <a:cs typeface="Times New Roman" panose="02020603050405020304" pitchFamily="18" charset="0"/>
              </a:rPr>
              <a:t>F</a:t>
            </a:r>
            <a:endParaRPr sz="1600">
              <a:latin typeface="Times New Roman" panose="02020603050405020304" pitchFamily="18" charset="0"/>
              <a:cs typeface="Times New Roman" panose="02020603050405020304" pitchFamily="18" charset="0"/>
            </a:endParaRPr>
          </a:p>
        </p:txBody>
      </p:sp>
      <p:sp>
        <p:nvSpPr>
          <p:cNvPr id="17" name="object 17"/>
          <p:cNvSpPr/>
          <p:nvPr/>
        </p:nvSpPr>
        <p:spPr>
          <a:xfrm>
            <a:off x="9446259" y="5182361"/>
            <a:ext cx="840740" cy="712470"/>
          </a:xfrm>
          <a:custGeom>
            <a:avLst/>
            <a:gdLst/>
            <a:ahLst/>
            <a:cxnLst/>
            <a:rect l="l" t="t" r="r" b="b"/>
            <a:pathLst>
              <a:path w="840740" h="712470">
                <a:moveTo>
                  <a:pt x="60451" y="646137"/>
                </a:moveTo>
                <a:lnTo>
                  <a:pt x="0" y="697280"/>
                </a:lnTo>
                <a:lnTo>
                  <a:pt x="12700" y="712419"/>
                </a:lnTo>
                <a:lnTo>
                  <a:pt x="73279" y="661276"/>
                </a:lnTo>
                <a:lnTo>
                  <a:pt x="60451" y="646137"/>
                </a:lnTo>
                <a:close/>
              </a:path>
              <a:path w="840740" h="712470">
                <a:moveTo>
                  <a:pt x="166370" y="556628"/>
                </a:moveTo>
                <a:lnTo>
                  <a:pt x="105918" y="607783"/>
                </a:lnTo>
                <a:lnTo>
                  <a:pt x="118618" y="622909"/>
                </a:lnTo>
                <a:lnTo>
                  <a:pt x="179197" y="571766"/>
                </a:lnTo>
                <a:lnTo>
                  <a:pt x="166370" y="556628"/>
                </a:lnTo>
                <a:close/>
              </a:path>
              <a:path w="840740" h="712470">
                <a:moveTo>
                  <a:pt x="272415" y="467131"/>
                </a:moveTo>
                <a:lnTo>
                  <a:pt x="211836" y="518274"/>
                </a:lnTo>
                <a:lnTo>
                  <a:pt x="224663" y="533412"/>
                </a:lnTo>
                <a:lnTo>
                  <a:pt x="285115" y="482257"/>
                </a:lnTo>
                <a:lnTo>
                  <a:pt x="272415" y="467131"/>
                </a:lnTo>
                <a:close/>
              </a:path>
              <a:path w="840740" h="712470">
                <a:moveTo>
                  <a:pt x="378333" y="377571"/>
                </a:moveTo>
                <a:lnTo>
                  <a:pt x="317754" y="428764"/>
                </a:lnTo>
                <a:lnTo>
                  <a:pt x="330581" y="443903"/>
                </a:lnTo>
                <a:lnTo>
                  <a:pt x="391033" y="392810"/>
                </a:lnTo>
                <a:lnTo>
                  <a:pt x="378333" y="377571"/>
                </a:lnTo>
                <a:close/>
              </a:path>
              <a:path w="840740" h="712470">
                <a:moveTo>
                  <a:pt x="484250" y="288163"/>
                </a:moveTo>
                <a:lnTo>
                  <a:pt x="423672" y="339216"/>
                </a:lnTo>
                <a:lnTo>
                  <a:pt x="436499" y="354456"/>
                </a:lnTo>
                <a:lnTo>
                  <a:pt x="496950" y="303275"/>
                </a:lnTo>
                <a:lnTo>
                  <a:pt x="484250" y="288163"/>
                </a:lnTo>
                <a:close/>
              </a:path>
              <a:path w="840740" h="712470">
                <a:moveTo>
                  <a:pt x="590169" y="198628"/>
                </a:moveTo>
                <a:lnTo>
                  <a:pt x="529590" y="249809"/>
                </a:lnTo>
                <a:lnTo>
                  <a:pt x="542417" y="264922"/>
                </a:lnTo>
                <a:lnTo>
                  <a:pt x="602996" y="213740"/>
                </a:lnTo>
                <a:lnTo>
                  <a:pt x="590169" y="198628"/>
                </a:lnTo>
                <a:close/>
              </a:path>
              <a:path w="840740" h="712470">
                <a:moveTo>
                  <a:pt x="696087" y="109093"/>
                </a:moveTo>
                <a:lnTo>
                  <a:pt x="635508" y="160274"/>
                </a:lnTo>
                <a:lnTo>
                  <a:pt x="648335" y="175387"/>
                </a:lnTo>
                <a:lnTo>
                  <a:pt x="708914" y="124206"/>
                </a:lnTo>
                <a:lnTo>
                  <a:pt x="696087" y="109093"/>
                </a:lnTo>
                <a:close/>
              </a:path>
              <a:path w="840740" h="712470">
                <a:moveTo>
                  <a:pt x="775979" y="41570"/>
                </a:moveTo>
                <a:lnTo>
                  <a:pt x="741553" y="70738"/>
                </a:lnTo>
                <a:lnTo>
                  <a:pt x="754253" y="85851"/>
                </a:lnTo>
                <a:lnTo>
                  <a:pt x="788762" y="56697"/>
                </a:lnTo>
                <a:lnTo>
                  <a:pt x="775979" y="41570"/>
                </a:lnTo>
                <a:close/>
              </a:path>
              <a:path w="840740" h="712470">
                <a:moveTo>
                  <a:pt x="826244" y="33400"/>
                </a:moveTo>
                <a:lnTo>
                  <a:pt x="785622" y="33400"/>
                </a:lnTo>
                <a:lnTo>
                  <a:pt x="798449" y="48513"/>
                </a:lnTo>
                <a:lnTo>
                  <a:pt x="788762" y="56697"/>
                </a:lnTo>
                <a:lnTo>
                  <a:pt x="806958" y="78231"/>
                </a:lnTo>
                <a:lnTo>
                  <a:pt x="826244" y="33400"/>
                </a:lnTo>
                <a:close/>
              </a:path>
              <a:path w="840740" h="712470">
                <a:moveTo>
                  <a:pt x="785622" y="33400"/>
                </a:moveTo>
                <a:lnTo>
                  <a:pt x="775979" y="41570"/>
                </a:lnTo>
                <a:lnTo>
                  <a:pt x="788762" y="56697"/>
                </a:lnTo>
                <a:lnTo>
                  <a:pt x="798449" y="48513"/>
                </a:lnTo>
                <a:lnTo>
                  <a:pt x="785622" y="33400"/>
                </a:lnTo>
                <a:close/>
              </a:path>
              <a:path w="840740" h="712470">
                <a:moveTo>
                  <a:pt x="840613" y="0"/>
                </a:moveTo>
                <a:lnTo>
                  <a:pt x="757809" y="20065"/>
                </a:lnTo>
                <a:lnTo>
                  <a:pt x="775979" y="41570"/>
                </a:lnTo>
                <a:lnTo>
                  <a:pt x="785622" y="33400"/>
                </a:lnTo>
                <a:lnTo>
                  <a:pt x="826244" y="33400"/>
                </a:lnTo>
                <a:lnTo>
                  <a:pt x="840613"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txBox="1"/>
          <p:nvPr/>
        </p:nvSpPr>
        <p:spPr>
          <a:xfrm>
            <a:off x="8328659" y="1353312"/>
            <a:ext cx="365760" cy="294953"/>
          </a:xfrm>
          <a:prstGeom prst="rect">
            <a:avLst/>
          </a:prstGeom>
          <a:solidFill>
            <a:srgbClr val="EE791F"/>
          </a:solidFill>
        </p:spPr>
        <p:txBody>
          <a:bodyPr vert="horz" wrap="square" lIns="0" tIns="48260" rIns="0" bIns="0" rtlCol="0">
            <a:spAutoFit/>
          </a:bodyPr>
          <a:lstStyle/>
          <a:p>
            <a:pPr marL="112395">
              <a:spcBef>
                <a:spcPts val="380"/>
              </a:spcBef>
            </a:pPr>
            <a:r>
              <a:rPr sz="1600" b="1" dirty="0">
                <a:solidFill>
                  <a:srgbClr val="FFFFFF"/>
                </a:solidFill>
                <a:latin typeface="Times New Roman" panose="02020603050405020304" pitchFamily="18" charset="0"/>
                <a:cs typeface="Times New Roman" panose="02020603050405020304" pitchFamily="18" charset="0"/>
              </a:rPr>
              <a:t>A</a:t>
            </a:r>
            <a:endParaRPr sz="1600">
              <a:latin typeface="Times New Roman" panose="02020603050405020304" pitchFamily="18" charset="0"/>
              <a:cs typeface="Times New Roman" panose="02020603050405020304" pitchFamily="18" charset="0"/>
            </a:endParaRPr>
          </a:p>
        </p:txBody>
      </p:sp>
      <p:sp>
        <p:nvSpPr>
          <p:cNvPr id="19" name="object 19"/>
          <p:cNvSpPr txBox="1"/>
          <p:nvPr/>
        </p:nvSpPr>
        <p:spPr>
          <a:xfrm>
            <a:off x="9243059" y="1353312"/>
            <a:ext cx="364490" cy="294953"/>
          </a:xfrm>
          <a:prstGeom prst="rect">
            <a:avLst/>
          </a:prstGeom>
          <a:solidFill>
            <a:srgbClr val="EE791F"/>
          </a:solidFill>
        </p:spPr>
        <p:txBody>
          <a:bodyPr vert="horz" wrap="square" lIns="0" tIns="48260" rIns="0" bIns="0" rtlCol="0">
            <a:spAutoFit/>
          </a:bodyPr>
          <a:lstStyle/>
          <a:p>
            <a:pPr marL="109220">
              <a:spcBef>
                <a:spcPts val="380"/>
              </a:spcBef>
            </a:pPr>
            <a:r>
              <a:rPr sz="1600" b="1" dirty="0">
                <a:solidFill>
                  <a:srgbClr val="FFFFFF"/>
                </a:solidFill>
                <a:latin typeface="Times New Roman" panose="02020603050405020304" pitchFamily="18" charset="0"/>
                <a:cs typeface="Times New Roman" panose="02020603050405020304" pitchFamily="18" charset="0"/>
              </a:rPr>
              <a:t>B</a:t>
            </a:r>
            <a:endParaRPr sz="1600">
              <a:latin typeface="Times New Roman" panose="02020603050405020304" pitchFamily="18" charset="0"/>
              <a:cs typeface="Times New Roman" panose="02020603050405020304" pitchFamily="18" charset="0"/>
            </a:endParaRPr>
          </a:p>
        </p:txBody>
      </p:sp>
      <p:sp>
        <p:nvSpPr>
          <p:cNvPr id="20" name="object 20"/>
          <p:cNvSpPr txBox="1"/>
          <p:nvPr/>
        </p:nvSpPr>
        <p:spPr>
          <a:xfrm>
            <a:off x="10091928" y="1353312"/>
            <a:ext cx="394970" cy="294953"/>
          </a:xfrm>
          <a:prstGeom prst="rect">
            <a:avLst/>
          </a:prstGeom>
          <a:solidFill>
            <a:srgbClr val="EE791F"/>
          </a:solidFill>
        </p:spPr>
        <p:txBody>
          <a:bodyPr vert="horz" wrap="square" lIns="0" tIns="48260" rIns="0" bIns="0" rtlCol="0">
            <a:spAutoFit/>
          </a:bodyPr>
          <a:lstStyle/>
          <a:p>
            <a:pPr marL="125095">
              <a:spcBef>
                <a:spcPts val="380"/>
              </a:spcBef>
            </a:pPr>
            <a:r>
              <a:rPr sz="1600" b="1" dirty="0">
                <a:solidFill>
                  <a:srgbClr val="FFFFFF"/>
                </a:solidFill>
                <a:latin typeface="Times New Roman" panose="02020603050405020304" pitchFamily="18" charset="0"/>
                <a:cs typeface="Times New Roman" panose="02020603050405020304" pitchFamily="18" charset="0"/>
              </a:rPr>
              <a:t>C</a:t>
            </a:r>
            <a:endParaRPr sz="1600">
              <a:latin typeface="Times New Roman" panose="02020603050405020304" pitchFamily="18" charset="0"/>
              <a:cs typeface="Times New Roman" panose="02020603050405020304" pitchFamily="18" charset="0"/>
            </a:endParaRPr>
          </a:p>
        </p:txBody>
      </p:sp>
      <p:sp>
        <p:nvSpPr>
          <p:cNvPr id="21" name="object 21"/>
          <p:cNvSpPr txBox="1"/>
          <p:nvPr/>
        </p:nvSpPr>
        <p:spPr>
          <a:xfrm>
            <a:off x="9252204" y="2618232"/>
            <a:ext cx="394970" cy="295594"/>
          </a:xfrm>
          <a:prstGeom prst="rect">
            <a:avLst/>
          </a:prstGeom>
          <a:solidFill>
            <a:srgbClr val="EE791F"/>
          </a:solidFill>
        </p:spPr>
        <p:txBody>
          <a:bodyPr vert="horz" wrap="square" lIns="0" tIns="48895" rIns="0" bIns="0" rtlCol="0">
            <a:spAutoFit/>
          </a:bodyPr>
          <a:lstStyle/>
          <a:p>
            <a:pPr marL="125095">
              <a:spcBef>
                <a:spcPts val="385"/>
              </a:spcBef>
            </a:pPr>
            <a:r>
              <a:rPr sz="1600" b="1" dirty="0">
                <a:solidFill>
                  <a:srgbClr val="FFFFFF"/>
                </a:solidFill>
                <a:latin typeface="Times New Roman" panose="02020603050405020304" pitchFamily="18" charset="0"/>
                <a:cs typeface="Times New Roman" panose="02020603050405020304" pitchFamily="18" charset="0"/>
              </a:rPr>
              <a:t>D</a:t>
            </a:r>
            <a:endParaRPr sz="1600">
              <a:latin typeface="Times New Roman" panose="02020603050405020304" pitchFamily="18" charset="0"/>
              <a:cs typeface="Times New Roman" panose="02020603050405020304" pitchFamily="18" charset="0"/>
            </a:endParaRPr>
          </a:p>
        </p:txBody>
      </p:sp>
      <p:sp>
        <p:nvSpPr>
          <p:cNvPr id="22" name="object 22"/>
          <p:cNvSpPr/>
          <p:nvPr/>
        </p:nvSpPr>
        <p:spPr>
          <a:xfrm>
            <a:off x="8510017" y="1696211"/>
            <a:ext cx="1780539" cy="935990"/>
          </a:xfrm>
          <a:custGeom>
            <a:avLst/>
            <a:gdLst/>
            <a:ahLst/>
            <a:cxnLst/>
            <a:rect l="l" t="t" r="r" b="b"/>
            <a:pathLst>
              <a:path w="1780540" h="935989">
                <a:moveTo>
                  <a:pt x="1780159" y="0"/>
                </a:moveTo>
                <a:lnTo>
                  <a:pt x="1700784" y="30988"/>
                </a:lnTo>
                <a:lnTo>
                  <a:pt x="1723402" y="51435"/>
                </a:lnTo>
                <a:lnTo>
                  <a:pt x="945299" y="911682"/>
                </a:lnTo>
                <a:lnTo>
                  <a:pt x="923988" y="75946"/>
                </a:lnTo>
                <a:lnTo>
                  <a:pt x="954405" y="75184"/>
                </a:lnTo>
                <a:lnTo>
                  <a:pt x="948042" y="63246"/>
                </a:lnTo>
                <a:lnTo>
                  <a:pt x="914400" y="0"/>
                </a:lnTo>
                <a:lnTo>
                  <a:pt x="878205" y="77089"/>
                </a:lnTo>
                <a:lnTo>
                  <a:pt x="908748" y="76327"/>
                </a:lnTo>
                <a:lnTo>
                  <a:pt x="930160" y="911491"/>
                </a:lnTo>
                <a:lnTo>
                  <a:pt x="59448" y="48196"/>
                </a:lnTo>
                <a:lnTo>
                  <a:pt x="68313" y="39243"/>
                </a:lnTo>
                <a:lnTo>
                  <a:pt x="80899" y="26543"/>
                </a:lnTo>
                <a:lnTo>
                  <a:pt x="0" y="0"/>
                </a:lnTo>
                <a:lnTo>
                  <a:pt x="27305" y="80645"/>
                </a:lnTo>
                <a:lnTo>
                  <a:pt x="48691" y="59055"/>
                </a:lnTo>
                <a:lnTo>
                  <a:pt x="932815" y="935736"/>
                </a:lnTo>
                <a:lnTo>
                  <a:pt x="938212" y="930275"/>
                </a:lnTo>
                <a:lnTo>
                  <a:pt x="938695" y="930262"/>
                </a:lnTo>
                <a:lnTo>
                  <a:pt x="944372" y="935355"/>
                </a:lnTo>
                <a:lnTo>
                  <a:pt x="1734680" y="61620"/>
                </a:lnTo>
                <a:lnTo>
                  <a:pt x="1757299" y="82042"/>
                </a:lnTo>
                <a:lnTo>
                  <a:pt x="1768436" y="42037"/>
                </a:lnTo>
                <a:lnTo>
                  <a:pt x="1780159"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64332" y="-237813"/>
            <a:ext cx="5895340" cy="1367041"/>
          </a:xfrm>
          <a:prstGeom prst="rect">
            <a:avLst/>
          </a:prstGeom>
        </p:spPr>
        <p:txBody>
          <a:bodyPr vert="horz" wrap="square" lIns="0" tIns="12700" rIns="0" bIns="0" rtlCol="0" anchor="ctr">
            <a:spAutoFit/>
          </a:bodyPr>
          <a:lstStyle/>
          <a:p>
            <a:pPr marL="12700">
              <a:lnSpc>
                <a:spcPct val="100000"/>
              </a:lnSpc>
              <a:spcBef>
                <a:spcPts val="100"/>
              </a:spcBef>
            </a:pPr>
            <a:r>
              <a:rPr dirty="0"/>
              <a:t>3. Đơn kế thừa &amp; Đa kế thừa</a:t>
            </a:r>
          </a:p>
        </p:txBody>
      </p:sp>
      <p:sp>
        <p:nvSpPr>
          <p:cNvPr id="26" name="object 26"/>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88</a:t>
            </a:fld>
            <a:endParaRPr dirty="0"/>
          </a:p>
        </p:txBody>
      </p:sp>
      <p:sp>
        <p:nvSpPr>
          <p:cNvPr id="8" name="object 8"/>
          <p:cNvSpPr txBox="1"/>
          <p:nvPr/>
        </p:nvSpPr>
        <p:spPr>
          <a:xfrm>
            <a:off x="2530551" y="1439799"/>
            <a:ext cx="8408670" cy="1049655"/>
          </a:xfrm>
          <a:prstGeom prst="rect">
            <a:avLst/>
          </a:prstGeom>
        </p:spPr>
        <p:txBody>
          <a:bodyPr vert="horz" wrap="square" lIns="0" tIns="137160" rIns="0" bIns="0" rtlCol="0">
            <a:spAutoFit/>
          </a:bodyPr>
          <a:lstStyle/>
          <a:p>
            <a:pPr marL="12700">
              <a:spcBef>
                <a:spcPts val="108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Vấn đề gặp phải trong đa kế thừa</a:t>
            </a:r>
          </a:p>
          <a:p>
            <a:pPr marL="755650">
              <a:spcBef>
                <a:spcPts val="845"/>
              </a:spcBef>
              <a:tabLst>
                <a:tab pos="1098550" algn="l"/>
                <a:tab pos="4528185" algn="l"/>
                <a:tab pos="487108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Name collision	</a:t>
            </a: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"Diamond shape" problem</a:t>
            </a:r>
          </a:p>
        </p:txBody>
      </p:sp>
      <p:sp>
        <p:nvSpPr>
          <p:cNvPr id="9" name="object 9"/>
          <p:cNvSpPr/>
          <p:nvPr/>
        </p:nvSpPr>
        <p:spPr>
          <a:xfrm>
            <a:off x="2485644" y="3654552"/>
            <a:ext cx="3689604" cy="214884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3915282" y="5276850"/>
            <a:ext cx="387350" cy="258404"/>
          </a:xfrm>
          <a:prstGeom prst="rect">
            <a:avLst/>
          </a:prstGeom>
        </p:spPr>
        <p:txBody>
          <a:bodyPr vert="horz" wrap="square" lIns="0" tIns="12065" rIns="0" bIns="0" rtlCol="0">
            <a:spAutoFit/>
          </a:bodyPr>
          <a:lstStyle/>
          <a:p>
            <a:pPr marL="12700">
              <a:spcBef>
                <a:spcPts val="95"/>
              </a:spcBef>
            </a:pPr>
            <a:r>
              <a:rPr sz="1600" dirty="0">
                <a:latin typeface="Times New Roman" panose="02020603050405020304" pitchFamily="18" charset="0"/>
                <a:cs typeface="Times New Roman" panose="02020603050405020304" pitchFamily="18" charset="0"/>
              </a:rPr>
              <a:t>Bird</a:t>
            </a:r>
            <a:endParaRPr sz="1600">
              <a:latin typeface="Times New Roman" panose="02020603050405020304" pitchFamily="18" charset="0"/>
              <a:cs typeface="Times New Roman" panose="02020603050405020304" pitchFamily="18" charset="0"/>
            </a:endParaRPr>
          </a:p>
        </p:txBody>
      </p:sp>
      <p:sp>
        <p:nvSpPr>
          <p:cNvPr id="11" name="object 11"/>
          <p:cNvSpPr txBox="1"/>
          <p:nvPr/>
        </p:nvSpPr>
        <p:spPr>
          <a:xfrm>
            <a:off x="2530552" y="3739475"/>
            <a:ext cx="1301115" cy="975360"/>
          </a:xfrm>
          <a:prstGeom prst="rect">
            <a:avLst/>
          </a:prstGeom>
        </p:spPr>
        <p:txBody>
          <a:bodyPr vert="horz" wrap="square" lIns="0" tIns="76200" rIns="0" bIns="0" rtlCol="0">
            <a:spAutoFit/>
          </a:bodyPr>
          <a:lstStyle/>
          <a:p>
            <a:pPr marL="337820">
              <a:spcBef>
                <a:spcPts val="600"/>
              </a:spcBef>
            </a:pPr>
            <a:r>
              <a:rPr sz="1600" dirty="0">
                <a:latin typeface="Times New Roman" panose="02020603050405020304" pitchFamily="18" charset="0"/>
                <a:cs typeface="Times New Roman" panose="02020603050405020304" pitchFamily="18" charset="0"/>
              </a:rPr>
              <a:t>Animal</a:t>
            </a:r>
            <a:endParaRPr sz="1600">
              <a:latin typeface="Times New Roman" panose="02020603050405020304" pitchFamily="18" charset="0"/>
              <a:cs typeface="Times New Roman" panose="02020603050405020304" pitchFamily="18" charset="0"/>
            </a:endParaRPr>
          </a:p>
          <a:p>
            <a:pPr marL="12700">
              <a:spcBef>
                <a:spcPts val="570"/>
              </a:spcBef>
            </a:pPr>
            <a:r>
              <a:rPr dirty="0">
                <a:latin typeface="Times New Roman" panose="02020603050405020304" pitchFamily="18" charset="0"/>
                <a:cs typeface="Times New Roman" panose="02020603050405020304" pitchFamily="18" charset="0"/>
              </a:rPr>
              <a:t>+ color</a:t>
            </a:r>
            <a:endParaRPr>
              <a:latin typeface="Times New Roman" panose="02020603050405020304" pitchFamily="18" charset="0"/>
              <a:cs typeface="Times New Roman" panose="02020603050405020304" pitchFamily="18" charset="0"/>
            </a:endParaRPr>
          </a:p>
          <a:p>
            <a:pPr marL="12700">
              <a:spcBef>
                <a:spcPts val="165"/>
              </a:spcBef>
            </a:pPr>
            <a:r>
              <a:rPr dirty="0">
                <a:latin typeface="Times New Roman" panose="02020603050405020304" pitchFamily="18" charset="0"/>
                <a:cs typeface="Times New Roman" panose="02020603050405020304" pitchFamily="18" charset="0"/>
              </a:rPr>
              <a:t>+ getColor ()</a:t>
            </a:r>
            <a:endParaRPr>
              <a:latin typeface="Times New Roman" panose="02020603050405020304" pitchFamily="18" charset="0"/>
              <a:cs typeface="Times New Roman" panose="02020603050405020304" pitchFamily="18" charset="0"/>
            </a:endParaRPr>
          </a:p>
        </p:txBody>
      </p:sp>
      <p:sp>
        <p:nvSpPr>
          <p:cNvPr id="12" name="object 12"/>
          <p:cNvSpPr txBox="1"/>
          <p:nvPr/>
        </p:nvSpPr>
        <p:spPr>
          <a:xfrm>
            <a:off x="4410583" y="3739475"/>
            <a:ext cx="1301115" cy="975360"/>
          </a:xfrm>
          <a:prstGeom prst="rect">
            <a:avLst/>
          </a:prstGeom>
        </p:spPr>
        <p:txBody>
          <a:bodyPr vert="horz" wrap="square" lIns="0" tIns="76200" rIns="0" bIns="0" rtlCol="0">
            <a:spAutoFit/>
          </a:bodyPr>
          <a:lstStyle/>
          <a:p>
            <a:pPr marL="142875">
              <a:spcBef>
                <a:spcPts val="600"/>
              </a:spcBef>
            </a:pPr>
            <a:r>
              <a:rPr sz="1600" dirty="0">
                <a:latin typeface="Times New Roman" panose="02020603050405020304" pitchFamily="18" charset="0"/>
                <a:cs typeface="Times New Roman" panose="02020603050405020304" pitchFamily="18" charset="0"/>
              </a:rPr>
              <a:t>FlyingThing</a:t>
            </a:r>
            <a:endParaRPr sz="1600">
              <a:latin typeface="Times New Roman" panose="02020603050405020304" pitchFamily="18" charset="0"/>
              <a:cs typeface="Times New Roman" panose="02020603050405020304" pitchFamily="18" charset="0"/>
            </a:endParaRPr>
          </a:p>
          <a:p>
            <a:pPr marL="12700">
              <a:spcBef>
                <a:spcPts val="570"/>
              </a:spcBef>
            </a:pPr>
            <a:r>
              <a:rPr dirty="0">
                <a:latin typeface="Times New Roman" panose="02020603050405020304" pitchFamily="18" charset="0"/>
                <a:cs typeface="Times New Roman" panose="02020603050405020304" pitchFamily="18" charset="0"/>
              </a:rPr>
              <a:t>+ color</a:t>
            </a:r>
            <a:endParaRPr>
              <a:latin typeface="Times New Roman" panose="02020603050405020304" pitchFamily="18" charset="0"/>
              <a:cs typeface="Times New Roman" panose="02020603050405020304" pitchFamily="18" charset="0"/>
            </a:endParaRPr>
          </a:p>
          <a:p>
            <a:pPr marL="12700">
              <a:spcBef>
                <a:spcPts val="165"/>
              </a:spcBef>
            </a:pPr>
            <a:r>
              <a:rPr dirty="0">
                <a:latin typeface="Times New Roman" panose="02020603050405020304" pitchFamily="18" charset="0"/>
                <a:cs typeface="Times New Roman" panose="02020603050405020304" pitchFamily="18" charset="0"/>
              </a:rPr>
              <a:t>+ getColor ()</a:t>
            </a:r>
            <a:endParaRPr>
              <a:latin typeface="Times New Roman" panose="02020603050405020304" pitchFamily="18" charset="0"/>
              <a:cs typeface="Times New Roman" panose="02020603050405020304" pitchFamily="18" charset="0"/>
            </a:endParaRPr>
          </a:p>
        </p:txBody>
      </p:sp>
      <p:sp>
        <p:nvSpPr>
          <p:cNvPr id="13" name="object 13"/>
          <p:cNvSpPr/>
          <p:nvPr/>
        </p:nvSpPr>
        <p:spPr>
          <a:xfrm>
            <a:off x="6368796" y="3576828"/>
            <a:ext cx="3278124" cy="3134868"/>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457695" y="3618991"/>
            <a:ext cx="1063625" cy="258404"/>
          </a:xfrm>
          <a:prstGeom prst="rect">
            <a:avLst/>
          </a:prstGeom>
        </p:spPr>
        <p:txBody>
          <a:bodyPr vert="horz" wrap="square" lIns="0" tIns="12065" rIns="0" bIns="0" rtlCol="0">
            <a:spAutoFit/>
          </a:bodyPr>
          <a:lstStyle/>
          <a:p>
            <a:pPr marL="12700">
              <a:spcBef>
                <a:spcPts val="95"/>
              </a:spcBef>
            </a:pPr>
            <a:r>
              <a:rPr sz="1600" dirty="0">
                <a:latin typeface="Times New Roman" panose="02020603050405020304" pitchFamily="18" charset="0"/>
                <a:cs typeface="Times New Roman" panose="02020603050405020304" pitchFamily="18" charset="0"/>
              </a:rPr>
              <a:t>SomeClass</a:t>
            </a:r>
            <a:endParaRPr sz="1600">
              <a:latin typeface="Times New Roman" panose="02020603050405020304" pitchFamily="18" charset="0"/>
              <a:cs typeface="Times New Roman" panose="02020603050405020304" pitchFamily="18" charset="0"/>
            </a:endParaRPr>
          </a:p>
        </p:txBody>
      </p:sp>
      <p:sp>
        <p:nvSpPr>
          <p:cNvPr id="15" name="object 15"/>
          <p:cNvSpPr txBox="1"/>
          <p:nvPr/>
        </p:nvSpPr>
        <p:spPr>
          <a:xfrm>
            <a:off x="7799070" y="6185103"/>
            <a:ext cx="387350" cy="258404"/>
          </a:xfrm>
          <a:prstGeom prst="rect">
            <a:avLst/>
          </a:prstGeom>
        </p:spPr>
        <p:txBody>
          <a:bodyPr vert="horz" wrap="square" lIns="0" tIns="12065" rIns="0" bIns="0" rtlCol="0">
            <a:spAutoFit/>
          </a:bodyPr>
          <a:lstStyle/>
          <a:p>
            <a:pPr marL="12700">
              <a:spcBef>
                <a:spcPts val="95"/>
              </a:spcBef>
            </a:pPr>
            <a:r>
              <a:rPr sz="1600" dirty="0">
                <a:latin typeface="Times New Roman" panose="02020603050405020304" pitchFamily="18" charset="0"/>
                <a:cs typeface="Times New Roman" panose="02020603050405020304" pitchFamily="18" charset="0"/>
              </a:rPr>
              <a:t>Bird</a:t>
            </a:r>
            <a:endParaRPr sz="1600">
              <a:latin typeface="Times New Roman" panose="02020603050405020304" pitchFamily="18" charset="0"/>
              <a:cs typeface="Times New Roman" panose="02020603050405020304" pitchFamily="18" charset="0"/>
            </a:endParaRPr>
          </a:p>
        </p:txBody>
      </p:sp>
      <p:sp>
        <p:nvSpPr>
          <p:cNvPr id="16" name="object 16"/>
          <p:cNvSpPr txBox="1"/>
          <p:nvPr/>
        </p:nvSpPr>
        <p:spPr>
          <a:xfrm>
            <a:off x="6414261" y="4646597"/>
            <a:ext cx="1300480" cy="975994"/>
          </a:xfrm>
          <a:prstGeom prst="rect">
            <a:avLst/>
          </a:prstGeom>
        </p:spPr>
        <p:txBody>
          <a:bodyPr vert="horz" wrap="square" lIns="0" tIns="76835" rIns="0" bIns="0" rtlCol="0">
            <a:spAutoFit/>
          </a:bodyPr>
          <a:lstStyle/>
          <a:p>
            <a:pPr marL="337820">
              <a:spcBef>
                <a:spcPts val="605"/>
              </a:spcBef>
            </a:pPr>
            <a:r>
              <a:rPr sz="1600" dirty="0">
                <a:latin typeface="Times New Roman" panose="02020603050405020304" pitchFamily="18" charset="0"/>
                <a:cs typeface="Times New Roman" panose="02020603050405020304" pitchFamily="18" charset="0"/>
              </a:rPr>
              <a:t>Animal</a:t>
            </a:r>
            <a:endParaRPr sz="1600">
              <a:latin typeface="Times New Roman" panose="02020603050405020304" pitchFamily="18" charset="0"/>
              <a:cs typeface="Times New Roman" panose="02020603050405020304" pitchFamily="18" charset="0"/>
            </a:endParaRPr>
          </a:p>
          <a:p>
            <a:pPr marL="12700">
              <a:spcBef>
                <a:spcPts val="570"/>
              </a:spcBef>
            </a:pPr>
            <a:r>
              <a:rPr dirty="0">
                <a:latin typeface="Times New Roman" panose="02020603050405020304" pitchFamily="18" charset="0"/>
                <a:cs typeface="Times New Roman" panose="02020603050405020304" pitchFamily="18" charset="0"/>
              </a:rPr>
              <a:t>+ color</a:t>
            </a:r>
            <a:endParaRPr>
              <a:latin typeface="Times New Roman" panose="02020603050405020304" pitchFamily="18" charset="0"/>
              <a:cs typeface="Times New Roman" panose="02020603050405020304" pitchFamily="18" charset="0"/>
            </a:endParaRPr>
          </a:p>
          <a:p>
            <a:pPr marL="12700">
              <a:spcBef>
                <a:spcPts val="170"/>
              </a:spcBef>
            </a:pPr>
            <a:r>
              <a:rPr dirty="0">
                <a:latin typeface="Times New Roman" panose="02020603050405020304" pitchFamily="18" charset="0"/>
                <a:cs typeface="Times New Roman" panose="02020603050405020304" pitchFamily="18" charset="0"/>
              </a:rPr>
              <a:t>+ getColor ()</a:t>
            </a:r>
            <a:endParaRPr>
              <a:latin typeface="Times New Roman" panose="02020603050405020304" pitchFamily="18" charset="0"/>
              <a:cs typeface="Times New Roman" panose="02020603050405020304" pitchFamily="18" charset="0"/>
            </a:endParaRPr>
          </a:p>
        </p:txBody>
      </p:sp>
      <p:sp>
        <p:nvSpPr>
          <p:cNvPr id="17" name="object 17"/>
          <p:cNvSpPr txBox="1"/>
          <p:nvPr/>
        </p:nvSpPr>
        <p:spPr>
          <a:xfrm>
            <a:off x="8294369" y="4646597"/>
            <a:ext cx="1300480" cy="975994"/>
          </a:xfrm>
          <a:prstGeom prst="rect">
            <a:avLst/>
          </a:prstGeom>
        </p:spPr>
        <p:txBody>
          <a:bodyPr vert="horz" wrap="square" lIns="0" tIns="76835" rIns="0" bIns="0" rtlCol="0">
            <a:spAutoFit/>
          </a:bodyPr>
          <a:lstStyle/>
          <a:p>
            <a:pPr marL="142240">
              <a:spcBef>
                <a:spcPts val="605"/>
              </a:spcBef>
            </a:pPr>
            <a:r>
              <a:rPr sz="1600" dirty="0">
                <a:latin typeface="Times New Roman" panose="02020603050405020304" pitchFamily="18" charset="0"/>
                <a:cs typeface="Times New Roman" panose="02020603050405020304" pitchFamily="18" charset="0"/>
              </a:rPr>
              <a:t>FlyingThing</a:t>
            </a:r>
            <a:endParaRPr sz="1600">
              <a:latin typeface="Times New Roman" panose="02020603050405020304" pitchFamily="18" charset="0"/>
              <a:cs typeface="Times New Roman" panose="02020603050405020304" pitchFamily="18" charset="0"/>
            </a:endParaRPr>
          </a:p>
          <a:p>
            <a:pPr marL="12700">
              <a:spcBef>
                <a:spcPts val="570"/>
              </a:spcBef>
            </a:pPr>
            <a:r>
              <a:rPr dirty="0">
                <a:latin typeface="Times New Roman" panose="02020603050405020304" pitchFamily="18" charset="0"/>
                <a:cs typeface="Times New Roman" panose="02020603050405020304" pitchFamily="18" charset="0"/>
              </a:rPr>
              <a:t>+ color</a:t>
            </a:r>
            <a:endParaRPr>
              <a:latin typeface="Times New Roman" panose="02020603050405020304" pitchFamily="18" charset="0"/>
              <a:cs typeface="Times New Roman" panose="02020603050405020304" pitchFamily="18" charset="0"/>
            </a:endParaRPr>
          </a:p>
          <a:p>
            <a:pPr marL="12700">
              <a:spcBef>
                <a:spcPts val="170"/>
              </a:spcBef>
            </a:pPr>
            <a:r>
              <a:rPr dirty="0">
                <a:latin typeface="Times New Roman" panose="02020603050405020304" pitchFamily="18" charset="0"/>
                <a:cs typeface="Times New Roman" panose="02020603050405020304" pitchFamily="18" charset="0"/>
              </a:rPr>
              <a:t>+ getColor ()</a:t>
            </a:r>
            <a:endParaRPr>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9413747" y="4562856"/>
            <a:ext cx="645160" cy="643255"/>
            <a:chOff x="7889747" y="4562855"/>
            <a:chExt cx="645160" cy="643255"/>
          </a:xfrm>
        </p:grpSpPr>
        <p:sp>
          <p:nvSpPr>
            <p:cNvPr id="19" name="object 19"/>
            <p:cNvSpPr/>
            <p:nvPr/>
          </p:nvSpPr>
          <p:spPr>
            <a:xfrm>
              <a:off x="7892795" y="4565903"/>
              <a:ext cx="638810" cy="637540"/>
            </a:xfrm>
            <a:custGeom>
              <a:avLst/>
              <a:gdLst/>
              <a:ahLst/>
              <a:cxnLst/>
              <a:rect l="l" t="t" r="r" b="b"/>
              <a:pathLst>
                <a:path w="638809" h="637539">
                  <a:moveTo>
                    <a:pt x="614679" y="0"/>
                  </a:moveTo>
                  <a:lnTo>
                    <a:pt x="565530" y="27051"/>
                  </a:lnTo>
                  <a:lnTo>
                    <a:pt x="508253" y="76200"/>
                  </a:lnTo>
                  <a:lnTo>
                    <a:pt x="463803" y="122301"/>
                  </a:lnTo>
                  <a:lnTo>
                    <a:pt x="452754" y="133477"/>
                  </a:lnTo>
                  <a:lnTo>
                    <a:pt x="336803" y="123952"/>
                  </a:lnTo>
                  <a:lnTo>
                    <a:pt x="355853" y="104902"/>
                  </a:lnTo>
                  <a:lnTo>
                    <a:pt x="359028" y="93726"/>
                  </a:lnTo>
                  <a:lnTo>
                    <a:pt x="352678" y="79375"/>
                  </a:lnTo>
                  <a:lnTo>
                    <a:pt x="343153" y="74676"/>
                  </a:lnTo>
                  <a:lnTo>
                    <a:pt x="333628" y="74676"/>
                  </a:lnTo>
                  <a:lnTo>
                    <a:pt x="324103" y="77851"/>
                  </a:lnTo>
                  <a:lnTo>
                    <a:pt x="316102" y="84201"/>
                  </a:lnTo>
                  <a:lnTo>
                    <a:pt x="306577" y="92202"/>
                  </a:lnTo>
                  <a:lnTo>
                    <a:pt x="282701" y="115951"/>
                  </a:lnTo>
                  <a:lnTo>
                    <a:pt x="206501" y="104902"/>
                  </a:lnTo>
                  <a:lnTo>
                    <a:pt x="216026" y="95377"/>
                  </a:lnTo>
                  <a:lnTo>
                    <a:pt x="225551" y="84201"/>
                  </a:lnTo>
                  <a:lnTo>
                    <a:pt x="228726" y="73025"/>
                  </a:lnTo>
                  <a:lnTo>
                    <a:pt x="222376" y="58801"/>
                  </a:lnTo>
                  <a:lnTo>
                    <a:pt x="214502" y="53975"/>
                  </a:lnTo>
                  <a:lnTo>
                    <a:pt x="204850" y="53975"/>
                  </a:lnTo>
                  <a:lnTo>
                    <a:pt x="195325" y="58801"/>
                  </a:lnTo>
                  <a:lnTo>
                    <a:pt x="185800" y="65151"/>
                  </a:lnTo>
                  <a:lnTo>
                    <a:pt x="176275" y="74676"/>
                  </a:lnTo>
                  <a:lnTo>
                    <a:pt x="166750" y="82550"/>
                  </a:lnTo>
                  <a:lnTo>
                    <a:pt x="158876" y="92202"/>
                  </a:lnTo>
                  <a:lnTo>
                    <a:pt x="152526" y="96901"/>
                  </a:lnTo>
                  <a:lnTo>
                    <a:pt x="133476" y="95377"/>
                  </a:lnTo>
                  <a:lnTo>
                    <a:pt x="117601" y="92202"/>
                  </a:lnTo>
                  <a:lnTo>
                    <a:pt x="101600" y="90551"/>
                  </a:lnTo>
                  <a:lnTo>
                    <a:pt x="87375" y="87376"/>
                  </a:lnTo>
                  <a:lnTo>
                    <a:pt x="74675" y="87376"/>
                  </a:lnTo>
                  <a:lnTo>
                    <a:pt x="53975" y="84201"/>
                  </a:lnTo>
                  <a:lnTo>
                    <a:pt x="46100" y="84201"/>
                  </a:lnTo>
                  <a:lnTo>
                    <a:pt x="28575" y="85725"/>
                  </a:lnTo>
                  <a:lnTo>
                    <a:pt x="15875" y="92202"/>
                  </a:lnTo>
                  <a:lnTo>
                    <a:pt x="6350" y="100076"/>
                  </a:lnTo>
                  <a:lnTo>
                    <a:pt x="0" y="109601"/>
                  </a:lnTo>
                  <a:lnTo>
                    <a:pt x="0" y="119126"/>
                  </a:lnTo>
                  <a:lnTo>
                    <a:pt x="3175" y="128651"/>
                  </a:lnTo>
                  <a:lnTo>
                    <a:pt x="15875" y="138176"/>
                  </a:lnTo>
                  <a:lnTo>
                    <a:pt x="47625" y="147701"/>
                  </a:lnTo>
                  <a:lnTo>
                    <a:pt x="65150" y="150876"/>
                  </a:lnTo>
                  <a:lnTo>
                    <a:pt x="82550" y="157226"/>
                  </a:lnTo>
                  <a:lnTo>
                    <a:pt x="103250" y="162052"/>
                  </a:lnTo>
                  <a:lnTo>
                    <a:pt x="123951" y="168402"/>
                  </a:lnTo>
                  <a:lnTo>
                    <a:pt x="146176" y="176276"/>
                  </a:lnTo>
                  <a:lnTo>
                    <a:pt x="169925" y="184277"/>
                  </a:lnTo>
                  <a:lnTo>
                    <a:pt x="220852" y="203327"/>
                  </a:lnTo>
                  <a:lnTo>
                    <a:pt x="241426" y="212852"/>
                  </a:lnTo>
                  <a:lnTo>
                    <a:pt x="260476" y="220853"/>
                  </a:lnTo>
                  <a:lnTo>
                    <a:pt x="276351" y="225552"/>
                  </a:lnTo>
                  <a:lnTo>
                    <a:pt x="289051" y="233553"/>
                  </a:lnTo>
                  <a:lnTo>
                    <a:pt x="308101" y="244602"/>
                  </a:lnTo>
                  <a:lnTo>
                    <a:pt x="314451" y="249428"/>
                  </a:lnTo>
                  <a:lnTo>
                    <a:pt x="316102" y="254127"/>
                  </a:lnTo>
                  <a:lnTo>
                    <a:pt x="316102" y="262128"/>
                  </a:lnTo>
                  <a:lnTo>
                    <a:pt x="309752" y="271653"/>
                  </a:lnTo>
                  <a:lnTo>
                    <a:pt x="300227" y="282829"/>
                  </a:lnTo>
                  <a:lnTo>
                    <a:pt x="282701" y="300228"/>
                  </a:lnTo>
                  <a:lnTo>
                    <a:pt x="266826" y="317754"/>
                  </a:lnTo>
                  <a:lnTo>
                    <a:pt x="250951" y="336804"/>
                  </a:lnTo>
                  <a:lnTo>
                    <a:pt x="233552" y="354203"/>
                  </a:lnTo>
                  <a:lnTo>
                    <a:pt x="217677" y="371729"/>
                  </a:lnTo>
                  <a:lnTo>
                    <a:pt x="203326" y="390779"/>
                  </a:lnTo>
                  <a:lnTo>
                    <a:pt x="187451" y="409829"/>
                  </a:lnTo>
                  <a:lnTo>
                    <a:pt x="173100" y="428879"/>
                  </a:lnTo>
                  <a:lnTo>
                    <a:pt x="160400" y="428879"/>
                  </a:lnTo>
                  <a:lnTo>
                    <a:pt x="139826" y="425704"/>
                  </a:lnTo>
                  <a:lnTo>
                    <a:pt x="117601" y="421005"/>
                  </a:lnTo>
                  <a:lnTo>
                    <a:pt x="92075" y="419354"/>
                  </a:lnTo>
                  <a:lnTo>
                    <a:pt x="66675" y="419354"/>
                  </a:lnTo>
                  <a:lnTo>
                    <a:pt x="44450" y="425704"/>
                  </a:lnTo>
                  <a:lnTo>
                    <a:pt x="28575" y="435229"/>
                  </a:lnTo>
                  <a:lnTo>
                    <a:pt x="22225" y="451104"/>
                  </a:lnTo>
                  <a:lnTo>
                    <a:pt x="28575" y="455930"/>
                  </a:lnTo>
                  <a:lnTo>
                    <a:pt x="34925" y="459105"/>
                  </a:lnTo>
                  <a:lnTo>
                    <a:pt x="57150" y="471805"/>
                  </a:lnTo>
                  <a:lnTo>
                    <a:pt x="73025" y="478155"/>
                  </a:lnTo>
                  <a:lnTo>
                    <a:pt x="111251" y="495681"/>
                  </a:lnTo>
                  <a:lnTo>
                    <a:pt x="133476" y="505206"/>
                  </a:lnTo>
                  <a:lnTo>
                    <a:pt x="150875" y="548132"/>
                  </a:lnTo>
                  <a:lnTo>
                    <a:pt x="166750" y="578231"/>
                  </a:lnTo>
                  <a:lnTo>
                    <a:pt x="177926" y="602107"/>
                  </a:lnTo>
                  <a:lnTo>
                    <a:pt x="188975" y="614807"/>
                  </a:lnTo>
                  <a:lnTo>
                    <a:pt x="208025" y="605282"/>
                  </a:lnTo>
                  <a:lnTo>
                    <a:pt x="217677" y="592582"/>
                  </a:lnTo>
                  <a:lnTo>
                    <a:pt x="222376" y="570357"/>
                  </a:lnTo>
                  <a:lnTo>
                    <a:pt x="222376" y="549656"/>
                  </a:lnTo>
                  <a:lnTo>
                    <a:pt x="220852" y="527431"/>
                  </a:lnTo>
                  <a:lnTo>
                    <a:pt x="214502" y="503555"/>
                  </a:lnTo>
                  <a:lnTo>
                    <a:pt x="212851" y="484505"/>
                  </a:lnTo>
                  <a:lnTo>
                    <a:pt x="211200" y="468630"/>
                  </a:lnTo>
                  <a:lnTo>
                    <a:pt x="231901" y="451104"/>
                  </a:lnTo>
                  <a:lnTo>
                    <a:pt x="252602" y="435229"/>
                  </a:lnTo>
                  <a:lnTo>
                    <a:pt x="273176" y="416179"/>
                  </a:lnTo>
                  <a:lnTo>
                    <a:pt x="293877" y="395605"/>
                  </a:lnTo>
                  <a:lnTo>
                    <a:pt x="314451" y="379730"/>
                  </a:lnTo>
                  <a:lnTo>
                    <a:pt x="333628" y="360553"/>
                  </a:lnTo>
                  <a:lnTo>
                    <a:pt x="354202" y="343154"/>
                  </a:lnTo>
                  <a:lnTo>
                    <a:pt x="374903" y="327279"/>
                  </a:lnTo>
                  <a:lnTo>
                    <a:pt x="390778" y="330454"/>
                  </a:lnTo>
                  <a:lnTo>
                    <a:pt x="427354" y="393954"/>
                  </a:lnTo>
                  <a:lnTo>
                    <a:pt x="446404" y="444754"/>
                  </a:lnTo>
                  <a:lnTo>
                    <a:pt x="463803" y="495681"/>
                  </a:lnTo>
                  <a:lnTo>
                    <a:pt x="478154" y="543306"/>
                  </a:lnTo>
                  <a:lnTo>
                    <a:pt x="490854" y="581406"/>
                  </a:lnTo>
                  <a:lnTo>
                    <a:pt x="495553" y="605282"/>
                  </a:lnTo>
                  <a:lnTo>
                    <a:pt x="498728" y="614807"/>
                  </a:lnTo>
                  <a:lnTo>
                    <a:pt x="500379" y="625856"/>
                  </a:lnTo>
                  <a:lnTo>
                    <a:pt x="505078" y="633857"/>
                  </a:lnTo>
                  <a:lnTo>
                    <a:pt x="514603" y="637032"/>
                  </a:lnTo>
                  <a:lnTo>
                    <a:pt x="536955" y="635381"/>
                  </a:lnTo>
                  <a:lnTo>
                    <a:pt x="548004" y="622681"/>
                  </a:lnTo>
                  <a:lnTo>
                    <a:pt x="554354" y="602107"/>
                  </a:lnTo>
                  <a:lnTo>
                    <a:pt x="556005" y="576707"/>
                  </a:lnTo>
                  <a:lnTo>
                    <a:pt x="554354" y="548132"/>
                  </a:lnTo>
                  <a:lnTo>
                    <a:pt x="549655" y="521081"/>
                  </a:lnTo>
                  <a:lnTo>
                    <a:pt x="541654" y="486156"/>
                  </a:lnTo>
                  <a:lnTo>
                    <a:pt x="573404" y="455930"/>
                  </a:lnTo>
                  <a:lnTo>
                    <a:pt x="582929" y="444754"/>
                  </a:lnTo>
                  <a:lnTo>
                    <a:pt x="586104" y="435229"/>
                  </a:lnTo>
                  <a:lnTo>
                    <a:pt x="584580" y="425704"/>
                  </a:lnTo>
                  <a:lnTo>
                    <a:pt x="579754" y="419354"/>
                  </a:lnTo>
                  <a:lnTo>
                    <a:pt x="573404" y="416179"/>
                  </a:lnTo>
                  <a:lnTo>
                    <a:pt x="560704" y="417830"/>
                  </a:lnTo>
                  <a:lnTo>
                    <a:pt x="548004" y="422529"/>
                  </a:lnTo>
                  <a:lnTo>
                    <a:pt x="532129" y="435229"/>
                  </a:lnTo>
                  <a:lnTo>
                    <a:pt x="522604" y="357378"/>
                  </a:lnTo>
                  <a:lnTo>
                    <a:pt x="530478" y="352679"/>
                  </a:lnTo>
                  <a:lnTo>
                    <a:pt x="538479" y="344678"/>
                  </a:lnTo>
                  <a:lnTo>
                    <a:pt x="546480" y="335153"/>
                  </a:lnTo>
                  <a:lnTo>
                    <a:pt x="556005" y="325628"/>
                  </a:lnTo>
                  <a:lnTo>
                    <a:pt x="565530" y="306578"/>
                  </a:lnTo>
                  <a:lnTo>
                    <a:pt x="565530" y="297053"/>
                  </a:lnTo>
                  <a:lnTo>
                    <a:pt x="559180" y="289179"/>
                  </a:lnTo>
                  <a:lnTo>
                    <a:pt x="546480" y="282829"/>
                  </a:lnTo>
                  <a:lnTo>
                    <a:pt x="533780" y="286004"/>
                  </a:lnTo>
                  <a:lnTo>
                    <a:pt x="514603" y="305054"/>
                  </a:lnTo>
                  <a:lnTo>
                    <a:pt x="503554" y="189103"/>
                  </a:lnTo>
                  <a:lnTo>
                    <a:pt x="520953" y="174752"/>
                  </a:lnTo>
                  <a:lnTo>
                    <a:pt x="541654" y="152527"/>
                  </a:lnTo>
                  <a:lnTo>
                    <a:pt x="594105" y="100076"/>
                  </a:lnTo>
                  <a:lnTo>
                    <a:pt x="616330" y="69850"/>
                  </a:lnTo>
                  <a:lnTo>
                    <a:pt x="632205" y="46101"/>
                  </a:lnTo>
                  <a:lnTo>
                    <a:pt x="638555" y="20701"/>
                  </a:lnTo>
                  <a:lnTo>
                    <a:pt x="630554" y="3175"/>
                  </a:lnTo>
                  <a:lnTo>
                    <a:pt x="614679" y="0"/>
                  </a:lnTo>
                  <a:close/>
                </a:path>
              </a:pathLst>
            </a:custGeom>
            <a:solidFill>
              <a:srgbClr val="B1B1B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7892795" y="4565903"/>
              <a:ext cx="638810" cy="637540"/>
            </a:xfrm>
            <a:custGeom>
              <a:avLst/>
              <a:gdLst/>
              <a:ahLst/>
              <a:cxnLst/>
              <a:rect l="l" t="t" r="r" b="b"/>
              <a:pathLst>
                <a:path w="638809" h="637539">
                  <a:moveTo>
                    <a:pt x="452754" y="133477"/>
                  </a:moveTo>
                  <a:lnTo>
                    <a:pt x="463803" y="122301"/>
                  </a:lnTo>
                  <a:lnTo>
                    <a:pt x="482853" y="101727"/>
                  </a:lnTo>
                  <a:lnTo>
                    <a:pt x="508253" y="76200"/>
                  </a:lnTo>
                  <a:lnTo>
                    <a:pt x="536955" y="50800"/>
                  </a:lnTo>
                  <a:lnTo>
                    <a:pt x="565530" y="27051"/>
                  </a:lnTo>
                  <a:lnTo>
                    <a:pt x="592454" y="9525"/>
                  </a:lnTo>
                  <a:lnTo>
                    <a:pt x="614679" y="0"/>
                  </a:lnTo>
                  <a:lnTo>
                    <a:pt x="630554" y="3175"/>
                  </a:lnTo>
                  <a:lnTo>
                    <a:pt x="638555" y="20701"/>
                  </a:lnTo>
                  <a:lnTo>
                    <a:pt x="632205" y="46101"/>
                  </a:lnTo>
                  <a:lnTo>
                    <a:pt x="616330" y="69850"/>
                  </a:lnTo>
                  <a:lnTo>
                    <a:pt x="594105" y="100076"/>
                  </a:lnTo>
                  <a:lnTo>
                    <a:pt x="568705" y="125476"/>
                  </a:lnTo>
                  <a:lnTo>
                    <a:pt x="541654" y="152527"/>
                  </a:lnTo>
                  <a:lnTo>
                    <a:pt x="520953" y="174752"/>
                  </a:lnTo>
                  <a:lnTo>
                    <a:pt x="503554" y="189103"/>
                  </a:lnTo>
                  <a:lnTo>
                    <a:pt x="514603" y="305054"/>
                  </a:lnTo>
                  <a:lnTo>
                    <a:pt x="524128" y="295529"/>
                  </a:lnTo>
                  <a:lnTo>
                    <a:pt x="533780" y="286004"/>
                  </a:lnTo>
                  <a:lnTo>
                    <a:pt x="546480" y="282829"/>
                  </a:lnTo>
                  <a:lnTo>
                    <a:pt x="559180" y="289179"/>
                  </a:lnTo>
                  <a:lnTo>
                    <a:pt x="565530" y="297053"/>
                  </a:lnTo>
                  <a:lnTo>
                    <a:pt x="565530" y="306578"/>
                  </a:lnTo>
                  <a:lnTo>
                    <a:pt x="560704" y="316103"/>
                  </a:lnTo>
                  <a:lnTo>
                    <a:pt x="556005" y="325628"/>
                  </a:lnTo>
                  <a:lnTo>
                    <a:pt x="546480" y="335153"/>
                  </a:lnTo>
                  <a:lnTo>
                    <a:pt x="538479" y="344678"/>
                  </a:lnTo>
                  <a:lnTo>
                    <a:pt x="530478" y="352679"/>
                  </a:lnTo>
                  <a:lnTo>
                    <a:pt x="522604" y="357378"/>
                  </a:lnTo>
                  <a:lnTo>
                    <a:pt x="532129" y="435229"/>
                  </a:lnTo>
                  <a:lnTo>
                    <a:pt x="548004" y="422529"/>
                  </a:lnTo>
                  <a:lnTo>
                    <a:pt x="560704" y="417830"/>
                  </a:lnTo>
                  <a:lnTo>
                    <a:pt x="573404" y="416179"/>
                  </a:lnTo>
                  <a:lnTo>
                    <a:pt x="579754" y="419354"/>
                  </a:lnTo>
                  <a:lnTo>
                    <a:pt x="584580" y="425704"/>
                  </a:lnTo>
                  <a:lnTo>
                    <a:pt x="586104" y="435229"/>
                  </a:lnTo>
                  <a:lnTo>
                    <a:pt x="582929" y="444754"/>
                  </a:lnTo>
                  <a:lnTo>
                    <a:pt x="573404" y="455930"/>
                  </a:lnTo>
                  <a:lnTo>
                    <a:pt x="541654" y="486156"/>
                  </a:lnTo>
                  <a:lnTo>
                    <a:pt x="544829" y="500380"/>
                  </a:lnTo>
                  <a:lnTo>
                    <a:pt x="549655" y="521081"/>
                  </a:lnTo>
                  <a:lnTo>
                    <a:pt x="554354" y="548132"/>
                  </a:lnTo>
                  <a:lnTo>
                    <a:pt x="556005" y="576707"/>
                  </a:lnTo>
                  <a:lnTo>
                    <a:pt x="554354" y="602107"/>
                  </a:lnTo>
                  <a:lnTo>
                    <a:pt x="548004" y="622681"/>
                  </a:lnTo>
                  <a:lnTo>
                    <a:pt x="536955" y="635381"/>
                  </a:lnTo>
                  <a:lnTo>
                    <a:pt x="514603" y="637032"/>
                  </a:lnTo>
                  <a:lnTo>
                    <a:pt x="505078" y="633857"/>
                  </a:lnTo>
                  <a:lnTo>
                    <a:pt x="500379" y="625856"/>
                  </a:lnTo>
                  <a:lnTo>
                    <a:pt x="498728" y="614807"/>
                  </a:lnTo>
                  <a:lnTo>
                    <a:pt x="495553" y="605282"/>
                  </a:lnTo>
                  <a:lnTo>
                    <a:pt x="490854" y="581406"/>
                  </a:lnTo>
                  <a:lnTo>
                    <a:pt x="478154" y="543306"/>
                  </a:lnTo>
                  <a:lnTo>
                    <a:pt x="463803" y="495681"/>
                  </a:lnTo>
                  <a:lnTo>
                    <a:pt x="446404" y="444754"/>
                  </a:lnTo>
                  <a:lnTo>
                    <a:pt x="427354" y="393954"/>
                  </a:lnTo>
                  <a:lnTo>
                    <a:pt x="408177" y="354203"/>
                  </a:lnTo>
                  <a:lnTo>
                    <a:pt x="374903" y="327279"/>
                  </a:lnTo>
                  <a:lnTo>
                    <a:pt x="354202" y="343154"/>
                  </a:lnTo>
                  <a:lnTo>
                    <a:pt x="333628" y="360553"/>
                  </a:lnTo>
                  <a:lnTo>
                    <a:pt x="314451" y="379730"/>
                  </a:lnTo>
                  <a:lnTo>
                    <a:pt x="293877" y="395605"/>
                  </a:lnTo>
                  <a:lnTo>
                    <a:pt x="273176" y="416179"/>
                  </a:lnTo>
                  <a:lnTo>
                    <a:pt x="252602" y="435229"/>
                  </a:lnTo>
                  <a:lnTo>
                    <a:pt x="231901" y="451104"/>
                  </a:lnTo>
                  <a:lnTo>
                    <a:pt x="211200" y="468630"/>
                  </a:lnTo>
                  <a:lnTo>
                    <a:pt x="212851" y="484505"/>
                  </a:lnTo>
                  <a:lnTo>
                    <a:pt x="214502" y="503555"/>
                  </a:lnTo>
                  <a:lnTo>
                    <a:pt x="220852" y="527431"/>
                  </a:lnTo>
                  <a:lnTo>
                    <a:pt x="222376" y="549656"/>
                  </a:lnTo>
                  <a:lnTo>
                    <a:pt x="222376" y="570357"/>
                  </a:lnTo>
                  <a:lnTo>
                    <a:pt x="217677" y="592582"/>
                  </a:lnTo>
                  <a:lnTo>
                    <a:pt x="208025" y="605282"/>
                  </a:lnTo>
                  <a:lnTo>
                    <a:pt x="188975" y="614807"/>
                  </a:lnTo>
                  <a:lnTo>
                    <a:pt x="177926" y="602107"/>
                  </a:lnTo>
                  <a:lnTo>
                    <a:pt x="166750" y="578231"/>
                  </a:lnTo>
                  <a:lnTo>
                    <a:pt x="150875" y="548132"/>
                  </a:lnTo>
                  <a:lnTo>
                    <a:pt x="133476" y="505206"/>
                  </a:lnTo>
                  <a:lnTo>
                    <a:pt x="111251" y="495681"/>
                  </a:lnTo>
                  <a:lnTo>
                    <a:pt x="90550" y="486156"/>
                  </a:lnTo>
                  <a:lnTo>
                    <a:pt x="73025" y="478155"/>
                  </a:lnTo>
                  <a:lnTo>
                    <a:pt x="57150" y="471805"/>
                  </a:lnTo>
                  <a:lnTo>
                    <a:pt x="46100" y="465455"/>
                  </a:lnTo>
                  <a:lnTo>
                    <a:pt x="34925" y="459105"/>
                  </a:lnTo>
                  <a:lnTo>
                    <a:pt x="28575" y="455930"/>
                  </a:lnTo>
                  <a:lnTo>
                    <a:pt x="22225" y="451104"/>
                  </a:lnTo>
                  <a:lnTo>
                    <a:pt x="28575" y="435229"/>
                  </a:lnTo>
                  <a:lnTo>
                    <a:pt x="44450" y="425704"/>
                  </a:lnTo>
                  <a:lnTo>
                    <a:pt x="66675" y="419354"/>
                  </a:lnTo>
                  <a:lnTo>
                    <a:pt x="92075" y="419354"/>
                  </a:lnTo>
                  <a:lnTo>
                    <a:pt x="117601" y="421005"/>
                  </a:lnTo>
                  <a:lnTo>
                    <a:pt x="139826" y="425704"/>
                  </a:lnTo>
                  <a:lnTo>
                    <a:pt x="160400" y="428879"/>
                  </a:lnTo>
                  <a:lnTo>
                    <a:pt x="173100" y="428879"/>
                  </a:lnTo>
                  <a:lnTo>
                    <a:pt x="187451" y="409829"/>
                  </a:lnTo>
                  <a:lnTo>
                    <a:pt x="203326" y="390779"/>
                  </a:lnTo>
                  <a:lnTo>
                    <a:pt x="217677" y="371729"/>
                  </a:lnTo>
                  <a:lnTo>
                    <a:pt x="233552" y="354203"/>
                  </a:lnTo>
                  <a:lnTo>
                    <a:pt x="250951" y="336804"/>
                  </a:lnTo>
                  <a:lnTo>
                    <a:pt x="266826" y="317754"/>
                  </a:lnTo>
                  <a:lnTo>
                    <a:pt x="282701" y="300228"/>
                  </a:lnTo>
                  <a:lnTo>
                    <a:pt x="300227" y="282829"/>
                  </a:lnTo>
                  <a:lnTo>
                    <a:pt x="309752" y="271653"/>
                  </a:lnTo>
                  <a:lnTo>
                    <a:pt x="316102" y="262128"/>
                  </a:lnTo>
                  <a:lnTo>
                    <a:pt x="316102" y="254127"/>
                  </a:lnTo>
                  <a:lnTo>
                    <a:pt x="314451" y="249428"/>
                  </a:lnTo>
                  <a:lnTo>
                    <a:pt x="308101" y="244602"/>
                  </a:lnTo>
                  <a:lnTo>
                    <a:pt x="300227" y="239903"/>
                  </a:lnTo>
                  <a:lnTo>
                    <a:pt x="289051" y="233553"/>
                  </a:lnTo>
                  <a:lnTo>
                    <a:pt x="276351" y="225552"/>
                  </a:lnTo>
                  <a:lnTo>
                    <a:pt x="260476" y="220853"/>
                  </a:lnTo>
                  <a:lnTo>
                    <a:pt x="241426" y="212852"/>
                  </a:lnTo>
                  <a:lnTo>
                    <a:pt x="220852" y="203327"/>
                  </a:lnTo>
                  <a:lnTo>
                    <a:pt x="195325" y="193802"/>
                  </a:lnTo>
                  <a:lnTo>
                    <a:pt x="169925" y="184277"/>
                  </a:lnTo>
                  <a:lnTo>
                    <a:pt x="146176" y="176276"/>
                  </a:lnTo>
                  <a:lnTo>
                    <a:pt x="123951" y="168402"/>
                  </a:lnTo>
                  <a:lnTo>
                    <a:pt x="103250" y="162052"/>
                  </a:lnTo>
                  <a:lnTo>
                    <a:pt x="82550" y="157226"/>
                  </a:lnTo>
                  <a:lnTo>
                    <a:pt x="65150" y="150876"/>
                  </a:lnTo>
                  <a:lnTo>
                    <a:pt x="15875" y="138176"/>
                  </a:lnTo>
                  <a:lnTo>
                    <a:pt x="0" y="119126"/>
                  </a:lnTo>
                  <a:lnTo>
                    <a:pt x="0" y="109601"/>
                  </a:lnTo>
                  <a:lnTo>
                    <a:pt x="6350" y="100076"/>
                  </a:lnTo>
                  <a:lnTo>
                    <a:pt x="15875" y="92202"/>
                  </a:lnTo>
                  <a:lnTo>
                    <a:pt x="28575" y="85725"/>
                  </a:lnTo>
                  <a:lnTo>
                    <a:pt x="46100" y="84201"/>
                  </a:lnTo>
                  <a:lnTo>
                    <a:pt x="53975" y="84201"/>
                  </a:lnTo>
                  <a:lnTo>
                    <a:pt x="63500" y="85725"/>
                  </a:lnTo>
                  <a:lnTo>
                    <a:pt x="74675" y="87376"/>
                  </a:lnTo>
                  <a:lnTo>
                    <a:pt x="87375" y="87376"/>
                  </a:lnTo>
                  <a:lnTo>
                    <a:pt x="101600" y="90551"/>
                  </a:lnTo>
                  <a:lnTo>
                    <a:pt x="117601" y="92202"/>
                  </a:lnTo>
                  <a:lnTo>
                    <a:pt x="133476" y="95377"/>
                  </a:lnTo>
                  <a:lnTo>
                    <a:pt x="152526" y="96901"/>
                  </a:lnTo>
                  <a:lnTo>
                    <a:pt x="158876" y="92202"/>
                  </a:lnTo>
                  <a:lnTo>
                    <a:pt x="166750" y="82550"/>
                  </a:lnTo>
                  <a:lnTo>
                    <a:pt x="176275" y="74676"/>
                  </a:lnTo>
                  <a:lnTo>
                    <a:pt x="185800" y="65151"/>
                  </a:lnTo>
                  <a:lnTo>
                    <a:pt x="195325" y="58801"/>
                  </a:lnTo>
                  <a:lnTo>
                    <a:pt x="204850" y="53975"/>
                  </a:lnTo>
                  <a:lnTo>
                    <a:pt x="214502" y="53975"/>
                  </a:lnTo>
                  <a:lnTo>
                    <a:pt x="222376" y="58801"/>
                  </a:lnTo>
                  <a:lnTo>
                    <a:pt x="228726" y="73025"/>
                  </a:lnTo>
                  <a:lnTo>
                    <a:pt x="225551" y="84201"/>
                  </a:lnTo>
                  <a:lnTo>
                    <a:pt x="216026" y="95377"/>
                  </a:lnTo>
                  <a:lnTo>
                    <a:pt x="206501" y="104902"/>
                  </a:lnTo>
                  <a:lnTo>
                    <a:pt x="282701" y="115951"/>
                  </a:lnTo>
                  <a:lnTo>
                    <a:pt x="289051" y="109601"/>
                  </a:lnTo>
                  <a:lnTo>
                    <a:pt x="297052" y="101727"/>
                  </a:lnTo>
                  <a:lnTo>
                    <a:pt x="306577" y="92202"/>
                  </a:lnTo>
                  <a:lnTo>
                    <a:pt x="316102" y="84201"/>
                  </a:lnTo>
                  <a:lnTo>
                    <a:pt x="324103" y="77851"/>
                  </a:lnTo>
                  <a:lnTo>
                    <a:pt x="333628" y="74676"/>
                  </a:lnTo>
                  <a:lnTo>
                    <a:pt x="343153" y="74676"/>
                  </a:lnTo>
                  <a:lnTo>
                    <a:pt x="352678" y="79375"/>
                  </a:lnTo>
                  <a:lnTo>
                    <a:pt x="359028" y="93726"/>
                  </a:lnTo>
                  <a:lnTo>
                    <a:pt x="355853" y="104902"/>
                  </a:lnTo>
                  <a:lnTo>
                    <a:pt x="346328" y="114427"/>
                  </a:lnTo>
                  <a:lnTo>
                    <a:pt x="336803" y="123952"/>
                  </a:lnTo>
                  <a:lnTo>
                    <a:pt x="452754" y="133477"/>
                  </a:lnTo>
                  <a:close/>
                </a:path>
              </a:pathLst>
            </a:custGeom>
            <a:ln w="6096">
              <a:solidFill>
                <a:srgbClr val="777777"/>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21" name="object 21"/>
          <p:cNvGrpSpPr/>
          <p:nvPr/>
        </p:nvGrpSpPr>
        <p:grpSpPr>
          <a:xfrm>
            <a:off x="7763255" y="2955035"/>
            <a:ext cx="532130" cy="530860"/>
            <a:chOff x="6239255" y="2955035"/>
            <a:chExt cx="532130" cy="530860"/>
          </a:xfrm>
        </p:grpSpPr>
        <p:sp>
          <p:nvSpPr>
            <p:cNvPr id="22" name="object 22"/>
            <p:cNvSpPr/>
            <p:nvPr/>
          </p:nvSpPr>
          <p:spPr>
            <a:xfrm>
              <a:off x="6243827" y="3089909"/>
              <a:ext cx="392430" cy="391160"/>
            </a:xfrm>
            <a:custGeom>
              <a:avLst/>
              <a:gdLst/>
              <a:ahLst/>
              <a:cxnLst/>
              <a:rect l="l" t="t" r="r" b="b"/>
              <a:pathLst>
                <a:path w="392429" h="391160">
                  <a:moveTo>
                    <a:pt x="392429" y="0"/>
                  </a:moveTo>
                  <a:lnTo>
                    <a:pt x="0" y="0"/>
                  </a:lnTo>
                  <a:lnTo>
                    <a:pt x="0" y="390906"/>
                  </a:lnTo>
                  <a:lnTo>
                    <a:pt x="392429" y="390906"/>
                  </a:lnTo>
                  <a:lnTo>
                    <a:pt x="392429" y="0"/>
                  </a:lnTo>
                  <a:close/>
                </a:path>
              </a:pathLst>
            </a:custGeom>
            <a:solidFill>
              <a:srgbClr val="66CC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6636257" y="2959607"/>
              <a:ext cx="130810" cy="521334"/>
            </a:xfrm>
            <a:custGeom>
              <a:avLst/>
              <a:gdLst/>
              <a:ahLst/>
              <a:cxnLst/>
              <a:rect l="l" t="t" r="r" b="b"/>
              <a:pathLst>
                <a:path w="130809" h="521335">
                  <a:moveTo>
                    <a:pt x="130301" y="0"/>
                  </a:moveTo>
                  <a:lnTo>
                    <a:pt x="0" y="130301"/>
                  </a:lnTo>
                  <a:lnTo>
                    <a:pt x="0" y="521207"/>
                  </a:lnTo>
                  <a:lnTo>
                    <a:pt x="130301" y="390905"/>
                  </a:lnTo>
                  <a:lnTo>
                    <a:pt x="130301" y="0"/>
                  </a:lnTo>
                  <a:close/>
                </a:path>
              </a:pathLst>
            </a:custGeom>
            <a:solidFill>
              <a:srgbClr val="52A3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6243827" y="2959607"/>
              <a:ext cx="523240" cy="130810"/>
            </a:xfrm>
            <a:custGeom>
              <a:avLst/>
              <a:gdLst/>
              <a:ahLst/>
              <a:cxnLst/>
              <a:rect l="l" t="t" r="r" b="b"/>
              <a:pathLst>
                <a:path w="523240" h="130810">
                  <a:moveTo>
                    <a:pt x="522731" y="0"/>
                  </a:moveTo>
                  <a:lnTo>
                    <a:pt x="130301" y="0"/>
                  </a:lnTo>
                  <a:lnTo>
                    <a:pt x="0" y="130301"/>
                  </a:lnTo>
                  <a:lnTo>
                    <a:pt x="392429" y="130301"/>
                  </a:lnTo>
                  <a:lnTo>
                    <a:pt x="522731" y="0"/>
                  </a:lnTo>
                  <a:close/>
                </a:path>
              </a:pathLst>
            </a:custGeom>
            <a:solidFill>
              <a:srgbClr val="84D5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6243827" y="2959607"/>
              <a:ext cx="523240" cy="521334"/>
            </a:xfrm>
            <a:custGeom>
              <a:avLst/>
              <a:gdLst/>
              <a:ahLst/>
              <a:cxnLst/>
              <a:rect l="l" t="t" r="r" b="b"/>
              <a:pathLst>
                <a:path w="523240" h="521335">
                  <a:moveTo>
                    <a:pt x="0" y="130301"/>
                  </a:moveTo>
                  <a:lnTo>
                    <a:pt x="130301" y="0"/>
                  </a:lnTo>
                  <a:lnTo>
                    <a:pt x="522731" y="0"/>
                  </a:lnTo>
                  <a:lnTo>
                    <a:pt x="522731" y="390905"/>
                  </a:lnTo>
                  <a:lnTo>
                    <a:pt x="392429" y="521207"/>
                  </a:lnTo>
                  <a:lnTo>
                    <a:pt x="0" y="521207"/>
                  </a:lnTo>
                  <a:lnTo>
                    <a:pt x="0" y="130301"/>
                  </a:lnTo>
                  <a:close/>
                </a:path>
                <a:path w="523240" h="521335">
                  <a:moveTo>
                    <a:pt x="0" y="130301"/>
                  </a:moveTo>
                  <a:lnTo>
                    <a:pt x="392429" y="130301"/>
                  </a:lnTo>
                  <a:lnTo>
                    <a:pt x="522731" y="0"/>
                  </a:lnTo>
                </a:path>
                <a:path w="523240" h="521335">
                  <a:moveTo>
                    <a:pt x="392429" y="130301"/>
                  </a:moveTo>
                  <a:lnTo>
                    <a:pt x="392429" y="521207"/>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95601" y="-222401"/>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8" name="object 8"/>
          <p:cNvSpPr txBox="1"/>
          <p:nvPr/>
        </p:nvSpPr>
        <p:spPr>
          <a:xfrm>
            <a:off x="2589904" y="1300170"/>
            <a:ext cx="7980945" cy="4389663"/>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(interface)</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Phương tiện để giao tiếp</a:t>
            </a:r>
          </a:p>
          <a:p>
            <a:pPr marL="756285" marR="5080"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phải quan tâm đến mã bên trong, chỉ cần thống  nhất về giao diện</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Thư viện lập trình hoặc các dịch vụ</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trong Java</a:t>
            </a:r>
          </a:p>
          <a:p>
            <a:pPr marL="756285" marR="110489"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cấu trúc lập trình của Java được định nghĩa với từ  khóa </a:t>
            </a:r>
            <a:r>
              <a:rPr sz="2400" dirty="0">
                <a:solidFill>
                  <a:srgbClr val="006FC0"/>
                </a:solidFill>
                <a:latin typeface="Times New Roman" panose="02020603050405020304" pitchFamily="18" charset="0"/>
                <a:cs typeface="Times New Roman" panose="02020603050405020304" pitchFamily="18" charset="0"/>
              </a:rPr>
              <a:t>interface</a:t>
            </a:r>
            <a:endParaRPr sz="2400" dirty="0">
              <a:latin typeface="Times New Roman" panose="02020603050405020304" pitchFamily="18" charset="0"/>
              <a:cs typeface="Times New Roman" panose="02020603050405020304" pitchFamily="18" charset="0"/>
            </a:endParaRPr>
          </a:p>
          <a:p>
            <a:pPr marL="756285" marR="189230"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Giải quyết bài toán đa thừa kế, tránh các rắc rối nhập  nhằng ngữ nghĩa</a:t>
            </a:r>
          </a:p>
        </p:txBody>
      </p:sp>
      <p:sp>
        <p:nvSpPr>
          <p:cNvPr id="9" name="object 9"/>
          <p:cNvSpPr txBox="1"/>
          <p:nvPr/>
        </p:nvSpPr>
        <p:spPr>
          <a:xfrm>
            <a:off x="3963161" y="6031229"/>
            <a:ext cx="4869180" cy="322524"/>
          </a:xfrm>
          <a:prstGeom prst="rect">
            <a:avLst/>
          </a:prstGeom>
          <a:ln w="25907">
            <a:solidFill>
              <a:srgbClr val="00AF50"/>
            </a:solidFill>
          </a:ln>
        </p:spPr>
        <p:txBody>
          <a:bodyPr vert="horz" wrap="square" lIns="0" tIns="45085" rIns="0" bIns="0" rtlCol="0">
            <a:spAutoFit/>
          </a:bodyPr>
          <a:lstStyle/>
          <a:p>
            <a:pPr marL="90805">
              <a:spcBef>
                <a:spcPts val="355"/>
              </a:spcBef>
            </a:pPr>
            <a:r>
              <a:rPr b="1" dirty="0">
                <a:latin typeface="Times New Roman" panose="02020603050405020304" pitchFamily="18" charset="0"/>
                <a:cs typeface="Times New Roman" panose="02020603050405020304" pitchFamily="18" charset="0"/>
              </a:rPr>
              <a:t>Phương thức nào cũng phải trừu tượng!</a:t>
            </a:r>
            <a:endParaRPr>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3468623" y="6062472"/>
            <a:ext cx="451484" cy="315595"/>
            <a:chOff x="1944623" y="6062471"/>
            <a:chExt cx="451484" cy="315595"/>
          </a:xfrm>
        </p:grpSpPr>
        <p:sp>
          <p:nvSpPr>
            <p:cNvPr id="11" name="object 11"/>
            <p:cNvSpPr/>
            <p:nvPr/>
          </p:nvSpPr>
          <p:spPr>
            <a:xfrm>
              <a:off x="1949195" y="6067043"/>
              <a:ext cx="441959" cy="306705"/>
            </a:xfrm>
            <a:custGeom>
              <a:avLst/>
              <a:gdLst/>
              <a:ahLst/>
              <a:cxnLst/>
              <a:rect l="l" t="t" r="r" b="b"/>
              <a:pathLst>
                <a:path w="441960" h="306704">
                  <a:moveTo>
                    <a:pt x="288671" y="0"/>
                  </a:moveTo>
                  <a:lnTo>
                    <a:pt x="288671" y="76580"/>
                  </a:lnTo>
                  <a:lnTo>
                    <a:pt x="0" y="76580"/>
                  </a:lnTo>
                  <a:lnTo>
                    <a:pt x="0" y="229742"/>
                  </a:lnTo>
                  <a:lnTo>
                    <a:pt x="288671" y="229742"/>
                  </a:lnTo>
                  <a:lnTo>
                    <a:pt x="288671" y="306323"/>
                  </a:lnTo>
                  <a:lnTo>
                    <a:pt x="441960" y="153161"/>
                  </a:lnTo>
                  <a:lnTo>
                    <a:pt x="288671"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949195" y="6067043"/>
              <a:ext cx="441959" cy="306705"/>
            </a:xfrm>
            <a:custGeom>
              <a:avLst/>
              <a:gdLst/>
              <a:ahLst/>
              <a:cxnLst/>
              <a:rect l="l" t="t" r="r" b="b"/>
              <a:pathLst>
                <a:path w="441960" h="306704">
                  <a:moveTo>
                    <a:pt x="0" y="76580"/>
                  </a:moveTo>
                  <a:lnTo>
                    <a:pt x="288671" y="76580"/>
                  </a:lnTo>
                  <a:lnTo>
                    <a:pt x="288671" y="0"/>
                  </a:lnTo>
                  <a:lnTo>
                    <a:pt x="441960" y="153161"/>
                  </a:lnTo>
                  <a:lnTo>
                    <a:pt x="288671" y="306323"/>
                  </a:lnTo>
                  <a:lnTo>
                    <a:pt x="288671" y="229742"/>
                  </a:lnTo>
                  <a:lnTo>
                    <a:pt x="0" y="229742"/>
                  </a:lnTo>
                  <a:lnTo>
                    <a:pt x="0" y="7658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txBox="1"/>
          <p:nvPr/>
        </p:nvSpPr>
        <p:spPr>
          <a:xfrm>
            <a:off x="9962388" y="6433733"/>
            <a:ext cx="455930" cy="219291"/>
          </a:xfrm>
          <a:prstGeom prst="rect">
            <a:avLst/>
          </a:prstGeom>
        </p:spPr>
        <p:txBody>
          <a:bodyPr vert="horz" wrap="square" lIns="0" tIns="3810" rIns="0" bIns="0" rtlCol="0">
            <a:spAutoFit/>
          </a:bodyPr>
          <a:lstStyle/>
          <a:p>
            <a:pPr marL="219075">
              <a:spcBef>
                <a:spcPts val="30"/>
              </a:spcBef>
            </a:pPr>
            <a:fld id="{81D60167-4931-47E6-BA6A-407CBD079E47}" type="slidenum">
              <a:rPr sz="1400" dirty="0">
                <a:latin typeface="Times New Roman" panose="02020603050405020304" pitchFamily="18" charset="0"/>
                <a:cs typeface="Times New Roman" panose="02020603050405020304" pitchFamily="18" charset="0"/>
              </a:rPr>
              <a:pPr marL="219075">
                <a:spcBef>
                  <a:spcPts val="30"/>
                </a:spcBef>
              </a:pPr>
              <a:t>89</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2753969" y="258827"/>
            <a:ext cx="3611271" cy="696595"/>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333399"/>
                </a:solidFill>
                <a:latin typeface="Tahoma"/>
                <a:cs typeface="Tahoma"/>
              </a:rPr>
              <a:t>2. Kết </a:t>
            </a:r>
            <a:r>
              <a:rPr sz="4000" dirty="0">
                <a:solidFill>
                  <a:srgbClr val="333399"/>
                </a:solidFill>
                <a:latin typeface="Tahoma"/>
                <a:cs typeface="Tahoma"/>
              </a:rPr>
              <a:t>tập</a:t>
            </a:r>
            <a:endParaRPr sz="4000" dirty="0">
              <a:latin typeface="Tahoma"/>
              <a:cs typeface="Tahoma"/>
            </a:endParaRPr>
          </a:p>
        </p:txBody>
      </p:sp>
      <p:sp>
        <p:nvSpPr>
          <p:cNvPr id="21" name="object 21"/>
          <p:cNvSpPr txBox="1">
            <a:spLocks noGrp="1"/>
          </p:cNvSpPr>
          <p:nvPr>
            <p:ph type="sldNum" sz="quarter" idx="12"/>
          </p:nvPr>
        </p:nvSpPr>
        <p:spPr>
          <a:xfrm>
            <a:off x="10134600" y="6439848"/>
            <a:ext cx="2743200" cy="198131"/>
          </a:xfrm>
          <a:prstGeom prst="rect">
            <a:avLst/>
          </a:prstGeom>
        </p:spPr>
        <p:txBody>
          <a:bodyPr vert="horz" wrap="square" lIns="0" tIns="13335" rIns="0" bIns="0" rtlCol="0" anchor="ctr">
            <a:spAutoFit/>
          </a:bodyPr>
          <a:lstStyle/>
          <a:p>
            <a:pPr marL="38100">
              <a:spcBef>
                <a:spcPts val="105"/>
              </a:spcBef>
            </a:pPr>
            <a:fld id="{81D60167-4931-47E6-BA6A-407CBD079E47}" type="slidenum">
              <a:rPr dirty="0"/>
              <a:pPr marL="38100">
                <a:spcBef>
                  <a:spcPts val="105"/>
                </a:spcBef>
              </a:pPr>
              <a:t>9</a:t>
            </a:fld>
            <a:endParaRPr dirty="0"/>
          </a:p>
        </p:txBody>
      </p:sp>
      <p:sp>
        <p:nvSpPr>
          <p:cNvPr id="8" name="object 8"/>
          <p:cNvSpPr txBox="1"/>
          <p:nvPr/>
        </p:nvSpPr>
        <p:spPr>
          <a:xfrm>
            <a:off x="2435351" y="1690114"/>
            <a:ext cx="4572549" cy="3983142"/>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ahoma"/>
                <a:cs typeface="Tahoma"/>
              </a:rPr>
              <a:t>Ví dụ:</a:t>
            </a:r>
          </a:p>
          <a:p>
            <a:pPr marL="756285" lvl="1" indent="-287020">
              <a:spcBef>
                <a:spcPts val="675"/>
              </a:spcBef>
              <a:buClr>
                <a:srgbClr val="FF0000"/>
              </a:buClr>
              <a:buSzPct val="53571"/>
              <a:buFont typeface="Wingdings"/>
              <a:buChar char="◼"/>
              <a:tabLst>
                <a:tab pos="756285" algn="l"/>
                <a:tab pos="756920" algn="l"/>
              </a:tabLst>
            </a:pPr>
            <a:r>
              <a:rPr sz="2800" dirty="0">
                <a:latin typeface="Tahoma"/>
                <a:cs typeface="Tahoma"/>
              </a:rPr>
              <a:t>Điểm</a:t>
            </a:r>
          </a:p>
          <a:p>
            <a:pPr marL="927100">
              <a:spcBef>
                <a:spcPts val="580"/>
              </a:spcBef>
            </a:pPr>
            <a:r>
              <a:rPr sz="1200" dirty="0">
                <a:solidFill>
                  <a:srgbClr val="3333CC"/>
                </a:solidFill>
                <a:latin typeface="Wingdings"/>
                <a:cs typeface="Wingdings"/>
              </a:rPr>
              <a:t>◼</a:t>
            </a:r>
            <a:r>
              <a:rPr sz="1200" dirty="0">
                <a:solidFill>
                  <a:srgbClr val="3333CC"/>
                </a:solidFill>
                <a:latin typeface="Times New Roman"/>
                <a:cs typeface="Times New Roman"/>
              </a:rPr>
              <a:t> </a:t>
            </a:r>
            <a:r>
              <a:rPr sz="2400" dirty="0">
                <a:latin typeface="Tahoma"/>
                <a:cs typeface="Tahoma"/>
              </a:rPr>
              <a:t>Tứ giác gồm 4 điểm</a:t>
            </a:r>
          </a:p>
          <a:p>
            <a:pPr marL="1155700">
              <a:spcBef>
                <a:spcPts val="530"/>
              </a:spcBef>
            </a:pPr>
            <a:r>
              <a:rPr sz="2400" dirty="0">
                <a:latin typeface="Wingdings"/>
                <a:cs typeface="Wingdings"/>
              </a:rPr>
              <a:t>→</a:t>
            </a:r>
            <a:r>
              <a:rPr sz="2400" dirty="0">
                <a:latin typeface="Times New Roman"/>
                <a:cs typeface="Times New Roman"/>
              </a:rPr>
              <a:t> </a:t>
            </a:r>
            <a:r>
              <a:rPr sz="2400" dirty="0">
                <a:latin typeface="Tahoma"/>
                <a:cs typeface="Tahoma"/>
              </a:rPr>
              <a:t>Kết tập</a:t>
            </a:r>
          </a:p>
          <a:p>
            <a:pPr marL="355600" indent="-342900">
              <a:spcBef>
                <a:spcPts val="810"/>
              </a:spcBef>
              <a:buClr>
                <a:srgbClr val="3333CC"/>
              </a:buClr>
              <a:buSzPct val="59375"/>
              <a:buFont typeface="Wingdings"/>
              <a:buChar char="◼"/>
              <a:tabLst>
                <a:tab pos="354965" algn="l"/>
                <a:tab pos="355600" algn="l"/>
              </a:tabLst>
            </a:pPr>
            <a:r>
              <a:rPr sz="3200" dirty="0">
                <a:latin typeface="Tahoma"/>
                <a:cs typeface="Tahoma"/>
              </a:rPr>
              <a:t>Kết tập</a:t>
            </a:r>
          </a:p>
          <a:p>
            <a:pPr marL="756285" marR="5080" lvl="1" indent="-287020">
              <a:spcBef>
                <a:spcPts val="680"/>
              </a:spcBef>
              <a:buClr>
                <a:srgbClr val="FF0000"/>
              </a:buClr>
              <a:buSzPct val="53571"/>
              <a:buFont typeface="Wingdings"/>
              <a:buChar char="◼"/>
              <a:tabLst>
                <a:tab pos="756285" algn="l"/>
                <a:tab pos="756920" algn="l"/>
              </a:tabLst>
            </a:pPr>
            <a:r>
              <a:rPr sz="2800" dirty="0">
                <a:latin typeface="Tahoma"/>
                <a:cs typeface="Tahoma"/>
              </a:rPr>
              <a:t>Quan hệ chứa/có ("has-  a") hoặc là </a:t>
            </a:r>
            <a:r>
              <a:rPr sz="2800" dirty="0" err="1">
                <a:latin typeface="Tahoma"/>
                <a:cs typeface="Tahoma"/>
              </a:rPr>
              <a:t>một</a:t>
            </a:r>
            <a:r>
              <a:rPr sz="2800" dirty="0">
                <a:latin typeface="Tahoma"/>
                <a:cs typeface="Tahoma"/>
              </a:rPr>
              <a:t> </a:t>
            </a:r>
            <a:r>
              <a:rPr sz="2800" dirty="0" err="1">
                <a:latin typeface="Tahoma"/>
                <a:cs typeface="Tahoma"/>
              </a:rPr>
              <a:t>phần</a:t>
            </a:r>
            <a:r>
              <a:rPr lang="en-US" sz="2800" dirty="0">
                <a:latin typeface="Tahoma"/>
                <a:cs typeface="Tahoma"/>
              </a:rPr>
              <a:t> </a:t>
            </a:r>
            <a:r>
              <a:rPr sz="2800" dirty="0">
                <a:latin typeface="Tahoma"/>
                <a:cs typeface="Tahoma"/>
              </a:rPr>
              <a:t>(is-a-part-of)</a:t>
            </a:r>
          </a:p>
        </p:txBody>
      </p:sp>
      <p:grpSp>
        <p:nvGrpSpPr>
          <p:cNvPr id="9" name="object 9"/>
          <p:cNvGrpSpPr/>
          <p:nvPr/>
        </p:nvGrpSpPr>
        <p:grpSpPr>
          <a:xfrm>
            <a:off x="7088672" y="1612289"/>
            <a:ext cx="3487420" cy="3488690"/>
            <a:chOff x="5091684" y="2407920"/>
            <a:chExt cx="3487420" cy="3488690"/>
          </a:xfrm>
        </p:grpSpPr>
        <p:sp>
          <p:nvSpPr>
            <p:cNvPr id="10" name="object 10"/>
            <p:cNvSpPr/>
            <p:nvPr/>
          </p:nvSpPr>
          <p:spPr>
            <a:xfrm>
              <a:off x="5097780" y="2414016"/>
              <a:ext cx="3474720" cy="3476625"/>
            </a:xfrm>
            <a:custGeom>
              <a:avLst/>
              <a:gdLst/>
              <a:ahLst/>
              <a:cxnLst/>
              <a:rect l="l" t="t" r="r" b="b"/>
              <a:pathLst>
                <a:path w="3474720" h="3476625">
                  <a:moveTo>
                    <a:pt x="0" y="3476244"/>
                  </a:moveTo>
                  <a:lnTo>
                    <a:pt x="3474720" y="3476244"/>
                  </a:lnTo>
                  <a:lnTo>
                    <a:pt x="3474720" y="0"/>
                  </a:lnTo>
                  <a:lnTo>
                    <a:pt x="0" y="0"/>
                  </a:lnTo>
                  <a:lnTo>
                    <a:pt x="0" y="3476244"/>
                  </a:lnTo>
                  <a:close/>
                </a:path>
              </a:pathLst>
            </a:custGeom>
            <a:ln w="12192">
              <a:solidFill>
                <a:srgbClr val="000000"/>
              </a:solidFill>
            </a:ln>
          </p:spPr>
          <p:txBody>
            <a:bodyPr wrap="square" lIns="0" tIns="0" rIns="0" bIns="0" rtlCol="0"/>
            <a:lstStyle/>
            <a:p>
              <a:endParaRPr/>
            </a:p>
          </p:txBody>
        </p:sp>
        <p:sp>
          <p:nvSpPr>
            <p:cNvPr id="11" name="object 11"/>
            <p:cNvSpPr/>
            <p:nvPr/>
          </p:nvSpPr>
          <p:spPr>
            <a:xfrm>
              <a:off x="6103620" y="3377184"/>
              <a:ext cx="105156" cy="11734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551932" y="3066288"/>
              <a:ext cx="103632" cy="11582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667244" y="3688080"/>
              <a:ext cx="105155" cy="11734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931152" y="3066288"/>
              <a:ext cx="105155" cy="11582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6983730" y="3124962"/>
              <a:ext cx="737870" cy="622300"/>
            </a:xfrm>
            <a:custGeom>
              <a:avLst/>
              <a:gdLst/>
              <a:ahLst/>
              <a:cxnLst/>
              <a:rect l="l" t="t" r="r" b="b"/>
              <a:pathLst>
                <a:path w="737870" h="622300">
                  <a:moveTo>
                    <a:pt x="0" y="0"/>
                  </a:moveTo>
                  <a:lnTo>
                    <a:pt x="737616" y="621792"/>
                  </a:lnTo>
                </a:path>
              </a:pathLst>
            </a:custGeom>
            <a:ln w="19812">
              <a:solidFill>
                <a:srgbClr val="000000"/>
              </a:solidFill>
            </a:ln>
          </p:spPr>
          <p:txBody>
            <a:bodyPr wrap="square" lIns="0" tIns="0" rIns="0" bIns="0" rtlCol="0"/>
            <a:lstStyle/>
            <a:p>
              <a:endParaRPr/>
            </a:p>
          </p:txBody>
        </p:sp>
        <p:sp>
          <p:nvSpPr>
            <p:cNvPr id="16" name="object 16"/>
            <p:cNvSpPr/>
            <p:nvPr/>
          </p:nvSpPr>
          <p:spPr>
            <a:xfrm>
              <a:off x="5836920" y="4125468"/>
              <a:ext cx="2451100" cy="1082675"/>
            </a:xfrm>
            <a:custGeom>
              <a:avLst/>
              <a:gdLst/>
              <a:ahLst/>
              <a:cxnLst/>
              <a:rect l="l" t="t" r="r" b="b"/>
              <a:pathLst>
                <a:path w="2451100" h="1082675">
                  <a:moveTo>
                    <a:pt x="0" y="361187"/>
                  </a:moveTo>
                  <a:lnTo>
                    <a:pt x="434339" y="1082039"/>
                  </a:lnTo>
                </a:path>
                <a:path w="2451100" h="1082675">
                  <a:moveTo>
                    <a:pt x="0" y="361187"/>
                  </a:moveTo>
                  <a:lnTo>
                    <a:pt x="1082039" y="0"/>
                  </a:lnTo>
                </a:path>
                <a:path w="2451100" h="1082675">
                  <a:moveTo>
                    <a:pt x="1082039" y="0"/>
                  </a:moveTo>
                  <a:lnTo>
                    <a:pt x="2450591" y="504443"/>
                  </a:lnTo>
                </a:path>
                <a:path w="2451100" h="1082675">
                  <a:moveTo>
                    <a:pt x="434339" y="1082293"/>
                  </a:moveTo>
                  <a:lnTo>
                    <a:pt x="2450464" y="504443"/>
                  </a:lnTo>
                </a:path>
              </a:pathLst>
            </a:custGeom>
            <a:ln w="9144">
              <a:solidFill>
                <a:srgbClr val="000000"/>
              </a:solidFill>
            </a:ln>
          </p:spPr>
          <p:txBody>
            <a:bodyPr wrap="square" lIns="0" tIns="0" rIns="0" bIns="0" rtlCol="0"/>
            <a:lstStyle/>
            <a:p>
              <a:endParaRPr/>
            </a:p>
          </p:txBody>
        </p:sp>
        <p:sp>
          <p:nvSpPr>
            <p:cNvPr id="17" name="object 17"/>
            <p:cNvSpPr/>
            <p:nvPr/>
          </p:nvSpPr>
          <p:spPr>
            <a:xfrm>
              <a:off x="6851904" y="4073652"/>
              <a:ext cx="82296" cy="11582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811012" y="4424172"/>
              <a:ext cx="82296" cy="11582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239256" y="5128260"/>
              <a:ext cx="82296" cy="11429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8208264" y="4565904"/>
              <a:ext cx="80772" cy="115823"/>
            </a:xfrm>
            <a:prstGeom prst="rect">
              <a:avLst/>
            </a:prstGeom>
            <a:blipFill>
              <a:blip r:embed="rId11" cstate="print"/>
              <a:stretch>
                <a:fillRect/>
              </a:stretch>
            </a:blipFill>
          </p:spPr>
          <p:txBody>
            <a:bodyPr wrap="square" lIns="0" tIns="0" rIns="0" bIns="0" rtlCol="0"/>
            <a:lstStyle/>
            <a:p>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8" name="object 8"/>
          <p:cNvSpPr txBox="1"/>
          <p:nvPr/>
        </p:nvSpPr>
        <p:spPr>
          <a:xfrm>
            <a:off x="2744714" y="1234434"/>
            <a:ext cx="8195309" cy="4794885"/>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Sử dụng từ khóa </a:t>
            </a:r>
            <a:r>
              <a:rPr sz="2800" dirty="0">
                <a:solidFill>
                  <a:srgbClr val="006FC0"/>
                </a:solidFill>
                <a:latin typeface="Times New Roman" panose="02020603050405020304" pitchFamily="18" charset="0"/>
                <a:cs typeface="Times New Roman" panose="02020603050405020304" pitchFamily="18" charset="0"/>
              </a:rPr>
              <a:t>interface </a:t>
            </a:r>
            <a:r>
              <a:rPr sz="2800" dirty="0">
                <a:latin typeface="Times New Roman" panose="02020603050405020304" pitchFamily="18" charset="0"/>
                <a:cs typeface="Times New Roman" panose="02020603050405020304" pitchFamily="18" charset="0"/>
              </a:rPr>
              <a:t>để định nghĩa</a:t>
            </a:r>
          </a:p>
          <a:p>
            <a:pPr marL="756285"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giao diện chỉ được bao gồm:</a:t>
            </a:r>
          </a:p>
          <a:p>
            <a:pPr marL="1155700" lvl="2" indent="-229235">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Chữ ký các phương thức (method signature)</a:t>
            </a:r>
          </a:p>
          <a:p>
            <a:pPr marL="1155700" lvl="2" indent="-229235">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Các thuộc tính khai báo hằng (static &amp; final)</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có thể hiện</a:t>
            </a:r>
          </a:p>
          <a:p>
            <a:pPr marL="756285" lvl="1" indent="-287020">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Chỉ được thực thi và mở rộng</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Cú pháp khai báo giao diện trên Java</a:t>
            </a:r>
          </a:p>
          <a:p>
            <a:pPr marL="332740">
              <a:spcBef>
                <a:spcPts val="305"/>
              </a:spcBef>
            </a:pPr>
            <a:r>
              <a:rPr sz="2400" b="1" dirty="0">
                <a:solidFill>
                  <a:srgbClr val="006FC0"/>
                </a:solidFill>
                <a:latin typeface="Times New Roman" panose="02020603050405020304" pitchFamily="18" charset="0"/>
                <a:cs typeface="Times New Roman" panose="02020603050405020304" pitchFamily="18" charset="0"/>
              </a:rPr>
              <a:t>interface </a:t>
            </a:r>
            <a:r>
              <a:rPr sz="2400" b="1" dirty="0">
                <a:latin typeface="Times New Roman" panose="02020603050405020304" pitchFamily="18" charset="0"/>
                <a:cs typeface="Times New Roman" panose="02020603050405020304" pitchFamily="18" charset="0"/>
              </a:rPr>
              <a:t>&lt;Tên giao diện&gt; { }</a:t>
            </a:r>
            <a:endParaRPr sz="2400" dirty="0">
              <a:latin typeface="Times New Roman" panose="02020603050405020304" pitchFamily="18" charset="0"/>
              <a:cs typeface="Times New Roman" panose="02020603050405020304" pitchFamily="18" charset="0"/>
            </a:endParaRPr>
          </a:p>
          <a:p>
            <a:pPr marL="332740">
              <a:spcBef>
                <a:spcPts val="575"/>
              </a:spcBef>
            </a:pPr>
            <a:r>
              <a:rPr sz="2400" b="1" dirty="0">
                <a:latin typeface="Times New Roman" panose="02020603050405020304" pitchFamily="18" charset="0"/>
                <a:cs typeface="Times New Roman" panose="02020603050405020304" pitchFamily="18" charset="0"/>
              </a:rPr>
              <a:t>&lt;Giao diện con&gt; </a:t>
            </a:r>
            <a:r>
              <a:rPr sz="2400" b="1" i="1" dirty="0">
                <a:solidFill>
                  <a:srgbClr val="006FC0"/>
                </a:solidFill>
                <a:latin typeface="Times New Roman" panose="02020603050405020304" pitchFamily="18" charset="0"/>
                <a:cs typeface="Times New Roman" panose="02020603050405020304" pitchFamily="18" charset="0"/>
              </a:rPr>
              <a:t>extends </a:t>
            </a:r>
            <a:r>
              <a:rPr sz="2400" b="1" dirty="0">
                <a:latin typeface="Times New Roman" panose="02020603050405020304" pitchFamily="18" charset="0"/>
                <a:cs typeface="Times New Roman" panose="02020603050405020304" pitchFamily="18" charset="0"/>
              </a:rPr>
              <a:t>&lt;Giao diện cha&gt; { }</a:t>
            </a:r>
            <a:endParaRPr sz="2400" dirty="0">
              <a:latin typeface="Times New Roman" panose="02020603050405020304" pitchFamily="18" charset="0"/>
              <a:cs typeface="Times New Roman" panose="02020603050405020304" pitchFamily="18" charset="0"/>
            </a:endParaRPr>
          </a:p>
          <a:p>
            <a:pPr marL="355600" indent="-342900">
              <a:spcBef>
                <a:spcPts val="944"/>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332740">
              <a:spcBef>
                <a:spcPts val="135"/>
              </a:spcBef>
            </a:pPr>
            <a:r>
              <a:rPr lang="en-US" sz="1900" b="1" dirty="0">
                <a:solidFill>
                  <a:srgbClr val="006FC0"/>
                </a:solidFill>
                <a:latin typeface="Times New Roman" panose="02020603050405020304" pitchFamily="18" charset="0"/>
                <a:cs typeface="Times New Roman" panose="02020603050405020304" pitchFamily="18" charset="0"/>
              </a:rPr>
              <a:t>      </a:t>
            </a: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DoiXung {…}</a:t>
            </a:r>
            <a:endParaRPr sz="19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429001" y="6079424"/>
            <a:ext cx="5805805" cy="696794"/>
          </a:xfrm>
          <a:prstGeom prst="rect">
            <a:avLst/>
          </a:prstGeom>
        </p:spPr>
        <p:txBody>
          <a:bodyPr vert="horz" wrap="square" lIns="0" tIns="12700" rIns="0" bIns="0" rtlCol="0">
            <a:spAutoFit/>
          </a:bodyPr>
          <a:lstStyle/>
          <a:p>
            <a:pPr marL="12700" marR="5080">
              <a:lnSpc>
                <a:spcPct val="120100"/>
              </a:lnSpc>
              <a:spcBef>
                <a:spcPts val="100"/>
              </a:spcBef>
            </a:pP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Can </a:t>
            </a:r>
            <a:r>
              <a:rPr sz="1900" b="1" dirty="0">
                <a:solidFill>
                  <a:srgbClr val="006FC0"/>
                </a:solidFill>
                <a:latin typeface="Times New Roman" panose="02020603050405020304" pitchFamily="18" charset="0"/>
                <a:cs typeface="Times New Roman" panose="02020603050405020304" pitchFamily="18" charset="0"/>
              </a:rPr>
              <a:t>extends </a:t>
            </a:r>
            <a:r>
              <a:rPr sz="1900" b="1" dirty="0">
                <a:solidFill>
                  <a:srgbClr val="00AB7D"/>
                </a:solidFill>
                <a:latin typeface="Times New Roman" panose="02020603050405020304" pitchFamily="18" charset="0"/>
                <a:cs typeface="Times New Roman" panose="02020603050405020304" pitchFamily="18" charset="0"/>
              </a:rPr>
              <a:t>DoiXung {…}  </a:t>
            </a:r>
            <a:endParaRPr lang="en-US" sz="1900" b="1" dirty="0">
              <a:solidFill>
                <a:srgbClr val="00AB7D"/>
              </a:solidFill>
              <a:latin typeface="Times New Roman" panose="02020603050405020304" pitchFamily="18" charset="0"/>
              <a:cs typeface="Times New Roman" panose="02020603050405020304" pitchFamily="18" charset="0"/>
            </a:endParaRPr>
          </a:p>
          <a:p>
            <a:pPr marL="12700" marR="5080">
              <a:lnSpc>
                <a:spcPct val="120100"/>
              </a:lnSpc>
              <a:spcBef>
                <a:spcPts val="100"/>
              </a:spcBef>
            </a:pP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DiChuyen {…}</a:t>
            </a:r>
            <a:endParaRPr sz="19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40</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804160" y="-183851"/>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8" name="object 8"/>
          <p:cNvSpPr txBox="1"/>
          <p:nvPr/>
        </p:nvSpPr>
        <p:spPr>
          <a:xfrm>
            <a:off x="2619755" y="1244121"/>
            <a:ext cx="8561070" cy="5060360"/>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Lớp thực thi giao diện</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Hoặc là lớp trừu tượng (abstract class)</a:t>
            </a:r>
          </a:p>
          <a:p>
            <a:pPr marL="756285" marR="10795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Hoặc là bắt buộc phải cài đặt chi tiết toàn bộ các  phương thức trong giao diện nếu là lớp cụ thể</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Một lớp có thể thực thi nhiều giao diện</a:t>
            </a:r>
          </a:p>
          <a:p>
            <a:pPr marL="332740">
              <a:spcBef>
                <a:spcPts val="365"/>
              </a:spcBef>
            </a:pPr>
            <a:r>
              <a:rPr sz="2800" b="1" dirty="0">
                <a:latin typeface="Times New Roman" panose="02020603050405020304" pitchFamily="18" charset="0"/>
                <a:cs typeface="Times New Roman" panose="02020603050405020304" pitchFamily="18" charset="0"/>
              </a:rPr>
              <a:t>&lt;Lớp con&gt; [</a:t>
            </a:r>
            <a:r>
              <a:rPr sz="2800" b="1" i="1" dirty="0">
                <a:solidFill>
                  <a:srgbClr val="006FC0"/>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&lt;Lớp cha&gt;]</a:t>
            </a:r>
            <a:endParaRPr sz="2800" dirty="0">
              <a:latin typeface="Times New Roman" panose="02020603050405020304" pitchFamily="18" charset="0"/>
              <a:cs typeface="Times New Roman" panose="02020603050405020304" pitchFamily="18" charset="0"/>
            </a:endParaRPr>
          </a:p>
          <a:p>
            <a:pPr marL="332740"/>
            <a:r>
              <a:rPr sz="2800" b="1" i="1" dirty="0">
                <a:solidFill>
                  <a:srgbClr val="006FC0"/>
                </a:solidFill>
                <a:latin typeface="Times New Roman" panose="02020603050405020304" pitchFamily="18" charset="0"/>
                <a:cs typeface="Times New Roman" panose="02020603050405020304" pitchFamily="18" charset="0"/>
              </a:rPr>
              <a:t>implements </a:t>
            </a:r>
            <a:r>
              <a:rPr sz="2800" b="1" dirty="0">
                <a:latin typeface="Times New Roman" panose="02020603050405020304" pitchFamily="18" charset="0"/>
                <a:cs typeface="Times New Roman" panose="02020603050405020304" pitchFamily="18" charset="0"/>
              </a:rPr>
              <a:t>&lt;Danh sách giao diện&gt;</a:t>
            </a:r>
            <a:endParaRPr sz="2800" dirty="0">
              <a:latin typeface="Times New Roman" panose="02020603050405020304" pitchFamily="18" charset="0"/>
              <a:cs typeface="Times New Roman" panose="02020603050405020304" pitchFamily="18" charset="0"/>
            </a:endParaRPr>
          </a:p>
          <a:p>
            <a:pPr marL="355600" indent="-342900">
              <a:spcBef>
                <a:spcPts val="10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a:t>
            </a:r>
          </a:p>
          <a:p>
            <a:pPr marL="332740">
              <a:spcBef>
                <a:spcPts val="16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HinhVuong </a:t>
            </a:r>
            <a:r>
              <a:rPr sz="2400" b="1" dirty="0">
                <a:solidFill>
                  <a:srgbClr val="FF0000"/>
                </a:solidFill>
                <a:latin typeface="Times New Roman" panose="02020603050405020304" pitchFamily="18" charset="0"/>
                <a:cs typeface="Times New Roman" panose="02020603050405020304" pitchFamily="18" charset="0"/>
              </a:rPr>
              <a:t>extends </a:t>
            </a:r>
            <a:r>
              <a:rPr sz="2400" b="1" dirty="0">
                <a:latin typeface="Times New Roman" panose="02020603050405020304" pitchFamily="18" charset="0"/>
                <a:cs typeface="Times New Roman" panose="02020603050405020304" pitchFamily="18" charset="0"/>
              </a:rPr>
              <a:t>TuGiac</a:t>
            </a:r>
            <a:endParaRPr sz="2400" dirty="0">
              <a:latin typeface="Times New Roman" panose="02020603050405020304" pitchFamily="18" charset="0"/>
              <a:cs typeface="Times New Roman" panose="02020603050405020304" pitchFamily="18" charset="0"/>
            </a:endParaRPr>
          </a:p>
          <a:p>
            <a:pPr marL="3071495">
              <a:spcBef>
                <a:spcPts val="575"/>
              </a:spcBef>
            </a:pPr>
            <a:r>
              <a:rPr sz="2400" b="1" dirty="0">
                <a:solidFill>
                  <a:srgbClr val="FF0000"/>
                </a:solidFill>
                <a:latin typeface="Times New Roman" panose="02020603050405020304" pitchFamily="18" charset="0"/>
                <a:cs typeface="Times New Roman" panose="02020603050405020304" pitchFamily="18" charset="0"/>
              </a:rPr>
              <a:t>implements </a:t>
            </a:r>
            <a:r>
              <a:rPr sz="2400" b="1" dirty="0">
                <a:latin typeface="Times New Roman" panose="02020603050405020304" pitchFamily="18" charset="0"/>
                <a:cs typeface="Times New Roman" panose="02020603050405020304" pitchFamily="18" charset="0"/>
              </a:rPr>
              <a:t>DoiXung, DiChuyen {</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048001" y="6342913"/>
            <a:ext cx="208915" cy="391795"/>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41</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6670" y="393222"/>
            <a:ext cx="2421255" cy="552450"/>
          </a:xfrm>
          <a:prstGeom prst="rect">
            <a:avLst/>
          </a:prstGeom>
        </p:spPr>
        <p:txBody>
          <a:bodyPr vert="horz" wrap="square" lIns="0" tIns="0" rIns="0" bIns="0" rtlCol="0">
            <a:spAutoFit/>
          </a:bodyPr>
          <a:lstStyle/>
          <a:p>
            <a:pPr>
              <a:lnSpc>
                <a:spcPct val="100000"/>
              </a:lnSpc>
            </a:pPr>
            <a:r>
              <a:rPr sz="3600" spc="-5" dirty="0">
                <a:solidFill>
                  <a:srgbClr val="333399"/>
                </a:solidFill>
                <a:latin typeface="Tahoma"/>
                <a:cs typeface="Tahoma"/>
              </a:rPr>
              <a:t>4. Giao</a:t>
            </a:r>
            <a:r>
              <a:rPr sz="3600" spc="-100" dirty="0">
                <a:solidFill>
                  <a:srgbClr val="333399"/>
                </a:solidFill>
                <a:latin typeface="Tahoma"/>
                <a:cs typeface="Tahoma"/>
              </a:rPr>
              <a:t> </a:t>
            </a:r>
            <a:r>
              <a:rPr sz="3600" spc="-430" dirty="0">
                <a:solidFill>
                  <a:srgbClr val="333399"/>
                </a:solidFill>
                <a:latin typeface="Tahoma"/>
                <a:cs typeface="Tahoma"/>
              </a:rPr>
              <a:t>diện</a:t>
            </a:r>
            <a:endParaRPr sz="3600">
              <a:latin typeface="Tahoma"/>
              <a:cs typeface="Tahoma"/>
            </a:endParaRPr>
          </a:p>
        </p:txBody>
      </p:sp>
      <p:grpSp>
        <p:nvGrpSpPr>
          <p:cNvPr id="3" name="object 3"/>
          <p:cNvGrpSpPr/>
          <p:nvPr/>
        </p:nvGrpSpPr>
        <p:grpSpPr>
          <a:xfrm>
            <a:off x="1650493" y="318516"/>
            <a:ext cx="8543925" cy="1053465"/>
            <a:chOff x="126492" y="318515"/>
            <a:chExt cx="8543925" cy="1053465"/>
          </a:xfrm>
        </p:grpSpPr>
        <p:sp>
          <p:nvSpPr>
            <p:cNvPr id="4" name="object 4"/>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p>
          </p:txBody>
        </p:sp>
        <p:sp>
          <p:nvSpPr>
            <p:cNvPr id="5" name="object 5"/>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1019" y="848867"/>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p>
          </p:txBody>
        </p:sp>
        <p:sp>
          <p:nvSpPr>
            <p:cNvPr id="7" name="object 7"/>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10" name="object 10"/>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42</a:t>
            </a:r>
            <a:endParaRPr sz="1400">
              <a:latin typeface="Arial"/>
              <a:cs typeface="Arial"/>
            </a:endParaRPr>
          </a:p>
        </p:txBody>
      </p:sp>
      <p:grpSp>
        <p:nvGrpSpPr>
          <p:cNvPr id="12" name="object 12"/>
          <p:cNvGrpSpPr/>
          <p:nvPr/>
        </p:nvGrpSpPr>
        <p:grpSpPr>
          <a:xfrm>
            <a:off x="4539806" y="1892617"/>
            <a:ext cx="2818765" cy="1383030"/>
            <a:chOff x="3015805" y="1892617"/>
            <a:chExt cx="2818765" cy="1383030"/>
          </a:xfrm>
        </p:grpSpPr>
        <p:sp>
          <p:nvSpPr>
            <p:cNvPr id="13" name="object 13"/>
            <p:cNvSpPr/>
            <p:nvPr/>
          </p:nvSpPr>
          <p:spPr>
            <a:xfrm>
              <a:off x="3020567" y="1900427"/>
              <a:ext cx="2809240" cy="1370330"/>
            </a:xfrm>
            <a:custGeom>
              <a:avLst/>
              <a:gdLst/>
              <a:ahLst/>
              <a:cxnLst/>
              <a:rect l="l" t="t" r="r" b="b"/>
              <a:pathLst>
                <a:path w="2809240" h="1370329">
                  <a:moveTo>
                    <a:pt x="2808732" y="0"/>
                  </a:moveTo>
                  <a:lnTo>
                    <a:pt x="0" y="0"/>
                  </a:lnTo>
                  <a:lnTo>
                    <a:pt x="0" y="1370076"/>
                  </a:lnTo>
                  <a:lnTo>
                    <a:pt x="2808732" y="1370076"/>
                  </a:lnTo>
                  <a:lnTo>
                    <a:pt x="2808732" y="0"/>
                  </a:lnTo>
                  <a:close/>
                </a:path>
              </a:pathLst>
            </a:custGeom>
            <a:solidFill>
              <a:srgbClr val="FBF3D1"/>
            </a:solidFill>
          </p:spPr>
          <p:txBody>
            <a:bodyPr wrap="square" lIns="0" tIns="0" rIns="0" bIns="0" rtlCol="0"/>
            <a:lstStyle/>
            <a:p>
              <a:endParaRPr/>
            </a:p>
          </p:txBody>
        </p:sp>
        <p:sp>
          <p:nvSpPr>
            <p:cNvPr id="14" name="object 14"/>
            <p:cNvSpPr/>
            <p:nvPr/>
          </p:nvSpPr>
          <p:spPr>
            <a:xfrm>
              <a:off x="3020567" y="1897379"/>
              <a:ext cx="2809240" cy="1373505"/>
            </a:xfrm>
            <a:custGeom>
              <a:avLst/>
              <a:gdLst/>
              <a:ahLst/>
              <a:cxnLst/>
              <a:rect l="l" t="t" r="r" b="b"/>
              <a:pathLst>
                <a:path w="2809240" h="1373504">
                  <a:moveTo>
                    <a:pt x="0" y="1373124"/>
                  </a:moveTo>
                  <a:lnTo>
                    <a:pt x="2808732" y="1373124"/>
                  </a:lnTo>
                  <a:lnTo>
                    <a:pt x="2808732" y="3048"/>
                  </a:lnTo>
                  <a:lnTo>
                    <a:pt x="0" y="3048"/>
                  </a:lnTo>
                  <a:lnTo>
                    <a:pt x="0" y="1373124"/>
                  </a:lnTo>
                  <a:close/>
                </a:path>
                <a:path w="2809240" h="1373504">
                  <a:moveTo>
                    <a:pt x="0" y="364236"/>
                  </a:moveTo>
                  <a:lnTo>
                    <a:pt x="2808732" y="364236"/>
                  </a:lnTo>
                  <a:lnTo>
                    <a:pt x="2808732" y="0"/>
                  </a:lnTo>
                  <a:lnTo>
                    <a:pt x="0" y="0"/>
                  </a:lnTo>
                  <a:lnTo>
                    <a:pt x="0" y="364236"/>
                  </a:lnTo>
                  <a:close/>
                </a:path>
              </a:pathLst>
            </a:custGeom>
            <a:ln w="9144">
              <a:solidFill>
                <a:srgbClr val="EE791F"/>
              </a:solidFill>
            </a:ln>
          </p:spPr>
          <p:txBody>
            <a:bodyPr wrap="square" lIns="0" tIns="0" rIns="0" bIns="0" rtlCol="0"/>
            <a:lstStyle/>
            <a:p>
              <a:endParaRPr/>
            </a:p>
          </p:txBody>
        </p:sp>
      </p:grpSp>
      <p:sp>
        <p:nvSpPr>
          <p:cNvPr id="15" name="object 15"/>
          <p:cNvSpPr txBox="1"/>
          <p:nvPr/>
        </p:nvSpPr>
        <p:spPr>
          <a:xfrm>
            <a:off x="4549140" y="1905000"/>
            <a:ext cx="2799715" cy="314830"/>
          </a:xfrm>
          <a:prstGeom prst="rect">
            <a:avLst/>
          </a:prstGeom>
          <a:solidFill>
            <a:srgbClr val="FBF3D1"/>
          </a:solidFill>
        </p:spPr>
        <p:txBody>
          <a:bodyPr vert="horz" wrap="square" lIns="0" tIns="37465" rIns="0" bIns="0" rtlCol="0">
            <a:spAutoFit/>
          </a:bodyPr>
          <a:lstStyle/>
          <a:p>
            <a:pPr marL="1905" algn="ctr">
              <a:spcBef>
                <a:spcPts val="295"/>
              </a:spcBef>
            </a:pPr>
            <a:r>
              <a:rPr dirty="0">
                <a:solidFill>
                  <a:srgbClr val="585858"/>
                </a:solidFill>
                <a:latin typeface="Verdana"/>
                <a:cs typeface="Verdana"/>
              </a:rPr>
              <a:t>Circle</a:t>
            </a:r>
            <a:endParaRPr>
              <a:latin typeface="Verdana"/>
              <a:cs typeface="Verdana"/>
            </a:endParaRPr>
          </a:p>
        </p:txBody>
      </p:sp>
      <p:sp>
        <p:nvSpPr>
          <p:cNvPr id="16" name="object 16"/>
          <p:cNvSpPr/>
          <p:nvPr/>
        </p:nvSpPr>
        <p:spPr>
          <a:xfrm>
            <a:off x="4544567" y="2260093"/>
            <a:ext cx="2809240" cy="315595"/>
          </a:xfrm>
          <a:custGeom>
            <a:avLst/>
            <a:gdLst/>
            <a:ahLst/>
            <a:cxnLst/>
            <a:rect l="l" t="t" r="r" b="b"/>
            <a:pathLst>
              <a:path w="2809240" h="315594">
                <a:moveTo>
                  <a:pt x="0" y="315467"/>
                </a:moveTo>
                <a:lnTo>
                  <a:pt x="2808732" y="315467"/>
                </a:lnTo>
                <a:lnTo>
                  <a:pt x="2808732" y="0"/>
                </a:lnTo>
                <a:lnTo>
                  <a:pt x="0" y="0"/>
                </a:lnTo>
                <a:lnTo>
                  <a:pt x="0" y="315467"/>
                </a:lnTo>
                <a:close/>
              </a:path>
            </a:pathLst>
          </a:custGeom>
          <a:ln w="9143">
            <a:solidFill>
              <a:srgbClr val="EE791F"/>
            </a:solidFill>
          </a:ln>
        </p:spPr>
        <p:txBody>
          <a:bodyPr wrap="square" lIns="0" tIns="0" rIns="0" bIns="0" rtlCol="0"/>
          <a:lstStyle/>
          <a:p>
            <a:endParaRPr/>
          </a:p>
        </p:txBody>
      </p:sp>
      <p:sp>
        <p:nvSpPr>
          <p:cNvPr id="17" name="object 17"/>
          <p:cNvSpPr txBox="1"/>
          <p:nvPr/>
        </p:nvSpPr>
        <p:spPr>
          <a:xfrm>
            <a:off x="4549140" y="2266188"/>
            <a:ext cx="2799715" cy="256480"/>
          </a:xfrm>
          <a:prstGeom prst="rect">
            <a:avLst/>
          </a:prstGeom>
          <a:solidFill>
            <a:srgbClr val="FBF3D1"/>
          </a:solidFill>
        </p:spPr>
        <p:txBody>
          <a:bodyPr vert="horz" wrap="square" lIns="0" tIns="40640" rIns="0" bIns="0" rtlCol="0">
            <a:spAutoFit/>
          </a:bodyPr>
          <a:lstStyle/>
          <a:p>
            <a:pPr marL="86360">
              <a:spcBef>
                <a:spcPts val="320"/>
              </a:spcBef>
            </a:pPr>
            <a:r>
              <a:rPr sz="1400" dirty="0">
                <a:solidFill>
                  <a:srgbClr val="585858"/>
                </a:solidFill>
                <a:latin typeface="Verdana"/>
                <a:cs typeface="Verdana"/>
              </a:rPr>
              <a:t>-radius:</a:t>
            </a:r>
            <a:r>
              <a:rPr sz="1400" spc="-35" dirty="0">
                <a:solidFill>
                  <a:srgbClr val="585858"/>
                </a:solidFill>
                <a:latin typeface="Verdana"/>
                <a:cs typeface="Verdana"/>
              </a:rPr>
              <a:t> </a:t>
            </a:r>
            <a:r>
              <a:rPr sz="1400" dirty="0">
                <a:solidFill>
                  <a:srgbClr val="585858"/>
                </a:solidFill>
                <a:latin typeface="Verdana"/>
                <a:cs typeface="Verdana"/>
              </a:rPr>
              <a:t>float</a:t>
            </a:r>
            <a:endParaRPr sz="1400">
              <a:latin typeface="Verdana"/>
              <a:cs typeface="Verdana"/>
            </a:endParaRPr>
          </a:p>
        </p:txBody>
      </p:sp>
      <p:sp>
        <p:nvSpPr>
          <p:cNvPr id="18" name="object 18"/>
          <p:cNvSpPr/>
          <p:nvPr/>
        </p:nvSpPr>
        <p:spPr>
          <a:xfrm>
            <a:off x="4544567" y="2589277"/>
            <a:ext cx="2809240" cy="681355"/>
          </a:xfrm>
          <a:custGeom>
            <a:avLst/>
            <a:gdLst/>
            <a:ahLst/>
            <a:cxnLst/>
            <a:rect l="l" t="t" r="r" b="b"/>
            <a:pathLst>
              <a:path w="2809240" h="681354">
                <a:moveTo>
                  <a:pt x="0" y="681227"/>
                </a:moveTo>
                <a:lnTo>
                  <a:pt x="2808732" y="681227"/>
                </a:lnTo>
                <a:lnTo>
                  <a:pt x="2808732" y="0"/>
                </a:lnTo>
                <a:lnTo>
                  <a:pt x="0" y="0"/>
                </a:lnTo>
                <a:lnTo>
                  <a:pt x="0" y="681227"/>
                </a:lnTo>
                <a:close/>
              </a:path>
            </a:pathLst>
          </a:custGeom>
          <a:ln w="9144">
            <a:solidFill>
              <a:srgbClr val="EE791F"/>
            </a:solidFill>
          </a:ln>
        </p:spPr>
        <p:txBody>
          <a:bodyPr wrap="square" lIns="0" tIns="0" rIns="0" bIns="0" rtlCol="0"/>
          <a:lstStyle/>
          <a:p>
            <a:endParaRPr/>
          </a:p>
        </p:txBody>
      </p:sp>
      <p:sp>
        <p:nvSpPr>
          <p:cNvPr id="19" name="object 19"/>
          <p:cNvSpPr txBox="1"/>
          <p:nvPr/>
        </p:nvSpPr>
        <p:spPr>
          <a:xfrm>
            <a:off x="4549140" y="2586989"/>
            <a:ext cx="2799715" cy="608500"/>
          </a:xfrm>
          <a:prstGeom prst="rect">
            <a:avLst/>
          </a:prstGeom>
          <a:solidFill>
            <a:srgbClr val="FBF3D1"/>
          </a:solidFill>
        </p:spPr>
        <p:txBody>
          <a:bodyPr vert="horz" wrap="square" lIns="0" tIns="5715" rIns="0" bIns="0" rtlCol="0">
            <a:spAutoFit/>
          </a:bodyPr>
          <a:lstStyle/>
          <a:p>
            <a:pPr marL="86360">
              <a:lnSpc>
                <a:spcPts val="1595"/>
              </a:lnSpc>
              <a:spcBef>
                <a:spcPts val="45"/>
              </a:spcBef>
            </a:pPr>
            <a:r>
              <a:rPr sz="1400" dirty="0">
                <a:solidFill>
                  <a:srgbClr val="585858"/>
                </a:solidFill>
                <a:latin typeface="Verdana"/>
                <a:cs typeface="Verdana"/>
              </a:rPr>
              <a:t>+calculateArea():float</a:t>
            </a:r>
            <a:endParaRPr sz="1400">
              <a:latin typeface="Verdana"/>
              <a:cs typeface="Verdana"/>
            </a:endParaRPr>
          </a:p>
          <a:p>
            <a:pPr marL="86360">
              <a:lnSpc>
                <a:spcPts val="1510"/>
              </a:lnSpc>
            </a:pPr>
            <a:r>
              <a:rPr sz="1400" dirty="0">
                <a:solidFill>
                  <a:srgbClr val="585858"/>
                </a:solidFill>
                <a:latin typeface="Verdana"/>
                <a:cs typeface="Verdana"/>
              </a:rPr>
              <a:t>+moveTo(Graphics,int,</a:t>
            </a:r>
            <a:r>
              <a:rPr sz="1400" spc="-6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a:p>
            <a:pPr marL="86360">
              <a:lnSpc>
                <a:spcPts val="1595"/>
              </a:lnSpc>
            </a:pPr>
            <a:r>
              <a:rPr sz="1400" dirty="0">
                <a:solidFill>
                  <a:srgbClr val="585858"/>
                </a:solidFill>
                <a:latin typeface="Verdana"/>
                <a:cs typeface="Verdana"/>
              </a:rPr>
              <a:t>+fill(Graphics)</a:t>
            </a:r>
            <a:endParaRPr sz="1400">
              <a:latin typeface="Verdana"/>
              <a:cs typeface="Verdana"/>
            </a:endParaRPr>
          </a:p>
        </p:txBody>
      </p:sp>
      <p:grpSp>
        <p:nvGrpSpPr>
          <p:cNvPr id="20" name="object 20"/>
          <p:cNvGrpSpPr/>
          <p:nvPr/>
        </p:nvGrpSpPr>
        <p:grpSpPr>
          <a:xfrm>
            <a:off x="6810565" y="18098"/>
            <a:ext cx="2747010" cy="1457325"/>
            <a:chOff x="5286565" y="18097"/>
            <a:chExt cx="2747010" cy="1457325"/>
          </a:xfrm>
        </p:grpSpPr>
        <p:sp>
          <p:nvSpPr>
            <p:cNvPr id="21" name="object 21"/>
            <p:cNvSpPr/>
            <p:nvPr/>
          </p:nvSpPr>
          <p:spPr>
            <a:xfrm>
              <a:off x="5291328" y="25907"/>
              <a:ext cx="2737485" cy="1445260"/>
            </a:xfrm>
            <a:custGeom>
              <a:avLst/>
              <a:gdLst/>
              <a:ahLst/>
              <a:cxnLst/>
              <a:rect l="l" t="t" r="r" b="b"/>
              <a:pathLst>
                <a:path w="2737484" h="1445260">
                  <a:moveTo>
                    <a:pt x="2737104" y="0"/>
                  </a:moveTo>
                  <a:lnTo>
                    <a:pt x="0" y="0"/>
                  </a:lnTo>
                  <a:lnTo>
                    <a:pt x="0" y="1444752"/>
                  </a:lnTo>
                  <a:lnTo>
                    <a:pt x="2737104" y="1444752"/>
                  </a:lnTo>
                  <a:lnTo>
                    <a:pt x="2737104" y="0"/>
                  </a:lnTo>
                  <a:close/>
                </a:path>
              </a:pathLst>
            </a:custGeom>
            <a:solidFill>
              <a:srgbClr val="FBF3D1"/>
            </a:solidFill>
          </p:spPr>
          <p:txBody>
            <a:bodyPr wrap="square" lIns="0" tIns="0" rIns="0" bIns="0" rtlCol="0"/>
            <a:lstStyle/>
            <a:p>
              <a:endParaRPr/>
            </a:p>
          </p:txBody>
        </p:sp>
        <p:sp>
          <p:nvSpPr>
            <p:cNvPr id="22" name="object 22"/>
            <p:cNvSpPr/>
            <p:nvPr/>
          </p:nvSpPr>
          <p:spPr>
            <a:xfrm>
              <a:off x="5291328" y="22859"/>
              <a:ext cx="2737485" cy="1447800"/>
            </a:xfrm>
            <a:custGeom>
              <a:avLst/>
              <a:gdLst/>
              <a:ahLst/>
              <a:cxnLst/>
              <a:rect l="l" t="t" r="r" b="b"/>
              <a:pathLst>
                <a:path w="2737484" h="1447800">
                  <a:moveTo>
                    <a:pt x="0" y="1447800"/>
                  </a:moveTo>
                  <a:lnTo>
                    <a:pt x="2737104" y="1447800"/>
                  </a:lnTo>
                  <a:lnTo>
                    <a:pt x="2737104" y="3048"/>
                  </a:lnTo>
                  <a:lnTo>
                    <a:pt x="0" y="3048"/>
                  </a:lnTo>
                  <a:lnTo>
                    <a:pt x="0" y="1447800"/>
                  </a:lnTo>
                  <a:close/>
                </a:path>
                <a:path w="2737484" h="1447800">
                  <a:moveTo>
                    <a:pt x="0" y="374904"/>
                  </a:moveTo>
                  <a:lnTo>
                    <a:pt x="2737104" y="374904"/>
                  </a:lnTo>
                  <a:lnTo>
                    <a:pt x="2737104" y="0"/>
                  </a:lnTo>
                  <a:lnTo>
                    <a:pt x="0" y="0"/>
                  </a:lnTo>
                  <a:lnTo>
                    <a:pt x="0" y="374904"/>
                  </a:lnTo>
                  <a:close/>
                </a:path>
              </a:pathLst>
            </a:custGeom>
            <a:ln w="9144">
              <a:solidFill>
                <a:srgbClr val="EE791F"/>
              </a:solidFill>
            </a:ln>
          </p:spPr>
          <p:txBody>
            <a:bodyPr wrap="square" lIns="0" tIns="0" rIns="0" bIns="0" rtlCol="0"/>
            <a:lstStyle/>
            <a:p>
              <a:endParaRPr/>
            </a:p>
          </p:txBody>
        </p:sp>
      </p:grpSp>
      <p:sp>
        <p:nvSpPr>
          <p:cNvPr id="23" name="object 23"/>
          <p:cNvSpPr txBox="1">
            <a:spLocks noGrp="1"/>
          </p:cNvSpPr>
          <p:nvPr>
            <p:ph type="title"/>
          </p:nvPr>
        </p:nvSpPr>
        <p:spPr>
          <a:xfrm>
            <a:off x="6819900" y="54996"/>
            <a:ext cx="2727960" cy="314189"/>
          </a:xfrm>
          <a:prstGeom prst="rect">
            <a:avLst/>
          </a:prstGeom>
          <a:solidFill>
            <a:srgbClr val="FBF3D1"/>
          </a:solidFill>
        </p:spPr>
        <p:txBody>
          <a:bodyPr vert="horz" wrap="square" lIns="0" tIns="36830" rIns="0" bIns="0" rtlCol="0" anchor="ctr">
            <a:spAutoFit/>
          </a:bodyPr>
          <a:lstStyle/>
          <a:p>
            <a:pPr algn="ctr">
              <a:lnSpc>
                <a:spcPct val="100000"/>
              </a:lnSpc>
              <a:spcBef>
                <a:spcPts val="290"/>
              </a:spcBef>
            </a:pPr>
            <a:r>
              <a:rPr sz="1800" i="1" spc="-5" dirty="0">
                <a:solidFill>
                  <a:srgbClr val="585858"/>
                </a:solidFill>
                <a:latin typeface="Verdana"/>
                <a:cs typeface="Verdana"/>
              </a:rPr>
              <a:t>Action</a:t>
            </a:r>
            <a:endParaRPr sz="1800">
              <a:latin typeface="Verdana"/>
              <a:cs typeface="Verdana"/>
            </a:endParaRPr>
          </a:p>
        </p:txBody>
      </p:sp>
      <p:sp>
        <p:nvSpPr>
          <p:cNvPr id="24" name="object 24"/>
          <p:cNvSpPr/>
          <p:nvPr/>
        </p:nvSpPr>
        <p:spPr>
          <a:xfrm>
            <a:off x="6815329" y="397763"/>
            <a:ext cx="2737485" cy="463550"/>
          </a:xfrm>
          <a:custGeom>
            <a:avLst/>
            <a:gdLst/>
            <a:ahLst/>
            <a:cxnLst/>
            <a:rect l="l" t="t" r="r" b="b"/>
            <a:pathLst>
              <a:path w="2737484" h="463550">
                <a:moveTo>
                  <a:pt x="0" y="463296"/>
                </a:moveTo>
                <a:lnTo>
                  <a:pt x="2737104" y="463296"/>
                </a:lnTo>
                <a:lnTo>
                  <a:pt x="2737104" y="0"/>
                </a:lnTo>
                <a:lnTo>
                  <a:pt x="0" y="0"/>
                </a:lnTo>
                <a:lnTo>
                  <a:pt x="0" y="463296"/>
                </a:lnTo>
                <a:close/>
              </a:path>
            </a:pathLst>
          </a:custGeom>
          <a:ln w="9144">
            <a:solidFill>
              <a:srgbClr val="EE791F"/>
            </a:solidFill>
          </a:ln>
        </p:spPr>
        <p:txBody>
          <a:bodyPr wrap="square" lIns="0" tIns="0" rIns="0" bIns="0" rtlCol="0"/>
          <a:lstStyle/>
          <a:p>
            <a:endParaRPr/>
          </a:p>
        </p:txBody>
      </p:sp>
      <p:sp>
        <p:nvSpPr>
          <p:cNvPr id="25" name="object 25"/>
          <p:cNvSpPr txBox="1"/>
          <p:nvPr/>
        </p:nvSpPr>
        <p:spPr>
          <a:xfrm>
            <a:off x="6819900" y="402337"/>
            <a:ext cx="2727960" cy="410369"/>
          </a:xfrm>
          <a:prstGeom prst="rect">
            <a:avLst/>
          </a:prstGeom>
          <a:solidFill>
            <a:srgbClr val="FBF3D1"/>
          </a:solidFill>
        </p:spPr>
        <p:txBody>
          <a:bodyPr vert="horz" wrap="square" lIns="0" tIns="0" rIns="0" bIns="0" rtlCol="0">
            <a:spAutoFit/>
          </a:bodyPr>
          <a:lstStyle/>
          <a:p>
            <a:pPr marL="85725">
              <a:lnSpc>
                <a:spcPts val="1590"/>
              </a:lnSpc>
            </a:pPr>
            <a:r>
              <a:rPr sz="1400" spc="-5" dirty="0">
                <a:solidFill>
                  <a:srgbClr val="585858"/>
                </a:solidFill>
                <a:latin typeface="Verdana"/>
                <a:cs typeface="Verdana"/>
              </a:rPr>
              <a:t>#x:</a:t>
            </a:r>
            <a:r>
              <a:rPr sz="1400" spc="-9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a:p>
            <a:pPr marL="85725">
              <a:lnSpc>
                <a:spcPts val="1595"/>
              </a:lnSpc>
            </a:pPr>
            <a:r>
              <a:rPr sz="1400" dirty="0">
                <a:solidFill>
                  <a:srgbClr val="585858"/>
                </a:solidFill>
                <a:latin typeface="Verdana"/>
                <a:cs typeface="Verdana"/>
              </a:rPr>
              <a:t>#y:</a:t>
            </a:r>
            <a:r>
              <a:rPr sz="1400" spc="-10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p:txBody>
      </p:sp>
      <p:grpSp>
        <p:nvGrpSpPr>
          <p:cNvPr id="26" name="object 26"/>
          <p:cNvGrpSpPr/>
          <p:nvPr/>
        </p:nvGrpSpPr>
        <p:grpSpPr>
          <a:xfrm>
            <a:off x="6810565" y="848678"/>
            <a:ext cx="2747010" cy="633095"/>
            <a:chOff x="5286565" y="848677"/>
            <a:chExt cx="2747010" cy="633095"/>
          </a:xfrm>
        </p:grpSpPr>
        <p:sp>
          <p:nvSpPr>
            <p:cNvPr id="27" name="object 27"/>
            <p:cNvSpPr/>
            <p:nvPr/>
          </p:nvSpPr>
          <p:spPr>
            <a:xfrm>
              <a:off x="5291328" y="853439"/>
              <a:ext cx="2737485" cy="623570"/>
            </a:xfrm>
            <a:custGeom>
              <a:avLst/>
              <a:gdLst/>
              <a:ahLst/>
              <a:cxnLst/>
              <a:rect l="l" t="t" r="r" b="b"/>
              <a:pathLst>
                <a:path w="2737484" h="623569">
                  <a:moveTo>
                    <a:pt x="2737104" y="0"/>
                  </a:moveTo>
                  <a:lnTo>
                    <a:pt x="0" y="0"/>
                  </a:lnTo>
                  <a:lnTo>
                    <a:pt x="0" y="623315"/>
                  </a:lnTo>
                  <a:lnTo>
                    <a:pt x="2737104" y="623315"/>
                  </a:lnTo>
                  <a:lnTo>
                    <a:pt x="2737104" y="0"/>
                  </a:lnTo>
                  <a:close/>
                </a:path>
              </a:pathLst>
            </a:custGeom>
            <a:solidFill>
              <a:srgbClr val="FBF3D1"/>
            </a:solidFill>
          </p:spPr>
          <p:txBody>
            <a:bodyPr wrap="square" lIns="0" tIns="0" rIns="0" bIns="0" rtlCol="0"/>
            <a:lstStyle/>
            <a:p>
              <a:endParaRPr/>
            </a:p>
          </p:txBody>
        </p:sp>
        <p:sp>
          <p:nvSpPr>
            <p:cNvPr id="28" name="object 28"/>
            <p:cNvSpPr/>
            <p:nvPr/>
          </p:nvSpPr>
          <p:spPr>
            <a:xfrm>
              <a:off x="5291328" y="853439"/>
              <a:ext cx="2737485" cy="623570"/>
            </a:xfrm>
            <a:custGeom>
              <a:avLst/>
              <a:gdLst/>
              <a:ahLst/>
              <a:cxnLst/>
              <a:rect l="l" t="t" r="r" b="b"/>
              <a:pathLst>
                <a:path w="2737484" h="623569">
                  <a:moveTo>
                    <a:pt x="0" y="623315"/>
                  </a:moveTo>
                  <a:lnTo>
                    <a:pt x="2737104" y="623315"/>
                  </a:lnTo>
                  <a:lnTo>
                    <a:pt x="2737104" y="0"/>
                  </a:lnTo>
                  <a:lnTo>
                    <a:pt x="0" y="0"/>
                  </a:lnTo>
                  <a:lnTo>
                    <a:pt x="0" y="623315"/>
                  </a:lnTo>
                  <a:close/>
                </a:path>
              </a:pathLst>
            </a:custGeom>
            <a:ln w="9143">
              <a:solidFill>
                <a:srgbClr val="EE791F"/>
              </a:solidFill>
            </a:ln>
          </p:spPr>
          <p:txBody>
            <a:bodyPr wrap="square" lIns="0" tIns="0" rIns="0" bIns="0" rtlCol="0"/>
            <a:lstStyle/>
            <a:p>
              <a:endParaRPr/>
            </a:p>
          </p:txBody>
        </p:sp>
      </p:grpSp>
      <p:sp>
        <p:nvSpPr>
          <p:cNvPr id="29" name="object 29"/>
          <p:cNvSpPr txBox="1"/>
          <p:nvPr/>
        </p:nvSpPr>
        <p:spPr>
          <a:xfrm>
            <a:off x="6893434" y="848309"/>
            <a:ext cx="2299335" cy="212238"/>
          </a:xfrm>
          <a:prstGeom prst="rect">
            <a:avLst/>
          </a:prstGeom>
        </p:spPr>
        <p:txBody>
          <a:bodyPr vert="horz" wrap="square" lIns="0" tIns="12065" rIns="0" bIns="0" rtlCol="0">
            <a:spAutoFit/>
          </a:bodyPr>
          <a:lstStyle/>
          <a:p>
            <a:pPr marL="12700">
              <a:spcBef>
                <a:spcPts val="95"/>
              </a:spcBef>
            </a:pPr>
            <a:r>
              <a:rPr sz="1300" spc="-5" dirty="0">
                <a:solidFill>
                  <a:srgbClr val="585858"/>
                </a:solidFill>
                <a:latin typeface="Verdana"/>
                <a:cs typeface="Verdana"/>
              </a:rPr>
              <a:t>+moveTo(Graphics,int,</a:t>
            </a:r>
            <a:r>
              <a:rPr sz="1300" spc="-10" dirty="0">
                <a:solidFill>
                  <a:srgbClr val="585858"/>
                </a:solidFill>
                <a:latin typeface="Verdana"/>
                <a:cs typeface="Verdana"/>
              </a:rPr>
              <a:t> </a:t>
            </a:r>
            <a:r>
              <a:rPr sz="1300" spc="-5" dirty="0">
                <a:solidFill>
                  <a:srgbClr val="585858"/>
                </a:solidFill>
                <a:latin typeface="Verdana"/>
                <a:cs typeface="Verdana"/>
              </a:rPr>
              <a:t>int)</a:t>
            </a:r>
            <a:endParaRPr sz="1300">
              <a:latin typeface="Verdana"/>
              <a:cs typeface="Verdana"/>
            </a:endParaRPr>
          </a:p>
        </p:txBody>
      </p:sp>
      <p:sp>
        <p:nvSpPr>
          <p:cNvPr id="30" name="object 30"/>
          <p:cNvSpPr txBox="1"/>
          <p:nvPr/>
        </p:nvSpPr>
        <p:spPr>
          <a:xfrm>
            <a:off x="6819900" y="1141475"/>
            <a:ext cx="2727960" cy="123816"/>
          </a:xfrm>
          <a:prstGeom prst="rect">
            <a:avLst/>
          </a:prstGeom>
          <a:solidFill>
            <a:srgbClr val="FBF3D1"/>
          </a:solidFill>
        </p:spPr>
        <p:txBody>
          <a:bodyPr vert="horz" wrap="square" lIns="0" tIns="0" rIns="0" bIns="0" rtlCol="0">
            <a:spAutoFit/>
          </a:bodyPr>
          <a:lstStyle/>
          <a:p>
            <a:pPr marL="85725">
              <a:lnSpc>
                <a:spcPts val="860"/>
              </a:lnSpc>
            </a:pPr>
            <a:r>
              <a:rPr sz="1400" i="1" spc="-5" dirty="0">
                <a:solidFill>
                  <a:srgbClr val="585858"/>
                </a:solidFill>
                <a:latin typeface="Verdana"/>
                <a:cs typeface="Verdana"/>
              </a:rPr>
              <a:t>+fill(Graphics)</a:t>
            </a:r>
            <a:endParaRPr sz="1400">
              <a:latin typeface="Verdana"/>
              <a:cs typeface="Verdana"/>
            </a:endParaRPr>
          </a:p>
        </p:txBody>
      </p:sp>
      <p:grpSp>
        <p:nvGrpSpPr>
          <p:cNvPr id="31" name="object 31"/>
          <p:cNvGrpSpPr/>
          <p:nvPr/>
        </p:nvGrpSpPr>
        <p:grpSpPr>
          <a:xfrm>
            <a:off x="2427542" y="72962"/>
            <a:ext cx="5762625" cy="1837055"/>
            <a:chOff x="903541" y="72961"/>
            <a:chExt cx="5762625" cy="1837055"/>
          </a:xfrm>
        </p:grpSpPr>
        <p:sp>
          <p:nvSpPr>
            <p:cNvPr id="32" name="object 32"/>
            <p:cNvSpPr/>
            <p:nvPr/>
          </p:nvSpPr>
          <p:spPr>
            <a:xfrm>
              <a:off x="2269236" y="1469135"/>
              <a:ext cx="4391025" cy="436245"/>
            </a:xfrm>
            <a:custGeom>
              <a:avLst/>
              <a:gdLst/>
              <a:ahLst/>
              <a:cxnLst/>
              <a:rect l="l" t="t" r="r" b="b"/>
              <a:pathLst>
                <a:path w="4391025" h="436244">
                  <a:moveTo>
                    <a:pt x="2157984" y="435863"/>
                  </a:moveTo>
                  <a:lnTo>
                    <a:pt x="2157984" y="307848"/>
                  </a:lnTo>
                </a:path>
                <a:path w="4391025" h="436244">
                  <a:moveTo>
                    <a:pt x="0" y="304800"/>
                  </a:moveTo>
                  <a:lnTo>
                    <a:pt x="4390644" y="304800"/>
                  </a:lnTo>
                </a:path>
                <a:path w="4391025" h="436244">
                  <a:moveTo>
                    <a:pt x="0" y="304800"/>
                  </a:moveTo>
                  <a:lnTo>
                    <a:pt x="0" y="0"/>
                  </a:lnTo>
                </a:path>
              </a:pathLst>
            </a:custGeom>
            <a:ln w="9144">
              <a:solidFill>
                <a:srgbClr val="EE791F"/>
              </a:solidFill>
            </a:ln>
          </p:spPr>
          <p:txBody>
            <a:bodyPr wrap="square" lIns="0" tIns="0" rIns="0" bIns="0" rtlCol="0"/>
            <a:lstStyle/>
            <a:p>
              <a:endParaRPr/>
            </a:p>
          </p:txBody>
        </p:sp>
        <p:sp>
          <p:nvSpPr>
            <p:cNvPr id="33" name="object 33"/>
            <p:cNvSpPr/>
            <p:nvPr/>
          </p:nvSpPr>
          <p:spPr>
            <a:xfrm>
              <a:off x="6661403" y="1700784"/>
              <a:ext cx="0" cy="0"/>
            </a:xfrm>
            <a:custGeom>
              <a:avLst/>
              <a:gdLst/>
              <a:ahLst/>
              <a:cxnLst/>
              <a:rect l="l" t="t" r="r" b="b"/>
              <a:pathLst>
                <a:path>
                  <a:moveTo>
                    <a:pt x="0" y="0"/>
                  </a:moveTo>
                  <a:lnTo>
                    <a:pt x="0" y="0"/>
                  </a:lnTo>
                </a:path>
              </a:pathLst>
            </a:custGeom>
            <a:ln w="9144">
              <a:solidFill>
                <a:srgbClr val="EE791F"/>
              </a:solidFill>
            </a:ln>
          </p:spPr>
          <p:txBody>
            <a:bodyPr wrap="square" lIns="0" tIns="0" rIns="0" bIns="0" rtlCol="0"/>
            <a:lstStyle/>
            <a:p>
              <a:endParaRPr/>
            </a:p>
          </p:txBody>
        </p:sp>
        <p:sp>
          <p:nvSpPr>
            <p:cNvPr id="34" name="object 34"/>
            <p:cNvSpPr/>
            <p:nvPr/>
          </p:nvSpPr>
          <p:spPr>
            <a:xfrm>
              <a:off x="908303" y="77723"/>
              <a:ext cx="2737485" cy="1163320"/>
            </a:xfrm>
            <a:custGeom>
              <a:avLst/>
              <a:gdLst/>
              <a:ahLst/>
              <a:cxnLst/>
              <a:rect l="l" t="t" r="r" b="b"/>
              <a:pathLst>
                <a:path w="2737485" h="1163320">
                  <a:moveTo>
                    <a:pt x="2737104" y="0"/>
                  </a:moveTo>
                  <a:lnTo>
                    <a:pt x="0" y="0"/>
                  </a:lnTo>
                  <a:lnTo>
                    <a:pt x="0" y="1162812"/>
                  </a:lnTo>
                  <a:lnTo>
                    <a:pt x="2737104" y="1162812"/>
                  </a:lnTo>
                  <a:lnTo>
                    <a:pt x="2737104" y="0"/>
                  </a:lnTo>
                  <a:close/>
                </a:path>
              </a:pathLst>
            </a:custGeom>
            <a:solidFill>
              <a:srgbClr val="FBF3D1"/>
            </a:solidFill>
          </p:spPr>
          <p:txBody>
            <a:bodyPr wrap="square" lIns="0" tIns="0" rIns="0" bIns="0" rtlCol="0"/>
            <a:lstStyle/>
            <a:p>
              <a:endParaRPr/>
            </a:p>
          </p:txBody>
        </p:sp>
        <p:sp>
          <p:nvSpPr>
            <p:cNvPr id="35" name="object 35"/>
            <p:cNvSpPr/>
            <p:nvPr/>
          </p:nvSpPr>
          <p:spPr>
            <a:xfrm>
              <a:off x="908303" y="77723"/>
              <a:ext cx="2737485" cy="1163320"/>
            </a:xfrm>
            <a:custGeom>
              <a:avLst/>
              <a:gdLst/>
              <a:ahLst/>
              <a:cxnLst/>
              <a:rect l="l" t="t" r="r" b="b"/>
              <a:pathLst>
                <a:path w="2737485" h="1163320">
                  <a:moveTo>
                    <a:pt x="0" y="1162812"/>
                  </a:moveTo>
                  <a:lnTo>
                    <a:pt x="2737104" y="1162812"/>
                  </a:lnTo>
                  <a:lnTo>
                    <a:pt x="2737104" y="0"/>
                  </a:lnTo>
                  <a:lnTo>
                    <a:pt x="0" y="0"/>
                  </a:lnTo>
                  <a:lnTo>
                    <a:pt x="0" y="1162812"/>
                  </a:lnTo>
                  <a:close/>
                </a:path>
                <a:path w="2737485" h="1163320">
                  <a:moveTo>
                    <a:pt x="0" y="385572"/>
                  </a:moveTo>
                  <a:lnTo>
                    <a:pt x="2737104" y="385572"/>
                  </a:lnTo>
                  <a:lnTo>
                    <a:pt x="2737104" y="9144"/>
                  </a:lnTo>
                  <a:lnTo>
                    <a:pt x="0" y="9144"/>
                  </a:lnTo>
                  <a:lnTo>
                    <a:pt x="0" y="385572"/>
                  </a:lnTo>
                  <a:close/>
                </a:path>
              </a:pathLst>
            </a:custGeom>
            <a:ln w="9144">
              <a:solidFill>
                <a:srgbClr val="EE791F"/>
              </a:solidFill>
            </a:ln>
          </p:spPr>
          <p:txBody>
            <a:bodyPr wrap="square" lIns="0" tIns="0" rIns="0" bIns="0" rtlCol="0"/>
            <a:lstStyle/>
            <a:p>
              <a:endParaRPr/>
            </a:p>
          </p:txBody>
        </p:sp>
      </p:grpSp>
      <p:sp>
        <p:nvSpPr>
          <p:cNvPr id="36" name="object 36"/>
          <p:cNvSpPr txBox="1"/>
          <p:nvPr/>
        </p:nvSpPr>
        <p:spPr>
          <a:xfrm>
            <a:off x="2436875" y="91440"/>
            <a:ext cx="2727960" cy="318677"/>
          </a:xfrm>
          <a:prstGeom prst="rect">
            <a:avLst/>
          </a:prstGeom>
          <a:solidFill>
            <a:srgbClr val="FBF3D1"/>
          </a:solidFill>
        </p:spPr>
        <p:txBody>
          <a:bodyPr vert="horz" wrap="square" lIns="0" tIns="41275" rIns="0" bIns="0" rtlCol="0">
            <a:spAutoFit/>
          </a:bodyPr>
          <a:lstStyle/>
          <a:p>
            <a:pPr algn="ctr">
              <a:spcBef>
                <a:spcPts val="325"/>
              </a:spcBef>
            </a:pPr>
            <a:r>
              <a:rPr i="1" dirty="0">
                <a:solidFill>
                  <a:srgbClr val="585858"/>
                </a:solidFill>
                <a:latin typeface="Verdana"/>
                <a:cs typeface="Verdana"/>
              </a:rPr>
              <a:t>Shape</a:t>
            </a:r>
            <a:endParaRPr>
              <a:latin typeface="Verdana"/>
              <a:cs typeface="Verdana"/>
            </a:endParaRPr>
          </a:p>
        </p:txBody>
      </p:sp>
      <p:sp>
        <p:nvSpPr>
          <p:cNvPr id="37" name="object 37"/>
          <p:cNvSpPr/>
          <p:nvPr/>
        </p:nvSpPr>
        <p:spPr>
          <a:xfrm>
            <a:off x="2432304" y="451105"/>
            <a:ext cx="2737485" cy="314325"/>
          </a:xfrm>
          <a:custGeom>
            <a:avLst/>
            <a:gdLst/>
            <a:ahLst/>
            <a:cxnLst/>
            <a:rect l="l" t="t" r="r" b="b"/>
            <a:pathLst>
              <a:path w="2737485" h="314325">
                <a:moveTo>
                  <a:pt x="2737104" y="0"/>
                </a:moveTo>
                <a:lnTo>
                  <a:pt x="0" y="0"/>
                </a:lnTo>
                <a:lnTo>
                  <a:pt x="0" y="313944"/>
                </a:lnTo>
                <a:lnTo>
                  <a:pt x="2737104" y="313944"/>
                </a:lnTo>
                <a:lnTo>
                  <a:pt x="2737104" y="0"/>
                </a:lnTo>
                <a:close/>
              </a:path>
            </a:pathLst>
          </a:custGeom>
          <a:solidFill>
            <a:srgbClr val="FBF3D1"/>
          </a:solidFill>
        </p:spPr>
        <p:txBody>
          <a:bodyPr wrap="square" lIns="0" tIns="0" rIns="0" bIns="0" rtlCol="0"/>
          <a:lstStyle/>
          <a:p>
            <a:endParaRPr/>
          </a:p>
        </p:txBody>
      </p:sp>
      <p:sp>
        <p:nvSpPr>
          <p:cNvPr id="38" name="object 38"/>
          <p:cNvSpPr txBox="1"/>
          <p:nvPr/>
        </p:nvSpPr>
        <p:spPr>
          <a:xfrm>
            <a:off x="2432304" y="451105"/>
            <a:ext cx="2737485" cy="260969"/>
          </a:xfrm>
          <a:prstGeom prst="rect">
            <a:avLst/>
          </a:prstGeom>
          <a:ln w="9144">
            <a:solidFill>
              <a:srgbClr val="EE791F"/>
            </a:solidFill>
          </a:ln>
        </p:spPr>
        <p:txBody>
          <a:bodyPr vert="horz" wrap="square" lIns="0" tIns="45085" rIns="0" bIns="0" rtlCol="0">
            <a:spAutoFit/>
          </a:bodyPr>
          <a:lstStyle/>
          <a:p>
            <a:pPr marL="89535">
              <a:spcBef>
                <a:spcPts val="355"/>
              </a:spcBef>
            </a:pPr>
            <a:r>
              <a:rPr sz="1400" spc="-5" dirty="0">
                <a:solidFill>
                  <a:srgbClr val="585858"/>
                </a:solidFill>
                <a:latin typeface="Verdana"/>
                <a:cs typeface="Verdana"/>
              </a:rPr>
              <a:t>#name:</a:t>
            </a:r>
            <a:r>
              <a:rPr sz="1400" spc="-20" dirty="0">
                <a:solidFill>
                  <a:srgbClr val="585858"/>
                </a:solidFill>
                <a:latin typeface="Verdana"/>
                <a:cs typeface="Verdana"/>
              </a:rPr>
              <a:t> </a:t>
            </a:r>
            <a:r>
              <a:rPr sz="1400" dirty="0">
                <a:solidFill>
                  <a:srgbClr val="585858"/>
                </a:solidFill>
                <a:latin typeface="Verdana"/>
                <a:cs typeface="Verdana"/>
              </a:rPr>
              <a:t>String</a:t>
            </a:r>
            <a:endParaRPr sz="1400">
              <a:latin typeface="Verdana"/>
              <a:cs typeface="Verdana"/>
            </a:endParaRPr>
          </a:p>
        </p:txBody>
      </p:sp>
      <p:sp>
        <p:nvSpPr>
          <p:cNvPr id="39" name="object 39"/>
          <p:cNvSpPr/>
          <p:nvPr/>
        </p:nvSpPr>
        <p:spPr>
          <a:xfrm>
            <a:off x="2432304" y="763523"/>
            <a:ext cx="2737485" cy="477520"/>
          </a:xfrm>
          <a:custGeom>
            <a:avLst/>
            <a:gdLst/>
            <a:ahLst/>
            <a:cxnLst/>
            <a:rect l="l" t="t" r="r" b="b"/>
            <a:pathLst>
              <a:path w="2737485" h="477519">
                <a:moveTo>
                  <a:pt x="0" y="477012"/>
                </a:moveTo>
                <a:lnTo>
                  <a:pt x="2737104" y="477012"/>
                </a:lnTo>
                <a:lnTo>
                  <a:pt x="2737104" y="0"/>
                </a:lnTo>
                <a:lnTo>
                  <a:pt x="0" y="0"/>
                </a:lnTo>
                <a:lnTo>
                  <a:pt x="0" y="477012"/>
                </a:lnTo>
                <a:close/>
              </a:path>
            </a:pathLst>
          </a:custGeom>
          <a:ln w="9144">
            <a:solidFill>
              <a:srgbClr val="EE791F"/>
            </a:solidFill>
          </a:ln>
        </p:spPr>
        <p:txBody>
          <a:bodyPr wrap="square" lIns="0" tIns="0" rIns="0" bIns="0" rtlCol="0"/>
          <a:lstStyle/>
          <a:p>
            <a:endParaRPr/>
          </a:p>
        </p:txBody>
      </p:sp>
      <p:sp>
        <p:nvSpPr>
          <p:cNvPr id="40" name="object 40"/>
          <p:cNvSpPr txBox="1"/>
          <p:nvPr/>
        </p:nvSpPr>
        <p:spPr>
          <a:xfrm>
            <a:off x="2436875" y="753871"/>
            <a:ext cx="2727960" cy="431800"/>
          </a:xfrm>
          <a:prstGeom prst="rect">
            <a:avLst/>
          </a:prstGeom>
        </p:spPr>
        <p:txBody>
          <a:bodyPr vert="horz" wrap="square" lIns="0" tIns="13335" rIns="0" bIns="0" rtlCol="0">
            <a:spAutoFit/>
          </a:bodyPr>
          <a:lstStyle/>
          <a:p>
            <a:pPr marL="85090">
              <a:lnSpc>
                <a:spcPts val="1595"/>
              </a:lnSpc>
              <a:spcBef>
                <a:spcPts val="105"/>
              </a:spcBef>
            </a:pPr>
            <a:r>
              <a:rPr sz="1400" dirty="0">
                <a:solidFill>
                  <a:srgbClr val="585858"/>
                </a:solidFill>
                <a:latin typeface="Verdana"/>
                <a:cs typeface="Verdana"/>
              </a:rPr>
              <a:t>+getName():String</a:t>
            </a:r>
            <a:endParaRPr sz="1400">
              <a:latin typeface="Verdana"/>
              <a:cs typeface="Verdana"/>
            </a:endParaRPr>
          </a:p>
          <a:p>
            <a:pPr marL="85090">
              <a:lnSpc>
                <a:spcPts val="1595"/>
              </a:lnSpc>
            </a:pPr>
            <a:r>
              <a:rPr sz="1400" i="1" spc="-5" dirty="0">
                <a:solidFill>
                  <a:srgbClr val="585858"/>
                </a:solidFill>
                <a:latin typeface="Verdana"/>
                <a:cs typeface="Verdana"/>
              </a:rPr>
              <a:t>+calculateArea():float</a:t>
            </a:r>
            <a:endParaRPr sz="1400">
              <a:latin typeface="Verdana"/>
              <a:cs typeface="Verdana"/>
            </a:endParaRPr>
          </a:p>
        </p:txBody>
      </p:sp>
      <p:grpSp>
        <p:nvGrpSpPr>
          <p:cNvPr id="41" name="object 41"/>
          <p:cNvGrpSpPr/>
          <p:nvPr/>
        </p:nvGrpSpPr>
        <p:grpSpPr>
          <a:xfrm>
            <a:off x="1735836" y="1248156"/>
            <a:ext cx="6598920" cy="2671445"/>
            <a:chOff x="211836" y="1248155"/>
            <a:chExt cx="6598920" cy="2671445"/>
          </a:xfrm>
        </p:grpSpPr>
        <p:sp>
          <p:nvSpPr>
            <p:cNvPr id="42" name="object 42"/>
            <p:cNvSpPr/>
            <p:nvPr/>
          </p:nvSpPr>
          <p:spPr>
            <a:xfrm>
              <a:off x="2124456" y="1252727"/>
              <a:ext cx="288290" cy="216535"/>
            </a:xfrm>
            <a:custGeom>
              <a:avLst/>
              <a:gdLst/>
              <a:ahLst/>
              <a:cxnLst/>
              <a:rect l="l" t="t" r="r" b="b"/>
              <a:pathLst>
                <a:path w="288289" h="216534">
                  <a:moveTo>
                    <a:pt x="144018" y="0"/>
                  </a:moveTo>
                  <a:lnTo>
                    <a:pt x="0" y="216408"/>
                  </a:lnTo>
                  <a:lnTo>
                    <a:pt x="288036" y="216408"/>
                  </a:lnTo>
                  <a:lnTo>
                    <a:pt x="144018" y="0"/>
                  </a:lnTo>
                  <a:close/>
                </a:path>
              </a:pathLst>
            </a:custGeom>
            <a:solidFill>
              <a:srgbClr val="FBF3D1"/>
            </a:solidFill>
          </p:spPr>
          <p:txBody>
            <a:bodyPr wrap="square" lIns="0" tIns="0" rIns="0" bIns="0" rtlCol="0"/>
            <a:lstStyle/>
            <a:p>
              <a:endParaRPr/>
            </a:p>
          </p:txBody>
        </p:sp>
        <p:sp>
          <p:nvSpPr>
            <p:cNvPr id="43" name="object 43"/>
            <p:cNvSpPr/>
            <p:nvPr/>
          </p:nvSpPr>
          <p:spPr>
            <a:xfrm>
              <a:off x="2124456" y="1252727"/>
              <a:ext cx="288290" cy="216535"/>
            </a:xfrm>
            <a:custGeom>
              <a:avLst/>
              <a:gdLst/>
              <a:ahLst/>
              <a:cxnLst/>
              <a:rect l="l" t="t" r="r" b="b"/>
              <a:pathLst>
                <a:path w="288289" h="216534">
                  <a:moveTo>
                    <a:pt x="0" y="216408"/>
                  </a:moveTo>
                  <a:lnTo>
                    <a:pt x="144018" y="0"/>
                  </a:lnTo>
                  <a:lnTo>
                    <a:pt x="288036" y="216408"/>
                  </a:lnTo>
                  <a:lnTo>
                    <a:pt x="0" y="216408"/>
                  </a:lnTo>
                  <a:close/>
                </a:path>
              </a:pathLst>
            </a:custGeom>
            <a:ln w="9143">
              <a:solidFill>
                <a:srgbClr val="EE791F"/>
              </a:solidFill>
            </a:ln>
          </p:spPr>
          <p:txBody>
            <a:bodyPr wrap="square" lIns="0" tIns="0" rIns="0" bIns="0" rtlCol="0"/>
            <a:lstStyle/>
            <a:p>
              <a:endParaRPr/>
            </a:p>
          </p:txBody>
        </p:sp>
        <p:sp>
          <p:nvSpPr>
            <p:cNvPr id="44" name="object 44"/>
            <p:cNvSpPr/>
            <p:nvPr/>
          </p:nvSpPr>
          <p:spPr>
            <a:xfrm>
              <a:off x="6516624" y="1484375"/>
              <a:ext cx="289560" cy="216535"/>
            </a:xfrm>
            <a:custGeom>
              <a:avLst/>
              <a:gdLst/>
              <a:ahLst/>
              <a:cxnLst/>
              <a:rect l="l" t="t" r="r" b="b"/>
              <a:pathLst>
                <a:path w="289559" h="216535">
                  <a:moveTo>
                    <a:pt x="144779" y="0"/>
                  </a:moveTo>
                  <a:lnTo>
                    <a:pt x="0" y="216408"/>
                  </a:lnTo>
                  <a:lnTo>
                    <a:pt x="289559" y="216408"/>
                  </a:lnTo>
                  <a:lnTo>
                    <a:pt x="144779" y="0"/>
                  </a:lnTo>
                  <a:close/>
                </a:path>
              </a:pathLst>
            </a:custGeom>
            <a:solidFill>
              <a:srgbClr val="FBF3D1"/>
            </a:solidFill>
          </p:spPr>
          <p:txBody>
            <a:bodyPr wrap="square" lIns="0" tIns="0" rIns="0" bIns="0" rtlCol="0"/>
            <a:lstStyle/>
            <a:p>
              <a:endParaRPr/>
            </a:p>
          </p:txBody>
        </p:sp>
        <p:sp>
          <p:nvSpPr>
            <p:cNvPr id="45" name="object 45"/>
            <p:cNvSpPr/>
            <p:nvPr/>
          </p:nvSpPr>
          <p:spPr>
            <a:xfrm>
              <a:off x="6516624" y="1484375"/>
              <a:ext cx="289560" cy="216535"/>
            </a:xfrm>
            <a:custGeom>
              <a:avLst/>
              <a:gdLst/>
              <a:ahLst/>
              <a:cxnLst/>
              <a:rect l="l" t="t" r="r" b="b"/>
              <a:pathLst>
                <a:path w="289559" h="216535">
                  <a:moveTo>
                    <a:pt x="0" y="216408"/>
                  </a:moveTo>
                  <a:lnTo>
                    <a:pt x="144779" y="0"/>
                  </a:lnTo>
                  <a:lnTo>
                    <a:pt x="289559" y="216408"/>
                  </a:lnTo>
                  <a:lnTo>
                    <a:pt x="0" y="216408"/>
                  </a:lnTo>
                  <a:close/>
                </a:path>
              </a:pathLst>
            </a:custGeom>
            <a:ln w="9144">
              <a:solidFill>
                <a:srgbClr val="EE791F"/>
              </a:solidFill>
            </a:ln>
          </p:spPr>
          <p:txBody>
            <a:bodyPr wrap="square" lIns="0" tIns="0" rIns="0" bIns="0" rtlCol="0"/>
            <a:lstStyle/>
            <a:p>
              <a:endParaRPr/>
            </a:p>
          </p:txBody>
        </p:sp>
        <p:sp>
          <p:nvSpPr>
            <p:cNvPr id="46" name="object 46"/>
            <p:cNvSpPr/>
            <p:nvPr/>
          </p:nvSpPr>
          <p:spPr>
            <a:xfrm>
              <a:off x="216408" y="3325113"/>
              <a:ext cx="611505" cy="589915"/>
            </a:xfrm>
            <a:custGeom>
              <a:avLst/>
              <a:gdLst/>
              <a:ahLst/>
              <a:cxnLst/>
              <a:rect l="l" t="t" r="r" b="b"/>
              <a:pathLst>
                <a:path w="611505" h="589914">
                  <a:moveTo>
                    <a:pt x="0" y="0"/>
                  </a:moveTo>
                  <a:lnTo>
                    <a:pt x="0" y="187325"/>
                  </a:lnTo>
                  <a:lnTo>
                    <a:pt x="3353" y="221647"/>
                  </a:lnTo>
                  <a:lnTo>
                    <a:pt x="29322" y="287551"/>
                  </a:lnTo>
                  <a:lnTo>
                    <a:pt x="51366" y="318699"/>
                  </a:lnTo>
                  <a:lnTo>
                    <a:pt x="79068" y="348354"/>
                  </a:lnTo>
                  <a:lnTo>
                    <a:pt x="112144" y="376300"/>
                  </a:lnTo>
                  <a:lnTo>
                    <a:pt x="150306" y="402321"/>
                  </a:lnTo>
                  <a:lnTo>
                    <a:pt x="193269" y="426197"/>
                  </a:lnTo>
                  <a:lnTo>
                    <a:pt x="240747" y="447714"/>
                  </a:lnTo>
                  <a:lnTo>
                    <a:pt x="292455" y="466654"/>
                  </a:lnTo>
                  <a:lnTo>
                    <a:pt x="348107" y="482800"/>
                  </a:lnTo>
                  <a:lnTo>
                    <a:pt x="407416" y="495935"/>
                  </a:lnTo>
                  <a:lnTo>
                    <a:pt x="407416" y="589661"/>
                  </a:lnTo>
                  <a:lnTo>
                    <a:pt x="611124" y="421005"/>
                  </a:lnTo>
                  <a:lnTo>
                    <a:pt x="407416" y="215011"/>
                  </a:lnTo>
                  <a:lnTo>
                    <a:pt x="407416" y="308610"/>
                  </a:lnTo>
                  <a:lnTo>
                    <a:pt x="348107" y="295475"/>
                  </a:lnTo>
                  <a:lnTo>
                    <a:pt x="292455" y="279329"/>
                  </a:lnTo>
                  <a:lnTo>
                    <a:pt x="240747" y="260389"/>
                  </a:lnTo>
                  <a:lnTo>
                    <a:pt x="193269" y="238872"/>
                  </a:lnTo>
                  <a:lnTo>
                    <a:pt x="150306" y="214996"/>
                  </a:lnTo>
                  <a:lnTo>
                    <a:pt x="112144" y="188976"/>
                  </a:lnTo>
                  <a:lnTo>
                    <a:pt x="79068" y="161029"/>
                  </a:lnTo>
                  <a:lnTo>
                    <a:pt x="51366" y="131374"/>
                  </a:lnTo>
                  <a:lnTo>
                    <a:pt x="29322" y="100226"/>
                  </a:lnTo>
                  <a:lnTo>
                    <a:pt x="3353" y="34322"/>
                  </a:lnTo>
                  <a:lnTo>
                    <a:pt x="0" y="0"/>
                  </a:lnTo>
                  <a:close/>
                </a:path>
              </a:pathLst>
            </a:custGeom>
            <a:solidFill>
              <a:srgbClr val="1EB8C1"/>
            </a:solidFill>
          </p:spPr>
          <p:txBody>
            <a:bodyPr wrap="square" lIns="0" tIns="0" rIns="0" bIns="0" rtlCol="0"/>
            <a:lstStyle/>
            <a:p>
              <a:endParaRPr/>
            </a:p>
          </p:txBody>
        </p:sp>
        <p:sp>
          <p:nvSpPr>
            <p:cNvPr id="47" name="object 47"/>
            <p:cNvSpPr/>
            <p:nvPr/>
          </p:nvSpPr>
          <p:spPr>
            <a:xfrm>
              <a:off x="216547" y="2997707"/>
              <a:ext cx="611505" cy="421005"/>
            </a:xfrm>
            <a:custGeom>
              <a:avLst/>
              <a:gdLst/>
              <a:ahLst/>
              <a:cxnLst/>
              <a:rect l="l" t="t" r="r" b="b"/>
              <a:pathLst>
                <a:path w="611505" h="421004">
                  <a:moveTo>
                    <a:pt x="610984" y="0"/>
                  </a:moveTo>
                  <a:lnTo>
                    <a:pt x="566669" y="857"/>
                  </a:lnTo>
                  <a:lnTo>
                    <a:pt x="522648" y="3428"/>
                  </a:lnTo>
                  <a:lnTo>
                    <a:pt x="479091" y="7715"/>
                  </a:lnTo>
                  <a:lnTo>
                    <a:pt x="436169" y="13715"/>
                  </a:lnTo>
                  <a:lnTo>
                    <a:pt x="373389" y="25754"/>
                  </a:lnTo>
                  <a:lnTo>
                    <a:pt x="314580" y="41029"/>
                  </a:lnTo>
                  <a:lnTo>
                    <a:pt x="259993" y="59292"/>
                  </a:lnTo>
                  <a:lnTo>
                    <a:pt x="209877" y="80294"/>
                  </a:lnTo>
                  <a:lnTo>
                    <a:pt x="164483" y="103787"/>
                  </a:lnTo>
                  <a:lnTo>
                    <a:pt x="124062" y="129521"/>
                  </a:lnTo>
                  <a:lnTo>
                    <a:pt x="88864" y="157249"/>
                  </a:lnTo>
                  <a:lnTo>
                    <a:pt x="59141" y="186722"/>
                  </a:lnTo>
                  <a:lnTo>
                    <a:pt x="35142" y="217691"/>
                  </a:lnTo>
                  <a:lnTo>
                    <a:pt x="5321" y="283123"/>
                  </a:lnTo>
                  <a:lnTo>
                    <a:pt x="0" y="317089"/>
                  </a:lnTo>
                  <a:lnTo>
                    <a:pt x="1405" y="351557"/>
                  </a:lnTo>
                  <a:lnTo>
                    <a:pt x="9788" y="386278"/>
                  </a:lnTo>
                  <a:lnTo>
                    <a:pt x="25400" y="421004"/>
                  </a:lnTo>
                  <a:lnTo>
                    <a:pt x="46030" y="389799"/>
                  </a:lnTo>
                  <a:lnTo>
                    <a:pt x="72019" y="360285"/>
                  </a:lnTo>
                  <a:lnTo>
                    <a:pt x="103016" y="332603"/>
                  </a:lnTo>
                  <a:lnTo>
                    <a:pt x="138667" y="306892"/>
                  </a:lnTo>
                  <a:lnTo>
                    <a:pt x="178622" y="283292"/>
                  </a:lnTo>
                  <a:lnTo>
                    <a:pt x="222529" y="261944"/>
                  </a:lnTo>
                  <a:lnTo>
                    <a:pt x="270036" y="242988"/>
                  </a:lnTo>
                  <a:lnTo>
                    <a:pt x="320791" y="226563"/>
                  </a:lnTo>
                  <a:lnTo>
                    <a:pt x="374444" y="212811"/>
                  </a:lnTo>
                  <a:lnTo>
                    <a:pt x="430641" y="201871"/>
                  </a:lnTo>
                  <a:lnTo>
                    <a:pt x="489031" y="193883"/>
                  </a:lnTo>
                  <a:lnTo>
                    <a:pt x="549263" y="188987"/>
                  </a:lnTo>
                  <a:lnTo>
                    <a:pt x="610984" y="187325"/>
                  </a:lnTo>
                  <a:lnTo>
                    <a:pt x="610984" y="0"/>
                  </a:lnTo>
                  <a:close/>
                </a:path>
              </a:pathLst>
            </a:custGeom>
            <a:solidFill>
              <a:srgbClr val="17939B"/>
            </a:solidFill>
          </p:spPr>
          <p:txBody>
            <a:bodyPr wrap="square" lIns="0" tIns="0" rIns="0" bIns="0" rtlCol="0"/>
            <a:lstStyle/>
            <a:p>
              <a:endParaRPr/>
            </a:p>
          </p:txBody>
        </p:sp>
        <p:sp>
          <p:nvSpPr>
            <p:cNvPr id="48" name="object 48"/>
            <p:cNvSpPr/>
            <p:nvPr/>
          </p:nvSpPr>
          <p:spPr>
            <a:xfrm>
              <a:off x="216408" y="2997707"/>
              <a:ext cx="611505" cy="917575"/>
            </a:xfrm>
            <a:custGeom>
              <a:avLst/>
              <a:gdLst/>
              <a:ahLst/>
              <a:cxnLst/>
              <a:rect l="l" t="t" r="r" b="b"/>
              <a:pathLst>
                <a:path w="611505" h="917575">
                  <a:moveTo>
                    <a:pt x="0" y="327405"/>
                  </a:moveTo>
                  <a:lnTo>
                    <a:pt x="13222" y="395209"/>
                  </a:lnTo>
                  <a:lnTo>
                    <a:pt x="51366" y="458780"/>
                  </a:lnTo>
                  <a:lnTo>
                    <a:pt x="79068" y="488435"/>
                  </a:lnTo>
                  <a:lnTo>
                    <a:pt x="112144" y="516382"/>
                  </a:lnTo>
                  <a:lnTo>
                    <a:pt x="150306" y="542402"/>
                  </a:lnTo>
                  <a:lnTo>
                    <a:pt x="193269" y="566278"/>
                  </a:lnTo>
                  <a:lnTo>
                    <a:pt x="240747" y="587795"/>
                  </a:lnTo>
                  <a:lnTo>
                    <a:pt x="292455" y="606735"/>
                  </a:lnTo>
                  <a:lnTo>
                    <a:pt x="348107" y="622881"/>
                  </a:lnTo>
                  <a:lnTo>
                    <a:pt x="407416" y="636015"/>
                  </a:lnTo>
                  <a:lnTo>
                    <a:pt x="407416" y="542416"/>
                  </a:lnTo>
                  <a:lnTo>
                    <a:pt x="611124" y="748410"/>
                  </a:lnTo>
                  <a:lnTo>
                    <a:pt x="407416" y="917066"/>
                  </a:lnTo>
                  <a:lnTo>
                    <a:pt x="407416" y="823340"/>
                  </a:lnTo>
                  <a:lnTo>
                    <a:pt x="348107" y="810206"/>
                  </a:lnTo>
                  <a:lnTo>
                    <a:pt x="292455" y="794060"/>
                  </a:lnTo>
                  <a:lnTo>
                    <a:pt x="240747" y="775120"/>
                  </a:lnTo>
                  <a:lnTo>
                    <a:pt x="193269" y="753603"/>
                  </a:lnTo>
                  <a:lnTo>
                    <a:pt x="150306" y="729727"/>
                  </a:lnTo>
                  <a:lnTo>
                    <a:pt x="112144" y="703706"/>
                  </a:lnTo>
                  <a:lnTo>
                    <a:pt x="79068" y="675760"/>
                  </a:lnTo>
                  <a:lnTo>
                    <a:pt x="51366" y="646105"/>
                  </a:lnTo>
                  <a:lnTo>
                    <a:pt x="29322" y="614957"/>
                  </a:lnTo>
                  <a:lnTo>
                    <a:pt x="3353" y="549053"/>
                  </a:lnTo>
                  <a:lnTo>
                    <a:pt x="0" y="514730"/>
                  </a:lnTo>
                  <a:lnTo>
                    <a:pt x="0" y="327405"/>
                  </a:lnTo>
                  <a:lnTo>
                    <a:pt x="12415" y="261414"/>
                  </a:lnTo>
                  <a:lnTo>
                    <a:pt x="48025" y="199953"/>
                  </a:lnTo>
                  <a:lnTo>
                    <a:pt x="73759" y="171333"/>
                  </a:lnTo>
                  <a:lnTo>
                    <a:pt x="104370" y="144338"/>
                  </a:lnTo>
                  <a:lnTo>
                    <a:pt x="139550" y="119134"/>
                  </a:lnTo>
                  <a:lnTo>
                    <a:pt x="178993" y="95884"/>
                  </a:lnTo>
                  <a:lnTo>
                    <a:pt x="222392" y="74755"/>
                  </a:lnTo>
                  <a:lnTo>
                    <a:pt x="269438" y="55908"/>
                  </a:lnTo>
                  <a:lnTo>
                    <a:pt x="319825" y="39510"/>
                  </a:lnTo>
                  <a:lnTo>
                    <a:pt x="373246" y="25725"/>
                  </a:lnTo>
                  <a:lnTo>
                    <a:pt x="429394" y="14717"/>
                  </a:lnTo>
                  <a:lnTo>
                    <a:pt x="487960" y="6650"/>
                  </a:lnTo>
                  <a:lnTo>
                    <a:pt x="548640" y="1690"/>
                  </a:lnTo>
                  <a:lnTo>
                    <a:pt x="611124" y="0"/>
                  </a:lnTo>
                  <a:lnTo>
                    <a:pt x="611124" y="187325"/>
                  </a:lnTo>
                  <a:lnTo>
                    <a:pt x="549402" y="188987"/>
                  </a:lnTo>
                  <a:lnTo>
                    <a:pt x="489170" y="193883"/>
                  </a:lnTo>
                  <a:lnTo>
                    <a:pt x="430780" y="201871"/>
                  </a:lnTo>
                  <a:lnTo>
                    <a:pt x="374583" y="212811"/>
                  </a:lnTo>
                  <a:lnTo>
                    <a:pt x="320931" y="226563"/>
                  </a:lnTo>
                  <a:lnTo>
                    <a:pt x="270175" y="242988"/>
                  </a:lnTo>
                  <a:lnTo>
                    <a:pt x="222668" y="261944"/>
                  </a:lnTo>
                  <a:lnTo>
                    <a:pt x="178761" y="283292"/>
                  </a:lnTo>
                  <a:lnTo>
                    <a:pt x="138806" y="306892"/>
                  </a:lnTo>
                  <a:lnTo>
                    <a:pt x="103155" y="332603"/>
                  </a:lnTo>
                  <a:lnTo>
                    <a:pt x="72159" y="360285"/>
                  </a:lnTo>
                  <a:lnTo>
                    <a:pt x="46170" y="389799"/>
                  </a:lnTo>
                  <a:lnTo>
                    <a:pt x="25539" y="421004"/>
                  </a:lnTo>
                </a:path>
              </a:pathLst>
            </a:custGeom>
            <a:ln w="9144">
              <a:solidFill>
                <a:srgbClr val="0E5C5F"/>
              </a:solidFill>
            </a:ln>
          </p:spPr>
          <p:txBody>
            <a:bodyPr wrap="square" lIns="0" tIns="0" rIns="0" bIns="0" rtlCol="0"/>
            <a:lstStyle/>
            <a:p>
              <a:endParaRPr/>
            </a:p>
          </p:txBody>
        </p:sp>
        <p:sp>
          <p:nvSpPr>
            <p:cNvPr id="49" name="object 49"/>
            <p:cNvSpPr/>
            <p:nvPr/>
          </p:nvSpPr>
          <p:spPr>
            <a:xfrm>
              <a:off x="6659880" y="1700783"/>
              <a:ext cx="1905" cy="73025"/>
            </a:xfrm>
            <a:custGeom>
              <a:avLst/>
              <a:gdLst/>
              <a:ahLst/>
              <a:cxnLst/>
              <a:rect l="l" t="t" r="r" b="b"/>
              <a:pathLst>
                <a:path w="1904" h="73025">
                  <a:moveTo>
                    <a:pt x="762" y="-4572"/>
                  </a:moveTo>
                  <a:lnTo>
                    <a:pt x="762" y="77597"/>
                  </a:lnTo>
                </a:path>
              </a:pathLst>
            </a:custGeom>
            <a:ln w="10668">
              <a:solidFill>
                <a:srgbClr val="EE791F"/>
              </a:solidFill>
            </a:ln>
          </p:spPr>
          <p:txBody>
            <a:bodyPr wrap="square" lIns="0" tIns="0" rIns="0" bIns="0" rtlCol="0"/>
            <a:lstStyle/>
            <a:p>
              <a:endParaRPr/>
            </a:p>
          </p:txBody>
        </p:sp>
      </p:grpSp>
      <p:graphicFrame>
        <p:nvGraphicFramePr>
          <p:cNvPr id="50" name="object 50"/>
          <p:cNvGraphicFramePr>
            <a:graphicFrameLocks noGrp="1"/>
          </p:cNvGraphicFramePr>
          <p:nvPr/>
        </p:nvGraphicFramePr>
        <p:xfrm>
          <a:off x="5187697" y="5295900"/>
          <a:ext cx="2808605" cy="1515616"/>
        </p:xfrm>
        <a:graphic>
          <a:graphicData uri="http://schemas.openxmlformats.org/drawingml/2006/table">
            <a:tbl>
              <a:tblPr firstRow="1" bandRow="1">
                <a:tableStyleId>{2D5ABB26-0587-4C30-8999-92F81FD0307C}</a:tableStyleId>
              </a:tblPr>
              <a:tblGrid>
                <a:gridCol w="2808605">
                  <a:extLst>
                    <a:ext uri="{9D8B030D-6E8A-4147-A177-3AD203B41FA5}">
                      <a16:colId xmlns:a16="http://schemas.microsoft.com/office/drawing/2014/main" val="20000"/>
                    </a:ext>
                  </a:extLst>
                </a:gridCol>
              </a:tblGrid>
              <a:tr h="363473">
                <a:tc>
                  <a:txBody>
                    <a:bodyPr/>
                    <a:lstStyle/>
                    <a:p>
                      <a:pPr marL="1905" algn="ctr">
                        <a:lnSpc>
                          <a:spcPct val="100000"/>
                        </a:lnSpc>
                        <a:spcBef>
                          <a:spcPts val="355"/>
                        </a:spcBef>
                      </a:pPr>
                      <a:r>
                        <a:rPr sz="1800" dirty="0">
                          <a:solidFill>
                            <a:srgbClr val="585858"/>
                          </a:solidFill>
                          <a:latin typeface="Verdana"/>
                          <a:cs typeface="Verdana"/>
                        </a:rPr>
                        <a:t>Circle</a:t>
                      </a:r>
                      <a:endParaRPr sz="1800">
                        <a:latin typeface="Verdana"/>
                        <a:cs typeface="Verdana"/>
                      </a:endParaRPr>
                    </a:p>
                  </a:txBody>
                  <a:tcPr marL="0" marR="0" marT="45085" marB="0">
                    <a:lnL w="9525">
                      <a:solidFill>
                        <a:srgbClr val="EE791F"/>
                      </a:solidFill>
                      <a:prstDash val="solid"/>
                    </a:lnL>
                    <a:lnR w="9525">
                      <a:solidFill>
                        <a:srgbClr val="EE791F"/>
                      </a:solidFill>
                      <a:prstDash val="solid"/>
                    </a:lnR>
                    <a:lnT w="12700">
                      <a:solidFill>
                        <a:srgbClr val="EE791F"/>
                      </a:solidFill>
                      <a:prstDash val="solid"/>
                    </a:lnT>
                    <a:lnB w="12700">
                      <a:solidFill>
                        <a:srgbClr val="EE791F"/>
                      </a:solidFill>
                      <a:prstDash val="solid"/>
                    </a:lnB>
                    <a:solidFill>
                      <a:srgbClr val="FBF3D1"/>
                    </a:solidFill>
                  </a:tcPr>
                </a:tc>
                <a:extLst>
                  <a:ext uri="{0D108BD9-81ED-4DB2-BD59-A6C34878D82A}">
                    <a16:rowId xmlns:a16="http://schemas.microsoft.com/office/drawing/2014/main" val="10000"/>
                  </a:ext>
                </a:extLst>
              </a:tr>
              <a:tr h="313182">
                <a:tc>
                  <a:txBody>
                    <a:bodyPr/>
                    <a:lstStyle/>
                    <a:p>
                      <a:pPr marL="90805">
                        <a:lnSpc>
                          <a:spcPct val="100000"/>
                        </a:lnSpc>
                        <a:spcBef>
                          <a:spcPts val="360"/>
                        </a:spcBef>
                      </a:pPr>
                      <a:r>
                        <a:rPr sz="1400" dirty="0">
                          <a:solidFill>
                            <a:srgbClr val="585858"/>
                          </a:solidFill>
                          <a:latin typeface="Verdana"/>
                          <a:cs typeface="Verdana"/>
                        </a:rPr>
                        <a:t>-radius:float</a:t>
                      </a:r>
                      <a:endParaRPr sz="1400">
                        <a:latin typeface="Verdana"/>
                        <a:cs typeface="Verdana"/>
                      </a:endParaRPr>
                    </a:p>
                  </a:txBody>
                  <a:tcPr marL="0" marR="0" marB="0">
                    <a:lnL w="9525">
                      <a:solidFill>
                        <a:srgbClr val="EE791F"/>
                      </a:solidFill>
                      <a:prstDash val="solid"/>
                    </a:lnL>
                    <a:lnR w="9525">
                      <a:solidFill>
                        <a:srgbClr val="EE791F"/>
                      </a:solidFill>
                      <a:prstDash val="solid"/>
                    </a:lnR>
                    <a:lnT w="1270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112775">
                <a:tc>
                  <a:txBody>
                    <a:bodyPr/>
                    <a:lstStyle/>
                    <a:p>
                      <a:pPr>
                        <a:lnSpc>
                          <a:spcPct val="100000"/>
                        </a:lnSpc>
                      </a:pPr>
                      <a:endParaRPr sz="500">
                        <a:latin typeface="Times New Roman"/>
                        <a:cs typeface="Times New Roman"/>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r h="726186">
                <a:tc>
                  <a:txBody>
                    <a:bodyPr/>
                    <a:lstStyle/>
                    <a:p>
                      <a:pPr marL="90805">
                        <a:lnSpc>
                          <a:spcPts val="1605"/>
                        </a:lnSpc>
                        <a:spcBef>
                          <a:spcPts val="35"/>
                        </a:spcBef>
                      </a:pPr>
                      <a:r>
                        <a:rPr sz="1400" dirty="0">
                          <a:solidFill>
                            <a:srgbClr val="585858"/>
                          </a:solidFill>
                          <a:latin typeface="Verdana"/>
                          <a:cs typeface="Verdana"/>
                        </a:rPr>
                        <a:t>+calculateArea():float</a:t>
                      </a:r>
                      <a:endParaRPr sz="1400">
                        <a:latin typeface="Verdana"/>
                        <a:cs typeface="Verdana"/>
                      </a:endParaRPr>
                    </a:p>
                    <a:p>
                      <a:pPr marL="90805">
                        <a:lnSpc>
                          <a:spcPts val="1400"/>
                        </a:lnSpc>
                      </a:pPr>
                      <a:r>
                        <a:rPr sz="1300" spc="-5" dirty="0">
                          <a:solidFill>
                            <a:srgbClr val="585858"/>
                          </a:solidFill>
                          <a:latin typeface="Verdana"/>
                          <a:cs typeface="Verdana"/>
                        </a:rPr>
                        <a:t>+moveTo(Graphics,int,int)</a:t>
                      </a:r>
                      <a:endParaRPr sz="1300">
                        <a:latin typeface="Verdana"/>
                        <a:cs typeface="Verdana"/>
                      </a:endParaRPr>
                    </a:p>
                    <a:p>
                      <a:pPr marL="90805">
                        <a:lnSpc>
                          <a:spcPts val="1595"/>
                        </a:lnSpc>
                      </a:pPr>
                      <a:r>
                        <a:rPr sz="1400" dirty="0">
                          <a:solidFill>
                            <a:srgbClr val="585858"/>
                          </a:solidFill>
                          <a:latin typeface="Verdana"/>
                          <a:cs typeface="Verdana"/>
                        </a:rPr>
                        <a:t>+fill(Graphics)</a:t>
                      </a:r>
                      <a:endParaRPr sz="1400">
                        <a:latin typeface="Verdana"/>
                        <a:cs typeface="Verdana"/>
                      </a:endParaRPr>
                    </a:p>
                  </a:txBody>
                  <a:tcPr marL="0" marR="0" marT="444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3"/>
                  </a:ext>
                </a:extLst>
              </a:tr>
            </a:tbl>
          </a:graphicData>
        </a:graphic>
      </p:graphicFrame>
      <p:graphicFrame>
        <p:nvGraphicFramePr>
          <p:cNvPr id="51" name="object 51"/>
          <p:cNvGraphicFramePr>
            <a:graphicFrameLocks noGrp="1"/>
          </p:cNvGraphicFramePr>
          <p:nvPr/>
        </p:nvGraphicFramePr>
        <p:xfrm>
          <a:off x="7458455" y="3424429"/>
          <a:ext cx="2736850" cy="1293875"/>
        </p:xfrm>
        <a:graphic>
          <a:graphicData uri="http://schemas.openxmlformats.org/drawingml/2006/table">
            <a:tbl>
              <a:tblPr firstRow="1" bandRow="1">
                <a:tableStyleId>{2D5ABB26-0587-4C30-8999-92F81FD0307C}</a:tableStyleId>
              </a:tblPr>
              <a:tblGrid>
                <a:gridCol w="2736850">
                  <a:extLst>
                    <a:ext uri="{9D8B030D-6E8A-4147-A177-3AD203B41FA5}">
                      <a16:colId xmlns:a16="http://schemas.microsoft.com/office/drawing/2014/main" val="20000"/>
                    </a:ext>
                  </a:extLst>
                </a:gridCol>
              </a:tblGrid>
              <a:tr h="516636">
                <a:tc>
                  <a:txBody>
                    <a:bodyPr/>
                    <a:lstStyle/>
                    <a:p>
                      <a:pPr marL="635" algn="ctr">
                        <a:lnSpc>
                          <a:spcPts val="1570"/>
                        </a:lnSpc>
                        <a:spcBef>
                          <a:spcPts val="15"/>
                        </a:spcBef>
                      </a:pPr>
                      <a:r>
                        <a:rPr sz="1400" dirty="0">
                          <a:solidFill>
                            <a:srgbClr val="585858"/>
                          </a:solidFill>
                          <a:latin typeface="Verdana"/>
                          <a:cs typeface="Verdana"/>
                        </a:rPr>
                        <a:t>&lt;&lt;interface&gt;&gt;</a:t>
                      </a:r>
                      <a:endParaRPr sz="1400">
                        <a:latin typeface="Verdana"/>
                        <a:cs typeface="Verdana"/>
                      </a:endParaRPr>
                    </a:p>
                    <a:p>
                      <a:pPr marL="635" algn="ctr">
                        <a:lnSpc>
                          <a:spcPts val="2050"/>
                        </a:lnSpc>
                      </a:pPr>
                      <a:r>
                        <a:rPr sz="1800" dirty="0">
                          <a:solidFill>
                            <a:srgbClr val="585858"/>
                          </a:solidFill>
                          <a:latin typeface="Verdana"/>
                          <a:cs typeface="Verdana"/>
                        </a:rPr>
                        <a:t>Actable</a:t>
                      </a:r>
                      <a:endParaRPr sz="1800">
                        <a:latin typeface="Verdana"/>
                        <a:cs typeface="Verdana"/>
                      </a:endParaRPr>
                    </a:p>
                  </a:txBody>
                  <a:tcPr marL="0" marR="0" marT="1905" marB="0">
                    <a:lnL w="9525">
                      <a:solidFill>
                        <a:srgbClr val="EE791F"/>
                      </a:solidFill>
                      <a:prstDash val="solid"/>
                    </a:lnL>
                    <a:lnR w="9525">
                      <a:solidFill>
                        <a:srgbClr val="EE791F"/>
                      </a:solidFill>
                      <a:prstDash val="solid"/>
                    </a:lnR>
                    <a:lnT w="1270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0"/>
                  </a:ext>
                </a:extLst>
              </a:tr>
              <a:tr h="155447">
                <a:tc>
                  <a:txBody>
                    <a:bodyPr/>
                    <a:lstStyle/>
                    <a:p>
                      <a:pPr>
                        <a:lnSpc>
                          <a:spcPct val="100000"/>
                        </a:lnSpc>
                      </a:pPr>
                      <a:endParaRPr sz="800">
                        <a:latin typeface="Times New Roman"/>
                        <a:cs typeface="Times New Roman"/>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621792">
                <a:tc>
                  <a:txBody>
                    <a:bodyPr/>
                    <a:lstStyle/>
                    <a:p>
                      <a:pPr marL="90805">
                        <a:lnSpc>
                          <a:spcPts val="1475"/>
                        </a:lnSpc>
                        <a:spcBef>
                          <a:spcPts val="55"/>
                        </a:spcBef>
                      </a:pPr>
                      <a:r>
                        <a:rPr sz="1300" spc="-5" dirty="0">
                          <a:solidFill>
                            <a:srgbClr val="585858"/>
                          </a:solidFill>
                          <a:latin typeface="Verdana"/>
                          <a:cs typeface="Verdana"/>
                        </a:rPr>
                        <a:t>+moveTo(Graphics,int,</a:t>
                      </a:r>
                      <a:r>
                        <a:rPr sz="1300" spc="40" dirty="0">
                          <a:solidFill>
                            <a:srgbClr val="585858"/>
                          </a:solidFill>
                          <a:latin typeface="Verdana"/>
                          <a:cs typeface="Verdana"/>
                        </a:rPr>
                        <a:t> </a:t>
                      </a:r>
                      <a:r>
                        <a:rPr sz="1300" spc="-5" dirty="0">
                          <a:solidFill>
                            <a:srgbClr val="585858"/>
                          </a:solidFill>
                          <a:latin typeface="Verdana"/>
                          <a:cs typeface="Verdana"/>
                        </a:rPr>
                        <a:t>int)</a:t>
                      </a:r>
                      <a:endParaRPr sz="1300">
                        <a:latin typeface="Verdana"/>
                        <a:cs typeface="Verdana"/>
                      </a:endParaRPr>
                    </a:p>
                    <a:p>
                      <a:pPr marL="90805">
                        <a:lnSpc>
                          <a:spcPts val="1595"/>
                        </a:lnSpc>
                      </a:pPr>
                      <a:r>
                        <a:rPr sz="1400" dirty="0">
                          <a:solidFill>
                            <a:srgbClr val="585858"/>
                          </a:solidFill>
                          <a:latin typeface="Verdana"/>
                          <a:cs typeface="Verdana"/>
                        </a:rPr>
                        <a:t>+fill(Graphics)</a:t>
                      </a:r>
                      <a:endParaRPr sz="1400">
                        <a:latin typeface="Verdana"/>
                        <a:cs typeface="Verdana"/>
                      </a:endParaRPr>
                    </a:p>
                  </a:txBody>
                  <a:tcPr marL="0" marR="0" marT="698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bl>
          </a:graphicData>
        </a:graphic>
      </p:graphicFrame>
      <p:graphicFrame>
        <p:nvGraphicFramePr>
          <p:cNvPr id="52" name="object 52"/>
          <p:cNvGraphicFramePr>
            <a:graphicFrameLocks noGrp="1"/>
          </p:cNvGraphicFramePr>
          <p:nvPr/>
        </p:nvGraphicFramePr>
        <p:xfrm>
          <a:off x="2851403" y="3496055"/>
          <a:ext cx="2736850" cy="1156716"/>
        </p:xfrm>
        <a:graphic>
          <a:graphicData uri="http://schemas.openxmlformats.org/drawingml/2006/table">
            <a:tbl>
              <a:tblPr firstRow="1" bandRow="1">
                <a:tableStyleId>{2D5ABB26-0587-4C30-8999-92F81FD0307C}</a:tableStyleId>
              </a:tblPr>
              <a:tblGrid>
                <a:gridCol w="2736850">
                  <a:extLst>
                    <a:ext uri="{9D8B030D-6E8A-4147-A177-3AD203B41FA5}">
                      <a16:colId xmlns:a16="http://schemas.microsoft.com/office/drawing/2014/main" val="20000"/>
                    </a:ext>
                  </a:extLst>
                </a:gridCol>
              </a:tblGrid>
              <a:tr h="381000">
                <a:tc>
                  <a:txBody>
                    <a:bodyPr/>
                    <a:lstStyle/>
                    <a:p>
                      <a:pPr algn="ctr">
                        <a:lnSpc>
                          <a:spcPct val="100000"/>
                        </a:lnSpc>
                        <a:spcBef>
                          <a:spcPts val="400"/>
                        </a:spcBef>
                      </a:pPr>
                      <a:r>
                        <a:rPr sz="1800" i="1" dirty="0">
                          <a:solidFill>
                            <a:srgbClr val="585858"/>
                          </a:solidFill>
                          <a:latin typeface="Verdana"/>
                          <a:cs typeface="Verdana"/>
                        </a:rPr>
                        <a:t>Shape</a:t>
                      </a:r>
                      <a:endParaRPr sz="1800">
                        <a:latin typeface="Verdana"/>
                        <a:cs typeface="Verdana"/>
                      </a:endParaRPr>
                    </a:p>
                  </a:txBody>
                  <a:tcPr marL="0" marR="0" marT="50800" marB="0">
                    <a:lnL w="9525">
                      <a:solidFill>
                        <a:srgbClr val="EE791F"/>
                      </a:solidFill>
                      <a:prstDash val="solid"/>
                    </a:lnL>
                    <a:lnR w="9525">
                      <a:solidFill>
                        <a:srgbClr val="EE791F"/>
                      </a:solidFill>
                      <a:prstDash val="solid"/>
                    </a:lnR>
                    <a:lnT w="1905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0"/>
                  </a:ext>
                </a:extLst>
              </a:tr>
              <a:tr h="305562">
                <a:tc>
                  <a:txBody>
                    <a:bodyPr/>
                    <a:lstStyle/>
                    <a:p>
                      <a:pPr marL="90170">
                        <a:lnSpc>
                          <a:spcPct val="100000"/>
                        </a:lnSpc>
                        <a:spcBef>
                          <a:spcPts val="365"/>
                        </a:spcBef>
                      </a:pPr>
                      <a:r>
                        <a:rPr sz="1200" spc="-5" dirty="0">
                          <a:solidFill>
                            <a:srgbClr val="585858"/>
                          </a:solidFill>
                          <a:latin typeface="Verdana"/>
                          <a:cs typeface="Verdana"/>
                        </a:rPr>
                        <a:t>#name: String </a:t>
                      </a:r>
                      <a:r>
                        <a:rPr sz="1200" spc="-10" dirty="0">
                          <a:solidFill>
                            <a:srgbClr val="585858"/>
                          </a:solidFill>
                          <a:latin typeface="Verdana"/>
                          <a:cs typeface="Verdana"/>
                        </a:rPr>
                        <a:t>#x:int</a:t>
                      </a:r>
                      <a:r>
                        <a:rPr sz="1200" spc="75" dirty="0">
                          <a:solidFill>
                            <a:srgbClr val="585858"/>
                          </a:solidFill>
                          <a:latin typeface="Verdana"/>
                          <a:cs typeface="Verdana"/>
                        </a:rPr>
                        <a:t> </a:t>
                      </a:r>
                      <a:r>
                        <a:rPr sz="1200" spc="-10" dirty="0">
                          <a:solidFill>
                            <a:srgbClr val="585858"/>
                          </a:solidFill>
                          <a:latin typeface="Verdana"/>
                          <a:cs typeface="Verdana"/>
                        </a:rPr>
                        <a:t>#y:int</a:t>
                      </a:r>
                      <a:endParaRPr sz="1200">
                        <a:latin typeface="Verdana"/>
                        <a:cs typeface="Verdana"/>
                      </a:endParaRPr>
                    </a:p>
                  </a:txBody>
                  <a:tcPr marL="0" marR="0" marT="4635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470154">
                <a:tc>
                  <a:txBody>
                    <a:bodyPr/>
                    <a:lstStyle/>
                    <a:p>
                      <a:pPr marL="90170">
                        <a:lnSpc>
                          <a:spcPts val="1585"/>
                        </a:lnSpc>
                      </a:pPr>
                      <a:r>
                        <a:rPr sz="1400" dirty="0">
                          <a:solidFill>
                            <a:srgbClr val="585858"/>
                          </a:solidFill>
                          <a:latin typeface="Verdana"/>
                          <a:cs typeface="Verdana"/>
                        </a:rPr>
                        <a:t>+getName():String</a:t>
                      </a:r>
                      <a:endParaRPr sz="1400">
                        <a:latin typeface="Verdana"/>
                        <a:cs typeface="Verdana"/>
                      </a:endParaRPr>
                    </a:p>
                    <a:p>
                      <a:pPr marL="90170">
                        <a:lnSpc>
                          <a:spcPts val="1595"/>
                        </a:lnSpc>
                      </a:pPr>
                      <a:r>
                        <a:rPr sz="1400" i="1" spc="-5" dirty="0">
                          <a:solidFill>
                            <a:srgbClr val="585858"/>
                          </a:solidFill>
                          <a:latin typeface="Verdana"/>
                          <a:cs typeface="Verdana"/>
                        </a:rPr>
                        <a:t>+calculateArea():float</a:t>
                      </a:r>
                      <a:endParaRPr sz="1400">
                        <a:latin typeface="Verdana"/>
                        <a:cs typeface="Verdana"/>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bl>
          </a:graphicData>
        </a:graphic>
      </p:graphicFrame>
      <p:grpSp>
        <p:nvGrpSpPr>
          <p:cNvPr id="53" name="object 53"/>
          <p:cNvGrpSpPr/>
          <p:nvPr/>
        </p:nvGrpSpPr>
        <p:grpSpPr>
          <a:xfrm>
            <a:off x="4340924" y="4662487"/>
            <a:ext cx="4491355" cy="648970"/>
            <a:chOff x="2816923" y="4662487"/>
            <a:chExt cx="4491355" cy="648970"/>
          </a:xfrm>
        </p:grpSpPr>
        <p:sp>
          <p:nvSpPr>
            <p:cNvPr id="54" name="object 54"/>
            <p:cNvSpPr/>
            <p:nvPr/>
          </p:nvSpPr>
          <p:spPr>
            <a:xfrm>
              <a:off x="2821685" y="4667250"/>
              <a:ext cx="259079" cy="253365"/>
            </a:xfrm>
            <a:custGeom>
              <a:avLst/>
              <a:gdLst/>
              <a:ahLst/>
              <a:cxnLst/>
              <a:rect l="l" t="t" r="r" b="b"/>
              <a:pathLst>
                <a:path w="259080" h="253364">
                  <a:moveTo>
                    <a:pt x="258699" y="0"/>
                  </a:moveTo>
                  <a:lnTo>
                    <a:pt x="0" y="22606"/>
                  </a:lnTo>
                  <a:lnTo>
                    <a:pt x="119506" y="253237"/>
                  </a:lnTo>
                  <a:lnTo>
                    <a:pt x="258699" y="0"/>
                  </a:lnTo>
                  <a:close/>
                </a:path>
              </a:pathLst>
            </a:custGeom>
            <a:solidFill>
              <a:srgbClr val="FBF3D1"/>
            </a:solidFill>
          </p:spPr>
          <p:txBody>
            <a:bodyPr wrap="square" lIns="0" tIns="0" rIns="0" bIns="0" rtlCol="0"/>
            <a:lstStyle/>
            <a:p>
              <a:endParaRPr/>
            </a:p>
          </p:txBody>
        </p:sp>
        <p:sp>
          <p:nvSpPr>
            <p:cNvPr id="55" name="object 55"/>
            <p:cNvSpPr/>
            <p:nvPr/>
          </p:nvSpPr>
          <p:spPr>
            <a:xfrm>
              <a:off x="2821685" y="4667250"/>
              <a:ext cx="259079" cy="253365"/>
            </a:xfrm>
            <a:custGeom>
              <a:avLst/>
              <a:gdLst/>
              <a:ahLst/>
              <a:cxnLst/>
              <a:rect l="l" t="t" r="r" b="b"/>
              <a:pathLst>
                <a:path w="259080" h="253364">
                  <a:moveTo>
                    <a:pt x="119506" y="253237"/>
                  </a:moveTo>
                  <a:lnTo>
                    <a:pt x="0" y="22606"/>
                  </a:lnTo>
                  <a:lnTo>
                    <a:pt x="258699" y="0"/>
                  </a:lnTo>
                  <a:lnTo>
                    <a:pt x="119506" y="253237"/>
                  </a:lnTo>
                  <a:close/>
                </a:path>
              </a:pathLst>
            </a:custGeom>
            <a:ln w="9525">
              <a:solidFill>
                <a:srgbClr val="EE791F"/>
              </a:solidFill>
            </a:ln>
          </p:spPr>
          <p:txBody>
            <a:bodyPr wrap="square" lIns="0" tIns="0" rIns="0" bIns="0" rtlCol="0"/>
            <a:lstStyle/>
            <a:p>
              <a:endParaRPr/>
            </a:p>
          </p:txBody>
        </p:sp>
        <p:sp>
          <p:nvSpPr>
            <p:cNvPr id="56" name="object 56"/>
            <p:cNvSpPr/>
            <p:nvPr/>
          </p:nvSpPr>
          <p:spPr>
            <a:xfrm>
              <a:off x="3009899" y="4792979"/>
              <a:ext cx="2063750" cy="508000"/>
            </a:xfrm>
            <a:custGeom>
              <a:avLst/>
              <a:gdLst/>
              <a:ahLst/>
              <a:cxnLst/>
              <a:rect l="l" t="t" r="r" b="b"/>
              <a:pathLst>
                <a:path w="2063750" h="508000">
                  <a:moveTo>
                    <a:pt x="2063750" y="508000"/>
                  </a:moveTo>
                  <a:lnTo>
                    <a:pt x="0" y="0"/>
                  </a:lnTo>
                </a:path>
              </a:pathLst>
            </a:custGeom>
            <a:ln w="9144">
              <a:solidFill>
                <a:srgbClr val="EE791F"/>
              </a:solidFill>
            </a:ln>
          </p:spPr>
          <p:txBody>
            <a:bodyPr wrap="square" lIns="0" tIns="0" rIns="0" bIns="0" rtlCol="0"/>
            <a:lstStyle/>
            <a:p>
              <a:endParaRPr/>
            </a:p>
          </p:txBody>
        </p:sp>
        <p:sp>
          <p:nvSpPr>
            <p:cNvPr id="57" name="object 57"/>
            <p:cNvSpPr/>
            <p:nvPr/>
          </p:nvSpPr>
          <p:spPr>
            <a:xfrm>
              <a:off x="5071744" y="4695063"/>
              <a:ext cx="2236470" cy="615950"/>
            </a:xfrm>
            <a:custGeom>
              <a:avLst/>
              <a:gdLst/>
              <a:ahLst/>
              <a:cxnLst/>
              <a:rect l="l" t="t" r="r" b="b"/>
              <a:pathLst>
                <a:path w="2236470" h="615950">
                  <a:moveTo>
                    <a:pt x="76707" y="576961"/>
                  </a:moveTo>
                  <a:lnTo>
                    <a:pt x="0" y="596773"/>
                  </a:lnTo>
                  <a:lnTo>
                    <a:pt x="4825" y="615950"/>
                  </a:lnTo>
                  <a:lnTo>
                    <a:pt x="81660" y="596138"/>
                  </a:lnTo>
                  <a:lnTo>
                    <a:pt x="76707" y="576961"/>
                  </a:lnTo>
                  <a:close/>
                </a:path>
                <a:path w="2236470" h="615950">
                  <a:moveTo>
                    <a:pt x="210946" y="542290"/>
                  </a:moveTo>
                  <a:lnTo>
                    <a:pt x="134238" y="562102"/>
                  </a:lnTo>
                  <a:lnTo>
                    <a:pt x="139191" y="581279"/>
                  </a:lnTo>
                  <a:lnTo>
                    <a:pt x="215900" y="561467"/>
                  </a:lnTo>
                  <a:lnTo>
                    <a:pt x="210946" y="542290"/>
                  </a:lnTo>
                  <a:close/>
                </a:path>
                <a:path w="2236470" h="615950">
                  <a:moveTo>
                    <a:pt x="345185" y="507619"/>
                  </a:moveTo>
                  <a:lnTo>
                    <a:pt x="268477" y="527431"/>
                  </a:lnTo>
                  <a:lnTo>
                    <a:pt x="273430" y="546608"/>
                  </a:lnTo>
                  <a:lnTo>
                    <a:pt x="350138" y="526923"/>
                  </a:lnTo>
                  <a:lnTo>
                    <a:pt x="345185" y="507619"/>
                  </a:lnTo>
                  <a:close/>
                </a:path>
                <a:path w="2236470" h="615950">
                  <a:moveTo>
                    <a:pt x="479551" y="473075"/>
                  </a:moveTo>
                  <a:lnTo>
                    <a:pt x="402843" y="492887"/>
                  </a:lnTo>
                  <a:lnTo>
                    <a:pt x="407796" y="512063"/>
                  </a:lnTo>
                  <a:lnTo>
                    <a:pt x="484504" y="492251"/>
                  </a:lnTo>
                  <a:lnTo>
                    <a:pt x="479551" y="473075"/>
                  </a:lnTo>
                  <a:close/>
                </a:path>
                <a:path w="2236470" h="615950">
                  <a:moveTo>
                    <a:pt x="613790" y="438404"/>
                  </a:moveTo>
                  <a:lnTo>
                    <a:pt x="537082" y="458216"/>
                  </a:lnTo>
                  <a:lnTo>
                    <a:pt x="542035" y="477393"/>
                  </a:lnTo>
                  <a:lnTo>
                    <a:pt x="618743" y="457581"/>
                  </a:lnTo>
                  <a:lnTo>
                    <a:pt x="613790" y="438404"/>
                  </a:lnTo>
                  <a:close/>
                </a:path>
                <a:path w="2236470" h="615950">
                  <a:moveTo>
                    <a:pt x="748156" y="403732"/>
                  </a:moveTo>
                  <a:lnTo>
                    <a:pt x="671321" y="423544"/>
                  </a:lnTo>
                  <a:lnTo>
                    <a:pt x="676275" y="442722"/>
                  </a:lnTo>
                  <a:lnTo>
                    <a:pt x="753109" y="422910"/>
                  </a:lnTo>
                  <a:lnTo>
                    <a:pt x="748156" y="403732"/>
                  </a:lnTo>
                  <a:close/>
                </a:path>
                <a:path w="2236470" h="615950">
                  <a:moveTo>
                    <a:pt x="882395" y="369062"/>
                  </a:moveTo>
                  <a:lnTo>
                    <a:pt x="805688" y="388874"/>
                  </a:lnTo>
                  <a:lnTo>
                    <a:pt x="810640" y="408050"/>
                  </a:lnTo>
                  <a:lnTo>
                    <a:pt x="887349" y="388238"/>
                  </a:lnTo>
                  <a:lnTo>
                    <a:pt x="882395" y="369062"/>
                  </a:lnTo>
                  <a:close/>
                </a:path>
                <a:path w="2236470" h="615950">
                  <a:moveTo>
                    <a:pt x="1016634" y="334391"/>
                  </a:moveTo>
                  <a:lnTo>
                    <a:pt x="939926" y="354203"/>
                  </a:lnTo>
                  <a:lnTo>
                    <a:pt x="944879" y="373380"/>
                  </a:lnTo>
                  <a:lnTo>
                    <a:pt x="1021588" y="353694"/>
                  </a:lnTo>
                  <a:lnTo>
                    <a:pt x="1016634" y="334391"/>
                  </a:lnTo>
                  <a:close/>
                </a:path>
                <a:path w="2236470" h="615950">
                  <a:moveTo>
                    <a:pt x="1151001" y="299847"/>
                  </a:moveTo>
                  <a:lnTo>
                    <a:pt x="1074292" y="319659"/>
                  </a:lnTo>
                  <a:lnTo>
                    <a:pt x="1079118" y="338836"/>
                  </a:lnTo>
                  <a:lnTo>
                    <a:pt x="1155953" y="319024"/>
                  </a:lnTo>
                  <a:lnTo>
                    <a:pt x="1151001" y="299847"/>
                  </a:lnTo>
                  <a:close/>
                </a:path>
                <a:path w="2236470" h="615950">
                  <a:moveTo>
                    <a:pt x="1285239" y="265175"/>
                  </a:moveTo>
                  <a:lnTo>
                    <a:pt x="1208531" y="284988"/>
                  </a:lnTo>
                  <a:lnTo>
                    <a:pt x="1213484" y="304164"/>
                  </a:lnTo>
                  <a:lnTo>
                    <a:pt x="1290192" y="284353"/>
                  </a:lnTo>
                  <a:lnTo>
                    <a:pt x="1285239" y="265175"/>
                  </a:lnTo>
                  <a:close/>
                </a:path>
                <a:path w="2236470" h="615950">
                  <a:moveTo>
                    <a:pt x="1419478" y="230505"/>
                  </a:moveTo>
                  <a:lnTo>
                    <a:pt x="1342770" y="250317"/>
                  </a:lnTo>
                  <a:lnTo>
                    <a:pt x="1347724" y="269494"/>
                  </a:lnTo>
                  <a:lnTo>
                    <a:pt x="1424431" y="249681"/>
                  </a:lnTo>
                  <a:lnTo>
                    <a:pt x="1419478" y="230505"/>
                  </a:lnTo>
                  <a:close/>
                </a:path>
                <a:path w="2236470" h="615950">
                  <a:moveTo>
                    <a:pt x="1553845" y="195834"/>
                  </a:moveTo>
                  <a:lnTo>
                    <a:pt x="1477136" y="215645"/>
                  </a:lnTo>
                  <a:lnTo>
                    <a:pt x="1482089" y="234823"/>
                  </a:lnTo>
                  <a:lnTo>
                    <a:pt x="1558798" y="215011"/>
                  </a:lnTo>
                  <a:lnTo>
                    <a:pt x="1553845" y="195834"/>
                  </a:lnTo>
                  <a:close/>
                </a:path>
                <a:path w="2236470" h="615950">
                  <a:moveTo>
                    <a:pt x="1688083" y="161289"/>
                  </a:moveTo>
                  <a:lnTo>
                    <a:pt x="1611376" y="180975"/>
                  </a:lnTo>
                  <a:lnTo>
                    <a:pt x="1616328" y="200151"/>
                  </a:lnTo>
                  <a:lnTo>
                    <a:pt x="1693036" y="180467"/>
                  </a:lnTo>
                  <a:lnTo>
                    <a:pt x="1688083" y="161289"/>
                  </a:lnTo>
                  <a:close/>
                </a:path>
                <a:path w="2236470" h="615950">
                  <a:moveTo>
                    <a:pt x="1822450" y="126618"/>
                  </a:moveTo>
                  <a:lnTo>
                    <a:pt x="1745614" y="146431"/>
                  </a:lnTo>
                  <a:lnTo>
                    <a:pt x="1750568" y="165607"/>
                  </a:lnTo>
                  <a:lnTo>
                    <a:pt x="1827402" y="145795"/>
                  </a:lnTo>
                  <a:lnTo>
                    <a:pt x="1822450" y="126618"/>
                  </a:lnTo>
                  <a:close/>
                </a:path>
                <a:path w="2236470" h="615950">
                  <a:moveTo>
                    <a:pt x="1956688" y="91948"/>
                  </a:moveTo>
                  <a:lnTo>
                    <a:pt x="1879980" y="111760"/>
                  </a:lnTo>
                  <a:lnTo>
                    <a:pt x="1884933" y="130937"/>
                  </a:lnTo>
                  <a:lnTo>
                    <a:pt x="1961641" y="111125"/>
                  </a:lnTo>
                  <a:lnTo>
                    <a:pt x="1956688" y="91948"/>
                  </a:lnTo>
                  <a:close/>
                </a:path>
                <a:path w="2236470" h="615950">
                  <a:moveTo>
                    <a:pt x="2090927" y="57276"/>
                  </a:moveTo>
                  <a:lnTo>
                    <a:pt x="2014220" y="77088"/>
                  </a:lnTo>
                  <a:lnTo>
                    <a:pt x="2019173" y="96266"/>
                  </a:lnTo>
                  <a:lnTo>
                    <a:pt x="2095880" y="76454"/>
                  </a:lnTo>
                  <a:lnTo>
                    <a:pt x="2090927" y="57276"/>
                  </a:lnTo>
                  <a:close/>
                </a:path>
                <a:path w="2236470" h="615950">
                  <a:moveTo>
                    <a:pt x="2219444" y="25400"/>
                  </a:moveTo>
                  <a:lnTo>
                    <a:pt x="2214626" y="25400"/>
                  </a:lnTo>
                  <a:lnTo>
                    <a:pt x="2219579" y="44576"/>
                  </a:lnTo>
                  <a:lnTo>
                    <a:pt x="2184074" y="53708"/>
                  </a:lnTo>
                  <a:lnTo>
                    <a:pt x="2147443" y="90043"/>
                  </a:lnTo>
                  <a:lnTo>
                    <a:pt x="2143505" y="93853"/>
                  </a:lnTo>
                  <a:lnTo>
                    <a:pt x="2143505" y="100203"/>
                  </a:lnTo>
                  <a:lnTo>
                    <a:pt x="2147438" y="104139"/>
                  </a:lnTo>
                  <a:lnTo>
                    <a:pt x="2151126" y="107950"/>
                  </a:lnTo>
                  <a:lnTo>
                    <a:pt x="2157476" y="107950"/>
                  </a:lnTo>
                  <a:lnTo>
                    <a:pt x="2161285" y="104139"/>
                  </a:lnTo>
                  <a:lnTo>
                    <a:pt x="2236088" y="30099"/>
                  </a:lnTo>
                  <a:lnTo>
                    <a:pt x="2219444" y="25400"/>
                  </a:lnTo>
                  <a:close/>
                </a:path>
                <a:path w="2236470" h="615950">
                  <a:moveTo>
                    <a:pt x="2178993" y="34582"/>
                  </a:moveTo>
                  <a:lnTo>
                    <a:pt x="2148585" y="42418"/>
                  </a:lnTo>
                  <a:lnTo>
                    <a:pt x="2153411" y="61594"/>
                  </a:lnTo>
                  <a:lnTo>
                    <a:pt x="2184074" y="53708"/>
                  </a:lnTo>
                  <a:lnTo>
                    <a:pt x="2197956" y="39939"/>
                  </a:lnTo>
                  <a:lnTo>
                    <a:pt x="2178993" y="34582"/>
                  </a:lnTo>
                  <a:close/>
                </a:path>
                <a:path w="2236470" h="615950">
                  <a:moveTo>
                    <a:pt x="2197956" y="39939"/>
                  </a:moveTo>
                  <a:lnTo>
                    <a:pt x="2184074" y="53708"/>
                  </a:lnTo>
                  <a:lnTo>
                    <a:pt x="2219579" y="44576"/>
                  </a:lnTo>
                  <a:lnTo>
                    <a:pt x="2214372" y="44576"/>
                  </a:lnTo>
                  <a:lnTo>
                    <a:pt x="2197956" y="39939"/>
                  </a:lnTo>
                  <a:close/>
                </a:path>
                <a:path w="2236470" h="615950">
                  <a:moveTo>
                    <a:pt x="2210054" y="27939"/>
                  </a:moveTo>
                  <a:lnTo>
                    <a:pt x="2197956" y="39939"/>
                  </a:lnTo>
                  <a:lnTo>
                    <a:pt x="2214372" y="44576"/>
                  </a:lnTo>
                  <a:lnTo>
                    <a:pt x="2210054" y="27939"/>
                  </a:lnTo>
                  <a:close/>
                </a:path>
                <a:path w="2236470" h="615950">
                  <a:moveTo>
                    <a:pt x="2215282" y="27939"/>
                  </a:moveTo>
                  <a:lnTo>
                    <a:pt x="2210054" y="27939"/>
                  </a:lnTo>
                  <a:lnTo>
                    <a:pt x="2214372" y="44576"/>
                  </a:lnTo>
                  <a:lnTo>
                    <a:pt x="2219579" y="44576"/>
                  </a:lnTo>
                  <a:lnTo>
                    <a:pt x="2215282" y="27939"/>
                  </a:lnTo>
                  <a:close/>
                </a:path>
                <a:path w="2236470" h="615950">
                  <a:moveTo>
                    <a:pt x="2214626" y="25400"/>
                  </a:moveTo>
                  <a:lnTo>
                    <a:pt x="2178993" y="34582"/>
                  </a:lnTo>
                  <a:lnTo>
                    <a:pt x="2197956" y="39939"/>
                  </a:lnTo>
                  <a:lnTo>
                    <a:pt x="2210054" y="27939"/>
                  </a:lnTo>
                  <a:lnTo>
                    <a:pt x="2215282" y="27939"/>
                  </a:lnTo>
                  <a:lnTo>
                    <a:pt x="2214626" y="25400"/>
                  </a:lnTo>
                  <a:close/>
                </a:path>
                <a:path w="2236470" h="615950">
                  <a:moveTo>
                    <a:pt x="2129535" y="0"/>
                  </a:moveTo>
                  <a:lnTo>
                    <a:pt x="2124075" y="3048"/>
                  </a:lnTo>
                  <a:lnTo>
                    <a:pt x="2122551" y="8255"/>
                  </a:lnTo>
                  <a:lnTo>
                    <a:pt x="2121154" y="13588"/>
                  </a:lnTo>
                  <a:lnTo>
                    <a:pt x="2124202" y="19050"/>
                  </a:lnTo>
                  <a:lnTo>
                    <a:pt x="2129408" y="20574"/>
                  </a:lnTo>
                  <a:lnTo>
                    <a:pt x="2178993" y="34582"/>
                  </a:lnTo>
                  <a:lnTo>
                    <a:pt x="2214626" y="25400"/>
                  </a:lnTo>
                  <a:lnTo>
                    <a:pt x="2219444" y="25400"/>
                  </a:lnTo>
                  <a:lnTo>
                    <a:pt x="2129535" y="0"/>
                  </a:lnTo>
                  <a:close/>
                </a:path>
              </a:pathLst>
            </a:custGeom>
            <a:solidFill>
              <a:srgbClr val="EE791F"/>
            </a:solidFill>
          </p:spPr>
          <p:txBody>
            <a:bodyPr wrap="square" lIns="0" tIns="0" rIns="0" bIns="0" rtlCol="0"/>
            <a:lstStyle/>
            <a:p>
              <a:endParaRPr/>
            </a:p>
          </p:txBody>
        </p:sp>
      </p:grpSp>
      <p:sp>
        <p:nvSpPr>
          <p:cNvPr id="58" name="object 58"/>
          <p:cNvSpPr txBox="1"/>
          <p:nvPr/>
        </p:nvSpPr>
        <p:spPr>
          <a:xfrm>
            <a:off x="3981069" y="1442465"/>
            <a:ext cx="98425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ourier New"/>
                <a:cs typeface="Courier New"/>
              </a:rPr>
              <a:t>extends</a:t>
            </a:r>
            <a:endParaRPr>
              <a:latin typeface="Courier New"/>
              <a:cs typeface="Courier New"/>
            </a:endParaRPr>
          </a:p>
        </p:txBody>
      </p:sp>
      <p:sp>
        <p:nvSpPr>
          <p:cNvPr id="59" name="object 59"/>
          <p:cNvSpPr txBox="1"/>
          <p:nvPr/>
        </p:nvSpPr>
        <p:spPr>
          <a:xfrm>
            <a:off x="6894703" y="1459434"/>
            <a:ext cx="98298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ourier New"/>
                <a:cs typeface="Courier New"/>
              </a:rPr>
              <a:t>extends</a:t>
            </a:r>
            <a:endParaRPr>
              <a:latin typeface="Courier New"/>
              <a:cs typeface="Courier New"/>
            </a:endParaRPr>
          </a:p>
        </p:txBody>
      </p:sp>
      <p:sp>
        <p:nvSpPr>
          <p:cNvPr id="60" name="object 60"/>
          <p:cNvSpPr txBox="1"/>
          <p:nvPr/>
        </p:nvSpPr>
        <p:spPr>
          <a:xfrm>
            <a:off x="4355973" y="4932679"/>
            <a:ext cx="982344"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ourier New"/>
                <a:cs typeface="Courier New"/>
              </a:rPr>
              <a:t>extends</a:t>
            </a:r>
            <a:endParaRPr>
              <a:latin typeface="Courier New"/>
              <a:cs typeface="Courier New"/>
            </a:endParaRPr>
          </a:p>
        </p:txBody>
      </p:sp>
      <p:sp>
        <p:nvSpPr>
          <p:cNvPr id="61" name="object 61"/>
          <p:cNvSpPr txBox="1"/>
          <p:nvPr/>
        </p:nvSpPr>
        <p:spPr>
          <a:xfrm>
            <a:off x="8044433" y="4868622"/>
            <a:ext cx="139319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ourier New"/>
                <a:cs typeface="Courier New"/>
              </a:rPr>
              <a:t>implements</a:t>
            </a:r>
            <a:endParaRPr>
              <a:latin typeface="Courier New"/>
              <a:cs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8" name="object 8"/>
          <p:cNvSpPr txBox="1"/>
          <p:nvPr/>
        </p:nvSpPr>
        <p:spPr>
          <a:xfrm>
            <a:off x="2804160" y="1371981"/>
            <a:ext cx="6080125" cy="3719195"/>
          </a:xfrm>
          <a:prstGeom prst="rect">
            <a:avLst/>
          </a:prstGeom>
        </p:spPr>
        <p:txBody>
          <a:bodyPr vert="horz" wrap="square" lIns="0" tIns="12065" rIns="0" bIns="0" rtlCol="0">
            <a:spAutoFit/>
          </a:bodyPr>
          <a:lstStyle/>
          <a:p>
            <a:pPr marL="12700">
              <a:lnSpc>
                <a:spcPts val="326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332740">
              <a:lnSpc>
                <a:spcPts val="2060"/>
              </a:lnSpc>
            </a:pPr>
            <a:r>
              <a:rPr b="1" dirty="0">
                <a:solidFill>
                  <a:srgbClr val="006FC0"/>
                </a:solidFill>
                <a:latin typeface="Times New Roman" panose="02020603050405020304" pitchFamily="18" charset="0"/>
                <a:cs typeface="Times New Roman" panose="02020603050405020304" pitchFamily="18" charset="0"/>
              </a:rPr>
              <a:t>import </a:t>
            </a:r>
            <a:r>
              <a:rPr b="1" dirty="0">
                <a:latin typeface="Times New Roman" panose="02020603050405020304" pitchFamily="18" charset="0"/>
                <a:cs typeface="Times New Roman" panose="02020603050405020304" pitchFamily="18" charset="0"/>
              </a:rPr>
              <a:t>java.awt.Graphics;</a:t>
            </a:r>
            <a:endParaRPr dirty="0">
              <a:latin typeface="Times New Roman" panose="02020603050405020304" pitchFamily="18" charset="0"/>
              <a:cs typeface="Times New Roman" panose="02020603050405020304" pitchFamily="18" charset="0"/>
            </a:endParaRPr>
          </a:p>
          <a:p>
            <a:pPr marL="880110" marR="2189480" indent="-548005"/>
            <a:r>
              <a:rPr b="1" dirty="0">
                <a:solidFill>
                  <a:srgbClr val="006FC0"/>
                </a:solidFill>
                <a:latin typeface="Times New Roman" panose="02020603050405020304" pitchFamily="18" charset="0"/>
                <a:cs typeface="Times New Roman" panose="02020603050405020304" pitchFamily="18" charset="0"/>
              </a:rPr>
              <a:t>abstract class </a:t>
            </a:r>
            <a:r>
              <a:rPr b="1" dirty="0">
                <a:latin typeface="Times New Roman" panose="02020603050405020304" pitchFamily="18" charset="0"/>
                <a:cs typeface="Times New Roman" panose="02020603050405020304" pitchFamily="18" charset="0"/>
              </a:rPr>
              <a:t>Shape {  </a:t>
            </a:r>
            <a:endParaRPr lang="en-US" b="1" dirty="0">
              <a:latin typeface="Times New Roman" panose="02020603050405020304" pitchFamily="18" charset="0"/>
              <a:cs typeface="Times New Roman" panose="02020603050405020304" pitchFamily="18" charset="0"/>
            </a:endParaRPr>
          </a:p>
          <a:p>
            <a:pPr marL="880110" marR="2189480" indent="-548005"/>
            <a:r>
              <a:rPr lang="en-US" b="1" dirty="0">
                <a:solidFill>
                  <a:srgbClr val="006FC0"/>
                </a:solidFill>
                <a:latin typeface="Times New Roman" panose="02020603050405020304" pitchFamily="18" charset="0"/>
                <a:cs typeface="Times New Roman" panose="02020603050405020304" pitchFamily="18" charset="0"/>
              </a:rPr>
              <a:t>	</a:t>
            </a:r>
            <a:r>
              <a:rPr b="1" dirty="0">
                <a:solidFill>
                  <a:srgbClr val="006FC0"/>
                </a:solidFill>
                <a:latin typeface="Times New Roman" panose="02020603050405020304" pitchFamily="18" charset="0"/>
                <a:cs typeface="Times New Roman" panose="02020603050405020304" pitchFamily="18" charset="0"/>
              </a:rPr>
              <a:t>protected String </a:t>
            </a:r>
            <a:r>
              <a:rPr b="1" dirty="0">
                <a:latin typeface="Times New Roman" panose="02020603050405020304" pitchFamily="18" charset="0"/>
                <a:cs typeface="Times New Roman" panose="02020603050405020304" pitchFamily="18" charset="0"/>
              </a:rPr>
              <a:t>name;  </a:t>
            </a:r>
            <a:r>
              <a:rPr b="1" dirty="0">
                <a:solidFill>
                  <a:srgbClr val="006FC0"/>
                </a:solidFill>
                <a:latin typeface="Times New Roman" panose="02020603050405020304" pitchFamily="18" charset="0"/>
                <a:cs typeface="Times New Roman" panose="02020603050405020304" pitchFamily="18" charset="0"/>
              </a:rPr>
              <a:t>protected int </a:t>
            </a:r>
            <a:r>
              <a:rPr b="1" dirty="0">
                <a:latin typeface="Times New Roman" panose="02020603050405020304" pitchFamily="18" charset="0"/>
                <a:cs typeface="Times New Roman" panose="02020603050405020304" pitchFamily="18" charset="0"/>
              </a:rPr>
              <a:t>x, y;</a:t>
            </a:r>
            <a:endParaRPr dirty="0">
              <a:latin typeface="Times New Roman" panose="02020603050405020304" pitchFamily="18" charset="0"/>
              <a:cs typeface="Times New Roman" panose="02020603050405020304" pitchFamily="18" charset="0"/>
            </a:endParaRPr>
          </a:p>
          <a:p>
            <a:pPr marL="880110"/>
            <a:r>
              <a:rPr b="1" dirty="0">
                <a:latin typeface="Times New Roman" panose="02020603050405020304" pitchFamily="18" charset="0"/>
                <a:cs typeface="Times New Roman" panose="02020603050405020304" pitchFamily="18" charset="0"/>
              </a:rPr>
              <a:t>Shape(</a:t>
            </a:r>
            <a:r>
              <a:rPr b="1" dirty="0">
                <a:solidFill>
                  <a:srgbClr val="006FC0"/>
                </a:solidFill>
                <a:latin typeface="Times New Roman" panose="02020603050405020304" pitchFamily="18" charset="0"/>
                <a:cs typeface="Times New Roman" panose="02020603050405020304" pitchFamily="18" charset="0"/>
              </a:rPr>
              <a:t>String </a:t>
            </a:r>
            <a:r>
              <a:rPr b="1" dirty="0">
                <a:latin typeface="Times New Roman" panose="02020603050405020304" pitchFamily="18" charset="0"/>
                <a:cs typeface="Times New Roman" panose="02020603050405020304" pitchFamily="18" charset="0"/>
              </a:rPr>
              <a:t>n, </a:t>
            </a:r>
            <a:r>
              <a:rPr b="1" dirty="0">
                <a:solidFill>
                  <a:srgbClr val="006FC0"/>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x, </a:t>
            </a:r>
            <a:r>
              <a:rPr b="1" dirty="0">
                <a:solidFill>
                  <a:srgbClr val="006FC0"/>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y) {</a:t>
            </a:r>
            <a:endParaRPr dirty="0">
              <a:latin typeface="Times New Roman" panose="02020603050405020304" pitchFamily="18" charset="0"/>
              <a:cs typeface="Times New Roman" panose="02020603050405020304" pitchFamily="18" charset="0"/>
            </a:endParaRPr>
          </a:p>
          <a:p>
            <a:pPr marL="1425575"/>
            <a:r>
              <a:rPr b="1" dirty="0">
                <a:latin typeface="Times New Roman" panose="02020603050405020304" pitchFamily="18" charset="0"/>
                <a:cs typeface="Times New Roman" panose="02020603050405020304" pitchFamily="18" charset="0"/>
              </a:rPr>
              <a:t>name = n; this.x = x; this.y = y;</a:t>
            </a:r>
            <a:endParaRPr dirty="0">
              <a:latin typeface="Times New Roman" panose="02020603050405020304" pitchFamily="18" charset="0"/>
              <a:cs typeface="Times New Roman" panose="02020603050405020304" pitchFamily="18" charset="0"/>
            </a:endParaRPr>
          </a:p>
          <a:p>
            <a:pPr marL="88011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425575" marR="1779905" indent="-546100"/>
            <a:r>
              <a:rPr b="1" dirty="0">
                <a:solidFill>
                  <a:srgbClr val="006FC0"/>
                </a:solidFill>
                <a:latin typeface="Times New Roman" panose="02020603050405020304" pitchFamily="18" charset="0"/>
                <a:cs typeface="Times New Roman" panose="02020603050405020304" pitchFamily="18" charset="0"/>
              </a:rPr>
              <a:t>public String </a:t>
            </a:r>
            <a:r>
              <a:rPr b="1" dirty="0">
                <a:latin typeface="Times New Roman" panose="02020603050405020304" pitchFamily="18" charset="0"/>
                <a:cs typeface="Times New Roman" panose="02020603050405020304" pitchFamily="18" charset="0"/>
              </a:rPr>
              <a:t>getName() {  </a:t>
            </a:r>
            <a:endParaRPr lang="en-US" b="1" dirty="0">
              <a:latin typeface="Times New Roman" panose="02020603050405020304" pitchFamily="18" charset="0"/>
              <a:cs typeface="Times New Roman" panose="02020603050405020304" pitchFamily="18" charset="0"/>
            </a:endParaRPr>
          </a:p>
          <a:p>
            <a:pPr marL="1425575" marR="1779905" indent="-546100"/>
            <a:r>
              <a:rPr lang="en-US" b="1" dirty="0">
                <a:solidFill>
                  <a:srgbClr val="006FC0"/>
                </a:solidFill>
                <a:latin typeface="Times New Roman" panose="02020603050405020304" pitchFamily="18" charset="0"/>
                <a:cs typeface="Times New Roman" panose="02020603050405020304" pitchFamily="18" charset="0"/>
              </a:rPr>
              <a:t>	</a:t>
            </a:r>
            <a:r>
              <a:rPr b="1" dirty="0">
                <a:solidFill>
                  <a:srgbClr val="006FC0"/>
                </a:solidFill>
                <a:latin typeface="Times New Roman" panose="02020603050405020304" pitchFamily="18" charset="0"/>
                <a:cs typeface="Times New Roman" panose="02020603050405020304" pitchFamily="18" charset="0"/>
              </a:rPr>
              <a:t>return </a:t>
            </a:r>
            <a:r>
              <a:rPr b="1" dirty="0">
                <a:latin typeface="Times New Roman" panose="02020603050405020304" pitchFamily="18" charset="0"/>
                <a:cs typeface="Times New Roman" panose="02020603050405020304" pitchFamily="18" charset="0"/>
              </a:rPr>
              <a:t>name;</a:t>
            </a:r>
            <a:endParaRPr dirty="0">
              <a:latin typeface="Times New Roman" panose="02020603050405020304" pitchFamily="18" charset="0"/>
              <a:cs typeface="Times New Roman" panose="02020603050405020304" pitchFamily="18" charset="0"/>
            </a:endParaRPr>
          </a:p>
          <a:p>
            <a:pPr marL="880110">
              <a:spcBef>
                <a:spcPts val="5"/>
              </a:spcBef>
            </a:pPr>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880110"/>
            <a:r>
              <a:rPr b="1" dirty="0">
                <a:solidFill>
                  <a:srgbClr val="006FC0"/>
                </a:solidFill>
                <a:latin typeface="Times New Roman" panose="02020603050405020304" pitchFamily="18" charset="0"/>
                <a:cs typeface="Times New Roman" panose="02020603050405020304" pitchFamily="18" charset="0"/>
              </a:rPr>
              <a:t>public abstract float </a:t>
            </a:r>
            <a:r>
              <a:rPr b="1" dirty="0">
                <a:latin typeface="Times New Roman" panose="02020603050405020304" pitchFamily="18" charset="0"/>
                <a:cs typeface="Times New Roman" panose="02020603050405020304" pitchFamily="18" charset="0"/>
              </a:rPr>
              <a:t>calculateArea();</a:t>
            </a:r>
            <a:endParaRPr dirty="0">
              <a:latin typeface="Times New Roman" panose="02020603050405020304" pitchFamily="18" charset="0"/>
              <a:cs typeface="Times New Roman" panose="02020603050405020304" pitchFamily="18" charset="0"/>
            </a:endParaRPr>
          </a:p>
          <a:p>
            <a:pPr marL="33274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3048001" y="5301996"/>
            <a:ext cx="6988809" cy="1122680"/>
          </a:xfrm>
          <a:prstGeom prst="rect">
            <a:avLst/>
          </a:prstGeom>
        </p:spPr>
        <p:txBody>
          <a:bodyPr vert="horz" wrap="square" lIns="0" tIns="12700" rIns="0" bIns="0" rtlCol="0">
            <a:spAutoFit/>
          </a:bodyPr>
          <a:lstStyle/>
          <a:p>
            <a:pPr marL="12700">
              <a:spcBef>
                <a:spcPts val="100"/>
              </a:spcBef>
            </a:pPr>
            <a:r>
              <a:rPr b="1" dirty="0">
                <a:solidFill>
                  <a:srgbClr val="006FC0"/>
                </a:solidFill>
                <a:latin typeface="Times New Roman" panose="02020603050405020304" pitchFamily="18" charset="0"/>
                <a:cs typeface="Times New Roman" panose="02020603050405020304" pitchFamily="18" charset="0"/>
              </a:rPr>
              <a:t>interface </a:t>
            </a:r>
            <a:r>
              <a:rPr b="1" dirty="0">
                <a:latin typeface="Times New Roman" panose="02020603050405020304" pitchFamily="18" charset="0"/>
                <a:cs typeface="Times New Roman" panose="02020603050405020304" pitchFamily="18" charset="0"/>
              </a:rPr>
              <a:t>Actable {</a:t>
            </a:r>
            <a:endParaRPr dirty="0">
              <a:latin typeface="Times New Roman" panose="02020603050405020304" pitchFamily="18" charset="0"/>
              <a:cs typeface="Times New Roman" panose="02020603050405020304" pitchFamily="18" charset="0"/>
            </a:endParaRPr>
          </a:p>
          <a:p>
            <a:pPr marL="560070" marR="5080"/>
            <a:r>
              <a:rPr b="1" dirty="0">
                <a:solidFill>
                  <a:srgbClr val="006FC0"/>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moveTo(Graphics g, </a:t>
            </a:r>
            <a:r>
              <a:rPr b="1" dirty="0">
                <a:solidFill>
                  <a:srgbClr val="006FC0"/>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x1, </a:t>
            </a:r>
            <a:r>
              <a:rPr b="1" dirty="0">
                <a:solidFill>
                  <a:srgbClr val="006FC0"/>
                </a:solidFill>
                <a:latin typeface="Times New Roman" panose="02020603050405020304" pitchFamily="18" charset="0"/>
                <a:cs typeface="Times New Roman" panose="02020603050405020304" pitchFamily="18" charset="0"/>
              </a:rPr>
              <a:t>int </a:t>
            </a:r>
            <a:r>
              <a:rPr b="1" dirty="0">
                <a:latin typeface="Times New Roman" panose="02020603050405020304" pitchFamily="18" charset="0"/>
                <a:cs typeface="Times New Roman" panose="02020603050405020304" pitchFamily="18" charset="0"/>
              </a:rPr>
              <a:t>y1);  </a:t>
            </a:r>
            <a:endParaRPr lang="en-US" b="1" dirty="0">
              <a:latin typeface="Times New Roman" panose="02020603050405020304" pitchFamily="18" charset="0"/>
              <a:cs typeface="Times New Roman" panose="02020603050405020304" pitchFamily="18" charset="0"/>
            </a:endParaRPr>
          </a:p>
          <a:p>
            <a:pPr marL="560070" marR="5080"/>
            <a:r>
              <a:rPr b="1" dirty="0">
                <a:solidFill>
                  <a:srgbClr val="006FC0"/>
                </a:solidFill>
                <a:latin typeface="Times New Roman" panose="02020603050405020304" pitchFamily="18" charset="0"/>
                <a:cs typeface="Times New Roman" panose="02020603050405020304" pitchFamily="18" charset="0"/>
              </a:rPr>
              <a:t>public void </a:t>
            </a:r>
            <a:r>
              <a:rPr b="1" dirty="0">
                <a:latin typeface="Times New Roman" panose="02020603050405020304" pitchFamily="18" charset="0"/>
                <a:cs typeface="Times New Roman" panose="02020603050405020304" pitchFamily="18" charset="0"/>
              </a:rPr>
              <a:t>fill(Graphics g);</a:t>
            </a:r>
            <a:endParaRPr dirty="0">
              <a:latin typeface="Times New Roman" panose="02020603050405020304" pitchFamily="18" charset="0"/>
              <a:cs typeface="Times New Roman" panose="02020603050405020304" pitchFamily="18" charset="0"/>
            </a:endParaRPr>
          </a:p>
          <a:p>
            <a:pPr marL="12700"/>
            <a:r>
              <a:rPr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168890" y="6424676"/>
            <a:ext cx="223520" cy="228268"/>
          </a:xfrm>
          <a:prstGeom prst="rect">
            <a:avLst/>
          </a:prstGeom>
        </p:spPr>
        <p:txBody>
          <a:bodyPr vert="horz" wrap="square" lIns="0" tIns="12700" rIns="0" bIns="0" rtlCol="0">
            <a:spAutoFit/>
          </a:bodyPr>
          <a:lstStyle/>
          <a:p>
            <a:pPr marL="12700">
              <a:spcBef>
                <a:spcPts val="100"/>
              </a:spcBef>
            </a:pPr>
            <a:r>
              <a:rPr sz="1400" dirty="0">
                <a:latin typeface="Times New Roman" panose="02020603050405020304" pitchFamily="18" charset="0"/>
                <a:cs typeface="Times New Roman" panose="02020603050405020304" pitchFamily="18" charset="0"/>
              </a:rPr>
              <a:t>43</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3455" y="162815"/>
            <a:ext cx="7533640" cy="6336665"/>
          </a:xfrm>
          <a:prstGeom prst="rect">
            <a:avLst/>
          </a:prstGeom>
        </p:spPr>
        <p:txBody>
          <a:bodyPr vert="horz" wrap="square" lIns="0" tIns="12700" rIns="0" bIns="0" rtlCol="0">
            <a:spAutoFit/>
          </a:bodyPr>
          <a:lstStyle/>
          <a:p>
            <a:pPr marL="560070" marR="1095375" indent="-548005">
              <a:spcBef>
                <a:spcPts val="100"/>
              </a:spcBef>
            </a:pPr>
            <a:r>
              <a:rPr b="1" spc="-10" dirty="0">
                <a:solidFill>
                  <a:srgbClr val="006FC0"/>
                </a:solidFill>
                <a:latin typeface="Courier New"/>
                <a:cs typeface="Courier New"/>
              </a:rPr>
              <a:t>class </a:t>
            </a:r>
            <a:r>
              <a:rPr b="1" spc="-10" dirty="0">
                <a:latin typeface="Courier New"/>
                <a:cs typeface="Courier New"/>
              </a:rPr>
              <a:t>Circle </a:t>
            </a:r>
            <a:r>
              <a:rPr b="1" spc="-10" dirty="0">
                <a:solidFill>
                  <a:srgbClr val="006FC0"/>
                </a:solidFill>
                <a:latin typeface="Courier New"/>
                <a:cs typeface="Courier New"/>
              </a:rPr>
              <a:t>extends </a:t>
            </a:r>
            <a:r>
              <a:rPr b="1" spc="-10" dirty="0">
                <a:latin typeface="Courier New"/>
                <a:cs typeface="Courier New"/>
              </a:rPr>
              <a:t>Shape </a:t>
            </a:r>
            <a:r>
              <a:rPr b="1" spc="-10" dirty="0">
                <a:solidFill>
                  <a:srgbClr val="006FC0"/>
                </a:solidFill>
                <a:latin typeface="Courier New"/>
                <a:cs typeface="Courier New"/>
              </a:rPr>
              <a:t>implements </a:t>
            </a:r>
            <a:r>
              <a:rPr b="1" spc="-10" dirty="0">
                <a:latin typeface="Courier New"/>
                <a:cs typeface="Courier New"/>
              </a:rPr>
              <a:t>Actable </a:t>
            </a:r>
            <a:r>
              <a:rPr b="1" dirty="0">
                <a:latin typeface="Courier New"/>
                <a:cs typeface="Courier New"/>
              </a:rPr>
              <a:t>{  </a:t>
            </a:r>
            <a:r>
              <a:rPr b="1" spc="-10" dirty="0">
                <a:solidFill>
                  <a:srgbClr val="006FC0"/>
                </a:solidFill>
                <a:latin typeface="Courier New"/>
                <a:cs typeface="Courier New"/>
              </a:rPr>
              <a:t>private int</a:t>
            </a:r>
            <a:r>
              <a:rPr b="1" spc="-25" dirty="0">
                <a:solidFill>
                  <a:srgbClr val="006FC0"/>
                </a:solidFill>
                <a:latin typeface="Courier New"/>
                <a:cs typeface="Courier New"/>
              </a:rPr>
              <a:t> </a:t>
            </a:r>
            <a:r>
              <a:rPr b="1" spc="-10" dirty="0">
                <a:latin typeface="Courier New"/>
                <a:cs typeface="Courier New"/>
              </a:rPr>
              <a:t>radius;</a:t>
            </a:r>
            <a:endParaRPr dirty="0">
              <a:latin typeface="Courier New"/>
              <a:cs typeface="Courier New"/>
            </a:endParaRPr>
          </a:p>
          <a:p>
            <a:pPr marL="560070"/>
            <a:r>
              <a:rPr b="1" spc="-10" dirty="0">
                <a:solidFill>
                  <a:srgbClr val="006FC0"/>
                </a:solidFill>
                <a:latin typeface="Courier New"/>
                <a:cs typeface="Courier New"/>
              </a:rPr>
              <a:t>public </a:t>
            </a:r>
            <a:r>
              <a:rPr b="1" spc="-10" dirty="0">
                <a:latin typeface="Courier New"/>
                <a:cs typeface="Courier New"/>
              </a:rPr>
              <a:t>Circle(</a:t>
            </a:r>
            <a:r>
              <a:rPr b="1" spc="-10" dirty="0">
                <a:solidFill>
                  <a:srgbClr val="006FC0"/>
                </a:solidFill>
                <a:latin typeface="Courier New"/>
                <a:cs typeface="Courier New"/>
              </a:rPr>
              <a:t>String </a:t>
            </a:r>
            <a:r>
              <a:rPr b="1" spc="-5" dirty="0">
                <a:latin typeface="Courier New"/>
                <a:cs typeface="Courier New"/>
              </a:rPr>
              <a:t>n, </a:t>
            </a:r>
            <a:r>
              <a:rPr b="1" spc="-10" dirty="0">
                <a:solidFill>
                  <a:srgbClr val="006FC0"/>
                </a:solidFill>
                <a:latin typeface="Courier New"/>
                <a:cs typeface="Courier New"/>
              </a:rPr>
              <a:t>int </a:t>
            </a:r>
            <a:r>
              <a:rPr b="1" spc="-10" dirty="0">
                <a:latin typeface="Courier New"/>
                <a:cs typeface="Courier New"/>
              </a:rPr>
              <a:t>x, </a:t>
            </a:r>
            <a:r>
              <a:rPr b="1" spc="-10" dirty="0">
                <a:solidFill>
                  <a:srgbClr val="006FC0"/>
                </a:solidFill>
                <a:latin typeface="Courier New"/>
                <a:cs typeface="Courier New"/>
              </a:rPr>
              <a:t>int </a:t>
            </a:r>
            <a:r>
              <a:rPr b="1" spc="-5" dirty="0">
                <a:latin typeface="Courier New"/>
                <a:cs typeface="Courier New"/>
              </a:rPr>
              <a:t>y, </a:t>
            </a:r>
            <a:r>
              <a:rPr b="1" spc="-10" dirty="0">
                <a:solidFill>
                  <a:srgbClr val="006FC0"/>
                </a:solidFill>
                <a:latin typeface="Courier New"/>
                <a:cs typeface="Courier New"/>
              </a:rPr>
              <a:t>int </a:t>
            </a:r>
            <a:r>
              <a:rPr b="1" spc="-10" dirty="0">
                <a:latin typeface="Courier New"/>
                <a:cs typeface="Courier New"/>
              </a:rPr>
              <a:t>r)</a:t>
            </a:r>
            <a:r>
              <a:rPr b="1" spc="-65" dirty="0">
                <a:latin typeface="Courier New"/>
                <a:cs typeface="Courier New"/>
              </a:rPr>
              <a:t> </a:t>
            </a:r>
            <a:r>
              <a:rPr b="1" dirty="0">
                <a:latin typeface="Courier New"/>
                <a:cs typeface="Courier New"/>
              </a:rPr>
              <a:t>{</a:t>
            </a:r>
            <a:endParaRPr dirty="0">
              <a:latin typeface="Courier New"/>
              <a:cs typeface="Courier New"/>
            </a:endParaRPr>
          </a:p>
          <a:p>
            <a:pPr marL="1105535"/>
            <a:r>
              <a:rPr b="1" spc="-10" dirty="0">
                <a:solidFill>
                  <a:srgbClr val="006FC0"/>
                </a:solidFill>
                <a:latin typeface="Courier New"/>
                <a:cs typeface="Courier New"/>
              </a:rPr>
              <a:t>super</a:t>
            </a:r>
            <a:r>
              <a:rPr b="1" spc="-10" dirty="0">
                <a:latin typeface="Courier New"/>
                <a:cs typeface="Courier New"/>
              </a:rPr>
              <a:t>(n, </a:t>
            </a:r>
            <a:r>
              <a:rPr b="1" spc="-5" dirty="0">
                <a:latin typeface="Courier New"/>
                <a:cs typeface="Courier New"/>
              </a:rPr>
              <a:t>x, </a:t>
            </a:r>
            <a:r>
              <a:rPr b="1" spc="-10" dirty="0">
                <a:latin typeface="Courier New"/>
                <a:cs typeface="Courier New"/>
              </a:rPr>
              <a:t>y); radius </a:t>
            </a:r>
            <a:r>
              <a:rPr b="1" dirty="0">
                <a:latin typeface="Courier New"/>
                <a:cs typeface="Courier New"/>
              </a:rPr>
              <a:t>=</a:t>
            </a:r>
            <a:r>
              <a:rPr b="1" spc="-60" dirty="0">
                <a:latin typeface="Courier New"/>
                <a:cs typeface="Courier New"/>
              </a:rPr>
              <a:t> </a:t>
            </a:r>
            <a:r>
              <a:rPr b="1" spc="-5" dirty="0">
                <a:latin typeface="Courier New"/>
                <a:cs typeface="Courier New"/>
              </a:rPr>
              <a:t>r;</a:t>
            </a:r>
            <a:endParaRPr dirty="0">
              <a:latin typeface="Courier New"/>
              <a:cs typeface="Courier New"/>
            </a:endParaRPr>
          </a:p>
          <a:p>
            <a:pPr marL="560070"/>
            <a:r>
              <a:rPr b="1" dirty="0">
                <a:latin typeface="Courier New"/>
                <a:cs typeface="Courier New"/>
              </a:rPr>
              <a:t>}</a:t>
            </a:r>
            <a:endParaRPr dirty="0">
              <a:latin typeface="Courier New"/>
              <a:cs typeface="Courier New"/>
            </a:endParaRPr>
          </a:p>
          <a:p>
            <a:pPr marL="560070"/>
            <a:r>
              <a:rPr b="1" spc="-10" dirty="0">
                <a:solidFill>
                  <a:srgbClr val="006FC0"/>
                </a:solidFill>
                <a:latin typeface="Courier New"/>
                <a:cs typeface="Courier New"/>
              </a:rPr>
              <a:t>public float </a:t>
            </a:r>
            <a:r>
              <a:rPr b="1" spc="-10" dirty="0">
                <a:latin typeface="Courier New"/>
                <a:cs typeface="Courier New"/>
              </a:rPr>
              <a:t>calculateArea()</a:t>
            </a:r>
            <a:r>
              <a:rPr b="1" spc="-55" dirty="0">
                <a:latin typeface="Courier New"/>
                <a:cs typeface="Courier New"/>
              </a:rPr>
              <a:t> </a:t>
            </a:r>
            <a:r>
              <a:rPr b="1" dirty="0">
                <a:latin typeface="Courier New"/>
                <a:cs typeface="Courier New"/>
              </a:rPr>
              <a:t>{</a:t>
            </a:r>
            <a:endParaRPr dirty="0">
              <a:latin typeface="Courier New"/>
              <a:cs typeface="Courier New"/>
            </a:endParaRPr>
          </a:p>
          <a:p>
            <a:pPr marL="1105535" marR="140970"/>
            <a:r>
              <a:rPr b="1" spc="-10" dirty="0">
                <a:solidFill>
                  <a:srgbClr val="006FC0"/>
                </a:solidFill>
                <a:latin typeface="Courier New"/>
                <a:cs typeface="Courier New"/>
              </a:rPr>
              <a:t>float </a:t>
            </a:r>
            <a:r>
              <a:rPr b="1" spc="-10" dirty="0">
                <a:latin typeface="Courier New"/>
                <a:cs typeface="Courier New"/>
              </a:rPr>
              <a:t>area </a:t>
            </a:r>
            <a:r>
              <a:rPr b="1" dirty="0">
                <a:latin typeface="Courier New"/>
                <a:cs typeface="Courier New"/>
              </a:rPr>
              <a:t>= </a:t>
            </a:r>
            <a:r>
              <a:rPr b="1" spc="-10" dirty="0">
                <a:latin typeface="Courier New"/>
                <a:cs typeface="Courier New"/>
              </a:rPr>
              <a:t>(</a:t>
            </a:r>
            <a:r>
              <a:rPr b="1" spc="-10" dirty="0">
                <a:solidFill>
                  <a:srgbClr val="006FC0"/>
                </a:solidFill>
                <a:latin typeface="Courier New"/>
                <a:cs typeface="Courier New"/>
              </a:rPr>
              <a:t>float</a:t>
            </a:r>
            <a:r>
              <a:rPr b="1" spc="-10" dirty="0">
                <a:latin typeface="Courier New"/>
                <a:cs typeface="Courier New"/>
              </a:rPr>
              <a:t>) (3.14 </a:t>
            </a:r>
            <a:r>
              <a:rPr b="1" dirty="0">
                <a:latin typeface="Courier New"/>
                <a:cs typeface="Courier New"/>
              </a:rPr>
              <a:t>* </a:t>
            </a:r>
            <a:r>
              <a:rPr b="1" spc="-10" dirty="0">
                <a:latin typeface="Courier New"/>
                <a:cs typeface="Courier New"/>
              </a:rPr>
              <a:t>radius </a:t>
            </a:r>
            <a:r>
              <a:rPr b="1" dirty="0">
                <a:latin typeface="Courier New"/>
                <a:cs typeface="Courier New"/>
              </a:rPr>
              <a:t>* </a:t>
            </a:r>
            <a:r>
              <a:rPr b="1" spc="-10" dirty="0">
                <a:latin typeface="Courier New"/>
                <a:cs typeface="Courier New"/>
              </a:rPr>
              <a:t>radius);  </a:t>
            </a:r>
            <a:r>
              <a:rPr b="1" spc="-10" dirty="0">
                <a:solidFill>
                  <a:srgbClr val="006FC0"/>
                </a:solidFill>
                <a:latin typeface="Courier New"/>
                <a:cs typeface="Courier New"/>
              </a:rPr>
              <a:t>return</a:t>
            </a:r>
            <a:r>
              <a:rPr b="1" spc="-20" dirty="0">
                <a:solidFill>
                  <a:srgbClr val="006FC0"/>
                </a:solidFill>
                <a:latin typeface="Courier New"/>
                <a:cs typeface="Courier New"/>
              </a:rPr>
              <a:t> </a:t>
            </a:r>
            <a:r>
              <a:rPr b="1" spc="-10" dirty="0">
                <a:latin typeface="Courier New"/>
                <a:cs typeface="Courier New"/>
              </a:rPr>
              <a:t>area;</a:t>
            </a:r>
            <a:endParaRPr dirty="0">
              <a:latin typeface="Courier New"/>
              <a:cs typeface="Courier New"/>
            </a:endParaRPr>
          </a:p>
          <a:p>
            <a:pPr marL="560070">
              <a:spcBef>
                <a:spcPts val="5"/>
              </a:spcBef>
            </a:pPr>
            <a:r>
              <a:rPr b="1" dirty="0">
                <a:latin typeface="Courier New"/>
                <a:cs typeface="Courier New"/>
              </a:rPr>
              <a:t>}</a:t>
            </a:r>
            <a:endParaRPr dirty="0">
              <a:latin typeface="Courier New"/>
              <a:cs typeface="Courier New"/>
            </a:endParaRPr>
          </a:p>
          <a:p>
            <a:pPr marL="969644" marR="1507490" indent="-410209"/>
            <a:r>
              <a:rPr b="1" spc="-10" dirty="0">
                <a:solidFill>
                  <a:srgbClr val="006FC0"/>
                </a:solidFill>
                <a:latin typeface="Courier New"/>
                <a:cs typeface="Courier New"/>
              </a:rPr>
              <a:t>public void </a:t>
            </a:r>
            <a:r>
              <a:rPr b="1" spc="-10" dirty="0">
                <a:latin typeface="Courier New"/>
                <a:cs typeface="Courier New"/>
              </a:rPr>
              <a:t>draw(Graphics </a:t>
            </a:r>
            <a:r>
              <a:rPr b="1" spc="-5" dirty="0">
                <a:latin typeface="Courier New"/>
                <a:cs typeface="Courier New"/>
              </a:rPr>
              <a:t>g) </a:t>
            </a:r>
            <a:r>
              <a:rPr b="1" dirty="0">
                <a:latin typeface="Courier New"/>
                <a:cs typeface="Courier New"/>
              </a:rPr>
              <a:t>{  </a:t>
            </a:r>
            <a:r>
              <a:rPr b="1" spc="-10" dirty="0">
                <a:solidFill>
                  <a:srgbClr val="006FC0"/>
                </a:solidFill>
                <a:latin typeface="Courier New"/>
                <a:cs typeface="Courier New"/>
              </a:rPr>
              <a:t>System.</a:t>
            </a:r>
            <a:r>
              <a:rPr b="1" spc="-10" dirty="0">
                <a:latin typeface="Courier New"/>
                <a:cs typeface="Courier New"/>
              </a:rPr>
              <a:t>out.println("Draw circle </a:t>
            </a:r>
            <a:r>
              <a:rPr b="1" spc="-5" dirty="0">
                <a:latin typeface="Courier New"/>
                <a:cs typeface="Courier New"/>
              </a:rPr>
              <a:t>at</a:t>
            </a:r>
            <a:r>
              <a:rPr b="1" spc="-75" dirty="0">
                <a:latin typeface="Courier New"/>
                <a:cs typeface="Courier New"/>
              </a:rPr>
              <a:t> </a:t>
            </a:r>
            <a:r>
              <a:rPr b="1" spc="-15" dirty="0">
                <a:latin typeface="Courier New"/>
                <a:cs typeface="Courier New"/>
              </a:rPr>
              <a:t>("</a:t>
            </a:r>
            <a:endParaRPr dirty="0">
              <a:latin typeface="Courier New"/>
              <a:cs typeface="Courier New"/>
            </a:endParaRPr>
          </a:p>
          <a:p>
            <a:pPr marL="3562350"/>
            <a:r>
              <a:rPr b="1" dirty="0">
                <a:latin typeface="Courier New"/>
                <a:cs typeface="Courier New"/>
              </a:rPr>
              <a:t>+ x + </a:t>
            </a:r>
            <a:r>
              <a:rPr b="1" spc="-10" dirty="0">
                <a:latin typeface="Courier New"/>
                <a:cs typeface="Courier New"/>
              </a:rPr>
              <a:t>“," </a:t>
            </a:r>
            <a:r>
              <a:rPr b="1" dirty="0">
                <a:latin typeface="Courier New"/>
                <a:cs typeface="Courier New"/>
              </a:rPr>
              <a:t>+ y +</a:t>
            </a:r>
            <a:r>
              <a:rPr b="1" spc="-110" dirty="0">
                <a:latin typeface="Courier New"/>
                <a:cs typeface="Courier New"/>
              </a:rPr>
              <a:t> </a:t>
            </a:r>
            <a:r>
              <a:rPr b="1" spc="-10" dirty="0">
                <a:latin typeface="Courier New"/>
                <a:cs typeface="Courier New"/>
              </a:rPr>
              <a:t>")");</a:t>
            </a:r>
            <a:endParaRPr dirty="0">
              <a:latin typeface="Courier New"/>
              <a:cs typeface="Courier New"/>
            </a:endParaRPr>
          </a:p>
          <a:p>
            <a:pPr marL="969644"/>
            <a:r>
              <a:rPr b="1" spc="-10" dirty="0">
                <a:latin typeface="Courier New"/>
                <a:cs typeface="Courier New"/>
              </a:rPr>
              <a:t>g.drawOval(x-radius,y-radius,2*radius,2*radius);</a:t>
            </a:r>
            <a:endParaRPr dirty="0">
              <a:latin typeface="Courier New"/>
              <a:cs typeface="Courier New"/>
            </a:endParaRPr>
          </a:p>
          <a:p>
            <a:pPr marL="560070"/>
            <a:r>
              <a:rPr b="1" dirty="0">
                <a:latin typeface="Courier New"/>
                <a:cs typeface="Courier New"/>
              </a:rPr>
              <a:t>}</a:t>
            </a:r>
            <a:endParaRPr dirty="0">
              <a:latin typeface="Courier New"/>
              <a:cs typeface="Courier New"/>
            </a:endParaRPr>
          </a:p>
          <a:p>
            <a:pPr marL="969644" marR="412750" indent="-410209"/>
            <a:r>
              <a:rPr b="1" spc="-10" dirty="0">
                <a:solidFill>
                  <a:srgbClr val="006FC0"/>
                </a:solidFill>
                <a:latin typeface="Courier New"/>
                <a:cs typeface="Courier New"/>
              </a:rPr>
              <a:t>public void </a:t>
            </a:r>
            <a:r>
              <a:rPr b="1" spc="-10" dirty="0">
                <a:latin typeface="Courier New"/>
                <a:cs typeface="Courier New"/>
              </a:rPr>
              <a:t>moveTo(Graphics g, </a:t>
            </a:r>
            <a:r>
              <a:rPr b="1" spc="-10" dirty="0">
                <a:solidFill>
                  <a:srgbClr val="006FC0"/>
                </a:solidFill>
                <a:latin typeface="Courier New"/>
                <a:cs typeface="Courier New"/>
              </a:rPr>
              <a:t>int </a:t>
            </a:r>
            <a:r>
              <a:rPr b="1" spc="-10" dirty="0">
                <a:latin typeface="Courier New"/>
                <a:cs typeface="Courier New"/>
              </a:rPr>
              <a:t>x1, </a:t>
            </a:r>
            <a:r>
              <a:rPr b="1" spc="-10" dirty="0">
                <a:solidFill>
                  <a:srgbClr val="006FC0"/>
                </a:solidFill>
                <a:latin typeface="Courier New"/>
                <a:cs typeface="Courier New"/>
              </a:rPr>
              <a:t>int </a:t>
            </a:r>
            <a:r>
              <a:rPr b="1" spc="-10" dirty="0">
                <a:latin typeface="Courier New"/>
                <a:cs typeface="Courier New"/>
              </a:rPr>
              <a:t>y1) </a:t>
            </a:r>
            <a:r>
              <a:rPr b="1" dirty="0">
                <a:latin typeface="Courier New"/>
                <a:cs typeface="Courier New"/>
              </a:rPr>
              <a:t>{  x = </a:t>
            </a:r>
            <a:r>
              <a:rPr b="1" spc="-5" dirty="0">
                <a:latin typeface="Courier New"/>
                <a:cs typeface="Courier New"/>
              </a:rPr>
              <a:t>x1; </a:t>
            </a:r>
            <a:r>
              <a:rPr b="1" dirty="0">
                <a:latin typeface="Courier New"/>
                <a:cs typeface="Courier New"/>
              </a:rPr>
              <a:t>y = </a:t>
            </a:r>
            <a:r>
              <a:rPr b="1" spc="-10" dirty="0">
                <a:latin typeface="Courier New"/>
                <a:cs typeface="Courier New"/>
              </a:rPr>
              <a:t>y1;</a:t>
            </a:r>
            <a:r>
              <a:rPr b="1" spc="-105" dirty="0">
                <a:latin typeface="Courier New"/>
                <a:cs typeface="Courier New"/>
              </a:rPr>
              <a:t> </a:t>
            </a:r>
            <a:r>
              <a:rPr b="1" spc="-10" dirty="0">
                <a:latin typeface="Courier New"/>
                <a:cs typeface="Courier New"/>
              </a:rPr>
              <a:t>draw(g);</a:t>
            </a:r>
            <a:endParaRPr dirty="0">
              <a:latin typeface="Courier New"/>
              <a:cs typeface="Courier New"/>
            </a:endParaRPr>
          </a:p>
          <a:p>
            <a:pPr marL="560070">
              <a:spcBef>
                <a:spcPts val="5"/>
              </a:spcBef>
            </a:pPr>
            <a:r>
              <a:rPr b="1" dirty="0">
                <a:latin typeface="Courier New"/>
                <a:cs typeface="Courier New"/>
              </a:rPr>
              <a:t>}</a:t>
            </a:r>
            <a:endParaRPr dirty="0">
              <a:latin typeface="Courier New"/>
              <a:cs typeface="Courier New"/>
            </a:endParaRPr>
          </a:p>
          <a:p>
            <a:pPr marL="1105535" marR="1370330" indent="-546100"/>
            <a:r>
              <a:rPr b="1" spc="-10" dirty="0">
                <a:solidFill>
                  <a:srgbClr val="006FC0"/>
                </a:solidFill>
                <a:latin typeface="Courier New"/>
                <a:cs typeface="Courier New"/>
              </a:rPr>
              <a:t>public void </a:t>
            </a:r>
            <a:r>
              <a:rPr b="1" spc="-10" dirty="0">
                <a:latin typeface="Courier New"/>
                <a:cs typeface="Courier New"/>
              </a:rPr>
              <a:t>fill(Graphics </a:t>
            </a:r>
            <a:r>
              <a:rPr b="1" dirty="0">
                <a:latin typeface="Courier New"/>
                <a:cs typeface="Courier New"/>
              </a:rPr>
              <a:t>g) {  </a:t>
            </a:r>
            <a:r>
              <a:rPr b="1" spc="-10" dirty="0">
                <a:solidFill>
                  <a:srgbClr val="006FC0"/>
                </a:solidFill>
                <a:latin typeface="Courier New"/>
                <a:cs typeface="Courier New"/>
              </a:rPr>
              <a:t>System.</a:t>
            </a:r>
            <a:r>
              <a:rPr b="1" spc="-10" dirty="0">
                <a:latin typeface="Courier New"/>
                <a:cs typeface="Courier New"/>
              </a:rPr>
              <a:t>out.println(“Fill circle at</a:t>
            </a:r>
            <a:r>
              <a:rPr b="1" spc="-65" dirty="0">
                <a:latin typeface="Courier New"/>
                <a:cs typeface="Courier New"/>
              </a:rPr>
              <a:t> </a:t>
            </a:r>
            <a:r>
              <a:rPr b="1" spc="-10" dirty="0">
                <a:latin typeface="Courier New"/>
                <a:cs typeface="Courier New"/>
              </a:rPr>
              <a:t>("</a:t>
            </a:r>
            <a:endParaRPr dirty="0">
              <a:latin typeface="Courier New"/>
              <a:cs typeface="Courier New"/>
            </a:endParaRPr>
          </a:p>
          <a:p>
            <a:pPr marL="3698240"/>
            <a:r>
              <a:rPr b="1" dirty="0">
                <a:latin typeface="Courier New"/>
                <a:cs typeface="Courier New"/>
              </a:rPr>
              <a:t>+ x + </a:t>
            </a:r>
            <a:r>
              <a:rPr b="1" spc="-5" dirty="0">
                <a:latin typeface="Courier New"/>
                <a:cs typeface="Courier New"/>
              </a:rPr>
              <a:t>“," </a:t>
            </a:r>
            <a:r>
              <a:rPr b="1" dirty="0">
                <a:latin typeface="Courier New"/>
                <a:cs typeface="Courier New"/>
              </a:rPr>
              <a:t>+ y +</a:t>
            </a:r>
            <a:r>
              <a:rPr b="1" spc="-140" dirty="0">
                <a:latin typeface="Courier New"/>
                <a:cs typeface="Courier New"/>
              </a:rPr>
              <a:t> </a:t>
            </a:r>
            <a:r>
              <a:rPr b="1" spc="-10" dirty="0">
                <a:latin typeface="Courier New"/>
                <a:cs typeface="Courier New"/>
              </a:rPr>
              <a:t>")");</a:t>
            </a:r>
            <a:endParaRPr dirty="0">
              <a:latin typeface="Courier New"/>
              <a:cs typeface="Courier New"/>
            </a:endParaRPr>
          </a:p>
          <a:p>
            <a:pPr marL="1105535"/>
            <a:r>
              <a:rPr b="1" spc="-5" dirty="0">
                <a:latin typeface="Courier New"/>
                <a:cs typeface="Courier New"/>
              </a:rPr>
              <a:t>// </a:t>
            </a:r>
            <a:r>
              <a:rPr b="1" spc="-10" dirty="0">
                <a:latin typeface="Courier New"/>
                <a:cs typeface="Courier New"/>
              </a:rPr>
              <a:t>paint the region with</a:t>
            </a:r>
            <a:r>
              <a:rPr b="1" spc="-75" dirty="0">
                <a:latin typeface="Courier New"/>
                <a:cs typeface="Courier New"/>
              </a:rPr>
              <a:t> </a:t>
            </a:r>
            <a:r>
              <a:rPr b="1" spc="-10" dirty="0">
                <a:latin typeface="Courier New"/>
                <a:cs typeface="Courier New"/>
              </a:rPr>
              <a:t>color...</a:t>
            </a:r>
            <a:endParaRPr dirty="0">
              <a:latin typeface="Courier New"/>
              <a:cs typeface="Courier New"/>
            </a:endParaRPr>
          </a:p>
          <a:p>
            <a:pPr marL="560070"/>
            <a:r>
              <a:rPr b="1" dirty="0">
                <a:latin typeface="Courier New"/>
                <a:cs typeface="Courier New"/>
              </a:rPr>
              <a:t>}</a:t>
            </a:r>
            <a:endParaRPr dirty="0">
              <a:latin typeface="Courier New"/>
              <a:cs typeface="Courier New"/>
            </a:endParaRPr>
          </a:p>
          <a:p>
            <a:pPr marL="12700"/>
            <a:r>
              <a:rPr b="1" dirty="0">
                <a:latin typeface="Courier New"/>
                <a:cs typeface="Courier New"/>
              </a:rPr>
              <a:t>}</a:t>
            </a:r>
            <a:endParaRPr dirty="0">
              <a:latin typeface="Courier New"/>
              <a:cs typeface="Courier New"/>
            </a:endParaRPr>
          </a:p>
        </p:txBody>
      </p:sp>
      <p:sp>
        <p:nvSpPr>
          <p:cNvPr id="3" name="object 3"/>
          <p:cNvSpPr/>
          <p:nvPr/>
        </p:nvSpPr>
        <p:spPr>
          <a:xfrm>
            <a:off x="2591561" y="4039361"/>
            <a:ext cx="6477000" cy="304800"/>
          </a:xfrm>
          <a:custGeom>
            <a:avLst/>
            <a:gdLst/>
            <a:ahLst/>
            <a:cxnLst/>
            <a:rect l="l" t="t" r="r" b="b"/>
            <a:pathLst>
              <a:path w="6477000" h="304800">
                <a:moveTo>
                  <a:pt x="0" y="50800"/>
                </a:moveTo>
                <a:lnTo>
                  <a:pt x="3992" y="31021"/>
                </a:lnTo>
                <a:lnTo>
                  <a:pt x="14879" y="14874"/>
                </a:lnTo>
                <a:lnTo>
                  <a:pt x="31027" y="3990"/>
                </a:lnTo>
                <a:lnTo>
                  <a:pt x="50800" y="0"/>
                </a:lnTo>
                <a:lnTo>
                  <a:pt x="6426199" y="0"/>
                </a:lnTo>
                <a:lnTo>
                  <a:pt x="6445978" y="3990"/>
                </a:lnTo>
                <a:lnTo>
                  <a:pt x="6462125" y="14874"/>
                </a:lnTo>
                <a:lnTo>
                  <a:pt x="6473009" y="31021"/>
                </a:lnTo>
                <a:lnTo>
                  <a:pt x="6476999" y="50800"/>
                </a:lnTo>
                <a:lnTo>
                  <a:pt x="6476999" y="254000"/>
                </a:lnTo>
                <a:lnTo>
                  <a:pt x="6473009" y="273778"/>
                </a:lnTo>
                <a:lnTo>
                  <a:pt x="6462125" y="289925"/>
                </a:lnTo>
                <a:lnTo>
                  <a:pt x="6445978" y="300809"/>
                </a:lnTo>
                <a:lnTo>
                  <a:pt x="6426199" y="304800"/>
                </a:lnTo>
                <a:lnTo>
                  <a:pt x="50800" y="304800"/>
                </a:lnTo>
                <a:lnTo>
                  <a:pt x="31027" y="300809"/>
                </a:lnTo>
                <a:lnTo>
                  <a:pt x="14879" y="289925"/>
                </a:lnTo>
                <a:lnTo>
                  <a:pt x="3992" y="273778"/>
                </a:lnTo>
                <a:lnTo>
                  <a:pt x="0" y="254000"/>
                </a:lnTo>
                <a:lnTo>
                  <a:pt x="0" y="50800"/>
                </a:lnTo>
                <a:close/>
              </a:path>
            </a:pathLst>
          </a:custGeom>
          <a:ln w="25908">
            <a:solidFill>
              <a:srgbClr val="FFCF00"/>
            </a:solidFill>
          </a:ln>
        </p:spPr>
        <p:txBody>
          <a:bodyPr wrap="square" lIns="0" tIns="0" rIns="0" bIns="0" rtlCol="0"/>
          <a:lstStyle/>
          <a:p>
            <a:endParaRPr/>
          </a:p>
        </p:txBody>
      </p:sp>
      <p:sp>
        <p:nvSpPr>
          <p:cNvPr id="4" name="object 4"/>
          <p:cNvSpPr/>
          <p:nvPr/>
        </p:nvSpPr>
        <p:spPr>
          <a:xfrm>
            <a:off x="2591561" y="4842509"/>
            <a:ext cx="4038600" cy="326390"/>
          </a:xfrm>
          <a:custGeom>
            <a:avLst/>
            <a:gdLst/>
            <a:ahLst/>
            <a:cxnLst/>
            <a:rect l="l" t="t" r="r" b="b"/>
            <a:pathLst>
              <a:path w="4038600" h="326389">
                <a:moveTo>
                  <a:pt x="0" y="54356"/>
                </a:moveTo>
                <a:lnTo>
                  <a:pt x="4271" y="33218"/>
                </a:lnTo>
                <a:lnTo>
                  <a:pt x="15919" y="15938"/>
                </a:lnTo>
                <a:lnTo>
                  <a:pt x="33197" y="4278"/>
                </a:lnTo>
                <a:lnTo>
                  <a:pt x="54356" y="0"/>
                </a:lnTo>
                <a:lnTo>
                  <a:pt x="3984243" y="0"/>
                </a:lnTo>
                <a:lnTo>
                  <a:pt x="4005381" y="4278"/>
                </a:lnTo>
                <a:lnTo>
                  <a:pt x="4022661" y="15938"/>
                </a:lnTo>
                <a:lnTo>
                  <a:pt x="4034321" y="33218"/>
                </a:lnTo>
                <a:lnTo>
                  <a:pt x="4038600" y="54356"/>
                </a:lnTo>
                <a:lnTo>
                  <a:pt x="4038600" y="271779"/>
                </a:lnTo>
                <a:lnTo>
                  <a:pt x="4034321" y="292917"/>
                </a:lnTo>
                <a:lnTo>
                  <a:pt x="4022661" y="310197"/>
                </a:lnTo>
                <a:lnTo>
                  <a:pt x="4005381" y="321857"/>
                </a:lnTo>
                <a:lnTo>
                  <a:pt x="3984243" y="326135"/>
                </a:lnTo>
                <a:lnTo>
                  <a:pt x="54356" y="326135"/>
                </a:lnTo>
                <a:lnTo>
                  <a:pt x="33197" y="321857"/>
                </a:lnTo>
                <a:lnTo>
                  <a:pt x="15919" y="310197"/>
                </a:lnTo>
                <a:lnTo>
                  <a:pt x="4271" y="292917"/>
                </a:lnTo>
                <a:lnTo>
                  <a:pt x="0" y="271779"/>
                </a:lnTo>
                <a:lnTo>
                  <a:pt x="0" y="54356"/>
                </a:lnTo>
                <a:close/>
              </a:path>
            </a:pathLst>
          </a:custGeom>
          <a:ln w="25908">
            <a:solidFill>
              <a:srgbClr val="FFCF00"/>
            </a:solidFill>
          </a:ln>
        </p:spPr>
        <p:txBody>
          <a:bodyPr wrap="square" lIns="0" tIns="0" rIns="0" bIns="0" rtlCol="0"/>
          <a:lstStyle/>
          <a:p>
            <a:endParaRPr/>
          </a:p>
        </p:txBody>
      </p:sp>
      <p:sp>
        <p:nvSpPr>
          <p:cNvPr id="5" name="object 5"/>
          <p:cNvSpPr txBox="1">
            <a:spLocks noGrp="1"/>
          </p:cNvSpPr>
          <p:nvPr>
            <p:ph type="sldNum" sz="quarter" idx="12"/>
          </p:nvPr>
        </p:nvSpPr>
        <p:spPr>
          <a:xfrm>
            <a:off x="10134600" y="6436833"/>
            <a:ext cx="2743200" cy="204158"/>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94</a:t>
            </a:fld>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95</a:t>
            </a:fld>
            <a:endParaRPr dirty="0"/>
          </a:p>
        </p:txBody>
      </p:sp>
      <p:sp>
        <p:nvSpPr>
          <p:cNvPr id="8" name="object 8"/>
          <p:cNvSpPr txBox="1"/>
          <p:nvPr/>
        </p:nvSpPr>
        <p:spPr>
          <a:xfrm>
            <a:off x="2577482" y="1433190"/>
            <a:ext cx="7997825" cy="5027295"/>
          </a:xfrm>
          <a:prstGeom prst="rect">
            <a:avLst/>
          </a:prstGeom>
        </p:spPr>
        <p:txBody>
          <a:bodyPr vert="horz" wrap="square" lIns="0" tIns="97790" rIns="0" bIns="0" rtlCol="0">
            <a:spAutoFit/>
          </a:bodyPr>
          <a:lstStyle/>
          <a:p>
            <a:pPr marL="355600" indent="-342900">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có thể được sử dụng như một kiểu</a:t>
            </a:r>
          </a:p>
          <a:p>
            <a:pPr marL="355600" marR="5080" indent="-342900">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Các đối tượng gán cho biến giao diện phải thuộc  lớp thực thi giao diện</a:t>
            </a:r>
          </a:p>
          <a:p>
            <a:pPr marL="355600" indent="-342900">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413384">
              <a:spcBef>
                <a:spcPts val="305"/>
              </a:spcBef>
            </a:pPr>
            <a:r>
              <a:rPr sz="2400" b="1" dirty="0">
                <a:solidFill>
                  <a:srgbClr val="006FC0"/>
                </a:solidFill>
                <a:latin typeface="Times New Roman" panose="02020603050405020304" pitchFamily="18" charset="0"/>
                <a:cs typeface="Times New Roman" panose="02020603050405020304" pitchFamily="18" charset="0"/>
              </a:rPr>
              <a:t>public interface </a:t>
            </a:r>
            <a:r>
              <a:rPr sz="2400" b="1" dirty="0">
                <a:latin typeface="Times New Roman" panose="02020603050405020304" pitchFamily="18" charset="0"/>
                <a:cs typeface="Times New Roman" panose="02020603050405020304" pitchFamily="18" charset="0"/>
              </a:rPr>
              <a:t>I {}</a:t>
            </a:r>
            <a:endParaRPr sz="2400" dirty="0">
              <a:latin typeface="Times New Roman" panose="02020603050405020304" pitchFamily="18" charset="0"/>
              <a:cs typeface="Times New Roman" panose="02020603050405020304" pitchFamily="18" charset="0"/>
            </a:endParaRPr>
          </a:p>
          <a:p>
            <a:pPr marL="413384">
              <a:spcBef>
                <a:spcPts val="57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A </a:t>
            </a:r>
            <a:r>
              <a:rPr sz="2400" b="1" dirty="0">
                <a:solidFill>
                  <a:srgbClr val="006FC0"/>
                </a:solidFill>
                <a:latin typeface="Times New Roman" panose="02020603050405020304" pitchFamily="18" charset="0"/>
                <a:cs typeface="Times New Roman" panose="02020603050405020304" pitchFamily="18" charset="0"/>
              </a:rPr>
              <a:t>implements </a:t>
            </a:r>
            <a:r>
              <a:rPr sz="2400" b="1" dirty="0">
                <a:latin typeface="Times New Roman" panose="02020603050405020304" pitchFamily="18" charset="0"/>
                <a:cs typeface="Times New Roman" panose="02020603050405020304" pitchFamily="18" charset="0"/>
              </a:rPr>
              <a:t>I {}</a:t>
            </a:r>
            <a:endParaRPr sz="2400" dirty="0">
              <a:latin typeface="Times New Roman" panose="02020603050405020304" pitchFamily="18" charset="0"/>
              <a:cs typeface="Times New Roman" panose="02020603050405020304" pitchFamily="18" charset="0"/>
            </a:endParaRPr>
          </a:p>
          <a:p>
            <a:pPr marL="413384" marR="4472940">
              <a:lnSpc>
                <a:spcPct val="120000"/>
              </a:lnSpc>
              <a:spcBef>
                <a:spcPts val="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B {}  </a:t>
            </a:r>
            <a:endParaRPr lang="en-US" sz="2400" b="1" dirty="0">
              <a:latin typeface="Times New Roman" panose="02020603050405020304" pitchFamily="18" charset="0"/>
              <a:cs typeface="Times New Roman" panose="02020603050405020304" pitchFamily="18" charset="0"/>
            </a:endParaRPr>
          </a:p>
          <a:p>
            <a:pPr marL="413384" marR="4472940">
              <a:lnSpc>
                <a:spcPct val="120000"/>
              </a:lnSpc>
              <a:spcBef>
                <a:spcPts val="5"/>
              </a:spcBef>
            </a:pPr>
            <a:r>
              <a:rPr sz="2400" b="1" dirty="0">
                <a:latin typeface="Times New Roman" panose="02020603050405020304" pitchFamily="18" charset="0"/>
                <a:cs typeface="Times New Roman" panose="02020603050405020304" pitchFamily="18" charset="0"/>
              </a:rPr>
              <a:t>A a =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A();</a:t>
            </a:r>
            <a:endParaRPr sz="2400" dirty="0">
              <a:latin typeface="Times New Roman" panose="02020603050405020304" pitchFamily="18" charset="0"/>
              <a:cs typeface="Times New Roman" panose="02020603050405020304" pitchFamily="18" charset="0"/>
            </a:endParaRPr>
          </a:p>
          <a:p>
            <a:pPr marL="413384">
              <a:spcBef>
                <a:spcPts val="575"/>
              </a:spcBef>
            </a:pPr>
            <a:r>
              <a:rPr sz="2400" b="1" dirty="0">
                <a:latin typeface="Times New Roman" panose="02020603050405020304" pitchFamily="18" charset="0"/>
                <a:cs typeface="Times New Roman" panose="02020603050405020304" pitchFamily="18" charset="0"/>
              </a:rPr>
              <a:t>B b =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B();</a:t>
            </a:r>
            <a:endParaRPr sz="2400" dirty="0">
              <a:latin typeface="Times New Roman" panose="02020603050405020304" pitchFamily="18" charset="0"/>
              <a:cs typeface="Times New Roman" panose="02020603050405020304" pitchFamily="18" charset="0"/>
            </a:endParaRPr>
          </a:p>
          <a:p>
            <a:pPr marL="413384" marR="4107815">
              <a:lnSpc>
                <a:spcPct val="120000"/>
              </a:lnSpc>
              <a:spcBef>
                <a:spcPts val="5"/>
              </a:spcBef>
            </a:pPr>
            <a:r>
              <a:rPr sz="2400" b="1" dirty="0">
                <a:latin typeface="Times New Roman" panose="02020603050405020304" pitchFamily="18" charset="0"/>
                <a:cs typeface="Times New Roman" panose="02020603050405020304" pitchFamily="18" charset="0"/>
              </a:rPr>
              <a:t>I i = (I) a; //</a:t>
            </a:r>
            <a:r>
              <a:rPr sz="2400" b="1" dirty="0" err="1">
                <a:latin typeface="Times New Roman" panose="02020603050405020304" pitchFamily="18" charset="0"/>
                <a:cs typeface="Times New Roman" panose="02020603050405020304" pitchFamily="18" charset="0"/>
              </a:rPr>
              <a:t>đúng</a:t>
            </a:r>
            <a:r>
              <a:rPr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413384" marR="4107815">
              <a:lnSpc>
                <a:spcPct val="120000"/>
              </a:lnSpc>
              <a:spcBef>
                <a:spcPts val="5"/>
              </a:spcBef>
            </a:pPr>
            <a:r>
              <a:rPr sz="2400" b="1" dirty="0">
                <a:latin typeface="Times New Roman" panose="02020603050405020304" pitchFamily="18" charset="0"/>
                <a:cs typeface="Times New Roman" panose="02020603050405020304" pitchFamily="18" charset="0"/>
              </a:rPr>
              <a:t>I i2 = (I) b; //sai</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96</a:t>
            </a:fld>
            <a:endParaRPr dirty="0"/>
          </a:p>
        </p:txBody>
      </p:sp>
      <p:sp>
        <p:nvSpPr>
          <p:cNvPr id="8" name="object 8"/>
          <p:cNvSpPr txBox="1"/>
          <p:nvPr/>
        </p:nvSpPr>
        <p:spPr>
          <a:xfrm>
            <a:off x="2619756" y="1619524"/>
            <a:ext cx="8541385" cy="3586238"/>
          </a:xfrm>
          <a:prstGeom prst="rect">
            <a:avLst/>
          </a:prstGeom>
        </p:spPr>
        <p:txBody>
          <a:bodyPr vert="horz" wrap="square" lIns="0" tIns="13335" rIns="0" bIns="0" rtlCol="0">
            <a:spAutoFit/>
          </a:bodyPr>
          <a:lstStyle/>
          <a:p>
            <a:pPr marL="355600" marR="251460" indent="-342900">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Một interface có thể được coi như một dạng  “class” mà:</a:t>
            </a:r>
          </a:p>
          <a:p>
            <a:pPr marL="756285" marR="7239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Phương thức và thuộc tính là public không tường  minh</a:t>
            </a:r>
          </a:p>
          <a:p>
            <a:pPr marL="756285" lvl="1" indent="-287020">
              <a:spcBef>
                <a:spcPts val="670"/>
              </a:spcBef>
              <a:buClr>
                <a:srgbClr val="FF0000"/>
              </a:buClr>
              <a:buSzPct val="53571"/>
              <a:buFont typeface="Wingdings"/>
              <a:buChar char="◼"/>
              <a:tabLst>
                <a:tab pos="756285" algn="l"/>
                <a:tab pos="756920" algn="l"/>
                <a:tab pos="5027295" algn="l"/>
              </a:tabLst>
            </a:pPr>
            <a:r>
              <a:rPr sz="2800" dirty="0">
                <a:latin typeface="Times New Roman" panose="02020603050405020304" pitchFamily="18" charset="0"/>
                <a:cs typeface="Times New Roman" panose="02020603050405020304" pitchFamily="18" charset="0"/>
              </a:rPr>
              <a:t>Các thuộc  tính là static </a:t>
            </a:r>
            <a:r>
              <a:rPr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final</a:t>
            </a:r>
          </a:p>
          <a:p>
            <a:pPr marL="756285"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là abstract</a:t>
            </a:r>
          </a:p>
          <a:p>
            <a:pPr marL="355600" indent="-342900">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Không thể thể hiện hóa (instantiate) trực tiếp</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97</a:t>
            </a:fld>
            <a:endParaRPr dirty="0"/>
          </a:p>
        </p:txBody>
      </p:sp>
      <p:sp>
        <p:nvSpPr>
          <p:cNvPr id="8" name="object 8"/>
          <p:cNvSpPr txBox="1"/>
          <p:nvPr/>
        </p:nvSpPr>
        <p:spPr>
          <a:xfrm>
            <a:off x="2585976" y="1297210"/>
            <a:ext cx="7897240" cy="5149487"/>
          </a:xfrm>
          <a:prstGeom prst="rect">
            <a:avLst/>
          </a:prstGeom>
        </p:spPr>
        <p:txBody>
          <a:bodyPr vert="horz" wrap="square" lIns="0" tIns="133985" rIns="0" bIns="0" rtlCol="0">
            <a:spAutoFit/>
          </a:bodyPr>
          <a:lstStyle/>
          <a:p>
            <a:pPr marL="355600" indent="-342900" algn="just">
              <a:spcBef>
                <a:spcPts val="1055"/>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Góc nhìn quan niệm</a:t>
            </a:r>
          </a:p>
          <a:p>
            <a:pPr marL="756285" marR="524510" lvl="1" indent="-287020" algn="just">
              <a:spcBef>
                <a:spcPts val="825"/>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Interface không cài đặt bất cứ một phương thức nào  nhưng để lại cấu trúc thiết kế trên bất cứ lớp nào sử  dụng nó</a:t>
            </a:r>
          </a:p>
          <a:p>
            <a:pPr marL="756285" marR="5080" lvl="1" indent="-287020">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interface: 1 contract – trong đó các nhóm phát triển  phần mềm thống nhất sản phẩm của họ tương tác với  nhau như thế nào, mà không đòi hỏi bất cứ một tri thức  về cách thức tiến hành của nhau</a:t>
            </a:r>
          </a:p>
          <a:p>
            <a:pPr marL="756285" marR="267335" lvl="1" indent="-287020">
              <a:lnSpc>
                <a:spcPts val="2590"/>
              </a:lnSpc>
              <a:spcBef>
                <a:spcPts val="61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Interface: đặc tả cho các bản cài đặt (implementation)  khác nhau.</a:t>
            </a:r>
          </a:p>
          <a:p>
            <a:pPr marL="756285" lvl="1" indent="-287020">
              <a:spcBef>
                <a:spcPts val="254"/>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Phân chia ranh giới:</a:t>
            </a:r>
          </a:p>
          <a:p>
            <a:pPr marL="1155700" lvl="2" indent="-229235">
              <a:spcBef>
                <a:spcPts val="245"/>
              </a:spcBef>
              <a:buClr>
                <a:srgbClr val="3333CC"/>
              </a:buClr>
              <a:buSzPct val="50000"/>
              <a:buFont typeface="Wingdings"/>
              <a:buChar char="◼"/>
              <a:tabLst>
                <a:tab pos="1155700" algn="l"/>
                <a:tab pos="1156335" algn="l"/>
              </a:tabLst>
            </a:pPr>
            <a:r>
              <a:rPr sz="2000" dirty="0">
                <a:solidFill>
                  <a:srgbClr val="25902B"/>
                </a:solidFill>
                <a:latin typeface="Times New Roman" panose="02020603050405020304" pitchFamily="18" charset="0"/>
                <a:cs typeface="Times New Roman" panose="02020603050405020304" pitchFamily="18" charset="0"/>
              </a:rPr>
              <a:t>Cái gì (What) và như thế nào (How)</a:t>
            </a:r>
            <a:endParaRPr sz="2000" dirty="0">
              <a:latin typeface="Times New Roman" panose="02020603050405020304" pitchFamily="18" charset="0"/>
              <a:cs typeface="Times New Roman" panose="02020603050405020304" pitchFamily="18" charset="0"/>
            </a:endParaRPr>
          </a:p>
          <a:p>
            <a:pPr marL="1155700" lvl="2" indent="-229235">
              <a:spcBef>
                <a:spcPts val="240"/>
              </a:spcBef>
              <a:buClr>
                <a:srgbClr val="3333CC"/>
              </a:buClr>
              <a:buSzPct val="50000"/>
              <a:buFont typeface="Wingdings"/>
              <a:buChar char="◼"/>
              <a:tabLst>
                <a:tab pos="1155700" algn="l"/>
                <a:tab pos="1156335" algn="l"/>
                <a:tab pos="2040255" algn="l"/>
              </a:tabLst>
            </a:pPr>
            <a:r>
              <a:rPr sz="2000" dirty="0">
                <a:solidFill>
                  <a:srgbClr val="25902B"/>
                </a:solidFill>
                <a:latin typeface="Times New Roman" panose="02020603050405020304" pitchFamily="18" charset="0"/>
                <a:cs typeface="Times New Roman" panose="02020603050405020304" pitchFamily="18" charset="0"/>
              </a:rPr>
              <a:t>Đặc  tả	và Cài đặt cụ thể.</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9" name="object 9"/>
          <p:cNvSpPr txBox="1">
            <a:spLocks noGrp="1"/>
          </p:cNvSpPr>
          <p:nvPr>
            <p:ph idx="1"/>
          </p:nvPr>
        </p:nvSpPr>
        <p:spPr>
          <a:xfrm>
            <a:off x="6264275" y="1548620"/>
            <a:ext cx="4018916" cy="1760097"/>
          </a:xfrm>
          <a:prstGeom prst="rect">
            <a:avLst/>
          </a:prstGeom>
        </p:spPr>
        <p:txBody>
          <a:bodyPr vert="horz" wrap="square" lIns="0" tIns="13335" rIns="0" bIns="0" rtlCol="0">
            <a:spAutoFit/>
          </a:bodyPr>
          <a:lstStyle/>
          <a:p>
            <a:pPr marL="419734" algn="ctr">
              <a:lnSpc>
                <a:spcPct val="100000"/>
              </a:lnSpc>
              <a:spcBef>
                <a:spcPts val="105"/>
              </a:spcBef>
            </a:pPr>
            <a:r>
              <a:rPr sz="2400" dirty="0"/>
              <a:t>Giao diện</a:t>
            </a:r>
          </a:p>
          <a:p>
            <a:pPr marL="342900" marR="5080" indent="-342900" algn="just">
              <a:lnSpc>
                <a:spcPct val="100000"/>
              </a:lnSpc>
              <a:spcBef>
                <a:spcPts val="2125"/>
              </a:spcBef>
              <a:buClr>
                <a:srgbClr val="FF0000"/>
              </a:buClr>
              <a:buFont typeface="Georgia"/>
              <a:buChar char="•"/>
              <a:tabLst>
                <a:tab pos="342900" algn="l"/>
              </a:tabLst>
            </a:pPr>
            <a:r>
              <a:rPr sz="2400" dirty="0"/>
              <a:t>Chỉ có thể chứa chữ ký  phương thức (danh sách  các phương thức)</a:t>
            </a:r>
          </a:p>
        </p:txBody>
      </p:sp>
      <p:sp>
        <p:nvSpPr>
          <p:cNvPr id="17" name="object 17"/>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98</a:t>
            </a:fld>
            <a:endParaRPr dirty="0"/>
          </a:p>
        </p:txBody>
      </p:sp>
      <p:sp>
        <p:nvSpPr>
          <p:cNvPr id="8" name="object 8"/>
          <p:cNvSpPr txBox="1"/>
          <p:nvPr/>
        </p:nvSpPr>
        <p:spPr>
          <a:xfrm>
            <a:off x="2286001" y="1658111"/>
            <a:ext cx="4432935" cy="505908"/>
          </a:xfrm>
          <a:prstGeom prst="rect">
            <a:avLst/>
          </a:prstGeom>
        </p:spPr>
        <p:txBody>
          <a:bodyPr vert="horz" wrap="square" lIns="0" tIns="13335" rIns="0" bIns="0" rtlCol="0">
            <a:spAutoFit/>
          </a:bodyPr>
          <a:lstStyle/>
          <a:p>
            <a:pPr marL="12700">
              <a:spcBef>
                <a:spcPts val="105"/>
              </a:spcBef>
              <a:tabLst>
                <a:tab pos="354965" algn="l"/>
                <a:tab pos="392493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Lớp  trừu trượng	vs.</a:t>
            </a:r>
          </a:p>
        </p:txBody>
      </p:sp>
      <p:sp>
        <p:nvSpPr>
          <p:cNvPr id="10" name="object 10"/>
          <p:cNvSpPr txBox="1"/>
          <p:nvPr/>
        </p:nvSpPr>
        <p:spPr>
          <a:xfrm>
            <a:off x="2238451" y="2379802"/>
            <a:ext cx="3947160" cy="1791003"/>
          </a:xfrm>
          <a:prstGeom prst="rect">
            <a:avLst/>
          </a:prstGeom>
        </p:spPr>
        <p:txBody>
          <a:bodyPr vert="horz" wrap="square" lIns="0" tIns="49530" rIns="0" bIns="0" rtlCol="0">
            <a:spAutoFit/>
          </a:bodyPr>
          <a:lstStyle/>
          <a:p>
            <a:pPr marL="355600" marR="5080" indent="-342900" algn="just">
              <a:lnSpc>
                <a:spcPct val="90000"/>
              </a:lnSpc>
              <a:spcBef>
                <a:spcPts val="39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Cần có ít nhất một  phương thức abstract, có  thể chứa các phương thức  instance</a:t>
            </a:r>
          </a:p>
          <a:p>
            <a:pPr marL="355600" marR="6985" indent="-342900" algn="just">
              <a:lnSpc>
                <a:spcPts val="2590"/>
              </a:lnSpc>
              <a:spcBef>
                <a:spcPts val="615"/>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Có thể chứa các phương  thức protected và static</a:t>
            </a:r>
          </a:p>
        </p:txBody>
      </p:sp>
      <p:sp>
        <p:nvSpPr>
          <p:cNvPr id="11" name="object 11"/>
          <p:cNvSpPr txBox="1"/>
          <p:nvPr/>
        </p:nvSpPr>
        <p:spPr>
          <a:xfrm>
            <a:off x="2238452" y="4502150"/>
            <a:ext cx="3946525" cy="720725"/>
          </a:xfrm>
          <a:prstGeom prst="rect">
            <a:avLst/>
          </a:prstGeom>
        </p:spPr>
        <p:txBody>
          <a:bodyPr vert="horz" wrap="square" lIns="0" tIns="53975" rIns="0" bIns="0" rtlCol="0">
            <a:spAutoFit/>
          </a:bodyPr>
          <a:lstStyle/>
          <a:p>
            <a:pPr marL="355600" marR="5080" indent="-342900">
              <a:lnSpc>
                <a:spcPts val="2590"/>
              </a:lnSpc>
              <a:spcBef>
                <a:spcPts val="425"/>
              </a:spcBef>
              <a:tabLst>
                <a:tab pos="354965" algn="l"/>
                <a:tab pos="941705" algn="l"/>
                <a:tab pos="1610995" algn="l"/>
                <a:tab pos="2504440" algn="l"/>
                <a:tab pos="3182620"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Có	thể	chứa	các	thuộc  tính final và non-final</a:t>
            </a:r>
          </a:p>
        </p:txBody>
      </p:sp>
      <p:sp>
        <p:nvSpPr>
          <p:cNvPr id="12" name="object 12"/>
          <p:cNvSpPr txBox="1"/>
          <p:nvPr/>
        </p:nvSpPr>
        <p:spPr>
          <a:xfrm>
            <a:off x="2238452" y="5234051"/>
            <a:ext cx="3947795" cy="720725"/>
          </a:xfrm>
          <a:prstGeom prst="rect">
            <a:avLst/>
          </a:prstGeom>
        </p:spPr>
        <p:txBody>
          <a:bodyPr vert="horz" wrap="square" lIns="0" tIns="53975" rIns="0" bIns="0" rtlCol="0">
            <a:spAutoFit/>
          </a:bodyPr>
          <a:lstStyle/>
          <a:p>
            <a:pPr marL="355600" marR="5080" indent="-342900">
              <a:lnSpc>
                <a:spcPts val="2590"/>
              </a:lnSpc>
              <a:spcBef>
                <a:spcPts val="42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Một lớp chỉ có thể kế thừa  một lớp trừu tượng</a:t>
            </a:r>
          </a:p>
        </p:txBody>
      </p:sp>
      <p:sp>
        <p:nvSpPr>
          <p:cNvPr id="13" name="object 13"/>
          <p:cNvSpPr txBox="1"/>
          <p:nvPr/>
        </p:nvSpPr>
        <p:spPr>
          <a:xfrm>
            <a:off x="6177154" y="3407487"/>
            <a:ext cx="4018915" cy="757555"/>
          </a:xfrm>
          <a:prstGeom prst="rect">
            <a:avLst/>
          </a:prstGeom>
        </p:spPr>
        <p:txBody>
          <a:bodyPr vert="horz" wrap="square" lIns="0" tIns="12700" rIns="0" bIns="0" rtlCol="0">
            <a:spAutoFit/>
          </a:bodyPr>
          <a:lstStyle/>
          <a:p>
            <a:pPr marL="342265" marR="5715" indent="-342265" algn="r">
              <a:spcBef>
                <a:spcPts val="100"/>
              </a:spcBef>
              <a:buClr>
                <a:srgbClr val="FF0000"/>
              </a:buClr>
              <a:buFont typeface="Georgia"/>
              <a:buChar char="•"/>
              <a:tabLst>
                <a:tab pos="342265" algn="l"/>
                <a:tab pos="342900" algn="l"/>
                <a:tab pos="1113790" algn="l"/>
                <a:tab pos="1767839" algn="l"/>
                <a:tab pos="2548255" algn="l"/>
                <a:tab pos="3550920" algn="l"/>
              </a:tabLst>
            </a:pPr>
            <a:r>
              <a:rPr sz="2400" dirty="0">
                <a:latin typeface="Times New Roman" panose="02020603050405020304" pitchFamily="18" charset="0"/>
                <a:cs typeface="Times New Roman" panose="02020603050405020304" pitchFamily="18" charset="0"/>
              </a:rPr>
              <a:t>Chỉ	có	thể	chứa	các</a:t>
            </a:r>
          </a:p>
          <a:p>
            <a:pPr marR="5080" algn="r">
              <a:spcBef>
                <a:spcPts val="5"/>
              </a:spcBef>
              <a:tabLst>
                <a:tab pos="1306195" algn="l"/>
                <a:tab pos="2174875" algn="l"/>
                <a:tab pos="3234055" algn="l"/>
              </a:tabLst>
            </a:pPr>
            <a:r>
              <a:rPr sz="2400" dirty="0">
                <a:latin typeface="Times New Roman" panose="02020603050405020304" pitchFamily="18" charset="0"/>
                <a:cs typeface="Times New Roman" panose="02020603050405020304" pitchFamily="18" charset="0"/>
              </a:rPr>
              <a:t>phương	thức	public	mà</a:t>
            </a:r>
          </a:p>
        </p:txBody>
      </p:sp>
      <p:sp>
        <p:nvSpPr>
          <p:cNvPr id="14" name="object 14"/>
          <p:cNvSpPr txBox="1"/>
          <p:nvPr/>
        </p:nvSpPr>
        <p:spPr>
          <a:xfrm>
            <a:off x="6520053" y="4139565"/>
            <a:ext cx="2706370" cy="391160"/>
          </a:xfrm>
          <a:prstGeom prst="rect">
            <a:avLst/>
          </a:prstGeom>
        </p:spPr>
        <p:txBody>
          <a:bodyPr vert="horz" wrap="square" lIns="0" tIns="12700" rIns="0" bIns="0" rtlCol="0">
            <a:spAutoFit/>
          </a:bodyPr>
          <a:lstStyle/>
          <a:p>
            <a:pPr marL="12700">
              <a:spcBef>
                <a:spcPts val="100"/>
              </a:spcBef>
            </a:pPr>
            <a:r>
              <a:rPr sz="2400" dirty="0">
                <a:latin typeface="Times New Roman" panose="02020603050405020304" pitchFamily="18" charset="0"/>
                <a:cs typeface="Times New Roman" panose="02020603050405020304" pitchFamily="18" charset="0"/>
              </a:rPr>
              <a:t>không có mã nguồn</a:t>
            </a:r>
            <a:endParaRPr sz="2400">
              <a:latin typeface="Times New Roman" panose="02020603050405020304" pitchFamily="18" charset="0"/>
              <a:cs typeface="Times New Roman" panose="02020603050405020304" pitchFamily="18" charset="0"/>
            </a:endParaRPr>
          </a:p>
        </p:txBody>
      </p:sp>
      <p:sp>
        <p:nvSpPr>
          <p:cNvPr id="15" name="object 15"/>
          <p:cNvSpPr txBox="1"/>
          <p:nvPr/>
        </p:nvSpPr>
        <p:spPr>
          <a:xfrm>
            <a:off x="6177153" y="4578173"/>
            <a:ext cx="4019550" cy="1562735"/>
          </a:xfrm>
          <a:prstGeom prst="rect">
            <a:avLst/>
          </a:prstGeom>
        </p:spPr>
        <p:txBody>
          <a:bodyPr vert="horz" wrap="square" lIns="0" tIns="12700" rIns="0" bIns="0" rtlCol="0">
            <a:spAutoFit/>
          </a:bodyPr>
          <a:lstStyle/>
          <a:p>
            <a:pPr marL="355600" indent="-342900">
              <a:spcBef>
                <a:spcPts val="100"/>
              </a:spcBef>
              <a:buClr>
                <a:srgbClr val="FF0000"/>
              </a:buClr>
              <a:buFont typeface="Georgia"/>
              <a:buChar char="•"/>
              <a:tabLst>
                <a:tab pos="354965" algn="l"/>
                <a:tab pos="355600" algn="l"/>
              </a:tabLst>
            </a:pPr>
            <a:r>
              <a:rPr sz="2400" dirty="0">
                <a:latin typeface="Times New Roman" panose="02020603050405020304" pitchFamily="18" charset="0"/>
                <a:cs typeface="Times New Roman" panose="02020603050405020304" pitchFamily="18" charset="0"/>
              </a:rPr>
              <a:t>Chỉ có thể chứa các thuộc</a:t>
            </a:r>
          </a:p>
          <a:p>
            <a:pPr marL="355600">
              <a:spcBef>
                <a:spcPts val="5"/>
              </a:spcBef>
            </a:pPr>
            <a:r>
              <a:rPr sz="2400" dirty="0">
                <a:latin typeface="Times New Roman" panose="02020603050405020304" pitchFamily="18" charset="0"/>
                <a:cs typeface="Times New Roman" panose="02020603050405020304" pitchFamily="18" charset="0"/>
              </a:rPr>
              <a:t>tính hằng</a:t>
            </a:r>
          </a:p>
          <a:p>
            <a:pPr marL="355600" marR="5080" indent="-342900">
              <a:spcBef>
                <a:spcPts val="575"/>
              </a:spcBef>
              <a:buClr>
                <a:srgbClr val="FF0000"/>
              </a:buClr>
              <a:buFont typeface="Georgia"/>
              <a:buChar char="•"/>
              <a:tabLst>
                <a:tab pos="354965" algn="l"/>
                <a:tab pos="355600" algn="l"/>
              </a:tabLst>
            </a:pPr>
            <a:r>
              <a:rPr sz="2400" dirty="0">
                <a:latin typeface="Times New Roman" panose="02020603050405020304" pitchFamily="18" charset="0"/>
                <a:cs typeface="Times New Roman" panose="02020603050405020304" pitchFamily="18" charset="0"/>
              </a:rPr>
              <a:t>Một lớp có thể thực thi (kế  thừa) nhiều giao diện</a:t>
            </a:r>
          </a:p>
        </p:txBody>
      </p:sp>
      <p:sp>
        <p:nvSpPr>
          <p:cNvPr id="16" name="object 16"/>
          <p:cNvSpPr/>
          <p:nvPr/>
        </p:nvSpPr>
        <p:spPr>
          <a:xfrm>
            <a:off x="6768513" y="73616"/>
            <a:ext cx="3614928" cy="143713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0493" y="318516"/>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2753970" y="-15755"/>
            <a:ext cx="2446655" cy="1367041"/>
          </a:xfrm>
          <a:prstGeom prst="rect">
            <a:avLst/>
          </a:prstGeom>
        </p:spPr>
        <p:txBody>
          <a:bodyPr vert="horz" wrap="square" lIns="0" tIns="12700" rIns="0" bIns="0" rtlCol="0" anchor="ctr">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10075070" y="6573392"/>
            <a:ext cx="501023" cy="204095"/>
          </a:xfrm>
          <a:prstGeom prst="rect">
            <a:avLst/>
          </a:prstGeom>
        </p:spPr>
        <p:txBody>
          <a:bodyPr vert="horz" wrap="square" lIns="0" tIns="0" rIns="0" bIns="0" rtlCol="0" anchor="ctr">
            <a:spAutoFit/>
          </a:bodyPr>
          <a:lstStyle/>
          <a:p>
            <a:pPr marL="38100">
              <a:lnSpc>
                <a:spcPts val="1650"/>
              </a:lnSpc>
            </a:pPr>
            <a:fld id="{81D60167-4931-47E6-BA6A-407CBD079E47}" type="slidenum">
              <a:rPr dirty="0"/>
              <a:pPr marL="38100">
                <a:lnSpc>
                  <a:spcPts val="1650"/>
                </a:lnSpc>
              </a:pPr>
              <a:t>99</a:t>
            </a:fld>
            <a:endParaRPr dirty="0"/>
          </a:p>
        </p:txBody>
      </p:sp>
      <p:sp>
        <p:nvSpPr>
          <p:cNvPr id="8" name="object 8"/>
          <p:cNvSpPr txBox="1"/>
          <p:nvPr/>
        </p:nvSpPr>
        <p:spPr>
          <a:xfrm>
            <a:off x="2563366" y="1402079"/>
            <a:ext cx="8012727" cy="2508379"/>
          </a:xfrm>
          <a:prstGeom prst="rect">
            <a:avLst/>
          </a:prstGeom>
        </p:spPr>
        <p:txBody>
          <a:bodyPr vert="horz" wrap="square" lIns="0" tIns="111760" rIns="0" bIns="0" rtlCol="0">
            <a:spAutoFit/>
          </a:bodyPr>
          <a:lstStyle/>
          <a:p>
            <a:pPr marL="355600" indent="-342900">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Nhược điểm</a:t>
            </a:r>
          </a:p>
          <a:p>
            <a:pPr marL="756285" marR="24765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Không cung cấp một cách tự nhiên cho các tình  huống không có sự đụng độ về kế thừa xảy ra</a:t>
            </a:r>
          </a:p>
          <a:p>
            <a:pPr marL="756285" marR="5080" lvl="1" indent="-287020">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Kế thừa nhằm tăng tái sử dụng mã nguồn nhưng  giao diện không làm được điều này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16026</Words>
  <Application>Microsoft Office PowerPoint</Application>
  <PresentationFormat>Widescreen</PresentationFormat>
  <Paragraphs>2471</Paragraphs>
  <Slides>199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199</vt:i4>
      </vt:variant>
    </vt:vector>
  </HeadingPairs>
  <TitlesOfParts>
    <vt:vector size="212" baseType="lpstr">
      <vt:lpstr>Arial</vt:lpstr>
      <vt:lpstr>Calibri</vt:lpstr>
      <vt:lpstr>Calibri Light</vt:lpstr>
      <vt:lpstr>Carlito</vt:lpstr>
      <vt:lpstr>Courier New</vt:lpstr>
      <vt:lpstr>Georgia</vt:lpstr>
      <vt:lpstr>Loma</vt:lpstr>
      <vt:lpstr>Tahoma</vt:lpstr>
      <vt:lpstr>Times New Roman</vt:lpstr>
      <vt:lpstr>Trebuchet MS</vt:lpstr>
      <vt:lpstr>Verdana</vt:lpstr>
      <vt:lpstr>Wingdings</vt:lpstr>
      <vt:lpstr>Office Theme</vt:lpstr>
      <vt:lpstr>Môn: Lập trình Hướng đối tượng (Object Oriented Programming)</vt:lpstr>
      <vt:lpstr>Mục tiêu bài học</vt:lpstr>
      <vt:lpstr>Nội dung</vt:lpstr>
      <vt:lpstr>Nội dung</vt:lpstr>
      <vt:lpstr>1. Tái sử dụng mã nguồn (Re-usability)</vt:lpstr>
      <vt:lpstr>1. Tái sử dụng mã nguồn (2)</vt:lpstr>
      <vt:lpstr>Ưu điểm của tái sử dụng mã nguồn</vt:lpstr>
      <vt:lpstr>Nội dung</vt:lpstr>
      <vt:lpstr>2. Kết tập</vt:lpstr>
      <vt:lpstr>2.1. Bản chất của kết tập</vt:lpstr>
      <vt:lpstr>2.1. Bản chất của kết tập (2)</vt:lpstr>
      <vt:lpstr>2.2. Biểu diễn kết tập bằng UML</vt:lpstr>
      <vt:lpstr>Ví dụ</vt:lpstr>
      <vt:lpstr>2.3. Minh họa trên Java</vt:lpstr>
      <vt:lpstr>class TuGiac {</vt:lpstr>
      <vt:lpstr>PowerPoint Presentation</vt:lpstr>
      <vt:lpstr>Cách cài đặt khác</vt:lpstr>
      <vt:lpstr>2.4. Thứ tự khởi tạo trong kết tập</vt:lpstr>
      <vt:lpstr>Nội dung</vt:lpstr>
      <vt:lpstr>3.1. Tổng quan về kế thừa</vt:lpstr>
      <vt:lpstr>3.1.1. Bản chất kế thừa</vt:lpstr>
      <vt:lpstr>3.1.1. Bản chất kế thừa (2)</vt:lpstr>
      <vt:lpstr>3.1.2. Biểu diễn kế thừa trong UML</vt:lpstr>
      <vt:lpstr>3.1.3. Kết tập và kế thừa</vt:lpstr>
      <vt:lpstr>Phân biệt kế thừa và kết tập</vt:lpstr>
      <vt:lpstr>3.1.4. Cây phân cấp kế thừa</vt:lpstr>
      <vt:lpstr>3.1.4. Cây phân cấp kế thừa (2)</vt:lpstr>
      <vt:lpstr>3.1.4. Cây phân cấp kế thừa (2)</vt:lpstr>
      <vt:lpstr>Lớp Object</vt:lpstr>
      <vt:lpstr>PowerPoint Presentation</vt:lpstr>
      <vt:lpstr>3.2. Nguyên lý kế thừa</vt:lpstr>
      <vt:lpstr>3.2. Nguyên lý kế thừa (2)</vt:lpstr>
      <vt:lpstr>3.2. Nguyên lý kế thừa (2)</vt:lpstr>
      <vt:lpstr>3.2. Nguyên lý kế thừa (3)</vt:lpstr>
      <vt:lpstr>3.3. Cú pháp kế thừa trên Java</vt:lpstr>
      <vt:lpstr>PowerPoint Presentation</vt:lpstr>
      <vt:lpstr>public class TuGiac { protected Diem d1, d2, d3, d4;  public void printTuGiac(){...}  public TuGiac(){...}</vt:lpstr>
      <vt:lpstr>Ví dụ 2</vt:lpstr>
      <vt:lpstr>Ví dụ 2</vt:lpstr>
      <vt:lpstr>Ví dụ 2 (tiếp)</vt:lpstr>
      <vt:lpstr>Ví dụ 3 – Cùng gói</vt:lpstr>
      <vt:lpstr>Ví dụ 3 – Khác gói</vt:lpstr>
      <vt:lpstr>3.4. Khởi tạo và huỷ bỏ đối tượng</vt:lpstr>
      <vt:lpstr>3.4.1. Tự động gọi constructor của lớp cha</vt:lpstr>
      <vt:lpstr>3.4.2. Gọi trực tiếp constructor của lớp cha</vt:lpstr>
      <vt:lpstr>Ví dụ</vt:lpstr>
      <vt:lpstr>Gọi trực tiếp constructor của lớp cha</vt:lpstr>
      <vt:lpstr>Gọi trực tiếp constructor của lớp cha</vt:lpstr>
      <vt:lpstr>PowerPoint Presentation</vt:lpstr>
      <vt:lpstr>Nội dung</vt:lpstr>
      <vt:lpstr>Bài tập: ◼ Viết mã nguồn cho lớp PhongBan với các thuộc tính và  phương thức như biểu đồ trên cùng phương thức khởi tạo  với số lượng tham số cần thiết, biết rằng:</vt:lpstr>
      <vt:lpstr>public class PhongBan { private String tenPhongBan; private byte soNhanVien;</vt:lpstr>
      <vt:lpstr>public PhongBan(String tenPB){ dsnv = new NhanVien[SO_NV_MAX];  tenPhongBan = tenPB; soNhanVien = 0;</vt:lpstr>
      <vt:lpstr>Thảo luận</vt:lpstr>
      <vt:lpstr>Môn: Lập trình Hướng đối tượng (Object Oriented Programming)</vt:lpstr>
      <vt:lpstr>Mục tiêu</vt:lpstr>
      <vt:lpstr>Nội dung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Sử dụng từ khóa super</vt:lpstr>
      <vt:lpstr>Sử dụng từ khóa super</vt:lpstr>
      <vt:lpstr>Quy định trong ghi đè</vt:lpstr>
      <vt:lpstr>Quy định trong ghi đè</vt:lpstr>
      <vt:lpstr>Quy định trong ghi đè</vt:lpstr>
      <vt:lpstr>Hạn chế ghi đè – Từ khoá final</vt:lpstr>
      <vt:lpstr>Hạn chế ghi đè – Từ khoá final</vt:lpstr>
      <vt:lpstr>Hạn chế ghi đè – Từ khoá final</vt:lpstr>
      <vt:lpstr>Câu hỏi</vt:lpstr>
      <vt:lpstr>Câu hỏi</vt:lpstr>
      <vt:lpstr>2. Lớp trừu tượng</vt:lpstr>
      <vt:lpstr>2. Lớp trừu tượng</vt:lpstr>
      <vt:lpstr>2. Lớp trừu tượng</vt:lpstr>
      <vt:lpstr>Từ khoá abstract</vt:lpstr>
      <vt:lpstr>2. Lớp trừu tượng</vt:lpstr>
      <vt:lpstr>2. Lớp trừu tượng</vt:lpstr>
      <vt:lpstr>2. Lớp trừu tượng</vt:lpstr>
      <vt:lpstr>2. Lớp trừu tượng</vt:lpstr>
      <vt:lpstr>2. Lớp trừu tượng</vt:lpstr>
      <vt:lpstr>Câu hỏi</vt:lpstr>
      <vt:lpstr>3. Đơn kế thừa &amp; Đa kế thừa</vt:lpstr>
      <vt:lpstr>3. Đơn kế thừa &amp; Đa kế thừa</vt:lpstr>
      <vt:lpstr>3. Đơn kế thừa &amp; Đa kế thừa</vt:lpstr>
      <vt:lpstr>4. Giao diện</vt:lpstr>
      <vt:lpstr>4. Giao diện</vt:lpstr>
      <vt:lpstr>4. Giao diện</vt:lpstr>
      <vt:lpstr>Action</vt:lpstr>
      <vt:lpstr>4. Giao diện</vt:lpstr>
      <vt:lpstr>PowerPoint Presentation</vt:lpstr>
      <vt:lpstr>4. Giao diện</vt:lpstr>
      <vt:lpstr>4. Giao diện</vt:lpstr>
      <vt:lpstr>4. Giao diện</vt:lpstr>
      <vt:lpstr>4. Giao diện</vt:lpstr>
      <vt:lpstr>4. Giao diện</vt:lpstr>
      <vt:lpstr>Câu hỏi</vt:lpstr>
      <vt:lpstr>5. Lớp trừu tượng &amp; Giao diện</vt:lpstr>
      <vt:lpstr>5. Lớp trừu tượng &amp; Giao diện</vt:lpstr>
      <vt:lpstr>Mở rộng</vt:lpstr>
      <vt:lpstr>Tổng kết</vt:lpstr>
      <vt:lpstr>Tổng kết</vt:lpstr>
      <vt:lpstr>Bài tập 1</vt:lpstr>
      <vt:lpstr>PowerPoint Presentation</vt:lpstr>
      <vt:lpstr>Môn: Lập trình Hướng đối tượng (Object Oriented Programming)</vt:lpstr>
      <vt:lpstr>Mục tiêu</vt:lpstr>
      <vt:lpstr>Nội dung</vt:lpstr>
      <vt:lpstr>1. Upcasting và Downcasting</vt:lpstr>
      <vt:lpstr>1. Upcasting và Downcasting</vt:lpstr>
      <vt:lpstr>1.1 Upcasting</vt:lpstr>
      <vt:lpstr>1.1 Upcasting</vt:lpstr>
      <vt:lpstr>1.1 Upcasting</vt:lpstr>
      <vt:lpstr>1.1 Upcasting</vt:lpstr>
      <vt:lpstr>1.2 Downcasting</vt:lpstr>
      <vt:lpstr>1.2 Downcasting</vt:lpstr>
      <vt:lpstr>Toán tử instanceof</vt:lpstr>
      <vt:lpstr>Liên kết lời gọi hàm</vt:lpstr>
      <vt:lpstr>Trong ngôn ngữ Hướng đối tượng</vt:lpstr>
      <vt:lpstr>2.1 Liên kết tĩnh</vt:lpstr>
      <vt:lpstr>2.1 Liên kết tĩnh</vt:lpstr>
      <vt:lpstr>2.2 Liên kết động</vt:lpstr>
      <vt:lpstr>Ví dụ</vt:lpstr>
      <vt:lpstr>Câu hỏi</vt:lpstr>
      <vt:lpstr>3. Đa hình</vt:lpstr>
      <vt:lpstr>3. Đa hình</vt:lpstr>
      <vt:lpstr>3. Đa hình</vt:lpstr>
      <vt:lpstr>3. Đa hình</vt:lpstr>
      <vt:lpstr>3. Đa hình</vt:lpstr>
      <vt:lpstr>3. Đa hình</vt:lpstr>
      <vt:lpstr>3. Đa hình</vt:lpstr>
      <vt:lpstr>3. Đa hình</vt:lpstr>
      <vt:lpstr>Câu hỏi</vt:lpstr>
      <vt:lpstr>Câu hỏi</vt:lpstr>
      <vt:lpstr>Tổng kết</vt:lpstr>
      <vt:lpstr>PowerPoint Presentation</vt:lpstr>
      <vt:lpstr>PowerPoint Presentation</vt:lpstr>
      <vt:lpstr>Bài tập 3</vt:lpstr>
      <vt:lpstr>PowerPoint Presentation</vt:lpstr>
      <vt:lpstr>Môn: Lập trình Hướng đối tượng (Object Oriented Programming)</vt:lpstr>
      <vt:lpstr>Mục tiêu</vt:lpstr>
      <vt:lpstr>Nội dung</vt:lpstr>
      <vt:lpstr>1. Giới thiệu về lập trình tổng quát</vt:lpstr>
      <vt:lpstr>1. Giới thiệu về lập trình tổng quát</vt:lpstr>
      <vt:lpstr>1. Giới thiệu về lập trình tổng quát</vt:lpstr>
      <vt:lpstr>1. Giới thiệu về lập trình tổng quát</vt:lpstr>
      <vt:lpstr>1. Giới thiệu về lập trình tổng quát</vt:lpstr>
      <vt:lpstr>2. Lập trình tổng quát trong Java</vt:lpstr>
      <vt:lpstr>2. Lập trình tổng quát trong Java</vt:lpstr>
      <vt:lpstr>2. Lập trình tổng quát trong Java</vt:lpstr>
      <vt:lpstr>2. Lập trình tổng quát trong Java</vt:lpstr>
      <vt:lpstr>2. Lập trình tổng quát trong Java</vt:lpstr>
      <vt:lpstr>2. Lập trình tổng quát trong Java</vt:lpstr>
      <vt:lpstr>Giao diện Collection</vt:lpstr>
      <vt:lpstr>Giao diện Collection</vt:lpstr>
      <vt:lpstr>◼ Các giao diện  con kế thừa giao  diện Collection</vt:lpstr>
      <vt:lpstr>Giao diện Set</vt:lpstr>
      <vt:lpstr>Giao diện SortedSet</vt:lpstr>
      <vt:lpstr>Giao diện List</vt:lpstr>
      <vt:lpstr>Giao diện Map</vt:lpstr>
      <vt:lpstr>Giao diện Map</vt:lpstr>
      <vt:lpstr>Giao diện SortedMap</vt:lpstr>
      <vt:lpstr>Các lớp thực thi giao diện Collection</vt:lpstr>
      <vt:lpstr>Các lớp thực thi giao diện Collection</vt:lpstr>
      <vt:lpstr>Các lớp thực thi giao diện Collection</vt:lpstr>
      <vt:lpstr>Các lớp thực thi giao diện Collection</vt:lpstr>
      <vt:lpstr>Các lớp thực thi giao diện Collection</vt:lpstr>
      <vt:lpstr>Các lớp thực thi giao diện Collection</vt:lpstr>
      <vt:lpstr>Các lớp thực thi giao diện Collection</vt:lpstr>
      <vt:lpstr>Câu hỏi</vt:lpstr>
      <vt:lpstr>Giao diện Iterator và Comparator</vt:lpstr>
      <vt:lpstr>Giao diện Iterator và Comparator</vt:lpstr>
      <vt:lpstr>Giao diện Iterator và Comparator</vt:lpstr>
      <vt:lpstr>Giao diện Iterator và Comparator</vt:lpstr>
      <vt:lpstr>Giao diện Iterator và Comparator</vt:lpstr>
      <vt:lpstr>Giao diện Iterator và Comparator</vt:lpstr>
      <vt:lpstr>Giao diện Iterator và Comparator</vt:lpstr>
      <vt:lpstr>Giao diện Iterator và Comparator</vt:lpstr>
      <vt:lpstr>Giao diện Iterator và Comparator</vt:lpstr>
      <vt:lpstr>Lớp tổng quát</vt:lpstr>
      <vt:lpstr>Lớp tổng quát</vt:lpstr>
      <vt:lpstr>Lớp tổng quát</vt:lpstr>
      <vt:lpstr>Phương thức tổng quát</vt:lpstr>
      <vt:lpstr>Phương thức tổng quát</vt:lpstr>
      <vt:lpstr>Phương thức tổng quát</vt:lpstr>
      <vt:lpstr>Giới hạn kiểu dữ liệu tổng quát</vt:lpstr>
      <vt:lpstr>Giới hạn kiểu dữ liệu tổng quát</vt:lpstr>
      <vt:lpstr>4. Ký tự đại diện (Wildcard)</vt:lpstr>
      <vt:lpstr>4. Ký tự đại diện (Wildcard)</vt:lpstr>
      <vt:lpstr>4. Ký tự đại diện (Wildcard)</vt:lpstr>
      <vt:lpstr>4. Ký tự đại diện (Wildcard)</vt:lpstr>
      <vt:lpstr>4. Ký tự đại diện (Wildcard)</vt:lpstr>
      <vt:lpstr>4. Ký tự đại diện (Wildcard)</vt:lpstr>
      <vt:lpstr>Câu hỏi</vt:lpstr>
      <vt:lpstr>Tổng kết</vt:lpstr>
      <vt:lpstr>Bài 1</vt:lpstr>
      <vt:lpstr>Bài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Quang Quốc</dc:creator>
  <cp:lastModifiedBy>Nguyễn Quang Quốc</cp:lastModifiedBy>
  <cp:revision>4</cp:revision>
  <dcterms:created xsi:type="dcterms:W3CDTF">2022-07-24T12:12:59Z</dcterms:created>
  <dcterms:modified xsi:type="dcterms:W3CDTF">2022-07-24T12:19:57Z</dcterms:modified>
</cp:coreProperties>
</file>