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  <p:sldMasterId id="2147483714" r:id="rId2"/>
    <p:sldMasterId id="2147483715" r:id="rId3"/>
  </p:sldMasterIdLst>
  <p:notesMasterIdLst>
    <p:notesMasterId r:id="rId31"/>
  </p:notesMasterIdLst>
  <p:sldIdLst>
    <p:sldId id="256" r:id="rId4"/>
    <p:sldId id="257" r:id="rId5"/>
    <p:sldId id="258" r:id="rId6"/>
    <p:sldId id="403" r:id="rId7"/>
    <p:sldId id="259" r:id="rId8"/>
    <p:sldId id="401" r:id="rId9"/>
    <p:sldId id="404" r:id="rId10"/>
    <p:sldId id="402" r:id="rId11"/>
    <p:sldId id="405" r:id="rId12"/>
    <p:sldId id="422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3" r:id="rId28"/>
    <p:sldId id="424" r:id="rId29"/>
    <p:sldId id="425" r:id="rId30"/>
  </p:sldIdLst>
  <p:sldSz cx="9144000" cy="5143500" type="screen16x9"/>
  <p:notesSz cx="6858000" cy="9144000"/>
  <p:embeddedFontLst>
    <p:embeddedFont>
      <p:font typeface="Roboto Condense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1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3f722bf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3f722bf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3f722bf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3f722bf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28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941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268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219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67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635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707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963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748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3f722bf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3f722bf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503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24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52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512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882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3f722bf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3f722bff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649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88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6b75c1c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6b75c1c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6b75c1c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6b75c1c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2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497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52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38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3f722bff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3f722bff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59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one row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aster - multi row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1611000" y="1025925"/>
            <a:ext cx="5922000" cy="30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Condensed"/>
              <a:buNone/>
              <a:defRPr sz="36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ctrTitle"/>
          </p:nvPr>
        </p:nvSpPr>
        <p:spPr>
          <a:xfrm>
            <a:off x="1387175" y="1800225"/>
            <a:ext cx="64089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1408200" y="1991175"/>
            <a:ext cx="6327600" cy="7413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1408200" y="2656275"/>
            <a:ext cx="6327600" cy="41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1">
  <p:cSld name="OBJECT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6"/>
          <p:cNvSpPr/>
          <p:nvPr/>
        </p:nvSpPr>
        <p:spPr>
          <a:xfrm>
            <a:off x="405150" y="0"/>
            <a:ext cx="7965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7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body" idx="2"/>
          </p:nvPr>
        </p:nvSpPr>
        <p:spPr>
          <a:xfrm>
            <a:off x="472990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_OBJECTS_3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327450" y="869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2"/>
          </p:nvPr>
        </p:nvSpPr>
        <p:spPr>
          <a:xfrm>
            <a:off x="4729900" y="869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WO_OBJECTS_3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1"/>
          </p:nvPr>
        </p:nvSpPr>
        <p:spPr>
          <a:xfrm>
            <a:off x="327450" y="869800"/>
            <a:ext cx="2666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body" idx="2"/>
          </p:nvPr>
        </p:nvSpPr>
        <p:spPr>
          <a:xfrm>
            <a:off x="6211900" y="869800"/>
            <a:ext cx="2666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3"/>
          </p:nvPr>
        </p:nvSpPr>
        <p:spPr>
          <a:xfrm>
            <a:off x="3248175" y="863750"/>
            <a:ext cx="2711100" cy="3804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4800" rtl="0">
              <a:spcBef>
                <a:spcPts val="7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rtl="0">
              <a:spcBef>
                <a:spcPts val="500"/>
              </a:spcBef>
              <a:spcAft>
                <a:spcPts val="50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_OBJECTS_3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>
            <a:off x="327450" y="945375"/>
            <a:ext cx="41487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i="0" u="none" strike="noStrike" cap="none">
                <a:solidFill>
                  <a:schemeClr val="dk1"/>
                </a:solidFill>
              </a:defRPr>
            </a:lvl1pPr>
            <a:lvl2pPr marL="914400" marR="0" lvl="1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2pPr>
            <a:lvl3pPr marL="1371600" marR="0" lvl="2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2"/>
          </p:nvPr>
        </p:nvSpPr>
        <p:spPr>
          <a:xfrm>
            <a:off x="4729900" y="945375"/>
            <a:ext cx="4080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body" idx="3"/>
          </p:nvPr>
        </p:nvSpPr>
        <p:spPr>
          <a:xfrm>
            <a:off x="327450" y="1304775"/>
            <a:ext cx="41487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4"/>
          </p:nvPr>
        </p:nvSpPr>
        <p:spPr>
          <a:xfrm>
            <a:off x="4729900" y="1304775"/>
            <a:ext cx="40803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body" idx="1"/>
          </p:nvPr>
        </p:nvSpPr>
        <p:spPr>
          <a:xfrm>
            <a:off x="4729900" y="8611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3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TWO_OBJECTS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4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1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body" idx="1"/>
          </p:nvPr>
        </p:nvSpPr>
        <p:spPr>
          <a:xfrm>
            <a:off x="529050" y="2536925"/>
            <a:ext cx="40266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8450" algn="ctr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body" idx="2"/>
          </p:nvPr>
        </p:nvSpPr>
        <p:spPr>
          <a:xfrm>
            <a:off x="5493725" y="720100"/>
            <a:ext cx="32430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■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■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04800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Roboto Condensed"/>
              <a:buChar char="■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 and description ">
  <p:cSld name="TWO_OBJECTS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5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body" idx="1"/>
          </p:nvPr>
        </p:nvSpPr>
        <p:spPr>
          <a:xfrm>
            <a:off x="5493725" y="720100"/>
            <a:ext cx="32430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048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048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■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048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048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048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■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048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04800" algn="just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04800" algn="just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Roboto Condensed"/>
              <a:buChar char="■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7"/>
          <p:cNvSpPr txBox="1"/>
          <p:nvPr/>
        </p:nvSpPr>
        <p:spPr>
          <a:xfrm>
            <a:off x="1569725" y="1619450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7" name="Google Shape;127;p37"/>
          <p:cNvSpPr txBox="1"/>
          <p:nvPr/>
        </p:nvSpPr>
        <p:spPr>
          <a:xfrm>
            <a:off x="1569725" y="1868138"/>
            <a:ext cx="2568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8" name="Google Shape;128;p37"/>
          <p:cNvSpPr txBox="1"/>
          <p:nvPr/>
        </p:nvSpPr>
        <p:spPr>
          <a:xfrm>
            <a:off x="5432800" y="1838738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b="1"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sz="12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9" name="Google Shape;129;p37"/>
          <p:cNvSpPr txBox="1"/>
          <p:nvPr/>
        </p:nvSpPr>
        <p:spPr>
          <a:xfrm>
            <a:off x="5432800" y="2087425"/>
            <a:ext cx="2877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0" name="Google Shape;130;p37"/>
          <p:cNvSpPr txBox="1"/>
          <p:nvPr/>
        </p:nvSpPr>
        <p:spPr>
          <a:xfrm>
            <a:off x="5432800" y="2314100"/>
            <a:ext cx="146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b="1"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sz="10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1" name="Google Shape;131;p37"/>
          <p:cNvSpPr txBox="1"/>
          <p:nvPr/>
        </p:nvSpPr>
        <p:spPr>
          <a:xfrm>
            <a:off x="5587150" y="3439825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2" name="Google Shape;132;p37"/>
          <p:cNvSpPr txBox="1"/>
          <p:nvPr/>
        </p:nvSpPr>
        <p:spPr>
          <a:xfrm>
            <a:off x="5587150" y="3688513"/>
            <a:ext cx="2568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9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Title Only [BG]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2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2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3"/>
          <p:cNvSpPr txBox="1">
            <a:spLocks noGrp="1"/>
          </p:cNvSpPr>
          <p:nvPr>
            <p:ph type="ctrTitle"/>
          </p:nvPr>
        </p:nvSpPr>
        <p:spPr>
          <a:xfrm>
            <a:off x="1387175" y="1800225"/>
            <a:ext cx="64089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4"/>
          <p:cNvSpPr txBox="1">
            <a:spLocks noGrp="1"/>
          </p:cNvSpPr>
          <p:nvPr>
            <p:ph type="ctrTitle"/>
          </p:nvPr>
        </p:nvSpPr>
        <p:spPr>
          <a:xfrm>
            <a:off x="1408200" y="1991175"/>
            <a:ext cx="6327600" cy="7413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4"/>
          <p:cNvSpPr txBox="1">
            <a:spLocks noGrp="1"/>
          </p:cNvSpPr>
          <p:nvPr>
            <p:ph type="subTitle" idx="1"/>
          </p:nvPr>
        </p:nvSpPr>
        <p:spPr>
          <a:xfrm>
            <a:off x="1408200" y="2656275"/>
            <a:ext cx="6327600" cy="41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5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BG]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8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no BG]" type="obj">
  <p:cSld name="OBJEC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9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1" name="Google Shape;161;p49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[BG]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0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4" name="Google Shape;164;p50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1">
  <p:cSld name="OBJECT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7" name="Google Shape;167;p5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51"/>
          <p:cNvSpPr/>
          <p:nvPr/>
        </p:nvSpPr>
        <p:spPr>
          <a:xfrm>
            <a:off x="405150" y="0"/>
            <a:ext cx="7965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1" name="Google Shape;171;p52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52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3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5" name="Google Shape;175;p53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76" name="Google Shape;176;p53"/>
          <p:cNvSpPr txBox="1">
            <a:spLocks noGrp="1"/>
          </p:cNvSpPr>
          <p:nvPr>
            <p:ph type="body" idx="2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_OBJECTS_3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9" name="Google Shape;179;p54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0" name="Google Shape;180;p54"/>
          <p:cNvSpPr txBox="1">
            <a:spLocks noGrp="1"/>
          </p:cNvSpPr>
          <p:nvPr>
            <p:ph type="body" idx="2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5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55"/>
          <p:cNvSpPr txBox="1">
            <a:spLocks noGrp="1"/>
          </p:cNvSpPr>
          <p:nvPr>
            <p:ph type="body" idx="1"/>
          </p:nvPr>
        </p:nvSpPr>
        <p:spPr>
          <a:xfrm>
            <a:off x="472990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6" name="Google Shape;186;p56"/>
          <p:cNvSpPr txBox="1">
            <a:spLocks noGrp="1"/>
          </p:cNvSpPr>
          <p:nvPr>
            <p:ph type="body" idx="1"/>
          </p:nvPr>
        </p:nvSpPr>
        <p:spPr>
          <a:xfrm>
            <a:off x="327450" y="972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Condensed"/>
              <a:buNone/>
              <a:defRPr sz="15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TWO_OBJECTS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57"/>
          <p:cNvSpPr txBox="1">
            <a:spLocks noGrp="1"/>
          </p:cNvSpPr>
          <p:nvPr>
            <p:ph type="title"/>
          </p:nvPr>
        </p:nvSpPr>
        <p:spPr>
          <a:xfrm>
            <a:off x="529050" y="765700"/>
            <a:ext cx="4026600" cy="1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57"/>
          <p:cNvSpPr txBox="1">
            <a:spLocks noGrp="1"/>
          </p:cNvSpPr>
          <p:nvPr>
            <p:ph type="body" idx="1"/>
          </p:nvPr>
        </p:nvSpPr>
        <p:spPr>
          <a:xfrm>
            <a:off x="529050" y="2536925"/>
            <a:ext cx="40266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None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298450" algn="ctr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298450" algn="ctr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100"/>
              <a:buFont typeface="Roboto Condensed"/>
              <a:buChar char="•"/>
              <a:defRPr sz="110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1" name="Google Shape;191;p57"/>
          <p:cNvSpPr txBox="1">
            <a:spLocks noGrp="1"/>
          </p:cNvSpPr>
          <p:nvPr>
            <p:ph type="body" idx="2"/>
          </p:nvPr>
        </p:nvSpPr>
        <p:spPr>
          <a:xfrm>
            <a:off x="5562325" y="720100"/>
            <a:ext cx="31743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04800" rtl="0">
              <a:lnSpc>
                <a:spcPct val="114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■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■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●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04800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"/>
              <a:buChar char="○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04800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Roboto Condensed"/>
              <a:buChar char="■"/>
              <a:defRPr sz="1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1/2">
  <p:cSld name="TWO_OBJECTS_1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8"/>
          <p:cNvSpPr/>
          <p:nvPr/>
        </p:nvSpPr>
        <p:spPr>
          <a:xfrm>
            <a:off x="0" y="0"/>
            <a:ext cx="2992200" cy="5143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8"/>
          <p:cNvSpPr txBox="1">
            <a:spLocks noGrp="1"/>
          </p:cNvSpPr>
          <p:nvPr>
            <p:ph type="title"/>
          </p:nvPr>
        </p:nvSpPr>
        <p:spPr>
          <a:xfrm>
            <a:off x="359050" y="765700"/>
            <a:ext cx="2265900" cy="3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Condensed"/>
              <a:buNone/>
              <a:defRPr sz="2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95" name="Google Shape;19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2500" y="3340600"/>
            <a:ext cx="1979600" cy="19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9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small] 1">
  <p:cSld name="TITLE_ONLY_3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0"/>
          <p:cNvSpPr txBox="1">
            <a:spLocks noGrp="1"/>
          </p:cNvSpPr>
          <p:nvPr>
            <p:ph type="title"/>
          </p:nvPr>
        </p:nvSpPr>
        <p:spPr>
          <a:xfrm>
            <a:off x="330600" y="54149"/>
            <a:ext cx="84828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lack]">
  <p:cSld name="TITLE_ONLY_2">
    <p:bg>
      <p:bgPr>
        <a:solidFill>
          <a:srgbClr val="000000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62"/>
          <p:cNvSpPr txBox="1"/>
          <p:nvPr/>
        </p:nvSpPr>
        <p:spPr>
          <a:xfrm>
            <a:off x="1569725" y="1619450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5" name="Google Shape;205;p62"/>
          <p:cNvSpPr txBox="1"/>
          <p:nvPr/>
        </p:nvSpPr>
        <p:spPr>
          <a:xfrm>
            <a:off x="1569725" y="1868138"/>
            <a:ext cx="2568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6" name="Google Shape;206;p62"/>
          <p:cNvSpPr txBox="1"/>
          <p:nvPr/>
        </p:nvSpPr>
        <p:spPr>
          <a:xfrm>
            <a:off x="5432800" y="1838738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b="1"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sz="12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7" name="Google Shape;207;p62"/>
          <p:cNvSpPr txBox="1"/>
          <p:nvPr/>
        </p:nvSpPr>
        <p:spPr>
          <a:xfrm>
            <a:off x="5432800" y="2087425"/>
            <a:ext cx="2877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sz="9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8" name="Google Shape;208;p62"/>
          <p:cNvSpPr txBox="1"/>
          <p:nvPr/>
        </p:nvSpPr>
        <p:spPr>
          <a:xfrm>
            <a:off x="5432800" y="2314100"/>
            <a:ext cx="146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b="1"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sz="10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62"/>
          <p:cNvSpPr txBox="1"/>
          <p:nvPr/>
        </p:nvSpPr>
        <p:spPr>
          <a:xfrm>
            <a:off x="5587150" y="3439825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62"/>
          <p:cNvSpPr txBox="1"/>
          <p:nvPr/>
        </p:nvSpPr>
        <p:spPr>
          <a:xfrm>
            <a:off x="5587150" y="3688513"/>
            <a:ext cx="2568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3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Title Only [BG]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lack">
  <p:cSld name="Title Only [BG]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6"/>
          <p:cNvSpPr/>
          <p:nvPr/>
        </p:nvSpPr>
        <p:spPr>
          <a:xfrm>
            <a:off x="-31925" y="-71800"/>
            <a:ext cx="9231900" cy="5274000"/>
          </a:xfrm>
          <a:prstGeom prst="rect">
            <a:avLst/>
          </a:prstGeom>
          <a:solidFill>
            <a:srgbClr val="20202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1" name="Google Shape;141;p41"/>
          <p:cNvSpPr txBox="1">
            <a:spLocks noGrp="1"/>
          </p:cNvSpPr>
          <p:nvPr>
            <p:ph type="body" idx="1"/>
          </p:nvPr>
        </p:nvSpPr>
        <p:spPr>
          <a:xfrm>
            <a:off x="327450" y="972650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3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9"/>
          <p:cNvSpPr txBox="1">
            <a:spLocks noGrp="1"/>
          </p:cNvSpPr>
          <p:nvPr>
            <p:ph type="ctrTitle"/>
          </p:nvPr>
        </p:nvSpPr>
        <p:spPr>
          <a:xfrm>
            <a:off x="3477482" y="3674157"/>
            <a:ext cx="5372100" cy="5289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React Setup</a:t>
            </a:r>
            <a:endParaRPr dirty="0"/>
          </a:p>
        </p:txBody>
      </p:sp>
      <p:sp>
        <p:nvSpPr>
          <p:cNvPr id="226" name="Google Shape;226;p69"/>
          <p:cNvSpPr txBox="1">
            <a:spLocks noGrp="1"/>
          </p:cNvSpPr>
          <p:nvPr>
            <p:ph type="subTitle" idx="1"/>
          </p:nvPr>
        </p:nvSpPr>
        <p:spPr>
          <a:xfrm>
            <a:off x="3498201" y="4074335"/>
            <a:ext cx="5344200" cy="338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dirty="0">
                <a:solidFill>
                  <a:schemeClr val="dk1"/>
                </a:solidFill>
              </a:rPr>
              <a:t>Khanh Tran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0"/>
          <p:cNvSpPr txBox="1">
            <a:spLocks noGrp="1"/>
          </p:cNvSpPr>
          <p:nvPr>
            <p:ph type="title"/>
          </p:nvPr>
        </p:nvSpPr>
        <p:spPr>
          <a:xfrm>
            <a:off x="0" y="765700"/>
            <a:ext cx="2984100" cy="33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200" dirty="0">
                <a:solidFill>
                  <a:schemeClr val="lt1"/>
                </a:solidFill>
              </a:rPr>
              <a:t>React Training Program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232" name="Google Shape;232;p70"/>
          <p:cNvSpPr/>
          <p:nvPr/>
        </p:nvSpPr>
        <p:spPr>
          <a:xfrm>
            <a:off x="3938900" y="914575"/>
            <a:ext cx="48711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Typescript</a:t>
            </a:r>
            <a:endParaRPr sz="24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3" name="Google Shape;233;p70"/>
          <p:cNvSpPr/>
          <p:nvPr/>
        </p:nvSpPr>
        <p:spPr>
          <a:xfrm>
            <a:off x="3297300" y="87842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4" name="Google Shape;234;p70"/>
          <p:cNvSpPr/>
          <p:nvPr/>
        </p:nvSpPr>
        <p:spPr>
          <a:xfrm>
            <a:off x="3938899" y="1663900"/>
            <a:ext cx="48711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React Toolkit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5" name="Google Shape;235;p70"/>
          <p:cNvSpPr/>
          <p:nvPr/>
        </p:nvSpPr>
        <p:spPr>
          <a:xfrm>
            <a:off x="3297300" y="1627750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03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6" name="Google Shape;236;p70"/>
          <p:cNvSpPr/>
          <p:nvPr/>
        </p:nvSpPr>
        <p:spPr>
          <a:xfrm>
            <a:off x="3938900" y="2413225"/>
            <a:ext cx="48711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I18n multiple languages</a:t>
            </a:r>
          </a:p>
        </p:txBody>
      </p:sp>
      <p:sp>
        <p:nvSpPr>
          <p:cNvPr id="237" name="Google Shape;237;p70"/>
          <p:cNvSpPr/>
          <p:nvPr/>
        </p:nvSpPr>
        <p:spPr>
          <a:xfrm>
            <a:off x="3297300" y="237707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04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8" name="Google Shape;238;p70"/>
          <p:cNvSpPr/>
          <p:nvPr/>
        </p:nvSpPr>
        <p:spPr>
          <a:xfrm>
            <a:off x="3938900" y="3162550"/>
            <a:ext cx="498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Antd</a:t>
            </a:r>
            <a:r>
              <a:rPr lang="en-US" sz="24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70"/>
          <p:cNvSpPr/>
          <p:nvPr/>
        </p:nvSpPr>
        <p:spPr>
          <a:xfrm>
            <a:off x="3297300" y="3126400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05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0" name="Google Shape;240;p70"/>
          <p:cNvSpPr/>
          <p:nvPr/>
        </p:nvSpPr>
        <p:spPr>
          <a:xfrm>
            <a:off x="3445350" y="127101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0"/>
          <p:cNvSpPr/>
          <p:nvPr/>
        </p:nvSpPr>
        <p:spPr>
          <a:xfrm>
            <a:off x="3445350" y="2020141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70"/>
          <p:cNvSpPr/>
          <p:nvPr/>
        </p:nvSpPr>
        <p:spPr>
          <a:xfrm>
            <a:off x="3445350" y="276926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70"/>
          <p:cNvSpPr/>
          <p:nvPr/>
        </p:nvSpPr>
        <p:spPr>
          <a:xfrm>
            <a:off x="3445350" y="3518391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0"/>
          <p:cNvSpPr/>
          <p:nvPr/>
        </p:nvSpPr>
        <p:spPr>
          <a:xfrm>
            <a:off x="3938900" y="3871825"/>
            <a:ext cx="498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…..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5" name="Google Shape;245;p70"/>
          <p:cNvSpPr/>
          <p:nvPr/>
        </p:nvSpPr>
        <p:spPr>
          <a:xfrm>
            <a:off x="3297300" y="383567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06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6" name="Google Shape;246;p70"/>
          <p:cNvSpPr/>
          <p:nvPr/>
        </p:nvSpPr>
        <p:spPr>
          <a:xfrm>
            <a:off x="3445350" y="422766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0"/>
          <p:cNvSpPr/>
          <p:nvPr/>
        </p:nvSpPr>
        <p:spPr>
          <a:xfrm>
            <a:off x="3938900" y="228775"/>
            <a:ext cx="48711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Init</a:t>
            </a:r>
            <a:r>
              <a:rPr lang="en-US" sz="2400" b="1" dirty="0" smtClean="0">
                <a:solidFill>
                  <a:schemeClr val="bg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Project</a:t>
            </a:r>
            <a:endParaRPr sz="2400" b="1" dirty="0">
              <a:solidFill>
                <a:schemeClr val="bg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70"/>
          <p:cNvSpPr/>
          <p:nvPr/>
        </p:nvSpPr>
        <p:spPr>
          <a:xfrm>
            <a:off x="3297300" y="19262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01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9" name="Google Shape;249;p70"/>
          <p:cNvSpPr/>
          <p:nvPr/>
        </p:nvSpPr>
        <p:spPr>
          <a:xfrm>
            <a:off x="3445350" y="58521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0"/>
          <p:cNvSpPr/>
          <p:nvPr/>
        </p:nvSpPr>
        <p:spPr>
          <a:xfrm>
            <a:off x="3938900" y="4557625"/>
            <a:ext cx="498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…..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1" name="Google Shape;251;p70"/>
          <p:cNvSpPr/>
          <p:nvPr/>
        </p:nvSpPr>
        <p:spPr>
          <a:xfrm>
            <a:off x="3297300" y="452147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07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70"/>
          <p:cNvSpPr/>
          <p:nvPr/>
        </p:nvSpPr>
        <p:spPr>
          <a:xfrm>
            <a:off x="3445350" y="491346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26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Introduce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97600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Typescript is </a:t>
            </a:r>
            <a:r>
              <a:rPr lang="en-US" dirty="0" err="1" smtClean="0"/>
              <a:t>Javascript</a:t>
            </a:r>
            <a:r>
              <a:rPr lang="en-US" dirty="0" smtClean="0"/>
              <a:t> with added syntax for types.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Theo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typescript là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với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Javascript</a:t>
            </a:r>
            <a:r>
              <a:rPr lang="en-US" dirty="0" smtClean="0"/>
              <a:t> là 1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lỏng</a:t>
            </a:r>
            <a:r>
              <a:rPr lang="en-US" dirty="0" smtClean="0"/>
              <a:t> </a:t>
            </a:r>
            <a:r>
              <a:rPr lang="en-US" dirty="0" err="1" smtClean="0"/>
              <a:t>lẻo</a:t>
            </a:r>
            <a:r>
              <a:rPr lang="en-US" dirty="0" smtClean="0"/>
              <a:t>,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lỏng</a:t>
            </a:r>
            <a:r>
              <a:rPr lang="en-US" dirty="0" smtClean="0"/>
              <a:t> </a:t>
            </a:r>
            <a:r>
              <a:rPr lang="en-US" dirty="0" err="1" smtClean="0"/>
              <a:t>lẻo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nó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uyển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nó lại </a:t>
            </a:r>
            <a:r>
              <a:rPr lang="en-US" dirty="0" err="1" smtClean="0"/>
              <a:t>gây</a:t>
            </a:r>
            <a:r>
              <a:rPr lang="en-US" dirty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Typescript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có.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function sum(a, b)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có rang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thì với a = 10 </a:t>
            </a:r>
            <a:r>
              <a:rPr lang="en-US" dirty="0" err="1" smtClean="0"/>
              <a:t>và</a:t>
            </a:r>
            <a:r>
              <a:rPr lang="en-US" dirty="0" smtClean="0"/>
              <a:t> b = ‘0’ thì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là 100, nó </a:t>
            </a:r>
            <a:r>
              <a:rPr lang="en-US" dirty="0" err="1" smtClean="0"/>
              <a:t>sai</a:t>
            </a:r>
            <a:r>
              <a:rPr lang="en-US" dirty="0" smtClean="0"/>
              <a:t> với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,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Typescript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complier time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gì đó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runtime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thì nó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818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Types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97600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Type: </a:t>
            </a:r>
            <a:r>
              <a:rPr lang="en-US" b="1" dirty="0" smtClean="0"/>
              <a:t>any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đó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với </a:t>
            </a:r>
            <a:r>
              <a:rPr lang="en-US" dirty="0" err="1" smtClean="0"/>
              <a:t>việc</a:t>
            </a:r>
            <a:r>
              <a:rPr lang="en-US" dirty="0" smtClean="0"/>
              <a:t> ta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let a: any = 10,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đó set a = “hundred” thì nó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any thì type checking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disable </a:t>
            </a:r>
            <a:r>
              <a:rPr lang="en-US" dirty="0" err="1" smtClean="0"/>
              <a:t>nên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/>
              <a:t>Any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là gì, </a:t>
            </a:r>
            <a:r>
              <a:rPr lang="en-US" dirty="0" err="1"/>
              <a:t>hoặc</a:t>
            </a:r>
            <a:r>
              <a:rPr lang="en-US" dirty="0"/>
              <a:t> là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ta </a:t>
            </a:r>
            <a:r>
              <a:rPr lang="en-US" dirty="0" err="1"/>
              <a:t>ngầm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nó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ntn</a:t>
            </a:r>
            <a:r>
              <a:rPr lang="en-US" dirty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Type: </a:t>
            </a:r>
            <a:r>
              <a:rPr lang="en-US" b="1" dirty="0" err="1" smtClean="0"/>
              <a:t>unknow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any,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nó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Unknow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chưa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ta có </a:t>
            </a:r>
            <a:r>
              <a:rPr lang="en-US" dirty="0" err="1" smtClean="0"/>
              <a:t>thể</a:t>
            </a:r>
            <a:r>
              <a:rPr lang="en-US" dirty="0" smtClean="0"/>
              <a:t> cast nó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Unknow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hiếm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xài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any.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/>
              <a:t>Type: </a:t>
            </a:r>
            <a:r>
              <a:rPr lang="en-US" b="1" dirty="0"/>
              <a:t>undefined</a:t>
            </a:r>
            <a:r>
              <a:rPr lang="en-US" dirty="0"/>
              <a:t> vs </a:t>
            </a:r>
            <a:r>
              <a:rPr lang="en-US" b="1" dirty="0"/>
              <a:t>null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undefined </a:t>
            </a:r>
            <a:r>
              <a:rPr lang="en-US" dirty="0" err="1"/>
              <a:t>và</a:t>
            </a:r>
            <a:r>
              <a:rPr lang="en-US" dirty="0"/>
              <a:t> null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9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Types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12574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Arrays :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là </a:t>
            </a:r>
            <a:r>
              <a:rPr lang="en-US" dirty="0" err="1" smtClean="0"/>
              <a:t>mảng</a:t>
            </a: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Mảng</a:t>
            </a:r>
            <a:r>
              <a:rPr lang="en-US" dirty="0" smtClean="0"/>
              <a:t> là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có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: string[] </a:t>
            </a:r>
            <a:r>
              <a:rPr lang="en-US" dirty="0" err="1" smtClean="0"/>
              <a:t>hay:UserRes</a:t>
            </a:r>
            <a:r>
              <a:rPr lang="en-US" dirty="0" smtClean="0"/>
              <a:t>[] hay number[] …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với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thì typescript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của nó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ta push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ta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: </a:t>
            </a:r>
            <a:r>
              <a:rPr lang="en-US" dirty="0" err="1" smtClean="0"/>
              <a:t>readonly</a:t>
            </a:r>
            <a:r>
              <a:rPr lang="en-US" dirty="0" smtClean="0"/>
              <a:t> string[]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array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 Vậy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gì với const.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Với </a:t>
            </a:r>
            <a:r>
              <a:rPr lang="en-US" dirty="0" err="1" smtClean="0"/>
              <a:t>const</a:t>
            </a:r>
            <a:r>
              <a:rPr lang="en-US" dirty="0" smtClean="0"/>
              <a:t> a : string[]  =  [1, 2, 3] thì ta có </a:t>
            </a:r>
            <a:r>
              <a:rPr lang="en-US" dirty="0" err="1" smtClean="0"/>
              <a:t>thể</a:t>
            </a:r>
            <a:r>
              <a:rPr lang="en-US" dirty="0" smtClean="0"/>
              <a:t> modified nó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method </a:t>
            </a:r>
            <a:r>
              <a:rPr lang="en-US" dirty="0" err="1" smtClean="0"/>
              <a:t>a.push</a:t>
            </a:r>
            <a:r>
              <a:rPr lang="en-US" dirty="0" smtClean="0"/>
              <a:t>(10).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Với </a:t>
            </a:r>
            <a:r>
              <a:rPr lang="en-US" dirty="0" err="1" smtClean="0"/>
              <a:t>const</a:t>
            </a:r>
            <a:r>
              <a:rPr lang="en-US" dirty="0" smtClean="0"/>
              <a:t> a : </a:t>
            </a:r>
            <a:r>
              <a:rPr lang="en-US" dirty="0" err="1" smtClean="0"/>
              <a:t>readony</a:t>
            </a:r>
            <a:r>
              <a:rPr lang="en-US" dirty="0" smtClean="0"/>
              <a:t> string[] = [1, 2, 3] thì 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của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097" y="66672"/>
            <a:ext cx="4574592" cy="21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6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Types Tuples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97600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Nếu</a:t>
            </a:r>
            <a:r>
              <a:rPr lang="en-US" dirty="0" smtClean="0"/>
              <a:t> array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, thì tuples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Const</a:t>
            </a:r>
            <a:r>
              <a:rPr lang="en-US" dirty="0" smtClean="0"/>
              <a:t> a : [number, string, string] = [10, “100”, true] 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tuples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number, string </a:t>
            </a:r>
            <a:r>
              <a:rPr lang="en-US" dirty="0" err="1" smtClean="0"/>
              <a:t>và</a:t>
            </a:r>
            <a:r>
              <a:rPr lang="en-US" dirty="0" smtClean="0"/>
              <a:t> string.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, đó là tuples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map với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push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thì nó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typecheck</a:t>
            </a:r>
            <a:r>
              <a:rPr lang="en-US" dirty="0" smtClean="0"/>
              <a:t> của typescript.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thì </a:t>
            </a:r>
            <a:r>
              <a:rPr lang="en-US" dirty="0" err="1" smtClean="0"/>
              <a:t>cần</a:t>
            </a:r>
            <a:r>
              <a:rPr lang="en-US" dirty="0" smtClean="0"/>
              <a:t> them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array để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của nó.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690" y="4127702"/>
            <a:ext cx="5928874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4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Types Tuples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97600" cy="380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Tuples là 1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ta </a:t>
            </a:r>
            <a:r>
              <a:rPr lang="en-US" dirty="0" err="1" smtClean="0"/>
              <a:t>thấy</a:t>
            </a:r>
            <a:r>
              <a:rPr lang="en-US" dirty="0" smtClean="0"/>
              <a:t> nó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Named tuples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của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nó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Point x = [10, 10] </a:t>
            </a:r>
            <a:r>
              <a:rPr lang="en-US" dirty="0" smtClean="0">
                <a:sym typeface="Wingdings" panose="05000000000000000000" pitchFamily="2" charset="2"/>
              </a:rPr>
              <a:t> 10, 10 là 2 </a:t>
            </a:r>
            <a:r>
              <a:rPr lang="en-US" dirty="0" err="1" smtClean="0">
                <a:sym typeface="Wingdings" panose="05000000000000000000" pitchFamily="2" charset="2"/>
              </a:rPr>
              <a:t>tọa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độ</a:t>
            </a:r>
            <a:r>
              <a:rPr lang="en-US" dirty="0" smtClean="0">
                <a:sym typeface="Wingdings" panose="05000000000000000000" pitchFamily="2" charset="2"/>
              </a:rPr>
              <a:t> của 1 </a:t>
            </a:r>
            <a:r>
              <a:rPr lang="en-US" dirty="0" err="1" smtClean="0">
                <a:sym typeface="Wingdings" panose="05000000000000000000" pitchFamily="2" charset="2"/>
              </a:rPr>
              <a:t>điểm</a:t>
            </a:r>
            <a:r>
              <a:rPr lang="en-US" dirty="0" smtClean="0">
                <a:sym typeface="Wingdings" panose="05000000000000000000" pitchFamily="2" charset="2"/>
              </a:rPr>
              <a:t>, ta có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đổi</a:t>
            </a:r>
            <a:r>
              <a:rPr lang="en-US" dirty="0" smtClean="0">
                <a:sym typeface="Wingdings" panose="05000000000000000000" pitchFamily="2" charset="2"/>
              </a:rPr>
              <a:t> lại </a:t>
            </a:r>
            <a:r>
              <a:rPr lang="en-US" dirty="0" err="1" smtClean="0">
                <a:sym typeface="Wingdings" panose="05000000000000000000" pitchFamily="2" charset="2"/>
              </a:rPr>
              <a:t>thành</a:t>
            </a:r>
            <a:endParaRPr lang="en-US" dirty="0" smtClean="0">
              <a:sym typeface="Wingdings" panose="05000000000000000000" pitchFamily="2" charset="2"/>
            </a:endParaRP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>
                <a:sym typeface="Wingdings" panose="05000000000000000000" pitchFamily="2" charset="2"/>
              </a:rPr>
              <a:t>Point x [</a:t>
            </a:r>
            <a:r>
              <a:rPr lang="en-US" dirty="0" err="1" smtClean="0">
                <a:sym typeface="Wingdings" panose="05000000000000000000" pitchFamily="2" charset="2"/>
              </a:rPr>
              <a:t>xAxis</a:t>
            </a:r>
            <a:r>
              <a:rPr lang="en-US" dirty="0" smtClean="0">
                <a:sym typeface="Wingdings" panose="05000000000000000000" pitchFamily="2" charset="2"/>
              </a:rPr>
              <a:t>: number, </a:t>
            </a:r>
            <a:r>
              <a:rPr lang="en-US" dirty="0" err="1" smtClean="0">
                <a:sym typeface="Wingdings" panose="05000000000000000000" pitchFamily="2" charset="2"/>
              </a:rPr>
              <a:t>yAxis</a:t>
            </a:r>
            <a:r>
              <a:rPr lang="en-US" dirty="0" smtClean="0">
                <a:sym typeface="Wingdings" panose="05000000000000000000" pitchFamily="2" charset="2"/>
              </a:rPr>
              <a:t>: number] = [0, 10]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từ</a:t>
            </a:r>
            <a:r>
              <a:rPr lang="en-US" dirty="0" smtClean="0">
                <a:sym typeface="Wingdings" panose="05000000000000000000" pitchFamily="2" charset="2"/>
              </a:rPr>
              <a:t> đó ta có </a:t>
            </a:r>
            <a:r>
              <a:rPr lang="en-US" dirty="0" err="1" smtClean="0">
                <a:sym typeface="Wingdings" panose="05000000000000000000" pitchFamily="2" charset="2"/>
              </a:rPr>
              <a:t>thể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lấy</a:t>
            </a:r>
            <a:r>
              <a:rPr lang="en-US" dirty="0" smtClean="0">
                <a:sym typeface="Wingdings" panose="05000000000000000000" pitchFamily="2" charset="2"/>
              </a:rPr>
              <a:t> 2 </a:t>
            </a:r>
            <a:r>
              <a:rPr lang="en-US" dirty="0" err="1" smtClean="0">
                <a:sym typeface="Wingdings" panose="05000000000000000000" pitchFamily="2" charset="2"/>
              </a:rPr>
              <a:t>giá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trị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này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như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ví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dưới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64" y="3018671"/>
            <a:ext cx="5502117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2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Types Object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6188027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Loại</a:t>
            </a:r>
            <a:r>
              <a:rPr lang="en-US" dirty="0" smtClean="0"/>
              <a:t> type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. 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thì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object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có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 </a:t>
            </a:r>
            <a:r>
              <a:rPr lang="en-US" dirty="0" err="1" smtClean="0"/>
              <a:t>các</a:t>
            </a:r>
            <a:r>
              <a:rPr lang="en-US" dirty="0" smtClean="0"/>
              <a:t> properties đó.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Nếu</a:t>
            </a:r>
            <a:r>
              <a:rPr lang="en-US" dirty="0" smtClean="0"/>
              <a:t> 1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, ta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?: để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nó là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 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124" y="0"/>
            <a:ext cx="2291876" cy="18409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164" y="3026874"/>
            <a:ext cx="2169836" cy="21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1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Types </a:t>
            </a:r>
            <a:r>
              <a:rPr lang="en-US" sz="1800" b="1" dirty="0" err="1" smtClean="0"/>
              <a:t>Enum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4700241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làm với typescript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của nó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của nó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= 0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đó </a:t>
            </a:r>
            <a:r>
              <a:rPr lang="en-US" dirty="0" err="1" smtClean="0"/>
              <a:t>tăng</a:t>
            </a:r>
            <a:r>
              <a:rPr lang="en-US" dirty="0" smtClean="0"/>
              <a:t> them 1.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thì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đó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+ </a:t>
            </a:r>
            <a:r>
              <a:rPr lang="en-US" dirty="0" err="1" smtClean="0"/>
              <a:t>thêm</a:t>
            </a:r>
            <a:r>
              <a:rPr lang="en-US" dirty="0" smtClean="0"/>
              <a:t> 1. 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Vì</a:t>
            </a:r>
            <a:r>
              <a:rPr lang="en-US" dirty="0" smtClean="0"/>
              <a:t> vậy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của </a:t>
            </a:r>
            <a:r>
              <a:rPr lang="en-US" dirty="0" err="1" smtClean="0"/>
              <a:t>enum</a:t>
            </a:r>
            <a:r>
              <a:rPr lang="en-US" dirty="0" smtClean="0"/>
              <a:t>,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ta them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, nó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khiến</a:t>
            </a:r>
            <a:r>
              <a:rPr lang="en-US" dirty="0" smtClean="0"/>
              <a:t> data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lộn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554" y="3391186"/>
            <a:ext cx="2530059" cy="1737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554" y="8767"/>
            <a:ext cx="3330229" cy="1417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944" y="1482788"/>
            <a:ext cx="2880610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0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Alias and Interface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4700241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Alias </a:t>
            </a:r>
            <a:r>
              <a:rPr lang="en-US" dirty="0" err="1" smtClean="0"/>
              <a:t>giúp</a:t>
            </a:r>
            <a:r>
              <a:rPr lang="en-US" dirty="0" smtClean="0"/>
              <a:t> ta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data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 của nó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type </a:t>
            </a:r>
            <a:r>
              <a:rPr lang="en-US" dirty="0" err="1" smtClean="0"/>
              <a:t>AxisPoint</a:t>
            </a:r>
            <a:r>
              <a:rPr lang="en-US" dirty="0" smtClean="0"/>
              <a:t> = {x: number, y: number}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Interface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alias </a:t>
            </a:r>
            <a:r>
              <a:rPr lang="en-US" dirty="0" err="1" smtClean="0"/>
              <a:t>nhưng</a:t>
            </a:r>
            <a:r>
              <a:rPr lang="en-US" dirty="0" smtClean="0"/>
              <a:t> interface </a:t>
            </a:r>
            <a:r>
              <a:rPr lang="en-US" dirty="0" err="1" smtClean="0"/>
              <a:t>chỉ</a:t>
            </a:r>
            <a:r>
              <a:rPr lang="en-US" dirty="0" smtClean="0"/>
              <a:t>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object,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alias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string, number, ….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Interface có </a:t>
            </a:r>
            <a:r>
              <a:rPr lang="en-US" dirty="0" err="1" smtClean="0"/>
              <a:t>thể</a:t>
            </a:r>
            <a:r>
              <a:rPr lang="en-US" dirty="0" smtClean="0"/>
              <a:t> extend.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extend </a:t>
            </a:r>
            <a:r>
              <a:rPr lang="en-US" dirty="0" err="1" smtClean="0"/>
              <a:t>này</a:t>
            </a:r>
            <a:r>
              <a:rPr lang="en-US" dirty="0" smtClean="0"/>
              <a:t> là interface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properties type của interface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type của nó </a:t>
            </a:r>
            <a:r>
              <a:rPr lang="en-US" dirty="0" err="1" smtClean="0"/>
              <a:t>nếu</a:t>
            </a:r>
            <a:r>
              <a:rPr lang="en-US" dirty="0" smtClean="0"/>
              <a:t> có.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43" y="86818"/>
            <a:ext cx="3290187" cy="536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277" y="2519881"/>
            <a:ext cx="3537511" cy="253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4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Union Type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97600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Nếu</a:t>
            </a:r>
            <a:r>
              <a:rPr lang="en-US" dirty="0" smtClean="0"/>
              <a:t>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ta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smtClean="0"/>
              <a:t>| 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Const</a:t>
            </a:r>
            <a:r>
              <a:rPr lang="en-US" dirty="0" smtClean="0"/>
              <a:t> n : number | string = “10”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Lưu</a:t>
            </a:r>
            <a:r>
              <a:rPr lang="en-US" dirty="0" smtClean="0"/>
              <a:t> ý,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là union thì </a:t>
            </a:r>
            <a:r>
              <a:rPr lang="en-US" dirty="0" err="1" smtClean="0"/>
              <a:t>các</a:t>
            </a:r>
            <a:r>
              <a:rPr lang="en-US" dirty="0" smtClean="0"/>
              <a:t> method của </a:t>
            </a:r>
            <a:r>
              <a:rPr lang="en-US" dirty="0" err="1" smtClean="0"/>
              <a:t>kiểu</a:t>
            </a:r>
            <a:r>
              <a:rPr lang="en-US" dirty="0" smtClean="0"/>
              <a:t> đó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xài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n.toUppercase</a:t>
            </a:r>
            <a:r>
              <a:rPr lang="en-US" dirty="0" smtClean="0"/>
              <a:t>()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n có </a:t>
            </a:r>
            <a:r>
              <a:rPr lang="en-US" dirty="0" err="1" smtClean="0"/>
              <a:t>thể</a:t>
            </a:r>
            <a:r>
              <a:rPr lang="en-US" dirty="0" smtClean="0"/>
              <a:t> là 1 number.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3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0"/>
          <p:cNvSpPr txBox="1">
            <a:spLocks noGrp="1"/>
          </p:cNvSpPr>
          <p:nvPr>
            <p:ph type="title"/>
          </p:nvPr>
        </p:nvSpPr>
        <p:spPr>
          <a:xfrm>
            <a:off x="0" y="765700"/>
            <a:ext cx="2984100" cy="33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200" dirty="0">
                <a:solidFill>
                  <a:schemeClr val="lt1"/>
                </a:solidFill>
              </a:rPr>
              <a:t>React Training Program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232" name="Google Shape;232;p70"/>
          <p:cNvSpPr/>
          <p:nvPr/>
        </p:nvSpPr>
        <p:spPr>
          <a:xfrm>
            <a:off x="3938900" y="914575"/>
            <a:ext cx="48711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Roboto Condensed"/>
                <a:ea typeface="Roboto Condensed"/>
                <a:cs typeface="Roboto Condensed"/>
                <a:sym typeface="Roboto Condensed"/>
              </a:rPr>
              <a:t>Typescript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3" name="Google Shape;233;p70"/>
          <p:cNvSpPr/>
          <p:nvPr/>
        </p:nvSpPr>
        <p:spPr>
          <a:xfrm>
            <a:off x="3297300" y="87842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4" name="Google Shape;234;p70"/>
          <p:cNvSpPr/>
          <p:nvPr/>
        </p:nvSpPr>
        <p:spPr>
          <a:xfrm>
            <a:off x="3938899" y="1663900"/>
            <a:ext cx="48711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React Toolkit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5" name="Google Shape;235;p70"/>
          <p:cNvSpPr/>
          <p:nvPr/>
        </p:nvSpPr>
        <p:spPr>
          <a:xfrm>
            <a:off x="3297300" y="1627750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03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6" name="Google Shape;236;p70"/>
          <p:cNvSpPr/>
          <p:nvPr/>
        </p:nvSpPr>
        <p:spPr>
          <a:xfrm>
            <a:off x="3938900" y="2413225"/>
            <a:ext cx="48711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I18n multiple languages</a:t>
            </a:r>
          </a:p>
        </p:txBody>
      </p:sp>
      <p:sp>
        <p:nvSpPr>
          <p:cNvPr id="237" name="Google Shape;237;p70"/>
          <p:cNvSpPr/>
          <p:nvPr/>
        </p:nvSpPr>
        <p:spPr>
          <a:xfrm>
            <a:off x="3297300" y="237707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04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8" name="Google Shape;238;p70"/>
          <p:cNvSpPr/>
          <p:nvPr/>
        </p:nvSpPr>
        <p:spPr>
          <a:xfrm>
            <a:off x="3938900" y="3162550"/>
            <a:ext cx="498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Antd</a:t>
            </a:r>
            <a:r>
              <a:rPr lang="en-US" sz="24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70"/>
          <p:cNvSpPr/>
          <p:nvPr/>
        </p:nvSpPr>
        <p:spPr>
          <a:xfrm>
            <a:off x="3297300" y="3126400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05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0" name="Google Shape;240;p70"/>
          <p:cNvSpPr/>
          <p:nvPr/>
        </p:nvSpPr>
        <p:spPr>
          <a:xfrm>
            <a:off x="3445350" y="127101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0"/>
          <p:cNvSpPr/>
          <p:nvPr/>
        </p:nvSpPr>
        <p:spPr>
          <a:xfrm>
            <a:off x="3445350" y="2020141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70"/>
          <p:cNvSpPr/>
          <p:nvPr/>
        </p:nvSpPr>
        <p:spPr>
          <a:xfrm>
            <a:off x="3445350" y="276926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70"/>
          <p:cNvSpPr/>
          <p:nvPr/>
        </p:nvSpPr>
        <p:spPr>
          <a:xfrm>
            <a:off x="3445350" y="3518391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0"/>
          <p:cNvSpPr/>
          <p:nvPr/>
        </p:nvSpPr>
        <p:spPr>
          <a:xfrm>
            <a:off x="3938900" y="3871825"/>
            <a:ext cx="498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…..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5" name="Google Shape;245;p70"/>
          <p:cNvSpPr/>
          <p:nvPr/>
        </p:nvSpPr>
        <p:spPr>
          <a:xfrm>
            <a:off x="3297300" y="383567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06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6" name="Google Shape;246;p70"/>
          <p:cNvSpPr/>
          <p:nvPr/>
        </p:nvSpPr>
        <p:spPr>
          <a:xfrm>
            <a:off x="3445350" y="422766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0"/>
          <p:cNvSpPr/>
          <p:nvPr/>
        </p:nvSpPr>
        <p:spPr>
          <a:xfrm>
            <a:off x="3938900" y="228775"/>
            <a:ext cx="48711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Init</a:t>
            </a:r>
            <a:r>
              <a:rPr lang="en-US" sz="24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Project</a:t>
            </a:r>
            <a:endParaRPr sz="24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70"/>
          <p:cNvSpPr/>
          <p:nvPr/>
        </p:nvSpPr>
        <p:spPr>
          <a:xfrm>
            <a:off x="3297300" y="19262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01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9" name="Google Shape;249;p70"/>
          <p:cNvSpPr/>
          <p:nvPr/>
        </p:nvSpPr>
        <p:spPr>
          <a:xfrm>
            <a:off x="3445350" y="58521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0"/>
          <p:cNvSpPr/>
          <p:nvPr/>
        </p:nvSpPr>
        <p:spPr>
          <a:xfrm>
            <a:off x="3938900" y="4557625"/>
            <a:ext cx="498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…..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1" name="Google Shape;251;p70"/>
          <p:cNvSpPr/>
          <p:nvPr/>
        </p:nvSpPr>
        <p:spPr>
          <a:xfrm>
            <a:off x="3297300" y="452147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07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70"/>
          <p:cNvSpPr/>
          <p:nvPr/>
        </p:nvSpPr>
        <p:spPr>
          <a:xfrm>
            <a:off x="3445350" y="491346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Functions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97600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1 function có </a:t>
            </a:r>
            <a:r>
              <a:rPr lang="en-US" dirty="0" err="1" smtClean="0"/>
              <a:t>thể</a:t>
            </a:r>
            <a:r>
              <a:rPr lang="en-US" dirty="0" smtClean="0"/>
              <a:t> là 1 void, </a:t>
            </a:r>
            <a:r>
              <a:rPr lang="en-US" dirty="0" err="1" smtClean="0"/>
              <a:t>hoặc</a:t>
            </a:r>
            <a:r>
              <a:rPr lang="en-US" dirty="0" smtClean="0"/>
              <a:t> là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gì đó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Function </a:t>
            </a:r>
            <a:r>
              <a:rPr lang="en-US" dirty="0" err="1" smtClean="0"/>
              <a:t>abc</a:t>
            </a:r>
            <a:r>
              <a:rPr lang="en-US" dirty="0" smtClean="0"/>
              <a:t>() : number { …}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r>
              <a:rPr lang="en-US" dirty="0" smtClean="0"/>
              <a:t>() </a:t>
            </a:r>
            <a:r>
              <a:rPr lang="en-US" dirty="0" err="1" smtClean="0"/>
              <a:t>sẽ</a:t>
            </a:r>
            <a:r>
              <a:rPr lang="en-US" dirty="0" smtClean="0"/>
              <a:t> là 1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number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với </a:t>
            </a:r>
            <a:r>
              <a:rPr lang="en-US" dirty="0" err="1" smtClean="0"/>
              <a:t>abc</a:t>
            </a:r>
            <a:r>
              <a:rPr lang="en-US" dirty="0" smtClean="0"/>
              <a:t>(): void 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Trong</a:t>
            </a:r>
            <a:r>
              <a:rPr lang="en-US" dirty="0" smtClean="0"/>
              <a:t> function ta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của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Function </a:t>
            </a:r>
            <a:r>
              <a:rPr lang="en-US" dirty="0" err="1" smtClean="0"/>
              <a:t>abc</a:t>
            </a:r>
            <a:r>
              <a:rPr lang="en-US" dirty="0" smtClean="0"/>
              <a:t>(a: number, b: string, c?: string) . </a:t>
            </a:r>
            <a:r>
              <a:rPr lang="en-US" dirty="0" err="1" smtClean="0"/>
              <a:t>Dấu</a:t>
            </a:r>
            <a:r>
              <a:rPr lang="en-US" dirty="0" smtClean="0"/>
              <a:t> ?: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đó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Function </a:t>
            </a:r>
            <a:r>
              <a:rPr lang="en-US" dirty="0" err="1" smtClean="0"/>
              <a:t>abc</a:t>
            </a:r>
            <a:r>
              <a:rPr lang="en-US" dirty="0" smtClean="0"/>
              <a:t>(a: number, b: string, c = 10) c=10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c thì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nó là 10.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Function </a:t>
            </a:r>
            <a:r>
              <a:rPr lang="en-US" dirty="0" err="1" smtClean="0"/>
              <a:t>abc</a:t>
            </a:r>
            <a:r>
              <a:rPr lang="en-US" dirty="0" smtClean="0"/>
              <a:t>(a: number, b: number, ….c: number[]) 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69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Casting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97600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unknow</a:t>
            </a:r>
            <a:r>
              <a:rPr lang="en-US" dirty="0" smtClean="0"/>
              <a:t>. </a:t>
            </a:r>
            <a:r>
              <a:rPr lang="en-US" dirty="0" err="1" smtClean="0"/>
              <a:t>Unknow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1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ta chưa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ta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ép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của nó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Const</a:t>
            </a:r>
            <a:r>
              <a:rPr lang="en-US" dirty="0" smtClean="0"/>
              <a:t> x: </a:t>
            </a:r>
            <a:r>
              <a:rPr lang="en-US" dirty="0" err="1" smtClean="0"/>
              <a:t>unknow</a:t>
            </a:r>
            <a:r>
              <a:rPr lang="en-US" dirty="0" smtClean="0"/>
              <a:t> = “10”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Console.log(x as string).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Casting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xài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unknow</a:t>
            </a:r>
            <a:r>
              <a:rPr lang="en-US" dirty="0" smtClean="0"/>
              <a:t>, nó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xài</a:t>
            </a:r>
            <a:r>
              <a:rPr lang="en-US" dirty="0" smtClean="0"/>
              <a:t> với Union |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xài</a:t>
            </a:r>
            <a:r>
              <a:rPr lang="en-US" dirty="0" smtClean="0"/>
              <a:t> với any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Ta </a:t>
            </a:r>
            <a:r>
              <a:rPr lang="en-US" dirty="0" err="1" smtClean="0"/>
              <a:t>cũng</a:t>
            </a:r>
            <a:r>
              <a:rPr lang="en-US" dirty="0" smtClean="0"/>
              <a:t> có </a:t>
            </a:r>
            <a:r>
              <a:rPr lang="en-US" dirty="0" err="1" smtClean="0"/>
              <a:t>thể</a:t>
            </a:r>
            <a:r>
              <a:rPr lang="en-US" dirty="0" smtClean="0"/>
              <a:t> dung &lt;&gt; để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. X as string = &lt;string&gt; x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Force Casting: (</a:t>
            </a:r>
            <a:r>
              <a:rPr lang="en-US" dirty="0"/>
              <a:t>x as </a:t>
            </a:r>
            <a:r>
              <a:rPr lang="en-US" dirty="0" err="1" smtClean="0"/>
              <a:t>unknow</a:t>
            </a:r>
            <a:r>
              <a:rPr lang="en-US" dirty="0" smtClean="0"/>
              <a:t>) as number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475" y="145121"/>
            <a:ext cx="4267570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21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Class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5518071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Classs</a:t>
            </a:r>
            <a:r>
              <a:rPr lang="en-US" dirty="0" smtClean="0"/>
              <a:t> là 1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typescript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Class </a:t>
            </a:r>
            <a:r>
              <a:rPr lang="en-US" dirty="0" err="1" smtClean="0"/>
              <a:t>gồm</a:t>
            </a:r>
            <a:r>
              <a:rPr lang="en-US" dirty="0" smtClean="0"/>
              <a:t> có constructor, properties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method.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Java, nó </a:t>
            </a:r>
            <a:r>
              <a:rPr lang="en-US" dirty="0" err="1" smtClean="0"/>
              <a:t>cũng</a:t>
            </a:r>
            <a:r>
              <a:rPr lang="en-US" dirty="0" smtClean="0"/>
              <a:t> có </a:t>
            </a:r>
            <a:r>
              <a:rPr lang="en-US" dirty="0" err="1" smtClean="0"/>
              <a:t>các</a:t>
            </a:r>
            <a:r>
              <a:rPr lang="en-US" dirty="0" smtClean="0"/>
              <a:t> method là private </a:t>
            </a:r>
            <a:r>
              <a:rPr lang="en-US" dirty="0" err="1" smtClean="0"/>
              <a:t>và</a:t>
            </a:r>
            <a:r>
              <a:rPr lang="en-US" dirty="0" smtClean="0"/>
              <a:t> protected hay public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dung để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Class có </a:t>
            </a:r>
            <a:r>
              <a:rPr lang="en-US" dirty="0" err="1" smtClean="0"/>
              <a:t>thể</a:t>
            </a:r>
            <a:r>
              <a:rPr lang="en-US" dirty="0" smtClean="0"/>
              <a:t> implement Interface.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Class có </a:t>
            </a:r>
            <a:r>
              <a:rPr lang="en-US" dirty="0" err="1" smtClean="0"/>
              <a:t>thể</a:t>
            </a:r>
            <a:r>
              <a:rPr lang="en-US" dirty="0" smtClean="0"/>
              <a:t> extend Class</a:t>
            </a:r>
          </a:p>
          <a:p>
            <a:pPr marL="127000" indent="0">
              <a:lnSpc>
                <a:spcPct val="115000"/>
              </a:lnSpc>
              <a:spcBef>
                <a:spcPts val="500"/>
              </a:spcBef>
              <a:buSzPts val="1600"/>
            </a:pP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705" y="84497"/>
            <a:ext cx="3153698" cy="237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0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Generic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97600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Generic là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ta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là gì.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Generic </a:t>
            </a:r>
            <a:r>
              <a:rPr lang="en-US" dirty="0"/>
              <a:t>với function : function </a:t>
            </a:r>
            <a:r>
              <a:rPr lang="en-US" dirty="0" err="1"/>
              <a:t>concat</a:t>
            </a:r>
            <a:r>
              <a:rPr lang="en-US" dirty="0"/>
              <a:t>&lt;S, T&gt;(v1: S, v2: T): [S, T] </a:t>
            </a:r>
            <a:r>
              <a:rPr lang="en-US" dirty="0" smtClean="0"/>
              <a:t>{ … }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Generic với </a:t>
            </a:r>
            <a:r>
              <a:rPr lang="en-US" dirty="0"/>
              <a:t>class </a:t>
            </a:r>
            <a:r>
              <a:rPr lang="en-US" dirty="0" err="1"/>
              <a:t>class</a:t>
            </a:r>
            <a:r>
              <a:rPr lang="en-US" dirty="0"/>
              <a:t> </a:t>
            </a:r>
            <a:r>
              <a:rPr lang="en-US" dirty="0" err="1"/>
              <a:t>NamedValue</a:t>
            </a:r>
            <a:r>
              <a:rPr lang="en-US" dirty="0"/>
              <a:t>&lt;T&gt; { … }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174" y="65078"/>
            <a:ext cx="3257910" cy="11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62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Typescript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Utility Types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97600" cy="361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b="1" dirty="0" smtClean="0"/>
              <a:t>Partial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properties </a:t>
            </a:r>
            <a:r>
              <a:rPr lang="en-US" dirty="0" err="1" smtClean="0"/>
              <a:t>trong</a:t>
            </a:r>
            <a:r>
              <a:rPr lang="en-US" dirty="0" smtClean="0"/>
              <a:t> 1 object là optional.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Const</a:t>
            </a:r>
            <a:r>
              <a:rPr lang="en-US" dirty="0" smtClean="0"/>
              <a:t> a =  Partial&lt;</a:t>
            </a:r>
            <a:r>
              <a:rPr lang="en-US" dirty="0" err="1" smtClean="0"/>
              <a:t>AxisPoint</a:t>
            </a:r>
            <a:r>
              <a:rPr lang="en-US" dirty="0" smtClean="0"/>
              <a:t>} = {x: 10}. 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warning </a:t>
            </a:r>
            <a:r>
              <a:rPr lang="en-US" dirty="0" err="1" smtClean="0"/>
              <a:t>vì</a:t>
            </a:r>
            <a:r>
              <a:rPr lang="en-US" dirty="0" smtClean="0"/>
              <a:t> 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là Partial.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b="1" dirty="0" smtClean="0"/>
              <a:t>Required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lại với partial, nó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properties là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b="1" dirty="0" smtClean="0"/>
              <a:t>Record</a:t>
            </a:r>
            <a:r>
              <a:rPr lang="en-US" dirty="0" smtClean="0"/>
              <a:t> là 1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object.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a = {1: “</a:t>
            </a:r>
            <a:r>
              <a:rPr lang="en-US" dirty="0" err="1" smtClean="0"/>
              <a:t>first_item</a:t>
            </a:r>
            <a:r>
              <a:rPr lang="en-US" dirty="0" smtClean="0"/>
              <a:t>”, 2: “</a:t>
            </a:r>
            <a:r>
              <a:rPr lang="en-US" dirty="0" err="1" smtClean="0"/>
              <a:t>second_item</a:t>
            </a:r>
            <a:r>
              <a:rPr lang="en-US" dirty="0" smtClean="0"/>
              <a:t>} </a:t>
            </a:r>
            <a:r>
              <a:rPr lang="en-US" dirty="0" smtClean="0">
                <a:sym typeface="Wingdings" panose="05000000000000000000" pitchFamily="2" charset="2"/>
              </a:rPr>
              <a:t>-&gt; Record&lt;number, string&gt;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>
                <a:sym typeface="Wingdings" panose="05000000000000000000" pitchFamily="2" charset="2"/>
              </a:rPr>
              <a:t>Record&lt;number, string&gt; = {[key: number]: string}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b="1" dirty="0" smtClean="0">
                <a:sym typeface="Wingdings" panose="05000000000000000000" pitchFamily="2" charset="2"/>
              </a:rPr>
              <a:t>Omit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loại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bỏ</a:t>
            </a:r>
            <a:r>
              <a:rPr lang="en-US" dirty="0" smtClean="0">
                <a:sym typeface="Wingdings" panose="05000000000000000000" pitchFamily="2" charset="2"/>
              </a:rPr>
              <a:t> key </a:t>
            </a:r>
            <a:r>
              <a:rPr lang="en-US" dirty="0" err="1" smtClean="0">
                <a:sym typeface="Wingdings" panose="05000000000000000000" pitchFamily="2" charset="2"/>
              </a:rPr>
              <a:t>ra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khỏi</a:t>
            </a:r>
            <a:r>
              <a:rPr lang="en-US" dirty="0" smtClean="0">
                <a:sym typeface="Wingdings" panose="05000000000000000000" pitchFamily="2" charset="2"/>
              </a:rPr>
              <a:t> object type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>
                <a:sym typeface="Wingdings" panose="05000000000000000000" pitchFamily="2" charset="2"/>
              </a:rPr>
              <a:t>Const</a:t>
            </a:r>
            <a:r>
              <a:rPr lang="en-US" dirty="0" smtClean="0">
                <a:sym typeface="Wingdings" panose="05000000000000000000" pitchFamily="2" charset="2"/>
              </a:rPr>
              <a:t> a:Omit&lt;Person, ‘age’&gt;  = {</a:t>
            </a:r>
            <a:r>
              <a:rPr lang="en-US" dirty="0" err="1" smtClean="0">
                <a:sym typeface="Wingdings" panose="05000000000000000000" pitchFamily="2" charset="2"/>
              </a:rPr>
              <a:t>first_name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last_name</a:t>
            </a:r>
            <a:r>
              <a:rPr lang="en-US" dirty="0" smtClean="0">
                <a:sym typeface="Wingdings" panose="05000000000000000000" pitchFamily="2" charset="2"/>
              </a:rPr>
              <a:t>}. </a:t>
            </a:r>
            <a:r>
              <a:rPr lang="en-US" dirty="0" err="1" smtClean="0">
                <a:sym typeface="Wingdings" panose="05000000000000000000" pitchFamily="2" charset="2"/>
              </a:rPr>
              <a:t>Không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yêu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cầu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khai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báo</a:t>
            </a:r>
            <a:r>
              <a:rPr lang="en-US" dirty="0" smtClean="0">
                <a:sym typeface="Wingdings" panose="05000000000000000000" pitchFamily="2" charset="2"/>
              </a:rPr>
              <a:t> age ở </a:t>
            </a:r>
            <a:r>
              <a:rPr lang="en-US" dirty="0" err="1" smtClean="0">
                <a:sym typeface="Wingdings" panose="05000000000000000000" pitchFamily="2" charset="2"/>
              </a:rPr>
              <a:t>đây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b="1" dirty="0" smtClean="0">
                <a:sym typeface="Wingdings" panose="05000000000000000000" pitchFamily="2" charset="2"/>
              </a:rPr>
              <a:t>Pick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ngược</a:t>
            </a:r>
            <a:r>
              <a:rPr lang="en-US" dirty="0" smtClean="0">
                <a:sym typeface="Wingdings" panose="05000000000000000000" pitchFamily="2" charset="2"/>
              </a:rPr>
              <a:t> lại với Omit, </a:t>
            </a:r>
            <a:r>
              <a:rPr lang="en-US" dirty="0" err="1" smtClean="0">
                <a:sym typeface="Wingdings" panose="05000000000000000000" pitchFamily="2" charset="2"/>
              </a:rPr>
              <a:t>loại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bỏ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tất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ngoại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trừ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>
                <a:sym typeface="Wingdings" panose="05000000000000000000" pitchFamily="2" charset="2"/>
              </a:rPr>
              <a:t>Const</a:t>
            </a:r>
            <a:r>
              <a:rPr lang="en-US" dirty="0" smtClean="0">
                <a:sym typeface="Wingdings" panose="05000000000000000000" pitchFamily="2" charset="2"/>
              </a:rPr>
              <a:t> a: Pick&lt;Person, ‘age’&gt; =&gt; {age: 31}.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b="1" dirty="0" err="1" smtClean="0">
                <a:sym typeface="Wingdings" panose="05000000000000000000" pitchFamily="2" charset="2"/>
              </a:rPr>
              <a:t>ReturnType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dirty="0" err="1" smtClean="0">
                <a:sym typeface="Wingdings" panose="05000000000000000000" pitchFamily="2" charset="2"/>
              </a:rPr>
              <a:t>quy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định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kiểu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dữ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liệu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trả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về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127000" indent="0">
              <a:lnSpc>
                <a:spcPct val="115000"/>
              </a:lnSpc>
              <a:spcBef>
                <a:spcPts val="500"/>
              </a:spcBef>
              <a:buSzPts val="1600"/>
            </a:pPr>
            <a:endParaRPr lang="en-US" dirty="0" smtClean="0"/>
          </a:p>
          <a:p>
            <a:pPr marL="127000" indent="0">
              <a:lnSpc>
                <a:spcPct val="115000"/>
              </a:lnSpc>
              <a:spcBef>
                <a:spcPts val="500"/>
              </a:spcBef>
              <a:buSzPts val="1600"/>
            </a:pP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18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0"/>
          <p:cNvSpPr txBox="1">
            <a:spLocks noGrp="1"/>
          </p:cNvSpPr>
          <p:nvPr>
            <p:ph type="title"/>
          </p:nvPr>
        </p:nvSpPr>
        <p:spPr>
          <a:xfrm>
            <a:off x="0" y="765700"/>
            <a:ext cx="2984100" cy="33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3200" dirty="0">
                <a:solidFill>
                  <a:schemeClr val="lt1"/>
                </a:solidFill>
              </a:rPr>
              <a:t>React Training Program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232" name="Google Shape;232;p70"/>
          <p:cNvSpPr/>
          <p:nvPr/>
        </p:nvSpPr>
        <p:spPr>
          <a:xfrm>
            <a:off x="3938900" y="914575"/>
            <a:ext cx="48711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Typescript</a:t>
            </a:r>
            <a:endParaRPr sz="2400" b="1" dirty="0">
              <a:solidFill>
                <a:schemeClr val="tx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3" name="Google Shape;233;p70"/>
          <p:cNvSpPr/>
          <p:nvPr/>
        </p:nvSpPr>
        <p:spPr>
          <a:xfrm>
            <a:off x="3297300" y="87842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4" name="Google Shape;234;p70"/>
          <p:cNvSpPr/>
          <p:nvPr/>
        </p:nvSpPr>
        <p:spPr>
          <a:xfrm>
            <a:off x="3938899" y="1663900"/>
            <a:ext cx="48711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React Toolkit</a:t>
            </a:r>
            <a:endParaRPr sz="2400" b="1" dirty="0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5" name="Google Shape;235;p70"/>
          <p:cNvSpPr/>
          <p:nvPr/>
        </p:nvSpPr>
        <p:spPr>
          <a:xfrm>
            <a:off x="3297300" y="1627750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 dirty="0">
                <a:latin typeface="Roboto Condensed"/>
                <a:ea typeface="Roboto Condensed"/>
                <a:cs typeface="Roboto Condensed"/>
                <a:sym typeface="Roboto Condensed"/>
              </a:rPr>
              <a:t>03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6" name="Google Shape;236;p70"/>
          <p:cNvSpPr/>
          <p:nvPr/>
        </p:nvSpPr>
        <p:spPr>
          <a:xfrm>
            <a:off x="3938900" y="2413225"/>
            <a:ext cx="48711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I18n multiple languages</a:t>
            </a:r>
          </a:p>
        </p:txBody>
      </p:sp>
      <p:sp>
        <p:nvSpPr>
          <p:cNvPr id="237" name="Google Shape;237;p70"/>
          <p:cNvSpPr/>
          <p:nvPr/>
        </p:nvSpPr>
        <p:spPr>
          <a:xfrm>
            <a:off x="3297300" y="237707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04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8" name="Google Shape;238;p70"/>
          <p:cNvSpPr/>
          <p:nvPr/>
        </p:nvSpPr>
        <p:spPr>
          <a:xfrm>
            <a:off x="3938900" y="3162550"/>
            <a:ext cx="498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Antd</a:t>
            </a:r>
            <a:r>
              <a:rPr lang="en-US" sz="24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70"/>
          <p:cNvSpPr/>
          <p:nvPr/>
        </p:nvSpPr>
        <p:spPr>
          <a:xfrm>
            <a:off x="3297300" y="3126400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05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0" name="Google Shape;240;p70"/>
          <p:cNvSpPr/>
          <p:nvPr/>
        </p:nvSpPr>
        <p:spPr>
          <a:xfrm>
            <a:off x="3445350" y="127101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0"/>
          <p:cNvSpPr/>
          <p:nvPr/>
        </p:nvSpPr>
        <p:spPr>
          <a:xfrm>
            <a:off x="3445350" y="2020141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70"/>
          <p:cNvSpPr/>
          <p:nvPr/>
        </p:nvSpPr>
        <p:spPr>
          <a:xfrm>
            <a:off x="3445350" y="276926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70"/>
          <p:cNvSpPr/>
          <p:nvPr/>
        </p:nvSpPr>
        <p:spPr>
          <a:xfrm>
            <a:off x="3445350" y="3518391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0"/>
          <p:cNvSpPr/>
          <p:nvPr/>
        </p:nvSpPr>
        <p:spPr>
          <a:xfrm>
            <a:off x="3938900" y="3871825"/>
            <a:ext cx="498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…..</a:t>
            </a:r>
            <a:endParaRPr sz="2400" b="1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5" name="Google Shape;245;p70"/>
          <p:cNvSpPr/>
          <p:nvPr/>
        </p:nvSpPr>
        <p:spPr>
          <a:xfrm>
            <a:off x="3297300" y="383567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06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6" name="Google Shape;246;p70"/>
          <p:cNvSpPr/>
          <p:nvPr/>
        </p:nvSpPr>
        <p:spPr>
          <a:xfrm>
            <a:off x="3445350" y="422766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0"/>
          <p:cNvSpPr/>
          <p:nvPr/>
        </p:nvSpPr>
        <p:spPr>
          <a:xfrm>
            <a:off x="3938900" y="228775"/>
            <a:ext cx="48711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Init</a:t>
            </a:r>
            <a:r>
              <a:rPr lang="en-US" sz="2400" b="1" dirty="0" smtClean="0">
                <a:solidFill>
                  <a:schemeClr val="tx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Project</a:t>
            </a:r>
            <a:endParaRPr sz="2400" b="1" dirty="0">
              <a:solidFill>
                <a:schemeClr val="tx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70"/>
          <p:cNvSpPr/>
          <p:nvPr/>
        </p:nvSpPr>
        <p:spPr>
          <a:xfrm>
            <a:off x="3297300" y="19262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01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9" name="Google Shape;249;p70"/>
          <p:cNvSpPr/>
          <p:nvPr/>
        </p:nvSpPr>
        <p:spPr>
          <a:xfrm>
            <a:off x="3445350" y="58521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70"/>
          <p:cNvSpPr/>
          <p:nvPr/>
        </p:nvSpPr>
        <p:spPr>
          <a:xfrm>
            <a:off x="3938900" y="4557625"/>
            <a:ext cx="49836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…..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1" name="Google Shape;251;p70"/>
          <p:cNvSpPr/>
          <p:nvPr/>
        </p:nvSpPr>
        <p:spPr>
          <a:xfrm>
            <a:off x="3297300" y="4521475"/>
            <a:ext cx="55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 b="1">
                <a:latin typeface="Roboto Condensed"/>
                <a:ea typeface="Roboto Condensed"/>
                <a:cs typeface="Roboto Condensed"/>
                <a:sym typeface="Roboto Condensed"/>
              </a:rPr>
              <a:t>07</a:t>
            </a:r>
            <a:endParaRPr sz="24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2" name="Google Shape;252;p70"/>
          <p:cNvSpPr/>
          <p:nvPr/>
        </p:nvSpPr>
        <p:spPr>
          <a:xfrm>
            <a:off x="3445350" y="4913466"/>
            <a:ext cx="258900" cy="51900"/>
          </a:xfrm>
          <a:prstGeom prst="rect">
            <a:avLst/>
          </a:prstGeom>
          <a:solidFill>
            <a:srgbClr val="F5C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86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err="1" smtClean="0"/>
              <a:t>Redux</a:t>
            </a:r>
            <a:r>
              <a:rPr lang="en-US" sz="2400" dirty="0" smtClean="0"/>
              <a:t> </a:t>
            </a:r>
            <a:r>
              <a:rPr lang="en-US" sz="2400" dirty="0" smtClean="0"/>
              <a:t>Toolkit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err="1" smtClean="0"/>
              <a:t>Redux</a:t>
            </a:r>
            <a:r>
              <a:rPr lang="en-US" sz="1800" b="1" dirty="0" smtClean="0"/>
              <a:t> </a:t>
            </a:r>
            <a:r>
              <a:rPr lang="en-US" sz="1800" b="1" dirty="0" smtClean="0"/>
              <a:t>toolkit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97600" cy="361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 smtClean="0"/>
              <a:t>toolkit là 1 library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>
                <a:sym typeface="Wingdings" panose="05000000000000000000" pitchFamily="2" charset="2"/>
              </a:rPr>
              <a:t>Slice (</a:t>
            </a:r>
            <a:r>
              <a:rPr lang="en-US" dirty="0" err="1" smtClean="0">
                <a:sym typeface="Wingdings" panose="05000000000000000000" pitchFamily="2" charset="2"/>
              </a:rPr>
              <a:t>redux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>
                <a:sym typeface="Wingdings" panose="05000000000000000000" pitchFamily="2" charset="2"/>
              </a:rPr>
              <a:t>Services (</a:t>
            </a:r>
            <a:r>
              <a:rPr lang="en-US" dirty="0" err="1" smtClean="0">
                <a:sym typeface="Wingdings" panose="05000000000000000000" pitchFamily="2" charset="2"/>
              </a:rPr>
              <a:t>api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127000" indent="0">
              <a:lnSpc>
                <a:spcPct val="115000"/>
              </a:lnSpc>
              <a:spcBef>
                <a:spcPts val="500"/>
              </a:spcBef>
              <a:buSzPts val="1600"/>
            </a:pPr>
            <a:r>
              <a:rPr lang="en-US" dirty="0" err="1" smtClean="0"/>
              <a:t>Thông</a:t>
            </a:r>
            <a:r>
              <a:rPr lang="en-US" dirty="0" smtClean="0"/>
              <a:t> tin chi </a:t>
            </a:r>
            <a:r>
              <a:rPr lang="en-US" dirty="0" err="1" smtClean="0"/>
              <a:t>tiết</a:t>
            </a:r>
            <a:r>
              <a:rPr lang="en-US" dirty="0"/>
              <a:t>: https://redux-toolkit.js.org/introduction/getting-started</a:t>
            </a:r>
            <a:endParaRPr lang="en-US" dirty="0" smtClean="0"/>
          </a:p>
          <a:p>
            <a:pPr marL="127000" indent="0">
              <a:lnSpc>
                <a:spcPct val="115000"/>
              </a:lnSpc>
              <a:spcBef>
                <a:spcPts val="500"/>
              </a:spcBef>
              <a:buSzPts val="1600"/>
            </a:pP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78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React Toolkit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React toolkit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97600" cy="361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Install library: </a:t>
            </a:r>
          </a:p>
          <a:p>
            <a:pPr lvl="1"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>
                <a:sym typeface="Wingdings" panose="05000000000000000000" pitchFamily="2" charset="2"/>
              </a:rPr>
              <a:t>yarn add @</a:t>
            </a:r>
            <a:r>
              <a:rPr lang="en-US" dirty="0" err="1" smtClean="0">
                <a:sym typeface="Wingdings" panose="05000000000000000000" pitchFamily="2" charset="2"/>
              </a:rPr>
              <a:t>reduxjs</a:t>
            </a:r>
            <a:r>
              <a:rPr lang="en-US" dirty="0" smtClean="0">
                <a:sym typeface="Wingdings" panose="05000000000000000000" pitchFamily="2" charset="2"/>
              </a:rPr>
              <a:t>/toolkit </a:t>
            </a:r>
          </a:p>
          <a:p>
            <a:pPr lvl="1"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>
                <a:sym typeface="Wingdings" panose="05000000000000000000" pitchFamily="2" charset="2"/>
              </a:rPr>
              <a:t>yarn add </a:t>
            </a:r>
            <a:r>
              <a:rPr lang="en-US" dirty="0" smtClean="0">
                <a:sym typeface="Wingdings" panose="05000000000000000000" pitchFamily="2" charset="2"/>
              </a:rPr>
              <a:t>react-</a:t>
            </a:r>
            <a:r>
              <a:rPr lang="en-US" dirty="0" err="1" smtClean="0">
                <a:sym typeface="Wingdings" panose="05000000000000000000" pitchFamily="2" charset="2"/>
              </a:rPr>
              <a:t>redux</a:t>
            </a:r>
            <a:endParaRPr lang="en-US" dirty="0" smtClean="0">
              <a:sym typeface="Wingdings" panose="05000000000000000000" pitchFamily="2" charset="2"/>
            </a:endParaRP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>
                <a:sym typeface="Wingdings" panose="05000000000000000000" pitchFamily="2" charset="2"/>
              </a:rPr>
              <a:t>Setup store</a:t>
            </a:r>
          </a:p>
          <a:p>
            <a:pPr lvl="1"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>
                <a:sym typeface="Wingdings" panose="05000000000000000000" pitchFamily="2" charset="2"/>
              </a:rPr>
              <a:t>Tạo</a:t>
            </a:r>
            <a:r>
              <a:rPr lang="en-US" dirty="0" smtClean="0">
                <a:sym typeface="Wingdings" panose="05000000000000000000" pitchFamily="2" charset="2"/>
              </a:rPr>
              <a:t> store</a:t>
            </a:r>
          </a:p>
          <a:p>
            <a:pPr lvl="1"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>
                <a:sym typeface="Wingdings" panose="05000000000000000000" pitchFamily="2" charset="2"/>
              </a:rPr>
              <a:t>Tạo</a:t>
            </a:r>
            <a:r>
              <a:rPr lang="en-US" dirty="0" smtClean="0">
                <a:sym typeface="Wingdings" panose="05000000000000000000" pitchFamily="2" charset="2"/>
              </a:rPr>
              <a:t> provider</a:t>
            </a:r>
          </a:p>
          <a:p>
            <a:pPr lvl="1"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>
                <a:sym typeface="Wingdings" panose="05000000000000000000" pitchFamily="2" charset="2"/>
              </a:rPr>
              <a:t>Wrap index = provider</a:t>
            </a:r>
          </a:p>
          <a:p>
            <a:pPr lvl="1"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>
                <a:sym typeface="Wingdings" panose="05000000000000000000" pitchFamily="2" charset="2"/>
              </a:rPr>
              <a:t>Tạo</a:t>
            </a:r>
            <a:r>
              <a:rPr lang="en-US" dirty="0" smtClean="0">
                <a:sym typeface="Wingdings" panose="05000000000000000000" pitchFamily="2" charset="2"/>
              </a:rPr>
              <a:t> slice </a:t>
            </a:r>
            <a:r>
              <a:rPr lang="en-US" dirty="0" err="1" smtClean="0">
                <a:sym typeface="Wingdings" panose="05000000000000000000" pitchFamily="2" charset="2"/>
              </a:rPr>
              <a:t>và</a:t>
            </a:r>
            <a:r>
              <a:rPr lang="en-US" dirty="0" smtClean="0">
                <a:sym typeface="Wingdings" panose="05000000000000000000" pitchFamily="2" charset="2"/>
              </a:rPr>
              <a:t> testing để làm example.</a:t>
            </a:r>
            <a:endParaRPr lang="en-US" dirty="0" smtClean="0">
              <a:sym typeface="Wingdings" panose="05000000000000000000" pitchFamily="2" charset="2"/>
            </a:endParaRPr>
          </a:p>
          <a:p>
            <a:pPr marL="127000" indent="0">
              <a:lnSpc>
                <a:spcPct val="115000"/>
              </a:lnSpc>
              <a:spcBef>
                <a:spcPts val="500"/>
              </a:spcBef>
              <a:buSzPts val="1600"/>
            </a:pPr>
            <a:endParaRPr lang="en-US" dirty="0" smtClean="0"/>
          </a:p>
          <a:p>
            <a:pPr marL="127000" indent="0">
              <a:lnSpc>
                <a:spcPct val="115000"/>
              </a:lnSpc>
              <a:spcBef>
                <a:spcPts val="500"/>
              </a:spcBef>
              <a:buSzPts val="1600"/>
            </a:pP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err="1" smtClean="0"/>
              <a:t>Init</a:t>
            </a:r>
            <a:r>
              <a:rPr lang="en-US" sz="2400" dirty="0" smtClean="0"/>
              <a:t> Project</a:t>
            </a:r>
            <a:endParaRPr sz="3000" dirty="0"/>
          </a:p>
        </p:txBody>
      </p:sp>
      <p:sp>
        <p:nvSpPr>
          <p:cNvPr id="258" name="Google Shape;258;p71"/>
          <p:cNvSpPr txBox="1">
            <a:spLocks noGrp="1"/>
          </p:cNvSpPr>
          <p:nvPr>
            <p:ph type="body" idx="1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8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Target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9" name="Google Shape;259;p71"/>
          <p:cNvSpPr txBox="1">
            <a:spLocks noGrp="1"/>
          </p:cNvSpPr>
          <p:nvPr>
            <p:ph type="body" idx="2"/>
          </p:nvPr>
        </p:nvSpPr>
        <p:spPr>
          <a:xfrm>
            <a:off x="327450" y="1219500"/>
            <a:ext cx="8397600" cy="3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an react app with typescript,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eslint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pretties</a:t>
            </a: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err="1" smtClean="0"/>
              <a:t>Init</a:t>
            </a:r>
            <a:r>
              <a:rPr lang="en-US" sz="2400" dirty="0" smtClean="0"/>
              <a:t> Project</a:t>
            </a:r>
            <a:endParaRPr sz="3000" dirty="0"/>
          </a:p>
        </p:txBody>
      </p:sp>
      <p:sp>
        <p:nvSpPr>
          <p:cNvPr id="258" name="Google Shape;258;p71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/>
              <a:t>Why we should install these library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9" name="Google Shape;259;p71"/>
          <p:cNvSpPr txBox="1">
            <a:spLocks noGrp="1"/>
          </p:cNvSpPr>
          <p:nvPr>
            <p:ph type="body" idx="4294967295"/>
          </p:nvPr>
        </p:nvSpPr>
        <p:spPr>
          <a:xfrm>
            <a:off x="327450" y="1219500"/>
            <a:ext cx="8397600" cy="3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Typescript để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chuẩn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hóa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dữ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liệu</a:t>
            </a:r>
            <a:endParaRPr lang="en-US" sz="1600" dirty="0" smtClean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●"/>
            </a:pPr>
            <a:r>
              <a:rPr lang="en-US" sz="1600" dirty="0" err="1" smtClean="0"/>
              <a:t>Eslint</a:t>
            </a:r>
            <a:r>
              <a:rPr lang="en-US" sz="1600" dirty="0" smtClean="0"/>
              <a:t> là 1 code </a:t>
            </a:r>
            <a:r>
              <a:rPr lang="en-US" sz="1600" dirty="0" err="1" smtClean="0"/>
              <a:t>analysic</a:t>
            </a:r>
            <a:r>
              <a:rPr lang="en-US" sz="1600" dirty="0" smtClean="0"/>
              <a:t> tools để </a:t>
            </a:r>
            <a:r>
              <a:rPr lang="en-US" sz="1600" dirty="0" err="1" smtClean="0"/>
              <a:t>tối</a:t>
            </a:r>
            <a:r>
              <a:rPr lang="en-US" sz="1600" dirty="0" smtClean="0"/>
              <a:t> </a:t>
            </a:r>
            <a:r>
              <a:rPr lang="en-US" sz="1600" dirty="0" err="1" smtClean="0"/>
              <a:t>ưu</a:t>
            </a:r>
            <a:r>
              <a:rPr lang="en-US" sz="1600" dirty="0" smtClean="0"/>
              <a:t> code style </a:t>
            </a:r>
            <a:r>
              <a:rPr lang="en-US" sz="1600" dirty="0" err="1" smtClean="0"/>
              <a:t>và</a:t>
            </a:r>
            <a:r>
              <a:rPr lang="en-US" sz="1600" dirty="0" smtClean="0"/>
              <a:t> clean code </a:t>
            </a:r>
            <a:r>
              <a:rPr lang="en-US" sz="1600" dirty="0" err="1" smtClean="0"/>
              <a:t>bằng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có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tự</a:t>
            </a:r>
            <a:r>
              <a:rPr lang="en-US" sz="1600" dirty="0" smtClean="0"/>
              <a:t> </a:t>
            </a:r>
            <a:r>
              <a:rPr lang="en-US" sz="1600" dirty="0" err="1" smtClean="0"/>
              <a:t>động</a:t>
            </a:r>
            <a:r>
              <a:rPr lang="en-US" sz="1600" dirty="0" smtClean="0"/>
              <a:t> fix</a:t>
            </a:r>
            <a:endParaRPr lang="en-US" sz="1600" dirty="0"/>
          </a:p>
          <a:p>
            <a:pPr lvl="0" indent="-330200" algn="l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sz="1600" dirty="0" smtClean="0"/>
              <a:t>Prettier là 1 code formatter để </a:t>
            </a:r>
            <a:r>
              <a:rPr lang="en-US" sz="1600" dirty="0" err="1" smtClean="0"/>
              <a:t>tự</a:t>
            </a:r>
            <a:r>
              <a:rPr lang="en-US" sz="1600" dirty="0" smtClean="0"/>
              <a:t> </a:t>
            </a:r>
            <a:r>
              <a:rPr lang="en-US" sz="1600" dirty="0" err="1" smtClean="0"/>
              <a:t>động</a:t>
            </a:r>
            <a:r>
              <a:rPr lang="en-US" sz="1600" dirty="0" smtClean="0"/>
              <a:t> format. Prettier </a:t>
            </a:r>
            <a:r>
              <a:rPr lang="en-US" sz="1600" dirty="0" err="1" smtClean="0"/>
              <a:t>chỉ</a:t>
            </a:r>
            <a:r>
              <a:rPr lang="en-US" sz="1600" dirty="0" smtClean="0"/>
              <a:t> format code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không</a:t>
            </a:r>
            <a:r>
              <a:rPr lang="en-US" sz="1600" dirty="0" smtClean="0"/>
              <a:t> có </a:t>
            </a:r>
            <a:r>
              <a:rPr lang="en-US" sz="1600" dirty="0" err="1" smtClean="0"/>
              <a:t>khả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tích</a:t>
            </a:r>
            <a:r>
              <a:rPr lang="en-US" sz="1600" dirty="0" smtClean="0"/>
              <a:t> </a:t>
            </a:r>
            <a:r>
              <a:rPr lang="en-US" sz="1600" dirty="0" err="1" smtClean="0"/>
              <a:t>nhưu</a:t>
            </a:r>
            <a:r>
              <a:rPr lang="en-US" sz="1600" dirty="0" smtClean="0"/>
              <a:t> </a:t>
            </a:r>
            <a:r>
              <a:rPr lang="en-US" sz="1600" dirty="0" err="1" smtClean="0"/>
              <a:t>eslint</a:t>
            </a:r>
            <a:r>
              <a:rPr lang="en-US" sz="1600" dirty="0" smtClean="0"/>
              <a:t>. </a:t>
            </a:r>
            <a:r>
              <a:rPr lang="en-US" sz="1600" dirty="0" err="1" smtClean="0"/>
              <a:t>Vì</a:t>
            </a:r>
            <a:r>
              <a:rPr lang="en-US" sz="1600" dirty="0" smtClean="0"/>
              <a:t> vậy </a:t>
            </a:r>
            <a:r>
              <a:rPr lang="en-US" sz="1600" dirty="0"/>
              <a:t>nó 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với </a:t>
            </a:r>
            <a:r>
              <a:rPr lang="en-US" sz="1600" dirty="0" err="1"/>
              <a:t>eslint</a:t>
            </a:r>
            <a:r>
              <a:rPr lang="en-US" sz="1600" dirty="0"/>
              <a:t> để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nhiệm</a:t>
            </a:r>
            <a:r>
              <a:rPr lang="en-US" sz="1600" dirty="0"/>
              <a:t> </a:t>
            </a:r>
            <a:r>
              <a:rPr lang="en-US" sz="1600" dirty="0" err="1" smtClean="0"/>
              <a:t>vụ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. 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●"/>
            </a:pPr>
            <a:r>
              <a:rPr lang="en-US" sz="1600" dirty="0" smtClean="0"/>
              <a:t>Husky là 1 tool can </a:t>
            </a:r>
            <a:r>
              <a:rPr lang="en-US" sz="1600" dirty="0" err="1" smtClean="0"/>
              <a:t>thiệp</a:t>
            </a:r>
            <a:r>
              <a:rPr lang="en-US" sz="1600" dirty="0" smtClean="0"/>
              <a:t> </a:t>
            </a:r>
            <a:r>
              <a:rPr lang="en-US" sz="1600" dirty="0" err="1" smtClean="0"/>
              <a:t>vào</a:t>
            </a:r>
            <a:r>
              <a:rPr lang="en-US" sz="1600" dirty="0" smtClean="0"/>
              <a:t> </a:t>
            </a:r>
            <a:r>
              <a:rPr lang="en-US" sz="1600" dirty="0" err="1" smtClean="0"/>
              <a:t>quá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tương</a:t>
            </a:r>
            <a:r>
              <a:rPr lang="en-US" sz="1600" dirty="0" smtClean="0"/>
              <a:t> </a:t>
            </a:r>
            <a:r>
              <a:rPr lang="en-US" sz="1600" dirty="0" err="1" smtClean="0"/>
              <a:t>tác</a:t>
            </a:r>
            <a:r>
              <a:rPr lang="en-US" sz="1600" dirty="0" smtClean="0"/>
              <a:t> với </a:t>
            </a:r>
            <a:r>
              <a:rPr lang="en-US" sz="1600" dirty="0" err="1" smtClean="0"/>
              <a:t>git</a:t>
            </a:r>
            <a:r>
              <a:rPr lang="en-US" sz="1600" dirty="0" smtClean="0"/>
              <a:t>, </a:t>
            </a:r>
            <a:r>
              <a:rPr lang="en-US" sz="1600" dirty="0" err="1" smtClean="0"/>
              <a:t>như</a:t>
            </a:r>
            <a:r>
              <a:rPr lang="en-US" sz="1600" dirty="0" smtClean="0"/>
              <a:t> </a:t>
            </a:r>
            <a:r>
              <a:rPr lang="en-US" sz="1600" dirty="0" err="1" smtClean="0"/>
              <a:t>git</a:t>
            </a:r>
            <a:r>
              <a:rPr lang="en-US" sz="1600" dirty="0" smtClean="0"/>
              <a:t> add </a:t>
            </a:r>
            <a:r>
              <a:rPr lang="en-US" sz="1600" dirty="0" err="1" smtClean="0"/>
              <a:t>git</a:t>
            </a:r>
            <a:r>
              <a:rPr lang="en-US" sz="1600" dirty="0" smtClean="0"/>
              <a:t> commit. </a:t>
            </a:r>
            <a:r>
              <a:rPr lang="en-US" sz="1600" dirty="0" err="1" smtClean="0"/>
              <a:t>Sử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nó để </a:t>
            </a:r>
            <a:r>
              <a:rPr lang="en-US" sz="1600" dirty="0" err="1" smtClean="0"/>
              <a:t>chặn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commit </a:t>
            </a:r>
            <a:r>
              <a:rPr lang="en-US" sz="1600" dirty="0" err="1" smtClean="0"/>
              <a:t>bậy</a:t>
            </a:r>
            <a:r>
              <a:rPr lang="en-US" sz="1600" dirty="0" smtClean="0"/>
              <a:t> </a:t>
            </a:r>
            <a:r>
              <a:rPr lang="en-US" sz="1600" dirty="0" err="1" smtClean="0"/>
              <a:t>bạ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hạn</a:t>
            </a:r>
            <a:r>
              <a:rPr lang="en-US" sz="1600" dirty="0" smtClean="0"/>
              <a:t> </a:t>
            </a:r>
            <a:r>
              <a:rPr lang="en-US" sz="1600" dirty="0" err="1" smtClean="0"/>
              <a:t>chế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commit </a:t>
            </a:r>
            <a:r>
              <a:rPr lang="en-US" sz="1600" dirty="0" err="1" smtClean="0"/>
              <a:t>lỗi</a:t>
            </a:r>
            <a:r>
              <a:rPr lang="en-US" sz="1600" dirty="0" smtClean="0"/>
              <a:t> lên </a:t>
            </a:r>
            <a:r>
              <a:rPr lang="en-US" sz="1600" dirty="0" err="1" smtClean="0"/>
              <a:t>ảnh</a:t>
            </a:r>
            <a:r>
              <a:rPr lang="en-US" sz="1600" dirty="0" smtClean="0"/>
              <a:t> </a:t>
            </a:r>
            <a:r>
              <a:rPr lang="en-US" sz="1600" dirty="0" err="1" smtClean="0"/>
              <a:t>hưởng</a:t>
            </a:r>
            <a:r>
              <a:rPr lang="en-US" sz="1600" dirty="0" smtClean="0"/>
              <a:t> </a:t>
            </a:r>
            <a:r>
              <a:rPr lang="en-US" sz="1600" dirty="0" err="1" smtClean="0"/>
              <a:t>tới</a:t>
            </a:r>
            <a:r>
              <a:rPr lang="en-US" sz="1600" dirty="0" smtClean="0"/>
              <a:t> </a:t>
            </a:r>
            <a:r>
              <a:rPr lang="en-US" sz="1600" dirty="0" err="1" smtClean="0"/>
              <a:t>eslint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prettier.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●"/>
            </a:pPr>
            <a:endParaRPr lang="en-US" sz="1600" dirty="0" smtClean="0"/>
          </a:p>
          <a:p>
            <a:pPr marL="457200" lvl="0" indent="-3302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Char char="●"/>
            </a:pP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0297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React </a:t>
            </a:r>
            <a:r>
              <a:rPr lang="en-US" sz="2400" dirty="0" err="1" smtClean="0"/>
              <a:t>Init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1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react app with typescript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2"/>
          </p:nvPr>
        </p:nvSpPr>
        <p:spPr>
          <a:xfrm>
            <a:off x="327450" y="1219500"/>
            <a:ext cx="8397600" cy="369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Roboto Condensed"/>
              <a:buChar char="●"/>
            </a:pPr>
            <a:r>
              <a:rPr lang="en-US" dirty="0" err="1"/>
              <a:t>npx</a:t>
            </a:r>
            <a:r>
              <a:rPr lang="en-US" dirty="0"/>
              <a:t> create-react-app my-app </a:t>
            </a:r>
            <a:r>
              <a:rPr lang="en-US" b="1" dirty="0"/>
              <a:t>--template </a:t>
            </a:r>
            <a:r>
              <a:rPr lang="en-US" b="1" dirty="0" smtClean="0"/>
              <a:t>typescript</a:t>
            </a:r>
          </a:p>
          <a:p>
            <a:pPr marL="457200" lvl="0" indent="-330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Roboto Condensed"/>
              <a:buChar char="●"/>
            </a:pP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/>
              <a:t>yarn create react-app my-app --template </a:t>
            </a:r>
            <a:r>
              <a:rPr lang="en-US" dirty="0" smtClean="0"/>
              <a:t>typescript</a:t>
            </a:r>
          </a:p>
          <a:p>
            <a:pPr marL="457200" lvl="0" indent="-330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Roboto Condensed"/>
              <a:buChar char="●"/>
            </a:pPr>
            <a:endParaRPr lang="en-US" dirty="0"/>
          </a:p>
          <a:p>
            <a:pPr marL="457200" lvl="0" indent="-330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Roboto Condensed"/>
              <a:buChar char="●"/>
            </a:pPr>
            <a:endParaRPr lang="en-US" dirty="0" smtClean="0"/>
          </a:p>
          <a:p>
            <a:pPr marL="457200" lvl="0" indent="-330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Roboto Condensed"/>
              <a:buChar char="●"/>
            </a:pP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Nếu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project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đã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tồn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tại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thì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cần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install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các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library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tương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ứng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457200" lvl="0" indent="-330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Roboto Condensed"/>
              <a:buChar char="●"/>
            </a:pPr>
            <a:r>
              <a:rPr lang="en-US" sz="1600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npm</a:t>
            </a:r>
            <a:r>
              <a:rPr lang="en-US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install --save typescript @types/node @types/react @types/react-</a:t>
            </a:r>
            <a:r>
              <a:rPr lang="en-US" sz="1600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dom</a:t>
            </a:r>
            <a:r>
              <a:rPr lang="en-US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@types/jest</a:t>
            </a:r>
          </a:p>
          <a:p>
            <a:pPr marL="457200" lvl="0" indent="-330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Roboto Condensed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yarn add typescript @types/node @types/react @types/react-</a:t>
            </a:r>
            <a:r>
              <a:rPr lang="en-US" sz="1600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dom</a:t>
            </a:r>
            <a:r>
              <a:rPr lang="en-US" sz="16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@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types/jest</a:t>
            </a:r>
          </a:p>
          <a:p>
            <a:pPr marL="457200" lvl="0" indent="-330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Roboto Condensed"/>
              <a:buChar char="●"/>
            </a:pP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Tiếp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đó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thay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đổi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file index.js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thành</a:t>
            </a:r>
            <a:r>
              <a:rPr lang="en-US" sz="1600" dirty="0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index.tsx</a:t>
            </a:r>
            <a:endParaRPr lang="en-US" sz="1600" dirty="0" smtClean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0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Roboto Condensed"/>
              <a:buChar char="●"/>
            </a:pPr>
            <a:endParaRPr lang="en-US"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302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Roboto Condensed"/>
              <a:buChar char="●"/>
            </a:pPr>
            <a:endParaRPr sz="16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React </a:t>
            </a:r>
            <a:r>
              <a:rPr lang="en-US" sz="2400" dirty="0" err="1" smtClean="0"/>
              <a:t>Init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/>
              <a:t>Configure </a:t>
            </a:r>
            <a:r>
              <a:rPr lang="en-US" sz="1800" b="1" dirty="0" err="1" smtClean="0"/>
              <a:t>ESLint</a:t>
            </a:r>
            <a:r>
              <a:rPr lang="en-US" sz="1800" b="1" dirty="0" smtClean="0"/>
              <a:t> on the project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500"/>
            <a:ext cx="8397600" cy="372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b="1" dirty="0"/>
              <a:t>yarn add </a:t>
            </a:r>
            <a:r>
              <a:rPr lang="en-US" b="1" dirty="0" err="1"/>
              <a:t>eslint</a:t>
            </a:r>
            <a:r>
              <a:rPr lang="en-US" b="1" dirty="0"/>
              <a:t> --save-dev </a:t>
            </a:r>
            <a:r>
              <a:rPr lang="en-US" dirty="0"/>
              <a:t>: </a:t>
            </a:r>
            <a:r>
              <a:rPr lang="en-US" dirty="0" smtClean="0"/>
              <a:t>Save dev </a:t>
            </a:r>
            <a:r>
              <a:rPr lang="en-US" dirty="0" err="1" smtClean="0"/>
              <a:t>vì</a:t>
            </a:r>
            <a:r>
              <a:rPr lang="en-US" dirty="0" smtClean="0"/>
              <a:t> tool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develop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pluggin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/>
              <a:t> react: </a:t>
            </a:r>
            <a:r>
              <a:rPr lang="en-US" b="1" dirty="0"/>
              <a:t>yarn add </a:t>
            </a:r>
            <a:r>
              <a:rPr lang="en-US" b="1" dirty="0" err="1"/>
              <a:t>eslint</a:t>
            </a:r>
            <a:r>
              <a:rPr lang="en-US" b="1" dirty="0"/>
              <a:t>-plugin-react --save-dev</a:t>
            </a:r>
            <a:endParaRPr lang="en-US" b="1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ta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react app </a:t>
            </a:r>
            <a:r>
              <a:rPr lang="en-US" dirty="0" err="1" smtClean="0"/>
              <a:t>sẽ</a:t>
            </a:r>
            <a:r>
              <a:rPr lang="en-US" dirty="0" smtClean="0"/>
              <a:t> có 1 cái </a:t>
            </a:r>
            <a:r>
              <a:rPr lang="en-US" dirty="0" err="1" smtClean="0"/>
              <a:t>config</a:t>
            </a:r>
            <a:r>
              <a:rPr lang="en-US" dirty="0" smtClean="0"/>
              <a:t> của </a:t>
            </a:r>
            <a:r>
              <a:rPr lang="en-US" dirty="0" err="1" smtClean="0"/>
              <a:t>eslint</a:t>
            </a:r>
            <a:r>
              <a:rPr lang="en-US" dirty="0"/>
              <a:t> (</a:t>
            </a:r>
            <a:r>
              <a:rPr lang="en-US" dirty="0" err="1" smtClean="0"/>
              <a:t>eslintConfig</a:t>
            </a:r>
            <a:r>
              <a:rPr lang="en-US" dirty="0" smtClean="0"/>
              <a:t>).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Tạo</a:t>
            </a:r>
            <a:r>
              <a:rPr lang="en-US" dirty="0"/>
              <a:t> 1 file .</a:t>
            </a:r>
            <a:r>
              <a:rPr lang="en-US" dirty="0" err="1" smtClean="0"/>
              <a:t>eslintrc.json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copy </a:t>
            </a:r>
            <a:r>
              <a:rPr lang="en-US" dirty="0" err="1" smtClean="0"/>
              <a:t>config</a:t>
            </a:r>
            <a:r>
              <a:rPr lang="en-US" dirty="0" smtClean="0"/>
              <a:t> đó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để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eslint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package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  <a:endParaRPr lang="en-US" dirty="0"/>
          </a:p>
          <a:p>
            <a:pPr marL="12700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6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853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React </a:t>
            </a:r>
            <a:r>
              <a:rPr lang="en-US" sz="2400" dirty="0" err="1" smtClean="0"/>
              <a:t>Init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smtClean="0"/>
              <a:t>Install prettier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500"/>
            <a:ext cx="8397600" cy="372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b="1" dirty="0"/>
              <a:t>yarn add prettier --save-dev --save-exact </a:t>
            </a:r>
            <a:r>
              <a:rPr lang="en-US" dirty="0" smtClean="0"/>
              <a:t>: Save exact để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dependencies.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Tạo</a:t>
            </a:r>
            <a:r>
              <a:rPr lang="en-US" dirty="0" smtClean="0"/>
              <a:t> 1 file .</a:t>
            </a:r>
            <a:r>
              <a:rPr lang="en-US" dirty="0" err="1" smtClean="0"/>
              <a:t>prettierignore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folder ta </a:t>
            </a:r>
            <a:r>
              <a:rPr lang="en-US" dirty="0" err="1" smtClean="0"/>
              <a:t>muốn</a:t>
            </a:r>
            <a:r>
              <a:rPr lang="en-US" dirty="0" smtClean="0"/>
              <a:t> ignore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/</a:t>
            </a:r>
            <a:r>
              <a:rPr lang="en-US" dirty="0" err="1" smtClean="0"/>
              <a:t>node_module</a:t>
            </a:r>
            <a:r>
              <a:rPr lang="en-US" dirty="0" smtClean="0"/>
              <a:t>, /public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Install prettier </a:t>
            </a:r>
            <a:r>
              <a:rPr lang="en-US" dirty="0" err="1" smtClean="0"/>
              <a:t>pluggin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eslint</a:t>
            </a:r>
            <a:r>
              <a:rPr lang="en-US" dirty="0"/>
              <a:t>: </a:t>
            </a:r>
            <a:r>
              <a:rPr lang="en-US" b="1" dirty="0"/>
              <a:t>yarn add </a:t>
            </a:r>
            <a:r>
              <a:rPr lang="en-US" b="1" dirty="0" err="1"/>
              <a:t>eslint</a:t>
            </a:r>
            <a:r>
              <a:rPr lang="en-US" b="1" dirty="0"/>
              <a:t>-</a:t>
            </a:r>
            <a:r>
              <a:rPr lang="en-US" b="1" dirty="0" err="1"/>
              <a:t>config</a:t>
            </a:r>
            <a:r>
              <a:rPr lang="en-US" b="1" dirty="0"/>
              <a:t>-prettier --</a:t>
            </a:r>
            <a:r>
              <a:rPr lang="en-US" b="1" dirty="0" smtClean="0"/>
              <a:t>save-dev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Tạo</a:t>
            </a:r>
            <a:r>
              <a:rPr lang="en-US" dirty="0" smtClean="0"/>
              <a:t> 1 file </a:t>
            </a:r>
            <a:r>
              <a:rPr lang="en-US" dirty="0" err="1" smtClean="0"/>
              <a:t>config</a:t>
            </a:r>
            <a:r>
              <a:rPr lang="en-US" dirty="0" smtClean="0"/>
              <a:t> để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eslint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là .</a:t>
            </a:r>
            <a:r>
              <a:rPr lang="en-US" dirty="0" err="1" smtClean="0"/>
              <a:t>prettierrc.json</a:t>
            </a:r>
            <a:endParaRPr lang="en-US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/>
              <a:t>Run </a:t>
            </a:r>
            <a:r>
              <a:rPr lang="en-US" dirty="0" err="1"/>
              <a:t>npx</a:t>
            </a:r>
            <a:r>
              <a:rPr lang="en-US" dirty="0"/>
              <a:t> prettier --write </a:t>
            </a:r>
            <a:r>
              <a:rPr lang="en-US" dirty="0" smtClean="0"/>
              <a:t>. Để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lại.</a:t>
            </a:r>
          </a:p>
          <a:p>
            <a:pPr marL="127000" lvl="0" indent="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16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28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React </a:t>
            </a:r>
            <a:r>
              <a:rPr lang="en-US" sz="2400" dirty="0" err="1" smtClean="0"/>
              <a:t>Init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Install husky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500"/>
            <a:ext cx="83976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Init</a:t>
            </a:r>
            <a:r>
              <a:rPr lang="en-US" dirty="0" smtClean="0"/>
              <a:t> husky </a:t>
            </a:r>
            <a:r>
              <a:rPr lang="en-US" dirty="0" err="1" smtClean="0"/>
              <a:t>bằng</a:t>
            </a:r>
            <a:r>
              <a:rPr lang="en-US" dirty="0"/>
              <a:t> command </a:t>
            </a:r>
            <a:r>
              <a:rPr lang="en-US" b="1" dirty="0" err="1"/>
              <a:t>npx</a:t>
            </a:r>
            <a:r>
              <a:rPr lang="en-US" b="1" dirty="0"/>
              <a:t> </a:t>
            </a:r>
            <a:r>
              <a:rPr lang="en-US" b="1" dirty="0" smtClean="0"/>
              <a:t>husky-</a:t>
            </a:r>
            <a:r>
              <a:rPr lang="en-US" b="1" dirty="0" err="1" smtClean="0"/>
              <a:t>init</a:t>
            </a:r>
            <a:endParaRPr lang="en-US" b="1" dirty="0" smtClean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smtClean="0"/>
              <a:t>Reload lại project,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folder .husky / pre-commit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b="1" dirty="0" err="1" smtClean="0"/>
              <a:t>npm</a:t>
            </a:r>
            <a:r>
              <a:rPr lang="en-US" b="1" dirty="0" smtClean="0"/>
              <a:t> test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b="1" dirty="0" smtClean="0"/>
              <a:t>yarn lint &amp;&amp; yarn type-check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86" y="2502314"/>
            <a:ext cx="5872385" cy="24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6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 smtClean="0"/>
              <a:t>React </a:t>
            </a:r>
            <a:r>
              <a:rPr lang="en-US" sz="2400" dirty="0" err="1" smtClean="0"/>
              <a:t>Init</a:t>
            </a:r>
            <a:endParaRPr sz="3000" dirty="0"/>
          </a:p>
        </p:txBody>
      </p:sp>
      <p:sp>
        <p:nvSpPr>
          <p:cNvPr id="265" name="Google Shape;265;p72"/>
          <p:cNvSpPr txBox="1">
            <a:spLocks noGrp="1"/>
          </p:cNvSpPr>
          <p:nvPr>
            <p:ph type="body" idx="4294967295"/>
          </p:nvPr>
        </p:nvSpPr>
        <p:spPr>
          <a:xfrm>
            <a:off x="327450" y="897425"/>
            <a:ext cx="4148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500"/>
              </a:spcBef>
              <a:buSzPts val="1100"/>
            </a:pPr>
            <a:r>
              <a:rPr lang="en-US" sz="1800" b="1" dirty="0" smtClean="0"/>
              <a:t>Recheck</a:t>
            </a:r>
            <a:endParaRPr sz="1800" b="1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4294967295"/>
          </p:nvPr>
        </p:nvSpPr>
        <p:spPr>
          <a:xfrm>
            <a:off x="327450" y="1219499"/>
            <a:ext cx="8397600" cy="30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,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xem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có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gì </a:t>
            </a:r>
            <a:r>
              <a:rPr lang="en-US" dirty="0" err="1" smtClean="0"/>
              <a:t>mong</a:t>
            </a:r>
            <a:r>
              <a:rPr lang="en-US" dirty="0" smtClean="0"/>
              <a:t> đợi </a:t>
            </a:r>
            <a:r>
              <a:rPr lang="en-US" dirty="0" err="1" smtClean="0"/>
              <a:t>không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gì </a:t>
            </a:r>
            <a:r>
              <a:rPr lang="en-US" dirty="0" err="1" smtClean="0"/>
              <a:t>khác</a:t>
            </a:r>
            <a:r>
              <a:rPr lang="en-US" dirty="0" smtClean="0"/>
              <a:t> là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xem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Thêm</a:t>
            </a:r>
            <a:r>
              <a:rPr lang="en-US" dirty="0" smtClean="0"/>
              <a:t> 1 file với format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Ctrl + S xem nó có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format </a:t>
            </a:r>
            <a:r>
              <a:rPr lang="en-US" dirty="0" err="1" smtClean="0"/>
              <a:t>ko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format thì là prettier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Thêm</a:t>
            </a:r>
            <a:r>
              <a:rPr lang="en-US" dirty="0" smtClean="0"/>
              <a:t> 1 file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run yarn check &amp;&amp; yarn type-script </a:t>
            </a:r>
            <a:r>
              <a:rPr lang="en-US" dirty="0" err="1" smtClean="0"/>
              <a:t>nếu</a:t>
            </a:r>
            <a:r>
              <a:rPr lang="en-US" dirty="0" smtClean="0"/>
              <a:t> có warning </a:t>
            </a:r>
            <a:r>
              <a:rPr lang="en-US" dirty="0" err="1" smtClean="0"/>
              <a:t>lỗi</a:t>
            </a:r>
            <a:r>
              <a:rPr lang="en-US" dirty="0" smtClean="0"/>
              <a:t> thì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tỏ</a:t>
            </a:r>
            <a:r>
              <a:rPr lang="en-US" dirty="0" smtClean="0"/>
              <a:t> </a:t>
            </a:r>
            <a:r>
              <a:rPr lang="en-US" dirty="0" err="1" smtClean="0"/>
              <a:t>eslint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pPr indent="-330200">
              <a:lnSpc>
                <a:spcPct val="115000"/>
              </a:lnSpc>
              <a:spcBef>
                <a:spcPts val="500"/>
              </a:spcBef>
              <a:buSzPts val="1600"/>
              <a:buFont typeface="Roboto Condensed"/>
              <a:buChar char="●"/>
            </a:pPr>
            <a:r>
              <a:rPr lang="en-US" dirty="0" err="1" smtClean="0"/>
              <a:t>Thêm</a:t>
            </a:r>
            <a:r>
              <a:rPr lang="en-US" dirty="0" smtClean="0"/>
              <a:t> 1 file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commit lên, </a:t>
            </a:r>
            <a:r>
              <a:rPr lang="en-US" dirty="0" err="1" smtClean="0"/>
              <a:t>nếu</a:t>
            </a:r>
            <a:r>
              <a:rPr lang="en-US" dirty="0" smtClean="0"/>
              <a:t> commit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thì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tỏ</a:t>
            </a:r>
            <a:r>
              <a:rPr lang="en-US" dirty="0" smtClean="0"/>
              <a:t> là husky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1630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2211</Words>
  <Application>Microsoft Office PowerPoint</Application>
  <PresentationFormat>On-screen Show (16:9)</PresentationFormat>
  <Paragraphs>221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Wingdings</vt:lpstr>
      <vt:lpstr>Roboto Condensed</vt:lpstr>
      <vt:lpstr>Simple Light</vt:lpstr>
      <vt:lpstr>Office Theme</vt:lpstr>
      <vt:lpstr>Office Theme</vt:lpstr>
      <vt:lpstr>React Setup</vt:lpstr>
      <vt:lpstr>React Training Program</vt:lpstr>
      <vt:lpstr>Init Project</vt:lpstr>
      <vt:lpstr>Init Project</vt:lpstr>
      <vt:lpstr>React Init</vt:lpstr>
      <vt:lpstr>React Init</vt:lpstr>
      <vt:lpstr>React Init</vt:lpstr>
      <vt:lpstr>React Init</vt:lpstr>
      <vt:lpstr>React Init</vt:lpstr>
      <vt:lpstr>React Training Program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Typescript</vt:lpstr>
      <vt:lpstr>React Training Program</vt:lpstr>
      <vt:lpstr>Redux Toolkit</vt:lpstr>
      <vt:lpstr>React Toolkit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Setup</dc:title>
  <cp:lastModifiedBy>Lenovo</cp:lastModifiedBy>
  <cp:revision>42</cp:revision>
  <dcterms:modified xsi:type="dcterms:W3CDTF">2023-03-14T16:35:19Z</dcterms:modified>
</cp:coreProperties>
</file>