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276" r:id="rId6"/>
    <p:sldId id="284" r:id="rId7"/>
    <p:sldId id="285" r:id="rId8"/>
    <p:sldId id="278" r:id="rId9"/>
    <p:sldId id="279" r:id="rId10"/>
    <p:sldId id="280" r:id="rId11"/>
    <p:sldId id="277" r:id="rId12"/>
    <p:sldId id="282" r:id="rId13"/>
    <p:sldId id="283" r:id="rId14"/>
    <p:sldId id="286" r:id="rId15"/>
    <p:sldId id="287" r:id="rId16"/>
    <p:sldId id="281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89" r:id="rId27"/>
    <p:sldId id="288" r:id="rId28"/>
    <p:sldId id="299" r:id="rId29"/>
  </p:sldIdLst>
  <p:sldSz cx="12187238" cy="6859588"/>
  <p:notesSz cx="6858000" cy="9144000"/>
  <p:custDataLst>
    <p:tags r:id="rId31"/>
  </p:custDataLst>
  <p:defaultTextStyle>
    <a:defPPr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7D"/>
    <a:srgbClr val="002052"/>
    <a:srgbClr val="002A0A"/>
    <a:srgbClr val="003D14"/>
    <a:srgbClr val="646464"/>
    <a:srgbClr val="5F5F5F"/>
    <a:srgbClr val="B9C4CA"/>
    <a:srgbClr val="90989E"/>
    <a:srgbClr val="4F5251"/>
    <a:srgbClr val="3F0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5330" autoAdjust="0"/>
  </p:normalViewPr>
  <p:slideViewPr>
    <p:cSldViewPr showGuides="1">
      <p:cViewPr>
        <p:scale>
          <a:sx n="75" d="100"/>
          <a:sy n="75" d="100"/>
        </p:scale>
        <p:origin x="634" y="480"/>
      </p:cViewPr>
      <p:guideLst>
        <p:guide orient="horz" pos="2161"/>
        <p:guide orient="horz" pos="81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DC714-B8C8-41CC-8B32-1E23D8396FA6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0946-B3FE-4062-9BAE-4125F5E6CB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699" y="-155930"/>
            <a:ext cx="9269190" cy="755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34680" y="1687947"/>
            <a:ext cx="10359152" cy="147036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34680" y="3403284"/>
            <a:ext cx="8531067" cy="1753006"/>
          </a:xfrm>
        </p:spPr>
        <p:txBody>
          <a:bodyPr>
            <a:normAutofit/>
          </a:bodyPr>
          <a:lstStyle>
            <a:lvl1pPr marL="0" indent="0" algn="l">
              <a:buNone/>
              <a:defRPr sz="1900" baseline="0">
                <a:solidFill>
                  <a:schemeClr val="accent4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7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68" y="5640082"/>
            <a:ext cx="3262725" cy="105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09363" y="1288448"/>
            <a:ext cx="5382697" cy="147669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688"/>
              </a:spcBef>
              <a:defRPr sz="27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‹#›</a:t>
            </a:fld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6181394" y="1288448"/>
            <a:ext cx="5382697" cy="147669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688"/>
              </a:spcBef>
              <a:defRPr sz="27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85155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362" y="1277793"/>
            <a:ext cx="10968514" cy="165211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C1BCAF-80A6-4211-AF49-13864F134AF4}" type="datetime1">
              <a:rPr lang="fr-FR" smtClean="0"/>
              <a:t>20/10/2017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49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639939" y="7811"/>
            <a:ext cx="15739599" cy="933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90560" y="4756325"/>
            <a:ext cx="10359152" cy="1362390"/>
          </a:xfrm>
        </p:spPr>
        <p:txBody>
          <a:bodyPr anchor="t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EF7455F-A596-4B37-9775-8D124FA84067}" type="datetime1">
              <a:rPr lang="fr-FR" smtClean="0"/>
              <a:t>20/10/2017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62" y="121948"/>
            <a:ext cx="10762781" cy="975794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362" y="1549077"/>
            <a:ext cx="10968514" cy="165211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9362" y="1092453"/>
            <a:ext cx="10765394" cy="406494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3000" baseline="0"/>
            </a:lvl1pPr>
          </a:lstStyle>
          <a:p>
            <a:pPr lvl="0"/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5418D6B-9A89-4AB5-A5BE-F63E166ED8B1}" type="datetime1">
              <a:rPr lang="fr-FR" smtClean="0"/>
              <a:t>20/10/2017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60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09362" y="1288447"/>
            <a:ext cx="5382697" cy="1313158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sz="26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dirty="0" smtClean="0"/>
              <a:t>Click to edit Master text </a:t>
            </a:r>
            <a:r>
              <a:rPr lang="en-US" noProof="0" dirty="0" err="1" smtClean="0"/>
              <a:t>sytles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6181393" y="1288447"/>
            <a:ext cx="5382697" cy="1343935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sz="26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dirty="0" smtClean="0"/>
              <a:t>Click to edit Master text </a:t>
            </a:r>
            <a:r>
              <a:rPr lang="en-US" noProof="0" dirty="0" err="1" smtClean="0"/>
              <a:t>sytles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A737017-1253-4AFD-A3B1-DEC71202F948}" type="datetime1">
              <a:rPr lang="fr-FR" smtClean="0"/>
              <a:t>20/10/2017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99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5510C41-FA5A-4035-B187-18D30FC42DCB}" type="datetime1">
              <a:rPr lang="fr-FR" smtClean="0"/>
              <a:t>20/10/2017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7696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56D75EE-EB6A-4EFA-AB42-679A4BB1215A}" type="datetime1">
              <a:rPr lang="fr-FR" smtClean="0"/>
              <a:t>20/10/2017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98650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639939" y="7811"/>
            <a:ext cx="15739599" cy="933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90560" y="4756326"/>
            <a:ext cx="10359152" cy="1362390"/>
          </a:xfrm>
        </p:spPr>
        <p:txBody>
          <a:bodyPr anchor="t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23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62" y="121948"/>
            <a:ext cx="10762781" cy="975794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‹#›</a:t>
            </a:fld>
            <a:endParaRPr lang="fr-FR">
              <a:solidFill>
                <a:prstClr val="white"/>
              </a:solidFill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362" y="1498948"/>
            <a:ext cx="10968514" cy="18511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688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9362" y="1092453"/>
            <a:ext cx="10765394" cy="406494"/>
          </a:xfrm>
        </p:spPr>
        <p:txBody>
          <a:bodyPr/>
          <a:lstStyle>
            <a:lvl1pPr marL="0" indent="0" algn="r">
              <a:buNone/>
              <a:defRPr baseline="0"/>
            </a:lvl1pPr>
          </a:lstStyle>
          <a:p>
            <a:pPr lvl="0"/>
            <a:r>
              <a:rPr lang="en-US" dirty="0" smtClean="0"/>
              <a:t>Click to edit Master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72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362" y="116659"/>
            <a:ext cx="10762781" cy="1143265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362" y="1288449"/>
            <a:ext cx="10968514" cy="452701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485837" y="678786"/>
            <a:ext cx="726375" cy="198046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121899" tIns="60949" rIns="121899" bIns="60949" rtlCol="0" anchor="ctr"/>
          <a:lstStyle>
            <a:lvl1pPr algn="r"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F9EEBEC-395B-4C33-81CF-C2FD99F4CDC9}" type="datetime1">
              <a:rPr lang="fr-FR" smtClean="0"/>
              <a:t>20/10/2017</a:t>
            </a:fld>
            <a:endParaRPr lang="fr-FR"/>
          </a:p>
        </p:txBody>
      </p:sp>
      <p:pic>
        <p:nvPicPr>
          <p:cNvPr id="9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6" y="6070193"/>
            <a:ext cx="889170" cy="6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52" r:id="rId5"/>
    <p:sldLayoutId id="2147483654" r:id="rId6"/>
    <p:sldLayoutId id="2147483655" r:id="rId7"/>
    <p:sldLayoutId id="2147483663" r:id="rId8"/>
    <p:sldLayoutId id="2147483664" r:id="rId9"/>
    <p:sldLayoutId id="2147483665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1218987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7025" indent="-237025" algn="l" defTabSz="1218987" rtl="0" eaLnBrk="1" latinLnBrk="0" hangingPunct="1">
        <a:lnSpc>
          <a:spcPct val="100000"/>
        </a:lnSpc>
        <a:spcBef>
          <a:spcPts val="2400"/>
        </a:spcBef>
        <a:spcAft>
          <a:spcPts val="800"/>
        </a:spcAft>
        <a:buClr>
          <a:schemeClr val="accent1"/>
        </a:buClr>
        <a:buFont typeface="Arial" pitchFamily="34" charset="0"/>
        <a:buChar char="•"/>
        <a:defRPr sz="26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711076" indent="-237025" algn="l" defTabSz="1218987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2000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202056" indent="-237025" algn="l" defTabSz="1218987" rtl="0" eaLnBrk="1" latinLnBrk="0" hangingPunct="1">
        <a:lnSpc>
          <a:spcPct val="90000"/>
        </a:lnSpc>
        <a:spcBef>
          <a:spcPts val="0"/>
        </a:spcBef>
        <a:spcAft>
          <a:spcPts val="400"/>
        </a:spcAft>
        <a:buFont typeface="Arial" pitchFamily="34" charset="0"/>
        <a:buChar char="•"/>
        <a:defRPr sz="18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2035877" indent="-207397" algn="l" defTabSz="1218987" rtl="0" eaLnBrk="1" latinLnBrk="0" hangingPunct="1">
        <a:lnSpc>
          <a:spcPct val="90000"/>
        </a:lnSpc>
        <a:spcBef>
          <a:spcPts val="0"/>
        </a:spcBef>
        <a:spcAft>
          <a:spcPts val="400"/>
        </a:spcAft>
        <a:buFont typeface="Arial" pitchFamily="34" charset="0"/>
        <a:buChar char="•"/>
        <a:defRPr sz="16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mn178.github.io/online-tools/crc32_checksum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 card bootloader for STM32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2052"/>
                </a:solidFill>
              </a:rPr>
              <a:t>Tomas DRESLER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01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62" y="1277793"/>
            <a:ext cx="10968514" cy="3795889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Bootloader doesn’t change itself – safety: FLASH sector can be marked read-only</a:t>
            </a:r>
          </a:p>
          <a:p>
            <a:pPr lvl="1"/>
            <a:r>
              <a:rPr lang="en-US" dirty="0" smtClean="0"/>
              <a:t>It can be restarted easily in case of programming failure</a:t>
            </a:r>
          </a:p>
          <a:p>
            <a:pPr lvl="1"/>
            <a:r>
              <a:rPr lang="en-US" dirty="0" smtClean="0"/>
              <a:t>It is small, needs much less memory than IAP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/>
              <a:t>Bootloader doesn’t change itself – </a:t>
            </a:r>
            <a:r>
              <a:rPr lang="en-US" dirty="0" smtClean="0"/>
              <a:t>release is kept forever, even in case of limitations</a:t>
            </a:r>
          </a:p>
          <a:p>
            <a:pPr lvl="1"/>
            <a:r>
              <a:rPr lang="en-US" dirty="0" smtClean="0"/>
              <a:t>It always occupies beginning of FLASH memory and time during boot</a:t>
            </a:r>
          </a:p>
          <a:p>
            <a:pPr lvl="1"/>
            <a:r>
              <a:rPr lang="en-US" dirty="0" smtClean="0"/>
              <a:t>Application needs to be adapted for an offset in memory placement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9963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tools or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62" y="1277793"/>
            <a:ext cx="10968514" cy="3795889"/>
          </a:xfrm>
        </p:spPr>
        <p:txBody>
          <a:bodyPr/>
          <a:lstStyle/>
          <a:p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Complete memory content upgrade possible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Transport of device or skilled technician needed</a:t>
            </a:r>
          </a:p>
          <a:p>
            <a:pPr lvl="1"/>
            <a:r>
              <a:rPr lang="en-US" dirty="0" smtClean="0"/>
              <a:t>Package disassembly</a:t>
            </a:r>
          </a:p>
          <a:p>
            <a:pPr lvl="1"/>
            <a:r>
              <a:rPr lang="en-US" dirty="0" smtClean="0"/>
              <a:t>External tools</a:t>
            </a:r>
          </a:p>
          <a:p>
            <a:pPr lvl="1"/>
            <a:r>
              <a:rPr lang="en-US" dirty="0" smtClean="0"/>
              <a:t>Unavailable if chip is locked down</a:t>
            </a:r>
          </a:p>
          <a:p>
            <a:pPr lvl="1"/>
            <a:r>
              <a:rPr lang="en-US" dirty="0" smtClean="0"/>
              <a:t>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309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 card bootloader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60163" y="679450"/>
            <a:ext cx="727075" cy="196850"/>
          </a:xfrm>
        </p:spPr>
        <p:txBody>
          <a:bodyPr/>
          <a:lstStyle/>
          <a:p>
            <a:fld id="{5B31B9E4-8E4D-4C86-BFD7-412B282B373B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579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SD card bootloader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62" y="1277793"/>
            <a:ext cx="10968514" cy="5026995"/>
          </a:xfrm>
        </p:spPr>
        <p:txBody>
          <a:bodyPr/>
          <a:lstStyle/>
          <a:p>
            <a:r>
              <a:rPr lang="en-US" dirty="0" smtClean="0"/>
              <a:t>Bootloader is a normal application</a:t>
            </a:r>
          </a:p>
          <a:p>
            <a:pPr lvl="1"/>
            <a:r>
              <a:rPr lang="en-US" dirty="0" smtClean="0"/>
              <a:t>Initializes clocks and peripherals (LCD, SD card, SDRAM, CPU)</a:t>
            </a:r>
          </a:p>
          <a:p>
            <a:pPr lvl="1"/>
            <a:r>
              <a:rPr lang="en-US" dirty="0" smtClean="0"/>
              <a:t>Opens FATFS file system on top of SD card drivers</a:t>
            </a:r>
          </a:p>
          <a:p>
            <a:pPr lvl="1"/>
            <a:r>
              <a:rPr lang="en-US" dirty="0" smtClean="0"/>
              <a:t>Opens files, reads them and processes the content</a:t>
            </a:r>
          </a:p>
          <a:p>
            <a:pPr lvl="1"/>
            <a:r>
              <a:rPr lang="en-US" dirty="0" smtClean="0"/>
              <a:t>Communicates with the user (LCD, buttons)</a:t>
            </a:r>
          </a:p>
          <a:p>
            <a:r>
              <a:rPr lang="en-US" dirty="0" smtClean="0"/>
              <a:t>… but little different</a:t>
            </a:r>
          </a:p>
          <a:p>
            <a:pPr lvl="1"/>
            <a:r>
              <a:rPr lang="en-US" dirty="0" smtClean="0"/>
              <a:t>Erases FLASH memory outside of its own program scope</a:t>
            </a:r>
          </a:p>
          <a:p>
            <a:pPr lvl="1"/>
            <a:r>
              <a:rPr lang="en-US" dirty="0" smtClean="0"/>
              <a:t>Programs the FLASH memory, Option bytes</a:t>
            </a:r>
          </a:p>
          <a:p>
            <a:pPr lvl="1"/>
            <a:r>
              <a:rPr lang="en-US" dirty="0" smtClean="0"/>
              <a:t>Verifies the various application aspects (signature, version, CRC, entry points)</a:t>
            </a:r>
          </a:p>
          <a:p>
            <a:pPr lvl="1"/>
            <a:r>
              <a:rPr lang="en-US" dirty="0" smtClean="0"/>
              <a:t>Restores reset state of the MCU and jumps to the application entry point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00139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Bootloader program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Flowchart: Terminator 4"/>
          <p:cNvSpPr/>
          <p:nvPr/>
        </p:nvSpPr>
        <p:spPr>
          <a:xfrm>
            <a:off x="1140619" y="549209"/>
            <a:ext cx="1447800" cy="457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1129771" y="2780007"/>
            <a:ext cx="14478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Setup LCD</a:t>
            </a:r>
            <a:endParaRPr lang="en-US" sz="2000" dirty="0"/>
          </a:p>
        </p:txBody>
      </p:sp>
      <p:sp>
        <p:nvSpPr>
          <p:cNvPr id="9" name="Flowchart: Process 8"/>
          <p:cNvSpPr/>
          <p:nvPr/>
        </p:nvSpPr>
        <p:spPr>
          <a:xfrm>
            <a:off x="1129771" y="1975663"/>
            <a:ext cx="14478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Setup SDRAM</a:t>
            </a:r>
            <a:endParaRPr lang="en-US" sz="2000" dirty="0"/>
          </a:p>
        </p:txBody>
      </p:sp>
      <p:sp>
        <p:nvSpPr>
          <p:cNvPr id="10" name="Flowchart: Process 9"/>
          <p:cNvSpPr/>
          <p:nvPr/>
        </p:nvSpPr>
        <p:spPr>
          <a:xfrm>
            <a:off x="1140619" y="3584351"/>
            <a:ext cx="14478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Setup SDMMC</a:t>
            </a:r>
            <a:endParaRPr lang="en-US" sz="2000" dirty="0"/>
          </a:p>
        </p:txBody>
      </p:sp>
      <p:sp>
        <p:nvSpPr>
          <p:cNvPr id="11" name="Flowchart: Process 10"/>
          <p:cNvSpPr/>
          <p:nvPr/>
        </p:nvSpPr>
        <p:spPr>
          <a:xfrm>
            <a:off x="1140619" y="4409302"/>
            <a:ext cx="14478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Mount FS</a:t>
            </a:r>
            <a:endParaRPr lang="en-US" sz="2000" dirty="0"/>
          </a:p>
        </p:txBody>
      </p:sp>
      <p:sp>
        <p:nvSpPr>
          <p:cNvPr id="12" name="Flowchart: Decision 11"/>
          <p:cNvSpPr/>
          <p:nvPr/>
        </p:nvSpPr>
        <p:spPr>
          <a:xfrm>
            <a:off x="1407319" y="5193040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OK?</a:t>
            </a:r>
            <a:endParaRPr lang="en-US" sz="1050" dirty="0"/>
          </a:p>
        </p:txBody>
      </p:sp>
      <p:sp>
        <p:nvSpPr>
          <p:cNvPr id="13" name="Flowchart: Process 12"/>
          <p:cNvSpPr/>
          <p:nvPr/>
        </p:nvSpPr>
        <p:spPr>
          <a:xfrm>
            <a:off x="1125538" y="1190050"/>
            <a:ext cx="14478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Setup CLK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5" idx="2"/>
          </p:cNvCxnSpPr>
          <p:nvPr/>
        </p:nvCxnSpPr>
        <p:spPr>
          <a:xfrm flipH="1">
            <a:off x="1849438" y="1006409"/>
            <a:ext cx="15081" cy="1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9" idx="0"/>
          </p:cNvCxnSpPr>
          <p:nvPr/>
        </p:nvCxnSpPr>
        <p:spPr>
          <a:xfrm>
            <a:off x="1849438" y="1802698"/>
            <a:ext cx="4233" cy="17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>
          <a:xfrm>
            <a:off x="1853671" y="2588311"/>
            <a:ext cx="0" cy="19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0" idx="0"/>
          </p:cNvCxnSpPr>
          <p:nvPr/>
        </p:nvCxnSpPr>
        <p:spPr>
          <a:xfrm>
            <a:off x="1853671" y="3392655"/>
            <a:ext cx="10848" cy="19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1" idx="0"/>
          </p:cNvCxnSpPr>
          <p:nvPr/>
        </p:nvCxnSpPr>
        <p:spPr>
          <a:xfrm>
            <a:off x="1864519" y="4196999"/>
            <a:ext cx="0" cy="21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2" idx="0"/>
          </p:cNvCxnSpPr>
          <p:nvPr/>
        </p:nvCxnSpPr>
        <p:spPr>
          <a:xfrm>
            <a:off x="1864519" y="5021950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1635919" y="597677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2" idx="2"/>
            <a:endCxn id="29" idx="0"/>
          </p:cNvCxnSpPr>
          <p:nvPr/>
        </p:nvCxnSpPr>
        <p:spPr>
          <a:xfrm>
            <a:off x="1864519" y="5805688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Terminator 31"/>
          <p:cNvSpPr/>
          <p:nvPr/>
        </p:nvSpPr>
        <p:spPr>
          <a:xfrm>
            <a:off x="2512219" y="5348488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Skip</a:t>
            </a:r>
            <a:endParaRPr lang="en-US" sz="2000" dirty="0"/>
          </a:p>
        </p:txBody>
      </p:sp>
      <p:cxnSp>
        <p:nvCxnSpPr>
          <p:cNvPr id="34" name="Straight Arrow Connector 33"/>
          <p:cNvCxnSpPr>
            <a:stCxn id="12" idx="3"/>
            <a:endCxn id="32" idx="1"/>
          </p:cNvCxnSpPr>
          <p:nvPr/>
        </p:nvCxnSpPr>
        <p:spPr>
          <a:xfrm>
            <a:off x="2321719" y="5499364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Connector 34"/>
          <p:cNvSpPr/>
          <p:nvPr/>
        </p:nvSpPr>
        <p:spPr>
          <a:xfrm>
            <a:off x="4341019" y="13097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Flowchart: Connector 35"/>
          <p:cNvSpPr/>
          <p:nvPr/>
        </p:nvSpPr>
        <p:spPr>
          <a:xfrm>
            <a:off x="4341019" y="511662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37" name="Flowchart: Process 36"/>
          <p:cNvSpPr/>
          <p:nvPr/>
        </p:nvSpPr>
        <p:spPr>
          <a:xfrm>
            <a:off x="3845719" y="1951292"/>
            <a:ext cx="1447800" cy="61264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Find *.</a:t>
            </a:r>
            <a:r>
              <a:rPr lang="en-US" sz="2000" dirty="0" err="1" smtClean="0"/>
              <a:t>def</a:t>
            </a:r>
            <a:endParaRPr lang="en-US" sz="2000" dirty="0"/>
          </a:p>
        </p:txBody>
      </p:sp>
      <p:sp>
        <p:nvSpPr>
          <p:cNvPr id="38" name="Flowchart: Decision 37"/>
          <p:cNvSpPr/>
          <p:nvPr/>
        </p:nvSpPr>
        <p:spPr>
          <a:xfrm>
            <a:off x="4112419" y="2735030"/>
            <a:ext cx="914400" cy="61264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OK?</a:t>
            </a:r>
            <a:endParaRPr lang="en-US" sz="1050" dirty="0"/>
          </a:p>
        </p:txBody>
      </p:sp>
      <p:cxnSp>
        <p:nvCxnSpPr>
          <p:cNvPr id="39" name="Straight Arrow Connector 38"/>
          <p:cNvCxnSpPr>
            <a:stCxn id="37" idx="2"/>
            <a:endCxn id="38" idx="0"/>
          </p:cNvCxnSpPr>
          <p:nvPr/>
        </p:nvCxnSpPr>
        <p:spPr>
          <a:xfrm>
            <a:off x="4569619" y="2563940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2"/>
          </p:cNvCxnSpPr>
          <p:nvPr/>
        </p:nvCxnSpPr>
        <p:spPr>
          <a:xfrm>
            <a:off x="4569619" y="3347678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Terminator 40"/>
          <p:cNvSpPr/>
          <p:nvPr/>
        </p:nvSpPr>
        <p:spPr>
          <a:xfrm>
            <a:off x="5217319" y="2890478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Skip</a:t>
            </a:r>
            <a:endParaRPr lang="en-US" sz="2000" dirty="0"/>
          </a:p>
        </p:txBody>
      </p:sp>
      <p:cxnSp>
        <p:nvCxnSpPr>
          <p:cNvPr id="42" name="Straight Arrow Connector 41"/>
          <p:cNvCxnSpPr>
            <a:stCxn id="38" idx="3"/>
            <a:endCxn id="41" idx="1"/>
          </p:cNvCxnSpPr>
          <p:nvPr/>
        </p:nvCxnSpPr>
        <p:spPr>
          <a:xfrm>
            <a:off x="5026819" y="3041354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4"/>
            <a:endCxn id="37" idx="0"/>
          </p:cNvCxnSpPr>
          <p:nvPr/>
        </p:nvCxnSpPr>
        <p:spPr>
          <a:xfrm>
            <a:off x="4569619" y="1766994"/>
            <a:ext cx="0" cy="18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3845719" y="3533958"/>
            <a:ext cx="1447800" cy="61264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Open *.</a:t>
            </a:r>
            <a:r>
              <a:rPr lang="en-US" sz="2000" dirty="0" err="1" smtClean="0"/>
              <a:t>def</a:t>
            </a:r>
            <a:endParaRPr lang="en-US" sz="2000" dirty="0"/>
          </a:p>
        </p:txBody>
      </p:sp>
      <p:sp>
        <p:nvSpPr>
          <p:cNvPr id="46" name="Flowchart: Decision 45"/>
          <p:cNvSpPr/>
          <p:nvPr/>
        </p:nvSpPr>
        <p:spPr>
          <a:xfrm>
            <a:off x="4112419" y="4317696"/>
            <a:ext cx="914400" cy="61264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OK?</a:t>
            </a:r>
            <a:endParaRPr lang="en-US" sz="1050" dirty="0"/>
          </a:p>
        </p:txBody>
      </p:sp>
      <p:cxnSp>
        <p:nvCxnSpPr>
          <p:cNvPr id="47" name="Straight Arrow Connector 46"/>
          <p:cNvCxnSpPr>
            <a:stCxn id="45" idx="2"/>
            <a:endCxn id="46" idx="0"/>
          </p:cNvCxnSpPr>
          <p:nvPr/>
        </p:nvCxnSpPr>
        <p:spPr>
          <a:xfrm>
            <a:off x="4569619" y="4146606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2"/>
          </p:cNvCxnSpPr>
          <p:nvPr/>
        </p:nvCxnSpPr>
        <p:spPr>
          <a:xfrm>
            <a:off x="4569619" y="4930344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Terminator 48"/>
          <p:cNvSpPr/>
          <p:nvPr/>
        </p:nvSpPr>
        <p:spPr>
          <a:xfrm>
            <a:off x="5217319" y="4473144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Skip</a:t>
            </a:r>
            <a:endParaRPr lang="en-US" sz="2000" dirty="0"/>
          </a:p>
        </p:txBody>
      </p:sp>
      <p:cxnSp>
        <p:nvCxnSpPr>
          <p:cNvPr id="50" name="Straight Arrow Connector 49"/>
          <p:cNvCxnSpPr>
            <a:stCxn id="46" idx="3"/>
            <a:endCxn id="49" idx="1"/>
          </p:cNvCxnSpPr>
          <p:nvPr/>
        </p:nvCxnSpPr>
        <p:spPr>
          <a:xfrm>
            <a:off x="5026819" y="4624020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6599766" y="1951292"/>
            <a:ext cx="1447800" cy="61264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Read all tokens</a:t>
            </a:r>
            <a:endParaRPr lang="en-US" sz="2000" dirty="0"/>
          </a:p>
        </p:txBody>
      </p:sp>
      <p:sp>
        <p:nvSpPr>
          <p:cNvPr id="52" name="Flowchart: Decision 51"/>
          <p:cNvSpPr/>
          <p:nvPr/>
        </p:nvSpPr>
        <p:spPr>
          <a:xfrm>
            <a:off x="6866466" y="2735030"/>
            <a:ext cx="914400" cy="61264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OK?</a:t>
            </a:r>
            <a:endParaRPr lang="en-US" sz="1050" dirty="0"/>
          </a:p>
        </p:txBody>
      </p:sp>
      <p:cxnSp>
        <p:nvCxnSpPr>
          <p:cNvPr id="53" name="Straight Arrow Connector 52"/>
          <p:cNvCxnSpPr>
            <a:stCxn id="51" idx="2"/>
            <a:endCxn id="52" idx="0"/>
          </p:cNvCxnSpPr>
          <p:nvPr/>
        </p:nvCxnSpPr>
        <p:spPr>
          <a:xfrm>
            <a:off x="7323666" y="2563940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2"/>
          </p:cNvCxnSpPr>
          <p:nvPr/>
        </p:nvCxnSpPr>
        <p:spPr>
          <a:xfrm>
            <a:off x="7323666" y="3347678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Terminator 54"/>
          <p:cNvSpPr/>
          <p:nvPr/>
        </p:nvSpPr>
        <p:spPr>
          <a:xfrm>
            <a:off x="7971366" y="2890478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Skip</a:t>
            </a:r>
            <a:endParaRPr lang="en-US" sz="2000" dirty="0"/>
          </a:p>
        </p:txBody>
      </p:sp>
      <p:cxnSp>
        <p:nvCxnSpPr>
          <p:cNvPr id="56" name="Straight Arrow Connector 55"/>
          <p:cNvCxnSpPr>
            <a:stCxn id="52" idx="3"/>
            <a:endCxn id="55" idx="1"/>
          </p:cNvCxnSpPr>
          <p:nvPr/>
        </p:nvCxnSpPr>
        <p:spPr>
          <a:xfrm>
            <a:off x="7780866" y="3041354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Connector 56"/>
          <p:cNvSpPr/>
          <p:nvPr/>
        </p:nvSpPr>
        <p:spPr>
          <a:xfrm>
            <a:off x="7095066" y="13097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7" idx="4"/>
          </p:cNvCxnSpPr>
          <p:nvPr/>
        </p:nvCxnSpPr>
        <p:spPr>
          <a:xfrm>
            <a:off x="7323666" y="1766994"/>
            <a:ext cx="0" cy="18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/>
          <p:cNvSpPr/>
          <p:nvPr/>
        </p:nvSpPr>
        <p:spPr>
          <a:xfrm>
            <a:off x="6603735" y="3531942"/>
            <a:ext cx="1447800" cy="61264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Close *.</a:t>
            </a:r>
            <a:r>
              <a:rPr lang="en-US" sz="2000" dirty="0" err="1" smtClean="0"/>
              <a:t>def</a:t>
            </a:r>
            <a:endParaRPr lang="en-US" sz="2000" dirty="0"/>
          </a:p>
        </p:txBody>
      </p:sp>
      <p:sp>
        <p:nvSpPr>
          <p:cNvPr id="60" name="Flowchart: Process 59"/>
          <p:cNvSpPr/>
          <p:nvPr/>
        </p:nvSpPr>
        <p:spPr>
          <a:xfrm>
            <a:off x="6603735" y="4356893"/>
            <a:ext cx="1447800" cy="61264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Version &gt;= existing app</a:t>
            </a:r>
            <a:endParaRPr lang="en-US" sz="1800" dirty="0"/>
          </a:p>
        </p:txBody>
      </p:sp>
      <p:sp>
        <p:nvSpPr>
          <p:cNvPr id="61" name="Flowchart: Decision 60"/>
          <p:cNvSpPr/>
          <p:nvPr/>
        </p:nvSpPr>
        <p:spPr>
          <a:xfrm>
            <a:off x="6870435" y="5140631"/>
            <a:ext cx="914400" cy="61264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OK?</a:t>
            </a:r>
            <a:endParaRPr lang="en-US" sz="1050" dirty="0"/>
          </a:p>
        </p:txBody>
      </p:sp>
      <p:cxnSp>
        <p:nvCxnSpPr>
          <p:cNvPr id="62" name="Straight Arrow Connector 61"/>
          <p:cNvCxnSpPr>
            <a:stCxn id="59" idx="2"/>
            <a:endCxn id="60" idx="0"/>
          </p:cNvCxnSpPr>
          <p:nvPr/>
        </p:nvCxnSpPr>
        <p:spPr>
          <a:xfrm>
            <a:off x="7327635" y="4144590"/>
            <a:ext cx="0" cy="21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2"/>
            <a:endCxn id="61" idx="0"/>
          </p:cNvCxnSpPr>
          <p:nvPr/>
        </p:nvCxnSpPr>
        <p:spPr>
          <a:xfrm>
            <a:off x="7327635" y="4969541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2"/>
          </p:cNvCxnSpPr>
          <p:nvPr/>
        </p:nvCxnSpPr>
        <p:spPr>
          <a:xfrm>
            <a:off x="7327635" y="5753279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Terminator 64"/>
          <p:cNvSpPr/>
          <p:nvPr/>
        </p:nvSpPr>
        <p:spPr>
          <a:xfrm>
            <a:off x="7975335" y="5296079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Skip</a:t>
            </a:r>
            <a:endParaRPr lang="en-US" sz="2000" dirty="0"/>
          </a:p>
        </p:txBody>
      </p:sp>
      <p:cxnSp>
        <p:nvCxnSpPr>
          <p:cNvPr id="66" name="Straight Arrow Connector 65"/>
          <p:cNvCxnSpPr>
            <a:stCxn id="61" idx="3"/>
            <a:endCxn id="65" idx="1"/>
          </p:cNvCxnSpPr>
          <p:nvPr/>
        </p:nvCxnSpPr>
        <p:spPr>
          <a:xfrm>
            <a:off x="7784835" y="544695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/>
          <p:cNvSpPr/>
          <p:nvPr/>
        </p:nvSpPr>
        <p:spPr>
          <a:xfrm>
            <a:off x="7095066" y="592436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68" name="Flowchart: Process 67"/>
          <p:cNvSpPr/>
          <p:nvPr/>
        </p:nvSpPr>
        <p:spPr>
          <a:xfrm>
            <a:off x="9361751" y="1951292"/>
            <a:ext cx="1447800" cy="61264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Open *.bin</a:t>
            </a:r>
            <a:endParaRPr lang="en-US" sz="2000" dirty="0"/>
          </a:p>
        </p:txBody>
      </p:sp>
      <p:sp>
        <p:nvSpPr>
          <p:cNvPr id="69" name="Flowchart: Decision 68"/>
          <p:cNvSpPr/>
          <p:nvPr/>
        </p:nvSpPr>
        <p:spPr>
          <a:xfrm>
            <a:off x="9628451" y="2735030"/>
            <a:ext cx="914400" cy="612648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OK?</a:t>
            </a:r>
            <a:endParaRPr lang="en-US" sz="1050" dirty="0"/>
          </a:p>
        </p:txBody>
      </p:sp>
      <p:cxnSp>
        <p:nvCxnSpPr>
          <p:cNvPr id="70" name="Straight Arrow Connector 69"/>
          <p:cNvCxnSpPr>
            <a:stCxn id="68" idx="2"/>
            <a:endCxn id="69" idx="0"/>
          </p:cNvCxnSpPr>
          <p:nvPr/>
        </p:nvCxnSpPr>
        <p:spPr>
          <a:xfrm>
            <a:off x="10085651" y="2563940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2"/>
          </p:cNvCxnSpPr>
          <p:nvPr/>
        </p:nvCxnSpPr>
        <p:spPr>
          <a:xfrm>
            <a:off x="10085651" y="3347678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10733351" y="2890478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Skip</a:t>
            </a:r>
            <a:endParaRPr lang="en-US" sz="2000" dirty="0"/>
          </a:p>
        </p:txBody>
      </p:sp>
      <p:cxnSp>
        <p:nvCxnSpPr>
          <p:cNvPr id="73" name="Straight Arrow Connector 72"/>
          <p:cNvCxnSpPr>
            <a:stCxn id="69" idx="3"/>
            <a:endCxn id="72" idx="1"/>
          </p:cNvCxnSpPr>
          <p:nvPr/>
        </p:nvCxnSpPr>
        <p:spPr>
          <a:xfrm>
            <a:off x="10542851" y="3041354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Connector 73"/>
          <p:cNvSpPr/>
          <p:nvPr/>
        </p:nvSpPr>
        <p:spPr>
          <a:xfrm>
            <a:off x="9857051" y="13097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4"/>
          </p:cNvCxnSpPr>
          <p:nvPr/>
        </p:nvCxnSpPr>
        <p:spPr>
          <a:xfrm>
            <a:off x="10085651" y="1766994"/>
            <a:ext cx="0" cy="18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9365720" y="3531942"/>
            <a:ext cx="1447800" cy="61264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Read into SDRAM</a:t>
            </a:r>
            <a:endParaRPr lang="en-US" sz="2000" dirty="0"/>
          </a:p>
        </p:txBody>
      </p:sp>
      <p:sp>
        <p:nvSpPr>
          <p:cNvPr id="77" name="Flowchart: Process 76"/>
          <p:cNvSpPr/>
          <p:nvPr/>
        </p:nvSpPr>
        <p:spPr>
          <a:xfrm>
            <a:off x="9361750" y="5120370"/>
            <a:ext cx="1447800" cy="61264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Close *.bin</a:t>
            </a:r>
            <a:endParaRPr lang="en-US" sz="1800" dirty="0"/>
          </a:p>
        </p:txBody>
      </p:sp>
      <p:sp>
        <p:nvSpPr>
          <p:cNvPr id="78" name="Flowchart: Decision 77"/>
          <p:cNvSpPr/>
          <p:nvPr/>
        </p:nvSpPr>
        <p:spPr>
          <a:xfrm>
            <a:off x="9628450" y="4343719"/>
            <a:ext cx="914400" cy="612648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OK?</a:t>
            </a:r>
            <a:endParaRPr lang="en-US" sz="1050" dirty="0"/>
          </a:p>
        </p:txBody>
      </p:sp>
      <p:sp>
        <p:nvSpPr>
          <p:cNvPr id="82" name="Flowchart: Terminator 81"/>
          <p:cNvSpPr/>
          <p:nvPr/>
        </p:nvSpPr>
        <p:spPr>
          <a:xfrm>
            <a:off x="10733350" y="4499167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Skip</a:t>
            </a:r>
            <a:endParaRPr lang="en-US" sz="2000" dirty="0"/>
          </a:p>
        </p:txBody>
      </p:sp>
      <p:cxnSp>
        <p:nvCxnSpPr>
          <p:cNvPr id="83" name="Straight Arrow Connector 82"/>
          <p:cNvCxnSpPr>
            <a:stCxn id="78" idx="3"/>
            <a:endCxn id="82" idx="1"/>
          </p:cNvCxnSpPr>
          <p:nvPr/>
        </p:nvCxnSpPr>
        <p:spPr>
          <a:xfrm>
            <a:off x="10542850" y="4650043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Connector 83"/>
          <p:cNvSpPr/>
          <p:nvPr/>
        </p:nvSpPr>
        <p:spPr>
          <a:xfrm>
            <a:off x="9857051" y="592436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76" idx="2"/>
            <a:endCxn id="78" idx="0"/>
          </p:cNvCxnSpPr>
          <p:nvPr/>
        </p:nvCxnSpPr>
        <p:spPr>
          <a:xfrm flipH="1">
            <a:off x="10085650" y="4144590"/>
            <a:ext cx="3970" cy="19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8" idx="2"/>
            <a:endCxn id="77" idx="0"/>
          </p:cNvCxnSpPr>
          <p:nvPr/>
        </p:nvCxnSpPr>
        <p:spPr>
          <a:xfrm>
            <a:off x="10085650" y="4956367"/>
            <a:ext cx="0" cy="16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2"/>
            <a:endCxn id="84" idx="0"/>
          </p:cNvCxnSpPr>
          <p:nvPr/>
        </p:nvCxnSpPr>
        <p:spPr>
          <a:xfrm>
            <a:off x="10085650" y="5733018"/>
            <a:ext cx="1" cy="19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730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Bootloader program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5" name="Flowchart: Connector 34"/>
          <p:cNvSpPr/>
          <p:nvPr/>
        </p:nvSpPr>
        <p:spPr>
          <a:xfrm>
            <a:off x="1104662" y="118809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36" name="Flowchart: Connector 35"/>
          <p:cNvSpPr/>
          <p:nvPr/>
        </p:nvSpPr>
        <p:spPr>
          <a:xfrm>
            <a:off x="1104662" y="499492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7" name="Flowchart: Process 36"/>
          <p:cNvSpPr/>
          <p:nvPr/>
        </p:nvSpPr>
        <p:spPr>
          <a:xfrm>
            <a:off x="609362" y="1829594"/>
            <a:ext cx="1447800" cy="61264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Verify CRC</a:t>
            </a:r>
            <a:endParaRPr lang="en-US" sz="2000" dirty="0"/>
          </a:p>
        </p:txBody>
      </p:sp>
      <p:sp>
        <p:nvSpPr>
          <p:cNvPr id="38" name="Flowchart: Decision 37"/>
          <p:cNvSpPr/>
          <p:nvPr/>
        </p:nvSpPr>
        <p:spPr>
          <a:xfrm>
            <a:off x="876062" y="2613332"/>
            <a:ext cx="914400" cy="612648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OK?</a:t>
            </a:r>
            <a:endParaRPr lang="en-US" sz="1050" dirty="0"/>
          </a:p>
        </p:txBody>
      </p:sp>
      <p:cxnSp>
        <p:nvCxnSpPr>
          <p:cNvPr id="39" name="Straight Arrow Connector 38"/>
          <p:cNvCxnSpPr>
            <a:stCxn id="37" idx="2"/>
            <a:endCxn id="38" idx="0"/>
          </p:cNvCxnSpPr>
          <p:nvPr/>
        </p:nvCxnSpPr>
        <p:spPr>
          <a:xfrm>
            <a:off x="1333262" y="2442242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2"/>
          </p:cNvCxnSpPr>
          <p:nvPr/>
        </p:nvCxnSpPr>
        <p:spPr>
          <a:xfrm>
            <a:off x="1333262" y="3225980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Terminator 40"/>
          <p:cNvSpPr/>
          <p:nvPr/>
        </p:nvSpPr>
        <p:spPr>
          <a:xfrm>
            <a:off x="1980962" y="2768780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Skip</a:t>
            </a:r>
            <a:endParaRPr lang="en-US" sz="2000" dirty="0"/>
          </a:p>
        </p:txBody>
      </p:sp>
      <p:cxnSp>
        <p:nvCxnSpPr>
          <p:cNvPr id="42" name="Straight Arrow Connector 41"/>
          <p:cNvCxnSpPr>
            <a:stCxn id="38" idx="3"/>
            <a:endCxn id="41" idx="1"/>
          </p:cNvCxnSpPr>
          <p:nvPr/>
        </p:nvCxnSpPr>
        <p:spPr>
          <a:xfrm>
            <a:off x="1790462" y="2919656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4"/>
            <a:endCxn id="37" idx="0"/>
          </p:cNvCxnSpPr>
          <p:nvPr/>
        </p:nvCxnSpPr>
        <p:spPr>
          <a:xfrm>
            <a:off x="1333262" y="1645296"/>
            <a:ext cx="0" cy="18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609362" y="3412260"/>
            <a:ext cx="1447800" cy="61264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Verify signature</a:t>
            </a:r>
            <a:endParaRPr lang="en-US" sz="2000" dirty="0"/>
          </a:p>
        </p:txBody>
      </p:sp>
      <p:sp>
        <p:nvSpPr>
          <p:cNvPr id="46" name="Flowchart: Decision 45"/>
          <p:cNvSpPr/>
          <p:nvPr/>
        </p:nvSpPr>
        <p:spPr>
          <a:xfrm>
            <a:off x="876062" y="4195998"/>
            <a:ext cx="914400" cy="612648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OK?</a:t>
            </a:r>
            <a:endParaRPr lang="en-US" sz="1050" dirty="0"/>
          </a:p>
        </p:txBody>
      </p:sp>
      <p:cxnSp>
        <p:nvCxnSpPr>
          <p:cNvPr id="47" name="Straight Arrow Connector 46"/>
          <p:cNvCxnSpPr>
            <a:stCxn id="45" idx="2"/>
            <a:endCxn id="46" idx="0"/>
          </p:cNvCxnSpPr>
          <p:nvPr/>
        </p:nvCxnSpPr>
        <p:spPr>
          <a:xfrm>
            <a:off x="1333262" y="4024908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2"/>
          </p:cNvCxnSpPr>
          <p:nvPr/>
        </p:nvCxnSpPr>
        <p:spPr>
          <a:xfrm>
            <a:off x="1333262" y="4808646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Terminator 48"/>
          <p:cNvSpPr/>
          <p:nvPr/>
        </p:nvSpPr>
        <p:spPr>
          <a:xfrm>
            <a:off x="1980962" y="4351446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Skip</a:t>
            </a:r>
            <a:endParaRPr lang="en-US" sz="2000" dirty="0"/>
          </a:p>
        </p:txBody>
      </p:sp>
      <p:cxnSp>
        <p:nvCxnSpPr>
          <p:cNvPr id="50" name="Straight Arrow Connector 49"/>
          <p:cNvCxnSpPr>
            <a:stCxn id="46" idx="3"/>
            <a:endCxn id="49" idx="1"/>
          </p:cNvCxnSpPr>
          <p:nvPr/>
        </p:nvCxnSpPr>
        <p:spPr>
          <a:xfrm>
            <a:off x="1790462" y="4502322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3363409" y="1829594"/>
            <a:ext cx="1447800" cy="61264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Verify version &amp; length</a:t>
            </a:r>
            <a:endParaRPr lang="en-US" sz="2000" dirty="0"/>
          </a:p>
        </p:txBody>
      </p:sp>
      <p:sp>
        <p:nvSpPr>
          <p:cNvPr id="52" name="Flowchart: Decision 51"/>
          <p:cNvSpPr/>
          <p:nvPr/>
        </p:nvSpPr>
        <p:spPr>
          <a:xfrm>
            <a:off x="3630109" y="2613332"/>
            <a:ext cx="914400" cy="612648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OK?</a:t>
            </a:r>
            <a:endParaRPr lang="en-US" sz="1050" dirty="0"/>
          </a:p>
        </p:txBody>
      </p:sp>
      <p:cxnSp>
        <p:nvCxnSpPr>
          <p:cNvPr id="53" name="Straight Arrow Connector 52"/>
          <p:cNvCxnSpPr>
            <a:stCxn id="51" idx="2"/>
            <a:endCxn id="52" idx="0"/>
          </p:cNvCxnSpPr>
          <p:nvPr/>
        </p:nvCxnSpPr>
        <p:spPr>
          <a:xfrm>
            <a:off x="4087309" y="2442242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2"/>
          </p:cNvCxnSpPr>
          <p:nvPr/>
        </p:nvCxnSpPr>
        <p:spPr>
          <a:xfrm>
            <a:off x="4087309" y="3225980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Terminator 54"/>
          <p:cNvSpPr/>
          <p:nvPr/>
        </p:nvSpPr>
        <p:spPr>
          <a:xfrm>
            <a:off x="4735009" y="2768780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Skip</a:t>
            </a:r>
            <a:endParaRPr lang="en-US" sz="2000" dirty="0"/>
          </a:p>
        </p:txBody>
      </p:sp>
      <p:cxnSp>
        <p:nvCxnSpPr>
          <p:cNvPr id="56" name="Straight Arrow Connector 55"/>
          <p:cNvCxnSpPr>
            <a:stCxn id="52" idx="3"/>
            <a:endCxn id="55" idx="1"/>
          </p:cNvCxnSpPr>
          <p:nvPr/>
        </p:nvCxnSpPr>
        <p:spPr>
          <a:xfrm>
            <a:off x="4544509" y="2919656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Connector 56"/>
          <p:cNvSpPr/>
          <p:nvPr/>
        </p:nvSpPr>
        <p:spPr>
          <a:xfrm>
            <a:off x="3858709" y="118809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7" idx="4"/>
          </p:cNvCxnSpPr>
          <p:nvPr/>
        </p:nvCxnSpPr>
        <p:spPr>
          <a:xfrm>
            <a:off x="4087309" y="1645296"/>
            <a:ext cx="0" cy="18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/>
          <p:cNvSpPr/>
          <p:nvPr/>
        </p:nvSpPr>
        <p:spPr>
          <a:xfrm>
            <a:off x="3367378" y="3410244"/>
            <a:ext cx="1447800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Calculate sectors</a:t>
            </a:r>
            <a:endParaRPr lang="en-US" sz="2000" dirty="0"/>
          </a:p>
        </p:txBody>
      </p:sp>
      <p:sp>
        <p:nvSpPr>
          <p:cNvPr id="60" name="Flowchart: Process 59"/>
          <p:cNvSpPr/>
          <p:nvPr/>
        </p:nvSpPr>
        <p:spPr>
          <a:xfrm>
            <a:off x="3367378" y="4235195"/>
            <a:ext cx="1447800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Erase FLASH</a:t>
            </a:r>
            <a:endParaRPr lang="en-US" sz="1800" dirty="0"/>
          </a:p>
        </p:txBody>
      </p:sp>
      <p:sp>
        <p:nvSpPr>
          <p:cNvPr id="61" name="Flowchart: Decision 60"/>
          <p:cNvSpPr/>
          <p:nvPr/>
        </p:nvSpPr>
        <p:spPr>
          <a:xfrm>
            <a:off x="3634078" y="5018933"/>
            <a:ext cx="914400" cy="612648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OK?</a:t>
            </a:r>
            <a:endParaRPr lang="en-US" sz="1050" dirty="0"/>
          </a:p>
        </p:txBody>
      </p:sp>
      <p:cxnSp>
        <p:nvCxnSpPr>
          <p:cNvPr id="62" name="Straight Arrow Connector 61"/>
          <p:cNvCxnSpPr>
            <a:stCxn id="59" idx="2"/>
            <a:endCxn id="60" idx="0"/>
          </p:cNvCxnSpPr>
          <p:nvPr/>
        </p:nvCxnSpPr>
        <p:spPr>
          <a:xfrm>
            <a:off x="4091278" y="4022892"/>
            <a:ext cx="0" cy="21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2"/>
            <a:endCxn id="61" idx="0"/>
          </p:cNvCxnSpPr>
          <p:nvPr/>
        </p:nvCxnSpPr>
        <p:spPr>
          <a:xfrm>
            <a:off x="4091278" y="4847843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2"/>
          </p:cNvCxnSpPr>
          <p:nvPr/>
        </p:nvCxnSpPr>
        <p:spPr>
          <a:xfrm>
            <a:off x="4091278" y="5631581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Terminator 64"/>
          <p:cNvSpPr/>
          <p:nvPr/>
        </p:nvSpPr>
        <p:spPr>
          <a:xfrm>
            <a:off x="4738978" y="5174381"/>
            <a:ext cx="914400" cy="30175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Dead</a:t>
            </a:r>
            <a:endParaRPr lang="en-US" sz="2000" dirty="0"/>
          </a:p>
        </p:txBody>
      </p:sp>
      <p:cxnSp>
        <p:nvCxnSpPr>
          <p:cNvPr id="66" name="Straight Arrow Connector 65"/>
          <p:cNvCxnSpPr>
            <a:stCxn id="61" idx="3"/>
            <a:endCxn id="65" idx="1"/>
          </p:cNvCxnSpPr>
          <p:nvPr/>
        </p:nvCxnSpPr>
        <p:spPr>
          <a:xfrm>
            <a:off x="4548478" y="5325257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/>
          <p:cNvSpPr/>
          <p:nvPr/>
        </p:nvSpPr>
        <p:spPr>
          <a:xfrm>
            <a:off x="3858709" y="580267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8" name="Flowchart: Process 67"/>
          <p:cNvSpPr/>
          <p:nvPr/>
        </p:nvSpPr>
        <p:spPr>
          <a:xfrm>
            <a:off x="6125394" y="1829594"/>
            <a:ext cx="1447800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Program FLASH</a:t>
            </a:r>
            <a:endParaRPr lang="en-US" sz="2000" dirty="0"/>
          </a:p>
        </p:txBody>
      </p:sp>
      <p:sp>
        <p:nvSpPr>
          <p:cNvPr id="69" name="Flowchart: Decision 68"/>
          <p:cNvSpPr/>
          <p:nvPr/>
        </p:nvSpPr>
        <p:spPr>
          <a:xfrm>
            <a:off x="6392094" y="2613332"/>
            <a:ext cx="914400" cy="612648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OK?</a:t>
            </a:r>
            <a:endParaRPr lang="en-US" sz="1050" dirty="0"/>
          </a:p>
        </p:txBody>
      </p:sp>
      <p:cxnSp>
        <p:nvCxnSpPr>
          <p:cNvPr id="70" name="Straight Arrow Connector 69"/>
          <p:cNvCxnSpPr>
            <a:stCxn id="68" idx="2"/>
            <a:endCxn id="69" idx="0"/>
          </p:cNvCxnSpPr>
          <p:nvPr/>
        </p:nvCxnSpPr>
        <p:spPr>
          <a:xfrm>
            <a:off x="6849294" y="2442242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2"/>
          </p:cNvCxnSpPr>
          <p:nvPr/>
        </p:nvCxnSpPr>
        <p:spPr>
          <a:xfrm>
            <a:off x="6849294" y="3225980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7496994" y="2768780"/>
            <a:ext cx="914400" cy="30175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Dead</a:t>
            </a:r>
            <a:endParaRPr lang="en-US" sz="2000" dirty="0"/>
          </a:p>
        </p:txBody>
      </p:sp>
      <p:cxnSp>
        <p:nvCxnSpPr>
          <p:cNvPr id="73" name="Straight Arrow Connector 72"/>
          <p:cNvCxnSpPr>
            <a:stCxn id="69" idx="3"/>
            <a:endCxn id="72" idx="1"/>
          </p:cNvCxnSpPr>
          <p:nvPr/>
        </p:nvCxnSpPr>
        <p:spPr>
          <a:xfrm>
            <a:off x="7306494" y="2919656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Connector 73"/>
          <p:cNvSpPr/>
          <p:nvPr/>
        </p:nvSpPr>
        <p:spPr>
          <a:xfrm>
            <a:off x="6620694" y="118809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4"/>
          </p:cNvCxnSpPr>
          <p:nvPr/>
        </p:nvCxnSpPr>
        <p:spPr>
          <a:xfrm>
            <a:off x="6849294" y="1645296"/>
            <a:ext cx="0" cy="18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6129363" y="3410244"/>
            <a:ext cx="1447800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Verify FLASH</a:t>
            </a:r>
            <a:endParaRPr lang="en-US" sz="2000" dirty="0"/>
          </a:p>
        </p:txBody>
      </p:sp>
      <p:sp>
        <p:nvSpPr>
          <p:cNvPr id="77" name="Flowchart: Process 76"/>
          <p:cNvSpPr/>
          <p:nvPr/>
        </p:nvSpPr>
        <p:spPr>
          <a:xfrm>
            <a:off x="6125393" y="4998672"/>
            <a:ext cx="1447800" cy="612648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Reset clock &amp; peripherals</a:t>
            </a:r>
            <a:endParaRPr lang="en-US" sz="1600" dirty="0"/>
          </a:p>
        </p:txBody>
      </p:sp>
      <p:sp>
        <p:nvSpPr>
          <p:cNvPr id="78" name="Flowchart: Decision 77"/>
          <p:cNvSpPr/>
          <p:nvPr/>
        </p:nvSpPr>
        <p:spPr>
          <a:xfrm>
            <a:off x="6392093" y="4222021"/>
            <a:ext cx="914400" cy="612648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OK?</a:t>
            </a:r>
            <a:endParaRPr lang="en-US" sz="1050" dirty="0"/>
          </a:p>
        </p:txBody>
      </p:sp>
      <p:sp>
        <p:nvSpPr>
          <p:cNvPr id="82" name="Flowchart: Terminator 81"/>
          <p:cNvSpPr/>
          <p:nvPr/>
        </p:nvSpPr>
        <p:spPr>
          <a:xfrm>
            <a:off x="7496993" y="4377469"/>
            <a:ext cx="914400" cy="30175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Dead</a:t>
            </a:r>
            <a:endParaRPr lang="en-US" sz="2000" dirty="0"/>
          </a:p>
        </p:txBody>
      </p:sp>
      <p:cxnSp>
        <p:nvCxnSpPr>
          <p:cNvPr id="83" name="Straight Arrow Connector 82"/>
          <p:cNvCxnSpPr>
            <a:stCxn id="78" idx="3"/>
            <a:endCxn id="82" idx="1"/>
          </p:cNvCxnSpPr>
          <p:nvPr/>
        </p:nvCxnSpPr>
        <p:spPr>
          <a:xfrm>
            <a:off x="7306493" y="452834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Connector 83"/>
          <p:cNvSpPr/>
          <p:nvPr/>
        </p:nvSpPr>
        <p:spPr>
          <a:xfrm>
            <a:off x="6620694" y="580267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76" idx="2"/>
            <a:endCxn id="78" idx="0"/>
          </p:cNvCxnSpPr>
          <p:nvPr/>
        </p:nvCxnSpPr>
        <p:spPr>
          <a:xfrm flipH="1">
            <a:off x="6849293" y="4022892"/>
            <a:ext cx="3970" cy="19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8" idx="2"/>
            <a:endCxn id="77" idx="0"/>
          </p:cNvCxnSpPr>
          <p:nvPr/>
        </p:nvCxnSpPr>
        <p:spPr>
          <a:xfrm>
            <a:off x="6849293" y="4834669"/>
            <a:ext cx="0" cy="16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2"/>
            <a:endCxn id="84" idx="0"/>
          </p:cNvCxnSpPr>
          <p:nvPr/>
        </p:nvCxnSpPr>
        <p:spPr>
          <a:xfrm>
            <a:off x="6849293" y="5611320"/>
            <a:ext cx="1" cy="19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Process 78"/>
          <p:cNvSpPr/>
          <p:nvPr/>
        </p:nvSpPr>
        <p:spPr>
          <a:xfrm>
            <a:off x="8883407" y="2613332"/>
            <a:ext cx="1447800" cy="612648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Verify signature</a:t>
            </a:r>
            <a:endParaRPr lang="en-US" sz="2000" dirty="0"/>
          </a:p>
        </p:txBody>
      </p:sp>
      <p:sp>
        <p:nvSpPr>
          <p:cNvPr id="80" name="Flowchart: Decision 79"/>
          <p:cNvSpPr/>
          <p:nvPr/>
        </p:nvSpPr>
        <p:spPr>
          <a:xfrm>
            <a:off x="9150107" y="3397070"/>
            <a:ext cx="914400" cy="612648"/>
          </a:xfrm>
          <a:prstGeom prst="flowChartDecis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OK?</a:t>
            </a:r>
            <a:endParaRPr lang="en-US" sz="1050" dirty="0"/>
          </a:p>
        </p:txBody>
      </p:sp>
      <p:cxnSp>
        <p:nvCxnSpPr>
          <p:cNvPr id="81" name="Straight Arrow Connector 80"/>
          <p:cNvCxnSpPr>
            <a:stCxn id="79" idx="2"/>
            <a:endCxn id="80" idx="0"/>
          </p:cNvCxnSpPr>
          <p:nvPr/>
        </p:nvCxnSpPr>
        <p:spPr>
          <a:xfrm>
            <a:off x="9607307" y="3225980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0" idx="2"/>
          </p:cNvCxnSpPr>
          <p:nvPr/>
        </p:nvCxnSpPr>
        <p:spPr>
          <a:xfrm>
            <a:off x="9607307" y="4009718"/>
            <a:ext cx="0" cy="1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Terminator 85"/>
          <p:cNvSpPr/>
          <p:nvPr/>
        </p:nvSpPr>
        <p:spPr>
          <a:xfrm>
            <a:off x="10255007" y="3552518"/>
            <a:ext cx="914400" cy="30175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Dead</a:t>
            </a:r>
            <a:endParaRPr lang="en-US" sz="2000" dirty="0"/>
          </a:p>
        </p:txBody>
      </p:sp>
      <p:cxnSp>
        <p:nvCxnSpPr>
          <p:cNvPr id="87" name="Straight Arrow Connector 86"/>
          <p:cNvCxnSpPr>
            <a:stCxn id="80" idx="3"/>
            <a:endCxn id="86" idx="1"/>
          </p:cNvCxnSpPr>
          <p:nvPr/>
        </p:nvCxnSpPr>
        <p:spPr>
          <a:xfrm>
            <a:off x="10064507" y="3703394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Connector 88"/>
          <p:cNvSpPr/>
          <p:nvPr/>
        </p:nvSpPr>
        <p:spPr>
          <a:xfrm>
            <a:off x="9382679" y="123045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3" name="Flowchart: Process 92"/>
          <p:cNvSpPr/>
          <p:nvPr/>
        </p:nvSpPr>
        <p:spPr>
          <a:xfrm>
            <a:off x="8887376" y="4193982"/>
            <a:ext cx="1447800" cy="612648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Verify MSP &amp; Reset</a:t>
            </a:r>
            <a:endParaRPr lang="en-US" sz="2000" dirty="0"/>
          </a:p>
        </p:txBody>
      </p:sp>
      <p:sp>
        <p:nvSpPr>
          <p:cNvPr id="94" name="Flowchart: Terminator 93"/>
          <p:cNvSpPr/>
          <p:nvPr/>
        </p:nvSpPr>
        <p:spPr>
          <a:xfrm>
            <a:off x="8883406" y="5782410"/>
            <a:ext cx="1447800" cy="612648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Jump to application</a:t>
            </a:r>
            <a:endParaRPr lang="en-US" sz="1600" dirty="0"/>
          </a:p>
        </p:txBody>
      </p:sp>
      <p:sp>
        <p:nvSpPr>
          <p:cNvPr id="95" name="Flowchart: Decision 94"/>
          <p:cNvSpPr/>
          <p:nvPr/>
        </p:nvSpPr>
        <p:spPr>
          <a:xfrm>
            <a:off x="9150106" y="5005759"/>
            <a:ext cx="914400" cy="612648"/>
          </a:xfrm>
          <a:prstGeom prst="flowChartDecis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OK?</a:t>
            </a:r>
            <a:endParaRPr lang="en-US" sz="1050" dirty="0"/>
          </a:p>
        </p:txBody>
      </p:sp>
      <p:sp>
        <p:nvSpPr>
          <p:cNvPr id="96" name="Flowchart: Terminator 95"/>
          <p:cNvSpPr/>
          <p:nvPr/>
        </p:nvSpPr>
        <p:spPr>
          <a:xfrm>
            <a:off x="10255006" y="5161207"/>
            <a:ext cx="914400" cy="30175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Dead</a:t>
            </a:r>
            <a:endParaRPr lang="en-US" sz="2000" dirty="0"/>
          </a:p>
        </p:txBody>
      </p:sp>
      <p:cxnSp>
        <p:nvCxnSpPr>
          <p:cNvPr id="97" name="Straight Arrow Connector 96"/>
          <p:cNvCxnSpPr>
            <a:stCxn id="95" idx="3"/>
            <a:endCxn id="96" idx="1"/>
          </p:cNvCxnSpPr>
          <p:nvPr/>
        </p:nvCxnSpPr>
        <p:spPr>
          <a:xfrm>
            <a:off x="10064506" y="5312083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3" idx="2"/>
            <a:endCxn id="95" idx="0"/>
          </p:cNvCxnSpPr>
          <p:nvPr/>
        </p:nvCxnSpPr>
        <p:spPr>
          <a:xfrm flipH="1">
            <a:off x="9607306" y="4806630"/>
            <a:ext cx="3970" cy="19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5" idx="2"/>
          </p:cNvCxnSpPr>
          <p:nvPr/>
        </p:nvCxnSpPr>
        <p:spPr>
          <a:xfrm>
            <a:off x="9607306" y="5618407"/>
            <a:ext cx="0" cy="16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Terminator 101"/>
          <p:cNvSpPr/>
          <p:nvPr/>
        </p:nvSpPr>
        <p:spPr>
          <a:xfrm>
            <a:off x="9150106" y="1987402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Skip</a:t>
            </a:r>
            <a:endParaRPr lang="en-US" sz="2000" dirty="0"/>
          </a:p>
        </p:txBody>
      </p:sp>
      <p:cxnSp>
        <p:nvCxnSpPr>
          <p:cNvPr id="28" name="Straight Arrow Connector 27"/>
          <p:cNvCxnSpPr>
            <a:stCxn id="89" idx="4"/>
            <a:endCxn id="102" idx="0"/>
          </p:cNvCxnSpPr>
          <p:nvPr/>
        </p:nvCxnSpPr>
        <p:spPr>
          <a:xfrm flipH="1">
            <a:off x="9607306" y="1687653"/>
            <a:ext cx="3973" cy="29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2" idx="2"/>
            <a:endCxn id="79" idx="0"/>
          </p:cNvCxnSpPr>
          <p:nvPr/>
        </p:nvCxnSpPr>
        <p:spPr>
          <a:xfrm>
            <a:off x="9607306" y="2289154"/>
            <a:ext cx="1" cy="32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636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Bootloader program flow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579019" y="1571395"/>
            <a:ext cx="7998857" cy="2985410"/>
          </a:xfrm>
        </p:spPr>
        <p:txBody>
          <a:bodyPr/>
          <a:lstStyle/>
          <a:p>
            <a:r>
              <a:rPr lang="en-US" dirty="0" smtClean="0"/>
              <a:t>Other features to implement:</a:t>
            </a:r>
          </a:p>
          <a:p>
            <a:pPr lvl="1"/>
            <a:r>
              <a:rPr lang="en-US" dirty="0" smtClean="0"/>
              <a:t>Key to bypass version check: </a:t>
            </a:r>
            <a:r>
              <a:rPr lang="en-US" b="1" dirty="0" smtClean="0">
                <a:solidFill>
                  <a:srgbClr val="00B050"/>
                </a:solidFill>
              </a:rPr>
              <a:t>DONE</a:t>
            </a:r>
          </a:p>
          <a:p>
            <a:pPr lvl="1"/>
            <a:r>
              <a:rPr lang="en-US" dirty="0"/>
              <a:t>Bootloader CRC check: </a:t>
            </a:r>
            <a:r>
              <a:rPr lang="en-US" b="1" dirty="0">
                <a:solidFill>
                  <a:srgbClr val="00B050"/>
                </a:solidFill>
              </a:rPr>
              <a:t>DONE</a:t>
            </a:r>
          </a:p>
          <a:p>
            <a:pPr lvl="1"/>
            <a:r>
              <a:rPr lang="en-US" dirty="0" smtClean="0"/>
              <a:t>Signature written only after image has been fully programmed</a:t>
            </a:r>
          </a:p>
          <a:p>
            <a:pPr lvl="1"/>
            <a:r>
              <a:rPr lang="en-US" dirty="0" smtClean="0"/>
              <a:t>Length and CRC stored along for initial consistency check</a:t>
            </a:r>
          </a:p>
          <a:p>
            <a:pPr lvl="1"/>
            <a:r>
              <a:rPr lang="en-US" dirty="0" smtClean="0">
                <a:solidFill>
                  <a:srgbClr val="00317D"/>
                </a:solidFill>
              </a:rPr>
              <a:t>Replace CRC with SHA-1 and secret salt</a:t>
            </a:r>
          </a:p>
          <a:p>
            <a:pPr lvl="1"/>
            <a:r>
              <a:rPr lang="en-US" dirty="0" smtClean="0">
                <a:solidFill>
                  <a:srgbClr val="00317D"/>
                </a:solidFill>
              </a:rPr>
              <a:t>Option byte check and correction</a:t>
            </a:r>
            <a:endParaRPr lang="en-US" dirty="0">
              <a:solidFill>
                <a:srgbClr val="0031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9" name="Flowchart: Process 78"/>
          <p:cNvSpPr/>
          <p:nvPr/>
        </p:nvSpPr>
        <p:spPr>
          <a:xfrm>
            <a:off x="1407319" y="2170664"/>
            <a:ext cx="1447800" cy="61264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Report to user</a:t>
            </a:r>
            <a:endParaRPr lang="en-US" sz="2000" dirty="0"/>
          </a:p>
        </p:txBody>
      </p:sp>
      <p:sp>
        <p:nvSpPr>
          <p:cNvPr id="94" name="Flowchart: Terminator 93"/>
          <p:cNvSpPr/>
          <p:nvPr/>
        </p:nvSpPr>
        <p:spPr>
          <a:xfrm>
            <a:off x="1407319" y="3958330"/>
            <a:ext cx="1447800" cy="612648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96" name="Flowchart: Terminator 95"/>
          <p:cNvSpPr/>
          <p:nvPr/>
        </p:nvSpPr>
        <p:spPr>
          <a:xfrm>
            <a:off x="1674019" y="1600994"/>
            <a:ext cx="914400" cy="30175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Dead</a:t>
            </a:r>
            <a:endParaRPr lang="en-US" sz="2000" dirty="0"/>
          </a:p>
        </p:txBody>
      </p:sp>
      <p:cxnSp>
        <p:nvCxnSpPr>
          <p:cNvPr id="6" name="Straight Arrow Connector 5"/>
          <p:cNvCxnSpPr>
            <a:stCxn id="96" idx="2"/>
            <a:endCxn id="79" idx="0"/>
          </p:cNvCxnSpPr>
          <p:nvPr/>
        </p:nvCxnSpPr>
        <p:spPr>
          <a:xfrm>
            <a:off x="2131219" y="1902746"/>
            <a:ext cx="0" cy="26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Process 90"/>
          <p:cNvSpPr/>
          <p:nvPr/>
        </p:nvSpPr>
        <p:spPr>
          <a:xfrm>
            <a:off x="1407319" y="3064100"/>
            <a:ext cx="1447800" cy="61264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Freeze core (WFI)</a:t>
            </a:r>
            <a:endParaRPr lang="en-US" sz="2000" dirty="0"/>
          </a:p>
        </p:txBody>
      </p:sp>
      <p:cxnSp>
        <p:nvCxnSpPr>
          <p:cNvPr id="98" name="Straight Arrow Connector 97"/>
          <p:cNvCxnSpPr>
            <a:endCxn id="91" idx="0"/>
          </p:cNvCxnSpPr>
          <p:nvPr/>
        </p:nvCxnSpPr>
        <p:spPr>
          <a:xfrm>
            <a:off x="2131219" y="2796182"/>
            <a:ext cx="0" cy="26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91" idx="2"/>
            <a:endCxn id="94" idx="0"/>
          </p:cNvCxnSpPr>
          <p:nvPr/>
        </p:nvCxnSpPr>
        <p:spPr>
          <a:xfrm>
            <a:off x="2131219" y="3676748"/>
            <a:ext cx="0" cy="28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913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Bootloader implementation /Boot &amp; FS/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62" y="1277793"/>
            <a:ext cx="10968514" cy="5016736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smtClean="0"/>
              <a:t> </a:t>
            </a:r>
            <a:r>
              <a:rPr lang="en-US" sz="1400" b="1" dirty="0" err="1" smtClean="0"/>
              <a:t>HAL_Init</a:t>
            </a:r>
            <a:r>
              <a:rPr lang="en-US" sz="1400" b="1" dirty="0"/>
              <a:t>();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/>
              <a:t>  </a:t>
            </a:r>
            <a:r>
              <a:rPr lang="en-US" sz="1400" dirty="0"/>
              <a:t>/* Configure the system clock to 180 MHz */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  </a:t>
            </a:r>
            <a:r>
              <a:rPr lang="en-US" sz="1400" dirty="0" err="1"/>
              <a:t>SystemClock_Config</a:t>
            </a:r>
            <a:r>
              <a:rPr lang="en-US" sz="1400" dirty="0" smtClean="0"/>
              <a:t>();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/>
              <a:t>  </a:t>
            </a:r>
            <a:r>
              <a:rPr lang="en-US" sz="1400" dirty="0"/>
              <a:t>/*##-1- Configure LCD ######################################################*/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  </a:t>
            </a:r>
            <a:r>
              <a:rPr lang="en-US" sz="1400" dirty="0" err="1"/>
              <a:t>LCD_Config</a:t>
            </a:r>
            <a:r>
              <a:rPr lang="en-US" sz="1400" dirty="0"/>
              <a:t>();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/>
              <a:t>  </a:t>
            </a:r>
            <a:r>
              <a:rPr lang="en-US" sz="1400" b="1" dirty="0" err="1"/>
              <a:t>LCD_LOG_SetHeader</a:t>
            </a:r>
            <a:r>
              <a:rPr lang="en-US" sz="1400" b="1" dirty="0"/>
              <a:t>("SD </a:t>
            </a:r>
            <a:r>
              <a:rPr lang="en-US" sz="1400" b="1" u="sng" dirty="0"/>
              <a:t>bootloader version " VERSION);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  </a:t>
            </a:r>
            <a:r>
              <a:rPr lang="en-US" sz="1400" b="1" dirty="0" err="1"/>
              <a:t>LCD_LOG_SetFooter</a:t>
            </a:r>
            <a:r>
              <a:rPr lang="en-US" sz="1400" b="1" dirty="0"/>
              <a:t>("Booting</a:t>
            </a:r>
            <a:r>
              <a:rPr lang="en-US" sz="1400" b="1" dirty="0" smtClean="0"/>
              <a:t>...");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1400" b="1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 /*##-2- Link the SD Card disk I/O driver ###################################*/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  </a:t>
            </a:r>
            <a:r>
              <a:rPr lang="en-US" sz="1400" b="1" dirty="0"/>
              <a:t>if (</a:t>
            </a:r>
            <a:r>
              <a:rPr lang="en-US" sz="1400" b="1" dirty="0" err="1"/>
              <a:t>FATFS_LinkDriver</a:t>
            </a:r>
            <a:r>
              <a:rPr lang="en-US" sz="1400" b="1" dirty="0"/>
              <a:t>(&amp;</a:t>
            </a:r>
            <a:r>
              <a:rPr lang="en-US" sz="1400" b="1" dirty="0" err="1"/>
              <a:t>SD_Driver</a:t>
            </a:r>
            <a:r>
              <a:rPr lang="en-US" sz="1400" b="1" dirty="0"/>
              <a:t>, </a:t>
            </a:r>
            <a:r>
              <a:rPr lang="en-US" sz="1400" b="1" dirty="0" err="1"/>
              <a:t>SD_Path</a:t>
            </a:r>
            <a:r>
              <a:rPr lang="en-US" sz="1400" b="1" dirty="0"/>
              <a:t>) != 0)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    SKIP_LOADER("Can't link SD driver");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  /*##-3- Open filesystem */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smtClean="0"/>
              <a:t>  if </a:t>
            </a:r>
            <a:r>
              <a:rPr lang="en-US" sz="1400" b="1" dirty="0"/>
              <a:t>(</a:t>
            </a:r>
            <a:r>
              <a:rPr lang="en-US" sz="1400" b="1" dirty="0" err="1"/>
              <a:t>f_mount</a:t>
            </a:r>
            <a:r>
              <a:rPr lang="en-US" sz="1400" b="1" dirty="0"/>
              <a:t>(&amp;fs, (TCHAR </a:t>
            </a:r>
            <a:r>
              <a:rPr lang="en-US" sz="1400" b="1" dirty="0" err="1"/>
              <a:t>const</a:t>
            </a:r>
            <a:r>
              <a:rPr lang="en-US" sz="1400" b="1" dirty="0"/>
              <a:t>*) "", 1) != </a:t>
            </a:r>
            <a:r>
              <a:rPr lang="en-US" sz="1400" b="1" i="1" dirty="0"/>
              <a:t>FR_OK)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    SKIP_LOADER("Can't open filesystem, is SD card inserted and formatted as FAT32?");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979375" y="2058194"/>
            <a:ext cx="9601200" cy="3046988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90000"/>
                </a:schemeClr>
              </a:gs>
              <a:gs pos="35000">
                <a:schemeClr val="accent1">
                  <a:tint val="37000"/>
                  <a:satMod val="300000"/>
                  <a:alpha val="90000"/>
                </a:schemeClr>
              </a:gs>
              <a:gs pos="100000">
                <a:schemeClr val="accent1">
                  <a:tint val="15000"/>
                  <a:satMod val="350000"/>
                  <a:alpha val="9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Diskio_drvTypeDef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SD_Driver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SD_initialize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SD_status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SD_read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SD_write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#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_USE_IOCTL == 1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SD_ioctl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#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endif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/* _USE_IOCTL == 1 */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600" dirty="0" smtClean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DSTATUS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SD_initialize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503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BYTE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lun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Stat = STA_NOINIT;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BSP_SD_Init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MSD_OK)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Stat &amp;= ~STA_NOINIT;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53813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Bootloader implementation /file ops/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62" y="1277793"/>
            <a:ext cx="10968514" cy="4939792"/>
          </a:xfrm>
          <a:noFill/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/*##-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4- Find description ###################################################*/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res =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f_findfirst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fno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"app*.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fno.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&amp;&amp;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res == 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FR_OK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64288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</a:rPr>
              <a:t>strcpy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originalFileName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fno.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/*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Search for last item */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f_findnext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fno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f_closedir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/*##-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5- Open description file ##############################################*/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42880"/>
                </a:solidFill>
                <a:latin typeface="Consolas" panose="020B0609020204030204" pitchFamily="49" charset="0"/>
              </a:rPr>
              <a:t>f_open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FA_READ) !=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FR_OK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SKIP_LOADER(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"Can't open description file %s"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428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f_read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(&amp;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&amp;c, 1, &amp;ln) != </a:t>
            </a:r>
            <a:r>
              <a:rPr lang="en-US" sz="1400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FR_OK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|| ln != 1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-1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64288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6428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6428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f_close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(&amp;</a:t>
            </a:r>
            <a:r>
              <a:rPr lang="en-US" sz="14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fle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en-US" sz="1400" u="sn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0134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Bootloader implementation </a:t>
            </a:r>
            <a:r>
              <a:rPr lang="en-US" dirty="0" smtClean="0"/>
              <a:t>/FLASH ops</a:t>
            </a:r>
            <a:r>
              <a:rPr lang="en-US" dirty="0"/>
              <a:t>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62" y="1277793"/>
            <a:ext cx="10968514" cy="4862847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Unlock the Flash to enable the flash control register access *************/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HAL_FLASH_Unlock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Allow Access to option bytes sector 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HAL_FLASH_OB_Unlock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Get the Dual bank configuration status 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HAL_FLASHEx_OBGetConfig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OBInit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/*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Turn on LED3 if FLASH is configured in Single Bank mode 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OBInit.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USERConfig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 OB_NDBANK_SINGLE_BANK) == OB_NDBANK_DUAL_BANK)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SKIP_LOADER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"Wrong FLASH DUAL_BANK option byte"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Erase FLASH sectors 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(APP_START);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endSector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(APP_START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Fill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EraseInit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structure*/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EraseInitStruct.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TypeErase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FLASH_TYPEERASE_SECTORS;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EraseInitStruct.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VoltageRange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FLASH_VOLTAGE_RANGE_3;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EraseInitStruct.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EraseInitStruct.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NbSectors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endSector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HAL_FLASHEx_Erase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EraseInitStruct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endSector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HAL_OK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DEAD_END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"FLASH erase failed at sector %d, stopping core. Reason: 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endSector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HAL_FLASH_GetError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8600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924249"/>
              </p:ext>
            </p:extLst>
          </p:nvPr>
        </p:nvGraphicFramePr>
        <p:xfrm>
          <a:off x="1938224" y="3735295"/>
          <a:ext cx="7006042" cy="3069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572"/>
                <a:gridCol w="3135123"/>
                <a:gridCol w="2335347"/>
              </a:tblGrid>
              <a:tr h="480164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>
                          <a:solidFill>
                            <a:schemeClr val="accent4"/>
                          </a:solidFill>
                        </a:rPr>
                        <a:t>9:00</a:t>
                      </a:r>
                      <a:endParaRPr lang="en-US" sz="1600" noProof="0" dirty="0">
                        <a:solidFill>
                          <a:schemeClr val="accent4"/>
                        </a:solidFill>
                      </a:endParaRPr>
                    </a:p>
                  </a:txBody>
                  <a:tcPr marL="121872" marR="121872" marT="60974" marB="6097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solidFill>
                            <a:schemeClr val="accent4"/>
                          </a:solidFill>
                        </a:rPr>
                        <a:t>About </a:t>
                      </a:r>
                      <a:r>
                        <a:rPr lang="en-US" sz="1600" noProof="0" dirty="0" smtClean="0">
                          <a:solidFill>
                            <a:schemeClr val="accent4"/>
                          </a:solidFill>
                        </a:rPr>
                        <a:t>ST</a:t>
                      </a:r>
                    </a:p>
                  </a:txBody>
                  <a:tcPr marL="121872" marR="121872" marT="60974" marB="6097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solidFill>
                            <a:schemeClr val="accent4"/>
                          </a:solidFill>
                        </a:rPr>
                        <a:t>Tomas POKORNY</a:t>
                      </a:r>
                      <a:endParaRPr lang="en-US" sz="1600" noProof="0" dirty="0">
                        <a:solidFill>
                          <a:schemeClr val="accent4"/>
                        </a:solidFill>
                      </a:endParaRPr>
                    </a:p>
                  </a:txBody>
                  <a:tcPr marL="121872" marR="121872" marT="60974" marB="60974"/>
                </a:tc>
              </a:tr>
              <a:tr h="480164"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solidFill>
                          <a:schemeClr val="accent4"/>
                        </a:solidFill>
                      </a:endParaRPr>
                    </a:p>
                  </a:txBody>
                  <a:tcPr marL="121872" marR="121872" marT="60974" marB="6097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solidFill>
                            <a:schemeClr val="accent4"/>
                          </a:solidFill>
                        </a:rPr>
                        <a:t>Products</a:t>
                      </a:r>
                      <a:r>
                        <a:rPr lang="en-US" sz="1600" baseline="0" noProof="0" dirty="0" smtClean="0">
                          <a:solidFill>
                            <a:schemeClr val="accent4"/>
                          </a:solidFill>
                        </a:rPr>
                        <a:t> Offer</a:t>
                      </a:r>
                      <a:endParaRPr lang="en-US" sz="1600" noProof="0" dirty="0">
                        <a:solidFill>
                          <a:schemeClr val="accent4"/>
                        </a:solidFill>
                      </a:endParaRPr>
                    </a:p>
                  </a:txBody>
                  <a:tcPr marL="121872" marR="121872" marT="60974" marB="60974"/>
                </a:tc>
                <a:tc>
                  <a:txBody>
                    <a:bodyPr/>
                    <a:lstStyle/>
                    <a:p>
                      <a:endParaRPr lang="en-US" sz="1600" noProof="0">
                        <a:solidFill>
                          <a:schemeClr val="accent4"/>
                        </a:solidFill>
                      </a:endParaRPr>
                    </a:p>
                  </a:txBody>
                  <a:tcPr marL="121872" marR="121872" marT="60974" marB="60974"/>
                </a:tc>
              </a:tr>
              <a:tr h="576197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>
                          <a:solidFill>
                            <a:schemeClr val="accent4"/>
                          </a:solidFill>
                        </a:rPr>
                        <a:t>9:10</a:t>
                      </a:r>
                      <a:endParaRPr lang="en-US" sz="1600" noProof="0" dirty="0">
                        <a:solidFill>
                          <a:schemeClr val="accent4"/>
                        </a:solidFill>
                      </a:endParaRPr>
                    </a:p>
                  </a:txBody>
                  <a:tcPr marL="121872" marR="121872" marT="60974" marB="6097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solidFill>
                            <a:schemeClr val="accent4"/>
                          </a:solidFill>
                        </a:rPr>
                        <a:t>What is Bootloader?</a:t>
                      </a:r>
                    </a:p>
                    <a:p>
                      <a:r>
                        <a:rPr lang="en-US" sz="1600" noProof="0" dirty="0" smtClean="0">
                          <a:solidFill>
                            <a:schemeClr val="accent4"/>
                          </a:solidFill>
                        </a:rPr>
                        <a:t>How to build one</a:t>
                      </a:r>
                    </a:p>
                    <a:p>
                      <a:r>
                        <a:rPr lang="en-US" sz="1600" noProof="0" dirty="0" smtClean="0">
                          <a:solidFill>
                            <a:schemeClr val="accent4"/>
                          </a:solidFill>
                        </a:rPr>
                        <a:t>Practical demo &amp; hands-on</a:t>
                      </a:r>
                    </a:p>
                    <a:p>
                      <a:r>
                        <a:rPr lang="en-US" sz="1600" noProof="0" dirty="0" smtClean="0">
                          <a:solidFill>
                            <a:schemeClr val="accent4"/>
                          </a:solidFill>
                        </a:rPr>
                        <a:t>Impact on applications using bootloader</a:t>
                      </a:r>
                      <a:endParaRPr lang="en-US" sz="1600" noProof="0" dirty="0">
                        <a:solidFill>
                          <a:schemeClr val="accent4"/>
                        </a:solidFill>
                      </a:endParaRPr>
                    </a:p>
                  </a:txBody>
                  <a:tcPr marL="121872" marR="121872" marT="60974" marB="6097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solidFill>
                            <a:schemeClr val="accent4"/>
                          </a:solidFill>
                        </a:rPr>
                        <a:t>Tomas DRESLER</a:t>
                      </a:r>
                      <a:endParaRPr lang="en-US" sz="1600" noProof="0" dirty="0">
                        <a:solidFill>
                          <a:schemeClr val="accent4"/>
                        </a:solidFill>
                      </a:endParaRPr>
                    </a:p>
                  </a:txBody>
                  <a:tcPr marL="121872" marR="121872" marT="60974" marB="60974"/>
                </a:tc>
              </a:tr>
              <a:tr h="768263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>
                          <a:solidFill>
                            <a:schemeClr val="accent4"/>
                          </a:solidFill>
                        </a:rPr>
                        <a:t>10:30</a:t>
                      </a:r>
                      <a:endParaRPr lang="en-US" sz="1600" noProof="0" dirty="0">
                        <a:solidFill>
                          <a:schemeClr val="accent4"/>
                        </a:solidFill>
                      </a:endParaRPr>
                    </a:p>
                  </a:txBody>
                  <a:tcPr marL="121872" marR="121872" marT="60974" marB="6097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solidFill>
                            <a:schemeClr val="accent4"/>
                          </a:solidFill>
                        </a:rPr>
                        <a:t>End of session</a:t>
                      </a:r>
                      <a:endParaRPr lang="en-US" sz="1600" noProof="0" dirty="0">
                        <a:solidFill>
                          <a:schemeClr val="accent4"/>
                        </a:solidFill>
                      </a:endParaRPr>
                    </a:p>
                  </a:txBody>
                  <a:tcPr marL="121872" marR="121872" marT="60974" marB="60974"/>
                </a:tc>
                <a:tc>
                  <a:txBody>
                    <a:bodyPr/>
                    <a:lstStyle/>
                    <a:p>
                      <a:endParaRPr lang="en-US" sz="1600" noProof="0" dirty="0">
                        <a:solidFill>
                          <a:schemeClr val="accent4"/>
                        </a:solidFill>
                      </a:endParaRPr>
                    </a:p>
                  </a:txBody>
                  <a:tcPr marL="121872" marR="121872" marT="60974" marB="60974"/>
                </a:tc>
              </a:tr>
            </a:tbl>
          </a:graphicData>
        </a:graphic>
      </p:graphicFrame>
      <p:sp>
        <p:nvSpPr>
          <p:cNvPr id="17" name="Arc 3"/>
          <p:cNvSpPr/>
          <p:nvPr/>
        </p:nvSpPr>
        <p:spPr>
          <a:xfrm>
            <a:off x="1486907" y="1644317"/>
            <a:ext cx="7709433" cy="6010925"/>
          </a:xfrm>
          <a:custGeom>
            <a:avLst/>
            <a:gdLst>
              <a:gd name="connsiteX0" fmla="*/ 635208 w 7560840"/>
              <a:gd name="connsiteY0" fmla="*/ 5877851 h 7560840"/>
              <a:gd name="connsiteX1" fmla="*/ 1290151 w 7560840"/>
              <a:gd name="connsiteY1" fmla="*/ 936104 h 7560840"/>
              <a:gd name="connsiteX2" fmla="*/ 6275108 w 7560840"/>
              <a:gd name="connsiteY2" fmla="*/ 939979 h 7560840"/>
              <a:gd name="connsiteX3" fmla="*/ 6922368 w 7560840"/>
              <a:gd name="connsiteY3" fmla="*/ 5882738 h 7560840"/>
              <a:gd name="connsiteX4" fmla="*/ 3780420 w 7560840"/>
              <a:gd name="connsiteY4" fmla="*/ 3780420 h 7560840"/>
              <a:gd name="connsiteX5" fmla="*/ 635208 w 7560840"/>
              <a:gd name="connsiteY5" fmla="*/ 5877851 h 7560840"/>
              <a:gd name="connsiteX0" fmla="*/ 635208 w 7560840"/>
              <a:gd name="connsiteY0" fmla="*/ 5877851 h 7560840"/>
              <a:gd name="connsiteX1" fmla="*/ 1290151 w 7560840"/>
              <a:gd name="connsiteY1" fmla="*/ 936104 h 7560840"/>
              <a:gd name="connsiteX2" fmla="*/ 6275108 w 7560840"/>
              <a:gd name="connsiteY2" fmla="*/ 939979 h 7560840"/>
              <a:gd name="connsiteX3" fmla="*/ 6922368 w 7560840"/>
              <a:gd name="connsiteY3" fmla="*/ 5882738 h 7560840"/>
              <a:gd name="connsiteX0" fmla="*/ 635341 w 7561104"/>
              <a:gd name="connsiteY0" fmla="*/ 5877851 h 6091862"/>
              <a:gd name="connsiteX1" fmla="*/ 1290284 w 7561104"/>
              <a:gd name="connsiteY1" fmla="*/ 936104 h 6091862"/>
              <a:gd name="connsiteX2" fmla="*/ 6275241 w 7561104"/>
              <a:gd name="connsiteY2" fmla="*/ 939979 h 6091862"/>
              <a:gd name="connsiteX3" fmla="*/ 6922501 w 7561104"/>
              <a:gd name="connsiteY3" fmla="*/ 5882738 h 6091862"/>
              <a:gd name="connsiteX4" fmla="*/ 3646083 w 7561104"/>
              <a:gd name="connsiteY4" fmla="*/ 5891608 h 6091862"/>
              <a:gd name="connsiteX5" fmla="*/ 635341 w 7561104"/>
              <a:gd name="connsiteY5" fmla="*/ 5877851 h 6091862"/>
              <a:gd name="connsiteX0" fmla="*/ 635341 w 7561104"/>
              <a:gd name="connsiteY0" fmla="*/ 5877851 h 6091862"/>
              <a:gd name="connsiteX1" fmla="*/ 1290284 w 7561104"/>
              <a:gd name="connsiteY1" fmla="*/ 936104 h 6091862"/>
              <a:gd name="connsiteX2" fmla="*/ 6275241 w 7561104"/>
              <a:gd name="connsiteY2" fmla="*/ 939979 h 6091862"/>
              <a:gd name="connsiteX3" fmla="*/ 6922501 w 7561104"/>
              <a:gd name="connsiteY3" fmla="*/ 5882738 h 6091862"/>
              <a:gd name="connsiteX0" fmla="*/ 635341 w 7561104"/>
              <a:gd name="connsiteY0" fmla="*/ 5877851 h 5891608"/>
              <a:gd name="connsiteX1" fmla="*/ 1290284 w 7561104"/>
              <a:gd name="connsiteY1" fmla="*/ 936104 h 5891608"/>
              <a:gd name="connsiteX2" fmla="*/ 6275241 w 7561104"/>
              <a:gd name="connsiteY2" fmla="*/ 939979 h 5891608"/>
              <a:gd name="connsiteX3" fmla="*/ 6922501 w 7561104"/>
              <a:gd name="connsiteY3" fmla="*/ 5882738 h 5891608"/>
              <a:gd name="connsiteX4" fmla="*/ 3646083 w 7561104"/>
              <a:gd name="connsiteY4" fmla="*/ 5891608 h 5891608"/>
              <a:gd name="connsiteX5" fmla="*/ 635341 w 7561104"/>
              <a:gd name="connsiteY5" fmla="*/ 5877851 h 5891608"/>
              <a:gd name="connsiteX0" fmla="*/ 635341 w 7561104"/>
              <a:gd name="connsiteY0" fmla="*/ 5877851 h 5891608"/>
              <a:gd name="connsiteX1" fmla="*/ 1290284 w 7561104"/>
              <a:gd name="connsiteY1" fmla="*/ 936104 h 5891608"/>
              <a:gd name="connsiteX2" fmla="*/ 6275241 w 7561104"/>
              <a:gd name="connsiteY2" fmla="*/ 939979 h 5891608"/>
              <a:gd name="connsiteX3" fmla="*/ 6922501 w 7561104"/>
              <a:gd name="connsiteY3" fmla="*/ 5882738 h 5891608"/>
              <a:gd name="connsiteX0" fmla="*/ 635341 w 7561104"/>
              <a:gd name="connsiteY0" fmla="*/ 5877851 h 5891608"/>
              <a:gd name="connsiteX1" fmla="*/ 1290284 w 7561104"/>
              <a:gd name="connsiteY1" fmla="*/ 936104 h 5891608"/>
              <a:gd name="connsiteX2" fmla="*/ 6275241 w 7561104"/>
              <a:gd name="connsiteY2" fmla="*/ 939979 h 5891608"/>
              <a:gd name="connsiteX3" fmla="*/ 6922501 w 7561104"/>
              <a:gd name="connsiteY3" fmla="*/ 5882738 h 5891608"/>
              <a:gd name="connsiteX4" fmla="*/ 3646083 w 7561104"/>
              <a:gd name="connsiteY4" fmla="*/ 5891608 h 5891608"/>
              <a:gd name="connsiteX5" fmla="*/ 635341 w 7561104"/>
              <a:gd name="connsiteY5" fmla="*/ 5877851 h 5891608"/>
              <a:gd name="connsiteX0" fmla="*/ 635341 w 7561104"/>
              <a:gd name="connsiteY0" fmla="*/ 5877851 h 5891608"/>
              <a:gd name="connsiteX1" fmla="*/ 1290284 w 7561104"/>
              <a:gd name="connsiteY1" fmla="*/ 936104 h 5891608"/>
              <a:gd name="connsiteX2" fmla="*/ 6275241 w 7561104"/>
              <a:gd name="connsiteY2" fmla="*/ 939979 h 5891608"/>
              <a:gd name="connsiteX3" fmla="*/ 6922501 w 7561104"/>
              <a:gd name="connsiteY3" fmla="*/ 5882738 h 589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1104" h="5891608" stroke="0" extrusionOk="0">
                <a:moveTo>
                  <a:pt x="635341" y="5877851"/>
                </a:moveTo>
                <a:cubicBezTo>
                  <a:pt x="-417145" y="4299591"/>
                  <a:pt x="-136987" y="2185716"/>
                  <a:pt x="1290284" y="936104"/>
                </a:cubicBezTo>
                <a:cubicBezTo>
                  <a:pt x="2717555" y="-313507"/>
                  <a:pt x="4849914" y="-311850"/>
                  <a:pt x="6275241" y="939979"/>
                </a:cubicBezTo>
                <a:cubicBezTo>
                  <a:pt x="7700568" y="2191808"/>
                  <a:pt x="7977439" y="4306116"/>
                  <a:pt x="6922501" y="5882738"/>
                </a:cubicBezTo>
                <a:lnTo>
                  <a:pt x="3646083" y="5891608"/>
                </a:lnTo>
                <a:lnTo>
                  <a:pt x="635341" y="5877851"/>
                </a:lnTo>
                <a:close/>
              </a:path>
              <a:path w="7561104" h="5891608" fill="none">
                <a:moveTo>
                  <a:pt x="635341" y="5877851"/>
                </a:moveTo>
                <a:cubicBezTo>
                  <a:pt x="-417145" y="4299591"/>
                  <a:pt x="-136987" y="2185716"/>
                  <a:pt x="1290284" y="936104"/>
                </a:cubicBezTo>
                <a:cubicBezTo>
                  <a:pt x="2717555" y="-313507"/>
                  <a:pt x="4849914" y="-311850"/>
                  <a:pt x="6275241" y="939979"/>
                </a:cubicBezTo>
                <a:cubicBezTo>
                  <a:pt x="7700568" y="2191808"/>
                  <a:pt x="7977439" y="4306116"/>
                  <a:pt x="6922501" y="5882738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722600" y="2486869"/>
            <a:ext cx="1111843" cy="111253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2" tIns="60949" rIns="47992" bIns="60949"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Time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774633" y="1970678"/>
            <a:ext cx="1319708" cy="1320527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2" tIns="60949" rIns="47992" bIns="60949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Speaker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6699508" y="1951184"/>
            <a:ext cx="1487565" cy="1488486"/>
          </a:xfrm>
          <a:prstGeom prst="ellipse">
            <a:avLst/>
          </a:prstGeom>
          <a:noFill/>
          <a:ln w="127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fr-FR">
              <a:solidFill>
                <a:schemeClr val="accent2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3811728" y="1144174"/>
            <a:ext cx="1845284" cy="1846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2" tIns="60949" rIns="47992" bIns="60949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Presentation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8090" y="4119427"/>
            <a:ext cx="623756" cy="72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418090" y="5079756"/>
            <a:ext cx="623756" cy="72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418090" y="6401594"/>
            <a:ext cx="623756" cy="72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25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Bootloader implementation /FLASH ops/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362" y="1277793"/>
            <a:ext cx="10968514" cy="292385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FlashAddrW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APP_START;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uwImagePtrW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*)INTERNAL_BUFFER_START_ADDRESS;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+ 3) &amp; 0xFFFFFFFC;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round up for word access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HAL_FLASH_Program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(FLASH_TYPEPROGRAM_WORD,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FlashAddrW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uwImagePtrW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HAL_OK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DEAD_END(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"FLASH programming failed at address 0x%08X, stopping core. Reason: 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FlashAddrW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HAL_FLASH_GetError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-= 4;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FlashAddrW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4;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uwImagePtrW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85339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Bootloader implementation </a:t>
            </a:r>
            <a:r>
              <a:rPr lang="en-US" dirty="0" smtClean="0"/>
              <a:t>/CRC32/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62" y="1277793"/>
            <a:ext cx="10968514" cy="4688441"/>
          </a:xfrm>
        </p:spPr>
        <p:txBody>
          <a:bodyPr/>
          <a:lstStyle/>
          <a:p>
            <a:r>
              <a:rPr lang="en-US" dirty="0" smtClean="0"/>
              <a:t>CRC32 can be calculated for your binary </a:t>
            </a:r>
            <a:r>
              <a:rPr lang="en-US" dirty="0"/>
              <a:t>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emn178.github.io/online-tools/crc32_checksum.html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CRC setup 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__CRC_CLK_ENABLE();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hcrc.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CRC;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hcrc.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DefaultPolynomialUse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DEFAULT_POLYNOMIAL_ENABLE;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hcrc.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DefaultInitValueUse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DEFAULT_INIT_VALUE_ENABLE;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hcrc.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InputDataInversionMode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CRC_INPUTDATA_INVERSION_BYTE;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hcrc.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OutputDataInversionMode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CRC_OUTPUTDATA_INVERSION_ENABLE;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hcrc.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InputDataFormat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CRC_INPUTDATA_FORMAT_BYTES;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HAL_CRC_Init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hcrc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HAL_OK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SKIP_LOADER(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"Can't setup CRC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uwImagePtrW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&lt; &amp;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g_pfnVectors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+ (0xFFFC &gt;&gt; 2))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hcrc.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DR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__REV(*</a:t>
            </a:r>
            <a:r>
              <a:rPr lang="en-US" sz="1400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uwImagePtrW</a:t>
            </a:r>
            <a:r>
              <a:rPr lang="en-US" sz="1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++);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uwImagePtrW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!= ~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hcrc.</a:t>
            </a:r>
            <a:r>
              <a:rPr lang="en-US" sz="1400" b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Instance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DR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DEAD_END(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"Bootloader corrupted, invalid CRC (0x%08X)"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hcrc.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DR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04517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Bootloader implementation </a:t>
            </a:r>
            <a:r>
              <a:rPr lang="en-US" dirty="0" smtClean="0"/>
              <a:t>/The Jump/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62" y="1277793"/>
            <a:ext cx="10968514" cy="5078291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/*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here we go to verify image in memory 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uwImagePtrW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*)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APP_START;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newMSP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*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uwImagePtrW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newMSP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 0xFF000000) != 0x20000000)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DEAD_END(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"Application has bad stack pointer, stopping core."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jmpAddr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uwImagePtrW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jmpAddr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 0xFF000000) != 0x08000000 &amp;&amp;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jmpAddr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 0xFF000000) != 0x00000000)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DEAD_END(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"Application has bad entry point, stopping core."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//--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reset peripherals to guarantee flawless start of user application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HAL_CRC_DeInit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hcrc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BSP_LCD_MspDeInit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CTRL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&amp;=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SysTick_CTRL_ENABLE_Msk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HAL_RCC_DeInit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HAL_DeInit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SCB_DisableDCache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SCB_DisableICache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let's do The Jump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! 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set_MSP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newMSP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asm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"bx %0\n"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: : </a:t>
            </a:r>
            <a:r>
              <a:rPr lang="pt-B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"r"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(jmpAddr));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66902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60163" y="679450"/>
            <a:ext cx="727075" cy="196850"/>
          </a:xfrm>
        </p:spPr>
        <p:txBody>
          <a:bodyPr/>
          <a:lstStyle/>
          <a:p>
            <a:fld id="{5B31B9E4-8E4D-4C86-BFD7-412B282B373B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665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demo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62" y="1277793"/>
            <a:ext cx="10968514" cy="3488112"/>
          </a:xfrm>
        </p:spPr>
        <p:txBody>
          <a:bodyPr/>
          <a:lstStyle/>
          <a:p>
            <a:r>
              <a:rPr lang="en-US" dirty="0" smtClean="0"/>
              <a:t>The application within bootloader environment needs little adaptation</a:t>
            </a:r>
          </a:p>
          <a:p>
            <a:pPr lvl="1"/>
            <a:r>
              <a:rPr lang="en-US" dirty="0" smtClean="0"/>
              <a:t>It shall be linked in memory BEHIND the bootloader, let’s say with 64 kB offset:</a:t>
            </a:r>
            <a:br>
              <a:rPr lang="en-US" dirty="0" smtClean="0"/>
            </a:br>
            <a:r>
              <a:rPr lang="en-US" i="1" dirty="0" smtClean="0"/>
              <a:t>FLASH start = 0x080</a:t>
            </a:r>
            <a:r>
              <a:rPr lang="en-US" i="1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/>
              <a:t> 0000</a:t>
            </a:r>
          </a:p>
          <a:p>
            <a:pPr lvl="1"/>
            <a:r>
              <a:rPr lang="en-US" dirty="0" smtClean="0"/>
              <a:t>The FLASH length in linker file shall be decreased by this offset:</a:t>
            </a:r>
            <a:br>
              <a:rPr lang="en-US" dirty="0" smtClean="0"/>
            </a:br>
            <a:r>
              <a:rPr lang="en-US" i="1" dirty="0" smtClean="0"/>
              <a:t>FLASH length = (512 – 64) kB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NVIC-&gt;VTOR</a:t>
            </a:r>
            <a:r>
              <a:rPr lang="en-US" dirty="0" smtClean="0"/>
              <a:t> needs to point to beginning of application vector table (remember to update </a:t>
            </a:r>
            <a:r>
              <a:rPr lang="en-US" i="1" dirty="0" smtClean="0"/>
              <a:t>system_stm32f7xx.c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is all!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527928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362" y="116659"/>
            <a:ext cx="10762781" cy="6589735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Thank you </a:t>
            </a:r>
            <a:br>
              <a:rPr lang="en-US" sz="9600" dirty="0" smtClean="0"/>
            </a:br>
            <a:r>
              <a:rPr lang="en-US" sz="9600" dirty="0" smtClean="0"/>
              <a:t>for your attention!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40472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Why to bother with a bootloader?</a:t>
            </a:r>
            <a:br>
              <a:rPr lang="en-US" dirty="0" smtClean="0"/>
            </a:br>
            <a:r>
              <a:rPr lang="en-US" dirty="0" smtClean="0"/>
              <a:t>/open question/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460163" y="679450"/>
            <a:ext cx="727075" cy="196850"/>
          </a:xfrm>
        </p:spPr>
        <p:txBody>
          <a:bodyPr/>
          <a:lstStyle/>
          <a:p>
            <a:fld id="{5B31B9E4-8E4D-4C86-BFD7-412B282B37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4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STM32 boots?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8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STM32 (ARM Cortex-M) booting process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362" y="1277793"/>
            <a:ext cx="10968514" cy="4514034"/>
          </a:xfrm>
        </p:spPr>
        <p:txBody>
          <a:bodyPr/>
          <a:lstStyle/>
          <a:p>
            <a:r>
              <a:rPr lang="en-US" dirty="0" smtClean="0"/>
              <a:t>During Reset (after power-on or from other sources)</a:t>
            </a:r>
          </a:p>
          <a:p>
            <a:pPr lvl="1"/>
            <a:r>
              <a:rPr lang="en-US" dirty="0" smtClean="0"/>
              <a:t>Main oscillator starts, FLASH memory becomes ready</a:t>
            </a:r>
          </a:p>
          <a:p>
            <a:pPr lvl="1"/>
            <a:r>
              <a:rPr lang="en-US" dirty="0" smtClean="0"/>
              <a:t>Boot pins get sampled [BOOT0, (n)BOOT1], memory map is adapted</a:t>
            </a:r>
          </a:p>
          <a:p>
            <a:pPr lvl="1"/>
            <a:r>
              <a:rPr lang="en-US" dirty="0" smtClean="0"/>
              <a:t>Option bytes are loaded and applied</a:t>
            </a:r>
          </a:p>
          <a:p>
            <a:r>
              <a:rPr lang="en-US" dirty="0" smtClean="0"/>
              <a:t>After Reset</a:t>
            </a:r>
          </a:p>
          <a:p>
            <a:pPr lvl="1"/>
            <a:r>
              <a:rPr lang="en-US" dirty="0" smtClean="0"/>
              <a:t>Vector table is expected at beginning of FLASH memory (the only link with program placement is the register </a:t>
            </a:r>
            <a:r>
              <a:rPr lang="en-US" i="1" dirty="0" smtClean="0"/>
              <a:t>NVIC-&gt;VTOR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Cortex-M reads top of MSP from address </a:t>
            </a:r>
            <a:r>
              <a:rPr lang="en-US" i="1" dirty="0" smtClean="0"/>
              <a:t>VTOR + 0x0000 0000</a:t>
            </a:r>
          </a:p>
          <a:p>
            <a:pPr lvl="1"/>
            <a:r>
              <a:rPr lang="en-US" dirty="0" smtClean="0"/>
              <a:t>Cortex-M reads Reset Handler address from address </a:t>
            </a:r>
            <a:r>
              <a:rPr lang="en-US" i="1" dirty="0" smtClean="0"/>
              <a:t>VTOR + 0x0000 0004 </a:t>
            </a:r>
            <a:r>
              <a:rPr lang="en-US" dirty="0" smtClean="0"/>
              <a:t>and jumps</a:t>
            </a:r>
          </a:p>
          <a:p>
            <a:pPr lvl="1"/>
            <a:r>
              <a:rPr lang="en-US" dirty="0" smtClean="0"/>
              <a:t>… to be continued on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034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STM32 (CMSIS &amp; C RTL) booting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62" y="1277793"/>
            <a:ext cx="10968514" cy="5539956"/>
          </a:xfrm>
        </p:spPr>
        <p:txBody>
          <a:bodyPr/>
          <a:lstStyle/>
          <a:p>
            <a:r>
              <a:rPr lang="en-US" dirty="0" smtClean="0"/>
              <a:t>CMSIS entry at Reset Handler</a:t>
            </a:r>
          </a:p>
          <a:p>
            <a:pPr lvl="1"/>
            <a:r>
              <a:rPr lang="en-US" dirty="0" smtClean="0"/>
              <a:t>Call to </a:t>
            </a:r>
            <a:r>
              <a:rPr lang="en-US" i="1" dirty="0" err="1" smtClean="0"/>
              <a:t>SystemInit</a:t>
            </a:r>
            <a:r>
              <a:rPr lang="en-US" dirty="0" smtClean="0"/>
              <a:t> (</a:t>
            </a:r>
            <a:r>
              <a:rPr lang="en-US" i="1" dirty="0" smtClean="0"/>
              <a:t>system_stm32f7xx.c</a:t>
            </a:r>
            <a:r>
              <a:rPr lang="en-US" dirty="0" smtClean="0"/>
              <a:t>) updates VTOR, initializes clock (and external memory interface, if needed)</a:t>
            </a:r>
          </a:p>
          <a:p>
            <a:pPr lvl="1"/>
            <a:r>
              <a:rPr lang="en-US" dirty="0" smtClean="0"/>
              <a:t>Call to C RTL entry (</a:t>
            </a:r>
            <a:r>
              <a:rPr lang="en-US" i="1" dirty="0" smtClean="0"/>
              <a:t>__main</a:t>
            </a:r>
            <a:r>
              <a:rPr lang="en-US" dirty="0" smtClean="0"/>
              <a:t>) or manual memory initialization</a:t>
            </a:r>
          </a:p>
          <a:p>
            <a:pPr lvl="1"/>
            <a:r>
              <a:rPr lang="en-US" dirty="0" smtClean="0"/>
              <a:t>Jump to main(void)</a:t>
            </a:r>
          </a:p>
          <a:p>
            <a:r>
              <a:rPr lang="en-US" dirty="0" smtClean="0"/>
              <a:t>C RTL entry</a:t>
            </a:r>
          </a:p>
          <a:p>
            <a:pPr lvl="1"/>
            <a:r>
              <a:rPr lang="en-US" dirty="0" smtClean="0"/>
              <a:t>Initializes RW memory section (static and global variables with initialized values) by copy of </a:t>
            </a:r>
            <a:r>
              <a:rPr lang="en-US" dirty="0" err="1" smtClean="0"/>
              <a:t>init</a:t>
            </a:r>
            <a:r>
              <a:rPr lang="en-US" dirty="0" smtClean="0"/>
              <a:t> values from FLASH to RAM – several blocks, table describing the copy (or unpack) operations is created by linker</a:t>
            </a:r>
          </a:p>
          <a:p>
            <a:pPr lvl="1"/>
            <a:r>
              <a:rPr lang="en-US" dirty="0" smtClean="0"/>
              <a:t>Initializes ZI memory section by filling with zeros</a:t>
            </a:r>
          </a:p>
          <a:p>
            <a:pPr lvl="1"/>
            <a:r>
              <a:rPr lang="en-US" dirty="0" smtClean="0"/>
              <a:t>Initializes stack and heap internal pointers and zones</a:t>
            </a:r>
          </a:p>
          <a:p>
            <a:pPr lvl="1"/>
            <a:r>
              <a:rPr lang="en-US" dirty="0" smtClean="0"/>
              <a:t>Opens I/O channels (</a:t>
            </a:r>
            <a:r>
              <a:rPr lang="en-US" i="1" dirty="0" err="1" smtClean="0"/>
              <a:t>stderr</a:t>
            </a:r>
            <a:r>
              <a:rPr lang="en-US" i="1" dirty="0" smtClean="0"/>
              <a:t>, </a:t>
            </a:r>
            <a:r>
              <a:rPr lang="en-US" i="1" dirty="0" err="1" smtClean="0"/>
              <a:t>stdin</a:t>
            </a:r>
            <a:r>
              <a:rPr lang="en-US" i="1" dirty="0" smtClean="0"/>
              <a:t>, </a:t>
            </a:r>
            <a:r>
              <a:rPr lang="en-US" i="1" dirty="0" err="1" smtClean="0"/>
              <a:t>stdout</a:t>
            </a:r>
            <a:r>
              <a:rPr lang="en-US" dirty="0" smtClean="0"/>
              <a:t>), calls static class constructors, if C++ is used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75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execution on a 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62" y="1277793"/>
            <a:ext cx="10968514" cy="4216517"/>
          </a:xfrm>
        </p:spPr>
        <p:txBody>
          <a:bodyPr/>
          <a:lstStyle/>
          <a:p>
            <a:r>
              <a:rPr lang="en-US" dirty="0" smtClean="0"/>
              <a:t>A C program starts in </a:t>
            </a:r>
            <a:r>
              <a:rPr lang="en-US" i="1" dirty="0" err="1" smtClean="0"/>
              <a:t>int</a:t>
            </a:r>
            <a:r>
              <a:rPr lang="en-US" i="1" dirty="0" smtClean="0"/>
              <a:t> main(void)</a:t>
            </a:r>
          </a:p>
          <a:p>
            <a:pPr lvl="1"/>
            <a:r>
              <a:rPr lang="en-US" dirty="0" smtClean="0"/>
              <a:t>Program isn’t expected to exit </a:t>
            </a:r>
            <a:r>
              <a:rPr lang="en-US" i="1" dirty="0" smtClean="0"/>
              <a:t>main</a:t>
            </a:r>
            <a:r>
              <a:rPr lang="en-US" dirty="0" smtClean="0"/>
              <a:t>, but safety net exists:</a:t>
            </a:r>
          </a:p>
          <a:p>
            <a:pPr lvl="2"/>
            <a:r>
              <a:rPr lang="en-US" i="1" dirty="0" err="1" smtClean="0"/>
              <a:t>atexit</a:t>
            </a:r>
            <a:r>
              <a:rPr lang="en-US" i="1" dirty="0" smtClean="0"/>
              <a:t>(fun), exit(), _Exit(), _kill() </a:t>
            </a:r>
            <a:r>
              <a:rPr lang="en-US" dirty="0" smtClean="0"/>
              <a:t>– can be overridden, see </a:t>
            </a:r>
            <a:r>
              <a:rPr lang="en-US" i="1" dirty="0" err="1" smtClean="0"/>
              <a:t>syscalls.c</a:t>
            </a:r>
            <a:endParaRPr lang="en-US" i="1" dirty="0" smtClean="0"/>
          </a:p>
          <a:p>
            <a:pPr lvl="1"/>
            <a:r>
              <a:rPr lang="en-US" dirty="0" smtClean="0"/>
              <a:t>There is typically no operating system “above the application” to take control back</a:t>
            </a:r>
          </a:p>
          <a:p>
            <a:pPr lvl="1"/>
            <a:r>
              <a:rPr lang="en-US" dirty="0" smtClean="0"/>
              <a:t>At programmer’s shoulders is the implementation of safe handling of exceptions</a:t>
            </a:r>
          </a:p>
          <a:p>
            <a:pPr lvl="2"/>
            <a:r>
              <a:rPr lang="en-US" dirty="0" smtClean="0"/>
              <a:t>Watchdogs (SW, HW, safe external design – IEC 60 335, SIL)</a:t>
            </a:r>
          </a:p>
          <a:p>
            <a:pPr lvl="2"/>
            <a:r>
              <a:rPr lang="en-US" dirty="0" smtClean="0"/>
              <a:t>Issue logging and attribute collection for online identification</a:t>
            </a:r>
          </a:p>
          <a:p>
            <a:pPr lvl="2"/>
            <a:r>
              <a:rPr lang="en-US" dirty="0" smtClean="0"/>
              <a:t>User warning (dead device over ever-restarting device over user choice)</a:t>
            </a:r>
          </a:p>
          <a:p>
            <a:pPr lvl="2"/>
            <a:r>
              <a:rPr lang="en-US" dirty="0" smtClean="0"/>
              <a:t>System reset to prevent deadlock</a:t>
            </a:r>
          </a:p>
          <a:p>
            <a:pPr lvl="2"/>
            <a:r>
              <a:rPr lang="en-US" dirty="0" smtClean="0"/>
              <a:t>Preventing overheating, battery discharge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4654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update your application?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460163" y="679450"/>
            <a:ext cx="727075" cy="196850"/>
          </a:xfrm>
        </p:spPr>
        <p:txBody>
          <a:bodyPr/>
          <a:lstStyle/>
          <a:p>
            <a:fld id="{5B31B9E4-8E4D-4C86-BFD7-412B282B373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63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In-Application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62" y="1277793"/>
            <a:ext cx="10968514" cy="4308850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An application can update itself, while in operation (let’s imagine a server power source)</a:t>
            </a:r>
          </a:p>
          <a:p>
            <a:pPr lvl="1"/>
            <a:r>
              <a:rPr lang="en-US" dirty="0" smtClean="0"/>
              <a:t>App can reuse any interface, even those with difficult protocols and huge SW stacks, with added encryption and security</a:t>
            </a:r>
          </a:p>
          <a:p>
            <a:r>
              <a:rPr lang="en-US" dirty="0" smtClean="0"/>
              <a:t>Disadvantages</a:t>
            </a:r>
            <a:endParaRPr lang="en-US" dirty="0"/>
          </a:p>
          <a:p>
            <a:pPr lvl="1"/>
            <a:r>
              <a:rPr lang="en-US" dirty="0" smtClean="0"/>
              <a:t>Microcontroller needs double memory (for working and new version) – expensive</a:t>
            </a:r>
          </a:p>
          <a:p>
            <a:pPr lvl="1"/>
            <a:r>
              <a:rPr lang="en-US" dirty="0" smtClean="0"/>
              <a:t>If upgrade fails (power loss, ESD event), you can brick the application totally by damaging the vector table</a:t>
            </a:r>
          </a:p>
          <a:p>
            <a:pPr lvl="1"/>
            <a:r>
              <a:rPr lang="en-US" dirty="0" smtClean="0"/>
              <a:t>Needs dual bank architecture, which means more versions and relocatable code and data (difficult to maintain)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02237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CLINAME" val="ᑦᑿᑔᑽᑲᒄᒄᑺᑷᑺᑶᑵ"/>
  <p:tag name="DATETIME" val="ᑈᑀᑇᑀᑃᑁᑂᑃᐱᐱᑂᑆᑋᑁᑄᑡᑞᐱᐹᑘᑞᑥᐼᑃᑋᑁᐺ"/>
  <p:tag name="DONEBY" val="ᑤᑥᑭᑴᑽᑲᒃᑲᐱᑴᒀᑽᒀᑾᑳᒀ"/>
  <p:tag name="IPADDRESS" val="ᑒᑘᑣᑔᑨᑝᑃᑂᑄᑄ"/>
  <p:tag name="APPVER" val="ᑄᐿᑁ"/>
  <p:tag name="RANDOM" val="17"/>
  <p:tag name="CHECKSUM" val="ᑅᑉᑄᑇ"/>
  <p:tag name="ISPRING_RESOURCE_PATHS_HASH_2" val="bb676f2088989847832f8dea20845ed3ced6f7aa"/>
</p:tagLst>
</file>

<file path=ppt/theme/theme1.xml><?xml version="1.0" encoding="utf-8"?>
<a:theme xmlns:a="http://schemas.openxmlformats.org/drawingml/2006/main" name="ST Template [16-9][2]_updates_13042012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fd4f7438eb64b4fb2740c42c2d09f06 xmlns="964ac87d-ee9f-445a-856c-d1bb75df95c2">
      <Terms xmlns="http://schemas.microsoft.com/office/infopath/2007/PartnerControls">
        <TermInfo xmlns="http://schemas.microsoft.com/office/infopath/2007/PartnerControls">
          <TermName>Training</TermName>
          <TermId>8326de07-5e6b-42f8-ad3f-08a1894f81ba</TermId>
        </TermInfo>
      </Terms>
    </hfd4f7438eb64b4fb2740c42c2d09f06>
    <ST_x0020_OrganizationTaxHTField0 xmlns="6582ad93-4aeb-4902-a4d4-27512afa6c03">
      <Terms xmlns="http://schemas.microsoft.com/office/infopath/2007/PartnerControls">
        <TermInfo xmlns="http://schemas.microsoft.com/office/infopath/2007/PartnerControls">
          <TermName>Microcontrollers ＆ Digital ICs Group (MDG)</TermName>
          <TermId>876394c8-0720-4638-a8d5-c6588c9b9f67</TermId>
        </TermInfo>
      </Terms>
    </ST_x0020_OrganizationTaxHTField0>
    <TaxKeywordTaxHTField xmlns="964ac87d-ee9f-445a-856c-d1bb75df95c2">
      <Terms xmlns="http://schemas.microsoft.com/office/infopath/2007/PartnerControls">
        <TermInfo xmlns="http://schemas.microsoft.com/office/infopath/2007/PartnerControls">
          <TermName>SD</TermName>
          <TermId>11111111-1111-1111-1111-111111111111</TermId>
        </TermInfo>
        <TermInfo xmlns="http://schemas.microsoft.com/office/infopath/2007/PartnerControls">
          <TermName>SDMMC</TermName>
          <TermId>11111111-1111-1111-1111-111111111111</TermId>
        </TermInfo>
        <TermInfo xmlns="http://schemas.microsoft.com/office/infopath/2007/PartnerControls">
          <TermName>bootloader</TermName>
          <TermId>11111111-1111-1111-1111-111111111111</TermId>
        </TermInfo>
        <TermInfo xmlns="http://schemas.microsoft.com/office/infopath/2007/PartnerControls">
          <TermName>STM32</TermName>
          <TermId>11111111-1111-1111-1111-111111111111</TermId>
        </TermInfo>
      </Terms>
    </TaxKeywordTaxHTField>
    <ST_x0020_LocationTaxHTField0 xmlns="6582ad93-4aeb-4902-a4d4-27512afa6c03">
      <Terms xmlns="http://schemas.microsoft.com/office/infopath/2007/PartnerControls">
        <TermInfo xmlns="http://schemas.microsoft.com/office/infopath/2007/PartnerControls">
          <TermName>Prague (PRG)</TermName>
          <TermId>c94217a4-aa5a-4c5b-ba72-5db108417a7c</TermId>
        </TermInfo>
      </Terms>
    </ST_x0020_LocationTaxHTField0>
    <TaxCatchAll xmlns="964ac87d-ee9f-445a-856c-d1bb75df95c2">
      <Value>3704</Value>
    </TaxCatchAll>
    <Doc_x0020_Date xmlns="6582ad93-4aeb-4902-a4d4-27512afa6c03">2017-10-20T00:00:00+02:00</Doc_x0020_Date>
    <Display_x0020_on_x0020_page xmlns="3f89eac4-a548-4f18-9b01-6aea538e80e1">No</Display_x0020_on_x0020_page>
    <Sub_x0020_TopicTaxHTField0 xmlns="6582ad93-4aeb-4902-a4d4-27512afa6c03">
      <Terms xmlns="http://schemas.microsoft.com/office/infopath/2007/PartnerControls">
        <TermInfo xmlns="http://schemas.microsoft.com/office/infopath/2007/PartnerControls">
          <TermName>ARM</TermName>
          <TermId>6f80d79e-3733-45e8-92c8-41ef425b0969</TermId>
        </TermInfo>
        <TermInfo xmlns="http://schemas.microsoft.com/office/infopath/2007/PartnerControls">
          <TermName>MDG</TermName>
          <TermId>d7c8b3b6-7977-4089-b2a9-8be4b150a13f</TermId>
        </TermInfo>
        <TermInfo xmlns="http://schemas.microsoft.com/office/infopath/2007/PartnerControls">
          <TermName>MCD (Microcontroller Division)</TermName>
          <TermId>aaab1be6-e296-4821-98e7-c0843f974620</TermId>
        </TermInfo>
      </Terms>
    </Sub_x0020_TopicTaxHTField0>
    <RoutingRuleDescription xmlns="http://schemas.microsoft.com/sharepoint/v3" xsi:nil="true"/>
    <TopicsTaxHTField0 xmlns="6582ad93-4aeb-4902-a4d4-27512afa6c03">
      <Terms xmlns="http://schemas.microsoft.com/office/infopath/2007/PartnerControls">
        <TermInfo xmlns="http://schemas.microsoft.com/office/infopath/2007/PartnerControls">
          <TermName>Customer Support</TermName>
          <TermId>9ae410cd-74af-4feb-8495-e0ce3ce472de</TermId>
        </TermInfo>
        <TermInfo xmlns="http://schemas.microsoft.com/office/infopath/2007/PartnerControls">
          <TermName>Products</TermName>
          <TermId>ce54fcc7-b73f-44e1-abe1-45e59e551138</TermId>
        </TermInfo>
      </Terms>
    </TopicsTaxHTField0>
    <PublishingContact xmlns="http://schemas.microsoft.com/sharepoint/v3">
      <UserInfo>
        <DisplayName>Clara COLOMBO</DisplayName>
        <AccountId>21368</AccountId>
        <AccountType/>
      </UserInfo>
    </PublishingContact>
    <AverageRating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T Document" ma:contentTypeID="0x01010039668769A69D98409B120A8F0C997A1300750D0261E1EFCC46A9FBC9BE55ECD7AB" ma:contentTypeVersion="88" ma:contentTypeDescription="Used to describe any document (pdf, word, excel...) uploaded in BeST." ma:contentTypeScope="" ma:versionID="ad182ef27f40576a55dc64767c96ff00">
  <xsd:schema xmlns:xsd="http://www.w3.org/2001/XMLSchema" xmlns:xs="http://www.w3.org/2001/XMLSchema" xmlns:p="http://schemas.microsoft.com/office/2006/metadata/properties" xmlns:ns1="http://schemas.microsoft.com/sharepoint/v3" xmlns:ns2="964ac87d-ee9f-445a-856c-d1bb75df95c2" xmlns:ns3="6582ad93-4aeb-4902-a4d4-27512afa6c03" xmlns:ns4="3f89eac4-a548-4f18-9b01-6aea538e80e1" targetNamespace="http://schemas.microsoft.com/office/2006/metadata/properties" ma:root="true" ma:fieldsID="54540f641e2f9b2f39723359bf4b620b" ns1:_="" ns2:_="" ns3:_="" ns4:_="">
    <xsd:import namespace="http://schemas.microsoft.com/sharepoint/v3"/>
    <xsd:import namespace="964ac87d-ee9f-445a-856c-d1bb75df95c2"/>
    <xsd:import namespace="6582ad93-4aeb-4902-a4d4-27512afa6c03"/>
    <xsd:import namespace="3f89eac4-a548-4f18-9b01-6aea538e80e1"/>
    <xsd:element name="properties">
      <xsd:complexType>
        <xsd:sequence>
          <xsd:element name="documentManagement">
            <xsd:complexType>
              <xsd:all>
                <xsd:element ref="ns3:Doc_x0020_Date" minOccurs="0"/>
                <xsd:element ref="ns1:PublishingContact" minOccurs="0"/>
                <xsd:element ref="ns1:RatingCount" minOccurs="0"/>
                <xsd:element ref="ns3:TopicsTaxHTField0" minOccurs="0"/>
                <xsd:element ref="ns3:ST_x0020_OrganizationTaxHTField0" minOccurs="0"/>
                <xsd:element ref="ns2:TaxCatchAll" minOccurs="0"/>
                <xsd:element ref="ns2:TaxCatchAllLabel" minOccurs="0"/>
                <xsd:element ref="ns2:hfd4f7438eb64b4fb2740c42c2d09f06" minOccurs="0"/>
                <xsd:element ref="ns2:TaxKeywordTaxHTField" minOccurs="0"/>
                <xsd:element ref="ns3:Sub_x0020_TopicTaxHTField0" minOccurs="0"/>
                <xsd:element ref="ns1:RoutingRuleDescription" minOccurs="0"/>
                <xsd:element ref="ns1:AverageRating" minOccurs="0"/>
                <xsd:element ref="ns4:Display_x0020_on_x0020_page" minOccurs="0"/>
                <xsd:element ref="ns3:ST_x0020_Location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Contact" ma:index="4" nillable="true" ma:displayName="Contact" ma:description="The contact is the owner or author of this document.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Count" ma:index="10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outingRuleDescription" ma:index="23" nillable="true" ma:displayName="Description" ma:hidden="true" ma:internalName="RoutingRuleDescription" ma:readOnly="false">
      <xsd:simpleType>
        <xsd:restriction base="dms:Text">
          <xsd:maxLength value="255"/>
        </xsd:restriction>
      </xsd:simpleType>
    </xsd:element>
    <xsd:element name="AverageRating" ma:index="24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4ac87d-ee9f-445a-856c-d1bb75df95c2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6bceff6-33bb-4733-a942-2cfb09fbfc9e}" ma:internalName="TaxCatchAll" ma:showField="CatchAllData" ma:web="6582ad93-4aeb-4902-a4d4-27512afa6c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9" nillable="true" ma:displayName="Taxonomy Catch All Column1" ma:hidden="true" ma:list="{36bceff6-33bb-4733-a942-2cfb09fbfc9e}" ma:internalName="TaxCatchAllLabel" ma:readOnly="true" ma:showField="CatchAllDataLabel" ma:web="6582ad93-4aeb-4902-a4d4-27512afa6c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fd4f7438eb64b4fb2740c42c2d09f06" ma:index="20" nillable="true" ma:taxonomy="true" ma:internalName="hfd4f7438eb64b4fb2740c42c2d09f06" ma:taxonomyFieldName="DSDocumentType" ma:displayName="Document Type" ma:readOnly="false" ma:default="" ma:fieldId="{1fd4f743-8eb6-4b4f-b274-0c42c2d09f06}" ma:sspId="a12e1b27-6b38-47db-a67e-1057ebfcf6e5" ma:termSetId="98d0e228-a6d9-4875-9099-4af89339c45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Free Keywords" ma:readOnly="false" ma:fieldId="{23f27201-bee3-471e-b2e7-b64fd8b7ca38}" ma:taxonomyMulti="true" ma:sspId="a12e1b27-6b38-47db-a67e-1057ebfcf6e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82ad93-4aeb-4902-a4d4-27512afa6c03" elementFormDefault="qualified">
    <xsd:import namespace="http://schemas.microsoft.com/office/2006/documentManagement/types"/>
    <xsd:import namespace="http://schemas.microsoft.com/office/infopath/2007/PartnerControls"/>
    <xsd:element name="Doc_x0020_Date" ma:index="3" nillable="true" ma:displayName="Doc Date" ma:default="[today]" ma:description="The date the document was created, may be before it was added to the intranet – Publish date by source" ma:format="DateOnly" ma:internalName="Doc_x0020_Date" ma:readOnly="false">
      <xsd:simpleType>
        <xsd:restriction base="dms:DateTime"/>
      </xsd:simpleType>
    </xsd:element>
    <xsd:element name="TopicsTaxHTField0" ma:index="11" nillable="true" ma:taxonomy="true" ma:internalName="TopicsTaxHTField0" ma:taxonomyFieldName="Topics" ma:displayName="Topics" ma:readOnly="false" ma:default="" ma:fieldId="{610ffa5b-5a6a-4efc-b4be-eb3b14757419}" ma:taxonomyMulti="true" ma:sspId="a12e1b27-6b38-47db-a67e-1057ebfcf6e5" ma:termSetId="dda47d19-ea03-4cd0-8c67-bf9c4d977c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T_x0020_OrganizationTaxHTField0" ma:index="14" nillable="true" ma:taxonomy="true" ma:internalName="ST_x0020_OrganizationTaxHTField0" ma:taxonomyFieldName="ST_x0020_Organization" ma:displayName="Organization" ma:readOnly="false" ma:default="" ma:fieldId="{472e535c-1c33-4ec5-bdee-a8a50b1efb43}" ma:sspId="a12e1b27-6b38-47db-a67e-1057ebfcf6e5" ma:termSetId="5fb73391-bc73-403d-835d-9528267d581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ub_x0020_TopicTaxHTField0" ma:index="22" nillable="true" ma:taxonomy="true" ma:internalName="Sub_x0020_TopicTaxHTField0" ma:taxonomyFieldName="Sub_x0020_Topic" ma:displayName="Sub Topic" ma:readOnly="false" ma:default="" ma:fieldId="{bea9e6ae-f6d0-43d5-a2e9-c84cf8c5c0ac}" ma:taxonomyMulti="true" ma:sspId="a12e1b27-6b38-47db-a67e-1057ebfcf6e5" ma:termSetId="7d96229c-c735-45eb-8c34-e405a1ed61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T_x0020_LocationTaxHTField0" ma:index="27" nillable="true" ma:taxonomy="true" ma:internalName="ST_x0020_LocationTaxHTField0" ma:taxonomyFieldName="ST_x0020_Location" ma:displayName="ST Location" ma:readOnly="false" ma:default="" ma:fieldId="{4e6b0feb-7548-4b75-854c-d9853709e867}" ma:taxonomyMulti="true" ma:sspId="a12e1b27-6b38-47db-a67e-1057ebfcf6e5" ma:termSetId="c2c89d8b-afae-42c7-94ac-5ea122182748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89eac4-a548-4f18-9b01-6aea538e80e1" elementFormDefault="qualified">
    <xsd:import namespace="http://schemas.microsoft.com/office/2006/documentManagement/types"/>
    <xsd:import namespace="http://schemas.microsoft.com/office/infopath/2007/PartnerControls"/>
    <xsd:element name="Display_x0020_on_x0020_page" ma:index="26" nillable="true" ma:displayName="Display on page" ma:format="Dropdown" ma:internalName="Display_x0020_on_x0020_page">
      <xsd:simpleType>
        <xsd:restriction base="dms:Choice">
          <xsd:enumeration value="Yes"/>
          <xsd:enumeration value="No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ACAD99-2AA5-420A-A4EA-907F67235317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3f89eac4-a548-4f18-9b01-6aea538e80e1"/>
    <ds:schemaRef ds:uri="http://schemas.microsoft.com/sharepoint/v3"/>
    <ds:schemaRef ds:uri="6582ad93-4aeb-4902-a4d4-27512afa6c03"/>
    <ds:schemaRef ds:uri="http://schemas.microsoft.com/office/2006/documentManagement/types"/>
    <ds:schemaRef ds:uri="964ac87d-ee9f-445a-856c-d1bb75df95c2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FE245A0-8B46-4B52-907C-9703292883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627FB-34C4-49F3-B69B-0A60157FD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64ac87d-ee9f-445a-856c-d1bb75df95c2"/>
    <ds:schemaRef ds:uri="6582ad93-4aeb-4902-a4d4-27512afa6c03"/>
    <ds:schemaRef ds:uri="3f89eac4-a548-4f18-9b01-6aea538e8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 Template [16-9][2]_final</Template>
  <TotalTime>292</TotalTime>
  <Words>1654</Words>
  <Application>Microsoft Office PowerPoint</Application>
  <PresentationFormat>Custom</PresentationFormat>
  <Paragraphs>339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Consolas</vt:lpstr>
      <vt:lpstr>ST Template [16-9][2]_updates_13042012</vt:lpstr>
      <vt:lpstr>SD card bootloader for STM32</vt:lpstr>
      <vt:lpstr>Agenda</vt:lpstr>
      <vt:lpstr>Why to bother with a bootloader? /open question/</vt:lpstr>
      <vt:lpstr>How STM32 boots?</vt:lpstr>
      <vt:lpstr>STM32 (ARM Cortex-M) booting process</vt:lpstr>
      <vt:lpstr>STM32 (CMSIS &amp; C RTL) booting process</vt:lpstr>
      <vt:lpstr>Program execution on a microcontroller</vt:lpstr>
      <vt:lpstr>How to update your application?</vt:lpstr>
      <vt:lpstr>In-Application Programming</vt:lpstr>
      <vt:lpstr>Bootloader</vt:lpstr>
      <vt:lpstr>External tools or services</vt:lpstr>
      <vt:lpstr>SD card bootloader implementation</vt:lpstr>
      <vt:lpstr>An SD card bootloader</vt:lpstr>
      <vt:lpstr>Bootloader program flow</vt:lpstr>
      <vt:lpstr>Bootloader program flow</vt:lpstr>
      <vt:lpstr>Bootloader program flow</vt:lpstr>
      <vt:lpstr>Bootloader implementation /Boot &amp; FS/</vt:lpstr>
      <vt:lpstr>Bootloader implementation /file ops/</vt:lpstr>
      <vt:lpstr>Bootloader implementation /FLASH ops/</vt:lpstr>
      <vt:lpstr>Bootloader implementation /FLASH ops/</vt:lpstr>
      <vt:lpstr>Bootloader implementation /CRC32/</vt:lpstr>
      <vt:lpstr>Bootloader implementation /The Jump/</vt:lpstr>
      <vt:lpstr>Demo application</vt:lpstr>
      <vt:lpstr>A demo application</vt:lpstr>
      <vt:lpstr>Thank you  for your attention!</vt:lpstr>
    </vt:vector>
  </TitlesOfParts>
  <Company>STMicroelectronics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 card Bootloader</dc:title>
  <dc:creator>Tomas DRESLER</dc:creator>
  <cp:keywords>SD ; SDMMC ; bootloader ; STM32</cp:keywords>
  <cp:lastModifiedBy>Tomas DRESLER</cp:lastModifiedBy>
  <cp:revision>29</cp:revision>
  <dcterms:created xsi:type="dcterms:W3CDTF">2017-10-20T11:45:04Z</dcterms:created>
  <dcterms:modified xsi:type="dcterms:W3CDTF">2017-10-20T16:37:18Z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0x01010039668769A69D98409B120A8F0C997A1300750D0261E1EFCC46A9FBC9BE55ECD7AB</vt:lpwstr>
  </property>
  <property fmtid="{D5CDD505-2E9C-101B-9397-08002B2CF9AE}" pid="3" name="ST Location">
    <vt:lpwstr/>
  </property>
  <property fmtid="{D5CDD505-2E9C-101B-9397-08002B2CF9AE}" pid="4" name="TaxKeyword">
    <vt:lpwstr/>
  </property>
  <property fmtid="{D5CDD505-2E9C-101B-9397-08002B2CF9AE}" pid="5" name="Sub Topic">
    <vt:lpwstr/>
  </property>
  <property fmtid="{D5CDD505-2E9C-101B-9397-08002B2CF9AE}" pid="6" name="Topics">
    <vt:lpwstr/>
  </property>
  <property fmtid="{D5CDD505-2E9C-101B-9397-08002B2CF9AE}" pid="7" name="DSDocumentType">
    <vt:lpwstr>3704;#Template|7440dd85-48b0-4e78-88b2-15e4cd19a90a</vt:lpwstr>
  </property>
  <property fmtid="{D5CDD505-2E9C-101B-9397-08002B2CF9AE}" pid="8" name="ST Organization">
    <vt:lpwstr/>
  </property>
</Properties>
</file>