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0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62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667000"/>
            <a:ext cx="5638800" cy="2362200"/>
          </a:xfrm>
        </p:spPr>
        <p:txBody>
          <a:bodyPr>
            <a:noAutofit/>
            <a:scene3d>
              <a:camera prst="obliqueTopLeft"/>
              <a:lightRig rig="threePt" dir="t"/>
            </a:scene3d>
          </a:bodyPr>
          <a:lstStyle/>
          <a:p>
            <a:r>
              <a:rPr lang="en-US" sz="9600" b="1" spc="0">
                <a:ln w="17780" cmpd="sng">
                  <a:solidFill>
                    <a:schemeClr val="tx2"/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PHP5</a:t>
            </a:r>
            <a:r>
              <a:rPr lang="en-US" sz="9600"/>
              <a:t/>
            </a:r>
            <a:br>
              <a:rPr lang="en-US" sz="9600"/>
            </a:br>
            <a:endParaRPr lang="en-US" sz="9600"/>
          </a:p>
        </p:txBody>
      </p:sp>
    </p:spTree>
    <p:extLst>
      <p:ext uri="{BB962C8B-B14F-4D97-AF65-F5344CB8AC3E}">
        <p14:creationId xmlns:p14="http://schemas.microsoft.com/office/powerpoint/2010/main" val="381828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hàm xử lý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Hàm ksort(): Sắp xếp trong array theo thứ tự tăng của khóa</a:t>
            </a:r>
            <a:endParaRPr lang="en-US"/>
          </a:p>
          <a:p>
            <a:pPr marL="0" indent="0">
              <a:buNone/>
            </a:pPr>
            <a:r>
              <a:rPr lang="en-US" b="1" smtClean="0"/>
              <a:t>Ví dụ: </a:t>
            </a:r>
          </a:p>
          <a:p>
            <a:pPr marL="0" indent="0">
              <a:buNone/>
            </a:pPr>
            <a:r>
              <a:rPr lang="en-US" smtClean="0"/>
              <a:t>$age = array(“Uyen"=&gt;"37",“Tuan"=&gt;"35", “Quynh"=&gt;"43");</a:t>
            </a:r>
            <a:br>
              <a:rPr lang="en-US" smtClean="0"/>
            </a:br>
            <a:r>
              <a:rPr lang="en-US" smtClean="0"/>
              <a:t>ksort($age);</a:t>
            </a:r>
          </a:p>
          <a:p>
            <a:pPr marL="0" indent="0">
              <a:buNone/>
            </a:pPr>
            <a:r>
              <a:rPr lang="en-US" b="1" smtClean="0"/>
              <a:t>Kết quả: </a:t>
            </a:r>
          </a:p>
          <a:p>
            <a:pPr marL="0" indent="0">
              <a:buNone/>
            </a:pPr>
            <a:r>
              <a:rPr lang="en-US" b="1">
                <a:solidFill>
                  <a:srgbClr val="002060"/>
                </a:solidFill>
              </a:rPr>
              <a:t>Key=Quynh, Value=43</a:t>
            </a:r>
            <a:r>
              <a:rPr lang="en-US" b="1">
                <a:solidFill>
                  <a:srgbClr val="002060"/>
                </a:solidFill>
              </a:rPr>
              <a:t/>
            </a:r>
            <a:br>
              <a:rPr lang="en-US" b="1">
                <a:solidFill>
                  <a:srgbClr val="002060"/>
                </a:solidFill>
              </a:rPr>
            </a:br>
            <a:r>
              <a:rPr lang="en-US" b="1">
                <a:solidFill>
                  <a:srgbClr val="002060"/>
                </a:solidFill>
              </a:rPr>
              <a:t>Key=Tuan, Value=35</a:t>
            </a:r>
            <a:r>
              <a:rPr lang="en-US" b="1">
                <a:solidFill>
                  <a:srgbClr val="002060"/>
                </a:solidFill>
              </a:rPr>
              <a:t/>
            </a:r>
            <a:br>
              <a:rPr lang="en-US" b="1">
                <a:solidFill>
                  <a:srgbClr val="002060"/>
                </a:solidFill>
              </a:rPr>
            </a:br>
            <a:r>
              <a:rPr lang="en-US" b="1">
                <a:solidFill>
                  <a:srgbClr val="002060"/>
                </a:solidFill>
              </a:rPr>
              <a:t>Key=Uyen, Value=37</a:t>
            </a:r>
            <a:endParaRPr lang="en-US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09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 </a:t>
            </a:r>
            <a:r>
              <a:rPr lang="en-US" b="1" smtClean="0"/>
              <a:t>Toán tử </a:t>
            </a:r>
            <a:r>
              <a:rPr lang="en-US" b="1"/>
              <a:t>trong PHP</a:t>
            </a:r>
            <a:r>
              <a:rPr lang="en-US"/>
              <a:t>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/>
              <a:t>Toán tử gán</a:t>
            </a:r>
            <a:r>
              <a:rPr lang="en-US"/>
              <a:t> </a:t>
            </a:r>
            <a:endParaRPr lang="en-US" smtClean="0"/>
          </a:p>
          <a:p>
            <a:endParaRPr lang="en-US"/>
          </a:p>
          <a:p>
            <a:pPr fontAlgn="base"/>
            <a:r>
              <a:rPr lang="en-US"/>
              <a:t>&lt;?php</a:t>
            </a:r>
          </a:p>
          <a:p>
            <a:pPr fontAlgn="base"/>
            <a:r>
              <a:rPr lang="en-US"/>
              <a:t>   $name </a:t>
            </a:r>
            <a:r>
              <a:rPr lang="en-US"/>
              <a:t>= </a:t>
            </a:r>
            <a:r>
              <a:rPr lang="en-US" smtClean="0"/>
              <a:t>“tuanpham"; </a:t>
            </a:r>
            <a:r>
              <a:rPr lang="en-US"/>
              <a:t>// Gán giá </a:t>
            </a:r>
            <a:r>
              <a:rPr lang="en-US"/>
              <a:t>trị </a:t>
            </a:r>
            <a:r>
              <a:rPr lang="en-US" smtClean="0"/>
              <a:t>“tuanpham" </a:t>
            </a:r>
            <a:r>
              <a:rPr lang="en-US"/>
              <a:t>cho bien $name</a:t>
            </a:r>
          </a:p>
          <a:p>
            <a:pPr fontAlgn="base"/>
            <a:r>
              <a:rPr lang="en-US"/>
              <a:t>   $number = 10 ; // gán giá trị 10 cho biến $number</a:t>
            </a:r>
          </a:p>
          <a:p>
            <a:pPr fontAlgn="base"/>
            <a:r>
              <a:rPr lang="en-US"/>
              <a:t>?&gt;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 </a:t>
            </a:r>
            <a:r>
              <a:rPr lang="en-US" b="1" smtClean="0"/>
              <a:t>Toán tử </a:t>
            </a:r>
            <a:r>
              <a:rPr lang="en-US" b="1"/>
              <a:t>trong PHP</a:t>
            </a:r>
            <a:r>
              <a:rPr lang="en-US"/>
              <a:t>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/>
              <a:t>Toán tử số học</a:t>
            </a:r>
            <a:endParaRPr lang="en-US"/>
          </a:p>
          <a:p>
            <a:endParaRPr lang="en-US" smtClean="0"/>
          </a:p>
          <a:p>
            <a:endParaRPr lang="en-US"/>
          </a:p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926516"/>
              </p:ext>
            </p:extLst>
          </p:nvPr>
        </p:nvGraphicFramePr>
        <p:xfrm>
          <a:off x="1952625" y="2362200"/>
          <a:ext cx="5238750" cy="3520440"/>
        </p:xfrm>
        <a:graphic>
          <a:graphicData uri="http://schemas.openxmlformats.org/drawingml/2006/table">
            <a:tbl>
              <a:tblPr/>
              <a:tblGrid>
                <a:gridCol w="1320165"/>
                <a:gridCol w="775335"/>
                <a:gridCol w="1571625"/>
                <a:gridCol w="157162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Tên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Ký hiệu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Mô tả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Ví dụ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Phép cộng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+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Cộng hai số hạng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$a + $b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Phép trừ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Trừ hai số hạng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$a - $b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Phép nhân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*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Nhân hai số hạng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$a * b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Phép chia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/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Chia hai số hạng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$a / $b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>
                          <a:effectLst/>
                        </a:rPr>
                        <a:t>Phép chia lấy dư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%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>
                          <a:effectLst/>
                        </a:rPr>
                        <a:t>Chi lấy dư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5 % 2 = 1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 </a:t>
            </a:r>
            <a:r>
              <a:rPr lang="en-US" b="1" smtClean="0"/>
              <a:t>Toán tử </a:t>
            </a:r>
            <a:r>
              <a:rPr lang="en-US" b="1"/>
              <a:t>trong PHP</a:t>
            </a:r>
            <a:r>
              <a:rPr lang="en-US"/>
              <a:t>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/>
              <a:t>Toán tử so sánh</a:t>
            </a:r>
            <a:endParaRPr lang="en-US" smtClean="0"/>
          </a:p>
          <a:p>
            <a:endParaRPr lang="en-US"/>
          </a:p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136420"/>
              </p:ext>
            </p:extLst>
          </p:nvPr>
        </p:nvGraphicFramePr>
        <p:xfrm>
          <a:off x="1128713" y="2209800"/>
          <a:ext cx="6886574" cy="4032069"/>
        </p:xfrm>
        <a:graphic>
          <a:graphicData uri="http://schemas.openxmlformats.org/drawingml/2006/table">
            <a:tbl>
              <a:tblPr/>
              <a:tblGrid>
                <a:gridCol w="1735417"/>
                <a:gridCol w="1019213"/>
                <a:gridCol w="2065972"/>
                <a:gridCol w="2065972"/>
              </a:tblGrid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Tên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Ký hiệu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Mô tả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Ví dụ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So sánh bằng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==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Hai số hạng bằng nhau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$a == $b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So sánh khác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!=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Hai số hạng khác nhau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$a != $b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vi-VN">
                          <a:effectLst/>
                        </a:rPr>
                        <a:t>So sánh lớn hơn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&gt;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>
                          <a:effectLst/>
                        </a:rPr>
                        <a:t>So sánh lớn hơn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$a &gt; b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vi-VN">
                          <a:effectLst/>
                        </a:rPr>
                        <a:t>So sánh nhỏ hơn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&lt;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>
                          <a:effectLst/>
                        </a:rPr>
                        <a:t>So sánh nhỏ hơn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$a &lt; $b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vi-VN">
                          <a:effectLst/>
                        </a:rPr>
                        <a:t>Lớn hơn hoặc bằng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&gt;=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>
                          <a:effectLst/>
                        </a:rPr>
                        <a:t>Lớn hơn hoặc bằng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$a &gt;= $b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vi-VN">
                          <a:effectLst/>
                        </a:rPr>
                        <a:t>Nhỏ hơn hoặc bằng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&lt;=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>
                          <a:effectLst/>
                        </a:rPr>
                        <a:t>Nhỏ hơn hoặc bằng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$a &lt;= $b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12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 </a:t>
            </a:r>
            <a:r>
              <a:rPr lang="en-US" b="1" smtClean="0"/>
              <a:t>Toán tử </a:t>
            </a:r>
            <a:r>
              <a:rPr lang="en-US" b="1"/>
              <a:t>trong PHP</a:t>
            </a:r>
            <a:r>
              <a:rPr lang="en-US"/>
              <a:t>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/>
              <a:t>Toán </a:t>
            </a:r>
            <a:r>
              <a:rPr lang="en-US" u="sng"/>
              <a:t>tử </a:t>
            </a:r>
            <a:r>
              <a:rPr lang="en-US" u="sng" smtClean="0"/>
              <a:t>logic</a:t>
            </a:r>
            <a:endParaRPr lang="en-US" smtClean="0"/>
          </a:p>
          <a:p>
            <a:endParaRPr lang="en-US"/>
          </a:p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022525"/>
              </p:ext>
            </p:extLst>
          </p:nvPr>
        </p:nvGraphicFramePr>
        <p:xfrm>
          <a:off x="609599" y="2362200"/>
          <a:ext cx="7696201" cy="3352800"/>
        </p:xfrm>
        <a:graphic>
          <a:graphicData uri="http://schemas.openxmlformats.org/drawingml/2006/table">
            <a:tbl>
              <a:tblPr/>
              <a:tblGrid>
                <a:gridCol w="1343337"/>
                <a:gridCol w="1609206"/>
                <a:gridCol w="3064487"/>
                <a:gridCol w="1679171"/>
              </a:tblGrid>
              <a:tr h="39960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Tên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Ký hiệu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Mô tả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Ví dụ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135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Phép và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&amp;&amp; hoặc and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>
                          <a:effectLst/>
                        </a:rPr>
                        <a:t>Cả 2 vế phải thoả mãn điều kiện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$a &gt; $b &amp;&amp; $a &gt; $c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135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Phép hoặc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|| hoặc or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>
                          <a:effectLst/>
                        </a:rPr>
                        <a:t>Một trong 2 thoả mãn điều kiện là được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$a &gt; $b || $a &lt; $c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0481">
                <a:tc>
                  <a:txBody>
                    <a:bodyPr/>
                    <a:lstStyle/>
                    <a:p>
                      <a:pPr algn="ctr"/>
                      <a:r>
                        <a:rPr lang="vi-VN">
                          <a:effectLst/>
                        </a:rPr>
                        <a:t>Phủ định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!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>
                          <a:effectLst/>
                        </a:rPr>
                        <a:t>Phủ định 1 điều kiện, giá trị nào đó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$a != b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06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b="1" smtClean="0"/>
              <a:t>Câu lệnh điều khiển trong PHP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2500" b="1"/>
              <a:t>if </a:t>
            </a:r>
            <a:r>
              <a:rPr lang="vi-VN" sz="2500"/>
              <a:t>( điều kiện) { </a:t>
            </a:r>
            <a:r>
              <a:rPr lang="vi-VN" sz="2500"/>
              <a:t/>
            </a:r>
            <a:br>
              <a:rPr lang="vi-VN" sz="2500"/>
            </a:br>
            <a:r>
              <a:rPr lang="vi-VN" sz="2500"/>
              <a:t>       // câu lệnh PHP</a:t>
            </a:r>
            <a:r>
              <a:rPr lang="vi-VN" sz="2500"/>
              <a:t/>
            </a:r>
            <a:br>
              <a:rPr lang="vi-VN" sz="2500"/>
            </a:br>
            <a:r>
              <a:rPr lang="vi-VN" sz="2500" smtClean="0"/>
              <a:t>}</a:t>
            </a:r>
            <a:r>
              <a:rPr lang="vi-VN" sz="2500"/>
              <a:t/>
            </a:r>
            <a:br>
              <a:rPr lang="vi-VN" sz="2500"/>
            </a:br>
            <a:endParaRPr lang="en-US" sz="2500" smtClean="0"/>
          </a:p>
          <a:p>
            <a:pPr marL="0" indent="0">
              <a:buNone/>
            </a:pPr>
            <a:r>
              <a:rPr lang="vi-VN" sz="2500"/>
              <a:t/>
            </a:r>
            <a:br>
              <a:rPr lang="vi-VN" sz="2500"/>
            </a:br>
            <a:r>
              <a:rPr lang="vi-VN" sz="2500" b="1"/>
              <a:t>if</a:t>
            </a:r>
            <a:r>
              <a:rPr lang="vi-VN" sz="2500"/>
              <a:t>(điều kiện){</a:t>
            </a:r>
            <a:r>
              <a:rPr lang="vi-VN" sz="2500"/>
              <a:t/>
            </a:r>
            <a:br>
              <a:rPr lang="vi-VN" sz="2500"/>
            </a:br>
            <a:r>
              <a:rPr lang="vi-VN" sz="2500"/>
              <a:t>       // câu lệnh thoả mãn điều kiện           </a:t>
            </a:r>
            <a:r>
              <a:rPr lang="vi-VN" sz="2500"/>
              <a:t/>
            </a:r>
            <a:br>
              <a:rPr lang="vi-VN" sz="2500"/>
            </a:br>
            <a:r>
              <a:rPr lang="vi-VN" sz="2500"/>
              <a:t>}</a:t>
            </a:r>
            <a:r>
              <a:rPr lang="vi-VN" sz="2500" b="1"/>
              <a:t>else</a:t>
            </a:r>
            <a:r>
              <a:rPr lang="vi-VN" sz="2500"/>
              <a:t>{</a:t>
            </a:r>
            <a:r>
              <a:rPr lang="vi-VN" sz="2500"/>
              <a:t/>
            </a:r>
            <a:br>
              <a:rPr lang="vi-VN" sz="2500"/>
            </a:br>
            <a:r>
              <a:rPr lang="vi-VN" sz="2500"/>
              <a:t>      // trái lại của điều kiện</a:t>
            </a:r>
            <a:r>
              <a:rPr lang="vi-VN" sz="2500"/>
              <a:t/>
            </a:r>
            <a:br>
              <a:rPr lang="vi-VN" sz="2500"/>
            </a:br>
            <a:r>
              <a:rPr lang="vi-VN" sz="2500" smtClean="0"/>
              <a:t>}</a:t>
            </a:r>
            <a:endParaRPr lang="en-US" sz="2500" smtClean="0"/>
          </a:p>
          <a:p>
            <a:pPr marL="0" indent="0">
              <a:buNone/>
            </a:pPr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233037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Câu lệnh điều khiển trong PHP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sz="2500" b="1"/>
              <a:t>if</a:t>
            </a:r>
            <a:r>
              <a:rPr lang="vi-VN" sz="2500"/>
              <a:t>(điều kiện){</a:t>
            </a:r>
            <a:br>
              <a:rPr lang="vi-VN" sz="2500"/>
            </a:br>
            <a:r>
              <a:rPr lang="vi-VN" sz="2500"/>
              <a:t>       // câu lệnh thoả mãn điều kiện           </a:t>
            </a:r>
            <a:br>
              <a:rPr lang="vi-VN" sz="2500"/>
            </a:br>
            <a:r>
              <a:rPr lang="vi-VN" sz="2500"/>
              <a:t>}</a:t>
            </a:r>
            <a:r>
              <a:rPr lang="vi-VN" sz="2500" b="1"/>
              <a:t>else</a:t>
            </a:r>
            <a:r>
              <a:rPr lang="en-US" sz="2500" b="1"/>
              <a:t>if</a:t>
            </a:r>
            <a:r>
              <a:rPr lang="en-US" sz="2500"/>
              <a:t>(điều kiện)</a:t>
            </a:r>
          </a:p>
          <a:p>
            <a:pPr marL="0" indent="0">
              <a:buNone/>
            </a:pPr>
            <a:r>
              <a:rPr lang="vi-VN" sz="2500"/>
              <a:t>{</a:t>
            </a:r>
            <a:r>
              <a:rPr lang="en-US" sz="2500"/>
              <a:t> </a:t>
            </a:r>
          </a:p>
          <a:p>
            <a:pPr marL="274320" lvl="1" indent="0">
              <a:buNone/>
            </a:pPr>
            <a:r>
              <a:rPr lang="vi-VN" sz="2500"/>
              <a:t>/</a:t>
            </a:r>
            <a:r>
              <a:rPr lang="en-US" sz="2500"/>
              <a:t>/</a:t>
            </a:r>
            <a:r>
              <a:rPr lang="vi-VN" sz="2500"/>
              <a:t>câu lệnh thoả mãn điều kiện  </a:t>
            </a:r>
            <a:endParaRPr lang="en-US" sz="2500"/>
          </a:p>
          <a:p>
            <a:pPr marL="0" indent="0">
              <a:buNone/>
            </a:pPr>
            <a:r>
              <a:rPr lang="vi-VN" sz="2500" smtClean="0"/>
              <a:t>}</a:t>
            </a:r>
            <a:r>
              <a:rPr lang="en-US" sz="2500" b="1" smtClean="0"/>
              <a:t>else</a:t>
            </a:r>
            <a:r>
              <a:rPr lang="en-US" sz="2500"/>
              <a:t>{</a:t>
            </a:r>
          </a:p>
          <a:p>
            <a:pPr marL="274320" lvl="1" indent="0">
              <a:buNone/>
            </a:pPr>
            <a:r>
              <a:rPr lang="en-US" sz="2500"/>
              <a:t>//</a:t>
            </a:r>
            <a:r>
              <a:rPr lang="vi-VN" sz="2500"/>
              <a:t>câu lệnh </a:t>
            </a:r>
            <a:r>
              <a:rPr lang="en-US" sz="2500"/>
              <a:t>nếu tất cả </a:t>
            </a:r>
            <a:r>
              <a:rPr lang="vi-VN" sz="2500"/>
              <a:t>điều </a:t>
            </a:r>
            <a:r>
              <a:rPr lang="vi-VN" sz="2500"/>
              <a:t>kiện </a:t>
            </a:r>
            <a:r>
              <a:rPr lang="en-US" sz="2500" smtClean="0"/>
              <a:t>trên đều </a:t>
            </a:r>
            <a:r>
              <a:rPr lang="en-US" sz="2500"/>
              <a:t>sai</a:t>
            </a:r>
          </a:p>
          <a:p>
            <a:pPr marL="0" indent="0">
              <a:buNone/>
            </a:pPr>
            <a:r>
              <a:rPr lang="en-US" sz="2500"/>
              <a:t>}</a:t>
            </a:r>
          </a:p>
          <a:p>
            <a:pPr marL="0" indent="0">
              <a:buNone/>
            </a:pPr>
            <a:endParaRPr lang="en-US" sz="2500"/>
          </a:p>
          <a:p>
            <a:pPr marL="274320" lvl="1" indent="0">
              <a:buNone/>
            </a:pPr>
            <a:endParaRPr lang="en-US" sz="2500"/>
          </a:p>
          <a:p>
            <a:pPr marL="0" indent="0">
              <a:buNone/>
            </a:pPr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177222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hàm xử lý chuỗi – string PHP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mtClean="0"/>
              <a:t>Lấy độ dài của chuỗi:</a:t>
            </a:r>
            <a:r>
              <a:rPr lang="en-US" b="1"/>
              <a:t> strlen</a:t>
            </a:r>
            <a:r>
              <a:rPr lang="en-US"/>
              <a:t>("Hello world!"); // </a:t>
            </a:r>
            <a:r>
              <a:rPr lang="en-US"/>
              <a:t>outputs </a:t>
            </a:r>
            <a:r>
              <a:rPr lang="en-US" smtClean="0"/>
              <a:t>12</a:t>
            </a:r>
          </a:p>
          <a:p>
            <a:pPr>
              <a:buFont typeface="Wingdings" pitchFamily="2" charset="2"/>
              <a:buChar char="ü"/>
            </a:pPr>
            <a:endParaRPr lang="en-US"/>
          </a:p>
          <a:p>
            <a:pPr>
              <a:buFont typeface="Wingdings" pitchFamily="2" charset="2"/>
              <a:buChar char="ü"/>
            </a:pPr>
            <a:r>
              <a:rPr lang="en-US" smtClean="0"/>
              <a:t>Đếm số từ có trong chuỗi: </a:t>
            </a:r>
            <a:r>
              <a:rPr lang="en-US" b="1"/>
              <a:t>str_word_count</a:t>
            </a:r>
            <a:r>
              <a:rPr lang="en-US"/>
              <a:t>("Hello world!"); // </a:t>
            </a:r>
            <a:r>
              <a:rPr lang="en-US"/>
              <a:t>outputs </a:t>
            </a:r>
            <a:r>
              <a:rPr lang="en-US" smtClean="0"/>
              <a:t>2</a:t>
            </a:r>
          </a:p>
          <a:p>
            <a:pPr>
              <a:buFont typeface="Wingdings" pitchFamily="2" charset="2"/>
              <a:buChar char="ü"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mtClean="0"/>
              <a:t>Đảo ngược chuỗi: </a:t>
            </a:r>
            <a:r>
              <a:rPr lang="en-US" b="1" smtClean="0"/>
              <a:t>strrev</a:t>
            </a:r>
            <a:r>
              <a:rPr lang="en-US"/>
              <a:t>("Hello world!"); // outputs !</a:t>
            </a:r>
            <a:r>
              <a:rPr lang="en-US"/>
              <a:t>dlrow </a:t>
            </a:r>
            <a:r>
              <a:rPr lang="en-US" smtClean="0"/>
              <a:t>olleH</a:t>
            </a:r>
          </a:p>
          <a:p>
            <a:pPr>
              <a:buFont typeface="Wingdings" pitchFamily="2" charset="2"/>
              <a:buChar char="ü"/>
            </a:pPr>
            <a:endParaRPr lang="en-US" smtClean="0"/>
          </a:p>
          <a:p>
            <a:pPr>
              <a:buFont typeface="Wingdings" pitchFamily="2" charset="2"/>
              <a:buChar char="ü"/>
            </a:pPr>
            <a:endParaRPr lang="en-US"/>
          </a:p>
          <a:p>
            <a:pPr>
              <a:buFont typeface="Wingdings" pitchFamily="2" charset="2"/>
              <a:buChar char="ü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281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hàm xử lý chuỗi – string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/>
              <a:t>Hàm chỉ vị trí của từ trong chuỗi: </a:t>
            </a:r>
            <a:r>
              <a:rPr lang="en-US" b="1"/>
              <a:t>strpos</a:t>
            </a:r>
            <a:r>
              <a:rPr lang="en-US"/>
              <a:t>("Hello world!", "world"); //outputs 6</a:t>
            </a:r>
          </a:p>
          <a:p>
            <a:pPr>
              <a:buFont typeface="Wingdings" pitchFamily="2" charset="2"/>
              <a:buChar char="ü"/>
            </a:pPr>
            <a:endParaRPr lang="en-US" smtClean="0"/>
          </a:p>
          <a:p>
            <a:pPr>
              <a:buFont typeface="Wingdings" pitchFamily="2" charset="2"/>
              <a:buChar char="ü"/>
            </a:pPr>
            <a:endParaRPr lang="en-US"/>
          </a:p>
          <a:p>
            <a:pPr>
              <a:buFont typeface="Wingdings" pitchFamily="2" charset="2"/>
              <a:buChar char="ü"/>
            </a:pPr>
            <a:r>
              <a:rPr lang="en-US" smtClean="0"/>
              <a:t>Hàm thay thế: </a:t>
            </a:r>
            <a:r>
              <a:rPr lang="en-US" b="1" smtClean="0"/>
              <a:t>str_replace</a:t>
            </a:r>
            <a:r>
              <a:rPr lang="en-US" smtClean="0"/>
              <a:t>("</a:t>
            </a:r>
            <a:r>
              <a:rPr lang="en-US"/>
              <a:t>Nhu", "Ngoc", "Pham </a:t>
            </a:r>
            <a:r>
              <a:rPr lang="en-US"/>
              <a:t>Nhu</a:t>
            </a:r>
            <a:r>
              <a:rPr lang="en-US" smtClean="0"/>
              <a:t>");</a:t>
            </a:r>
          </a:p>
          <a:p>
            <a:pPr>
              <a:buFont typeface="Wingdings" pitchFamily="2" charset="2"/>
              <a:buChar char="ü"/>
            </a:pPr>
            <a:r>
              <a:rPr lang="en-US" smtClean="0"/>
              <a:t>//outputs: Pham Ngoc.</a:t>
            </a:r>
          </a:p>
          <a:p>
            <a:pPr>
              <a:buFont typeface="Wingdings" pitchFamily="2" charset="2"/>
              <a:buChar char="ü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0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Vòng lặp PHP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FOR: </a:t>
            </a:r>
          </a:p>
          <a:p>
            <a:endParaRPr lang="en-US" b="1" smtClean="0">
              <a:solidFill>
                <a:srgbClr val="00B050"/>
              </a:solidFill>
            </a:endParaRPr>
          </a:p>
          <a:p>
            <a:r>
              <a:rPr lang="en-US" b="1" smtClean="0">
                <a:solidFill>
                  <a:srgbClr val="FF0000"/>
                </a:solidFill>
              </a:rPr>
              <a:t>&lt;?</a:t>
            </a:r>
            <a:r>
              <a:rPr lang="en-US" b="1">
                <a:solidFill>
                  <a:srgbClr val="FF0000"/>
                </a:solidFill>
              </a:rPr>
              <a:t>php </a:t>
            </a:r>
            <a:r>
              <a:rPr lang="en-US"/>
              <a:t/>
            </a:r>
            <a:br>
              <a:rPr lang="en-US"/>
            </a:br>
            <a:r>
              <a:rPr lang="en-US"/>
              <a:t>for ($x = 0; $</a:t>
            </a:r>
            <a:r>
              <a:rPr lang="en-US"/>
              <a:t>x </a:t>
            </a:r>
            <a:r>
              <a:rPr lang="en-US" smtClean="0"/>
              <a:t>&lt;</a:t>
            </a:r>
            <a:r>
              <a:rPr lang="en-US"/>
              <a:t> </a:t>
            </a:r>
            <a:r>
              <a:rPr lang="en-US" smtClean="0"/>
              <a:t>5; </a:t>
            </a:r>
            <a:r>
              <a:rPr lang="en-US"/>
              <a:t>$x++) {</a:t>
            </a:r>
            <a:r>
              <a:rPr lang="en-US"/>
              <a:t/>
            </a:r>
            <a:br>
              <a:rPr lang="en-US"/>
            </a:br>
            <a:r>
              <a:rPr lang="en-US"/>
              <a:t>    echo</a:t>
            </a:r>
            <a:r>
              <a:rPr lang="en-US"/>
              <a:t> </a:t>
            </a:r>
            <a:r>
              <a:rPr lang="en-US" smtClean="0"/>
              <a:t>“Số đó là : </a:t>
            </a:r>
            <a:r>
              <a:rPr lang="en-US"/>
              <a:t>$x &lt;br&gt;";</a:t>
            </a:r>
            <a:r>
              <a:rPr lang="en-US"/>
              <a:t/>
            </a:r>
            <a:br>
              <a:rPr lang="en-US"/>
            </a:br>
            <a:r>
              <a:rPr lang="en-US"/>
              <a:t>} </a:t>
            </a:r>
            <a:r>
              <a:rPr lang="en-US"/>
              <a:t/>
            </a:r>
            <a:br>
              <a:rPr lang="en-US"/>
            </a:br>
            <a:r>
              <a:rPr lang="en-US" b="1" smtClean="0">
                <a:solidFill>
                  <a:srgbClr val="FF0000"/>
                </a:solidFill>
              </a:rPr>
              <a:t>?&gt;</a:t>
            </a:r>
          </a:p>
          <a:p>
            <a:r>
              <a:rPr lang="en-US" b="1" smtClean="0">
                <a:solidFill>
                  <a:srgbClr val="FF0000"/>
                </a:solidFill>
              </a:rPr>
              <a:t>Outputs:</a:t>
            </a:r>
          </a:p>
          <a:p>
            <a:r>
              <a:rPr lang="fr-FR"/>
              <a:t>Số đó là: 0 </a:t>
            </a:r>
            <a:r>
              <a:rPr lang="fr-FR"/>
              <a:t/>
            </a:r>
            <a:br>
              <a:rPr lang="fr-FR"/>
            </a:br>
            <a:r>
              <a:rPr lang="fr-FR"/>
              <a:t>Số đó là: 1 </a:t>
            </a:r>
            <a:r>
              <a:rPr lang="fr-FR"/>
              <a:t/>
            </a:r>
            <a:br>
              <a:rPr lang="fr-FR"/>
            </a:br>
            <a:r>
              <a:rPr lang="fr-FR"/>
              <a:t>Số đó là: 2 </a:t>
            </a:r>
            <a:r>
              <a:rPr lang="fr-FR"/>
              <a:t/>
            </a:r>
            <a:br>
              <a:rPr lang="fr-FR"/>
            </a:br>
            <a:r>
              <a:rPr lang="fr-FR"/>
              <a:t>Số đó là: 3 </a:t>
            </a:r>
            <a:r>
              <a:rPr lang="fr-FR"/>
              <a:t/>
            </a:r>
            <a:br>
              <a:rPr lang="fr-FR"/>
            </a:br>
            <a:r>
              <a:rPr lang="fr-FR"/>
              <a:t>Số đó là: 4 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84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 LÀ GÌ?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863840" cy="3613677"/>
          </a:xfrm>
        </p:spPr>
        <p:txBody>
          <a:bodyPr>
            <a:normAutofit/>
          </a:bodyPr>
          <a:lstStyle/>
          <a:p>
            <a:r>
              <a:rPr lang="vi-VN" sz="2400" b="0" smtClean="0">
                <a:latin typeface="Times New Roman" pitchFamily="18" charset="0"/>
                <a:cs typeface="Times New Roman" pitchFamily="18" charset="0"/>
              </a:rPr>
              <a:t>Mảng </a:t>
            </a:r>
            <a:r>
              <a:rPr lang="vi-VN" sz="2400" b="0">
                <a:latin typeface="Times New Roman" pitchFamily="18" charset="0"/>
                <a:cs typeface="Times New Roman" pitchFamily="18" charset="0"/>
              </a:rPr>
              <a:t>là 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1 biến </a:t>
            </a:r>
            <a:r>
              <a:rPr lang="vi-VN" sz="2400" b="0">
                <a:latin typeface="Times New Roman" pitchFamily="18" charset="0"/>
                <a:cs typeface="Times New Roman" pitchFamily="18" charset="0"/>
              </a:rPr>
              <a:t>danh </a:t>
            </a:r>
            <a:r>
              <a:rPr lang="vi-VN" sz="2400" b="0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400" b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endParaRPr lang="en-US" sz="2400" b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vi-VN" sz="2400" b="0" smtClean="0">
                <a:latin typeface="Times New Roman" pitchFamily="18" charset="0"/>
                <a:cs typeface="Times New Roman" pitchFamily="18" charset="0"/>
              </a:rPr>
              <a:t>Nghĩa </a:t>
            </a:r>
            <a:r>
              <a:rPr lang="vi-VN" sz="2400" b="0">
                <a:latin typeface="Times New Roman" pitchFamily="18" charset="0"/>
                <a:cs typeface="Times New Roman" pitchFamily="18" charset="0"/>
              </a:rPr>
              <a:t>là, một biến vốn chứa nhiều phần tử được tạo bởi các số hoặc chuỗi</a:t>
            </a:r>
            <a:r>
              <a:rPr lang="vi-VN" sz="2400" b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b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vi-VN" sz="2400" b="0" smtClean="0">
                <a:latin typeface="Times New Roman" pitchFamily="18" charset="0"/>
                <a:cs typeface="Times New Roman" pitchFamily="18" charset="0"/>
              </a:rPr>
              <a:t>Nó </a:t>
            </a:r>
            <a:r>
              <a:rPr lang="vi-VN" sz="2400" b="0">
                <a:latin typeface="Times New Roman" pitchFamily="18" charset="0"/>
                <a:cs typeface="Times New Roman" pitchFamily="18" charset="0"/>
              </a:rPr>
              <a:t>cho phép chúng ta lưu trữ, sắp xếp thứ tự và truy </a:t>
            </a:r>
            <a:r>
              <a:rPr lang="vi-VN" sz="2400" b="0">
                <a:latin typeface="Times New Roman" pitchFamily="18" charset="0"/>
                <a:cs typeface="Times New Roman" pitchFamily="18" charset="0"/>
              </a:rPr>
              <a:t>cập </a:t>
            </a:r>
            <a:r>
              <a:rPr lang="vi-VN" sz="2400" b="0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400" b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b="0" smtClean="0">
                <a:latin typeface="Times New Roman" pitchFamily="18" charset="0"/>
                <a:cs typeface="Times New Roman" pitchFamily="18" charset="0"/>
              </a:rPr>
              <a:t>giá </a:t>
            </a:r>
            <a:r>
              <a:rPr lang="vi-VN" sz="2400" b="0">
                <a:latin typeface="Times New Roman" pitchFamily="18" charset="0"/>
                <a:cs typeface="Times New Roman" pitchFamily="18" charset="0"/>
              </a:rPr>
              <a:t>trị với một tên</a:t>
            </a:r>
            <a:r>
              <a:rPr lang="vi-VN" sz="2400" b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b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vi-VN" sz="2400" b="0" smtClean="0"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vi-VN" sz="2400" b="0">
                <a:latin typeface="Times New Roman" pitchFamily="18" charset="0"/>
                <a:cs typeface="Times New Roman" pitchFamily="18" charset="0"/>
              </a:rPr>
              <a:t>cần lưu ý rằng một phần tử mảng luôn bắt đầu với giá trị là 0.</a:t>
            </a:r>
            <a:endParaRPr lang="en-US" sz="2400" b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57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Vòng lặp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>
                <a:solidFill>
                  <a:srgbClr val="00B050"/>
                </a:solidFill>
              </a:rPr>
              <a:t>f</a:t>
            </a:r>
            <a:r>
              <a:rPr lang="en-US" b="1" smtClean="0">
                <a:solidFill>
                  <a:srgbClr val="00B050"/>
                </a:solidFill>
              </a:rPr>
              <a:t>oreach:</a:t>
            </a:r>
          </a:p>
          <a:p>
            <a:endParaRPr lang="en-US" b="1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&lt;?php</a:t>
            </a:r>
          </a:p>
          <a:p>
            <a:pPr marL="0" indent="0">
              <a:buNone/>
            </a:pPr>
            <a:r>
              <a:rPr lang="en-US"/>
              <a:t>$name = array("uyen", "tuan", "quynh", "hanh", "thanh");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foreach ($name as $value) {</a:t>
            </a:r>
          </a:p>
          <a:p>
            <a:pPr marL="0" indent="0">
              <a:buNone/>
            </a:pPr>
            <a:r>
              <a:rPr lang="en-US"/>
              <a:t>    echo "$value &lt;br&gt;";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?&gt;</a:t>
            </a:r>
          </a:p>
          <a:p>
            <a:endParaRPr lang="en-US" b="1" smtClean="0">
              <a:solidFill>
                <a:srgbClr val="00B050"/>
              </a:solidFill>
            </a:endParaRPr>
          </a:p>
          <a:p>
            <a:r>
              <a:rPr lang="en-US" b="1" smtClean="0">
                <a:solidFill>
                  <a:srgbClr val="00B050"/>
                </a:solidFill>
              </a:rPr>
              <a:t>Outputs: </a:t>
            </a:r>
          </a:p>
          <a:p>
            <a:pPr marL="0" indent="0">
              <a:buNone/>
            </a:pPr>
            <a:r>
              <a:rPr lang="en-US" b="1" smtClean="0"/>
              <a:t>uyen</a:t>
            </a:r>
            <a:r>
              <a:rPr lang="en-US" b="1"/>
              <a:t> </a:t>
            </a:r>
            <a:r>
              <a:rPr lang="en-US" b="1"/>
              <a:t/>
            </a:r>
            <a:br>
              <a:rPr lang="en-US" b="1"/>
            </a:br>
            <a:r>
              <a:rPr lang="en-US" b="1"/>
              <a:t>tuan </a:t>
            </a:r>
            <a:r>
              <a:rPr lang="en-US" b="1"/>
              <a:t/>
            </a:r>
            <a:br>
              <a:rPr lang="en-US" b="1"/>
            </a:br>
            <a:r>
              <a:rPr lang="en-US" b="1"/>
              <a:t>quynh </a:t>
            </a:r>
            <a:r>
              <a:rPr lang="en-US" b="1"/>
              <a:t/>
            </a:r>
            <a:br>
              <a:rPr lang="en-US" b="1"/>
            </a:br>
            <a:r>
              <a:rPr lang="en-US" b="1"/>
              <a:t>hanh </a:t>
            </a:r>
            <a:r>
              <a:rPr lang="en-US" b="1"/>
              <a:t/>
            </a:r>
            <a:br>
              <a:rPr lang="en-US" b="1"/>
            </a:br>
            <a:r>
              <a:rPr lang="en-US" b="1"/>
              <a:t>thanh </a:t>
            </a:r>
            <a:endParaRPr lang="en-US" b="1">
              <a:solidFill>
                <a:srgbClr val="00B050"/>
              </a:solidFill>
            </a:endParaRPr>
          </a:p>
          <a:p>
            <a:endParaRPr lang="en-US" b="1">
              <a:solidFill>
                <a:srgbClr val="00B050"/>
              </a:solidFill>
            </a:endParaRPr>
          </a:p>
          <a:p>
            <a:endParaRPr lang="en-US">
              <a:solidFill>
                <a:srgbClr val="00B050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Vòng lặp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While:</a:t>
            </a:r>
          </a:p>
          <a:p>
            <a:pPr marL="0" indent="0">
              <a:buNone/>
            </a:pPr>
            <a:endParaRPr lang="en-US"/>
          </a:p>
          <a:p>
            <a:r>
              <a:rPr lang="en-US" b="1">
                <a:solidFill>
                  <a:srgbClr val="FF0000"/>
                </a:solidFill>
              </a:rPr>
              <a:t>&lt;?php </a:t>
            </a:r>
            <a:r>
              <a:rPr lang="en-US"/>
              <a:t/>
            </a:r>
            <a:br>
              <a:rPr lang="en-US"/>
            </a:br>
            <a:r>
              <a:rPr lang="en-US"/>
              <a:t>$x = 1; 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while($x &lt;= 5) {</a:t>
            </a:r>
            <a:r>
              <a:rPr lang="en-US"/>
              <a:t/>
            </a:r>
            <a:br>
              <a:rPr lang="en-US"/>
            </a:br>
            <a:r>
              <a:rPr lang="en-US"/>
              <a:t>    echo</a:t>
            </a:r>
            <a:r>
              <a:rPr lang="en-US"/>
              <a:t> </a:t>
            </a:r>
            <a:r>
              <a:rPr lang="en-US" smtClean="0"/>
              <a:t>“Số đó là : </a:t>
            </a:r>
            <a:r>
              <a:rPr lang="en-US"/>
              <a:t>$x &lt;br&gt;";</a:t>
            </a:r>
            <a:r>
              <a:rPr lang="en-US"/>
              <a:t/>
            </a:r>
            <a:br>
              <a:rPr lang="en-US"/>
            </a:br>
            <a:r>
              <a:rPr lang="en-US"/>
              <a:t>    $x++;</a:t>
            </a:r>
            <a:r>
              <a:rPr lang="en-US"/>
              <a:t/>
            </a:r>
            <a:br>
              <a:rPr lang="en-US"/>
            </a:br>
            <a:r>
              <a:rPr lang="en-US"/>
              <a:t>} </a:t>
            </a:r>
            <a:r>
              <a:rPr lang="en-US"/>
              <a:t/>
            </a:r>
            <a:br>
              <a:rPr lang="en-US"/>
            </a:br>
            <a:r>
              <a:rPr lang="en-US" b="1" smtClean="0">
                <a:solidFill>
                  <a:srgbClr val="FF0000"/>
                </a:solidFill>
              </a:rPr>
              <a:t>?&gt;</a:t>
            </a:r>
          </a:p>
          <a:p>
            <a:r>
              <a:rPr lang="en-US" b="1" smtClean="0">
                <a:solidFill>
                  <a:srgbClr val="00B050"/>
                </a:solidFill>
              </a:rPr>
              <a:t>Outputs:</a:t>
            </a:r>
          </a:p>
          <a:p>
            <a:r>
              <a:rPr lang="fr-FR"/>
              <a:t>Số đó là: 1 </a:t>
            </a:r>
            <a:r>
              <a:rPr lang="fr-FR"/>
              <a:t/>
            </a:r>
            <a:br>
              <a:rPr lang="fr-FR"/>
            </a:br>
            <a:r>
              <a:rPr lang="fr-FR"/>
              <a:t>Số đó là: 2 </a:t>
            </a:r>
            <a:r>
              <a:rPr lang="fr-FR"/>
              <a:t/>
            </a:r>
            <a:br>
              <a:rPr lang="fr-FR"/>
            </a:br>
            <a:r>
              <a:rPr lang="fr-FR"/>
              <a:t>Số đó là: 3 </a:t>
            </a:r>
            <a:r>
              <a:rPr lang="fr-FR"/>
              <a:t/>
            </a:r>
            <a:br>
              <a:rPr lang="fr-FR"/>
            </a:br>
            <a:r>
              <a:rPr lang="fr-FR"/>
              <a:t>Số đó là: 4 </a:t>
            </a:r>
            <a:r>
              <a:rPr lang="fr-FR"/>
              <a:t/>
            </a:r>
            <a:br>
              <a:rPr lang="fr-FR"/>
            </a:br>
            <a:r>
              <a:rPr lang="fr-FR"/>
              <a:t>Số đó là: 5 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0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Vòng lặp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Do while:</a:t>
            </a:r>
            <a:endParaRPr lang="en-US" b="1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vi-VN" b="1">
                <a:solidFill>
                  <a:srgbClr val="FF0000"/>
                </a:solidFill>
              </a:rPr>
              <a:t>&lt;?php</a:t>
            </a:r>
          </a:p>
          <a:p>
            <a:pPr marL="0" indent="0">
              <a:buNone/>
            </a:pPr>
            <a:r>
              <a:rPr lang="vi-VN"/>
              <a:t>$x=1;</a:t>
            </a:r>
          </a:p>
          <a:p>
            <a:pPr marL="0" indent="0">
              <a:buNone/>
            </a:pPr>
            <a:r>
              <a:rPr lang="vi-VN"/>
              <a:t>do</a:t>
            </a:r>
          </a:p>
          <a:p>
            <a:pPr marL="0" indent="0">
              <a:buNone/>
            </a:pPr>
            <a:r>
              <a:rPr lang="vi-VN" smtClean="0"/>
              <a:t>{</a:t>
            </a:r>
            <a:r>
              <a:rPr lang="en-US"/>
              <a:t>	</a:t>
            </a:r>
            <a:endParaRPr lang="en-US" smtClean="0"/>
          </a:p>
          <a:p>
            <a:pPr marL="0" indent="0">
              <a:buNone/>
            </a:pPr>
            <a:r>
              <a:rPr lang="en-US"/>
              <a:t>	</a:t>
            </a:r>
            <a:r>
              <a:rPr lang="vi-VN" smtClean="0"/>
              <a:t>echo </a:t>
            </a:r>
            <a:r>
              <a:rPr lang="vi-VN"/>
              <a:t>"Số đó là: $x &lt;br&gt;";</a:t>
            </a:r>
          </a:p>
          <a:p>
            <a:pPr marL="0" indent="0">
              <a:buNone/>
            </a:pPr>
            <a:r>
              <a:rPr lang="vi-VN"/>
              <a:t>	$x++;</a:t>
            </a:r>
          </a:p>
          <a:p>
            <a:pPr marL="0" indent="0">
              <a:buNone/>
            </a:pPr>
            <a:r>
              <a:rPr lang="vi-VN"/>
              <a:t>}</a:t>
            </a:r>
          </a:p>
          <a:p>
            <a:pPr marL="0" indent="0">
              <a:buNone/>
            </a:pPr>
            <a:r>
              <a:rPr lang="vi-VN"/>
              <a:t>while($x&lt;5)</a:t>
            </a:r>
          </a:p>
          <a:p>
            <a:pPr marL="0" indent="0">
              <a:buNone/>
            </a:pPr>
            <a:r>
              <a:rPr lang="vi-VN" b="1" smtClean="0">
                <a:solidFill>
                  <a:srgbClr val="FF0000"/>
                </a:solidFill>
              </a:rPr>
              <a:t>?&gt;</a:t>
            </a:r>
            <a:endParaRPr lang="en-US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smtClean="0">
                <a:solidFill>
                  <a:srgbClr val="FF0000"/>
                </a:solidFill>
              </a:rPr>
              <a:t>Outputs:</a:t>
            </a:r>
          </a:p>
          <a:p>
            <a:pPr marL="0" indent="0">
              <a:buNone/>
            </a:pPr>
            <a:r>
              <a:rPr lang="fr-FR"/>
              <a:t>Số đó là: 1 </a:t>
            </a:r>
            <a:r>
              <a:rPr lang="fr-FR"/>
              <a:t/>
            </a:r>
            <a:br>
              <a:rPr lang="fr-FR"/>
            </a:br>
            <a:r>
              <a:rPr lang="fr-FR"/>
              <a:t>Số đó là: 2 </a:t>
            </a:r>
            <a:r>
              <a:rPr lang="fr-FR"/>
              <a:t/>
            </a:r>
            <a:br>
              <a:rPr lang="fr-FR"/>
            </a:br>
            <a:r>
              <a:rPr lang="fr-FR"/>
              <a:t>Số đó là: 3 </a:t>
            </a:r>
            <a:r>
              <a:rPr lang="fr-FR"/>
              <a:t/>
            </a:r>
            <a:br>
              <a:rPr lang="fr-FR"/>
            </a:br>
            <a:r>
              <a:rPr lang="fr-FR"/>
              <a:t>Số đó là: 4 </a:t>
            </a:r>
            <a:endParaRPr 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5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PHP 5 Arrays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36" y="1752600"/>
            <a:ext cx="8534400" cy="426720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vi-VN" sz="2200" b="0">
                <a:latin typeface="Times New Roman" pitchFamily="18" charset="0"/>
                <a:cs typeface="Times New Roman" pitchFamily="18" charset="0"/>
              </a:rPr>
              <a:t>$tên_biến= array("Kenny","Maria","Julia","Kenvin")</a:t>
            </a:r>
          </a:p>
          <a:p>
            <a:pPr marL="0" indent="0" fontAlgn="base">
              <a:buNone/>
            </a:pPr>
            <a:r>
              <a:rPr lang="vi-VN" sz="2200" b="0">
                <a:latin typeface="Times New Roman" pitchFamily="18" charset="0"/>
                <a:cs typeface="Times New Roman" pitchFamily="18" charset="0"/>
              </a:rPr>
              <a:t>Như vậy khi gọi giá trị trong mảng ta có:</a:t>
            </a:r>
          </a:p>
          <a:p>
            <a:pPr marL="0" indent="0" fontAlgn="base">
              <a:buNone/>
            </a:pPr>
            <a:r>
              <a:rPr lang="vi-VN" sz="2200" b="0">
                <a:latin typeface="Times New Roman" pitchFamily="18" charset="0"/>
                <a:cs typeface="Times New Roman" pitchFamily="18" charset="0"/>
              </a:rPr>
              <a:t>Echo $tên_biến[2]; // Giá trị sẽ cho là Julia.</a:t>
            </a:r>
          </a:p>
          <a:p>
            <a:pPr marL="0" indent="0" fontAlgn="base">
              <a:buNone/>
            </a:pPr>
            <a:r>
              <a:rPr lang="vi-VN" sz="2200" b="0">
                <a:latin typeface="Times New Roman" pitchFamily="18" charset="0"/>
                <a:cs typeface="Times New Roman" pitchFamily="18" charset="0"/>
              </a:rPr>
              <a:t>Ngoài cách khai báo ở trên chúng ta cũng có thể khai báo bằng cách khác như sau:</a:t>
            </a:r>
          </a:p>
          <a:p>
            <a:pPr marL="0" indent="0" fontAlgn="base">
              <a:buNone/>
            </a:pPr>
            <a:r>
              <a:rPr lang="vi-VN" sz="2200" b="0">
                <a:latin typeface="Times New Roman" pitchFamily="18" charset="0"/>
                <a:cs typeface="Times New Roman" pitchFamily="18" charset="0"/>
              </a:rPr>
              <a:t>$tên_biến[] = "Kenny";</a:t>
            </a:r>
          </a:p>
          <a:p>
            <a:pPr marL="0" indent="0" fontAlgn="base">
              <a:buNone/>
            </a:pPr>
            <a:r>
              <a:rPr lang="vi-VN" sz="2200" b="0">
                <a:latin typeface="Times New Roman" pitchFamily="18" charset="0"/>
                <a:cs typeface="Times New Roman" pitchFamily="18" charset="0"/>
              </a:rPr>
              <a:t>$tên_biến[] = "Gillian";</a:t>
            </a:r>
          </a:p>
          <a:p>
            <a:pPr marL="0" indent="0" fontAlgn="base">
              <a:buNone/>
            </a:pPr>
            <a:r>
              <a:rPr lang="vi-VN" sz="2200" b="0">
                <a:latin typeface="Times New Roman" pitchFamily="18" charset="0"/>
                <a:cs typeface="Times New Roman" pitchFamily="18" charset="0"/>
              </a:rPr>
              <a:t>$tên_biến[] = "Charlene";</a:t>
            </a:r>
          </a:p>
          <a:p>
            <a:pPr marL="0" indent="0" fontAlgn="base">
              <a:buNone/>
            </a:pPr>
            <a:r>
              <a:rPr lang="vi-VN" sz="2200" b="0">
                <a:latin typeface="Times New Roman" pitchFamily="18" charset="0"/>
                <a:cs typeface="Times New Roman" pitchFamily="18" charset="0"/>
              </a:rPr>
              <a:t>$tên_biến[] = "Calvin"</a:t>
            </a:r>
          </a:p>
          <a:p>
            <a:pPr marL="0" indent="0">
              <a:buNone/>
            </a:pPr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18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990600"/>
          </a:xfrm>
        </p:spPr>
        <p:txBody>
          <a:bodyPr/>
          <a:lstStyle/>
          <a:p>
            <a:r>
              <a:rPr lang="en-US"/>
              <a:t>PHP 5 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548640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vi-VN" sz="2200" b="0">
                <a:latin typeface="Times New Roman" pitchFamily="18" charset="0"/>
                <a:cs typeface="Times New Roman" pitchFamily="18" charset="0"/>
              </a:rPr>
              <a:t>Chúng ta không cần thêm ký tự vào. Vì PHP đã tự xử lý cho chúng ta phần đó.</a:t>
            </a:r>
          </a:p>
          <a:p>
            <a:pPr marL="0" indent="0" fontAlgn="base">
              <a:buNone/>
            </a:pPr>
            <a:r>
              <a:rPr lang="vi-VN" sz="2200" b="0">
                <a:latin typeface="Times New Roman" pitchFamily="18" charset="0"/>
                <a:cs typeface="Times New Roman" pitchFamily="18" charset="0"/>
              </a:rPr>
              <a:t>Để thêm 1 phần tử vào mảng chúng ta cũng có thể sử dụng như sau:</a:t>
            </a:r>
          </a:p>
          <a:p>
            <a:pPr marL="0" indent="0" fontAlgn="base">
              <a:buNone/>
            </a:pPr>
            <a:r>
              <a:rPr lang="vi-VN" sz="2200" b="0">
                <a:latin typeface="Times New Roman" pitchFamily="18" charset="0"/>
                <a:cs typeface="Times New Roman" pitchFamily="18" charset="0"/>
              </a:rPr>
              <a:t>$tên_biến[] = "Jiro";</a:t>
            </a:r>
          </a:p>
          <a:p>
            <a:pPr marL="0" indent="0" fontAlgn="base">
              <a:buNone/>
            </a:pPr>
            <a:r>
              <a:rPr lang="vi-VN" sz="2200" b="0">
                <a:latin typeface="Times New Roman" pitchFamily="18" charset="0"/>
                <a:cs typeface="Times New Roman" pitchFamily="18" charset="0"/>
              </a:rPr>
              <a:t>Như vậy nếu chúng ta gọi giá trị: echo $tên_biến[4] thì giá trị sẽ là jiro. Vì nó được PHP thêm vào sau cùng và ngầm hiểu là giá trị tiếp theo.</a:t>
            </a:r>
          </a:p>
          <a:p>
            <a:pPr marL="0" indent="0">
              <a:buNone/>
            </a:pPr>
            <a:endParaRPr lang="en-US" sz="220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Ví dụ: </a:t>
            </a:r>
          </a:p>
          <a:p>
            <a:pPr marL="0" indent="0">
              <a:buNone/>
            </a:pPr>
            <a:endParaRPr lang="en-US" sz="2200"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buNone/>
            </a:pPr>
            <a:r>
              <a:rPr lang="es-ES" sz="2200">
                <a:latin typeface="Times New Roman" pitchFamily="18" charset="0"/>
                <a:cs typeface="Times New Roman" pitchFamily="18" charset="0"/>
              </a:rPr>
              <a:t>&lt;?php</a:t>
            </a:r>
          </a:p>
          <a:p>
            <a:pPr marL="0" indent="0" fontAlgn="base">
              <a:buNone/>
            </a:pPr>
            <a:r>
              <a:rPr lang="es-ES" sz="2200">
                <a:latin typeface="Times New Roman" pitchFamily="18" charset="0"/>
                <a:cs typeface="Times New Roman" pitchFamily="18" charset="0"/>
              </a:rPr>
              <a:t>    $a=array("Kenny","Maria","Julia","Kenvin");</a:t>
            </a:r>
          </a:p>
          <a:p>
            <a:pPr marL="0" indent="0" fontAlgn="base">
              <a:buNone/>
            </a:pPr>
            <a:r>
              <a:rPr lang="es-ES" sz="2200">
                <a:latin typeface="Times New Roman" pitchFamily="18" charset="0"/>
                <a:cs typeface="Times New Roman" pitchFamily="18" charset="0"/>
              </a:rPr>
              <a:t>    echo $a[2]; //Xuất ra giá trị Julia</a:t>
            </a:r>
          </a:p>
          <a:p>
            <a:pPr marL="0" indent="0" fontAlgn="base">
              <a:buNone/>
            </a:pPr>
            <a:r>
              <a:rPr lang="es-ES" sz="2200">
                <a:latin typeface="Times New Roman" pitchFamily="18" charset="0"/>
                <a:cs typeface="Times New Roman" pitchFamily="18" charset="0"/>
              </a:rPr>
              <a:t>?&gt;</a:t>
            </a:r>
          </a:p>
          <a:p>
            <a:pPr marL="0" indent="0">
              <a:buNone/>
            </a:pPr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1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hàm xử lý array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Hàm count():</a:t>
            </a:r>
          </a:p>
          <a:p>
            <a:pPr marL="0" indent="0">
              <a:buNone/>
            </a:pPr>
            <a:r>
              <a:rPr lang="en-US" b="1" smtClean="0"/>
              <a:t>Ví dụ: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&lt;?</a:t>
            </a:r>
            <a:r>
              <a:rPr lang="en-US"/>
              <a:t>php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$name </a:t>
            </a:r>
            <a:r>
              <a:rPr lang="en-US"/>
              <a:t>= </a:t>
            </a:r>
            <a:r>
              <a:rPr lang="en-US"/>
              <a:t>array</a:t>
            </a:r>
            <a:r>
              <a:rPr lang="en-US" smtClean="0"/>
              <a:t>(“Tuan",</a:t>
            </a:r>
            <a:r>
              <a:rPr lang="en-US"/>
              <a:t> </a:t>
            </a:r>
            <a:r>
              <a:rPr lang="en-US" smtClean="0"/>
              <a:t>“Pham",</a:t>
            </a:r>
            <a:r>
              <a:rPr lang="en-US"/>
              <a:t> </a:t>
            </a:r>
            <a:r>
              <a:rPr lang="en-US" smtClean="0"/>
              <a:t>“Ngoc");</a:t>
            </a:r>
            <a:r>
              <a:rPr lang="en-US"/>
              <a:t/>
            </a:r>
            <a:br>
              <a:rPr lang="en-US"/>
            </a:br>
            <a:r>
              <a:rPr lang="en-US"/>
              <a:t>echo </a:t>
            </a:r>
            <a:r>
              <a:rPr lang="en-US"/>
              <a:t>count</a:t>
            </a:r>
            <a:r>
              <a:rPr lang="en-US" smtClean="0"/>
              <a:t>($name);</a:t>
            </a:r>
            <a:r>
              <a:rPr lang="en-US"/>
              <a:t/>
            </a:r>
            <a:br>
              <a:rPr lang="en-US"/>
            </a:br>
            <a:r>
              <a:rPr lang="en-US"/>
              <a:t>?&gt;</a:t>
            </a: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 smtClean="0"/>
              <a:t>Kết quả: 3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52054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hàm xử lý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Hàm sort(): Sắp xếp trong array theo thứ tự tăng</a:t>
            </a:r>
          </a:p>
          <a:p>
            <a:endParaRPr lang="en-US"/>
          </a:p>
          <a:p>
            <a:pPr marL="0" indent="0">
              <a:buNone/>
            </a:pPr>
            <a:r>
              <a:rPr lang="en-US" b="1" smtClean="0"/>
              <a:t>Ví dụ: </a:t>
            </a:r>
          </a:p>
          <a:p>
            <a:pPr marL="0" indent="0">
              <a:buNone/>
            </a:pPr>
            <a:r>
              <a:rPr lang="en-US" smtClean="0"/>
              <a:t>$</a:t>
            </a:r>
            <a:r>
              <a:rPr lang="en-US"/>
              <a:t>numbers = array(4, 6, 2, 22, 11);</a:t>
            </a:r>
            <a:r>
              <a:rPr lang="en-US"/>
              <a:t/>
            </a:r>
            <a:br>
              <a:rPr lang="en-US"/>
            </a:br>
            <a:r>
              <a:rPr lang="en-US"/>
              <a:t>sort($</a:t>
            </a:r>
            <a:r>
              <a:rPr lang="en-US"/>
              <a:t>numbers</a:t>
            </a:r>
            <a:r>
              <a:rPr lang="en-US" smtClean="0"/>
              <a:t>);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 smtClean="0"/>
              <a:t>Kết quả: </a:t>
            </a:r>
          </a:p>
          <a:p>
            <a:pPr marL="0" indent="0">
              <a:buNone/>
            </a:pPr>
            <a:r>
              <a:rPr lang="en-US" b="1" smtClean="0">
                <a:solidFill>
                  <a:srgbClr val="00B050"/>
                </a:solidFill>
              </a:rPr>
              <a:t>2</a:t>
            </a:r>
            <a:r>
              <a:rPr lang="en-US" b="1">
                <a:solidFill>
                  <a:srgbClr val="00B050"/>
                </a:solidFill>
              </a:rPr>
              <a:t/>
            </a:r>
            <a:br>
              <a:rPr lang="en-US" b="1">
                <a:solidFill>
                  <a:srgbClr val="00B050"/>
                </a:solidFill>
              </a:rPr>
            </a:br>
            <a:r>
              <a:rPr lang="en-US" b="1">
                <a:solidFill>
                  <a:srgbClr val="00B050"/>
                </a:solidFill>
              </a:rPr>
              <a:t>4</a:t>
            </a:r>
            <a:r>
              <a:rPr lang="en-US" b="1">
                <a:solidFill>
                  <a:srgbClr val="00B050"/>
                </a:solidFill>
              </a:rPr>
              <a:t/>
            </a:r>
            <a:br>
              <a:rPr lang="en-US" b="1">
                <a:solidFill>
                  <a:srgbClr val="00B050"/>
                </a:solidFill>
              </a:rPr>
            </a:br>
            <a:r>
              <a:rPr lang="en-US" b="1">
                <a:solidFill>
                  <a:srgbClr val="00B050"/>
                </a:solidFill>
              </a:rPr>
              <a:t>6</a:t>
            </a:r>
            <a:r>
              <a:rPr lang="en-US" b="1">
                <a:solidFill>
                  <a:srgbClr val="00B050"/>
                </a:solidFill>
              </a:rPr>
              <a:t/>
            </a:r>
            <a:br>
              <a:rPr lang="en-US" b="1">
                <a:solidFill>
                  <a:srgbClr val="00B050"/>
                </a:solidFill>
              </a:rPr>
            </a:br>
            <a:r>
              <a:rPr lang="en-US" b="1">
                <a:solidFill>
                  <a:srgbClr val="00B050"/>
                </a:solidFill>
              </a:rPr>
              <a:t>11</a:t>
            </a:r>
            <a:r>
              <a:rPr lang="en-US" b="1">
                <a:solidFill>
                  <a:srgbClr val="00B050"/>
                </a:solidFill>
              </a:rPr>
              <a:t/>
            </a:r>
            <a:br>
              <a:rPr lang="en-US" b="1">
                <a:solidFill>
                  <a:srgbClr val="00B050"/>
                </a:solidFill>
              </a:rPr>
            </a:br>
            <a:r>
              <a:rPr lang="en-US" b="1">
                <a:solidFill>
                  <a:srgbClr val="00B050"/>
                </a:solidFill>
              </a:rPr>
              <a:t>22</a:t>
            </a:r>
            <a:r>
              <a:rPr lang="en-US" b="1">
                <a:solidFill>
                  <a:srgbClr val="00B050"/>
                </a:solidFill>
              </a:rPr>
              <a:t/>
            </a:r>
            <a:br>
              <a:rPr lang="en-US" b="1">
                <a:solidFill>
                  <a:srgbClr val="00B050"/>
                </a:solidFill>
              </a:rPr>
            </a:br>
            <a:endParaRPr lang="en-US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12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hàm xử lý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Hàm rsort(): Sắp xếp trong array theo thứ tự giảm</a:t>
            </a:r>
          </a:p>
          <a:p>
            <a:endParaRPr lang="en-US"/>
          </a:p>
          <a:p>
            <a:pPr marL="0" indent="0">
              <a:buNone/>
            </a:pPr>
            <a:r>
              <a:rPr lang="en-US" b="1" smtClean="0"/>
              <a:t>Ví dụ: </a:t>
            </a:r>
          </a:p>
          <a:p>
            <a:pPr marL="0" indent="0">
              <a:buNone/>
            </a:pPr>
            <a:r>
              <a:rPr lang="en-US" smtClean="0"/>
              <a:t>$</a:t>
            </a:r>
            <a:r>
              <a:rPr lang="en-US"/>
              <a:t>numbers = array(4, 6, 2, 22, 11);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rsort</a:t>
            </a:r>
            <a:r>
              <a:rPr lang="en-US"/>
              <a:t>($</a:t>
            </a:r>
            <a:r>
              <a:rPr lang="en-US"/>
              <a:t>numbers</a:t>
            </a:r>
            <a:r>
              <a:rPr lang="en-US" smtClean="0"/>
              <a:t>);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 smtClean="0"/>
              <a:t>Kết quả: </a:t>
            </a:r>
          </a:p>
          <a:p>
            <a:pPr marL="0" indent="0">
              <a:buNone/>
            </a:pPr>
            <a:r>
              <a:rPr lang="en-US" b="1">
                <a:solidFill>
                  <a:srgbClr val="00B050"/>
                </a:solidFill>
              </a:rPr>
              <a:t>22</a:t>
            </a:r>
            <a:r>
              <a:rPr lang="en-US" b="1">
                <a:solidFill>
                  <a:srgbClr val="00B050"/>
                </a:solidFill>
              </a:rPr>
              <a:t/>
            </a:r>
            <a:br>
              <a:rPr lang="en-US" b="1">
                <a:solidFill>
                  <a:srgbClr val="00B050"/>
                </a:solidFill>
              </a:rPr>
            </a:br>
            <a:r>
              <a:rPr lang="en-US" b="1">
                <a:solidFill>
                  <a:srgbClr val="00B050"/>
                </a:solidFill>
              </a:rPr>
              <a:t>11</a:t>
            </a:r>
            <a:r>
              <a:rPr lang="en-US" b="1">
                <a:solidFill>
                  <a:srgbClr val="00B050"/>
                </a:solidFill>
              </a:rPr>
              <a:t/>
            </a:r>
            <a:br>
              <a:rPr lang="en-US" b="1">
                <a:solidFill>
                  <a:srgbClr val="00B050"/>
                </a:solidFill>
              </a:rPr>
            </a:br>
            <a:r>
              <a:rPr lang="en-US" b="1">
                <a:solidFill>
                  <a:srgbClr val="00B050"/>
                </a:solidFill>
              </a:rPr>
              <a:t>6</a:t>
            </a:r>
            <a:r>
              <a:rPr lang="en-US" b="1">
                <a:solidFill>
                  <a:srgbClr val="00B050"/>
                </a:solidFill>
              </a:rPr>
              <a:t/>
            </a:r>
            <a:br>
              <a:rPr lang="en-US" b="1">
                <a:solidFill>
                  <a:srgbClr val="00B050"/>
                </a:solidFill>
              </a:rPr>
            </a:br>
            <a:r>
              <a:rPr lang="en-US" b="1">
                <a:solidFill>
                  <a:srgbClr val="00B050"/>
                </a:solidFill>
              </a:rPr>
              <a:t>4</a:t>
            </a:r>
            <a:r>
              <a:rPr lang="en-US" b="1">
                <a:solidFill>
                  <a:srgbClr val="00B050"/>
                </a:solidFill>
              </a:rPr>
              <a:t/>
            </a:r>
            <a:br>
              <a:rPr lang="en-US" b="1">
                <a:solidFill>
                  <a:srgbClr val="00B050"/>
                </a:solidFill>
              </a:rPr>
            </a:br>
            <a:r>
              <a:rPr lang="en-US" b="1">
                <a:solidFill>
                  <a:srgbClr val="00B050"/>
                </a:solidFill>
              </a:rPr>
              <a:t>2</a:t>
            </a:r>
            <a:r>
              <a:rPr lang="en-US" b="1">
                <a:solidFill>
                  <a:srgbClr val="00B050"/>
                </a:solidFill>
              </a:rPr>
              <a:t/>
            </a:r>
            <a:br>
              <a:rPr lang="en-US" b="1">
                <a:solidFill>
                  <a:srgbClr val="00B050"/>
                </a:solidFill>
              </a:rPr>
            </a:br>
            <a:endParaRPr lang="en-US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48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hàm xử lý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Hàm asort(): Sắp xếp trong array theo thứ tự tăng của giá trị</a:t>
            </a:r>
          </a:p>
          <a:p>
            <a:endParaRPr lang="en-US"/>
          </a:p>
          <a:p>
            <a:pPr marL="0" indent="0">
              <a:buNone/>
            </a:pPr>
            <a:r>
              <a:rPr lang="en-US" b="1" smtClean="0"/>
              <a:t>Ví dụ: </a:t>
            </a:r>
          </a:p>
          <a:p>
            <a:pPr marL="0" indent="0">
              <a:buNone/>
            </a:pPr>
            <a:r>
              <a:rPr lang="en-US"/>
              <a:t>$age = </a:t>
            </a:r>
            <a:r>
              <a:rPr lang="en-US"/>
              <a:t>array</a:t>
            </a:r>
            <a:r>
              <a:rPr lang="en-US" smtClean="0"/>
              <a:t>(</a:t>
            </a:r>
            <a:r>
              <a:rPr lang="en-US"/>
              <a:t>“Uyen"=&gt;"37",</a:t>
            </a:r>
            <a:r>
              <a:rPr lang="en-US" smtClean="0"/>
              <a:t>“Tuan"=&gt;"</a:t>
            </a:r>
            <a:r>
              <a:rPr lang="en-US"/>
              <a:t>35",</a:t>
            </a:r>
            <a:r>
              <a:rPr lang="en-US"/>
              <a:t> </a:t>
            </a:r>
            <a:r>
              <a:rPr lang="en-US" smtClean="0"/>
              <a:t>“Quynh"=&gt;"</a:t>
            </a:r>
            <a:r>
              <a:rPr lang="en-US"/>
              <a:t>43");</a:t>
            </a:r>
            <a:r>
              <a:rPr lang="en-US"/>
              <a:t/>
            </a:r>
            <a:br>
              <a:rPr lang="en-US"/>
            </a:br>
            <a:r>
              <a:rPr lang="en-US"/>
              <a:t>asort($age);</a:t>
            </a:r>
            <a:endParaRPr lang="en-US"/>
          </a:p>
          <a:p>
            <a:pPr marL="0" indent="0">
              <a:buNone/>
            </a:pPr>
            <a:r>
              <a:rPr lang="en-US" b="1" smtClean="0"/>
              <a:t>Kết quả: </a:t>
            </a:r>
          </a:p>
          <a:p>
            <a:pPr marL="0" indent="0">
              <a:buNone/>
            </a:pPr>
            <a:r>
              <a:rPr lang="en-US" b="1">
                <a:solidFill>
                  <a:srgbClr val="002060"/>
                </a:solidFill>
              </a:rPr>
              <a:t>Key=Tuan, Value=35</a:t>
            </a:r>
            <a:r>
              <a:rPr lang="en-US" b="1">
                <a:solidFill>
                  <a:srgbClr val="002060"/>
                </a:solidFill>
              </a:rPr>
              <a:t/>
            </a:r>
            <a:br>
              <a:rPr lang="en-US" b="1">
                <a:solidFill>
                  <a:srgbClr val="002060"/>
                </a:solidFill>
              </a:rPr>
            </a:br>
            <a:r>
              <a:rPr lang="en-US" b="1">
                <a:solidFill>
                  <a:srgbClr val="002060"/>
                </a:solidFill>
              </a:rPr>
              <a:t>Key=Uyen, Value=37</a:t>
            </a:r>
            <a:r>
              <a:rPr lang="en-US" b="1">
                <a:solidFill>
                  <a:srgbClr val="002060"/>
                </a:solidFill>
              </a:rPr>
              <a:t/>
            </a:r>
            <a:br>
              <a:rPr lang="en-US" b="1">
                <a:solidFill>
                  <a:srgbClr val="002060"/>
                </a:solidFill>
              </a:rPr>
            </a:br>
            <a:r>
              <a:rPr lang="en-US" b="1">
                <a:solidFill>
                  <a:srgbClr val="002060"/>
                </a:solidFill>
              </a:rPr>
              <a:t>Key=Quynh, Value=43</a:t>
            </a:r>
            <a:r>
              <a:rPr lang="en-US" b="1">
                <a:solidFill>
                  <a:srgbClr val="002060"/>
                </a:solidFill>
              </a:rPr>
              <a:t/>
            </a:r>
            <a:br>
              <a:rPr lang="en-US" b="1">
                <a:solidFill>
                  <a:srgbClr val="002060"/>
                </a:solidFill>
              </a:rPr>
            </a:br>
            <a:endParaRPr lang="en-US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24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hàm xử lý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Hàm ksort(): Sắp xếp trong array theo thứ tự tăng của khóa</a:t>
            </a:r>
            <a:endParaRPr lang="en-US"/>
          </a:p>
          <a:p>
            <a:pPr marL="0" indent="0">
              <a:buNone/>
            </a:pPr>
            <a:r>
              <a:rPr lang="en-US" b="1" smtClean="0"/>
              <a:t>Ví dụ: </a:t>
            </a:r>
          </a:p>
          <a:p>
            <a:pPr marL="0" indent="0">
              <a:buNone/>
            </a:pPr>
            <a:r>
              <a:rPr lang="en-US" smtClean="0"/>
              <a:t>$age = array(“Uyen"=&gt;"37",“Tuan"=&gt;"35", “Quynh"=&gt;"43");</a:t>
            </a:r>
            <a:br>
              <a:rPr lang="en-US" smtClean="0"/>
            </a:br>
            <a:r>
              <a:rPr lang="en-US" smtClean="0"/>
              <a:t>ksort($age);</a:t>
            </a:r>
          </a:p>
          <a:p>
            <a:pPr marL="0" indent="0">
              <a:buNone/>
            </a:pPr>
            <a:r>
              <a:rPr lang="en-US" b="1" smtClean="0"/>
              <a:t>Kết quả: </a:t>
            </a:r>
          </a:p>
          <a:p>
            <a:pPr marL="0" indent="0">
              <a:buNone/>
            </a:pPr>
            <a:r>
              <a:rPr lang="en-US" b="1">
                <a:solidFill>
                  <a:srgbClr val="002060"/>
                </a:solidFill>
              </a:rPr>
              <a:t>Key=Quynh, Value=43</a:t>
            </a:r>
            <a:r>
              <a:rPr lang="en-US" b="1">
                <a:solidFill>
                  <a:srgbClr val="002060"/>
                </a:solidFill>
              </a:rPr>
              <a:t/>
            </a:r>
            <a:br>
              <a:rPr lang="en-US" b="1">
                <a:solidFill>
                  <a:srgbClr val="002060"/>
                </a:solidFill>
              </a:rPr>
            </a:br>
            <a:r>
              <a:rPr lang="en-US" b="1">
                <a:solidFill>
                  <a:srgbClr val="002060"/>
                </a:solidFill>
              </a:rPr>
              <a:t>Key=Tuan, Value=35</a:t>
            </a:r>
            <a:r>
              <a:rPr lang="en-US" b="1">
                <a:solidFill>
                  <a:srgbClr val="002060"/>
                </a:solidFill>
              </a:rPr>
              <a:t/>
            </a:r>
            <a:br>
              <a:rPr lang="en-US" b="1">
                <a:solidFill>
                  <a:srgbClr val="002060"/>
                </a:solidFill>
              </a:rPr>
            </a:br>
            <a:r>
              <a:rPr lang="en-US" b="1">
                <a:solidFill>
                  <a:srgbClr val="002060"/>
                </a:solidFill>
              </a:rPr>
              <a:t>Key=Uyen, Value=37</a:t>
            </a:r>
            <a:endParaRPr lang="en-US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88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61</TotalTime>
  <Words>748</Words>
  <Application>Microsoft Office PowerPoint</Application>
  <PresentationFormat>On-screen Show (4:3)</PresentationFormat>
  <Paragraphs>215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Clarity</vt:lpstr>
      <vt:lpstr>PHP5 </vt:lpstr>
      <vt:lpstr>Array LÀ GÌ?</vt:lpstr>
      <vt:lpstr>PHP 5 Arrays </vt:lpstr>
      <vt:lpstr>PHP 5 Arrays</vt:lpstr>
      <vt:lpstr>Các hàm xử lý array</vt:lpstr>
      <vt:lpstr>Các hàm xử lý array</vt:lpstr>
      <vt:lpstr>Các hàm xử lý array</vt:lpstr>
      <vt:lpstr>Các hàm xử lý array</vt:lpstr>
      <vt:lpstr>Các hàm xử lý array</vt:lpstr>
      <vt:lpstr>Các hàm xử lý array</vt:lpstr>
      <vt:lpstr> Toán tử trong PHP </vt:lpstr>
      <vt:lpstr> Toán tử trong PHP </vt:lpstr>
      <vt:lpstr> Toán tử trong PHP </vt:lpstr>
      <vt:lpstr> Toán tử trong PHP </vt:lpstr>
      <vt:lpstr>Câu lệnh điều khiển trong PHP</vt:lpstr>
      <vt:lpstr>Câu lệnh điều khiển trong PHP</vt:lpstr>
      <vt:lpstr>Các hàm xử lý chuỗi – string PHP</vt:lpstr>
      <vt:lpstr>Các hàm xử lý chuỗi – string PHP</vt:lpstr>
      <vt:lpstr>Vòng lặp PHP</vt:lpstr>
      <vt:lpstr>Vòng lặp PHP</vt:lpstr>
      <vt:lpstr>Vòng lặp PHP</vt:lpstr>
      <vt:lpstr>Vòng lặp PHP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Administrator</dc:creator>
  <cp:lastModifiedBy>Admin</cp:lastModifiedBy>
  <cp:revision>16</cp:revision>
  <dcterms:created xsi:type="dcterms:W3CDTF">2006-08-16T00:00:00Z</dcterms:created>
  <dcterms:modified xsi:type="dcterms:W3CDTF">2016-05-27T15:06:19Z</dcterms:modified>
</cp:coreProperties>
</file>