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65" r:id="rId6"/>
    <p:sldId id="259" r:id="rId7"/>
    <p:sldId id="262" r:id="rId8"/>
    <p:sldId id="269" r:id="rId9"/>
    <p:sldId id="267" r:id="rId10"/>
    <p:sldId id="268" r:id="rId11"/>
    <p:sldId id="273" r:id="rId12"/>
    <p:sldId id="272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BF19D-BA26-429F-8CE0-A7071A385E8A}" v="2728" dt="2019-05-30T08:02:05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97D0-C311-4CB5-9EA7-085F6266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36343-1EC0-48CD-A23F-934296628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D970-B688-4E95-903B-471A6C72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AA7C-0754-4B1A-91F1-8D300DFB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DABB-B38B-4175-9C0A-886550BF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455B-C639-47C7-91D8-6EF7C120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EB92-0B9A-4252-8430-1FE2D4A9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13B9-387D-47B4-B951-B269F16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223-F792-492C-99CC-E2BD0D1C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DA8E-E2F0-41E1-95D9-4FCE0829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C7E30-E6F2-478D-9513-843EEBDF3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DFBA6-6612-47D7-BF57-C8DB15CD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5371-3740-4EC2-B202-8A186C29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0B3B-36C0-4035-961C-6CF677FB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3070-D6A0-4A86-8A54-5CEE8A05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04E0-E514-47AF-B87E-18D3432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6F02-4634-4E19-94E0-226447A6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FD74-B2BF-44E5-AAD3-1BF4DB6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B152-A743-481E-B545-F42EBF4D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3F23-0942-4FD1-BB52-4814C20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0F4A-7BF4-46FF-A1C8-A1DE8CE4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D10B-5570-47AB-871F-A3690346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41F2-1158-483E-8B68-546452F9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BD20-79EE-4796-B596-E96F0770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72EE-AEC4-44ED-ADAD-CE93C72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132-CCE1-4AD7-8006-11F8A2EC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DABA-8F7D-43FC-BCBA-54A3BCD34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AD371-9A6F-49AF-B811-0FBE0A87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1BAD-E64C-4E6F-A84D-E8AFFC9D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82B8-3FC5-47C7-B9F9-AC9CF25E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71641-A4CD-4BC3-8753-D1ED2E8A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3ED-C5EC-40F4-81BB-623D8A73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AE866-7587-47CB-B155-95B24E0F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308D-844A-4833-9A2C-1C20BDE8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EA2F5-3BE6-4F9A-9408-BD12FC10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7689F-EC53-4427-9741-803A7612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4FEA3-EA6E-46D7-978B-8E3B7E9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87E28-4C8A-4631-AB91-61663964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BE69F-6F4C-4C6A-873F-D211D6DF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B071-0AA0-456B-8A98-D007F067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7BB1F-031A-424E-9F17-5B01A5E6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8248-93AE-419E-B163-E7A15CE8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19DEF-EF3C-4031-BC59-C08965B4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0F1B9-7832-4039-B2D4-27541308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E48F-6B5A-4262-8A87-094C3B7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1C025-A2E4-4BB4-8A1E-D44646C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28D6-B08C-454C-BAF8-10E5400B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6BB1-F769-444C-A2AE-695272ED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2145-D734-4CC9-A50D-A10A267C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3D47-032B-4FA1-8511-F6108F74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5D26-4865-4BEA-9498-190E368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7DC9-68F7-47BA-8996-1780130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ECD8-C210-43C7-BC65-0F217587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90C5C-83F0-4669-867E-BB598ABDB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CF493-8FE2-4F66-922B-DCABF9D1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0DA4B-8426-4598-8BBE-26CA162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810F-6167-4FB4-B274-B9DC1C0C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5ECF-05BF-49F3-9354-593AA71E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1D0FD-2228-489D-B59B-C244EAAA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C6D7-A887-45FC-92EE-5B66AEC4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FB43-E464-4FF1-82DB-F5C542598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EBE1-DEF0-4C2E-89D9-2094AC3AC2E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BCBE-1061-40C6-9CA5-0CAF358D1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F016-1B4E-4B22-A62F-9D54CD4D8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3495-231A-4521-88A6-E80264B3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7022-F110-4435-AE85-2AC1C5F2E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407585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3E2-D99F-448B-93D8-AE919E3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8C0D5-E06F-45A8-9716-8A9088D0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33" y="1690688"/>
            <a:ext cx="8829733" cy="43983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D75C1-D8EA-4800-BF33-9061A494B4E6}"/>
              </a:ext>
            </a:extLst>
          </p:cNvPr>
          <p:cNvSpPr txBox="1"/>
          <p:nvPr/>
        </p:nvSpPr>
        <p:spPr>
          <a:xfrm>
            <a:off x="4875472" y="6123543"/>
            <a:ext cx="32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45-day forecast of HCM</a:t>
            </a:r>
          </a:p>
        </p:txBody>
      </p:sp>
    </p:spTree>
    <p:extLst>
      <p:ext uri="{BB962C8B-B14F-4D97-AF65-F5344CB8AC3E}">
        <p14:creationId xmlns:p14="http://schemas.microsoft.com/office/powerpoint/2010/main" val="187431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3E2-D99F-448B-93D8-AE919E3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8C0D5-E06F-45A8-9716-8A9088D0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9" y="1260297"/>
            <a:ext cx="8431450" cy="52283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D75C1-D8EA-4800-BF33-9061A494B4E6}"/>
              </a:ext>
            </a:extLst>
          </p:cNvPr>
          <p:cNvSpPr txBox="1"/>
          <p:nvPr/>
        </p:nvSpPr>
        <p:spPr>
          <a:xfrm>
            <a:off x="3524719" y="6392971"/>
            <a:ext cx="514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Error of out-of-sample forecasts in log-scale</a:t>
            </a:r>
          </a:p>
        </p:txBody>
      </p:sp>
    </p:spTree>
    <p:extLst>
      <p:ext uri="{BB962C8B-B14F-4D97-AF65-F5344CB8AC3E}">
        <p14:creationId xmlns:p14="http://schemas.microsoft.com/office/powerpoint/2010/main" val="224739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3E2-D99F-448B-93D8-AE919E3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8C0D5-E06F-45A8-9716-8A9088D0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32" y="1506022"/>
            <a:ext cx="8906735" cy="48021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D75C1-D8EA-4800-BF33-9061A494B4E6}"/>
              </a:ext>
            </a:extLst>
          </p:cNvPr>
          <p:cNvSpPr txBox="1"/>
          <p:nvPr/>
        </p:nvSpPr>
        <p:spPr>
          <a:xfrm>
            <a:off x="3649657" y="6308209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Daily portfolio value of VN30F1M trading</a:t>
            </a:r>
          </a:p>
        </p:txBody>
      </p:sp>
    </p:spTree>
    <p:extLst>
      <p:ext uri="{BB962C8B-B14F-4D97-AF65-F5344CB8AC3E}">
        <p14:creationId xmlns:p14="http://schemas.microsoft.com/office/powerpoint/2010/main" val="131182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AC-02F3-4E07-B89D-CB47B33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CC81-66D0-467F-97D8-327F0D38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Technology:</a:t>
            </a:r>
          </a:p>
          <a:p>
            <a:pPr lvl="1"/>
            <a:r>
              <a:rPr lang="en-US" dirty="0"/>
              <a:t>Sequential training model</a:t>
            </a:r>
          </a:p>
          <a:p>
            <a:pPr lvl="1"/>
            <a:r>
              <a:rPr lang="en-US" dirty="0"/>
              <a:t>Cannot monitor model performance after deployment</a:t>
            </a:r>
          </a:p>
          <a:p>
            <a:pPr lvl="1"/>
            <a:r>
              <a:rPr lang="en-US" dirty="0"/>
              <a:t>Manual create portfolio tracking for every new user</a:t>
            </a:r>
          </a:p>
          <a:p>
            <a:pPr lvl="1"/>
            <a:r>
              <a:rPr lang="en-US" dirty="0"/>
              <a:t>Cannot visualize with full experiment for mobile users</a:t>
            </a:r>
          </a:p>
          <a:p>
            <a:pPr lvl="1"/>
            <a:r>
              <a:rPr lang="en-US" dirty="0"/>
              <a:t>Inefficient operation cost</a:t>
            </a:r>
          </a:p>
          <a:p>
            <a:pPr marL="0" indent="0">
              <a:buNone/>
            </a:pPr>
            <a:r>
              <a:rPr lang="en-US" dirty="0"/>
              <a:t>Trading Model:</a:t>
            </a:r>
          </a:p>
          <a:p>
            <a:pPr lvl="1"/>
            <a:r>
              <a:rPr lang="en-US" dirty="0"/>
              <a:t>Highly depend on trend detection</a:t>
            </a:r>
          </a:p>
          <a:p>
            <a:pPr lvl="1"/>
            <a:r>
              <a:rPr lang="en-US" dirty="0"/>
              <a:t>High computational cost</a:t>
            </a:r>
          </a:p>
          <a:p>
            <a:pPr lvl="1"/>
            <a:r>
              <a:rPr lang="en-US" dirty="0"/>
              <a:t>Cannot compute confidence of prediction</a:t>
            </a:r>
          </a:p>
        </p:txBody>
      </p:sp>
    </p:spTree>
    <p:extLst>
      <p:ext uri="{BB962C8B-B14F-4D97-AF65-F5344CB8AC3E}">
        <p14:creationId xmlns:p14="http://schemas.microsoft.com/office/powerpoint/2010/main" val="31289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AC-02F3-4E07-B89D-CB47B33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6FA18-4DDF-4520-9241-23380E5ED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8" y="1307021"/>
            <a:ext cx="8562706" cy="4816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5C9D-B34B-48F3-87AB-46AA7FE05B2F}"/>
              </a:ext>
            </a:extLst>
          </p:cNvPr>
          <p:cNvSpPr txBox="1"/>
          <p:nvPr/>
        </p:nvSpPr>
        <p:spPr>
          <a:xfrm>
            <a:off x="4468214" y="6123543"/>
            <a:ext cx="287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Future Deployment</a:t>
            </a:r>
          </a:p>
        </p:txBody>
      </p:sp>
    </p:spTree>
    <p:extLst>
      <p:ext uri="{BB962C8B-B14F-4D97-AF65-F5344CB8AC3E}">
        <p14:creationId xmlns:p14="http://schemas.microsoft.com/office/powerpoint/2010/main" val="7550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A708-E568-4273-8D1F-1D1C595E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403B-35BA-42B1-A888-E7DF6D54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iOS app for mobile users</a:t>
            </a:r>
          </a:p>
          <a:p>
            <a:r>
              <a:rPr lang="en-US" dirty="0"/>
              <a:t>Leverage Cloud Functions to save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CBCF-09F3-4E93-960E-3BFE49F9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6264-D4E2-4489-AEE0-65F6AF17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Deployed Architecture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5007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B47A-D605-4147-8D35-653E7FA8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C81B-6EE9-4381-A7AC-8300E98C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should know what and why they invest</a:t>
            </a:r>
          </a:p>
          <a:p>
            <a:r>
              <a:rPr lang="en-US" dirty="0"/>
              <a:t>Investors need a tool to construct and optimize portfolio for hedging</a:t>
            </a:r>
          </a:p>
        </p:txBody>
      </p:sp>
    </p:spTree>
    <p:extLst>
      <p:ext uri="{BB962C8B-B14F-4D97-AF65-F5344CB8AC3E}">
        <p14:creationId xmlns:p14="http://schemas.microsoft.com/office/powerpoint/2010/main" val="107626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ED0-2651-4A01-9330-CA2C7994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E8D3-54FD-4697-B2F3-797754DC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mainly focus on technical analysis and fundamental analysis for trading</a:t>
            </a:r>
          </a:p>
          <a:p>
            <a:r>
              <a:rPr lang="en-US" dirty="0"/>
              <a:t>There is no tool with new technique that can be monitored performance in large scale for these purposes at this time</a:t>
            </a:r>
          </a:p>
        </p:txBody>
      </p:sp>
    </p:spTree>
    <p:extLst>
      <p:ext uri="{BB962C8B-B14F-4D97-AF65-F5344CB8AC3E}">
        <p14:creationId xmlns:p14="http://schemas.microsoft.com/office/powerpoint/2010/main" val="369271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169C-ED1B-4CB0-A688-D38D59AF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7885-0452-47CE-85FD-079F9FD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trading platform that we can track its performance automatically in large scale</a:t>
            </a:r>
          </a:p>
          <a:p>
            <a:r>
              <a:rPr lang="en-US" dirty="0"/>
              <a:t>Develop an approach that can dynamically adopt change of environment</a:t>
            </a:r>
          </a:p>
          <a:p>
            <a:r>
              <a:rPr lang="en-US" dirty="0"/>
              <a:t>Help investors trading with more information by creating a friendly tool</a:t>
            </a:r>
          </a:p>
        </p:txBody>
      </p:sp>
    </p:spTree>
    <p:extLst>
      <p:ext uri="{BB962C8B-B14F-4D97-AF65-F5344CB8AC3E}">
        <p14:creationId xmlns:p14="http://schemas.microsoft.com/office/powerpoint/2010/main" val="85740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AC-02F3-4E07-B89D-CB47B33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64E65-130D-4F80-B439-E4CA6C860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Combination of statistical model and deep learning model</a:t>
                </a:r>
              </a:p>
              <a:p>
                <a:pPr lvl="1"/>
                <a:r>
                  <a:rPr lang="en-US" dirty="0"/>
                  <a:t>Statistical Model</a:t>
                </a:r>
              </a:p>
              <a:p>
                <a:pPr marL="914400" lvl="2" indent="0">
                  <a:buNone/>
                </a:pPr>
                <a:r>
                  <a:rPr lang="en-US" dirty="0"/>
                  <a:t>Structural Models: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Deep Learning Model</a:t>
                </a:r>
              </a:p>
              <a:p>
                <a:pPr marL="914400" lvl="2" indent="0">
                  <a:buNone/>
                </a:pPr>
                <a:r>
                  <a:rPr lang="en-US" dirty="0"/>
                  <a:t>Recurrent Neural Network: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hh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64E65-130D-4F80-B439-E4CA6C860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AC-02F3-4E07-B89D-CB47B33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6FA18-4DDF-4520-9241-23380E5ED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145"/>
            <a:ext cx="10515600" cy="3908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5C9D-B34B-48F3-87AB-46AA7FE05B2F}"/>
              </a:ext>
            </a:extLst>
          </p:cNvPr>
          <p:cNvSpPr txBox="1"/>
          <p:nvPr/>
        </p:nvSpPr>
        <p:spPr>
          <a:xfrm>
            <a:off x="4468214" y="6123543"/>
            <a:ext cx="297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Current Deployment</a:t>
            </a:r>
          </a:p>
        </p:txBody>
      </p:sp>
    </p:spTree>
    <p:extLst>
      <p:ext uri="{BB962C8B-B14F-4D97-AF65-F5344CB8AC3E}">
        <p14:creationId xmlns:p14="http://schemas.microsoft.com/office/powerpoint/2010/main" val="388105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BDAC-02F3-4E07-B89D-CB47B33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6FA18-4DDF-4520-9241-23380E5ED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71200"/>
            <a:ext cx="5257800" cy="1954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5C9D-B34B-48F3-87AB-46AA7FE05B2F}"/>
              </a:ext>
            </a:extLst>
          </p:cNvPr>
          <p:cNvSpPr txBox="1"/>
          <p:nvPr/>
        </p:nvSpPr>
        <p:spPr>
          <a:xfrm>
            <a:off x="7294789" y="4225349"/>
            <a:ext cx="297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Current Deployment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FA7C52-1883-409A-A16C-297333F3FB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71214" cy="4149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Daily update stock price data</a:t>
            </a:r>
          </a:p>
          <a:p>
            <a:r>
              <a:rPr lang="en-US" dirty="0"/>
              <a:t>Daily analyze and predict future price of stocks</a:t>
            </a:r>
          </a:p>
          <a:p>
            <a:r>
              <a:rPr lang="en-US" dirty="0"/>
              <a:t>Daily calculate current and future return of portfolio</a:t>
            </a:r>
          </a:p>
          <a:p>
            <a:r>
              <a:rPr lang="en-US" dirty="0"/>
              <a:t>Suggest stocks for portfolio construction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4007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3E2-D99F-448B-93D8-AE919E3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28C0D5-E06F-45A8-9716-8A9088D0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96" y="1456293"/>
            <a:ext cx="7748208" cy="466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CEBC9-A6F3-431A-961C-50CBFAE659A1}"/>
              </a:ext>
            </a:extLst>
          </p:cNvPr>
          <p:cNvSpPr txBox="1"/>
          <p:nvPr/>
        </p:nvSpPr>
        <p:spPr>
          <a:xfrm>
            <a:off x="4468214" y="6123543"/>
            <a:ext cx="361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Visualize of analyzed stocks</a:t>
            </a:r>
          </a:p>
        </p:txBody>
      </p:sp>
    </p:spTree>
    <p:extLst>
      <p:ext uri="{BB962C8B-B14F-4D97-AF65-F5344CB8AC3E}">
        <p14:creationId xmlns:p14="http://schemas.microsoft.com/office/powerpoint/2010/main" val="166812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304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 Simple Portfolio Management</vt:lpstr>
      <vt:lpstr>Outline</vt:lpstr>
      <vt:lpstr>Motivations</vt:lpstr>
      <vt:lpstr>Problem Statement</vt:lpstr>
      <vt:lpstr>Goals of this work</vt:lpstr>
      <vt:lpstr>Methodology</vt:lpstr>
      <vt:lpstr>Deployed Architecture</vt:lpstr>
      <vt:lpstr>Deployed Architecture</vt:lpstr>
      <vt:lpstr>Results</vt:lpstr>
      <vt:lpstr>Results</vt:lpstr>
      <vt:lpstr>Results</vt:lpstr>
      <vt:lpstr>Results</vt:lpstr>
      <vt:lpstr>Limitations</vt:lpstr>
      <vt:lpstr>Future Architecture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Prediction: A Combination of Deep Learning and Statistical Models</dc:title>
  <dc:creator>Quoc. Luu Hoai Thuong</dc:creator>
  <cp:lastModifiedBy>Quoc Luu</cp:lastModifiedBy>
  <cp:revision>2</cp:revision>
  <dcterms:created xsi:type="dcterms:W3CDTF">2019-05-15T08:57:22Z</dcterms:created>
  <dcterms:modified xsi:type="dcterms:W3CDTF">2019-05-30T08:02:05Z</dcterms:modified>
</cp:coreProperties>
</file>