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56"/>
    <a:srgbClr val="003635"/>
    <a:srgbClr val="CC3399"/>
    <a:srgbClr val="FCA82C"/>
    <a:srgbClr val="9EFF29"/>
    <a:srgbClr val="A4660C"/>
    <a:srgbClr val="952F69"/>
    <a:srgbClr val="FF856D"/>
    <a:srgbClr val="FF2549"/>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FA1F8B-B46F-4F60-AF8F-2E3193070FA5}" v="429" dt="2019-12-20T15:37:53.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846"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2684207"/>
            <a:ext cx="7285702" cy="167394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6454" y="4188551"/>
            <a:ext cx="7272717" cy="685791"/>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E2237A3D-8AEE-4FB0-87BF-DEC26F80A761}" type="datetime1">
              <a:rPr lang="en-US" smtClean="0"/>
              <a:t>12/20/2019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r">
              <a:defRPr sz="2000">
                <a:ln w="3175">
                  <a:solidFill>
                    <a:schemeClr val="bg1"/>
                  </a:solidFill>
                </a:ln>
                <a:solidFill>
                  <a:schemeClr val="tx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FEA87A-0030-4624-9F89-A66744851DE7}" type="datetime1">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BBDE4D-3EA8-406F-AA48-ED8F4F143A3B}" type="datetime1">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879613-7121-4652-9693-15F090A8A377}" type="datetime1">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843" y="312824"/>
            <a:ext cx="8246070" cy="763526"/>
          </a:xfrm>
        </p:spPr>
        <p:txBody>
          <a:bodyPr>
            <a:normAutofit/>
          </a:bodyPr>
          <a:lstStyle>
            <a:lvl1pPr algn="ctr">
              <a:defRPr sz="3600" b="1"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194619"/>
            <a:ext cx="8246070" cy="334323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FAD369-727D-4BE8-AE4E-15D8514A021F}" type="datetime1">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68013" y="384414"/>
            <a:ext cx="6570407" cy="725349"/>
          </a:xfrm>
        </p:spPr>
        <p:txBody>
          <a:bodyPr>
            <a:normAutofit/>
          </a:bodyPr>
          <a:lstStyle>
            <a:lvl1pPr algn="ctr">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82761" y="1147939"/>
            <a:ext cx="6570407"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8C7EC1-B36B-4A2D-B553-AC70D1F36B7C}" type="datetime1">
              <a:rPr lang="en-US" smtClean="0"/>
              <a:t>12/20/2019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294055-D9E5-4F9C-9A54-4336E1FFAC3A}" type="datetime1">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F971D8-71CD-48D5-A190-69FFEF1A6F65}" type="datetime1">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6" y="485494"/>
            <a:ext cx="8093365" cy="763525"/>
          </a:xfrm>
        </p:spPr>
        <p:txBody>
          <a:bodyPr>
            <a:normAutofit/>
          </a:bodyPr>
          <a:lstStyle>
            <a:lvl1pPr algn="ct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44253" y="142693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44253" y="189933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9374" y="142693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9374" y="189933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2C1B0-F163-4C74-B337-D84EED959155}" type="datetime1">
              <a:rPr lang="en-US" smtClean="0"/>
              <a:t>12/20/2019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C030B6-9935-4734-9283-1E1F559CB273}" type="datetime1">
              <a:rPr lang="en-US" smtClean="0"/>
              <a:t>12/20/2019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578A8-0458-4CF6-B984-FFFB1A8FFA2C}" type="datetime1">
              <a:rPr lang="en-US" smtClean="0"/>
              <a:t>12/20/2019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553344-57A1-40AD-A154-85B74E1981C9}" type="datetime1">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FB1F21D-032D-4D3B-B2E7-6068F5346A90}" type="datetime1">
              <a:rPr lang="en-US" smtClean="0"/>
              <a:t>12/20/2019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2000" b="1">
                <a:ln>
                  <a:solidFill>
                    <a:schemeClr val="bg1"/>
                  </a:solidFill>
                </a:ln>
                <a:solidFill>
                  <a:schemeClr val="tx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5.png"/><Relationship Id="rId7" Type="http://schemas.openxmlformats.org/officeDocument/2006/relationships/image" Target="../media/image15.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reator.ionic.io/share/60ccbe2662f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ourteammobile.herokuapp.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1308" y="2705821"/>
            <a:ext cx="5477879" cy="1666567"/>
          </a:xfrm>
        </p:spPr>
        <p:txBody>
          <a:bodyPr>
            <a:noAutofit/>
          </a:bodyPr>
          <a:lstStyle/>
          <a:p>
            <a:pPr algn="ctr"/>
            <a:r>
              <a:rPr lang="en-US" sz="4000" b="1"/>
              <a:t>PHÁT TRIỂN </a:t>
            </a:r>
            <a:br>
              <a:rPr lang="en-US" sz="4000" b="1"/>
            </a:br>
            <a:r>
              <a:rPr lang="en-US" sz="4000" b="1"/>
              <a:t>ỨNG DỤNG TRÊN THIẾT BỊ DI ĐỘNG</a:t>
            </a:r>
            <a:endParaRPr lang="en-US" sz="4000" b="1" dirty="0"/>
          </a:p>
        </p:txBody>
      </p:sp>
      <p:sp>
        <p:nvSpPr>
          <p:cNvPr id="3" name="Subtitle 2"/>
          <p:cNvSpPr>
            <a:spLocks noGrp="1"/>
          </p:cNvSpPr>
          <p:nvPr>
            <p:ph type="subTitle" idx="1"/>
          </p:nvPr>
        </p:nvSpPr>
        <p:spPr>
          <a:xfrm>
            <a:off x="2232655" y="4616822"/>
            <a:ext cx="5907741" cy="526678"/>
          </a:xfrm>
        </p:spPr>
        <p:txBody>
          <a:bodyPr>
            <a:normAutofit/>
          </a:bodyPr>
          <a:lstStyle/>
          <a:p>
            <a:r>
              <a:rPr lang="vi-VN" sz="2000"/>
              <a:t>Giảng viên hướng dẫn: GS. TS. Phan Viết Hoàng</a:t>
            </a:r>
          </a:p>
        </p:txBody>
      </p:sp>
      <p:pic>
        <p:nvPicPr>
          <p:cNvPr id="5" name="Picture 4" descr="A picture containing drawing, sign&#10;&#10;Description automatically generated">
            <a:extLst>
              <a:ext uri="{FF2B5EF4-FFF2-40B4-BE49-F238E27FC236}">
                <a16:creationId xmlns:a16="http://schemas.microsoft.com/office/drawing/2014/main" id="{635180F1-4FC6-49FA-984E-6B29CD63B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385769">
            <a:off x="2918016" y="1349942"/>
            <a:ext cx="3003831" cy="504563"/>
          </a:xfrm>
          <a:prstGeom prst="rect">
            <a:avLst/>
          </a:prstGeom>
        </p:spPr>
      </p:pic>
      <p:sp>
        <p:nvSpPr>
          <p:cNvPr id="6" name="Slide Number Placeholder 5">
            <a:extLst>
              <a:ext uri="{FF2B5EF4-FFF2-40B4-BE49-F238E27FC236}">
                <a16:creationId xmlns:a16="http://schemas.microsoft.com/office/drawing/2014/main" id="{6230CF80-EF7B-466C-8130-19A8FCCB9721}"/>
              </a:ext>
            </a:extLst>
          </p:cNvPr>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A29FBC3-46E0-4FE9-8EE2-18F38BF8A472}"/>
              </a:ext>
            </a:extLst>
          </p:cNvPr>
          <p:cNvSpPr>
            <a:spLocks noGrp="1"/>
          </p:cNvSpPr>
          <p:nvPr>
            <p:ph idx="1"/>
          </p:nvPr>
        </p:nvSpPr>
        <p:spPr>
          <a:xfrm>
            <a:off x="2008093" y="1194618"/>
            <a:ext cx="6664819" cy="2884323"/>
          </a:xfrm>
        </p:spPr>
        <p:txBody>
          <a:bodyPr>
            <a:normAutofit/>
          </a:bodyPr>
          <a:lstStyle/>
          <a:p>
            <a:r>
              <a:rPr lang="vi-VN"/>
              <a:t>Giải trí thông qua các hoạt động đội nhóm mang tính chất vận động có nhu cầu khá cao.</a:t>
            </a:r>
          </a:p>
        </p:txBody>
      </p:sp>
      <p:sp>
        <p:nvSpPr>
          <p:cNvPr id="4" name="Slide Number Placeholder 3">
            <a:extLst>
              <a:ext uri="{FF2B5EF4-FFF2-40B4-BE49-F238E27FC236}">
                <a16:creationId xmlns:a16="http://schemas.microsoft.com/office/drawing/2014/main" id="{DF377308-9361-470A-9665-F34CEB11FCE5}"/>
              </a:ext>
            </a:extLst>
          </p:cNvPr>
          <p:cNvSpPr>
            <a:spLocks noGrp="1"/>
          </p:cNvSpPr>
          <p:nvPr>
            <p:ph type="sldNum" sz="quarter" idx="12"/>
          </p:nvPr>
        </p:nvSpPr>
        <p:spPr/>
        <p:txBody>
          <a:bodyPr/>
          <a:lstStyle/>
          <a:p>
            <a:fld id="{B82CCC60-E8CD-4174-8B1A-7DF615B22EEF}" type="slidenum">
              <a:rPr lang="en-US" smtClean="0"/>
              <a:pPr/>
              <a:t>10</a:t>
            </a:fld>
            <a:endParaRPr lang="en-US"/>
          </a:p>
        </p:txBody>
      </p:sp>
      <p:pic>
        <p:nvPicPr>
          <p:cNvPr id="8" name="Picture 2">
            <a:extLst>
              <a:ext uri="{FF2B5EF4-FFF2-40B4-BE49-F238E27FC236}">
                <a16:creationId xmlns:a16="http://schemas.microsoft.com/office/drawing/2014/main" id="{2948E58B-8397-4B77-B2E1-AFEB80A5A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6965" y="169886"/>
            <a:ext cx="1805948" cy="7765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AE4B8B9D-4E75-492C-8763-90F7671CB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0" y="4844459"/>
            <a:ext cx="1780291" cy="299041"/>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6">
            <a:extLst>
              <a:ext uri="{FF2B5EF4-FFF2-40B4-BE49-F238E27FC236}">
                <a16:creationId xmlns:a16="http://schemas.microsoft.com/office/drawing/2014/main" id="{266E88D3-EA62-40A7-BE7A-F3896C74212A}"/>
              </a:ext>
            </a:extLst>
          </p:cNvPr>
          <p:cNvSpPr txBox="1">
            <a:spLocks/>
          </p:cNvSpPr>
          <p:nvPr/>
        </p:nvSpPr>
        <p:spPr>
          <a:xfrm>
            <a:off x="2008092" y="3948881"/>
            <a:ext cx="6664819" cy="8247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
        <p:nvSpPr>
          <p:cNvPr id="12" name="Content Placeholder 6">
            <a:extLst>
              <a:ext uri="{FF2B5EF4-FFF2-40B4-BE49-F238E27FC236}">
                <a16:creationId xmlns:a16="http://schemas.microsoft.com/office/drawing/2014/main" id="{8B614698-5DEF-40DD-BEA1-77CCFF1F6FF3}"/>
              </a:ext>
            </a:extLst>
          </p:cNvPr>
          <p:cNvSpPr txBox="1">
            <a:spLocks/>
          </p:cNvSpPr>
          <p:nvPr/>
        </p:nvSpPr>
        <p:spPr>
          <a:xfrm>
            <a:off x="2008092" y="4078941"/>
            <a:ext cx="6669743" cy="659392"/>
          </a:xfrm>
          <a:prstGeom prst="rect">
            <a:avLst/>
          </a:prstGeom>
          <a:solidFill>
            <a:schemeClr val="accent6">
              <a:lumMod val="20000"/>
              <a:lumOff val="80000"/>
            </a:schemeClr>
          </a:solidFill>
          <a:ln>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1600" b="1">
                <a:solidFill>
                  <a:srgbClr val="FF0000"/>
                </a:solidFill>
              </a:rPr>
              <a:t>Attainable (khả thi): có khả thi hay không? </a:t>
            </a:r>
            <a:r>
              <a:rPr lang="vi-VN" sz="1600" b="1"/>
              <a:t>Mục tiêu có quá thấp hay quá cao không?</a:t>
            </a:r>
          </a:p>
        </p:txBody>
      </p:sp>
      <p:pic>
        <p:nvPicPr>
          <p:cNvPr id="7170" name="Picture 2">
            <a:extLst>
              <a:ext uri="{FF2B5EF4-FFF2-40B4-BE49-F238E27FC236}">
                <a16:creationId xmlns:a16="http://schemas.microsoft.com/office/drawing/2014/main" id="{479E897F-1E99-4FBC-9EF4-FE541054AA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466" y="1483586"/>
            <a:ext cx="1266825"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162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A29FBC3-46E0-4FE9-8EE2-18F38BF8A472}"/>
              </a:ext>
            </a:extLst>
          </p:cNvPr>
          <p:cNvSpPr>
            <a:spLocks noGrp="1"/>
          </p:cNvSpPr>
          <p:nvPr>
            <p:ph idx="1"/>
          </p:nvPr>
        </p:nvSpPr>
        <p:spPr>
          <a:xfrm>
            <a:off x="2008093" y="1194618"/>
            <a:ext cx="6664819" cy="2884323"/>
          </a:xfrm>
        </p:spPr>
        <p:txBody>
          <a:bodyPr>
            <a:normAutofit/>
          </a:bodyPr>
          <a:lstStyle/>
          <a:p>
            <a:r>
              <a:rPr lang="vi-VN"/>
              <a:t>Hiện tại chưa có giải pháp nào hiệu quả trong lĩnh vực này.</a:t>
            </a:r>
          </a:p>
          <a:p>
            <a:r>
              <a:rPr lang="vi-VN"/>
              <a:t>Một số ứng dụng tương tự:</a:t>
            </a:r>
          </a:p>
        </p:txBody>
      </p:sp>
      <p:sp>
        <p:nvSpPr>
          <p:cNvPr id="4" name="Slide Number Placeholder 3">
            <a:extLst>
              <a:ext uri="{FF2B5EF4-FFF2-40B4-BE49-F238E27FC236}">
                <a16:creationId xmlns:a16="http://schemas.microsoft.com/office/drawing/2014/main" id="{DF377308-9361-470A-9665-F34CEB11FCE5}"/>
              </a:ext>
            </a:extLst>
          </p:cNvPr>
          <p:cNvSpPr>
            <a:spLocks noGrp="1"/>
          </p:cNvSpPr>
          <p:nvPr>
            <p:ph type="sldNum" sz="quarter" idx="12"/>
          </p:nvPr>
        </p:nvSpPr>
        <p:spPr/>
        <p:txBody>
          <a:bodyPr/>
          <a:lstStyle/>
          <a:p>
            <a:fld id="{B82CCC60-E8CD-4174-8B1A-7DF615B22EEF}" type="slidenum">
              <a:rPr lang="en-US" smtClean="0"/>
              <a:pPr/>
              <a:t>11</a:t>
            </a:fld>
            <a:endParaRPr lang="en-US"/>
          </a:p>
        </p:txBody>
      </p:sp>
      <p:pic>
        <p:nvPicPr>
          <p:cNvPr id="8" name="Picture 2">
            <a:extLst>
              <a:ext uri="{FF2B5EF4-FFF2-40B4-BE49-F238E27FC236}">
                <a16:creationId xmlns:a16="http://schemas.microsoft.com/office/drawing/2014/main" id="{2948E58B-8397-4B77-B2E1-AFEB80A5A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6965" y="169886"/>
            <a:ext cx="1805948" cy="7765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AE4B8B9D-4E75-492C-8763-90F7671CB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0" y="4844459"/>
            <a:ext cx="1780291" cy="299041"/>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6">
            <a:extLst>
              <a:ext uri="{FF2B5EF4-FFF2-40B4-BE49-F238E27FC236}">
                <a16:creationId xmlns:a16="http://schemas.microsoft.com/office/drawing/2014/main" id="{266E88D3-EA62-40A7-BE7A-F3896C74212A}"/>
              </a:ext>
            </a:extLst>
          </p:cNvPr>
          <p:cNvSpPr txBox="1">
            <a:spLocks/>
          </p:cNvSpPr>
          <p:nvPr/>
        </p:nvSpPr>
        <p:spPr>
          <a:xfrm>
            <a:off x="2008092" y="3948881"/>
            <a:ext cx="6664819" cy="8247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
        <p:nvSpPr>
          <p:cNvPr id="12" name="Content Placeholder 6">
            <a:extLst>
              <a:ext uri="{FF2B5EF4-FFF2-40B4-BE49-F238E27FC236}">
                <a16:creationId xmlns:a16="http://schemas.microsoft.com/office/drawing/2014/main" id="{8B614698-5DEF-40DD-BEA1-77CCFF1F6FF3}"/>
              </a:ext>
            </a:extLst>
          </p:cNvPr>
          <p:cNvSpPr txBox="1">
            <a:spLocks/>
          </p:cNvSpPr>
          <p:nvPr/>
        </p:nvSpPr>
        <p:spPr>
          <a:xfrm>
            <a:off x="2008092" y="4078941"/>
            <a:ext cx="6669743" cy="659392"/>
          </a:xfrm>
          <a:prstGeom prst="rect">
            <a:avLst/>
          </a:prstGeom>
          <a:solidFill>
            <a:schemeClr val="accent6">
              <a:lumMod val="20000"/>
              <a:lumOff val="80000"/>
            </a:schemeClr>
          </a:solidFill>
          <a:ln>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1600" b="1">
                <a:solidFill>
                  <a:srgbClr val="FF0000"/>
                </a:solidFill>
              </a:rPr>
              <a:t>Realistic (thực tế): </a:t>
            </a:r>
            <a:r>
              <a:rPr lang="vi-VN" sz="1600" b="1"/>
              <a:t>mục tiêu có phù hợp tình hình thực tế không? Cạnh tranh có quá khốc liệt không?</a:t>
            </a:r>
          </a:p>
        </p:txBody>
      </p:sp>
      <p:pic>
        <p:nvPicPr>
          <p:cNvPr id="8194" name="Picture 2">
            <a:extLst>
              <a:ext uri="{FF2B5EF4-FFF2-40B4-BE49-F238E27FC236}">
                <a16:creationId xmlns:a16="http://schemas.microsoft.com/office/drawing/2014/main" id="{84E79EE9-D5CB-4A1F-9AB6-97DBB2DD39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466" y="1474622"/>
            <a:ext cx="1266825" cy="27432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759B3D57-5B9A-40ED-825E-54C8FE5A58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8942" y="2636779"/>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C129BB9A-9639-4556-B74C-3BD1B77EBF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942" y="3328111"/>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7C861FD4-5145-47A8-A0E2-F3B599B82A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4222" y="3324189"/>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688F3909-E4EC-4937-8AFF-63D829BC4F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4222" y="2636779"/>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D2E18D-2FF9-4CEF-A74D-074F8FA8F03B}"/>
              </a:ext>
            </a:extLst>
          </p:cNvPr>
          <p:cNvSpPr txBox="1"/>
          <p:nvPr/>
        </p:nvSpPr>
        <p:spPr>
          <a:xfrm>
            <a:off x="2776142" y="2676945"/>
            <a:ext cx="2745354" cy="338554"/>
          </a:xfrm>
          <a:prstGeom prst="rect">
            <a:avLst/>
          </a:prstGeom>
          <a:noFill/>
        </p:spPr>
        <p:txBody>
          <a:bodyPr wrap="square" rtlCol="0">
            <a:spAutoFit/>
          </a:bodyPr>
          <a:lstStyle/>
          <a:p>
            <a:pPr fontAlgn="base"/>
            <a:r>
              <a:rPr lang="vi-VN" sz="1600"/>
              <a:t>Sporta: 1000+ lượt cài đặt.</a:t>
            </a:r>
          </a:p>
        </p:txBody>
      </p:sp>
      <p:sp>
        <p:nvSpPr>
          <p:cNvPr id="15" name="TextBox 14">
            <a:extLst>
              <a:ext uri="{FF2B5EF4-FFF2-40B4-BE49-F238E27FC236}">
                <a16:creationId xmlns:a16="http://schemas.microsoft.com/office/drawing/2014/main" id="{7BF97666-7F94-4E49-9F60-493BF58D41E1}"/>
              </a:ext>
            </a:extLst>
          </p:cNvPr>
          <p:cNvSpPr txBox="1"/>
          <p:nvPr/>
        </p:nvSpPr>
        <p:spPr>
          <a:xfrm>
            <a:off x="2776142" y="3376020"/>
            <a:ext cx="2745354" cy="338554"/>
          </a:xfrm>
          <a:prstGeom prst="rect">
            <a:avLst/>
          </a:prstGeom>
          <a:noFill/>
        </p:spPr>
        <p:txBody>
          <a:bodyPr wrap="square" rtlCol="0">
            <a:spAutoFit/>
          </a:bodyPr>
          <a:lstStyle/>
          <a:p>
            <a:pPr fontAlgn="base"/>
            <a:r>
              <a:rPr lang="vi-VN" sz="1600"/>
              <a:t>FMS: 100+ lượt cài đặt.</a:t>
            </a:r>
          </a:p>
        </p:txBody>
      </p:sp>
      <p:sp>
        <p:nvSpPr>
          <p:cNvPr id="16" name="TextBox 15">
            <a:extLst>
              <a:ext uri="{FF2B5EF4-FFF2-40B4-BE49-F238E27FC236}">
                <a16:creationId xmlns:a16="http://schemas.microsoft.com/office/drawing/2014/main" id="{1FB8B396-7A0C-48E2-B260-CB5DF302F5BC}"/>
              </a:ext>
            </a:extLst>
          </p:cNvPr>
          <p:cNvSpPr txBox="1"/>
          <p:nvPr/>
        </p:nvSpPr>
        <p:spPr>
          <a:xfrm>
            <a:off x="6211422" y="2696102"/>
            <a:ext cx="2918690" cy="338554"/>
          </a:xfrm>
          <a:prstGeom prst="rect">
            <a:avLst/>
          </a:prstGeom>
          <a:noFill/>
        </p:spPr>
        <p:txBody>
          <a:bodyPr wrap="square" rtlCol="0">
            <a:spAutoFit/>
          </a:bodyPr>
          <a:lstStyle/>
          <a:p>
            <a:pPr fontAlgn="base"/>
            <a:r>
              <a:rPr lang="vi-VN" sz="1600"/>
              <a:t>Bóng Việt: 100+ lượt cài đặt.</a:t>
            </a:r>
          </a:p>
        </p:txBody>
      </p:sp>
      <p:sp>
        <p:nvSpPr>
          <p:cNvPr id="17" name="TextBox 16">
            <a:extLst>
              <a:ext uri="{FF2B5EF4-FFF2-40B4-BE49-F238E27FC236}">
                <a16:creationId xmlns:a16="http://schemas.microsoft.com/office/drawing/2014/main" id="{2A40D13C-2090-47AF-8CB1-F84F0EBC6168}"/>
              </a:ext>
            </a:extLst>
          </p:cNvPr>
          <p:cNvSpPr txBox="1"/>
          <p:nvPr/>
        </p:nvSpPr>
        <p:spPr>
          <a:xfrm>
            <a:off x="6209148" y="3393128"/>
            <a:ext cx="2745354" cy="338554"/>
          </a:xfrm>
          <a:prstGeom prst="rect">
            <a:avLst/>
          </a:prstGeom>
          <a:noFill/>
        </p:spPr>
        <p:txBody>
          <a:bodyPr wrap="square" rtlCol="0">
            <a:spAutoFit/>
          </a:bodyPr>
          <a:lstStyle/>
          <a:p>
            <a:pPr fontAlgn="base"/>
            <a:r>
              <a:rPr lang="vi-VN" sz="1600"/>
              <a:t>Usport: 10+ lượt cài đặt.</a:t>
            </a:r>
          </a:p>
        </p:txBody>
      </p:sp>
    </p:spTree>
    <p:extLst>
      <p:ext uri="{BB962C8B-B14F-4D97-AF65-F5344CB8AC3E}">
        <p14:creationId xmlns:p14="http://schemas.microsoft.com/office/powerpoint/2010/main" val="2505561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8196"/>
                                        </p:tgtEl>
                                        <p:attrNameLst>
                                          <p:attrName>style.visibility</p:attrName>
                                        </p:attrNameLst>
                                      </p:cBhvr>
                                      <p:to>
                                        <p:strVal val="visible"/>
                                      </p:to>
                                    </p:set>
                                    <p:animEffect transition="in" filter="fade">
                                      <p:cBhvr>
                                        <p:cTn id="20" dur="500"/>
                                        <p:tgtEl>
                                          <p:spTgt spid="819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8198"/>
                                        </p:tgtEl>
                                        <p:attrNameLst>
                                          <p:attrName>style.visibility</p:attrName>
                                        </p:attrNameLst>
                                      </p:cBhvr>
                                      <p:to>
                                        <p:strVal val="visible"/>
                                      </p:to>
                                    </p:set>
                                    <p:animEffect transition="in" filter="fade">
                                      <p:cBhvr>
                                        <p:cTn id="28" dur="500"/>
                                        <p:tgtEl>
                                          <p:spTgt spid="819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nodeType="withEffect">
                                  <p:stCondLst>
                                    <p:cond delay="0"/>
                                  </p:stCondLst>
                                  <p:childTnLst>
                                    <p:set>
                                      <p:cBhvr>
                                        <p:cTn id="35" dur="1" fill="hold">
                                          <p:stCondLst>
                                            <p:cond delay="0"/>
                                          </p:stCondLst>
                                        </p:cTn>
                                        <p:tgtEl>
                                          <p:spTgt spid="8202"/>
                                        </p:tgtEl>
                                        <p:attrNameLst>
                                          <p:attrName>style.visibility</p:attrName>
                                        </p:attrNameLst>
                                      </p:cBhvr>
                                      <p:to>
                                        <p:strVal val="visible"/>
                                      </p:to>
                                    </p:set>
                                    <p:animEffect transition="in" filter="fade">
                                      <p:cBhvr>
                                        <p:cTn id="36" dur="500"/>
                                        <p:tgtEl>
                                          <p:spTgt spid="820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nodeType="withEffect">
                                  <p:stCondLst>
                                    <p:cond delay="0"/>
                                  </p:stCondLst>
                                  <p:childTnLst>
                                    <p:set>
                                      <p:cBhvr>
                                        <p:cTn id="43" dur="1" fill="hold">
                                          <p:stCondLst>
                                            <p:cond delay="0"/>
                                          </p:stCondLst>
                                        </p:cTn>
                                        <p:tgtEl>
                                          <p:spTgt spid="8200"/>
                                        </p:tgtEl>
                                        <p:attrNameLst>
                                          <p:attrName>style.visibility</p:attrName>
                                        </p:attrNameLst>
                                      </p:cBhvr>
                                      <p:to>
                                        <p:strVal val="visible"/>
                                      </p:to>
                                    </p:set>
                                    <p:animEffect transition="in" filter="fade">
                                      <p:cBhvr>
                                        <p:cTn id="44"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2" grpId="0"/>
      <p:bldP spid="15" grpId="0"/>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A29FBC3-46E0-4FE9-8EE2-18F38BF8A472}"/>
              </a:ext>
            </a:extLst>
          </p:cNvPr>
          <p:cNvSpPr>
            <a:spLocks noGrp="1"/>
          </p:cNvSpPr>
          <p:nvPr>
            <p:ph idx="1"/>
          </p:nvPr>
        </p:nvSpPr>
        <p:spPr>
          <a:xfrm>
            <a:off x="2008093" y="1194618"/>
            <a:ext cx="6664819" cy="2884323"/>
          </a:xfrm>
        </p:spPr>
        <p:txBody>
          <a:bodyPr>
            <a:normAutofit/>
          </a:bodyPr>
          <a:lstStyle/>
          <a:p>
            <a:r>
              <a:rPr lang="vi-VN"/>
              <a:t>1 tháng (12/2019): Tìm kiếm ý tưởng.</a:t>
            </a:r>
          </a:p>
          <a:p>
            <a:r>
              <a:rPr lang="vi-VN"/>
              <a:t>5 tháng sau (1-5/2020): Triển khai mô hình.</a:t>
            </a:r>
          </a:p>
          <a:p>
            <a:r>
              <a:rPr lang="vi-VN"/>
              <a:t>4 tháng cuối (6-10/2020): Triển khai sản phẩm.</a:t>
            </a:r>
          </a:p>
        </p:txBody>
      </p:sp>
      <p:sp>
        <p:nvSpPr>
          <p:cNvPr id="4" name="Slide Number Placeholder 3">
            <a:extLst>
              <a:ext uri="{FF2B5EF4-FFF2-40B4-BE49-F238E27FC236}">
                <a16:creationId xmlns:a16="http://schemas.microsoft.com/office/drawing/2014/main" id="{DF377308-9361-470A-9665-F34CEB11FCE5}"/>
              </a:ext>
            </a:extLst>
          </p:cNvPr>
          <p:cNvSpPr>
            <a:spLocks noGrp="1"/>
          </p:cNvSpPr>
          <p:nvPr>
            <p:ph type="sldNum" sz="quarter" idx="12"/>
          </p:nvPr>
        </p:nvSpPr>
        <p:spPr/>
        <p:txBody>
          <a:bodyPr/>
          <a:lstStyle/>
          <a:p>
            <a:fld id="{B82CCC60-E8CD-4174-8B1A-7DF615B22EEF}" type="slidenum">
              <a:rPr lang="en-US" smtClean="0"/>
              <a:pPr/>
              <a:t>12</a:t>
            </a:fld>
            <a:endParaRPr lang="en-US"/>
          </a:p>
        </p:txBody>
      </p:sp>
      <p:pic>
        <p:nvPicPr>
          <p:cNvPr id="8" name="Picture 2">
            <a:extLst>
              <a:ext uri="{FF2B5EF4-FFF2-40B4-BE49-F238E27FC236}">
                <a16:creationId xmlns:a16="http://schemas.microsoft.com/office/drawing/2014/main" id="{2948E58B-8397-4B77-B2E1-AFEB80A5A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6965" y="169886"/>
            <a:ext cx="1805948" cy="7765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AE4B8B9D-4E75-492C-8763-90F7671CB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0" y="4844459"/>
            <a:ext cx="1780291" cy="299041"/>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6">
            <a:extLst>
              <a:ext uri="{FF2B5EF4-FFF2-40B4-BE49-F238E27FC236}">
                <a16:creationId xmlns:a16="http://schemas.microsoft.com/office/drawing/2014/main" id="{266E88D3-EA62-40A7-BE7A-F3896C74212A}"/>
              </a:ext>
            </a:extLst>
          </p:cNvPr>
          <p:cNvSpPr txBox="1">
            <a:spLocks/>
          </p:cNvSpPr>
          <p:nvPr/>
        </p:nvSpPr>
        <p:spPr>
          <a:xfrm>
            <a:off x="2008092" y="3948881"/>
            <a:ext cx="6664819" cy="8247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
        <p:nvSpPr>
          <p:cNvPr id="12" name="Content Placeholder 6">
            <a:extLst>
              <a:ext uri="{FF2B5EF4-FFF2-40B4-BE49-F238E27FC236}">
                <a16:creationId xmlns:a16="http://schemas.microsoft.com/office/drawing/2014/main" id="{8B614698-5DEF-40DD-BEA1-77CCFF1F6FF3}"/>
              </a:ext>
            </a:extLst>
          </p:cNvPr>
          <p:cNvSpPr txBox="1">
            <a:spLocks/>
          </p:cNvSpPr>
          <p:nvPr/>
        </p:nvSpPr>
        <p:spPr>
          <a:xfrm>
            <a:off x="2008092" y="4078941"/>
            <a:ext cx="6669743" cy="659392"/>
          </a:xfrm>
          <a:prstGeom prst="rect">
            <a:avLst/>
          </a:prstGeom>
          <a:solidFill>
            <a:schemeClr val="accent6">
              <a:lumMod val="20000"/>
              <a:lumOff val="80000"/>
            </a:schemeClr>
          </a:solidFill>
          <a:ln>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1600" b="1">
                <a:solidFill>
                  <a:srgbClr val="FF0000"/>
                </a:solidFill>
              </a:rPr>
              <a:t>Time based (có kỳ hạn): </a:t>
            </a:r>
            <a:r>
              <a:rPr lang="vi-VN" sz="1600" b="1"/>
              <a:t>Thời hạn hoàn thành là khi nào? Thời gian đó có hợp lý hay không?</a:t>
            </a:r>
          </a:p>
        </p:txBody>
      </p:sp>
      <p:pic>
        <p:nvPicPr>
          <p:cNvPr id="9218" name="Picture 2">
            <a:extLst>
              <a:ext uri="{FF2B5EF4-FFF2-40B4-BE49-F238E27FC236}">
                <a16:creationId xmlns:a16="http://schemas.microsoft.com/office/drawing/2014/main" id="{DBCC7984-91A7-4DBF-8ABE-135669AD68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466" y="1492551"/>
            <a:ext cx="1266825"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434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D1F9-B6A9-42F5-BCD9-0266B3E4FF1E}"/>
              </a:ext>
            </a:extLst>
          </p:cNvPr>
          <p:cNvSpPr>
            <a:spLocks noGrp="1"/>
          </p:cNvSpPr>
          <p:nvPr>
            <p:ph type="title"/>
          </p:nvPr>
        </p:nvSpPr>
        <p:spPr>
          <a:xfrm>
            <a:off x="628649" y="218317"/>
            <a:ext cx="7886699" cy="699516"/>
          </a:xfrm>
        </p:spPr>
        <p:txBody>
          <a:bodyPr vert="horz" lIns="91440" tIns="45720" rIns="91440" bIns="45720" rtlCol="0" anchor="b">
            <a:normAutofit/>
          </a:bodyPr>
          <a:lstStyle/>
          <a:p>
            <a:pPr>
              <a:lnSpc>
                <a:spcPct val="90000"/>
              </a:lnSpc>
            </a:pPr>
            <a:r>
              <a:rPr lang="en-US"/>
              <a:t>Phát thảo ý tưởng</a:t>
            </a:r>
          </a:p>
        </p:txBody>
      </p:sp>
      <p:pic>
        <p:nvPicPr>
          <p:cNvPr id="10242" name="Picture 2">
            <a:extLst>
              <a:ext uri="{FF2B5EF4-FFF2-40B4-BE49-F238E27FC236}">
                <a16:creationId xmlns:a16="http://schemas.microsoft.com/office/drawing/2014/main" id="{86CF59C0-17DD-419C-9C56-B641B8B470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40694" y="917833"/>
            <a:ext cx="4462612" cy="415823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B995B4A-6F9F-4E9A-A7B9-A670867F1795}"/>
              </a:ext>
            </a:extLst>
          </p:cNvPr>
          <p:cNvSpPr>
            <a:spLocks noGrp="1"/>
          </p:cNvSpPr>
          <p:nvPr>
            <p:ph type="sldNum" sz="quarter" idx="12"/>
          </p:nvPr>
        </p:nvSpPr>
        <p:spPr>
          <a:xfrm>
            <a:off x="6457950" y="4767262"/>
            <a:ext cx="2057400" cy="273844"/>
          </a:xfrm>
        </p:spPr>
        <p:txBody>
          <a:bodyPr vert="horz" lIns="91440" tIns="45720" rIns="91440" bIns="45720" rtlCol="0" anchor="ctr">
            <a:normAutofit/>
          </a:bodyPr>
          <a:lstStyle/>
          <a:p>
            <a:pPr>
              <a:lnSpc>
                <a:spcPct val="90000"/>
              </a:lnSpc>
              <a:spcAft>
                <a:spcPts val="600"/>
              </a:spcAft>
            </a:pPr>
            <a:fld id="{B82CCC60-E8CD-4174-8B1A-7DF615B22EEF}" type="slidenum">
              <a:rPr lang="en-US" sz="1200" smtClean="0">
                <a:solidFill>
                  <a:schemeClr val="tx1">
                    <a:tint val="75000"/>
                  </a:schemeClr>
                </a:solidFill>
              </a:rPr>
              <a:pPr>
                <a:lnSpc>
                  <a:spcPct val="90000"/>
                </a:lnSpc>
                <a:spcAft>
                  <a:spcPts val="600"/>
                </a:spcAft>
              </a:pPr>
              <a:t>13</a:t>
            </a:fld>
            <a:endParaRPr lang="en-US" sz="1200">
              <a:solidFill>
                <a:schemeClr val="tx1">
                  <a:tint val="75000"/>
                </a:schemeClr>
              </a:solidFill>
            </a:endParaRPr>
          </a:p>
        </p:txBody>
      </p:sp>
      <p:pic>
        <p:nvPicPr>
          <p:cNvPr id="8" name="Picture 2">
            <a:extLst>
              <a:ext uri="{FF2B5EF4-FFF2-40B4-BE49-F238E27FC236}">
                <a16:creationId xmlns:a16="http://schemas.microsoft.com/office/drawing/2014/main" id="{B47A31B6-F608-47F0-ACDC-134861415A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0" y="4844459"/>
            <a:ext cx="1780291" cy="29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114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500" fill="hold"/>
                                        <p:tgtEl>
                                          <p:spTgt spid="10242"/>
                                        </p:tgtEl>
                                        <p:attrNameLst>
                                          <p:attrName>ppt_w</p:attrName>
                                        </p:attrNameLst>
                                      </p:cBhvr>
                                      <p:tavLst>
                                        <p:tav tm="0">
                                          <p:val>
                                            <p:fltVal val="0"/>
                                          </p:val>
                                        </p:tav>
                                        <p:tav tm="100000">
                                          <p:val>
                                            <p:strVal val="#ppt_w"/>
                                          </p:val>
                                        </p:tav>
                                      </p:tavLst>
                                    </p:anim>
                                    <p:anim calcmode="lin" valueType="num">
                                      <p:cBhvr>
                                        <p:cTn id="8" dur="500" fill="hold"/>
                                        <p:tgtEl>
                                          <p:spTgt spid="102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419D-B70C-4638-87C4-AB77409A5EE2}"/>
              </a:ext>
            </a:extLst>
          </p:cNvPr>
          <p:cNvSpPr>
            <a:spLocks noGrp="1"/>
          </p:cNvSpPr>
          <p:nvPr>
            <p:ph type="title"/>
          </p:nvPr>
        </p:nvSpPr>
        <p:spPr/>
        <p:txBody>
          <a:bodyPr/>
          <a:lstStyle/>
          <a:p>
            <a:r>
              <a:rPr lang="en-US"/>
              <a:t>Mô hình dự án</a:t>
            </a:r>
          </a:p>
        </p:txBody>
      </p:sp>
      <p:sp>
        <p:nvSpPr>
          <p:cNvPr id="3" name="Content Placeholder 2">
            <a:extLst>
              <a:ext uri="{FF2B5EF4-FFF2-40B4-BE49-F238E27FC236}">
                <a16:creationId xmlns:a16="http://schemas.microsoft.com/office/drawing/2014/main" id="{484131CE-9A9C-4FEF-A978-78E5206BC98F}"/>
              </a:ext>
            </a:extLst>
          </p:cNvPr>
          <p:cNvSpPr>
            <a:spLocks noGrp="1"/>
          </p:cNvSpPr>
          <p:nvPr>
            <p:ph idx="1"/>
          </p:nvPr>
        </p:nvSpPr>
        <p:spPr>
          <a:xfrm>
            <a:off x="426843" y="1194619"/>
            <a:ext cx="8246070" cy="696934"/>
          </a:xfrm>
        </p:spPr>
        <p:txBody>
          <a:bodyPr/>
          <a:lstStyle/>
          <a:p>
            <a:pPr marL="0" indent="0" algn="ctr">
              <a:buNone/>
            </a:pPr>
            <a:r>
              <a:rPr lang="en-US">
                <a:hlinkClick r:id="rId2"/>
              </a:rPr>
              <a:t>https://creator.ionic.io/share/60ccbe2662fa</a:t>
            </a:r>
            <a:endParaRPr lang="en-US"/>
          </a:p>
        </p:txBody>
      </p:sp>
      <p:sp>
        <p:nvSpPr>
          <p:cNvPr id="4" name="Slide Number Placeholder 3">
            <a:extLst>
              <a:ext uri="{FF2B5EF4-FFF2-40B4-BE49-F238E27FC236}">
                <a16:creationId xmlns:a16="http://schemas.microsoft.com/office/drawing/2014/main" id="{0E855913-2A73-458A-B68E-BACFD6CE8CDD}"/>
              </a:ext>
            </a:extLst>
          </p:cNvPr>
          <p:cNvSpPr>
            <a:spLocks noGrp="1"/>
          </p:cNvSpPr>
          <p:nvPr>
            <p:ph type="sldNum" sz="quarter" idx="12"/>
          </p:nvPr>
        </p:nvSpPr>
        <p:spPr/>
        <p:txBody>
          <a:bodyPr/>
          <a:lstStyle/>
          <a:p>
            <a:fld id="{B82CCC60-E8CD-4174-8B1A-7DF615B22EEF}" type="slidenum">
              <a:rPr lang="en-US" smtClean="0"/>
              <a:pPr/>
              <a:t>14</a:t>
            </a:fld>
            <a:endParaRPr lang="en-US"/>
          </a:p>
        </p:txBody>
      </p:sp>
      <p:pic>
        <p:nvPicPr>
          <p:cNvPr id="5" name="Picture 2">
            <a:extLst>
              <a:ext uri="{FF2B5EF4-FFF2-40B4-BE49-F238E27FC236}">
                <a16:creationId xmlns:a16="http://schemas.microsoft.com/office/drawing/2014/main" id="{29A0DBE9-8F1B-4B4C-8118-E1FEDD041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0" y="4844459"/>
            <a:ext cx="1780291" cy="29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30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6FBF-8D51-439E-8FAA-2D3CC75DAFB1}"/>
              </a:ext>
            </a:extLst>
          </p:cNvPr>
          <p:cNvSpPr>
            <a:spLocks noGrp="1"/>
          </p:cNvSpPr>
          <p:nvPr>
            <p:ph type="title"/>
          </p:nvPr>
        </p:nvSpPr>
        <p:spPr>
          <a:xfrm>
            <a:off x="628649" y="218317"/>
            <a:ext cx="7886699" cy="699516"/>
          </a:xfrm>
        </p:spPr>
        <p:txBody>
          <a:bodyPr vert="horz" lIns="91440" tIns="45720" rIns="91440" bIns="45720" rtlCol="0" anchor="b">
            <a:normAutofit/>
          </a:bodyPr>
          <a:lstStyle/>
          <a:p>
            <a:pPr>
              <a:lnSpc>
                <a:spcPct val="90000"/>
              </a:lnSpc>
            </a:pPr>
            <a:r>
              <a:rPr lang="en-US"/>
              <a:t>Quy trình phát triển</a:t>
            </a:r>
          </a:p>
        </p:txBody>
      </p:sp>
      <p:pic>
        <p:nvPicPr>
          <p:cNvPr id="11266" name="Picture 2" descr="Kết quả hình ảnh cho prototype model diagram">
            <a:extLst>
              <a:ext uri="{FF2B5EF4-FFF2-40B4-BE49-F238E27FC236}">
                <a16:creationId xmlns:a16="http://schemas.microsoft.com/office/drawing/2014/main" id="{2CB86F7C-CFFA-4EC0-A10C-06D9ED1CDD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3" t="1901" r="1216" b="-1166"/>
          <a:stretch/>
        </p:blipFill>
        <p:spPr bwMode="auto">
          <a:xfrm>
            <a:off x="1192490" y="1223944"/>
            <a:ext cx="6759019" cy="354331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E60FB1B-CE3D-4DCF-B116-484E2FD10ED3}"/>
              </a:ext>
            </a:extLst>
          </p:cNvPr>
          <p:cNvSpPr>
            <a:spLocks noGrp="1"/>
          </p:cNvSpPr>
          <p:nvPr>
            <p:ph type="sldNum" sz="quarter" idx="12"/>
          </p:nvPr>
        </p:nvSpPr>
        <p:spPr>
          <a:xfrm>
            <a:off x="6457950" y="4767262"/>
            <a:ext cx="2057400" cy="273844"/>
          </a:xfrm>
        </p:spPr>
        <p:txBody>
          <a:bodyPr vert="horz" lIns="91440" tIns="45720" rIns="91440" bIns="45720" rtlCol="0" anchor="ctr">
            <a:normAutofit/>
          </a:bodyPr>
          <a:lstStyle/>
          <a:p>
            <a:pPr>
              <a:lnSpc>
                <a:spcPct val="90000"/>
              </a:lnSpc>
              <a:spcAft>
                <a:spcPts val="600"/>
              </a:spcAft>
            </a:pPr>
            <a:fld id="{B82CCC60-E8CD-4174-8B1A-7DF615B22EEF}" type="slidenum">
              <a:rPr lang="en-US" sz="1200" smtClean="0">
                <a:solidFill>
                  <a:schemeClr val="tx1">
                    <a:tint val="75000"/>
                  </a:schemeClr>
                </a:solidFill>
              </a:rPr>
              <a:pPr>
                <a:lnSpc>
                  <a:spcPct val="90000"/>
                </a:lnSpc>
                <a:spcAft>
                  <a:spcPts val="600"/>
                </a:spcAft>
              </a:pPr>
              <a:t>15</a:t>
            </a:fld>
            <a:endParaRPr lang="en-US" sz="1200">
              <a:solidFill>
                <a:schemeClr val="tx1">
                  <a:tint val="75000"/>
                </a:schemeClr>
              </a:solidFill>
            </a:endParaRPr>
          </a:p>
        </p:txBody>
      </p:sp>
      <p:pic>
        <p:nvPicPr>
          <p:cNvPr id="6" name="Picture 2">
            <a:extLst>
              <a:ext uri="{FF2B5EF4-FFF2-40B4-BE49-F238E27FC236}">
                <a16:creationId xmlns:a16="http://schemas.microsoft.com/office/drawing/2014/main" id="{39F069FA-6228-4E59-8B6B-C85FB7728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0" y="4844459"/>
            <a:ext cx="1780291" cy="29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701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800" decel="100000"/>
                                        <p:tgtEl>
                                          <p:spTgt spid="11266"/>
                                        </p:tgtEl>
                                      </p:cBhvr>
                                    </p:animEffect>
                                    <p:anim calcmode="lin" valueType="num">
                                      <p:cBhvr>
                                        <p:cTn id="8" dur="800" decel="100000" fill="hold"/>
                                        <p:tgtEl>
                                          <p:spTgt spid="11266"/>
                                        </p:tgtEl>
                                        <p:attrNameLst>
                                          <p:attrName>style.rotation</p:attrName>
                                        </p:attrNameLst>
                                      </p:cBhvr>
                                      <p:tavLst>
                                        <p:tav tm="0">
                                          <p:val>
                                            <p:fltVal val="-90"/>
                                          </p:val>
                                        </p:tav>
                                        <p:tav tm="100000">
                                          <p:val>
                                            <p:fltVal val="0"/>
                                          </p:val>
                                        </p:tav>
                                      </p:tavLst>
                                    </p:anim>
                                    <p:anim calcmode="lin" valueType="num">
                                      <p:cBhvr>
                                        <p:cTn id="9" dur="800" decel="100000" fill="hold"/>
                                        <p:tgtEl>
                                          <p:spTgt spid="11266"/>
                                        </p:tgtEl>
                                        <p:attrNameLst>
                                          <p:attrName>ppt_x</p:attrName>
                                        </p:attrNameLst>
                                      </p:cBhvr>
                                      <p:tavLst>
                                        <p:tav tm="0">
                                          <p:val>
                                            <p:strVal val="#ppt_x+0.4"/>
                                          </p:val>
                                        </p:tav>
                                        <p:tav tm="100000">
                                          <p:val>
                                            <p:strVal val="#ppt_x-0.05"/>
                                          </p:val>
                                        </p:tav>
                                      </p:tavLst>
                                    </p:anim>
                                    <p:anim calcmode="lin" valueType="num">
                                      <p:cBhvr>
                                        <p:cTn id="10" dur="800" decel="100000" fill="hold"/>
                                        <p:tgtEl>
                                          <p:spTgt spid="1126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126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126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7B75-4154-4E7A-BFCC-5571EA563DD9}"/>
              </a:ext>
            </a:extLst>
          </p:cNvPr>
          <p:cNvSpPr>
            <a:spLocks noGrp="1"/>
          </p:cNvSpPr>
          <p:nvPr>
            <p:ph type="title"/>
          </p:nvPr>
        </p:nvSpPr>
        <p:spPr/>
        <p:txBody>
          <a:bodyPr/>
          <a:lstStyle/>
          <a:p>
            <a:r>
              <a:rPr lang="en-US"/>
              <a:t>Công cụ thực hiện</a:t>
            </a:r>
          </a:p>
        </p:txBody>
      </p:sp>
      <p:sp>
        <p:nvSpPr>
          <p:cNvPr id="3" name="Content Placeholder 2">
            <a:extLst>
              <a:ext uri="{FF2B5EF4-FFF2-40B4-BE49-F238E27FC236}">
                <a16:creationId xmlns:a16="http://schemas.microsoft.com/office/drawing/2014/main" id="{37079A09-B31B-4A8F-A527-C71BC8913452}"/>
              </a:ext>
            </a:extLst>
          </p:cNvPr>
          <p:cNvSpPr>
            <a:spLocks noGrp="1"/>
          </p:cNvSpPr>
          <p:nvPr>
            <p:ph idx="1"/>
          </p:nvPr>
        </p:nvSpPr>
        <p:spPr/>
        <p:txBody>
          <a:bodyPr/>
          <a:lstStyle/>
          <a:p>
            <a:r>
              <a:rPr lang="en-US"/>
              <a:t>Node.js v12.13</a:t>
            </a:r>
          </a:p>
          <a:p>
            <a:r>
              <a:rPr lang="en-US"/>
              <a:t>Ionic v3</a:t>
            </a:r>
          </a:p>
          <a:p>
            <a:r>
              <a:rPr lang="en-US"/>
              <a:t>MySQL v8.0</a:t>
            </a:r>
          </a:p>
        </p:txBody>
      </p:sp>
      <p:sp>
        <p:nvSpPr>
          <p:cNvPr id="4" name="Slide Number Placeholder 3">
            <a:extLst>
              <a:ext uri="{FF2B5EF4-FFF2-40B4-BE49-F238E27FC236}">
                <a16:creationId xmlns:a16="http://schemas.microsoft.com/office/drawing/2014/main" id="{D9D5F798-C1E2-466D-84B6-D50246745DE1}"/>
              </a:ext>
            </a:extLst>
          </p:cNvPr>
          <p:cNvSpPr>
            <a:spLocks noGrp="1"/>
          </p:cNvSpPr>
          <p:nvPr>
            <p:ph type="sldNum" sz="quarter" idx="12"/>
          </p:nvPr>
        </p:nvSpPr>
        <p:spPr/>
        <p:txBody>
          <a:bodyPr/>
          <a:lstStyle/>
          <a:p>
            <a:fld id="{B82CCC60-E8CD-4174-8B1A-7DF615B22EEF}" type="slidenum">
              <a:rPr lang="en-US" smtClean="0"/>
              <a:pPr/>
              <a:t>16</a:t>
            </a:fld>
            <a:endParaRPr lang="en-US"/>
          </a:p>
        </p:txBody>
      </p:sp>
      <p:pic>
        <p:nvPicPr>
          <p:cNvPr id="5" name="Picture 2">
            <a:extLst>
              <a:ext uri="{FF2B5EF4-FFF2-40B4-BE49-F238E27FC236}">
                <a16:creationId xmlns:a16="http://schemas.microsoft.com/office/drawing/2014/main" id="{CF5434A7-18FC-4559-BBF7-6057F41AD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4844459"/>
            <a:ext cx="1780291" cy="29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04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A3F4-C451-492F-8A1D-5B3592D38814}"/>
              </a:ext>
            </a:extLst>
          </p:cNvPr>
          <p:cNvSpPr>
            <a:spLocks noGrp="1"/>
          </p:cNvSpPr>
          <p:nvPr>
            <p:ph type="title"/>
          </p:nvPr>
        </p:nvSpPr>
        <p:spPr/>
        <p:txBody>
          <a:bodyPr/>
          <a:lstStyle/>
          <a:p>
            <a:r>
              <a:rPr lang="en-US"/>
              <a:t>Trạng thái hiện tại</a:t>
            </a:r>
          </a:p>
        </p:txBody>
      </p:sp>
      <p:sp>
        <p:nvSpPr>
          <p:cNvPr id="3" name="Content Placeholder 2">
            <a:extLst>
              <a:ext uri="{FF2B5EF4-FFF2-40B4-BE49-F238E27FC236}">
                <a16:creationId xmlns:a16="http://schemas.microsoft.com/office/drawing/2014/main" id="{DCE4F338-BA05-4C87-86E1-BEFEA7456FCF}"/>
              </a:ext>
            </a:extLst>
          </p:cNvPr>
          <p:cNvSpPr>
            <a:spLocks noGrp="1"/>
          </p:cNvSpPr>
          <p:nvPr>
            <p:ph idx="1"/>
          </p:nvPr>
        </p:nvSpPr>
        <p:spPr/>
        <p:txBody>
          <a:bodyPr/>
          <a:lstStyle/>
          <a:p>
            <a:r>
              <a:rPr lang="en-US"/>
              <a:t>Server MySQL cung cấp dữ liệu: </a:t>
            </a:r>
            <a:r>
              <a:rPr lang="en-US">
                <a:hlinkClick r:id="rId2"/>
              </a:rPr>
              <a:t>https://ourteammobile.herokuapp.com/</a:t>
            </a:r>
            <a:r>
              <a:rPr lang="en-US"/>
              <a:t> </a:t>
            </a:r>
          </a:p>
          <a:p>
            <a:r>
              <a:rPr lang="en-US"/>
              <a:t>Các chức năng hiện tại:</a:t>
            </a:r>
          </a:p>
          <a:p>
            <a:pPr lvl="1"/>
            <a:r>
              <a:rPr lang="en-US"/>
              <a:t>Tìm kiếm sân bóng.</a:t>
            </a:r>
          </a:p>
          <a:p>
            <a:pPr lvl="1"/>
            <a:r>
              <a:rPr lang="en-US"/>
              <a:t>Xem thông tin sân bóng.</a:t>
            </a:r>
          </a:p>
          <a:p>
            <a:pPr lvl="1"/>
            <a:r>
              <a:rPr lang="en-US"/>
              <a:t>Kiểm tra tình trạng sân bóng.</a:t>
            </a:r>
          </a:p>
        </p:txBody>
      </p:sp>
      <p:sp>
        <p:nvSpPr>
          <p:cNvPr id="4" name="Slide Number Placeholder 3">
            <a:extLst>
              <a:ext uri="{FF2B5EF4-FFF2-40B4-BE49-F238E27FC236}">
                <a16:creationId xmlns:a16="http://schemas.microsoft.com/office/drawing/2014/main" id="{B72F8E11-B00D-4F90-8943-23D01E22E633}"/>
              </a:ext>
            </a:extLst>
          </p:cNvPr>
          <p:cNvSpPr>
            <a:spLocks noGrp="1"/>
          </p:cNvSpPr>
          <p:nvPr>
            <p:ph type="sldNum" sz="quarter" idx="12"/>
          </p:nvPr>
        </p:nvSpPr>
        <p:spPr/>
        <p:txBody>
          <a:bodyPr/>
          <a:lstStyle/>
          <a:p>
            <a:fld id="{B82CCC60-E8CD-4174-8B1A-7DF615B22EEF}" type="slidenum">
              <a:rPr lang="en-US" smtClean="0"/>
              <a:pPr/>
              <a:t>17</a:t>
            </a:fld>
            <a:endParaRPr lang="en-US"/>
          </a:p>
        </p:txBody>
      </p:sp>
    </p:spTree>
    <p:extLst>
      <p:ext uri="{BB962C8B-B14F-4D97-AF65-F5344CB8AC3E}">
        <p14:creationId xmlns:p14="http://schemas.microsoft.com/office/powerpoint/2010/main" val="4103854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CF588C3B-7FEF-4B54-AC39-D01CA892F26D}"/>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tretch>
            <a:fillRect/>
          </a:stretch>
        </p:blipFill>
        <p:spPr bwMode="auto">
          <a:xfrm>
            <a:off x="1812406" y="1003840"/>
            <a:ext cx="5519185" cy="41393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A8FFD56E-FFC2-4EBA-850F-6A1AB15F5B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p:blipFill>
        <p:spPr bwMode="auto">
          <a:xfrm>
            <a:off x="2573078" y="1643257"/>
            <a:ext cx="3837273" cy="64274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163BB3A-B645-4EFD-AB3F-C8AA4AD242E2}"/>
              </a:ext>
            </a:extLst>
          </p:cNvPr>
          <p:cNvSpPr>
            <a:spLocks noGrp="1"/>
          </p:cNvSpPr>
          <p:nvPr>
            <p:ph type="sldNum" sz="quarter" idx="12"/>
          </p:nvPr>
        </p:nvSpPr>
        <p:spPr>
          <a:xfrm>
            <a:off x="6457950" y="4767262"/>
            <a:ext cx="2057400" cy="273844"/>
          </a:xfrm>
        </p:spPr>
        <p:txBody>
          <a:bodyPr vert="horz" lIns="91440" tIns="45720" rIns="91440" bIns="45720" rtlCol="0" anchor="ctr">
            <a:normAutofit/>
          </a:bodyPr>
          <a:lstStyle/>
          <a:p>
            <a:pPr>
              <a:lnSpc>
                <a:spcPct val="90000"/>
              </a:lnSpc>
              <a:spcAft>
                <a:spcPts val="600"/>
              </a:spcAft>
            </a:pPr>
            <a:fld id="{B82CCC60-E8CD-4174-8B1A-7DF615B22EEF}" type="slidenum">
              <a:rPr lang="en-US" sz="1200" smtClean="0">
                <a:solidFill>
                  <a:schemeClr val="tx1">
                    <a:tint val="75000"/>
                  </a:schemeClr>
                </a:solidFill>
              </a:rPr>
              <a:pPr>
                <a:lnSpc>
                  <a:spcPct val="90000"/>
                </a:lnSpc>
                <a:spcAft>
                  <a:spcPts val="600"/>
                </a:spcAft>
              </a:pPr>
              <a:t>18</a:t>
            </a:fld>
            <a:endParaRPr lang="en-US" sz="1200">
              <a:solidFill>
                <a:schemeClr val="tx1">
                  <a:tint val="75000"/>
                </a:schemeClr>
              </a:solidFill>
            </a:endParaRPr>
          </a:p>
        </p:txBody>
      </p:sp>
    </p:spTree>
    <p:extLst>
      <p:ext uri="{BB962C8B-B14F-4D97-AF65-F5344CB8AC3E}">
        <p14:creationId xmlns:p14="http://schemas.microsoft.com/office/powerpoint/2010/main" val="4048765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843" y="416063"/>
            <a:ext cx="8246070" cy="763526"/>
          </a:xfrm>
        </p:spPr>
        <p:txBody>
          <a:bodyPr>
            <a:normAutofit/>
          </a:bodyPr>
          <a:lstStyle/>
          <a:p>
            <a:pPr algn="ctr"/>
            <a:r>
              <a:rPr lang="en-US"/>
              <a:t>Thành viên nhóm 3 lớp CTK40</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vi-VN" sz="2400">
                <a:ln w="0"/>
                <a:solidFill>
                  <a:schemeClr val="bg2">
                    <a:lumMod val="25000"/>
                  </a:schemeClr>
                </a:solidFill>
                <a:effectLst>
                  <a:outerShdw blurRad="38100" dist="19050" dir="2700000" algn="tl" rotWithShape="0">
                    <a:schemeClr val="dk1">
                      <a:alpha val="40000"/>
                    </a:schemeClr>
                  </a:outerShdw>
                </a:effectLst>
              </a:rPr>
              <a:t>La Quốc Thắng </a:t>
            </a:r>
            <a:r>
              <a:rPr lang="en-US" sz="2400">
                <a:ln w="0"/>
                <a:solidFill>
                  <a:schemeClr val="bg2">
                    <a:lumMod val="25000"/>
                  </a:schemeClr>
                </a:solidFill>
                <a:effectLst>
                  <a:outerShdw blurRad="38100" dist="19050" dir="2700000" algn="tl" rotWithShape="0">
                    <a:schemeClr val="dk1">
                      <a:alpha val="40000"/>
                    </a:schemeClr>
                  </a:outerShdw>
                </a:effectLst>
              </a:rPr>
              <a:t>			</a:t>
            </a:r>
            <a:r>
              <a:rPr lang="vi-VN" sz="2400">
                <a:ln w="0"/>
                <a:solidFill>
                  <a:schemeClr val="bg2">
                    <a:lumMod val="25000"/>
                  </a:schemeClr>
                </a:solidFill>
                <a:effectLst>
                  <a:outerShdw blurRad="38100" dist="19050" dir="2700000" algn="tl" rotWithShape="0">
                    <a:schemeClr val="dk1">
                      <a:alpha val="40000"/>
                    </a:schemeClr>
                  </a:outerShdw>
                </a:effectLst>
              </a:rPr>
              <a:t>(Manager)</a:t>
            </a:r>
          </a:p>
          <a:p>
            <a:pPr marL="514350" indent="-514350">
              <a:buFont typeface="+mj-lt"/>
              <a:buAutoNum type="arabicPeriod"/>
            </a:pPr>
            <a:r>
              <a:rPr lang="vi-VN" sz="2400">
                <a:ln w="0"/>
                <a:solidFill>
                  <a:schemeClr val="tx2"/>
                </a:solidFill>
                <a:effectLst>
                  <a:outerShdw blurRad="38100" dist="19050" dir="2700000" algn="tl" rotWithShape="0">
                    <a:schemeClr val="dk1">
                      <a:alpha val="40000"/>
                    </a:schemeClr>
                  </a:outerShdw>
                </a:effectLst>
              </a:rPr>
              <a:t>Nguyễn Văn Hành </a:t>
            </a:r>
            <a:r>
              <a:rPr lang="en-US" sz="2400">
                <a:ln w="0"/>
                <a:solidFill>
                  <a:schemeClr val="tx2"/>
                </a:solidFill>
                <a:effectLst>
                  <a:outerShdw blurRad="38100" dist="19050" dir="2700000" algn="tl" rotWithShape="0">
                    <a:schemeClr val="dk1">
                      <a:alpha val="40000"/>
                    </a:schemeClr>
                  </a:outerShdw>
                </a:effectLst>
              </a:rPr>
              <a:t>		</a:t>
            </a:r>
            <a:r>
              <a:rPr lang="vi-VN" sz="2400">
                <a:ln w="0"/>
                <a:solidFill>
                  <a:schemeClr val="tx2"/>
                </a:solidFill>
                <a:effectLst>
                  <a:outerShdw blurRad="38100" dist="19050" dir="2700000" algn="tl" rotWithShape="0">
                    <a:schemeClr val="dk1">
                      <a:alpha val="40000"/>
                    </a:schemeClr>
                  </a:outerShdw>
                </a:effectLst>
              </a:rPr>
              <a:t>(Designer)</a:t>
            </a:r>
          </a:p>
          <a:p>
            <a:pPr marL="514350" indent="-514350">
              <a:buFont typeface="+mj-lt"/>
              <a:buAutoNum type="arabicPeriod"/>
            </a:pPr>
            <a:r>
              <a:rPr lang="vi-VN" sz="2400">
                <a:ln w="0"/>
                <a:solidFill>
                  <a:schemeClr val="tx2"/>
                </a:solidFill>
                <a:effectLst>
                  <a:outerShdw blurRad="38100" dist="19050" dir="2700000" algn="tl" rotWithShape="0">
                    <a:schemeClr val="dk1">
                      <a:alpha val="40000"/>
                    </a:schemeClr>
                  </a:outerShdw>
                </a:effectLst>
              </a:rPr>
              <a:t>Lê Nhật Ánh </a:t>
            </a:r>
            <a:r>
              <a:rPr lang="en-US" sz="2400">
                <a:ln w="0"/>
                <a:solidFill>
                  <a:schemeClr val="tx2"/>
                </a:solidFill>
                <a:effectLst>
                  <a:outerShdw blurRad="38100" dist="19050" dir="2700000" algn="tl" rotWithShape="0">
                    <a:schemeClr val="dk1">
                      <a:alpha val="40000"/>
                    </a:schemeClr>
                  </a:outerShdw>
                </a:effectLst>
              </a:rPr>
              <a:t>			</a:t>
            </a:r>
            <a:r>
              <a:rPr lang="vi-VN" sz="2400">
                <a:ln w="0"/>
                <a:solidFill>
                  <a:schemeClr val="tx2"/>
                </a:solidFill>
                <a:effectLst>
                  <a:outerShdw blurRad="38100" dist="19050" dir="2700000" algn="tl" rotWithShape="0">
                    <a:schemeClr val="dk1">
                      <a:alpha val="40000"/>
                    </a:schemeClr>
                  </a:outerShdw>
                </a:effectLst>
              </a:rPr>
              <a:t>(Designer)</a:t>
            </a:r>
          </a:p>
          <a:p>
            <a:pPr marL="514350" indent="-514350">
              <a:buFont typeface="+mj-lt"/>
              <a:buAutoNum type="arabicPeriod"/>
            </a:pPr>
            <a:r>
              <a:rPr lang="vi-VN" sz="2400">
                <a:ln w="0"/>
                <a:solidFill>
                  <a:schemeClr val="tx2"/>
                </a:solidFill>
                <a:effectLst>
                  <a:outerShdw blurRad="38100" dist="19050" dir="2700000" algn="tl" rotWithShape="0">
                    <a:schemeClr val="dk1">
                      <a:alpha val="40000"/>
                    </a:schemeClr>
                  </a:outerShdw>
                </a:effectLst>
              </a:rPr>
              <a:t>Huỳnh Ngọc Hải </a:t>
            </a:r>
            <a:r>
              <a:rPr lang="en-US" sz="2400">
                <a:ln w="0"/>
                <a:solidFill>
                  <a:schemeClr val="tx2"/>
                </a:solidFill>
                <a:effectLst>
                  <a:outerShdw blurRad="38100" dist="19050" dir="2700000" algn="tl" rotWithShape="0">
                    <a:schemeClr val="dk1">
                      <a:alpha val="40000"/>
                    </a:schemeClr>
                  </a:outerShdw>
                </a:effectLst>
              </a:rPr>
              <a:t>		</a:t>
            </a:r>
            <a:r>
              <a:rPr lang="vi-VN" sz="2400">
                <a:ln w="0"/>
                <a:solidFill>
                  <a:schemeClr val="tx2"/>
                </a:solidFill>
                <a:effectLst>
                  <a:outerShdw blurRad="38100" dist="19050" dir="2700000" algn="tl" rotWithShape="0">
                    <a:schemeClr val="dk1">
                      <a:alpha val="40000"/>
                    </a:schemeClr>
                  </a:outerShdw>
                </a:effectLst>
              </a:rPr>
              <a:t>(Designer)</a:t>
            </a:r>
          </a:p>
          <a:p>
            <a:pPr marL="514350" indent="-514350">
              <a:buFont typeface="+mj-lt"/>
              <a:buAutoNum type="arabicPeriod"/>
            </a:pPr>
            <a:r>
              <a:rPr lang="vi-VN" sz="2400">
                <a:ln w="0"/>
                <a:solidFill>
                  <a:schemeClr val="tx2">
                    <a:lumMod val="50000"/>
                  </a:schemeClr>
                </a:solidFill>
                <a:effectLst>
                  <a:outerShdw blurRad="38100" dist="19050" dir="2700000" algn="tl" rotWithShape="0">
                    <a:schemeClr val="dk1">
                      <a:alpha val="40000"/>
                    </a:schemeClr>
                  </a:outerShdw>
                </a:effectLst>
              </a:rPr>
              <a:t>Nguyễn Thành Quốc </a:t>
            </a:r>
            <a:r>
              <a:rPr lang="en-US" sz="2400">
                <a:ln w="0"/>
                <a:solidFill>
                  <a:schemeClr val="tx2">
                    <a:lumMod val="50000"/>
                  </a:schemeClr>
                </a:solidFill>
                <a:effectLst>
                  <a:outerShdw blurRad="38100" dist="19050" dir="2700000" algn="tl" rotWithShape="0">
                    <a:schemeClr val="dk1">
                      <a:alpha val="40000"/>
                    </a:schemeClr>
                  </a:outerShdw>
                </a:effectLst>
              </a:rPr>
              <a:t>		</a:t>
            </a:r>
            <a:r>
              <a:rPr lang="vi-VN" sz="2400">
                <a:ln w="0"/>
                <a:solidFill>
                  <a:schemeClr val="tx2">
                    <a:lumMod val="50000"/>
                  </a:schemeClr>
                </a:solidFill>
                <a:effectLst>
                  <a:outerShdw blurRad="38100" dist="19050" dir="2700000" algn="tl" rotWithShape="0">
                    <a:schemeClr val="dk1">
                      <a:alpha val="40000"/>
                    </a:schemeClr>
                  </a:outerShdw>
                </a:effectLst>
              </a:rPr>
              <a:t>(Developer)</a:t>
            </a:r>
          </a:p>
          <a:p>
            <a:pPr marL="514350" indent="-514350">
              <a:buFont typeface="+mj-lt"/>
              <a:buAutoNum type="arabicPeriod"/>
            </a:pPr>
            <a:r>
              <a:rPr lang="vi-VN" sz="2400">
                <a:ln w="0"/>
                <a:solidFill>
                  <a:schemeClr val="tx2">
                    <a:lumMod val="50000"/>
                  </a:schemeClr>
                </a:solidFill>
                <a:effectLst>
                  <a:outerShdw blurRad="38100" dist="19050" dir="2700000" algn="tl" rotWithShape="0">
                    <a:schemeClr val="dk1">
                      <a:alpha val="40000"/>
                    </a:schemeClr>
                  </a:outerShdw>
                </a:effectLst>
              </a:rPr>
              <a:t>Trần Trọng Hiệp </a:t>
            </a:r>
            <a:r>
              <a:rPr lang="en-US" sz="2400">
                <a:ln w="0"/>
                <a:solidFill>
                  <a:schemeClr val="tx2">
                    <a:lumMod val="50000"/>
                  </a:schemeClr>
                </a:solidFill>
                <a:effectLst>
                  <a:outerShdw blurRad="38100" dist="19050" dir="2700000" algn="tl" rotWithShape="0">
                    <a:schemeClr val="dk1">
                      <a:alpha val="40000"/>
                    </a:schemeClr>
                  </a:outerShdw>
                </a:effectLst>
              </a:rPr>
              <a:t>		</a:t>
            </a:r>
            <a:r>
              <a:rPr lang="vi-VN" sz="2400">
                <a:ln w="0"/>
                <a:solidFill>
                  <a:schemeClr val="tx2">
                    <a:lumMod val="50000"/>
                  </a:schemeClr>
                </a:solidFill>
                <a:effectLst>
                  <a:outerShdw blurRad="38100" dist="19050" dir="2700000" algn="tl" rotWithShape="0">
                    <a:schemeClr val="dk1">
                      <a:alpha val="40000"/>
                    </a:schemeClr>
                  </a:outerShdw>
                </a:effectLst>
              </a:rPr>
              <a:t>(Developer)</a:t>
            </a:r>
          </a:p>
          <a:p>
            <a:pPr marL="514350" indent="-514350">
              <a:buFont typeface="+mj-lt"/>
              <a:buAutoNum type="arabicPeriod"/>
            </a:pPr>
            <a:r>
              <a:rPr lang="vi-VN" sz="2400">
                <a:ln w="0"/>
                <a:solidFill>
                  <a:schemeClr val="tx2">
                    <a:lumMod val="50000"/>
                  </a:schemeClr>
                </a:solidFill>
                <a:effectLst>
                  <a:outerShdw blurRad="38100" dist="19050" dir="2700000" algn="tl" rotWithShape="0">
                    <a:schemeClr val="dk1">
                      <a:alpha val="40000"/>
                    </a:schemeClr>
                  </a:outerShdw>
                </a:effectLst>
              </a:rPr>
              <a:t>Trương Hoàng Ngọc Lâm </a:t>
            </a:r>
            <a:r>
              <a:rPr lang="en-US" sz="2400">
                <a:ln w="0"/>
                <a:solidFill>
                  <a:schemeClr val="tx2">
                    <a:lumMod val="50000"/>
                  </a:schemeClr>
                </a:solidFill>
                <a:effectLst>
                  <a:outerShdw blurRad="38100" dist="19050" dir="2700000" algn="tl" rotWithShape="0">
                    <a:schemeClr val="dk1">
                      <a:alpha val="40000"/>
                    </a:schemeClr>
                  </a:outerShdw>
                </a:effectLst>
              </a:rPr>
              <a:t>	</a:t>
            </a:r>
            <a:r>
              <a:rPr lang="vi-VN" sz="2400">
                <a:ln w="0"/>
                <a:solidFill>
                  <a:schemeClr val="tx2">
                    <a:lumMod val="50000"/>
                  </a:schemeClr>
                </a:solidFill>
                <a:effectLst>
                  <a:outerShdw blurRad="38100" dist="19050" dir="2700000" algn="tl" rotWithShape="0">
                    <a:schemeClr val="dk1">
                      <a:alpha val="40000"/>
                    </a:schemeClr>
                  </a:outerShdw>
                </a:effectLst>
              </a:rPr>
              <a:t>(Developer)</a:t>
            </a:r>
            <a:endParaRPr lang="en-US" sz="2400" dirty="0">
              <a:ln w="0"/>
              <a:solidFill>
                <a:schemeClr val="tx2">
                  <a:lumMod val="50000"/>
                </a:schemeClr>
              </a:solidFill>
              <a:effectLst>
                <a:outerShdw blurRad="38100" dist="19050" dir="2700000" algn="tl" rotWithShape="0">
                  <a:schemeClr val="dk1">
                    <a:alpha val="40000"/>
                  </a:schemeClr>
                </a:outerShdw>
              </a:effectLst>
            </a:endParaRPr>
          </a:p>
        </p:txBody>
      </p:sp>
      <p:sp>
        <p:nvSpPr>
          <p:cNvPr id="4" name="Slide Number Placeholder 3">
            <a:extLst>
              <a:ext uri="{FF2B5EF4-FFF2-40B4-BE49-F238E27FC236}">
                <a16:creationId xmlns:a16="http://schemas.microsoft.com/office/drawing/2014/main" id="{96377CB0-0408-4F79-BB5D-A3004856F88A}"/>
              </a:ext>
            </a:extLst>
          </p:cNvPr>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2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2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25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a:t>Nội dung chính</a:t>
            </a:r>
            <a:endParaRPr lang="en-US" dirty="0"/>
          </a:p>
        </p:txBody>
      </p:sp>
      <p:sp>
        <p:nvSpPr>
          <p:cNvPr id="5" name="Content Placeholder 4"/>
          <p:cNvSpPr>
            <a:spLocks noGrp="1"/>
          </p:cNvSpPr>
          <p:nvPr>
            <p:ph idx="1"/>
          </p:nvPr>
        </p:nvSpPr>
        <p:spPr>
          <a:xfrm>
            <a:off x="2958353" y="1147939"/>
            <a:ext cx="5794815" cy="3511061"/>
          </a:xfrm>
        </p:spPr>
        <p:txBody>
          <a:bodyPr>
            <a:normAutofit fontScale="92500" lnSpcReduction="10000"/>
          </a:bodyPr>
          <a:lstStyle/>
          <a:p>
            <a:pPr marL="514350" indent="-514350">
              <a:buFont typeface="+mj-lt"/>
              <a:buAutoNum type="arabicPeriod"/>
            </a:pPr>
            <a:r>
              <a:rPr lang="vi-VN">
                <a:latin typeface="Arial (Body)"/>
              </a:rPr>
              <a:t>Đặt vấn đề</a:t>
            </a:r>
          </a:p>
          <a:p>
            <a:pPr marL="514350" indent="-514350">
              <a:buFont typeface="+mj-lt"/>
              <a:buAutoNum type="arabicPeriod"/>
            </a:pPr>
            <a:r>
              <a:rPr lang="vi-VN">
                <a:latin typeface="Arial (Body)"/>
              </a:rPr>
              <a:t>Giới thiệu dự án</a:t>
            </a:r>
          </a:p>
          <a:p>
            <a:pPr marL="514350" indent="-514350">
              <a:buFont typeface="+mj-lt"/>
              <a:buAutoNum type="arabicPeriod"/>
            </a:pPr>
            <a:r>
              <a:rPr lang="vi-VN">
                <a:latin typeface="Arial (Body)"/>
              </a:rPr>
              <a:t>Mục tiêu dự án</a:t>
            </a:r>
          </a:p>
          <a:p>
            <a:pPr marL="514350" indent="-514350">
              <a:buFont typeface="+mj-lt"/>
              <a:buAutoNum type="arabicPeriod"/>
            </a:pPr>
            <a:r>
              <a:rPr lang="vi-VN">
                <a:latin typeface="Arial (Body)"/>
              </a:rPr>
              <a:t>Phác thảo ý tưởng</a:t>
            </a:r>
            <a:endParaRPr lang="en-US">
              <a:latin typeface="Arial (Body)"/>
            </a:endParaRPr>
          </a:p>
          <a:p>
            <a:pPr marL="514350" indent="-514350">
              <a:buFont typeface="+mj-lt"/>
              <a:buAutoNum type="arabicPeriod"/>
            </a:pPr>
            <a:r>
              <a:rPr lang="en-US">
                <a:latin typeface="Arial (Body)"/>
              </a:rPr>
              <a:t>Mô hình dự án</a:t>
            </a:r>
            <a:endParaRPr lang="vi-VN">
              <a:latin typeface="Arial (Body)"/>
            </a:endParaRPr>
          </a:p>
          <a:p>
            <a:pPr marL="514350" indent="-514350">
              <a:buFont typeface="+mj-lt"/>
              <a:buAutoNum type="arabicPeriod"/>
            </a:pPr>
            <a:r>
              <a:rPr lang="vi-VN">
                <a:latin typeface="Arial (Body)"/>
              </a:rPr>
              <a:t>Quy trình phát triển</a:t>
            </a:r>
          </a:p>
          <a:p>
            <a:pPr marL="514350" indent="-514350">
              <a:buFont typeface="+mj-lt"/>
              <a:buAutoNum type="arabicPeriod"/>
            </a:pPr>
            <a:r>
              <a:rPr lang="vi-VN">
                <a:latin typeface="Arial (Body)"/>
              </a:rPr>
              <a:t>Công cụ thực hiện</a:t>
            </a:r>
            <a:endParaRPr lang="en-US">
              <a:latin typeface="Arial (Body)"/>
            </a:endParaRPr>
          </a:p>
          <a:p>
            <a:pPr marL="514350" indent="-514350">
              <a:buFont typeface="+mj-lt"/>
              <a:buAutoNum type="arabicPeriod"/>
            </a:pPr>
            <a:r>
              <a:rPr lang="en-US">
                <a:latin typeface="Arial (Body)"/>
              </a:rPr>
              <a:t>Trạng thái hiện tại</a:t>
            </a:r>
            <a:endParaRPr lang="en-US" dirty="0">
              <a:latin typeface="Arial (Body)"/>
            </a:endParaRPr>
          </a:p>
        </p:txBody>
      </p:sp>
      <p:sp>
        <p:nvSpPr>
          <p:cNvPr id="2" name="Slide Number Placeholder 1">
            <a:extLst>
              <a:ext uri="{FF2B5EF4-FFF2-40B4-BE49-F238E27FC236}">
                <a16:creationId xmlns:a16="http://schemas.microsoft.com/office/drawing/2014/main" id="{97C9FF9A-B13F-4F5A-B7F2-D4DFDCCBEB7E}"/>
              </a:ext>
            </a:extLst>
          </p:cNvPr>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454E8A-D6E0-4D37-A589-8B54951E61CC}"/>
              </a:ext>
            </a:extLst>
          </p:cNvPr>
          <p:cNvSpPr>
            <a:spLocks noGrp="1"/>
          </p:cNvSpPr>
          <p:nvPr>
            <p:ph type="title"/>
          </p:nvPr>
        </p:nvSpPr>
        <p:spPr/>
        <p:txBody>
          <a:bodyPr/>
          <a:lstStyle/>
          <a:p>
            <a:r>
              <a:rPr lang="en-US"/>
              <a:t>Đặt vấn đề</a:t>
            </a:r>
          </a:p>
        </p:txBody>
      </p:sp>
      <p:sp>
        <p:nvSpPr>
          <p:cNvPr id="6" name="Content Placeholder 5">
            <a:extLst>
              <a:ext uri="{FF2B5EF4-FFF2-40B4-BE49-F238E27FC236}">
                <a16:creationId xmlns:a16="http://schemas.microsoft.com/office/drawing/2014/main" id="{F83155B4-8355-44E2-BC22-27905ACEFE0E}"/>
              </a:ext>
            </a:extLst>
          </p:cNvPr>
          <p:cNvSpPr>
            <a:spLocks noGrp="1"/>
          </p:cNvSpPr>
          <p:nvPr>
            <p:ph idx="1"/>
          </p:nvPr>
        </p:nvSpPr>
        <p:spPr>
          <a:xfrm>
            <a:off x="4571999" y="1194619"/>
            <a:ext cx="4100913" cy="3343238"/>
          </a:xfrm>
        </p:spPr>
        <p:txBody>
          <a:bodyPr>
            <a:normAutofit fontScale="92500" lnSpcReduction="10000"/>
          </a:bodyPr>
          <a:lstStyle/>
          <a:p>
            <a:r>
              <a:rPr lang="en-US"/>
              <a:t>Khó trong việc tìm kiếm sân bóng;</a:t>
            </a:r>
          </a:p>
          <a:p>
            <a:r>
              <a:rPr lang="en-US"/>
              <a:t>Khó liên lạc với chủ sân bóng để đặt sân;</a:t>
            </a:r>
          </a:p>
          <a:p>
            <a:r>
              <a:rPr lang="en-US"/>
              <a:t>Chủ sân khó quản lý sân bóng;</a:t>
            </a:r>
          </a:p>
          <a:p>
            <a:r>
              <a:rPr lang="en-US"/>
              <a:t>Hiện nay sử dụng điện thoại rất phổ biến.</a:t>
            </a:r>
          </a:p>
        </p:txBody>
      </p:sp>
      <p:sp>
        <p:nvSpPr>
          <p:cNvPr id="4" name="Slide Number Placeholder 3">
            <a:extLst>
              <a:ext uri="{FF2B5EF4-FFF2-40B4-BE49-F238E27FC236}">
                <a16:creationId xmlns:a16="http://schemas.microsoft.com/office/drawing/2014/main" id="{68C82BDB-FE11-4F47-AE28-0E0E6B74A80C}"/>
              </a:ext>
            </a:extLst>
          </p:cNvPr>
          <p:cNvSpPr>
            <a:spLocks noGrp="1"/>
          </p:cNvSpPr>
          <p:nvPr>
            <p:ph type="sldNum" sz="quarter" idx="12"/>
          </p:nvPr>
        </p:nvSpPr>
        <p:spPr/>
        <p:txBody>
          <a:bodyPr/>
          <a:lstStyle/>
          <a:p>
            <a:fld id="{B82CCC60-E8CD-4174-8B1A-7DF615B22EEF}" type="slidenum">
              <a:rPr lang="en-US" smtClean="0"/>
              <a:pPr/>
              <a:t>4</a:t>
            </a:fld>
            <a:endParaRPr lang="en-US"/>
          </a:p>
        </p:txBody>
      </p:sp>
      <p:pic>
        <p:nvPicPr>
          <p:cNvPr id="1026" name="Picture 2">
            <a:extLst>
              <a:ext uri="{FF2B5EF4-FFF2-40B4-BE49-F238E27FC236}">
                <a16:creationId xmlns:a16="http://schemas.microsoft.com/office/drawing/2014/main" id="{34D005DA-3D21-4315-8A5E-07A5E341D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844" y="1194619"/>
            <a:ext cx="4100914" cy="333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018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1000"/>
                                        <p:tgtEl>
                                          <p:spTgt spid="6">
                                            <p:txEl>
                                              <p:pRg st="1" end="1"/>
                                            </p:txEl>
                                          </p:spTgt>
                                        </p:tgtEl>
                                      </p:cBhvr>
                                    </p:animEffect>
                                    <p:anim calcmode="lin" valueType="num">
                                      <p:cBhvr>
                                        <p:cTn id="2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1000"/>
                                        <p:tgtEl>
                                          <p:spTgt spid="6">
                                            <p:txEl>
                                              <p:pRg st="2" end="2"/>
                                            </p:txEl>
                                          </p:spTgt>
                                        </p:tgtEl>
                                      </p:cBhvr>
                                    </p:animEffect>
                                    <p:anim calcmode="lin" valueType="num">
                                      <p:cBhvr>
                                        <p:cTn id="2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1000"/>
                                        <p:tgtEl>
                                          <p:spTgt spid="6">
                                            <p:txEl>
                                              <p:pRg st="3" end="3"/>
                                            </p:txEl>
                                          </p:spTgt>
                                        </p:tgtEl>
                                      </p:cBhvr>
                                    </p:animEffect>
                                    <p:anim calcmode="lin" valueType="num">
                                      <p:cBhvr>
                                        <p:cTn id="3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454E8A-D6E0-4D37-A589-8B54951E61CC}"/>
              </a:ext>
            </a:extLst>
          </p:cNvPr>
          <p:cNvSpPr>
            <a:spLocks noGrp="1"/>
          </p:cNvSpPr>
          <p:nvPr>
            <p:ph type="title"/>
          </p:nvPr>
        </p:nvSpPr>
        <p:spPr/>
        <p:txBody>
          <a:bodyPr/>
          <a:lstStyle/>
          <a:p>
            <a:r>
              <a:rPr lang="en-US"/>
              <a:t>Giới thiệu dự án</a:t>
            </a:r>
          </a:p>
        </p:txBody>
      </p:sp>
      <p:sp>
        <p:nvSpPr>
          <p:cNvPr id="6" name="Content Placeholder 5">
            <a:extLst>
              <a:ext uri="{FF2B5EF4-FFF2-40B4-BE49-F238E27FC236}">
                <a16:creationId xmlns:a16="http://schemas.microsoft.com/office/drawing/2014/main" id="{F83155B4-8355-44E2-BC22-27905ACEFE0E}"/>
              </a:ext>
            </a:extLst>
          </p:cNvPr>
          <p:cNvSpPr>
            <a:spLocks noGrp="1"/>
          </p:cNvSpPr>
          <p:nvPr>
            <p:ph idx="1"/>
          </p:nvPr>
        </p:nvSpPr>
        <p:spPr>
          <a:xfrm>
            <a:off x="2521542" y="2775398"/>
            <a:ext cx="4100913" cy="629245"/>
          </a:xfrm>
        </p:spPr>
        <p:txBody>
          <a:bodyPr>
            <a:normAutofit fontScale="92500" lnSpcReduction="10000"/>
          </a:bodyPr>
          <a:lstStyle/>
          <a:p>
            <a:pPr marL="0" indent="0" algn="ctr">
              <a:buNone/>
            </a:pPr>
            <a:r>
              <a:rPr lang="en-US" sz="4000" b="1"/>
              <a:t>Ứng dụng OurTeam</a:t>
            </a:r>
          </a:p>
        </p:txBody>
      </p:sp>
      <p:sp>
        <p:nvSpPr>
          <p:cNvPr id="4" name="Slide Number Placeholder 3">
            <a:extLst>
              <a:ext uri="{FF2B5EF4-FFF2-40B4-BE49-F238E27FC236}">
                <a16:creationId xmlns:a16="http://schemas.microsoft.com/office/drawing/2014/main" id="{68C82BDB-FE11-4F47-AE28-0E0E6B74A80C}"/>
              </a:ext>
            </a:extLst>
          </p:cNvPr>
          <p:cNvSpPr>
            <a:spLocks noGrp="1"/>
          </p:cNvSpPr>
          <p:nvPr>
            <p:ph type="sldNum" sz="quarter" idx="12"/>
          </p:nvPr>
        </p:nvSpPr>
        <p:spPr/>
        <p:txBody>
          <a:bodyPr/>
          <a:lstStyle/>
          <a:p>
            <a:fld id="{B82CCC60-E8CD-4174-8B1A-7DF615B22EEF}" type="slidenum">
              <a:rPr lang="en-US" smtClean="0"/>
              <a:pPr/>
              <a:t>5</a:t>
            </a:fld>
            <a:endParaRPr lang="en-US"/>
          </a:p>
        </p:txBody>
      </p:sp>
      <p:pic>
        <p:nvPicPr>
          <p:cNvPr id="1026" name="Picture 2">
            <a:extLst>
              <a:ext uri="{FF2B5EF4-FFF2-40B4-BE49-F238E27FC236}">
                <a16:creationId xmlns:a16="http://schemas.microsoft.com/office/drawing/2014/main" id="{34D005DA-3D21-4315-8A5E-07A5E341D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731323" y="1716955"/>
            <a:ext cx="5681352" cy="954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582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703C-5EA8-4679-8566-7DD28F101295}"/>
              </a:ext>
            </a:extLst>
          </p:cNvPr>
          <p:cNvSpPr>
            <a:spLocks noGrp="1"/>
          </p:cNvSpPr>
          <p:nvPr>
            <p:ph type="title"/>
          </p:nvPr>
        </p:nvSpPr>
        <p:spPr/>
        <p:txBody>
          <a:bodyPr/>
          <a:lstStyle/>
          <a:p>
            <a:r>
              <a:rPr lang="en-US"/>
              <a:t>Giới thiệu dự án</a:t>
            </a:r>
          </a:p>
        </p:txBody>
      </p:sp>
      <p:sp>
        <p:nvSpPr>
          <p:cNvPr id="3" name="Content Placeholder 2">
            <a:extLst>
              <a:ext uri="{FF2B5EF4-FFF2-40B4-BE49-F238E27FC236}">
                <a16:creationId xmlns:a16="http://schemas.microsoft.com/office/drawing/2014/main" id="{D65607C3-3332-4B1C-909E-08E72A323353}"/>
              </a:ext>
            </a:extLst>
          </p:cNvPr>
          <p:cNvSpPr>
            <a:spLocks noGrp="1"/>
          </p:cNvSpPr>
          <p:nvPr>
            <p:ph idx="1"/>
          </p:nvPr>
        </p:nvSpPr>
        <p:spPr>
          <a:xfrm>
            <a:off x="4571999" y="1194619"/>
            <a:ext cx="4100913" cy="3343238"/>
          </a:xfrm>
        </p:spPr>
        <p:txBody>
          <a:bodyPr>
            <a:normAutofit fontScale="85000" lnSpcReduction="20000"/>
          </a:bodyPr>
          <a:lstStyle/>
          <a:p>
            <a:pPr marL="0" indent="0">
              <a:buNone/>
            </a:pPr>
            <a:r>
              <a:rPr lang="vi-VN"/>
              <a:t>Ứng dụng giúp đỡ người dùng trong việc tìm sân bóng xem lịch và đặt sân vào khung giờ hợp lý mà không cần phải liên hệ trực tiếp với chủ sân, ứng dụng còn giúp chủ sân bóng quản lý sân một cách dễ dàng hơn ngoài ra ứng dụng còn có thể kết nối mọi người để có thể lập ra một đội bóng.</a:t>
            </a:r>
            <a:endParaRPr lang="en-US"/>
          </a:p>
        </p:txBody>
      </p:sp>
      <p:sp>
        <p:nvSpPr>
          <p:cNvPr id="4" name="Slide Number Placeholder 3">
            <a:extLst>
              <a:ext uri="{FF2B5EF4-FFF2-40B4-BE49-F238E27FC236}">
                <a16:creationId xmlns:a16="http://schemas.microsoft.com/office/drawing/2014/main" id="{961DEFE6-BD89-4E14-9761-0FEECA973A7C}"/>
              </a:ext>
            </a:extLst>
          </p:cNvPr>
          <p:cNvSpPr>
            <a:spLocks noGrp="1"/>
          </p:cNvSpPr>
          <p:nvPr>
            <p:ph type="sldNum" sz="quarter" idx="12"/>
          </p:nvPr>
        </p:nvSpPr>
        <p:spPr/>
        <p:txBody>
          <a:bodyPr/>
          <a:lstStyle/>
          <a:p>
            <a:fld id="{B82CCC60-E8CD-4174-8B1A-7DF615B22EEF}" type="slidenum">
              <a:rPr lang="en-US" smtClean="0"/>
              <a:pPr/>
              <a:t>6</a:t>
            </a:fld>
            <a:endParaRPr lang="en-US"/>
          </a:p>
        </p:txBody>
      </p:sp>
      <p:pic>
        <p:nvPicPr>
          <p:cNvPr id="2050" name="Picture 2">
            <a:extLst>
              <a:ext uri="{FF2B5EF4-FFF2-40B4-BE49-F238E27FC236}">
                <a16:creationId xmlns:a16="http://schemas.microsoft.com/office/drawing/2014/main" id="{CAB45AD9-CF55-4FAA-8A81-90153B0BC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843" y="1194619"/>
            <a:ext cx="4100913" cy="33377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1A83772F-43C1-457B-AEDF-5B9652CF1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0" y="4844459"/>
            <a:ext cx="1780291" cy="29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307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0-#ppt_w/2"/>
                                          </p:val>
                                        </p:tav>
                                        <p:tav tm="100000">
                                          <p:val>
                                            <p:strVal val="#ppt_x"/>
                                          </p:val>
                                        </p:tav>
                                      </p:tavLst>
                                    </p:anim>
                                    <p:anim calcmode="lin" valueType="num">
                                      <p:cBhvr additive="base">
                                        <p:cTn id="8"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EEF9-16A7-422E-88BC-1BE71A931942}"/>
              </a:ext>
            </a:extLst>
          </p:cNvPr>
          <p:cNvSpPr>
            <a:spLocks noGrp="1"/>
          </p:cNvSpPr>
          <p:nvPr>
            <p:ph type="title"/>
          </p:nvPr>
        </p:nvSpPr>
        <p:spPr/>
        <p:txBody>
          <a:bodyPr/>
          <a:lstStyle/>
          <a:p>
            <a:r>
              <a:rPr lang="en-US"/>
              <a:t>Mục tiêu dự án</a:t>
            </a:r>
          </a:p>
        </p:txBody>
      </p:sp>
      <p:sp>
        <p:nvSpPr>
          <p:cNvPr id="4" name="Slide Number Placeholder 3">
            <a:extLst>
              <a:ext uri="{FF2B5EF4-FFF2-40B4-BE49-F238E27FC236}">
                <a16:creationId xmlns:a16="http://schemas.microsoft.com/office/drawing/2014/main" id="{5EA3D86A-2F9C-4547-9F02-315A1E891F35}"/>
              </a:ext>
            </a:extLst>
          </p:cNvPr>
          <p:cNvSpPr>
            <a:spLocks noGrp="1"/>
          </p:cNvSpPr>
          <p:nvPr>
            <p:ph type="sldNum" sz="quarter" idx="12"/>
          </p:nvPr>
        </p:nvSpPr>
        <p:spPr/>
        <p:txBody>
          <a:bodyPr/>
          <a:lstStyle/>
          <a:p>
            <a:fld id="{B82CCC60-E8CD-4174-8B1A-7DF615B22EEF}" type="slidenum">
              <a:rPr lang="en-US" smtClean="0"/>
              <a:pPr/>
              <a:t>7</a:t>
            </a:fld>
            <a:endParaRPr lang="en-US"/>
          </a:p>
        </p:txBody>
      </p:sp>
      <p:pic>
        <p:nvPicPr>
          <p:cNvPr id="4098" name="Picture 2">
            <a:extLst>
              <a:ext uri="{FF2B5EF4-FFF2-40B4-BE49-F238E27FC236}">
                <a16:creationId xmlns:a16="http://schemas.microsoft.com/office/drawing/2014/main" id="{A333EF0E-6A2E-400D-8CB6-5B39B8A2A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65" y="1284866"/>
            <a:ext cx="8246070" cy="35458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B7CDF7DF-BC13-448B-90DF-537EC828A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0" y="4844459"/>
            <a:ext cx="1780291" cy="29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901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A29FBC3-46E0-4FE9-8EE2-18F38BF8A472}"/>
              </a:ext>
            </a:extLst>
          </p:cNvPr>
          <p:cNvSpPr>
            <a:spLocks noGrp="1"/>
          </p:cNvSpPr>
          <p:nvPr>
            <p:ph idx="1"/>
          </p:nvPr>
        </p:nvSpPr>
        <p:spPr>
          <a:xfrm>
            <a:off x="2008093" y="1194618"/>
            <a:ext cx="6664819" cy="2884323"/>
          </a:xfrm>
        </p:spPr>
        <p:txBody>
          <a:bodyPr>
            <a:normAutofit lnSpcReduction="10000"/>
          </a:bodyPr>
          <a:lstStyle/>
          <a:p>
            <a:r>
              <a:rPr lang="vi-VN"/>
              <a:t>Muốn 1 ứng dụng sẽ giải quyết vấn đề tìm sân bóng, đặt sân, quản lý sân bóng, mở rộng là kết nối mọi người tham gia.</a:t>
            </a:r>
          </a:p>
          <a:p>
            <a:r>
              <a:rPr lang="vi-VN"/>
              <a:t>Khi ứng dụng có người dùng truy cập ổn định, sẽ mở rộng thêm nhiều tính năng khác trên các phương diện khác.</a:t>
            </a:r>
            <a:endParaRPr lang="en-US"/>
          </a:p>
        </p:txBody>
      </p:sp>
      <p:sp>
        <p:nvSpPr>
          <p:cNvPr id="4" name="Slide Number Placeholder 3">
            <a:extLst>
              <a:ext uri="{FF2B5EF4-FFF2-40B4-BE49-F238E27FC236}">
                <a16:creationId xmlns:a16="http://schemas.microsoft.com/office/drawing/2014/main" id="{DF377308-9361-470A-9665-F34CEB11FCE5}"/>
              </a:ext>
            </a:extLst>
          </p:cNvPr>
          <p:cNvSpPr>
            <a:spLocks noGrp="1"/>
          </p:cNvSpPr>
          <p:nvPr>
            <p:ph type="sldNum" sz="quarter" idx="12"/>
          </p:nvPr>
        </p:nvSpPr>
        <p:spPr/>
        <p:txBody>
          <a:bodyPr/>
          <a:lstStyle/>
          <a:p>
            <a:fld id="{B82CCC60-E8CD-4174-8B1A-7DF615B22EEF}" type="slidenum">
              <a:rPr lang="en-US" smtClean="0"/>
              <a:pPr/>
              <a:t>8</a:t>
            </a:fld>
            <a:endParaRPr lang="en-US"/>
          </a:p>
        </p:txBody>
      </p:sp>
      <p:pic>
        <p:nvPicPr>
          <p:cNvPr id="8" name="Picture 2">
            <a:extLst>
              <a:ext uri="{FF2B5EF4-FFF2-40B4-BE49-F238E27FC236}">
                <a16:creationId xmlns:a16="http://schemas.microsoft.com/office/drawing/2014/main" id="{2948E58B-8397-4B77-B2E1-AFEB80A5A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6965" y="169886"/>
            <a:ext cx="1805948" cy="7765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AE4B8B9D-4E75-492C-8763-90F7671CB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0" y="4844459"/>
            <a:ext cx="1780291" cy="29904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C66D8741-C14F-4D2F-B2A9-2D2AA9F77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466" y="1461300"/>
            <a:ext cx="1266825" cy="2809875"/>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6">
            <a:extLst>
              <a:ext uri="{FF2B5EF4-FFF2-40B4-BE49-F238E27FC236}">
                <a16:creationId xmlns:a16="http://schemas.microsoft.com/office/drawing/2014/main" id="{266E88D3-EA62-40A7-BE7A-F3896C74212A}"/>
              </a:ext>
            </a:extLst>
          </p:cNvPr>
          <p:cNvSpPr txBox="1">
            <a:spLocks/>
          </p:cNvSpPr>
          <p:nvPr/>
        </p:nvSpPr>
        <p:spPr>
          <a:xfrm>
            <a:off x="2008092" y="3948881"/>
            <a:ext cx="6664819" cy="8247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
        <p:nvSpPr>
          <p:cNvPr id="12" name="Content Placeholder 6">
            <a:extLst>
              <a:ext uri="{FF2B5EF4-FFF2-40B4-BE49-F238E27FC236}">
                <a16:creationId xmlns:a16="http://schemas.microsoft.com/office/drawing/2014/main" id="{8B614698-5DEF-40DD-BEA1-77CCFF1F6FF3}"/>
              </a:ext>
            </a:extLst>
          </p:cNvPr>
          <p:cNvSpPr txBox="1">
            <a:spLocks/>
          </p:cNvSpPr>
          <p:nvPr/>
        </p:nvSpPr>
        <p:spPr>
          <a:xfrm>
            <a:off x="2008092" y="4078941"/>
            <a:ext cx="6669743" cy="659392"/>
          </a:xfrm>
          <a:prstGeom prst="rect">
            <a:avLst/>
          </a:prstGeom>
          <a:solidFill>
            <a:schemeClr val="accent6">
              <a:lumMod val="20000"/>
              <a:lumOff val="80000"/>
            </a:schemeClr>
          </a:solidFill>
          <a:ln>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1600" b="1">
                <a:solidFill>
                  <a:srgbClr val="FF0000"/>
                </a:solidFill>
              </a:rPr>
              <a:t>Specific (cụ thể, rõ ràng)</a:t>
            </a:r>
            <a:r>
              <a:rPr lang="vi-VN" sz="1600"/>
              <a:t>: muốn đạt được thành tích gì? Muốn có cái gì? Thu nhập ra sao? Tăng trưởng như thế nào?</a:t>
            </a:r>
          </a:p>
        </p:txBody>
      </p:sp>
    </p:spTree>
    <p:extLst>
      <p:ext uri="{BB962C8B-B14F-4D97-AF65-F5344CB8AC3E}">
        <p14:creationId xmlns:p14="http://schemas.microsoft.com/office/powerpoint/2010/main" val="1324413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A29FBC3-46E0-4FE9-8EE2-18F38BF8A472}"/>
              </a:ext>
            </a:extLst>
          </p:cNvPr>
          <p:cNvSpPr>
            <a:spLocks noGrp="1"/>
          </p:cNvSpPr>
          <p:nvPr>
            <p:ph idx="1"/>
          </p:nvPr>
        </p:nvSpPr>
        <p:spPr>
          <a:xfrm>
            <a:off x="2008093" y="1194618"/>
            <a:ext cx="6664819" cy="2884323"/>
          </a:xfrm>
        </p:spPr>
        <p:txBody>
          <a:bodyPr>
            <a:normAutofit/>
          </a:bodyPr>
          <a:lstStyle/>
          <a:p>
            <a:r>
              <a:rPr lang="vi-VN"/>
              <a:t>Trung bình mỗi tuần liên kết được với 2 sân bóng để họ sử dụng và cung cấp thông tin.</a:t>
            </a:r>
          </a:p>
          <a:p>
            <a:r>
              <a:rPr lang="vi-VN"/>
              <a:t>Có trên 10 người đăng ký sử dụng/ tuần.</a:t>
            </a:r>
            <a:endParaRPr lang="en-US"/>
          </a:p>
        </p:txBody>
      </p:sp>
      <p:sp>
        <p:nvSpPr>
          <p:cNvPr id="4" name="Slide Number Placeholder 3">
            <a:extLst>
              <a:ext uri="{FF2B5EF4-FFF2-40B4-BE49-F238E27FC236}">
                <a16:creationId xmlns:a16="http://schemas.microsoft.com/office/drawing/2014/main" id="{DF377308-9361-470A-9665-F34CEB11FCE5}"/>
              </a:ext>
            </a:extLst>
          </p:cNvPr>
          <p:cNvSpPr>
            <a:spLocks noGrp="1"/>
          </p:cNvSpPr>
          <p:nvPr>
            <p:ph type="sldNum" sz="quarter" idx="12"/>
          </p:nvPr>
        </p:nvSpPr>
        <p:spPr/>
        <p:txBody>
          <a:bodyPr/>
          <a:lstStyle/>
          <a:p>
            <a:fld id="{B82CCC60-E8CD-4174-8B1A-7DF615B22EEF}" type="slidenum">
              <a:rPr lang="en-US" smtClean="0"/>
              <a:pPr/>
              <a:t>9</a:t>
            </a:fld>
            <a:endParaRPr lang="en-US"/>
          </a:p>
        </p:txBody>
      </p:sp>
      <p:pic>
        <p:nvPicPr>
          <p:cNvPr id="8" name="Picture 2">
            <a:extLst>
              <a:ext uri="{FF2B5EF4-FFF2-40B4-BE49-F238E27FC236}">
                <a16:creationId xmlns:a16="http://schemas.microsoft.com/office/drawing/2014/main" id="{2948E58B-8397-4B77-B2E1-AFEB80A5A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6965" y="169886"/>
            <a:ext cx="1805948" cy="7765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AE4B8B9D-4E75-492C-8763-90F7671CB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0" y="4844459"/>
            <a:ext cx="1780291" cy="299041"/>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6">
            <a:extLst>
              <a:ext uri="{FF2B5EF4-FFF2-40B4-BE49-F238E27FC236}">
                <a16:creationId xmlns:a16="http://schemas.microsoft.com/office/drawing/2014/main" id="{266E88D3-EA62-40A7-BE7A-F3896C74212A}"/>
              </a:ext>
            </a:extLst>
          </p:cNvPr>
          <p:cNvSpPr txBox="1">
            <a:spLocks/>
          </p:cNvSpPr>
          <p:nvPr/>
        </p:nvSpPr>
        <p:spPr>
          <a:xfrm>
            <a:off x="2008092" y="3948881"/>
            <a:ext cx="6664819" cy="8247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
        <p:nvSpPr>
          <p:cNvPr id="12" name="Content Placeholder 6">
            <a:extLst>
              <a:ext uri="{FF2B5EF4-FFF2-40B4-BE49-F238E27FC236}">
                <a16:creationId xmlns:a16="http://schemas.microsoft.com/office/drawing/2014/main" id="{8B614698-5DEF-40DD-BEA1-77CCFF1F6FF3}"/>
              </a:ext>
            </a:extLst>
          </p:cNvPr>
          <p:cNvSpPr txBox="1">
            <a:spLocks/>
          </p:cNvSpPr>
          <p:nvPr/>
        </p:nvSpPr>
        <p:spPr>
          <a:xfrm>
            <a:off x="2008092" y="4078941"/>
            <a:ext cx="6669743" cy="659392"/>
          </a:xfrm>
          <a:prstGeom prst="rect">
            <a:avLst/>
          </a:prstGeom>
          <a:solidFill>
            <a:schemeClr val="accent6">
              <a:lumMod val="20000"/>
              <a:lumOff val="80000"/>
            </a:schemeClr>
          </a:solidFill>
          <a:ln>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1600" b="1">
                <a:solidFill>
                  <a:srgbClr val="FF0000"/>
                </a:solidFill>
              </a:rPr>
              <a:t>Measure (có thể đo đếm được): </a:t>
            </a:r>
            <a:r>
              <a:rPr lang="vi-VN" sz="1600" b="1"/>
              <a:t>con số cụ thể là bao nhiêu?</a:t>
            </a:r>
          </a:p>
        </p:txBody>
      </p:sp>
      <p:pic>
        <p:nvPicPr>
          <p:cNvPr id="6146" name="Picture 2">
            <a:extLst>
              <a:ext uri="{FF2B5EF4-FFF2-40B4-BE49-F238E27FC236}">
                <a16:creationId xmlns:a16="http://schemas.microsoft.com/office/drawing/2014/main" id="{0E379B0D-7F20-4740-969C-809AA5227F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466" y="1474622"/>
            <a:ext cx="1266825"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260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649</Words>
  <Application>Microsoft Office PowerPoint</Application>
  <PresentationFormat>On-screen Show (16:9)</PresentationFormat>
  <Paragraphs>80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(Body)</vt:lpstr>
      <vt:lpstr>Calibri</vt:lpstr>
      <vt:lpstr>Office Theme</vt:lpstr>
      <vt:lpstr>PHÁT TRIỂN  ỨNG DỤNG TRÊN THIẾT BỊ DI ĐỘNG</vt:lpstr>
      <vt:lpstr>Thành viên nhóm 3 lớp CTK40</vt:lpstr>
      <vt:lpstr>Nội dung chính</vt:lpstr>
      <vt:lpstr>Đặt vấn đề</vt:lpstr>
      <vt:lpstr>Giới thiệu dự án</vt:lpstr>
      <vt:lpstr>Giới thiệu dự án</vt:lpstr>
      <vt:lpstr>Mục tiêu dự án</vt:lpstr>
      <vt:lpstr>PowerPoint Presentation</vt:lpstr>
      <vt:lpstr>PowerPoint Presentation</vt:lpstr>
      <vt:lpstr>PowerPoint Presentation</vt:lpstr>
      <vt:lpstr>PowerPoint Presentation</vt:lpstr>
      <vt:lpstr>PowerPoint Presentation</vt:lpstr>
      <vt:lpstr>Phát thảo ý tưởng</vt:lpstr>
      <vt:lpstr>Mô hình dự án</vt:lpstr>
      <vt:lpstr>Quy trình phát triển</vt:lpstr>
      <vt:lpstr>Công cụ thực hiện</vt:lpstr>
      <vt:lpstr>Trạng thái hiện tại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2019-12-19T09:37:37Z</dcterms:created>
  <dcterms:modified xsi:type="dcterms:W3CDTF">2019-12-20T16:25:53Z</dcterms:modified>
</cp:coreProperties>
</file>