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8" r:id="rId2"/>
    <p:sldId id="297" r:id="rId3"/>
    <p:sldId id="288" r:id="rId4"/>
    <p:sldId id="27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27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an Dung" initials="TVD" lastIdx="1" clrIdx="0">
    <p:extLst>
      <p:ext uri="{19B8F6BF-5375-455C-9EA6-DF929625EA0E}">
        <p15:presenceInfo xmlns:p15="http://schemas.microsoft.com/office/powerpoint/2012/main" userId="S-1-5-21-2513411057-2799133677-1155195593-33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8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0" d="100"/>
          <a:sy n="40" d="100"/>
        </p:scale>
        <p:origin x="146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9E59A-F24F-4083-9543-5C3B03D9ECC6}" type="datetimeFigureOut">
              <a:rPr lang="fr-CA" smtClean="0"/>
              <a:t>2015-07-08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A8AF5-7DE9-4169-9518-943EA70624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830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0426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3750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0859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7676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842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363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605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noProof="0" dirty="0" smtClean="0"/>
              <a:t>Our</a:t>
            </a:r>
            <a:r>
              <a:rPr lang="en-CA" b="0" baseline="0" noProof="0" dirty="0" smtClean="0"/>
              <a:t> response to those market needs and trends, as we see it at DiCentral, is our B2B platform DiSupply.</a:t>
            </a: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673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noProof="0" dirty="0" smtClean="0"/>
              <a:t>Our</a:t>
            </a:r>
            <a:r>
              <a:rPr lang="en-CA" b="0" baseline="0" noProof="0" dirty="0" smtClean="0"/>
              <a:t> response to those market needs and trends, as we see it at DiCentral, is our B2B platform DiSupply.</a:t>
            </a: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729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748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750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9708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8AF5-7DE9-4169-9518-943EA70624D5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435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07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236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100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" y="0"/>
            <a:ext cx="12183545" cy="686276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0906538" y="6484062"/>
            <a:ext cx="128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smtClean="0">
                <a:latin typeface="Segoe UI Light" panose="020B0502040204020203" pitchFamily="34" charset="0"/>
              </a:rPr>
              <a:t>www.disupply.net</a:t>
            </a:r>
            <a:endParaRPr lang="fr-CA" sz="1200" dirty="0">
              <a:latin typeface="Segoe UI Light" panose="020B0502040204020203" pitchFamily="34" charset="0"/>
            </a:endParaRPr>
          </a:p>
        </p:txBody>
      </p:sp>
      <p:pic>
        <p:nvPicPr>
          <p:cNvPr id="15" name="Picture 14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4" y="6404191"/>
            <a:ext cx="1106170" cy="35687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454" y="6444126"/>
            <a:ext cx="95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err="1" smtClean="0">
                <a:latin typeface="Segoe UI Light" panose="020B0502040204020203" pitchFamily="34" charset="0"/>
              </a:rPr>
              <a:t>powered</a:t>
            </a:r>
            <a:r>
              <a:rPr lang="fr-CA" sz="1200" dirty="0" smtClean="0">
                <a:latin typeface="Segoe UI Light" panose="020B0502040204020203" pitchFamily="34" charset="0"/>
              </a:rPr>
              <a:t> by</a:t>
            </a:r>
            <a:endParaRPr lang="fr-CA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96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" y="0"/>
            <a:ext cx="12183545" cy="686276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906538" y="6484062"/>
            <a:ext cx="128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smtClean="0">
                <a:latin typeface="Segoe UI Light" panose="020B0502040204020203" pitchFamily="34" charset="0"/>
              </a:rPr>
              <a:t>www.disupply.net</a:t>
            </a:r>
            <a:endParaRPr lang="fr-CA" sz="1200" dirty="0">
              <a:latin typeface="Segoe UI Light" panose="020B0502040204020203" pitchFamily="34" charset="0"/>
            </a:endParaRPr>
          </a:p>
        </p:txBody>
      </p:sp>
      <p:pic>
        <p:nvPicPr>
          <p:cNvPr id="9" name="Picture 8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4" y="6404191"/>
            <a:ext cx="1106170" cy="3568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454" y="6444126"/>
            <a:ext cx="95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err="1" smtClean="0">
                <a:latin typeface="Segoe UI Light" panose="020B0502040204020203" pitchFamily="34" charset="0"/>
              </a:rPr>
              <a:t>powered</a:t>
            </a:r>
            <a:r>
              <a:rPr lang="fr-CA" sz="1200" dirty="0" smtClean="0">
                <a:latin typeface="Segoe UI Light" panose="020B0502040204020203" pitchFamily="34" charset="0"/>
              </a:rPr>
              <a:t> by</a:t>
            </a:r>
            <a:endParaRPr lang="fr-CA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19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" y="0"/>
            <a:ext cx="12183545" cy="6862762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0906538" y="6484062"/>
            <a:ext cx="128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smtClean="0">
                <a:latin typeface="Segoe UI Light" panose="020B0502040204020203" pitchFamily="34" charset="0"/>
              </a:rPr>
              <a:t>www.disupply.net</a:t>
            </a:r>
            <a:endParaRPr lang="fr-CA" sz="1200" dirty="0">
              <a:latin typeface="Segoe UI Light" panose="020B0502040204020203" pitchFamily="34" charset="0"/>
            </a:endParaRPr>
          </a:p>
        </p:txBody>
      </p:sp>
      <p:pic>
        <p:nvPicPr>
          <p:cNvPr id="7" name="Picture 6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4" y="6404191"/>
            <a:ext cx="1106170" cy="3568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54" y="6444126"/>
            <a:ext cx="95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err="1" smtClean="0">
                <a:latin typeface="Segoe UI Light" panose="020B0502040204020203" pitchFamily="34" charset="0"/>
              </a:rPr>
              <a:t>powered</a:t>
            </a:r>
            <a:r>
              <a:rPr lang="fr-CA" sz="1200" dirty="0" smtClean="0">
                <a:latin typeface="Segoe UI Light" panose="020B0502040204020203" pitchFamily="34" charset="0"/>
              </a:rPr>
              <a:t> by</a:t>
            </a:r>
            <a:endParaRPr lang="fr-CA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03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65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441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370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35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344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813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46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FA8-62A5-4660-BCF7-80E2B0881735}" type="datetimeFigureOut">
              <a:rPr lang="fr-CA" smtClean="0"/>
              <a:t>2015-07-08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803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6FA8-62A5-4660-BCF7-80E2B0881735}" type="datetimeFigureOut">
              <a:rPr lang="fr-CA" smtClean="0"/>
              <a:t>2015-07-08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6A05-3B6A-4F2F-9868-395E2E10F12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43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72" y="2255809"/>
            <a:ext cx="5802055" cy="3051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17920" y="5577840"/>
            <a:ext cx="54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Univers" pitchFamily="34" charset="0"/>
              </a:rPr>
              <a:t>Training document: </a:t>
            </a:r>
            <a:r>
              <a:rPr lang="en-GB" i="1" dirty="0" smtClean="0">
                <a:latin typeface="Univers" pitchFamily="34" charset="0"/>
              </a:rPr>
              <a:t>User Management</a:t>
            </a:r>
            <a:endParaRPr lang="en-GB" sz="2400" i="1" dirty="0"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163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2987535" y="708931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4</a:t>
            </a:r>
            <a:r>
              <a:rPr lang="en-US" sz="2800" dirty="0" smtClean="0"/>
              <a:t>.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kí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 smtClean="0"/>
              <a:t>dùng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39" y="1786476"/>
            <a:ext cx="6257291" cy="441101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6" name="Line Callout 2 15"/>
          <p:cNvSpPr/>
          <p:nvPr/>
        </p:nvSpPr>
        <p:spPr>
          <a:xfrm>
            <a:off x="310888" y="3991983"/>
            <a:ext cx="1352811" cy="713984"/>
          </a:xfrm>
          <a:prstGeom prst="borderCallout2">
            <a:avLst>
              <a:gd name="adj1" fmla="val 31958"/>
              <a:gd name="adj2" fmla="val 101101"/>
              <a:gd name="adj3" fmla="val 33580"/>
              <a:gd name="adj4" fmla="val 139727"/>
              <a:gd name="adj5" fmla="val 111864"/>
              <a:gd name="adj6" fmla="val 155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‘here’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kích</a:t>
            </a:r>
            <a:r>
              <a:rPr lang="en-US" sz="1200" dirty="0" smtClean="0"/>
              <a:t> </a:t>
            </a:r>
            <a:r>
              <a:rPr lang="en-US" sz="1200" dirty="0" err="1" smtClean="0"/>
              <a:t>hoạt</a:t>
            </a:r>
            <a:r>
              <a:rPr lang="en-US" sz="1200" dirty="0" smtClean="0"/>
              <a:t> account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7" name="Line Callout 2 16"/>
          <p:cNvSpPr/>
          <p:nvPr/>
        </p:nvSpPr>
        <p:spPr>
          <a:xfrm>
            <a:off x="9413330" y="1994939"/>
            <a:ext cx="1303020" cy="954001"/>
          </a:xfrm>
          <a:prstGeom prst="borderCallout2">
            <a:avLst>
              <a:gd name="adj1" fmla="val 40200"/>
              <a:gd name="adj2" fmla="val 512"/>
              <a:gd name="adj3" fmla="val 42457"/>
              <a:gd name="adj4" fmla="val -63884"/>
              <a:gd name="adj5" fmla="val 155337"/>
              <a:gd name="adj6" fmla="val -89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Thông</a:t>
            </a:r>
            <a:r>
              <a:rPr lang="en-US" sz="1200" dirty="0" smtClean="0"/>
              <a:t> tin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dùng</a:t>
            </a:r>
            <a:r>
              <a:rPr lang="en-US" sz="1200" dirty="0" smtClean="0"/>
              <a:t> </a:t>
            </a:r>
            <a:r>
              <a:rPr lang="en-US" sz="1200" dirty="0" err="1" smtClean="0"/>
              <a:t>gửi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qua email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88499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2987535" y="708931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4</a:t>
            </a:r>
            <a:r>
              <a:rPr lang="en-US" sz="2800" dirty="0" smtClean="0"/>
              <a:t>.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kí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31" y="1848326"/>
            <a:ext cx="5739749" cy="362997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3" name="Line Callout 2 12"/>
          <p:cNvSpPr/>
          <p:nvPr/>
        </p:nvSpPr>
        <p:spPr>
          <a:xfrm>
            <a:off x="6575905" y="2838515"/>
            <a:ext cx="956785" cy="824800"/>
          </a:xfrm>
          <a:prstGeom prst="borderCallout2">
            <a:avLst>
              <a:gd name="adj1" fmla="val 40200"/>
              <a:gd name="adj2" fmla="val 512"/>
              <a:gd name="adj3" fmla="val 58335"/>
              <a:gd name="adj4" fmla="val -71745"/>
              <a:gd name="adj5" fmla="val 78658"/>
              <a:gd name="adj6" fmla="val -146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8. </a:t>
            </a:r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/>
              <a:t>t</a:t>
            </a:r>
            <a:r>
              <a:rPr lang="en-US" sz="1200" dirty="0" err="1" smtClean="0"/>
              <a:t>hông</a:t>
            </a:r>
            <a:r>
              <a:rPr lang="en-US" sz="1200" dirty="0" smtClean="0"/>
              <a:t> User name/ Password</a:t>
            </a:r>
            <a:endParaRPr lang="en-US" sz="1200" dirty="0"/>
          </a:p>
        </p:txBody>
      </p:sp>
      <p:sp>
        <p:nvSpPr>
          <p:cNvPr id="5" name="Right Brace 4"/>
          <p:cNvSpPr/>
          <p:nvPr/>
        </p:nvSpPr>
        <p:spPr>
          <a:xfrm>
            <a:off x="4537710" y="3331845"/>
            <a:ext cx="320040" cy="628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2 17"/>
          <p:cNvSpPr/>
          <p:nvPr/>
        </p:nvSpPr>
        <p:spPr>
          <a:xfrm>
            <a:off x="403861" y="4137660"/>
            <a:ext cx="1273840" cy="713984"/>
          </a:xfrm>
          <a:prstGeom prst="borderCallout2">
            <a:avLst>
              <a:gd name="adj1" fmla="val 44765"/>
              <a:gd name="adj2" fmla="val 97512"/>
              <a:gd name="adj3" fmla="val 38383"/>
              <a:gd name="adj4" fmla="val 239142"/>
              <a:gd name="adj5" fmla="val -9803"/>
              <a:gd name="adj6" fmla="val 266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  <a:r>
              <a:rPr lang="en-US" sz="1200" dirty="0" smtClean="0"/>
              <a:t>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Register</a:t>
            </a:r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00877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2987535" y="708931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4</a:t>
            </a:r>
            <a:r>
              <a:rPr lang="en-US" sz="2800" dirty="0" smtClean="0"/>
              <a:t>.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kí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9680" y="1808053"/>
            <a:ext cx="6718279" cy="438943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4" name="Line Callout 2 13"/>
          <p:cNvSpPr/>
          <p:nvPr/>
        </p:nvSpPr>
        <p:spPr>
          <a:xfrm>
            <a:off x="310888" y="4926330"/>
            <a:ext cx="1273840" cy="713984"/>
          </a:xfrm>
          <a:prstGeom prst="borderCallout2">
            <a:avLst>
              <a:gd name="adj1" fmla="val 44765"/>
              <a:gd name="adj2" fmla="val 97512"/>
              <a:gd name="adj3" fmla="val 38383"/>
              <a:gd name="adj4" fmla="val 239142"/>
              <a:gd name="adj5" fmla="val 7806"/>
              <a:gd name="adj6" fmla="val 296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Thông</a:t>
            </a:r>
            <a:r>
              <a:rPr lang="en-US" sz="1200" dirty="0" smtClean="0"/>
              <a:t> tin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dùng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kích</a:t>
            </a:r>
            <a:r>
              <a:rPr lang="en-US" sz="1200" dirty="0" smtClean="0"/>
              <a:t> </a:t>
            </a:r>
            <a:r>
              <a:rPr lang="en-US" sz="1200" dirty="0" err="1" smtClean="0"/>
              <a:t>hoạt</a:t>
            </a:r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79911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62089" y="2473003"/>
            <a:ext cx="5267822" cy="191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645152" y="5504688"/>
            <a:ext cx="7333487" cy="94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00" kern="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link to practice with </a:t>
            </a:r>
            <a:r>
              <a:rPr lang="en-US" sz="1000" kern="0" dirty="0" err="1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DiSupply</a:t>
            </a:r>
            <a:r>
              <a:rPr lang="en-US" sz="1000" kern="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000" b="1" kern="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http://disupply.dicentral.com.vn:8080/DiSupply/account/login</a:t>
            </a:r>
          </a:p>
        </p:txBody>
      </p:sp>
    </p:spTree>
    <p:extLst>
      <p:ext uri="{BB962C8B-B14F-4D97-AF65-F5344CB8AC3E}">
        <p14:creationId xmlns:p14="http://schemas.microsoft.com/office/powerpoint/2010/main" val="899585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911110" y="1761666"/>
            <a:ext cx="269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dung:</a:t>
            </a:r>
          </a:p>
          <a:p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5400" y="2744876"/>
            <a:ext cx="790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thiệu</a:t>
            </a:r>
            <a:r>
              <a:rPr lang="en-US" sz="2400" dirty="0" smtClean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trò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(Default)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11110" y="3266862"/>
            <a:ext cx="636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 smtClean="0"/>
              <a:t>vai</a:t>
            </a:r>
            <a:r>
              <a:rPr lang="en-US" sz="2400" dirty="0" smtClean="0"/>
              <a:t> </a:t>
            </a:r>
            <a:r>
              <a:rPr lang="en-US" sz="2400" dirty="0" err="1" smtClean="0"/>
              <a:t>trò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/>
              <a:t>p</a:t>
            </a:r>
            <a:r>
              <a:rPr lang="en-US" sz="2400" dirty="0" err="1" smtClean="0"/>
              <a:t>hân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11110" y="3892425"/>
            <a:ext cx="790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110" y="4486578"/>
            <a:ext cx="552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kí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536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2924905" y="749808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1. </a:t>
            </a: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default roles and </a:t>
            </a:r>
            <a:r>
              <a:rPr lang="en-US" sz="2800" dirty="0" smtClean="0"/>
              <a:t>permission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95" y="2179082"/>
            <a:ext cx="6646909" cy="39957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10888" y="1809750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b="1" dirty="0" smtClean="0"/>
              <a:t>~| Profile| User Permission</a:t>
            </a:r>
            <a:endParaRPr lang="en-US" b="1" dirty="0"/>
          </a:p>
        </p:txBody>
      </p:sp>
      <p:sp>
        <p:nvSpPr>
          <p:cNvPr id="12" name="Line Callout 2 11"/>
          <p:cNvSpPr/>
          <p:nvPr/>
        </p:nvSpPr>
        <p:spPr>
          <a:xfrm>
            <a:off x="9532823" y="4597052"/>
            <a:ext cx="1778696" cy="526094"/>
          </a:xfrm>
          <a:prstGeom prst="borderCallout2">
            <a:avLst>
              <a:gd name="adj1" fmla="val 22434"/>
              <a:gd name="adj2" fmla="val -307"/>
              <a:gd name="adj3" fmla="val 22928"/>
              <a:gd name="adj4" fmla="val -21384"/>
              <a:gd name="adj5" fmla="val 57783"/>
              <a:gd name="adj6" fmla="val -86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</a:t>
            </a:r>
            <a:r>
              <a:rPr lang="en-US" sz="1200" dirty="0"/>
              <a:t>Permission Template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9255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03861" y="1780795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118" y="1881283"/>
            <a:ext cx="6257572" cy="4468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787118" y="766365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1. </a:t>
            </a: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default roles and </a:t>
            </a:r>
            <a:r>
              <a:rPr lang="en-US" sz="2800" dirty="0" smtClean="0"/>
              <a:t>permission</a:t>
            </a:r>
            <a:endParaRPr lang="en-US" sz="2800" dirty="0"/>
          </a:p>
        </p:txBody>
      </p:sp>
      <p:sp>
        <p:nvSpPr>
          <p:cNvPr id="20" name="Line Callout 2 19"/>
          <p:cNvSpPr/>
          <p:nvPr/>
        </p:nvSpPr>
        <p:spPr>
          <a:xfrm>
            <a:off x="851770" y="3294345"/>
            <a:ext cx="1695426" cy="526094"/>
          </a:xfrm>
          <a:prstGeom prst="borderCallout2">
            <a:avLst>
              <a:gd name="adj1" fmla="val 31958"/>
              <a:gd name="adj2" fmla="val 101101"/>
              <a:gd name="adj3" fmla="val 32452"/>
              <a:gd name="adj4" fmla="val 110884"/>
              <a:gd name="adj5" fmla="val -42217"/>
              <a:gd name="adj6" fmla="val 208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Administrator item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3" name="Line Callout 2 22"/>
          <p:cNvSpPr/>
          <p:nvPr/>
        </p:nvSpPr>
        <p:spPr>
          <a:xfrm>
            <a:off x="851770" y="4720212"/>
            <a:ext cx="1695426" cy="713984"/>
          </a:xfrm>
          <a:prstGeom prst="borderCallout2">
            <a:avLst>
              <a:gd name="adj1" fmla="val 31958"/>
              <a:gd name="adj2" fmla="val 101101"/>
              <a:gd name="adj3" fmla="val 12527"/>
              <a:gd name="adj4" fmla="val 113101"/>
              <a:gd name="adj5" fmla="val 8660"/>
              <a:gd name="adj6" fmla="val 171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Features </a:t>
            </a:r>
            <a:r>
              <a:rPr lang="en-US" sz="1200" dirty="0" err="1" smtClean="0"/>
              <a:t>mặc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gán</a:t>
            </a:r>
            <a:r>
              <a:rPr lang="en-US" sz="1200" dirty="0" smtClean="0"/>
              <a:t> </a:t>
            </a:r>
            <a:r>
              <a:rPr lang="en-US" sz="1200" dirty="0" err="1" smtClean="0"/>
              <a:t>đến</a:t>
            </a:r>
            <a:r>
              <a:rPr lang="en-US" sz="1200" dirty="0" smtClean="0"/>
              <a:t> Admin </a:t>
            </a:r>
            <a:r>
              <a:rPr lang="en-US" sz="1200" dirty="0" err="1" smtClean="0"/>
              <a:t>của</a:t>
            </a:r>
            <a:r>
              <a:rPr lang="en-US" sz="1200" dirty="0" smtClean="0"/>
              <a:t> Vendor site 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4" name="Line Callout 2 23"/>
          <p:cNvSpPr/>
          <p:nvPr/>
        </p:nvSpPr>
        <p:spPr>
          <a:xfrm>
            <a:off x="9459976" y="3557392"/>
            <a:ext cx="2126599" cy="977030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24214"/>
              <a:gd name="adj5" fmla="val 101286"/>
              <a:gd name="adj6" fmla="val -208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Feature </a:t>
            </a:r>
            <a:r>
              <a:rPr lang="en-US" sz="1200" dirty="0" err="1" smtClean="0"/>
              <a:t>cụ</a:t>
            </a:r>
            <a:r>
              <a:rPr lang="en-US" sz="1200" dirty="0" smtClean="0"/>
              <a:t> </a:t>
            </a:r>
            <a:r>
              <a:rPr lang="en-US" sz="1200" dirty="0" err="1" smtClean="0"/>
              <a:t>thể</a:t>
            </a:r>
            <a:r>
              <a:rPr lang="en-US" sz="1200" dirty="0" smtClean="0"/>
              <a:t> (ex: User Management)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xem</a:t>
            </a:r>
            <a:r>
              <a:rPr lang="en-US" sz="1200" dirty="0" smtClean="0"/>
              <a:t> </a:t>
            </a:r>
            <a:r>
              <a:rPr lang="en-US" sz="1200" dirty="0" err="1" smtClean="0"/>
              <a:t>danh</a:t>
            </a:r>
            <a:r>
              <a:rPr lang="en-US" sz="1200" dirty="0" smtClean="0"/>
              <a:t> </a:t>
            </a:r>
            <a:r>
              <a:rPr lang="en-US" sz="1200" dirty="0" err="1" smtClean="0"/>
              <a:t>sách</a:t>
            </a:r>
            <a:r>
              <a:rPr lang="en-US" sz="1200" dirty="0" smtClean="0"/>
              <a:t> functionalities </a:t>
            </a:r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98539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03861" y="1780795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787118" y="766365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1. </a:t>
            </a: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default roles and </a:t>
            </a:r>
            <a:r>
              <a:rPr lang="en-US" sz="2800" dirty="0" smtClean="0"/>
              <a:t>permission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118" y="1893573"/>
            <a:ext cx="6238039" cy="44565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Line Callout 2 14"/>
          <p:cNvSpPr/>
          <p:nvPr/>
        </p:nvSpPr>
        <p:spPr>
          <a:xfrm>
            <a:off x="420596" y="3723126"/>
            <a:ext cx="2126599" cy="536519"/>
          </a:xfrm>
          <a:prstGeom prst="borderCallout2">
            <a:avLst>
              <a:gd name="adj1" fmla="val 48486"/>
              <a:gd name="adj2" fmla="val 100645"/>
              <a:gd name="adj3" fmla="val 44265"/>
              <a:gd name="adj4" fmla="val 110671"/>
              <a:gd name="adj5" fmla="val 126414"/>
              <a:gd name="adj6" fmla="val 249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r>
              <a:rPr lang="en-US" sz="1200" dirty="0" smtClean="0"/>
              <a:t>. Danh </a:t>
            </a:r>
            <a:r>
              <a:rPr lang="en-US" sz="1200" dirty="0" err="1" smtClean="0"/>
              <a:t>sách</a:t>
            </a:r>
            <a:r>
              <a:rPr lang="en-US" sz="1200" dirty="0" smtClean="0"/>
              <a:t> functionalities </a:t>
            </a:r>
            <a:r>
              <a:rPr lang="en-US" sz="1200" dirty="0" err="1" smtClean="0"/>
              <a:t>của</a:t>
            </a:r>
            <a:r>
              <a:rPr lang="en-US" sz="1200" dirty="0" smtClean="0"/>
              <a:t> User  Management </a:t>
            </a:r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63739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2924905" y="749808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2</a:t>
            </a:r>
            <a:r>
              <a:rPr lang="en-US" sz="2800" dirty="0" smtClean="0"/>
              <a:t>.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quyền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 smtClean="0"/>
              <a:t>dùng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10888" y="1809750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b="1" dirty="0" smtClean="0"/>
              <a:t>~| </a:t>
            </a:r>
            <a:r>
              <a:rPr lang="en-US" b="1" dirty="0" err="1" smtClean="0"/>
              <a:t>Profile|User</a:t>
            </a:r>
            <a:r>
              <a:rPr lang="en-US" b="1" dirty="0" smtClean="0"/>
              <a:t> </a:t>
            </a:r>
            <a:r>
              <a:rPr lang="en-US" b="1" dirty="0" err="1" smtClean="0"/>
              <a:t>Permision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937" y="2179082"/>
            <a:ext cx="6354044" cy="41262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7" name="Line Callout 2 16"/>
          <p:cNvSpPr/>
          <p:nvPr/>
        </p:nvSpPr>
        <p:spPr>
          <a:xfrm>
            <a:off x="9315192" y="3919616"/>
            <a:ext cx="1156567" cy="536519"/>
          </a:xfrm>
          <a:prstGeom prst="borderCallout2">
            <a:avLst>
              <a:gd name="adj1" fmla="val 57825"/>
              <a:gd name="adj2" fmla="val 1690"/>
              <a:gd name="adj3" fmla="val 60607"/>
              <a:gd name="adj4" fmla="val -18324"/>
              <a:gd name="adj5" fmla="val 131083"/>
              <a:gd name="adj6" fmla="val -93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Add </a:t>
            </a:r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17335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2924905" y="749808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2</a:t>
            </a:r>
            <a:r>
              <a:rPr lang="en-US" sz="2800" dirty="0" smtClean="0"/>
              <a:t>.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quyền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 smtClean="0"/>
              <a:t>dùng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202" y="1874945"/>
            <a:ext cx="6905595" cy="4475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4" name="Line Callout 2 13"/>
          <p:cNvSpPr/>
          <p:nvPr/>
        </p:nvSpPr>
        <p:spPr>
          <a:xfrm>
            <a:off x="851770" y="3294345"/>
            <a:ext cx="1352811" cy="526094"/>
          </a:xfrm>
          <a:prstGeom prst="borderCallout2">
            <a:avLst>
              <a:gd name="adj1" fmla="val 31958"/>
              <a:gd name="adj2" fmla="val 101101"/>
              <a:gd name="adj3" fmla="val 30071"/>
              <a:gd name="adj4" fmla="val 128616"/>
              <a:gd name="adj5" fmla="val 112545"/>
              <a:gd name="adj6" fmla="val 347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 </a:t>
            </a:r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tên</a:t>
            </a:r>
            <a:r>
              <a:rPr lang="en-US" sz="1200" dirty="0" smtClean="0"/>
              <a:t> role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6" name="Line Callout 2 15"/>
          <p:cNvSpPr/>
          <p:nvPr/>
        </p:nvSpPr>
        <p:spPr>
          <a:xfrm>
            <a:off x="9878861" y="2596368"/>
            <a:ext cx="1695187" cy="536519"/>
          </a:xfrm>
          <a:prstGeom prst="borderCallout2">
            <a:avLst>
              <a:gd name="adj1" fmla="val 57825"/>
              <a:gd name="adj2" fmla="val 1690"/>
              <a:gd name="adj3" fmla="val 60607"/>
              <a:gd name="adj4" fmla="val -18324"/>
              <a:gd name="adj5" fmla="val 240814"/>
              <a:gd name="adj6" fmla="val -14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r>
              <a:rPr lang="en-US" sz="1200" dirty="0" smtClean="0"/>
              <a:t>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</a:t>
            </a:r>
            <a:r>
              <a:rPr lang="en-US" sz="1200" dirty="0" err="1" smtClean="0"/>
              <a:t>nhóm</a:t>
            </a:r>
            <a:r>
              <a:rPr lang="en-US" sz="1200" dirty="0" smtClean="0"/>
              <a:t>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dùng</a:t>
            </a:r>
            <a:r>
              <a:rPr lang="en-US" sz="1200" dirty="0" smtClean="0"/>
              <a:t> </a:t>
            </a:r>
            <a:r>
              <a:rPr lang="en-US" sz="1200" dirty="0" err="1" smtClean="0"/>
              <a:t>thuộc</a:t>
            </a:r>
            <a:r>
              <a:rPr lang="en-US" sz="1200" dirty="0" smtClean="0"/>
              <a:t> role 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8" name="Line Callout 2 17"/>
          <p:cNvSpPr/>
          <p:nvPr/>
        </p:nvSpPr>
        <p:spPr>
          <a:xfrm>
            <a:off x="9878862" y="1944915"/>
            <a:ext cx="1695187" cy="536519"/>
          </a:xfrm>
          <a:prstGeom prst="borderCallout2">
            <a:avLst>
              <a:gd name="adj1" fmla="val 81172"/>
              <a:gd name="adj2" fmla="val -2925"/>
              <a:gd name="adj3" fmla="val 79284"/>
              <a:gd name="adj4" fmla="val -19247"/>
              <a:gd name="adj5" fmla="val 359882"/>
              <a:gd name="adj6" fmla="val -190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 </a:t>
            </a:r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diễn</a:t>
            </a:r>
            <a:r>
              <a:rPr lang="en-US" sz="1200" dirty="0" smtClean="0"/>
              <a:t> </a:t>
            </a:r>
            <a:r>
              <a:rPr lang="en-US" sz="1200" dirty="0" err="1" smtClean="0"/>
              <a:t>giải</a:t>
            </a:r>
            <a:r>
              <a:rPr lang="en-US" sz="1200" dirty="0" smtClean="0"/>
              <a:t> </a:t>
            </a:r>
            <a:r>
              <a:rPr lang="en-US" sz="1200" dirty="0" err="1" smtClean="0"/>
              <a:t>cho</a:t>
            </a:r>
            <a:r>
              <a:rPr lang="en-US" sz="1200" dirty="0" smtClean="0"/>
              <a:t> role 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9" name="Line Callout 2 18"/>
          <p:cNvSpPr/>
          <p:nvPr/>
        </p:nvSpPr>
        <p:spPr>
          <a:xfrm>
            <a:off x="851770" y="5636161"/>
            <a:ext cx="1352811" cy="713984"/>
          </a:xfrm>
          <a:prstGeom prst="borderCallout2">
            <a:avLst>
              <a:gd name="adj1" fmla="val 31958"/>
              <a:gd name="adj2" fmla="val 101101"/>
              <a:gd name="adj3" fmla="val 30071"/>
              <a:gd name="adj4" fmla="val 128616"/>
              <a:gd name="adj5" fmla="val -35198"/>
              <a:gd name="adj6" fmla="val 25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features </a:t>
            </a:r>
            <a:r>
              <a:rPr lang="en-US" sz="1200" dirty="0" err="1" smtClean="0"/>
              <a:t>gán</a:t>
            </a:r>
            <a:r>
              <a:rPr lang="en-US" sz="1200" dirty="0" smtClean="0"/>
              <a:t> </a:t>
            </a:r>
            <a:r>
              <a:rPr lang="en-US" sz="1200" dirty="0" err="1" smtClean="0"/>
              <a:t>đến</a:t>
            </a:r>
            <a:r>
              <a:rPr lang="en-US" sz="1200" dirty="0" smtClean="0"/>
              <a:t> role 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0" name="Line Callout 2 19"/>
          <p:cNvSpPr/>
          <p:nvPr/>
        </p:nvSpPr>
        <p:spPr>
          <a:xfrm>
            <a:off x="9878861" y="3524999"/>
            <a:ext cx="1695187" cy="513567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24214"/>
              <a:gd name="adj5" fmla="val 197565"/>
              <a:gd name="adj6" fmla="val -130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r>
              <a:rPr lang="en-US" sz="1200" dirty="0" smtClean="0"/>
              <a:t>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functionalities </a:t>
            </a:r>
            <a:r>
              <a:rPr lang="en-US" sz="1200" dirty="0" err="1" smtClean="0"/>
              <a:t>cụ</a:t>
            </a:r>
            <a:r>
              <a:rPr lang="en-US" sz="1200" dirty="0" smtClean="0"/>
              <a:t> </a:t>
            </a:r>
            <a:r>
              <a:rPr lang="en-US" sz="1200" dirty="0" err="1" smtClean="0"/>
              <a:t>thể</a:t>
            </a:r>
            <a:r>
              <a:rPr lang="en-US" sz="1200" dirty="0" smtClean="0"/>
              <a:t> 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1" name="Line Callout 2 20"/>
          <p:cNvSpPr/>
          <p:nvPr/>
        </p:nvSpPr>
        <p:spPr>
          <a:xfrm>
            <a:off x="9878860" y="5296410"/>
            <a:ext cx="1695187" cy="340302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24214"/>
              <a:gd name="adj5" fmla="val 139998"/>
              <a:gd name="adj6" fmla="val -12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  <a:r>
              <a:rPr lang="en-US" sz="1200" dirty="0" smtClean="0"/>
              <a:t>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Save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lưu</a:t>
            </a:r>
            <a:r>
              <a:rPr lang="en-US" sz="1200" dirty="0" smtClean="0"/>
              <a:t> </a:t>
            </a:r>
            <a:r>
              <a:rPr lang="en-US" sz="1200" dirty="0" err="1" smtClean="0"/>
              <a:t>lại</a:t>
            </a:r>
            <a:endParaRPr lang="en-US" sz="1200" dirty="0"/>
          </a:p>
        </p:txBody>
      </p:sp>
      <p:sp>
        <p:nvSpPr>
          <p:cNvPr id="22" name="Line Callout 2 21"/>
          <p:cNvSpPr/>
          <p:nvPr/>
        </p:nvSpPr>
        <p:spPr>
          <a:xfrm>
            <a:off x="9878860" y="4322985"/>
            <a:ext cx="1179533" cy="450938"/>
          </a:xfrm>
          <a:prstGeom prst="borderCallout2">
            <a:avLst>
              <a:gd name="adj1" fmla="val 44739"/>
              <a:gd name="adj2" fmla="val -550"/>
              <a:gd name="adj3" fmla="val 46980"/>
              <a:gd name="adj4" fmla="val -24214"/>
              <a:gd name="adj5" fmla="val -133398"/>
              <a:gd name="adj6" fmla="val -199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kích</a:t>
            </a:r>
            <a:r>
              <a:rPr lang="en-US" sz="1200" dirty="0" smtClean="0"/>
              <a:t> </a:t>
            </a:r>
            <a:r>
              <a:rPr lang="en-US" sz="1200" dirty="0" err="1" smtClean="0"/>
              <a:t>hoạt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78568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2987535" y="708931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3.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 smtClean="0"/>
              <a:t>dùng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10888" y="1809750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b="1" dirty="0" smtClean="0"/>
              <a:t>~| </a:t>
            </a:r>
            <a:r>
              <a:rPr lang="en-US" b="1" dirty="0" err="1" smtClean="0"/>
              <a:t>Profile|User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4891" y="2139723"/>
            <a:ext cx="6622217" cy="421042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4" name="Line Callout 2 13"/>
          <p:cNvSpPr/>
          <p:nvPr/>
        </p:nvSpPr>
        <p:spPr>
          <a:xfrm>
            <a:off x="529122" y="2742445"/>
            <a:ext cx="1352811" cy="713984"/>
          </a:xfrm>
          <a:prstGeom prst="borderCallout2">
            <a:avLst>
              <a:gd name="adj1" fmla="val 31958"/>
              <a:gd name="adj2" fmla="val 101101"/>
              <a:gd name="adj3" fmla="val 33580"/>
              <a:gd name="adj4" fmla="val 165653"/>
              <a:gd name="adj5" fmla="val 99890"/>
              <a:gd name="adj6" fmla="val 247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r>
              <a:rPr lang="en-US" sz="1200" dirty="0" smtClean="0"/>
              <a:t>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thêm</a:t>
            </a:r>
            <a:r>
              <a:rPr lang="en-US" sz="1200" dirty="0" smtClean="0"/>
              <a:t> </a:t>
            </a:r>
            <a:r>
              <a:rPr lang="en-US" sz="1200" dirty="0" err="1" smtClean="0"/>
              <a:t>mới</a:t>
            </a:r>
            <a:r>
              <a:rPr lang="en-US" sz="1200" dirty="0" smtClean="0"/>
              <a:t>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dùng</a:t>
            </a:r>
            <a:r>
              <a:rPr lang="en-US" sz="1200" dirty="0" smtClean="0"/>
              <a:t> 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" name="Line Callout 2 14"/>
          <p:cNvSpPr/>
          <p:nvPr/>
        </p:nvSpPr>
        <p:spPr>
          <a:xfrm>
            <a:off x="529122" y="3588398"/>
            <a:ext cx="1352811" cy="713984"/>
          </a:xfrm>
          <a:prstGeom prst="borderCallout2">
            <a:avLst>
              <a:gd name="adj1" fmla="val 28449"/>
              <a:gd name="adj2" fmla="val 101101"/>
              <a:gd name="adj3" fmla="val 28316"/>
              <a:gd name="adj4" fmla="val 166579"/>
              <a:gd name="adj5" fmla="val 52522"/>
              <a:gd name="adj6" fmla="val 246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Chọn</a:t>
            </a:r>
            <a:r>
              <a:rPr lang="en-US" sz="1200" dirty="0" smtClean="0"/>
              <a:t> import </a:t>
            </a:r>
            <a:r>
              <a:rPr lang="en-US" sz="1200" dirty="0" err="1" smtClean="0"/>
              <a:t>danh</a:t>
            </a:r>
            <a:r>
              <a:rPr lang="en-US" sz="1200" dirty="0" smtClean="0"/>
              <a:t> </a:t>
            </a:r>
            <a:r>
              <a:rPr lang="en-US" sz="1200" dirty="0" err="1" smtClean="0"/>
              <a:t>sách</a:t>
            </a:r>
            <a:r>
              <a:rPr lang="en-US" sz="1200" dirty="0" smtClean="0"/>
              <a:t>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dùng</a:t>
            </a:r>
            <a:r>
              <a:rPr lang="en-US" sz="1200" dirty="0" smtClean="0"/>
              <a:t> 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6" name="Line Callout 2 15"/>
          <p:cNvSpPr/>
          <p:nvPr/>
        </p:nvSpPr>
        <p:spPr>
          <a:xfrm>
            <a:off x="10066750" y="3362928"/>
            <a:ext cx="1557403" cy="1221597"/>
          </a:xfrm>
          <a:prstGeom prst="borderCallout2">
            <a:avLst>
              <a:gd name="adj1" fmla="val 44739"/>
              <a:gd name="adj2" fmla="val -550"/>
              <a:gd name="adj3" fmla="val -242"/>
              <a:gd name="adj4" fmla="val -44265"/>
              <a:gd name="adj5" fmla="val 1689"/>
              <a:gd name="adj6" fmla="val -109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Danh </a:t>
            </a:r>
            <a:r>
              <a:rPr lang="en-US" sz="1200" dirty="0" err="1" smtClean="0"/>
              <a:t>sách</a:t>
            </a:r>
            <a:r>
              <a:rPr lang="en-US" sz="1200" dirty="0" smtClean="0"/>
              <a:t>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dùng</a:t>
            </a:r>
            <a:r>
              <a:rPr lang="en-US" sz="1200" dirty="0" smtClean="0"/>
              <a:t> (</a:t>
            </a:r>
            <a:r>
              <a:rPr lang="en-US" sz="1200" dirty="0" err="1" smtClean="0"/>
              <a:t>xanh</a:t>
            </a:r>
            <a:r>
              <a:rPr lang="en-US" sz="1200" dirty="0" smtClean="0"/>
              <a:t> </a:t>
            </a:r>
            <a:r>
              <a:rPr lang="en-US" sz="1200" dirty="0" err="1" smtClean="0"/>
              <a:t>đậm</a:t>
            </a:r>
            <a:r>
              <a:rPr lang="en-US" sz="1200" dirty="0" smtClean="0"/>
              <a:t>: </a:t>
            </a:r>
            <a:r>
              <a:rPr lang="en-US" sz="1200" dirty="0" err="1" smtClean="0"/>
              <a:t>Đã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kích</a:t>
            </a:r>
            <a:r>
              <a:rPr lang="en-US" sz="1200" dirty="0" smtClean="0"/>
              <a:t> </a:t>
            </a:r>
            <a:r>
              <a:rPr lang="en-US" sz="1200" dirty="0" err="1" smtClean="0"/>
              <a:t>hoạt</a:t>
            </a:r>
            <a:r>
              <a:rPr lang="en-US" sz="1200" dirty="0" smtClean="0"/>
              <a:t>; </a:t>
            </a:r>
            <a:r>
              <a:rPr lang="en-US" sz="1200" dirty="0" err="1" smtClean="0"/>
              <a:t>Xanh</a:t>
            </a:r>
            <a:r>
              <a:rPr lang="en-US" sz="1200" dirty="0" smtClean="0"/>
              <a:t> </a:t>
            </a:r>
            <a:r>
              <a:rPr lang="en-US" sz="1200" dirty="0" err="1" smtClean="0"/>
              <a:t>nhạt</a:t>
            </a:r>
            <a:r>
              <a:rPr lang="en-US" sz="1200" dirty="0" smtClean="0"/>
              <a:t>: </a:t>
            </a:r>
            <a:r>
              <a:rPr lang="en-US" sz="1200" dirty="0" err="1" smtClean="0"/>
              <a:t>Chưa</a:t>
            </a:r>
            <a:r>
              <a:rPr lang="en-US" sz="1200" dirty="0" smtClean="0"/>
              <a:t> </a:t>
            </a:r>
            <a:r>
              <a:rPr lang="en-US" sz="1200" dirty="0" err="1" smtClean="0"/>
              <a:t>kích</a:t>
            </a:r>
            <a:r>
              <a:rPr lang="en-US" sz="1200" dirty="0" smtClean="0"/>
              <a:t> </a:t>
            </a:r>
            <a:r>
              <a:rPr lang="en-US" sz="1200" dirty="0" err="1" smtClean="0"/>
              <a:t>hoạt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64799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" y="210022"/>
            <a:ext cx="2236307" cy="135961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351749" y="6350145"/>
            <a:ext cx="1488502" cy="457055"/>
            <a:chOff x="503656" y="4729308"/>
            <a:chExt cx="1628652" cy="48607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6" y="4729308"/>
              <a:ext cx="1628652" cy="40538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" t="61248" r="25274" b="9673"/>
            <a:stretch/>
          </p:blipFill>
          <p:spPr>
            <a:xfrm>
              <a:off x="527471" y="5054002"/>
              <a:ext cx="1158370" cy="16138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403861" y="1690688"/>
            <a:ext cx="10491788" cy="0"/>
          </a:xfrm>
          <a:prstGeom prst="line">
            <a:avLst/>
          </a:prstGeom>
          <a:ln>
            <a:solidFill>
              <a:srgbClr val="86C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2987535" y="708931"/>
            <a:ext cx="9090311" cy="418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3.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 smtClean="0"/>
              <a:t>dùng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54" y="1752057"/>
            <a:ext cx="7857732" cy="449541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4" name="Line Callout 2 33"/>
          <p:cNvSpPr/>
          <p:nvPr/>
        </p:nvSpPr>
        <p:spPr>
          <a:xfrm>
            <a:off x="456994" y="2742445"/>
            <a:ext cx="1352811" cy="713984"/>
          </a:xfrm>
          <a:prstGeom prst="borderCallout2">
            <a:avLst>
              <a:gd name="adj1" fmla="val 31958"/>
              <a:gd name="adj2" fmla="val 101101"/>
              <a:gd name="adj3" fmla="val 30071"/>
              <a:gd name="adj4" fmla="val 139727"/>
              <a:gd name="adj5" fmla="val 88684"/>
              <a:gd name="adj6" fmla="val 228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. </a:t>
            </a:r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tin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dùng</a:t>
            </a:r>
            <a:r>
              <a:rPr lang="en-US" sz="1200" dirty="0" smtClean="0"/>
              <a:t> 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7" name="Line Callout 2 36"/>
          <p:cNvSpPr/>
          <p:nvPr/>
        </p:nvSpPr>
        <p:spPr>
          <a:xfrm>
            <a:off x="456994" y="3669574"/>
            <a:ext cx="1352811" cy="713984"/>
          </a:xfrm>
          <a:prstGeom prst="borderCallout2">
            <a:avLst>
              <a:gd name="adj1" fmla="val 31958"/>
              <a:gd name="adj2" fmla="val 101101"/>
              <a:gd name="adj3" fmla="val 33580"/>
              <a:gd name="adj4" fmla="val 139727"/>
              <a:gd name="adj5" fmla="val 28618"/>
              <a:gd name="adj6" fmla="val 299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roles </a:t>
            </a:r>
            <a:r>
              <a:rPr lang="en-US" sz="1200" dirty="0" err="1" smtClean="0"/>
              <a:t>đã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nghĩa</a:t>
            </a:r>
            <a:r>
              <a:rPr lang="en-US" sz="1200" dirty="0" smtClean="0"/>
              <a:t>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gán</a:t>
            </a:r>
            <a:r>
              <a:rPr lang="en-US" sz="1200" dirty="0" smtClean="0"/>
              <a:t> </a:t>
            </a:r>
            <a:r>
              <a:rPr lang="en-US" sz="1200" dirty="0" err="1" smtClean="0"/>
              <a:t>quyền</a:t>
            </a:r>
            <a:r>
              <a:rPr lang="en-US" sz="1200" dirty="0" smtClean="0"/>
              <a:t>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dùng</a:t>
            </a:r>
            <a:r>
              <a:rPr lang="en-US" sz="1200" dirty="0" smtClean="0"/>
              <a:t> 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8" name="Line Callout 2 37"/>
          <p:cNvSpPr/>
          <p:nvPr/>
        </p:nvSpPr>
        <p:spPr>
          <a:xfrm>
            <a:off x="7319590" y="3329272"/>
            <a:ext cx="1695187" cy="340302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24214"/>
              <a:gd name="adj5" fmla="val 231191"/>
              <a:gd name="adj6" fmla="val -100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tin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quản</a:t>
            </a:r>
            <a:r>
              <a:rPr lang="en-US" sz="1200" dirty="0" smtClean="0"/>
              <a:t> </a:t>
            </a:r>
            <a:r>
              <a:rPr lang="en-US" sz="1200" dirty="0" err="1" smtClean="0"/>
              <a:t>lý</a:t>
            </a:r>
            <a:r>
              <a:rPr lang="en-US" sz="1200" dirty="0" smtClean="0"/>
              <a:t> (</a:t>
            </a:r>
            <a:r>
              <a:rPr lang="en-US" sz="1200" dirty="0" err="1" smtClean="0"/>
              <a:t>nếu</a:t>
            </a:r>
            <a:r>
              <a:rPr lang="en-US" sz="1200" dirty="0" smtClean="0"/>
              <a:t> </a:t>
            </a:r>
            <a:r>
              <a:rPr lang="en-US" sz="1200" dirty="0" err="1" smtClean="0"/>
              <a:t>cần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9" name="Line Callout 2 38"/>
          <p:cNvSpPr/>
          <p:nvPr/>
        </p:nvSpPr>
        <p:spPr>
          <a:xfrm>
            <a:off x="10522040" y="2386514"/>
            <a:ext cx="1303020" cy="1997044"/>
          </a:xfrm>
          <a:prstGeom prst="borderCallout2">
            <a:avLst>
              <a:gd name="adj1" fmla="val 40200"/>
              <a:gd name="adj2" fmla="val 512"/>
              <a:gd name="adj3" fmla="val 59627"/>
              <a:gd name="adj4" fmla="val -44586"/>
              <a:gd name="adj5" fmla="val 120851"/>
              <a:gd name="adj6" fmla="val -168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r>
              <a:rPr lang="en-US" sz="1200" dirty="0" smtClean="0"/>
              <a:t>.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Create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hệ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</a:t>
            </a:r>
            <a:r>
              <a:rPr lang="en-US" sz="1200" dirty="0" err="1" smtClean="0"/>
              <a:t>ghi</a:t>
            </a:r>
            <a:r>
              <a:rPr lang="en-US" sz="1200" dirty="0" smtClean="0"/>
              <a:t> </a:t>
            </a:r>
            <a:r>
              <a:rPr lang="en-US" sz="1200" dirty="0" err="1" smtClean="0"/>
              <a:t>nhận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tin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dùng</a:t>
            </a:r>
            <a:r>
              <a:rPr lang="en-US" sz="1200" dirty="0" smtClean="0"/>
              <a:t>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gửi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</a:t>
            </a:r>
            <a:r>
              <a:rPr lang="en-US" sz="1200" dirty="0" err="1" smtClean="0"/>
              <a:t>kích</a:t>
            </a:r>
            <a:r>
              <a:rPr lang="en-US" sz="1200" dirty="0" smtClean="0"/>
              <a:t> qua email</a:t>
            </a:r>
            <a:endParaRPr lang="en-US" sz="1200" dirty="0"/>
          </a:p>
        </p:txBody>
      </p:sp>
      <p:sp>
        <p:nvSpPr>
          <p:cNvPr id="41" name="Left Brace 40"/>
          <p:cNvSpPr/>
          <p:nvPr/>
        </p:nvSpPr>
        <p:spPr>
          <a:xfrm>
            <a:off x="3673571" y="3144033"/>
            <a:ext cx="304069" cy="6278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3" name="Line Callout 2 42"/>
          <p:cNvSpPr/>
          <p:nvPr/>
        </p:nvSpPr>
        <p:spPr>
          <a:xfrm>
            <a:off x="7319589" y="3771900"/>
            <a:ext cx="1695187" cy="340302"/>
          </a:xfrm>
          <a:prstGeom prst="borderCallout2">
            <a:avLst>
              <a:gd name="adj1" fmla="val 40200"/>
              <a:gd name="adj2" fmla="val 512"/>
              <a:gd name="adj3" fmla="val 39595"/>
              <a:gd name="adj4" fmla="val -24214"/>
              <a:gd name="adj5" fmla="val 164015"/>
              <a:gd name="adj6" fmla="val -99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5</a:t>
            </a:r>
            <a:r>
              <a:rPr lang="en-US" sz="1200" dirty="0" smtClean="0">
                <a:solidFill>
                  <a:srgbClr val="C00000"/>
                </a:solidFill>
              </a:rPr>
              <a:t>. </a:t>
            </a:r>
            <a:r>
              <a:rPr lang="en-US" sz="1200" dirty="0" err="1" smtClean="0">
                <a:solidFill>
                  <a:srgbClr val="C00000"/>
                </a:solidFill>
              </a:rPr>
              <a:t>Nhập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</a:rPr>
              <a:t>thông</a:t>
            </a:r>
            <a:r>
              <a:rPr lang="en-US" sz="1200" dirty="0" smtClean="0">
                <a:solidFill>
                  <a:srgbClr val="C00000"/>
                </a:solidFill>
              </a:rPr>
              <a:t> tin email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431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8777</TotalTime>
  <Words>448</Words>
  <Application>Microsoft Office PowerPoint</Application>
  <PresentationFormat>Widescreen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Univers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Dulac</dc:creator>
  <cp:lastModifiedBy>Tran Van Dung</cp:lastModifiedBy>
  <cp:revision>304</cp:revision>
  <dcterms:created xsi:type="dcterms:W3CDTF">2014-05-12T16:37:58Z</dcterms:created>
  <dcterms:modified xsi:type="dcterms:W3CDTF">2015-07-08T03:06:56Z</dcterms:modified>
</cp:coreProperties>
</file>