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
  </p:notesMasterIdLst>
  <p:sldIdLst>
    <p:sldId id="1177" r:id="rId2"/>
    <p:sldId id="1178" r:id="rId3"/>
  </p:sldIdLst>
  <p:sldSz cx="12192000" cy="6858000"/>
  <p:notesSz cx="6858000" cy="9664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7C80"/>
    <a:srgbClr val="FF505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825" autoAdjust="0"/>
  </p:normalViewPr>
  <p:slideViewPr>
    <p:cSldViewPr snapToGrid="0">
      <p:cViewPr>
        <p:scale>
          <a:sx n="75" d="100"/>
          <a:sy n="75" d="100"/>
        </p:scale>
        <p:origin x="4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4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84188"/>
          </a:xfrm>
          <a:prstGeom prst="rect">
            <a:avLst/>
          </a:prstGeom>
        </p:spPr>
        <p:txBody>
          <a:bodyPr vert="horz" lIns="91440" tIns="45720" rIns="91440" bIns="45720" rtlCol="0"/>
          <a:lstStyle>
            <a:lvl1pPr algn="r">
              <a:defRPr sz="1200"/>
            </a:lvl1pPr>
          </a:lstStyle>
          <a:p>
            <a:fld id="{9AC33530-825F-433E-84C3-5C392ED81221}" type="datetimeFigureOut">
              <a:rPr lang="en-US" smtClean="0"/>
              <a:t>9/21/2017</a:t>
            </a:fld>
            <a:endParaRPr lang="en-US"/>
          </a:p>
        </p:txBody>
      </p:sp>
      <p:sp>
        <p:nvSpPr>
          <p:cNvPr id="4" name="Slide Image Placeholder 3"/>
          <p:cNvSpPr>
            <a:spLocks noGrp="1" noRot="1" noChangeAspect="1"/>
          </p:cNvSpPr>
          <p:nvPr>
            <p:ph type="sldImg" idx="2"/>
          </p:nvPr>
        </p:nvSpPr>
        <p:spPr>
          <a:xfrm>
            <a:off x="530225" y="1208088"/>
            <a:ext cx="5797550" cy="32623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651375"/>
            <a:ext cx="5486400" cy="3805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80513"/>
            <a:ext cx="2971800" cy="484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180513"/>
            <a:ext cx="2971800" cy="484187"/>
          </a:xfrm>
          <a:prstGeom prst="rect">
            <a:avLst/>
          </a:prstGeom>
        </p:spPr>
        <p:txBody>
          <a:bodyPr vert="horz" lIns="91440" tIns="45720" rIns="91440" bIns="45720" rtlCol="0" anchor="b"/>
          <a:lstStyle>
            <a:lvl1pPr algn="r">
              <a:defRPr sz="1200"/>
            </a:lvl1pPr>
          </a:lstStyle>
          <a:p>
            <a:fld id="{1ED57630-E2E6-46A2-B53D-6FA5DFB425F4}" type="slidenum">
              <a:rPr lang="en-US" smtClean="0"/>
              <a:t>‹#›</a:t>
            </a:fld>
            <a:endParaRPr lang="en-US"/>
          </a:p>
        </p:txBody>
      </p:sp>
    </p:spTree>
    <p:extLst>
      <p:ext uri="{BB962C8B-B14F-4D97-AF65-F5344CB8AC3E}">
        <p14:creationId xmlns:p14="http://schemas.microsoft.com/office/powerpoint/2010/main" val="107089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9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30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402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2219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54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233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542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35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9/21/2017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893" y="93980"/>
            <a:ext cx="1373683" cy="449569"/>
          </a:xfrm>
          <a:prstGeom prst="rect">
            <a:avLst/>
          </a:prstGeom>
        </p:spPr>
      </p:pic>
    </p:spTree>
    <p:extLst>
      <p:ext uri="{BB962C8B-B14F-4D97-AF65-F5344CB8AC3E}">
        <p14:creationId xmlns:p14="http://schemas.microsoft.com/office/powerpoint/2010/main" val="13426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9/21/2017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772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a:prstGeom prst="rect">
            <a:avLst/>
          </a:prstGeo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235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9/21/2017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2691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file:///C:\Users\bcp4423\AppData\Local\Packages\oice_16_974fa576_32c1d314_1597\AC\Temp\%20PRODUCT%20LIST" TargetMode="External"/><Relationship Id="rId7" Type="http://schemas.openxmlformats.org/officeDocument/2006/relationships/hyperlink" Target="file:///C:\Users\bcp4423\AppData\Local\Packages\oice_16_974fa576_32c1d314_1597\AC\Temp\INVOICE%20BILLING" TargetMode="External"/><Relationship Id="rId2" Type="http://schemas.openxmlformats.org/officeDocument/2006/relationships/hyperlink" Target="file:///C:\Users\bcp4423\AppData\Local\Packages\oice_16_974fa576_32c1d314_1597\AC\Temp\PRODUCT%20HIERARCHY" TargetMode="External"/><Relationship Id="rId1" Type="http://schemas.openxmlformats.org/officeDocument/2006/relationships/slideLayout" Target="../slideLayouts/slideLayout7.xml"/><Relationship Id="rId6" Type="http://schemas.openxmlformats.org/officeDocument/2006/relationships/hyperlink" Target="file:///C:\Users\bcp4423\AppData\Local\Packages\oice_16_974fa576_32c1d314_1597\AC\Temp\SALES%20ORDER%20CONFIRM" TargetMode="External"/><Relationship Id="rId5" Type="http://schemas.openxmlformats.org/officeDocument/2006/relationships/hyperlink" Target="file:///C:\Users\bcp4423\AppData\Local\Packages\oice_16_974fa576_32c1d314_1597\AC\Temp\PURCHASE%20ORDER" TargetMode="External"/><Relationship Id="rId4" Type="http://schemas.openxmlformats.org/officeDocument/2006/relationships/hyperlink" Target="file:///C:\Users\bcp4423\AppData\Local\Packages\oice_16_974fa576_32c1d314_1597\AC\Temp\SELL-IN%20PR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30579" y="265712"/>
            <a:ext cx="9302534" cy="461665"/>
          </a:xfrm>
          <a:prstGeom prst="rect">
            <a:avLst/>
          </a:prstGeom>
          <a:noFill/>
        </p:spPr>
        <p:txBody>
          <a:bodyPr wrap="square" lIns="91440" tIns="45720" rIns="91440" bIns="45720">
            <a:spAutoFit/>
          </a:bodyPr>
          <a:lstStyle/>
          <a:p>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Integration SAP B1 – SAP PI – SAP ECC</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4"/>
          <p:cNvSpPr txBox="1">
            <a:spLocks noChangeArrowheads="1"/>
          </p:cNvSpPr>
          <p:nvPr/>
        </p:nvSpPr>
        <p:spPr bwMode="black">
          <a:xfrm>
            <a:off x="429584" y="2490792"/>
            <a:ext cx="4100264" cy="485056"/>
          </a:xfrm>
          <a:prstGeom prst="rect">
            <a:avLst/>
          </a:prstGeom>
          <a:ln w="19050">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19100" indent="-419100" defTabSz="914400">
              <a:lnSpc>
                <a:spcPct val="70000"/>
              </a:lnSpc>
              <a:buFont typeface="Wingdings" pitchFamily="2" charset="2"/>
              <a:buChar char="q"/>
            </a:pPr>
            <a:endParaRPr lang="en-GB" sz="1400" dirty="0">
              <a:latin typeface="+mj-lt"/>
            </a:endParaRPr>
          </a:p>
          <a:p>
            <a:pPr defTabSz="914400">
              <a:lnSpc>
                <a:spcPct val="70000"/>
              </a:lnSpc>
            </a:pPr>
            <a:endParaRPr lang="en-GB" sz="1400" dirty="0">
              <a:latin typeface="+mj-lt"/>
            </a:endParaRPr>
          </a:p>
          <a:p>
            <a:pPr marL="419100" indent="-419100" defTabSz="914400">
              <a:lnSpc>
                <a:spcPct val="70000"/>
              </a:lnSpc>
            </a:pPr>
            <a:endParaRPr lang="en-GB" sz="1400" dirty="0">
              <a:latin typeface="+mj-lt"/>
            </a:endParaRPr>
          </a:p>
          <a:p>
            <a:pPr marL="419100" indent="-419100" defTabSz="914400">
              <a:lnSpc>
                <a:spcPct val="70000"/>
              </a:lnSpc>
              <a:buFontTx/>
              <a:buNone/>
            </a:pPr>
            <a:endParaRPr lang="en-GB" sz="1400" dirty="0">
              <a:latin typeface="+mj-lt"/>
            </a:endParaRPr>
          </a:p>
        </p:txBody>
      </p:sp>
      <p:pic>
        <p:nvPicPr>
          <p:cNvPr id="4" name="Picture 3"/>
          <p:cNvPicPr>
            <a:picLocks noChangeAspect="1"/>
          </p:cNvPicPr>
          <p:nvPr/>
        </p:nvPicPr>
        <p:blipFill>
          <a:blip r:embed="rId2"/>
          <a:stretch>
            <a:fillRect/>
          </a:stretch>
        </p:blipFill>
        <p:spPr>
          <a:xfrm>
            <a:off x="605462" y="1007935"/>
            <a:ext cx="4495800" cy="2600325"/>
          </a:xfrm>
          <a:prstGeom prst="rect">
            <a:avLst/>
          </a:prstGeom>
        </p:spPr>
      </p:pic>
      <p:sp>
        <p:nvSpPr>
          <p:cNvPr id="8" name="Rectangle 7"/>
          <p:cNvSpPr/>
          <p:nvPr/>
        </p:nvSpPr>
        <p:spPr>
          <a:xfrm>
            <a:off x="1605610" y="3617838"/>
            <a:ext cx="75438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605610" y="3739335"/>
            <a:ext cx="769698" cy="369332"/>
          </a:xfrm>
          <a:prstGeom prst="rect">
            <a:avLst/>
          </a:prstGeom>
          <a:noFill/>
        </p:spPr>
        <p:txBody>
          <a:bodyPr wrap="none" rtlCol="0">
            <a:spAutoFit/>
          </a:bodyPr>
          <a:lstStyle/>
          <a:p>
            <a:r>
              <a:rPr lang="en-US" dirty="0"/>
              <a:t>SAP PI</a:t>
            </a:r>
          </a:p>
        </p:txBody>
      </p:sp>
      <p:sp>
        <p:nvSpPr>
          <p:cNvPr id="13" name="TextBox 12"/>
          <p:cNvSpPr txBox="1"/>
          <p:nvPr/>
        </p:nvSpPr>
        <p:spPr>
          <a:xfrm>
            <a:off x="605463" y="2633113"/>
            <a:ext cx="2677848" cy="338554"/>
          </a:xfrm>
          <a:prstGeom prst="rect">
            <a:avLst/>
          </a:prstGeom>
          <a:noFill/>
        </p:spPr>
        <p:txBody>
          <a:bodyPr wrap="square" rtlCol="0">
            <a:spAutoFit/>
          </a:bodyPr>
          <a:lstStyle/>
          <a:p>
            <a:r>
              <a:rPr lang="en-US" sz="1600" dirty="0"/>
              <a:t>RFC Adapter                  </a:t>
            </a:r>
            <a:r>
              <a:rPr lang="en-US" sz="1600" dirty="0" err="1"/>
              <a:t>IDoc</a:t>
            </a:r>
            <a:endParaRPr lang="en-US" sz="1600" dirty="0"/>
          </a:p>
        </p:txBody>
      </p:sp>
      <p:sp>
        <p:nvSpPr>
          <p:cNvPr id="16" name="TextBox 15"/>
          <p:cNvSpPr txBox="1"/>
          <p:nvPr/>
        </p:nvSpPr>
        <p:spPr>
          <a:xfrm>
            <a:off x="238124" y="4412019"/>
            <a:ext cx="11720702" cy="1846659"/>
          </a:xfrm>
          <a:prstGeom prst="rect">
            <a:avLst/>
          </a:prstGeom>
          <a:noFill/>
        </p:spPr>
        <p:txBody>
          <a:bodyPr wrap="square" rtlCol="0">
            <a:spAutoFit/>
          </a:bodyPr>
          <a:lstStyle/>
          <a:p>
            <a:pPr marL="285750" indent="-285750">
              <a:buFont typeface="Arial" panose="020B0604020202020204" pitchFamily="34" charset="0"/>
              <a:buChar char="•"/>
            </a:pPr>
            <a:r>
              <a:rPr lang="en-US" sz="1400" dirty="0"/>
              <a:t>SAP </a:t>
            </a:r>
            <a:r>
              <a:rPr lang="en-US" sz="1400" dirty="0" err="1"/>
              <a:t>Netweaver</a:t>
            </a:r>
            <a:r>
              <a:rPr lang="en-US" sz="1400" dirty="0"/>
              <a:t> PI serves as the message broker. It is a wrapper that hides complexity of SAP ECC interfaces to DMS Integration Service. DMS push message as SAP BAPI, PI developer and ECC developer to decide how to post message to SAP ECC, </a:t>
            </a:r>
            <a:r>
              <a:rPr lang="en-US" sz="1400" dirty="0" err="1"/>
              <a:t>Idoc</a:t>
            </a:r>
            <a:r>
              <a:rPr lang="en-US" sz="1400" dirty="0"/>
              <a:t> or BAPI, whichever is suitable. This is also same approach for messages from SAP ECC going to DMS Integration service.</a:t>
            </a:r>
          </a:p>
          <a:p>
            <a:pPr marL="285750" indent="-285750">
              <a:buFont typeface="Arial" panose="020B0604020202020204" pitchFamily="34" charset="0"/>
              <a:buChar char="•"/>
            </a:pPr>
            <a:r>
              <a:rPr lang="en-US" sz="1400" dirty="0"/>
              <a:t>We only need to expose SAP PI with external parties. In SSL VPN tunnel, define firewall policy so that DMS Integration service is only allowed to connect to SAP PI not direct SAP ECC</a:t>
            </a:r>
          </a:p>
          <a:p>
            <a:pPr marL="285750" indent="-285750">
              <a:buFont typeface="Arial" panose="020B0604020202020204" pitchFamily="34" charset="0"/>
              <a:buChar char="•"/>
            </a:pPr>
            <a:r>
              <a:rPr lang="en-US" sz="1400" dirty="0" smtClean="0"/>
              <a:t>Logging </a:t>
            </a:r>
            <a:r>
              <a:rPr lang="en-US" sz="1400" dirty="0"/>
              <a:t>of message will be thru SAP PI</a:t>
            </a:r>
            <a:r>
              <a:rPr lang="en-US" sz="1600" dirty="0"/>
              <a:t>. </a:t>
            </a:r>
            <a:r>
              <a:rPr lang="en-US" sz="1400" dirty="0"/>
              <a:t>Generally SAP PI is only able to catch technical error (connection error, ABAP dump in SAP ECC). Application related error during posting should still be tracked in SAP ECC application logs for BAPI (SLG1) or </a:t>
            </a:r>
            <a:r>
              <a:rPr lang="en-US" sz="1400" dirty="0" err="1"/>
              <a:t>Idoc</a:t>
            </a:r>
            <a:r>
              <a:rPr lang="en-US" sz="1400" dirty="0"/>
              <a:t> Inbound Processing (BD87) for </a:t>
            </a:r>
            <a:r>
              <a:rPr lang="en-US" sz="1400" dirty="0" err="1"/>
              <a:t>Idoc</a:t>
            </a:r>
            <a:endParaRPr lang="en-US" sz="1400" dirty="0"/>
          </a:p>
          <a:p>
            <a:pPr marL="285750" indent="-285750">
              <a:buFont typeface="Arial" panose="020B0604020202020204" pitchFamily="34" charset="0"/>
              <a:buChar char="•"/>
            </a:pPr>
            <a:r>
              <a:rPr lang="en-US" sz="1400" dirty="0"/>
              <a:t>Interfaces in SAP PI can easily be adopted to SAP ECC version. These are reusable interfaces for the next DMS roll-outs.</a:t>
            </a:r>
          </a:p>
        </p:txBody>
      </p:sp>
      <p:sp>
        <p:nvSpPr>
          <p:cNvPr id="17" name="TextBox 16"/>
          <p:cNvSpPr txBox="1"/>
          <p:nvPr/>
        </p:nvSpPr>
        <p:spPr>
          <a:xfrm>
            <a:off x="3283310" y="1724821"/>
            <a:ext cx="976934" cy="369332"/>
          </a:xfrm>
          <a:prstGeom prst="rect">
            <a:avLst/>
          </a:prstGeom>
          <a:noFill/>
        </p:spPr>
        <p:txBody>
          <a:bodyPr wrap="none" rtlCol="0">
            <a:spAutoFit/>
          </a:bodyPr>
          <a:lstStyle/>
          <a:p>
            <a:r>
              <a:rPr lang="en-US" dirty="0"/>
              <a:t>Vietnam</a:t>
            </a:r>
          </a:p>
        </p:txBody>
      </p:sp>
      <p:sp>
        <p:nvSpPr>
          <p:cNvPr id="18" name="Arrow: Left-Right 17"/>
          <p:cNvSpPr/>
          <p:nvPr/>
        </p:nvSpPr>
        <p:spPr>
          <a:xfrm>
            <a:off x="1664372" y="3112038"/>
            <a:ext cx="636855" cy="369332"/>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Down 18"/>
          <p:cNvSpPr/>
          <p:nvPr/>
        </p:nvSpPr>
        <p:spPr>
          <a:xfrm rot="2188803">
            <a:off x="4025216" y="2316060"/>
            <a:ext cx="427436" cy="739006"/>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 xmlns:a16="http://schemas.microsoft.com/office/drawing/2014/main" id="{D57AFA5B-B4BD-4B68-8285-B206846684E9}"/>
              </a:ext>
            </a:extLst>
          </p:cNvPr>
          <p:cNvSpPr txBox="1"/>
          <p:nvPr/>
        </p:nvSpPr>
        <p:spPr>
          <a:xfrm>
            <a:off x="5277140" y="1016001"/>
            <a:ext cx="6411277" cy="3631763"/>
          </a:xfrm>
          <a:prstGeom prst="rect">
            <a:avLst/>
          </a:prstGeom>
          <a:noFill/>
        </p:spPr>
        <p:txBody>
          <a:bodyPr wrap="square" rtlCol="0">
            <a:spAutoFit/>
          </a:bodyPr>
          <a:lstStyle/>
          <a:p>
            <a:r>
              <a:rPr lang="en-US" sz="1600" b="1" u="sng" dirty="0"/>
              <a:t>Process Flow:</a:t>
            </a:r>
          </a:p>
          <a:p>
            <a:r>
              <a:rPr lang="en-US" sz="1600" b="1" dirty="0"/>
              <a:t>Inbound:</a:t>
            </a:r>
          </a:p>
          <a:p>
            <a:pPr marL="342900" indent="-342900">
              <a:buAutoNum type="arabicPeriod"/>
            </a:pPr>
            <a:r>
              <a:rPr lang="en-US" sz="1400" dirty="0"/>
              <a:t>DMS B1 will push data by calling our PI Interface using RFC Adapter.</a:t>
            </a:r>
          </a:p>
          <a:p>
            <a:pPr marL="342900" indent="-342900">
              <a:buAutoNum type="arabicPeriod"/>
            </a:pPr>
            <a:r>
              <a:rPr lang="en-US" sz="1400" dirty="0"/>
              <a:t>PI messages will be mapped to </a:t>
            </a:r>
            <a:r>
              <a:rPr lang="en-US" sz="1400" dirty="0" err="1"/>
              <a:t>Idoc</a:t>
            </a:r>
            <a:r>
              <a:rPr lang="en-US" sz="1400" dirty="0"/>
              <a:t> Segments and will be processed in SAP ECC.</a:t>
            </a:r>
          </a:p>
          <a:p>
            <a:r>
              <a:rPr lang="en-US" sz="1400" dirty="0"/>
              <a:t>Outbound:</a:t>
            </a:r>
          </a:p>
          <a:p>
            <a:pPr marL="342900" indent="-342900">
              <a:buAutoNum type="arabicPeriod"/>
            </a:pPr>
            <a:r>
              <a:rPr lang="en-US" sz="1400" dirty="0"/>
              <a:t>Master and transaction data will generate </a:t>
            </a:r>
            <a:r>
              <a:rPr lang="en-US" sz="1400" dirty="0" err="1"/>
              <a:t>Idoc</a:t>
            </a:r>
            <a:r>
              <a:rPr lang="en-US" sz="1400" dirty="0"/>
              <a:t> messages.</a:t>
            </a:r>
          </a:p>
          <a:p>
            <a:pPr marL="342900" indent="-342900">
              <a:buAutoNum type="arabicPeriod"/>
            </a:pPr>
            <a:r>
              <a:rPr lang="en-US" sz="1400" dirty="0" err="1"/>
              <a:t>Idoc</a:t>
            </a:r>
            <a:r>
              <a:rPr lang="en-US" sz="1400" dirty="0"/>
              <a:t> messages will be mapped to XSD of DMS API.</a:t>
            </a:r>
          </a:p>
          <a:p>
            <a:endParaRPr lang="en-US" sz="1400" dirty="0"/>
          </a:p>
          <a:p>
            <a:r>
              <a:rPr lang="en-US" sz="1400" b="1" dirty="0"/>
              <a:t>Things to do:</a:t>
            </a:r>
          </a:p>
          <a:p>
            <a:pPr marL="342900" indent="-342900">
              <a:buAutoNum type="arabicPeriod"/>
            </a:pPr>
            <a:r>
              <a:rPr lang="en-US" sz="1400" dirty="0"/>
              <a:t>ECC – Setup of IDOC, Custom IDOC development, Setup of Output types</a:t>
            </a:r>
          </a:p>
          <a:p>
            <a:pPr marL="342900" indent="-342900">
              <a:buAutoNum type="arabicPeriod"/>
            </a:pPr>
            <a:r>
              <a:rPr lang="en-US" sz="1400" dirty="0"/>
              <a:t>PI Development for each interfaces</a:t>
            </a:r>
          </a:p>
          <a:p>
            <a:pPr marL="342900" indent="-342900">
              <a:buAutoNum type="arabicPeriod"/>
            </a:pPr>
            <a:r>
              <a:rPr lang="en-US" sz="1400" dirty="0"/>
              <a:t>DMS – needs to develop API to receive data from PI</a:t>
            </a:r>
          </a:p>
          <a:p>
            <a:pPr marL="342900" indent="-342900">
              <a:buAutoNum type="arabicPeriod"/>
            </a:pPr>
            <a:r>
              <a:rPr lang="en-US" sz="1400" dirty="0"/>
              <a:t>S2S VPN setup </a:t>
            </a:r>
          </a:p>
          <a:p>
            <a:pPr marL="342900" indent="-342900">
              <a:buAutoNum type="arabicPeriod"/>
            </a:pPr>
            <a:r>
              <a:rPr lang="en-US" sz="1400" dirty="0"/>
              <a:t>Roles and accounts setup, transports, ECC connectivity configuration </a:t>
            </a:r>
          </a:p>
          <a:p>
            <a:pPr marL="342900" indent="-342900">
              <a:buAutoNum type="arabicPeriod"/>
            </a:pPr>
            <a:r>
              <a:rPr lang="en-US" sz="1400" dirty="0"/>
              <a:t>PI Communication channels and IDOC Partner profile configuration</a:t>
            </a:r>
            <a:endParaRPr lang="en-US" sz="1600" dirty="0"/>
          </a:p>
          <a:p>
            <a:endParaRPr lang="en-US" sz="1600" dirty="0"/>
          </a:p>
        </p:txBody>
      </p:sp>
    </p:spTree>
    <p:extLst>
      <p:ext uri="{BB962C8B-B14F-4D97-AF65-F5344CB8AC3E}">
        <p14:creationId xmlns:p14="http://schemas.microsoft.com/office/powerpoint/2010/main" val="1711140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30579" y="265712"/>
            <a:ext cx="9302534" cy="461665"/>
          </a:xfrm>
          <a:prstGeom prst="rect">
            <a:avLst/>
          </a:prstGeom>
          <a:noFill/>
        </p:spPr>
        <p:txBody>
          <a:bodyPr wrap="square" lIns="91440" tIns="45720" rIns="91440" bIns="45720">
            <a:spAutoFit/>
          </a:bodyPr>
          <a:lstStyle/>
          <a:p>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Interface List &amp; Estimation</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4"/>
          <p:cNvSpPr txBox="1">
            <a:spLocks noChangeArrowheads="1"/>
          </p:cNvSpPr>
          <p:nvPr/>
        </p:nvSpPr>
        <p:spPr bwMode="black">
          <a:xfrm>
            <a:off x="429584" y="2490792"/>
            <a:ext cx="4100264" cy="485056"/>
          </a:xfrm>
          <a:prstGeom prst="rect">
            <a:avLst/>
          </a:prstGeom>
          <a:ln w="19050">
            <a:noFill/>
          </a:ln>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19100" indent="-419100" defTabSz="914400">
              <a:lnSpc>
                <a:spcPct val="70000"/>
              </a:lnSpc>
              <a:buFont typeface="Wingdings" pitchFamily="2" charset="2"/>
              <a:buChar char="q"/>
            </a:pPr>
            <a:endParaRPr lang="en-GB" sz="1400" dirty="0">
              <a:latin typeface="+mj-lt"/>
            </a:endParaRPr>
          </a:p>
          <a:p>
            <a:pPr defTabSz="914400">
              <a:lnSpc>
                <a:spcPct val="70000"/>
              </a:lnSpc>
            </a:pPr>
            <a:endParaRPr lang="en-GB" sz="1400" dirty="0">
              <a:latin typeface="+mj-lt"/>
            </a:endParaRPr>
          </a:p>
          <a:p>
            <a:pPr marL="419100" indent="-419100" defTabSz="914400">
              <a:lnSpc>
                <a:spcPct val="70000"/>
              </a:lnSpc>
            </a:pPr>
            <a:endParaRPr lang="en-GB" sz="1400" dirty="0">
              <a:latin typeface="+mj-lt"/>
            </a:endParaRPr>
          </a:p>
          <a:p>
            <a:pPr marL="419100" indent="-419100" defTabSz="914400">
              <a:lnSpc>
                <a:spcPct val="70000"/>
              </a:lnSpc>
              <a:buFontTx/>
              <a:buNone/>
            </a:pPr>
            <a:endParaRPr lang="en-GB" sz="1400" dirty="0">
              <a:latin typeface="+mj-lt"/>
            </a:endParaRPr>
          </a:p>
        </p:txBody>
      </p:sp>
      <p:graphicFrame>
        <p:nvGraphicFramePr>
          <p:cNvPr id="6" name="Table 5">
            <a:extLst>
              <a:ext uri="{FF2B5EF4-FFF2-40B4-BE49-F238E27FC236}">
                <a16:creationId xmlns:a16="http://schemas.microsoft.com/office/drawing/2014/main" xmlns="" id="{F88AD903-D4EC-4C4A-9AEF-AF3074DE19FC}"/>
              </a:ext>
            </a:extLst>
          </p:cNvPr>
          <p:cNvGraphicFramePr>
            <a:graphicFrameLocks noGrp="1"/>
          </p:cNvGraphicFramePr>
          <p:nvPr>
            <p:extLst>
              <p:ext uri="{D42A27DB-BD31-4B8C-83A1-F6EECF244321}">
                <p14:modId xmlns:p14="http://schemas.microsoft.com/office/powerpoint/2010/main" val="3849667390"/>
              </p:ext>
            </p:extLst>
          </p:nvPr>
        </p:nvGraphicFramePr>
        <p:xfrm>
          <a:off x="626643" y="1150072"/>
          <a:ext cx="10330917" cy="3166495"/>
        </p:xfrm>
        <a:graphic>
          <a:graphicData uri="http://schemas.openxmlformats.org/drawingml/2006/table">
            <a:tbl>
              <a:tblPr/>
              <a:tblGrid>
                <a:gridCol w="1583157">
                  <a:extLst>
                    <a:ext uri="{9D8B030D-6E8A-4147-A177-3AD203B41FA5}">
                      <a16:colId xmlns:a16="http://schemas.microsoft.com/office/drawing/2014/main" xmlns="" val="1238947113"/>
                    </a:ext>
                  </a:extLst>
                </a:gridCol>
                <a:gridCol w="1409700">
                  <a:extLst>
                    <a:ext uri="{9D8B030D-6E8A-4147-A177-3AD203B41FA5}">
                      <a16:colId xmlns:a16="http://schemas.microsoft.com/office/drawing/2014/main" xmlns="" val="164549946"/>
                    </a:ext>
                  </a:extLst>
                </a:gridCol>
                <a:gridCol w="495300">
                  <a:extLst>
                    <a:ext uri="{9D8B030D-6E8A-4147-A177-3AD203B41FA5}">
                      <a16:colId xmlns:a16="http://schemas.microsoft.com/office/drawing/2014/main" xmlns="" val="2915037415"/>
                    </a:ext>
                  </a:extLst>
                </a:gridCol>
                <a:gridCol w="368300">
                  <a:extLst>
                    <a:ext uri="{9D8B030D-6E8A-4147-A177-3AD203B41FA5}">
                      <a16:colId xmlns:a16="http://schemas.microsoft.com/office/drawing/2014/main" xmlns="" val="1215923576"/>
                    </a:ext>
                  </a:extLst>
                </a:gridCol>
                <a:gridCol w="2362200">
                  <a:extLst>
                    <a:ext uri="{9D8B030D-6E8A-4147-A177-3AD203B41FA5}">
                      <a16:colId xmlns:a16="http://schemas.microsoft.com/office/drawing/2014/main" xmlns="" val="3484392103"/>
                    </a:ext>
                  </a:extLst>
                </a:gridCol>
                <a:gridCol w="825500">
                  <a:extLst>
                    <a:ext uri="{9D8B030D-6E8A-4147-A177-3AD203B41FA5}">
                      <a16:colId xmlns:a16="http://schemas.microsoft.com/office/drawing/2014/main" xmlns="" val="851503948"/>
                    </a:ext>
                  </a:extLst>
                </a:gridCol>
                <a:gridCol w="812800">
                  <a:extLst>
                    <a:ext uri="{9D8B030D-6E8A-4147-A177-3AD203B41FA5}">
                      <a16:colId xmlns:a16="http://schemas.microsoft.com/office/drawing/2014/main" xmlns="" val="1457678255"/>
                    </a:ext>
                  </a:extLst>
                </a:gridCol>
                <a:gridCol w="863600">
                  <a:extLst>
                    <a:ext uri="{9D8B030D-6E8A-4147-A177-3AD203B41FA5}">
                      <a16:colId xmlns:a16="http://schemas.microsoft.com/office/drawing/2014/main" xmlns="" val="1522894864"/>
                    </a:ext>
                  </a:extLst>
                </a:gridCol>
                <a:gridCol w="838200">
                  <a:extLst>
                    <a:ext uri="{9D8B030D-6E8A-4147-A177-3AD203B41FA5}">
                      <a16:colId xmlns:a16="http://schemas.microsoft.com/office/drawing/2014/main" xmlns="" val="2427529132"/>
                    </a:ext>
                  </a:extLst>
                </a:gridCol>
                <a:gridCol w="772160">
                  <a:extLst>
                    <a:ext uri="{9D8B030D-6E8A-4147-A177-3AD203B41FA5}">
                      <a16:colId xmlns:a16="http://schemas.microsoft.com/office/drawing/2014/main" xmlns="" val="2421361529"/>
                    </a:ext>
                  </a:extLst>
                </a:gridCol>
              </a:tblGrid>
              <a:tr h="638875">
                <a:tc>
                  <a:txBody>
                    <a:bodyPr/>
                    <a:lstStyle/>
                    <a:p>
                      <a:pPr algn="l" fontAlgn="b"/>
                      <a:r>
                        <a:rPr lang="en-US" sz="1200" b="1" i="0" u="none" strike="noStrike" dirty="0">
                          <a:solidFill>
                            <a:srgbClr val="FFFFFF"/>
                          </a:solidFill>
                          <a:effectLst/>
                          <a:latin typeface="Calibri Light" panose="020F0302020204030204" pitchFamily="34" charset="0"/>
                        </a:rPr>
                        <a:t>Interfaces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200" b="1" i="0" u="none" strike="noStrike" dirty="0">
                          <a:solidFill>
                            <a:srgbClr val="FFFFFF"/>
                          </a:solidFill>
                          <a:effectLst/>
                          <a:latin typeface="Calibri Light" panose="020F0302020204030204" pitchFamily="34" charset="0"/>
                        </a:rPr>
                        <a:t>Method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200" b="1" i="0" u="none" strike="noStrike">
                          <a:solidFill>
                            <a:srgbClr val="FFFFFF"/>
                          </a:solidFill>
                          <a:effectLst/>
                          <a:latin typeface="Calibri Light" panose="020F0302020204030204" pitchFamily="34" charset="0"/>
                        </a:rPr>
                        <a:t>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200" b="1" i="0" u="none" strike="noStrike">
                          <a:solidFill>
                            <a:srgbClr val="FFFFFF"/>
                          </a:solidFill>
                          <a:effectLst/>
                          <a:latin typeface="Calibri Light" panose="020F0302020204030204" pitchFamily="34" charset="0"/>
                        </a:rPr>
                        <a:t>Target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200" b="1" i="0" u="none" strike="noStrike" dirty="0" err="1">
                          <a:solidFill>
                            <a:srgbClr val="000000"/>
                          </a:solidFill>
                          <a:effectLst/>
                          <a:latin typeface="Calibri Light" panose="020F0302020204030204" pitchFamily="34" charset="0"/>
                        </a:rPr>
                        <a:t>Bapi</a:t>
                      </a:r>
                      <a:r>
                        <a:rPr lang="en-US" sz="1200" b="1" i="0" u="none" strike="noStrike" dirty="0">
                          <a:solidFill>
                            <a:srgbClr val="000000"/>
                          </a:solidFill>
                          <a:effectLst/>
                          <a:latin typeface="Calibri Light" panose="020F0302020204030204" pitchFamily="34" charset="0"/>
                        </a:rPr>
                        <a:t> Function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Light" panose="020F0302020204030204" pitchFamily="34" charset="0"/>
                        </a:rPr>
                        <a:t>Development Effort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Light" panose="020F0302020204030204" pitchFamily="34" charset="0"/>
                        </a:rPr>
                        <a:t>Functional </a:t>
                      </a:r>
                      <a:r>
                        <a:rPr lang="en-US" sz="1200" b="1" i="0" u="none" strike="noStrike" dirty="0" smtClean="0">
                          <a:solidFill>
                            <a:srgbClr val="000000"/>
                          </a:solidFill>
                          <a:effectLst/>
                          <a:latin typeface="Calibri Light" panose="020F0302020204030204" pitchFamily="34" charset="0"/>
                        </a:rPr>
                        <a:t>Specification Effort</a:t>
                      </a:r>
                      <a:endParaRPr lang="en-US" sz="1200" b="1"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Light" panose="020F0302020204030204" pitchFamily="34" charset="0"/>
                        </a:rPr>
                        <a:t>Functional </a:t>
                      </a:r>
                      <a:r>
                        <a:rPr lang="en-US" sz="1200" b="1" i="0" u="none" strike="noStrike" dirty="0" smtClean="0">
                          <a:solidFill>
                            <a:srgbClr val="000000"/>
                          </a:solidFill>
                          <a:effectLst/>
                          <a:latin typeface="Calibri Light" panose="020F0302020204030204" pitchFamily="34" charset="0"/>
                        </a:rPr>
                        <a:t>Testing Effort</a:t>
                      </a:r>
                      <a:endParaRPr lang="en-US" sz="1200" b="1"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Light" panose="020F0302020204030204" pitchFamily="34" charset="0"/>
                        </a:rPr>
                        <a:t>Infra </a:t>
                      </a:r>
                      <a:r>
                        <a:rPr lang="en-US" sz="1200" b="1" i="0" u="none" strike="noStrike" dirty="0" smtClean="0">
                          <a:solidFill>
                            <a:srgbClr val="000000"/>
                          </a:solidFill>
                          <a:effectLst/>
                          <a:latin typeface="Calibri Light" panose="020F0302020204030204" pitchFamily="34" charset="0"/>
                        </a:rPr>
                        <a:t>Team Effort</a:t>
                      </a:r>
                      <a:endParaRPr lang="en-US" sz="1200" b="1"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Light" panose="020F0302020204030204" pitchFamily="34" charset="0"/>
                        </a:rPr>
                        <a:t>Basis </a:t>
                      </a:r>
                      <a:r>
                        <a:rPr lang="en-US" sz="1200" b="1" i="0" u="none" strike="noStrike" dirty="0" smtClean="0">
                          <a:solidFill>
                            <a:srgbClr val="000000"/>
                          </a:solidFill>
                          <a:effectLst/>
                          <a:latin typeface="Calibri Light" panose="020F0302020204030204" pitchFamily="34" charset="0"/>
                        </a:rPr>
                        <a:t>Team Effort</a:t>
                      </a:r>
                      <a:endParaRPr lang="en-US" sz="1200" b="1"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816265013"/>
                  </a:ext>
                </a:extLst>
              </a:tr>
              <a:tr h="210635">
                <a:tc>
                  <a:txBody>
                    <a:bodyPr/>
                    <a:lstStyle/>
                    <a:p>
                      <a:pPr algn="l" fontAlgn="b"/>
                      <a:r>
                        <a:rPr lang="en-US" sz="1200" b="0" i="0" u="sng" strike="noStrike" dirty="0">
                          <a:solidFill>
                            <a:srgbClr val="0563C1"/>
                          </a:solidFill>
                          <a:effectLst/>
                          <a:latin typeface="Calibri Light" panose="020F0302020204030204" pitchFamily="34" charset="0"/>
                          <a:hlinkClick r:id="rId2" action="ppaction://hlinkfile"/>
                        </a:rPr>
                        <a:t>PRODUCT HIERARCHY</a:t>
                      </a:r>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Light" panose="020F0302020204030204" pitchFamily="34" charset="0"/>
                        </a:rPr>
                        <a:t>New create/ Update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Light" panose="020F0302020204030204" pitchFamily="34" charset="0"/>
                        </a:rPr>
                        <a:t>SAP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Light" panose="020F0302020204030204" pitchFamily="34" charset="0"/>
                        </a:rPr>
                        <a:t>BAPI_GET_PRODHIER (Full Load)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0104237"/>
                  </a:ext>
                </a:extLst>
              </a:tr>
              <a:tr h="210635">
                <a:tc>
                  <a:txBody>
                    <a:bodyPr/>
                    <a:lstStyle/>
                    <a:p>
                      <a:pPr algn="l" fontAlgn="b"/>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Light" panose="020F0302020204030204" pitchFamily="34" charset="0"/>
                        </a:rPr>
                        <a:t>Config, Mapping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652158901"/>
                  </a:ext>
                </a:extLst>
              </a:tr>
              <a:tr h="210635">
                <a:tc>
                  <a:txBody>
                    <a:bodyPr/>
                    <a:lstStyle/>
                    <a:p>
                      <a:pPr algn="l" fontAlgn="b"/>
                      <a:r>
                        <a:rPr lang="en-US" sz="1200" b="0" i="0" u="sng" strike="noStrike" dirty="0">
                          <a:solidFill>
                            <a:srgbClr val="0563C1"/>
                          </a:solidFill>
                          <a:effectLst/>
                          <a:latin typeface="Calibri Light" panose="020F0302020204030204" pitchFamily="34" charset="0"/>
                          <a:hlinkClick r:id="rId3" action="ppaction://hlinkfile"/>
                        </a:rPr>
                        <a:t>PRODUCT LIST</a:t>
                      </a:r>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New create/ Update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Light" panose="020F0302020204030204" pitchFamily="34" charset="0"/>
                        </a:rPr>
                        <a:t>SAP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Light" panose="020F0302020204030204" pitchFamily="34" charset="0"/>
                        </a:rPr>
                        <a:t>Setup of </a:t>
                      </a:r>
                      <a:r>
                        <a:rPr lang="en-US" sz="1200" b="0" i="0" u="none" strike="noStrike" dirty="0" err="1">
                          <a:solidFill>
                            <a:srgbClr val="000000"/>
                          </a:solidFill>
                          <a:effectLst/>
                          <a:latin typeface="Calibri Light" panose="020F0302020204030204" pitchFamily="34" charset="0"/>
                        </a:rPr>
                        <a:t>IDoc</a:t>
                      </a:r>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1430239750"/>
                  </a:ext>
                </a:extLst>
              </a:tr>
              <a:tr h="210635">
                <a:tc>
                  <a:txBody>
                    <a:bodyPr/>
                    <a:lstStyle/>
                    <a:p>
                      <a:pPr algn="l" fontAlgn="b"/>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Light" panose="020F0302020204030204" pitchFamily="34" charset="0"/>
                        </a:rPr>
                        <a:t>Config,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50480057"/>
                  </a:ext>
                </a:extLst>
              </a:tr>
              <a:tr h="210635">
                <a:tc>
                  <a:txBody>
                    <a:bodyPr/>
                    <a:lstStyle/>
                    <a:p>
                      <a:pPr algn="l" fontAlgn="b"/>
                      <a:r>
                        <a:rPr lang="en-US" sz="1200" b="0" i="0" u="sng" strike="noStrike">
                          <a:solidFill>
                            <a:srgbClr val="0563C1"/>
                          </a:solidFill>
                          <a:effectLst/>
                          <a:latin typeface="Calibri Light" panose="020F0302020204030204" pitchFamily="34" charset="0"/>
                          <a:hlinkClick r:id="rId4" action="ppaction://hlinkfile"/>
                        </a:rPr>
                        <a:t>SELL-IN PRICE</a:t>
                      </a:r>
                      <a:endParaRPr lang="en-US" sz="1200" b="0" i="0" u="sng" strike="noStrike">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New create/ Update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Light" panose="020F0302020204030204" pitchFamily="34" charset="0"/>
                        </a:rPr>
                        <a:t>SAP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Setup of </a:t>
                      </a:r>
                      <a:r>
                        <a:rPr lang="en-US" sz="1200" b="0" i="0" u="none" strike="noStrike" dirty="0" err="1">
                          <a:solidFill>
                            <a:srgbClr val="000000"/>
                          </a:solidFill>
                          <a:effectLst/>
                          <a:latin typeface="Calibri Light" panose="020F0302020204030204" pitchFamily="34" charset="0"/>
                        </a:rPr>
                        <a:t>IDoc</a:t>
                      </a:r>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3590313434"/>
                  </a:ext>
                </a:extLst>
              </a:tr>
              <a:tr h="210635">
                <a:tc>
                  <a:txBody>
                    <a:bodyPr/>
                    <a:lstStyle/>
                    <a:p>
                      <a:pPr algn="l" fontAlgn="b"/>
                      <a:endParaRPr lang="en-US" sz="1200" b="0" i="0" u="sng" strike="noStrike">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Config,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3101156667"/>
                  </a:ext>
                </a:extLst>
              </a:tr>
              <a:tr h="210635">
                <a:tc>
                  <a:txBody>
                    <a:bodyPr/>
                    <a:lstStyle/>
                    <a:p>
                      <a:pPr algn="l" fontAlgn="b"/>
                      <a:r>
                        <a:rPr lang="en-US" sz="1200" b="0" i="0" u="sng" strike="noStrike">
                          <a:solidFill>
                            <a:srgbClr val="0563C1"/>
                          </a:solidFill>
                          <a:effectLst/>
                          <a:latin typeface="Calibri Light" panose="020F0302020204030204" pitchFamily="34" charset="0"/>
                          <a:hlinkClick r:id="rId5" action="ppaction://hlinkfile"/>
                        </a:rPr>
                        <a:t>PURCHASE ORDER</a:t>
                      </a:r>
                      <a:endParaRPr lang="en-US" sz="1200" b="0" i="0" u="sng" strike="noStrike">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Light" panose="020F0302020204030204" pitchFamily="34" charset="0"/>
                        </a:rPr>
                        <a:t>New create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RFC to </a:t>
                      </a:r>
                      <a:r>
                        <a:rPr lang="en-US" sz="1200" b="0" i="0" u="none" strike="noStrike" dirty="0" err="1">
                          <a:solidFill>
                            <a:srgbClr val="000000"/>
                          </a:solidFill>
                          <a:effectLst/>
                          <a:latin typeface="Calibri Light" panose="020F0302020204030204" pitchFamily="34" charset="0"/>
                        </a:rPr>
                        <a:t>IDoc</a:t>
                      </a:r>
                      <a:r>
                        <a:rPr lang="en-US" sz="1200" b="0" i="0" u="none" strike="noStrike" dirty="0">
                          <a:solidFill>
                            <a:srgbClr val="000000"/>
                          </a:solidFill>
                          <a:effectLst/>
                          <a:latin typeface="Calibri Light" panose="020F0302020204030204" pitchFamily="34" charset="0"/>
                        </a:rPr>
                        <a:t>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1556133523"/>
                  </a:ext>
                </a:extLst>
              </a:tr>
              <a:tr h="210635">
                <a:tc>
                  <a:txBody>
                    <a:bodyPr/>
                    <a:lstStyle/>
                    <a:p>
                      <a:pPr algn="l" fontAlgn="b"/>
                      <a:endParaRPr lang="en-US" sz="1200" b="0" i="0" u="sng" strike="noStrike">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ECC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Light" panose="020F0302020204030204" pitchFamily="34" charset="0"/>
                        </a:rPr>
                        <a:t>BAPI_POST_PO_SO_CREATE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2864660406"/>
                  </a:ext>
                </a:extLst>
              </a:tr>
              <a:tr h="210635">
                <a:tc>
                  <a:txBody>
                    <a:bodyPr/>
                    <a:lstStyle/>
                    <a:p>
                      <a:pPr algn="l" fontAlgn="b"/>
                      <a:r>
                        <a:rPr lang="en-US" sz="1200" b="0" i="0" u="sng" strike="noStrike" dirty="0">
                          <a:solidFill>
                            <a:srgbClr val="0563C1"/>
                          </a:solidFill>
                          <a:effectLst/>
                          <a:latin typeface="Calibri Light" panose="020F0302020204030204" pitchFamily="34" charset="0"/>
                          <a:hlinkClick r:id="rId6" action="ppaction://hlinkfile"/>
                        </a:rPr>
                        <a:t>SALES ORDER CONFIRM</a:t>
                      </a:r>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Light" panose="020F0302020204030204" pitchFamily="34" charset="0"/>
                        </a:rPr>
                        <a:t>New create/ Update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SAP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Output Type, </a:t>
                      </a:r>
                      <a:r>
                        <a:rPr lang="en-US" sz="1200" b="0" i="0" u="none" strike="noStrike" dirty="0" err="1">
                          <a:solidFill>
                            <a:srgbClr val="000000"/>
                          </a:solidFill>
                          <a:effectLst/>
                          <a:latin typeface="Calibri Light" panose="020F0302020204030204" pitchFamily="34" charset="0"/>
                        </a:rPr>
                        <a:t>Idoc</a:t>
                      </a:r>
                      <a:r>
                        <a:rPr lang="en-US" sz="1200" b="0" i="0" u="none" strike="noStrike" dirty="0">
                          <a:solidFill>
                            <a:srgbClr val="000000"/>
                          </a:solidFill>
                          <a:effectLst/>
                          <a:latin typeface="Calibri Light" panose="020F0302020204030204" pitchFamily="34" charset="0"/>
                        </a:rPr>
                        <a:t> Setup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374640783"/>
                  </a:ext>
                </a:extLst>
              </a:tr>
              <a:tr h="210635">
                <a:tc>
                  <a:txBody>
                    <a:bodyPr/>
                    <a:lstStyle/>
                    <a:p>
                      <a:pPr algn="l" fontAlgn="b"/>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Config,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4072278943"/>
                  </a:ext>
                </a:extLst>
              </a:tr>
              <a:tr h="210635">
                <a:tc>
                  <a:txBody>
                    <a:bodyPr/>
                    <a:lstStyle/>
                    <a:p>
                      <a:pPr algn="l" fontAlgn="b"/>
                      <a:r>
                        <a:rPr lang="en-US" sz="1200" b="0" i="0" u="sng" strike="noStrike" dirty="0">
                          <a:solidFill>
                            <a:srgbClr val="0563C1"/>
                          </a:solidFill>
                          <a:effectLst/>
                          <a:latin typeface="Calibri Light" panose="020F0302020204030204" pitchFamily="34" charset="0"/>
                          <a:hlinkClick r:id="rId7" action="ppaction://hlinkfile"/>
                        </a:rPr>
                        <a:t>INVOICE BILLING</a:t>
                      </a:r>
                      <a:endParaRPr lang="en-US" sz="1200" b="0" i="0" u="sng" strike="noStrike" dirty="0">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New create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SAP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Output Type, </a:t>
                      </a:r>
                      <a:r>
                        <a:rPr lang="en-US" sz="1200" b="0" i="0" u="none" strike="noStrike" dirty="0" err="1">
                          <a:solidFill>
                            <a:srgbClr val="000000"/>
                          </a:solidFill>
                          <a:effectLst/>
                          <a:latin typeface="Calibri Light" panose="020F0302020204030204" pitchFamily="34" charset="0"/>
                        </a:rPr>
                        <a:t>Idoc</a:t>
                      </a:r>
                      <a:r>
                        <a:rPr lang="en-US" sz="1200" b="0" i="0" u="none" strike="noStrike" dirty="0">
                          <a:solidFill>
                            <a:srgbClr val="000000"/>
                          </a:solidFill>
                          <a:effectLst/>
                          <a:latin typeface="Calibri Light" panose="020F0302020204030204" pitchFamily="34" charset="0"/>
                        </a:rPr>
                        <a:t> Setup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754861997"/>
                  </a:ext>
                </a:extLst>
              </a:tr>
              <a:tr h="210635">
                <a:tc>
                  <a:txBody>
                    <a:bodyPr/>
                    <a:lstStyle/>
                    <a:p>
                      <a:pPr algn="l" fontAlgn="b"/>
                      <a:endParaRPr lang="en-US" sz="1200" b="0" i="0" u="sng" strike="noStrike">
                        <a:solidFill>
                          <a:srgbClr val="0563C1"/>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Light" panose="020F0302020204030204" pitchFamily="34" charset="0"/>
                        </a:rPr>
                        <a:t>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Light" panose="020F0302020204030204" pitchFamily="34" charset="0"/>
                        </a:rPr>
                        <a:t>DMS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panose="020F0302020204030204" pitchFamily="34" charset="0"/>
                        </a:rPr>
                        <a:t>Config, Mapping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100" b="0" i="0" u="none" strike="noStrike" dirty="0">
                        <a:solidFill>
                          <a:srgbClr val="000000"/>
                        </a:solidFill>
                        <a:effectLst/>
                        <a:latin typeface="Calibri Light" panose="020F03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2361847903"/>
                  </a:ext>
                </a:extLst>
              </a:tr>
            </a:tbl>
          </a:graphicData>
        </a:graphic>
      </p:graphicFrame>
    </p:spTree>
    <p:extLst>
      <p:ext uri="{BB962C8B-B14F-4D97-AF65-F5344CB8AC3E}">
        <p14:creationId xmlns:p14="http://schemas.microsoft.com/office/powerpoint/2010/main" val="3798450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52472</TotalTime>
  <Words>436</Words>
  <Application>Microsoft Office PowerPoint</Application>
  <PresentationFormat>Widescreen</PresentationFormat>
  <Paragraphs>86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HP Simplified</vt:lpstr>
      <vt:lpstr>Wingdings</vt:lpstr>
      <vt:lpstr>Retrospect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JG SUMMIT  EMAIL RESILIENCY</dc:title>
  <dc:creator>Blue Box</dc:creator>
  <cp:lastModifiedBy>Cuong Nguyen</cp:lastModifiedBy>
  <cp:revision>1584</cp:revision>
  <cp:lastPrinted>2016-09-23T01:33:29Z</cp:lastPrinted>
  <dcterms:created xsi:type="dcterms:W3CDTF">2014-07-09T03:35:20Z</dcterms:created>
  <dcterms:modified xsi:type="dcterms:W3CDTF">2017-09-21T08:32:30Z</dcterms:modified>
</cp:coreProperties>
</file>