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ms-powerpoint.presentation.macroEnabled.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27" r:id="rId6"/>
    <p:sldId id="341" r:id="rId7"/>
    <p:sldId id="328" r:id="rId8"/>
    <p:sldId id="338" r:id="rId9"/>
    <p:sldId id="347" r:id="rId10"/>
    <p:sldId id="351" r:id="rId11"/>
    <p:sldId id="334" r:id="rId12"/>
    <p:sldId id="337" r:id="rId13"/>
    <p:sldId id="349" r:id="rId14"/>
    <p:sldId id="336" r:id="rId15"/>
    <p:sldId id="353" r:id="rId16"/>
    <p:sldId id="339"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FC97B5-98CC-437D-9ED5-7562124B5D88}">
          <p14:sldIdLst>
            <p14:sldId id="325"/>
          </p14:sldIdLst>
        </p14:section>
        <p14:section name="Untitled Section" id="{9799D3F8-EDA2-4D69-8588-A46D2E76A1B1}">
          <p14:sldIdLst>
            <p14:sldId id="327"/>
            <p14:sldId id="341"/>
            <p14:sldId id="328"/>
            <p14:sldId id="338"/>
            <p14:sldId id="347"/>
            <p14:sldId id="351"/>
            <p14:sldId id="334"/>
            <p14:sldId id="337"/>
            <p14:sldId id="349"/>
            <p14:sldId id="336"/>
            <p14:sldId id="353"/>
            <p14:sldId id="339"/>
            <p14:sldId id="354"/>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Luu Nhi" initials="LN" lastIdx="1" clrIdx="3">
    <p:extLst>
      <p:ext uri="{19B8F6BF-5375-455C-9EA6-DF929625EA0E}">
        <p15:presenceInfo xmlns:p15="http://schemas.microsoft.com/office/powerpoint/2012/main" userId="1d81deb6a57964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79" autoAdjust="0"/>
  </p:normalViewPr>
  <p:slideViewPr>
    <p:cSldViewPr snapToGrid="0">
      <p:cViewPr varScale="1">
        <p:scale>
          <a:sx n="74" d="100"/>
          <a:sy n="74" d="100"/>
        </p:scale>
        <p:origin x="312"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i, Luu Thi Yen" userId="61f313b8-2acf-4d1c-87a4-c88aa25b2cfb" providerId="ADAL" clId="{1AFAA883-DC61-421A-978A-59FC8F58E463}"/>
    <pc:docChg chg="undo custSel addSld delSld modSld sldOrd modSection">
      <pc:chgData name="Nhi, Luu Thi Yen" userId="61f313b8-2acf-4d1c-87a4-c88aa25b2cfb" providerId="ADAL" clId="{1AFAA883-DC61-421A-978A-59FC8F58E463}" dt="2023-05-31T07:58:23.991" v="431" actId="478"/>
      <pc:docMkLst>
        <pc:docMk/>
      </pc:docMkLst>
      <pc:sldChg chg="addSp modSp mod">
        <pc:chgData name="Nhi, Luu Thi Yen" userId="61f313b8-2acf-4d1c-87a4-c88aa25b2cfb" providerId="ADAL" clId="{1AFAA883-DC61-421A-978A-59FC8F58E463}" dt="2023-05-31T07:25:29.655" v="324" actId="255"/>
        <pc:sldMkLst>
          <pc:docMk/>
          <pc:sldMk cId="855215445" sldId="325"/>
        </pc:sldMkLst>
        <pc:spChg chg="add mod">
          <ac:chgData name="Nhi, Luu Thi Yen" userId="61f313b8-2acf-4d1c-87a4-c88aa25b2cfb" providerId="ADAL" clId="{1AFAA883-DC61-421A-978A-59FC8F58E463}" dt="2023-05-31T07:24:09.769" v="213" actId="20577"/>
          <ac:spMkLst>
            <pc:docMk/>
            <pc:sldMk cId="855215445" sldId="325"/>
            <ac:spMk id="3" creationId="{778C6CA2-4040-3434-0775-5F6F68DADBDD}"/>
          </ac:spMkLst>
        </pc:spChg>
        <pc:spChg chg="mod">
          <ac:chgData name="Nhi, Luu Thi Yen" userId="61f313b8-2acf-4d1c-87a4-c88aa25b2cfb" providerId="ADAL" clId="{1AFAA883-DC61-421A-978A-59FC8F58E463}" dt="2023-05-31T07:25:08.964" v="320" actId="255"/>
          <ac:spMkLst>
            <pc:docMk/>
            <pc:sldMk cId="855215445" sldId="325"/>
            <ac:spMk id="10" creationId="{EC6D6C94-7077-19DA-30C8-D2DF2822220D}"/>
          </ac:spMkLst>
        </pc:spChg>
        <pc:spChg chg="mod">
          <ac:chgData name="Nhi, Luu Thi Yen" userId="61f313b8-2acf-4d1c-87a4-c88aa25b2cfb" providerId="ADAL" clId="{1AFAA883-DC61-421A-978A-59FC8F58E463}" dt="2023-05-31T07:25:29.655" v="324" actId="255"/>
          <ac:spMkLst>
            <pc:docMk/>
            <pc:sldMk cId="855215445" sldId="325"/>
            <ac:spMk id="13" creationId="{65316935-1ADB-273A-3086-6FAF7CE33AA7}"/>
          </ac:spMkLst>
        </pc:spChg>
        <pc:spChg chg="mod">
          <ac:chgData name="Nhi, Luu Thi Yen" userId="61f313b8-2acf-4d1c-87a4-c88aa25b2cfb" providerId="ADAL" clId="{1AFAA883-DC61-421A-978A-59FC8F58E463}" dt="2023-05-31T07:24:51.611" v="316" actId="1076"/>
          <ac:spMkLst>
            <pc:docMk/>
            <pc:sldMk cId="855215445" sldId="325"/>
            <ac:spMk id="19" creationId="{84305696-DF17-FECD-40AB-96EC0BBE2E1F}"/>
          </ac:spMkLst>
        </pc:spChg>
        <pc:picChg chg="mod">
          <ac:chgData name="Nhi, Luu Thi Yen" userId="61f313b8-2acf-4d1c-87a4-c88aa25b2cfb" providerId="ADAL" clId="{1AFAA883-DC61-421A-978A-59FC8F58E463}" dt="2023-05-31T07:23:41.752" v="135" actId="14100"/>
          <ac:picMkLst>
            <pc:docMk/>
            <pc:sldMk cId="855215445" sldId="325"/>
            <ac:picMk id="11" creationId="{BBFC224B-1FED-FB2B-2646-3BC8512F7CB7}"/>
          </ac:picMkLst>
        </pc:picChg>
        <pc:cxnChg chg="add mod">
          <ac:chgData name="Nhi, Luu Thi Yen" userId="61f313b8-2acf-4d1c-87a4-c88aa25b2cfb" providerId="ADAL" clId="{1AFAA883-DC61-421A-978A-59FC8F58E463}" dt="2023-05-31T07:25:23.397" v="323" actId="13822"/>
          <ac:cxnSpMkLst>
            <pc:docMk/>
            <pc:sldMk cId="855215445" sldId="325"/>
            <ac:cxnSpMk id="5" creationId="{1C4DC979-AC0E-49C1-F809-B43E28E378AC}"/>
          </ac:cxnSpMkLst>
        </pc:cxnChg>
      </pc:sldChg>
      <pc:sldChg chg="del">
        <pc:chgData name="Nhi, Luu Thi Yen" userId="61f313b8-2acf-4d1c-87a4-c88aa25b2cfb" providerId="ADAL" clId="{1AFAA883-DC61-421A-978A-59FC8F58E463}" dt="2023-05-31T07:25:47.843" v="325" actId="2696"/>
        <pc:sldMkLst>
          <pc:docMk/>
          <pc:sldMk cId="2910866480" sldId="326"/>
        </pc:sldMkLst>
      </pc:sldChg>
      <pc:sldChg chg="add del">
        <pc:chgData name="Nhi, Luu Thi Yen" userId="61f313b8-2acf-4d1c-87a4-c88aa25b2cfb" providerId="ADAL" clId="{1AFAA883-DC61-421A-978A-59FC8F58E463}" dt="2023-05-31T07:06:28.622" v="12" actId="2696"/>
        <pc:sldMkLst>
          <pc:docMk/>
          <pc:sldMk cId="1239358510" sldId="330"/>
        </pc:sldMkLst>
      </pc:sldChg>
      <pc:sldChg chg="del">
        <pc:chgData name="Nhi, Luu Thi Yen" userId="61f313b8-2acf-4d1c-87a4-c88aa25b2cfb" providerId="ADAL" clId="{1AFAA883-DC61-421A-978A-59FC8F58E463}" dt="2023-05-31T07:55:53.749" v="425" actId="47"/>
        <pc:sldMkLst>
          <pc:docMk/>
          <pc:sldMk cId="2590855744" sldId="331"/>
        </pc:sldMkLst>
      </pc:sldChg>
      <pc:sldChg chg="del">
        <pc:chgData name="Nhi, Luu Thi Yen" userId="61f313b8-2acf-4d1c-87a4-c88aa25b2cfb" providerId="ADAL" clId="{1AFAA883-DC61-421A-978A-59FC8F58E463}" dt="2023-05-31T07:55:54.609" v="426" actId="47"/>
        <pc:sldMkLst>
          <pc:docMk/>
          <pc:sldMk cId="4146645359" sldId="332"/>
        </pc:sldMkLst>
      </pc:sldChg>
      <pc:sldChg chg="del">
        <pc:chgData name="Nhi, Luu Thi Yen" userId="61f313b8-2acf-4d1c-87a4-c88aa25b2cfb" providerId="ADAL" clId="{1AFAA883-DC61-421A-978A-59FC8F58E463}" dt="2023-05-31T07:55:51.972" v="423" actId="47"/>
        <pc:sldMkLst>
          <pc:docMk/>
          <pc:sldMk cId="2141700674" sldId="333"/>
        </pc:sldMkLst>
      </pc:sldChg>
      <pc:sldChg chg="ord">
        <pc:chgData name="Nhi, Luu Thi Yen" userId="61f313b8-2acf-4d1c-87a4-c88aa25b2cfb" providerId="ADAL" clId="{1AFAA883-DC61-421A-978A-59FC8F58E463}" dt="2023-05-31T07:06:48.077" v="14"/>
        <pc:sldMkLst>
          <pc:docMk/>
          <pc:sldMk cId="2607450225" sldId="334"/>
        </pc:sldMkLst>
      </pc:sldChg>
      <pc:sldChg chg="del">
        <pc:chgData name="Nhi, Luu Thi Yen" userId="61f313b8-2acf-4d1c-87a4-c88aa25b2cfb" providerId="ADAL" clId="{1AFAA883-DC61-421A-978A-59FC8F58E463}" dt="2023-05-31T07:55:55.346" v="427" actId="47"/>
        <pc:sldMkLst>
          <pc:docMk/>
          <pc:sldMk cId="758882227" sldId="335"/>
        </pc:sldMkLst>
      </pc:sldChg>
      <pc:sldChg chg="addSp delSp add del mod">
        <pc:chgData name="Nhi, Luu Thi Yen" userId="61f313b8-2acf-4d1c-87a4-c88aa25b2cfb" providerId="ADAL" clId="{1AFAA883-DC61-421A-978A-59FC8F58E463}" dt="2023-05-31T07:28:54.514" v="416" actId="2696"/>
        <pc:sldMkLst>
          <pc:docMk/>
          <pc:sldMk cId="1628189974" sldId="340"/>
        </pc:sldMkLst>
        <pc:spChg chg="add del">
          <ac:chgData name="Nhi, Luu Thi Yen" userId="61f313b8-2acf-4d1c-87a4-c88aa25b2cfb" providerId="ADAL" clId="{1AFAA883-DC61-421A-978A-59FC8F58E463}" dt="2023-05-31T07:28:41.793" v="413" actId="21"/>
          <ac:spMkLst>
            <pc:docMk/>
            <pc:sldMk cId="1628189974" sldId="340"/>
            <ac:spMk id="9" creationId="{2C0F02EB-FA89-09F0-11F2-17CBF5B2E7D2}"/>
          </ac:spMkLst>
        </pc:spChg>
      </pc:sldChg>
      <pc:sldChg chg="del">
        <pc:chgData name="Nhi, Luu Thi Yen" userId="61f313b8-2acf-4d1c-87a4-c88aa25b2cfb" providerId="ADAL" clId="{1AFAA883-DC61-421A-978A-59FC8F58E463}" dt="2023-05-31T07:55:52.973" v="424" actId="47"/>
        <pc:sldMkLst>
          <pc:docMk/>
          <pc:sldMk cId="1764698017" sldId="342"/>
        </pc:sldMkLst>
      </pc:sldChg>
      <pc:sldChg chg="add del">
        <pc:chgData name="Nhi, Luu Thi Yen" userId="61f313b8-2acf-4d1c-87a4-c88aa25b2cfb" providerId="ADAL" clId="{1AFAA883-DC61-421A-978A-59FC8F58E463}" dt="2023-05-31T07:06:28.622" v="12" actId="2696"/>
        <pc:sldMkLst>
          <pc:docMk/>
          <pc:sldMk cId="2467918970" sldId="343"/>
        </pc:sldMkLst>
      </pc:sldChg>
      <pc:sldChg chg="add del">
        <pc:chgData name="Nhi, Luu Thi Yen" userId="61f313b8-2acf-4d1c-87a4-c88aa25b2cfb" providerId="ADAL" clId="{1AFAA883-DC61-421A-978A-59FC8F58E463}" dt="2023-05-31T07:06:28.622" v="12" actId="2696"/>
        <pc:sldMkLst>
          <pc:docMk/>
          <pc:sldMk cId="1530676629" sldId="344"/>
        </pc:sldMkLst>
      </pc:sldChg>
      <pc:sldChg chg="add del">
        <pc:chgData name="Nhi, Luu Thi Yen" userId="61f313b8-2acf-4d1c-87a4-c88aa25b2cfb" providerId="ADAL" clId="{1AFAA883-DC61-421A-978A-59FC8F58E463}" dt="2023-05-31T07:06:28.622" v="12" actId="2696"/>
        <pc:sldMkLst>
          <pc:docMk/>
          <pc:sldMk cId="4129401300" sldId="345"/>
        </pc:sldMkLst>
      </pc:sldChg>
      <pc:sldChg chg="del">
        <pc:chgData name="Nhi, Luu Thi Yen" userId="61f313b8-2acf-4d1c-87a4-c88aa25b2cfb" providerId="ADAL" clId="{1AFAA883-DC61-421A-978A-59FC8F58E463}" dt="2023-05-31T07:55:56.051" v="428" actId="47"/>
        <pc:sldMkLst>
          <pc:docMk/>
          <pc:sldMk cId="3303854719" sldId="348"/>
        </pc:sldMkLst>
      </pc:sldChg>
      <pc:sldChg chg="add del">
        <pc:chgData name="Nhi, Luu Thi Yen" userId="61f313b8-2acf-4d1c-87a4-c88aa25b2cfb" providerId="ADAL" clId="{1AFAA883-DC61-421A-978A-59FC8F58E463}" dt="2023-05-31T07:06:28.622" v="12" actId="2696"/>
        <pc:sldMkLst>
          <pc:docMk/>
          <pc:sldMk cId="76293317" sldId="350"/>
        </pc:sldMkLst>
      </pc:sldChg>
      <pc:sldChg chg="addSp delSp modSp">
        <pc:chgData name="Nhi, Luu Thi Yen" userId="61f313b8-2acf-4d1c-87a4-c88aa25b2cfb" providerId="ADAL" clId="{1AFAA883-DC61-421A-978A-59FC8F58E463}" dt="2023-05-31T07:13:19.153" v="19" actId="14100"/>
        <pc:sldMkLst>
          <pc:docMk/>
          <pc:sldMk cId="182858238" sldId="351"/>
        </pc:sldMkLst>
        <pc:picChg chg="add del">
          <ac:chgData name="Nhi, Luu Thi Yen" userId="61f313b8-2acf-4d1c-87a4-c88aa25b2cfb" providerId="ADAL" clId="{1AFAA883-DC61-421A-978A-59FC8F58E463}" dt="2023-05-31T07:13:13.597" v="17" actId="478"/>
          <ac:picMkLst>
            <pc:docMk/>
            <pc:sldMk cId="182858238" sldId="351"/>
            <ac:picMk id="1026" creationId="{BA3876F2-3A14-C47D-F59F-A2053BBD196B}"/>
          </ac:picMkLst>
        </pc:picChg>
        <pc:picChg chg="add mod">
          <ac:chgData name="Nhi, Luu Thi Yen" userId="61f313b8-2acf-4d1c-87a4-c88aa25b2cfb" providerId="ADAL" clId="{1AFAA883-DC61-421A-978A-59FC8F58E463}" dt="2023-05-31T07:13:19.153" v="19" actId="14100"/>
          <ac:picMkLst>
            <pc:docMk/>
            <pc:sldMk cId="182858238" sldId="351"/>
            <ac:picMk id="1028" creationId="{AA0E4608-72AF-13A3-0F46-0C987D985673}"/>
          </ac:picMkLst>
        </pc:picChg>
        <pc:picChg chg="del">
          <ac:chgData name="Nhi, Luu Thi Yen" userId="61f313b8-2acf-4d1c-87a4-c88aa25b2cfb" providerId="ADAL" clId="{1AFAA883-DC61-421A-978A-59FC8F58E463}" dt="2023-05-31T07:12:52.074" v="15" actId="478"/>
          <ac:picMkLst>
            <pc:docMk/>
            <pc:sldMk cId="182858238" sldId="351"/>
            <ac:picMk id="3074" creationId="{93723051-89AE-75ED-50C3-74A7672054DF}"/>
          </ac:picMkLst>
        </pc:picChg>
      </pc:sldChg>
      <pc:sldChg chg="add del">
        <pc:chgData name="Nhi, Luu Thi Yen" userId="61f313b8-2acf-4d1c-87a4-c88aa25b2cfb" providerId="ADAL" clId="{1AFAA883-DC61-421A-978A-59FC8F58E463}" dt="2023-05-31T07:06:28.622" v="12" actId="2696"/>
        <pc:sldMkLst>
          <pc:docMk/>
          <pc:sldMk cId="1500754272" sldId="352"/>
        </pc:sldMkLst>
      </pc:sldChg>
      <pc:sldChg chg="addSp delSp modSp add mod ord setBg">
        <pc:chgData name="Nhi, Luu Thi Yen" userId="61f313b8-2acf-4d1c-87a4-c88aa25b2cfb" providerId="ADAL" clId="{1AFAA883-DC61-421A-978A-59FC8F58E463}" dt="2023-05-31T07:58:23.991" v="431" actId="478"/>
        <pc:sldMkLst>
          <pc:docMk/>
          <pc:sldMk cId="1421676111" sldId="354"/>
        </pc:sldMkLst>
        <pc:spChg chg="del">
          <ac:chgData name="Nhi, Luu Thi Yen" userId="61f313b8-2acf-4d1c-87a4-c88aa25b2cfb" providerId="ADAL" clId="{1AFAA883-DC61-421A-978A-59FC8F58E463}" dt="2023-05-31T07:26:57.826" v="330" actId="478"/>
          <ac:spMkLst>
            <pc:docMk/>
            <pc:sldMk cId="1421676111" sldId="354"/>
            <ac:spMk id="3" creationId="{B3E315A2-4CED-23BB-CA3C-C8962E2419FD}"/>
          </ac:spMkLst>
        </pc:spChg>
        <pc:spChg chg="add del mod">
          <ac:chgData name="Nhi, Luu Thi Yen" userId="61f313b8-2acf-4d1c-87a4-c88aa25b2cfb" providerId="ADAL" clId="{1AFAA883-DC61-421A-978A-59FC8F58E463}" dt="2023-05-31T07:27:00.111" v="331" actId="478"/>
          <ac:spMkLst>
            <pc:docMk/>
            <pc:sldMk cId="1421676111" sldId="354"/>
            <ac:spMk id="4" creationId="{2E843CF0-1D3A-B22B-2548-2802566D26CF}"/>
          </ac:spMkLst>
        </pc:spChg>
        <pc:spChg chg="add mod">
          <ac:chgData name="Nhi, Luu Thi Yen" userId="61f313b8-2acf-4d1c-87a4-c88aa25b2cfb" providerId="ADAL" clId="{1AFAA883-DC61-421A-978A-59FC8F58E463}" dt="2023-05-31T07:28:01.951" v="411" actId="1076"/>
          <ac:spMkLst>
            <pc:docMk/>
            <pc:sldMk cId="1421676111" sldId="354"/>
            <ac:spMk id="5" creationId="{C698D3E4-FD72-E9DD-5807-0003F935B2A4}"/>
          </ac:spMkLst>
        </pc:spChg>
        <pc:spChg chg="add del mod">
          <ac:chgData name="Nhi, Luu Thi Yen" userId="61f313b8-2acf-4d1c-87a4-c88aa25b2cfb" providerId="ADAL" clId="{1AFAA883-DC61-421A-978A-59FC8F58E463}" dt="2023-05-31T07:55:49.890" v="422"/>
          <ac:spMkLst>
            <pc:docMk/>
            <pc:sldMk cId="1421676111" sldId="354"/>
            <ac:spMk id="6" creationId="{AD8AAEEE-950F-B7E1-8B46-6CA9994C889A}"/>
          </ac:spMkLst>
        </pc:spChg>
        <pc:spChg chg="add del mod">
          <ac:chgData name="Nhi, Luu Thi Yen" userId="61f313b8-2acf-4d1c-87a4-c88aa25b2cfb" providerId="ADAL" clId="{1AFAA883-DC61-421A-978A-59FC8F58E463}" dt="2023-05-31T07:58:23.991" v="431" actId="478"/>
          <ac:spMkLst>
            <pc:docMk/>
            <pc:sldMk cId="1421676111" sldId="354"/>
            <ac:spMk id="7" creationId="{73C8E4CF-E745-AFB1-E834-F4C84C016E9E}"/>
          </ac:spMkLst>
        </pc:spChg>
        <pc:spChg chg="del">
          <ac:chgData name="Nhi, Luu Thi Yen" userId="61f313b8-2acf-4d1c-87a4-c88aa25b2cfb" providerId="ADAL" clId="{1AFAA883-DC61-421A-978A-59FC8F58E463}" dt="2023-05-31T07:27:01.675" v="332" actId="478"/>
          <ac:spMkLst>
            <pc:docMk/>
            <pc:sldMk cId="1421676111" sldId="354"/>
            <ac:spMk id="22" creationId="{CA8925D5-4713-D5FB-A84A-76EA7943D36F}"/>
          </ac:spMkLst>
        </pc:spChg>
        <pc:picChg chg="del">
          <ac:chgData name="Nhi, Luu Thi Yen" userId="61f313b8-2acf-4d1c-87a4-c88aa25b2cfb" providerId="ADAL" clId="{1AFAA883-DC61-421A-978A-59FC8F58E463}" dt="2023-05-31T07:26:55.989" v="329" actId="478"/>
          <ac:picMkLst>
            <pc:docMk/>
            <pc:sldMk cId="1421676111" sldId="354"/>
            <ac:picMk id="11" creationId="{2D61CCE3-8396-8EBA-5E62-B46791A9BC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5/31/2023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Arial" panose="020B0604020202020204" pitchFamily="34" charset="0"/>
                <a:cs typeface="Arial" panose="020B0604020202020204" pitchFamily="34" charset="0"/>
              </a:rPr>
              <a:t> </a:t>
            </a:r>
          </a:p>
          <a:p>
            <a:r>
              <a:rPr lang="en-US" sz="1200" dirty="0">
                <a:solidFill>
                  <a:srgbClr val="000000"/>
                </a:solidFill>
                <a:latin typeface="Arial" panose="020B0604020202020204" pitchFamily="34" charset="0"/>
                <a:cs typeface="Arial" panose="020B0604020202020204" pitchFamily="34" charset="0"/>
              </a:rPr>
              <a:t>S</a:t>
            </a:r>
            <a:r>
              <a:rPr lang="vi-VN" sz="1200" b="0" i="0" u="none" strike="noStrike" dirty="0">
                <a:solidFill>
                  <a:srgbClr val="000000"/>
                </a:solidFill>
                <a:effectLst/>
                <a:latin typeface="Arial" panose="020B0604020202020204" pitchFamily="34" charset="0"/>
                <a:cs typeface="Arial" panose="020B0604020202020204" pitchFamily="34" charset="0"/>
              </a:rPr>
              <a:t>ự rời bỏ của khách hàng </a:t>
            </a:r>
            <a:r>
              <a:rPr lang="en-US" sz="1200" b="0" i="0" u="none" strike="noStrike" dirty="0" err="1">
                <a:solidFill>
                  <a:srgbClr val="000000"/>
                </a:solidFill>
                <a:effectLst/>
                <a:latin typeface="Arial" panose="020B0604020202020204" pitchFamily="34" charset="0"/>
                <a:cs typeface="Arial" panose="020B0604020202020204" pitchFamily="34" charset="0"/>
              </a:rPr>
              <a:t>chính</a:t>
            </a:r>
            <a:r>
              <a:rPr lang="en-US" sz="1200" dirty="0">
                <a:solidFill>
                  <a:srgbClr val="000000"/>
                </a:solidFill>
                <a:latin typeface="Arial" panose="020B0604020202020204" pitchFamily="34" charset="0"/>
                <a:cs typeface="Arial" panose="020B0604020202020204" pitchFamily="34" charset="0"/>
              </a:rPr>
              <a:t> </a:t>
            </a:r>
            <a:r>
              <a:rPr lang="vi-VN" sz="1200" b="0" i="0" u="none" strike="noStrike" dirty="0">
                <a:solidFill>
                  <a:srgbClr val="000000"/>
                </a:solidFill>
                <a:effectLst/>
                <a:latin typeface="Arial" panose="020B0604020202020204" pitchFamily="34" charset="0"/>
                <a:cs typeface="Arial" panose="020B0604020202020204" pitchFamily="34" charset="0"/>
              </a:rPr>
              <a:t>là một thách thức cơ bản đối với các ngân hàng.</a:t>
            </a:r>
            <a:endParaRPr lang="en-US" dirty="0"/>
          </a:p>
        </p:txBody>
      </p:sp>
    </p:spTree>
    <p:extLst>
      <p:ext uri="{BB962C8B-B14F-4D97-AF65-F5344CB8AC3E}">
        <p14:creationId xmlns:p14="http://schemas.microsoft.com/office/powerpoint/2010/main" val="897721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179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dirty="0">
                <a:solidFill>
                  <a:srgbClr val="000000"/>
                </a:solidFill>
                <a:effectLst/>
                <a:latin typeface="Arial" panose="020B0604020202020204" pitchFamily="34" charset="0"/>
                <a:cs typeface="Arial" panose="020B0604020202020204" pitchFamily="34" charset="0"/>
              </a:rPr>
              <a:t>Khai phá dữ liệu kết hợp các kỹ thuật và phương pháp trong các lĩnh vực như học máy, thống kê, trí tuệ nhân tạo, và cơ sở dữ liệu để tìm ra các mẫu, quy luật và thông tin tiềm ẩn trong dữ liệu.</a:t>
            </a:r>
            <a:endParaRPr lang="en-US" sz="1200" b="0" i="0" u="none" strike="noStrike" dirty="0">
              <a:solidFill>
                <a:srgbClr val="000000"/>
              </a:solidFill>
              <a:effectLst/>
              <a:latin typeface="Arial" panose="020B0604020202020204" pitchFamily="34" charset="0"/>
              <a:cs typeface="Arial" panose="020B0604020202020204" pitchFamily="34" charset="0"/>
            </a:endParaRPr>
          </a:p>
          <a:p>
            <a:pPr marL="0" indent="0" algn="just">
              <a:spcBef>
                <a:spcPts val="600"/>
              </a:spcBef>
              <a:buFont typeface="Arial" panose="020B0604020202020204" pitchFamily="34" charset="0"/>
              <a:buNone/>
            </a:pPr>
            <a:r>
              <a:rPr lang="vi-VN" sz="1200" b="0" i="0" u="none" strike="noStrike" dirty="0">
                <a:solidFill>
                  <a:srgbClr val="000000"/>
                </a:solidFill>
                <a:effectLst/>
                <a:latin typeface="Arial" panose="020B0604020202020204" pitchFamily="34" charset="0"/>
                <a:cs typeface="Arial" panose="020B0604020202020204" pitchFamily="34" charset="0"/>
              </a:rPr>
              <a:t>Khai phá dữ liệu (Data Mining) là quá trình khám phá và phân tích các mẫu, thông tin tiềm ẩn và tri thức từ các dữ liệu lớn.</a:t>
            </a:r>
            <a:endParaRPr lang="en-US" sz="1200" b="0" i="0" u="none" strike="noStrike" dirty="0">
              <a:solidFill>
                <a:srgbClr val="000000"/>
              </a:solidFill>
              <a:effectLst/>
              <a:latin typeface="Arial" panose="020B0604020202020204" pitchFamily="34" charset="0"/>
              <a:cs typeface="Arial" panose="020B0604020202020204" pitchFamily="34" charset="0"/>
            </a:endParaRPr>
          </a:p>
          <a:p>
            <a:pPr marL="0" indent="0" algn="just">
              <a:spcBef>
                <a:spcPts val="600"/>
              </a:spcBef>
              <a:buFont typeface="Arial" panose="020B0604020202020204" pitchFamily="34" charset="0"/>
              <a:buNone/>
            </a:pPr>
            <a:r>
              <a:rPr lang="vi-VN" sz="1200" b="0" i="0" u="none" strike="noStrike" dirty="0">
                <a:solidFill>
                  <a:srgbClr val="000000"/>
                </a:solidFill>
                <a:effectLst/>
                <a:latin typeface="Arial" panose="020B0604020202020204" pitchFamily="34" charset="0"/>
                <a:cs typeface="Arial" panose="020B0604020202020204" pitchFamily="34" charset="0"/>
              </a:rPr>
              <a:t>Học máy (Machine Learning) là một lĩnh vực khoa học máy tính đang phát triển nhanh chóng, tập trung vào việc phát triển các thuật toán và mô hình cho phép máy tính học hỏi từ dữ liệu và đưa ra dự đoán hoặc quyết định. </a:t>
            </a:r>
            <a:endParaRPr lang="en-US" sz="1200" b="0" i="0" u="none" strike="noStrike" dirty="0">
              <a:solidFill>
                <a:srgbClr val="00000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5842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Arial" panose="020B0604020202020204" pitchFamily="34" charset="0"/>
                <a:ea typeface="Times New Roman" panose="02020603050405020304" pitchFamily="18" charset="0"/>
                <a:cs typeface="Arial" panose="020B0604020202020204" pitchFamily="34" charset="0"/>
              </a:rPr>
              <a:t>VD: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Chẳng</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hạn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khi</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thẻ</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tín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dụng</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bạn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ngày</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hết</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hạn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và</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bạn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gia</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hạn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bạn</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coi</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là</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bị</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rời</a:t>
            </a:r>
            <a:r>
              <a:rPr lang="en-US" sz="1200" kern="0" dirty="0">
                <a:effectLst/>
                <a:latin typeface="Arial" panose="020B0604020202020204" pitchFamily="34" charset="0"/>
                <a:ea typeface="Times New Roman" panose="02020603050405020304" pitchFamily="18" charset="0"/>
                <a:cs typeface="Arial" panose="020B0604020202020204" pitchFamily="34" charset="0"/>
              </a:rPr>
              <a:t> </a:t>
            </a:r>
            <a:r>
              <a:rPr lang="en-US" sz="1200" kern="0" dirty="0" err="1">
                <a:effectLst/>
                <a:latin typeface="Arial" panose="020B0604020202020204" pitchFamily="34" charset="0"/>
                <a:ea typeface="Times New Roman" panose="02020603050405020304" pitchFamily="18" charset="0"/>
                <a:cs typeface="Arial" panose="020B0604020202020204" pitchFamily="34" charset="0"/>
              </a:rPr>
              <a:t>bỏ</a:t>
            </a:r>
            <a:r>
              <a:rPr lang="en-US" sz="1200" kern="0" dirty="0">
                <a:effectLst/>
                <a:latin typeface="Arial" panose="020B0604020202020204" pitchFamily="34" charset="0"/>
                <a:ea typeface="Times New Roman" panose="02020603050405020304" pitchFamily="18" charset="0"/>
                <a:cs typeface="Arial" panose="020B0604020202020204" pitchFamily="34" charset="0"/>
              </a:rPr>
              <a:t>.</a:t>
            </a:r>
          </a:p>
          <a:p>
            <a:endParaRPr lang="en-US" dirty="0"/>
          </a:p>
        </p:txBody>
      </p:sp>
    </p:spTree>
    <p:extLst>
      <p:ext uri="{BB962C8B-B14F-4D97-AF65-F5344CB8AC3E}">
        <p14:creationId xmlns:p14="http://schemas.microsoft.com/office/powerpoint/2010/main" val="176034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1" i="0" dirty="0">
                <a:solidFill>
                  <a:srgbClr val="202124"/>
                </a:solidFill>
                <a:effectLst/>
                <a:latin typeface="Google Sans"/>
              </a:rPr>
              <a:t>Phí</a:t>
            </a:r>
            <a:r>
              <a:rPr lang="vi-VN" b="0" i="0" dirty="0">
                <a:solidFill>
                  <a:srgbClr val="202124"/>
                </a:solidFill>
                <a:effectLst/>
                <a:latin typeface="Google Sans"/>
              </a:rPr>
              <a:t> phát hành </a:t>
            </a:r>
            <a:r>
              <a:rPr lang="vi-VN" b="1" i="0" dirty="0">
                <a:solidFill>
                  <a:srgbClr val="202124"/>
                </a:solidFill>
                <a:effectLst/>
                <a:latin typeface="Google Sans"/>
              </a:rPr>
              <a:t>thẻ</a:t>
            </a:r>
            <a:r>
              <a:rPr lang="vi-VN" b="0" i="0" dirty="0">
                <a:solidFill>
                  <a:srgbClr val="202124"/>
                </a:solidFill>
                <a:effectLst/>
                <a:latin typeface="Google Sans"/>
              </a:rPr>
              <a:t> Đây là </a:t>
            </a:r>
            <a:r>
              <a:rPr lang="vi-VN" b="1" i="0" dirty="0">
                <a:solidFill>
                  <a:srgbClr val="202124"/>
                </a:solidFill>
                <a:effectLst/>
                <a:latin typeface="Google Sans"/>
              </a:rPr>
              <a:t>loại phí</a:t>
            </a:r>
            <a:r>
              <a:rPr lang="vi-VN" b="0" i="0" dirty="0">
                <a:solidFill>
                  <a:srgbClr val="202124"/>
                </a:solidFill>
                <a:effectLst/>
                <a:latin typeface="Google Sans"/>
              </a:rPr>
              <a:t> bạn cần chi trả khi có ý định làm </a:t>
            </a:r>
            <a:r>
              <a:rPr lang="vi-VN" b="1" i="0" dirty="0">
                <a:solidFill>
                  <a:srgbClr val="202124"/>
                </a:solidFill>
                <a:effectLst/>
                <a:latin typeface="Google Sans"/>
              </a:rPr>
              <a:t>thẻ tín dụng</a:t>
            </a:r>
            <a:r>
              <a:rPr lang="vi-VN" b="0" i="0" dirty="0">
                <a:solidFill>
                  <a:srgbClr val="202124"/>
                </a:solidFill>
                <a:effectLst/>
                <a:latin typeface="Google Sans"/>
              </a:rPr>
              <a:t>. ...</a:t>
            </a:r>
          </a:p>
          <a:p>
            <a:pPr algn="l">
              <a:buFont typeface="Arial" panose="020B0604020202020204" pitchFamily="34" charset="0"/>
              <a:buChar char="•"/>
            </a:pPr>
            <a:r>
              <a:rPr lang="vi-VN" b="1" i="0" dirty="0">
                <a:solidFill>
                  <a:srgbClr val="202124"/>
                </a:solidFill>
                <a:effectLst/>
                <a:latin typeface="Google Sans"/>
              </a:rPr>
              <a:t>Phí</a:t>
            </a:r>
            <a:r>
              <a:rPr lang="vi-VN" b="0" i="0" dirty="0">
                <a:solidFill>
                  <a:srgbClr val="202124"/>
                </a:solidFill>
                <a:effectLst/>
                <a:latin typeface="Google Sans"/>
              </a:rPr>
              <a:t> duy trì thường niên. ...</a:t>
            </a:r>
            <a:endParaRPr lang="en-US" b="0" i="0" dirty="0">
              <a:solidFill>
                <a:srgbClr val="202124"/>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dirty="0">
                <a:solidFill>
                  <a:srgbClr val="202124"/>
                </a:solidFill>
                <a:effectLst/>
                <a:latin typeface="Google Sans"/>
              </a:rPr>
              <a:t>Phí</a:t>
            </a:r>
            <a:r>
              <a:rPr lang="vi-VN" b="0" i="0" dirty="0">
                <a:solidFill>
                  <a:srgbClr val="202124"/>
                </a:solidFill>
                <a:effectLst/>
                <a:latin typeface="Google Sans"/>
              </a:rPr>
              <a:t> giao dịch quốc tế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dirty="0">
                <a:solidFill>
                  <a:srgbClr val="202124"/>
                </a:solidFill>
                <a:effectLst/>
                <a:latin typeface="Google Sans"/>
              </a:rPr>
              <a:t>Phí</a:t>
            </a:r>
            <a:r>
              <a:rPr lang="vi-VN" b="0" i="0" dirty="0">
                <a:solidFill>
                  <a:srgbClr val="202124"/>
                </a:solidFill>
                <a:effectLst/>
                <a:latin typeface="Google Sans"/>
              </a:rPr>
              <a:t> rút tiền mặt. ...</a:t>
            </a:r>
          </a:p>
          <a:p>
            <a:pPr algn="l">
              <a:buFont typeface="Arial" panose="020B0604020202020204" pitchFamily="34" charset="0"/>
              <a:buChar char="•"/>
            </a:pPr>
            <a:r>
              <a:rPr lang="vi-VN" b="1" i="0" dirty="0">
                <a:solidFill>
                  <a:srgbClr val="202124"/>
                </a:solidFill>
                <a:effectLst/>
                <a:latin typeface="Google Sans"/>
              </a:rPr>
              <a:t>Phí</a:t>
            </a:r>
            <a:r>
              <a:rPr lang="vi-VN" b="0" i="0" dirty="0">
                <a:solidFill>
                  <a:srgbClr val="202124"/>
                </a:solidFill>
                <a:effectLst/>
                <a:latin typeface="Google Sans"/>
              </a:rPr>
              <a:t> vượt hạn mức </a:t>
            </a:r>
            <a:r>
              <a:rPr lang="vi-VN" b="1" i="0" dirty="0">
                <a:solidFill>
                  <a:srgbClr val="202124"/>
                </a:solidFill>
                <a:effectLst/>
                <a:latin typeface="Google Sans"/>
              </a:rPr>
              <a:t>tín dụng</a:t>
            </a:r>
            <a:r>
              <a:rPr lang="vi-VN" b="0" i="0" dirty="0">
                <a:solidFill>
                  <a:srgbClr val="202124"/>
                </a:solidFill>
                <a:effectLst/>
                <a:latin typeface="Google Sans"/>
              </a:rPr>
              <a:t>. ...</a:t>
            </a:r>
          </a:p>
          <a:p>
            <a:pPr algn="l">
              <a:buFont typeface="Arial" panose="020B0604020202020204" pitchFamily="34" charset="0"/>
              <a:buChar char="•"/>
            </a:pPr>
            <a:r>
              <a:rPr lang="vi-VN" b="1" i="0" dirty="0">
                <a:solidFill>
                  <a:srgbClr val="202124"/>
                </a:solidFill>
                <a:effectLst/>
                <a:latin typeface="Google Sans"/>
              </a:rPr>
              <a:t>Phí</a:t>
            </a:r>
            <a:r>
              <a:rPr lang="vi-VN" b="0" i="0" dirty="0">
                <a:solidFill>
                  <a:srgbClr val="202124"/>
                </a:solidFill>
                <a:effectLst/>
                <a:latin typeface="Google Sans"/>
              </a:rPr>
              <a:t> chậm thanh toán. ...</a:t>
            </a:r>
          </a:p>
          <a:p>
            <a:pPr algn="l">
              <a:buFont typeface="Arial" panose="020B0604020202020204" pitchFamily="34" charset="0"/>
              <a:buChar char="•"/>
            </a:pPr>
            <a:r>
              <a:rPr lang="vi-VN" b="1" i="0" dirty="0">
                <a:solidFill>
                  <a:srgbClr val="202124"/>
                </a:solidFill>
                <a:effectLst/>
                <a:latin typeface="Google Sans"/>
              </a:rPr>
              <a:t>Phí</a:t>
            </a:r>
            <a:r>
              <a:rPr lang="vi-VN" b="0" i="0" dirty="0">
                <a:solidFill>
                  <a:srgbClr val="202124"/>
                </a:solidFill>
                <a:effectLst/>
                <a:latin typeface="Google Sans"/>
              </a:rPr>
              <a:t> huỷ </a:t>
            </a:r>
            <a:r>
              <a:rPr lang="vi-VN" b="1" i="0" dirty="0">
                <a:solidFill>
                  <a:srgbClr val="202124"/>
                </a:solidFill>
                <a:effectLst/>
                <a:latin typeface="Google Sans"/>
              </a:rPr>
              <a:t>thẻ tín dụng</a:t>
            </a:r>
            <a:r>
              <a:rPr lang="vi-VN" b="0" i="0" dirty="0">
                <a:solidFill>
                  <a:srgbClr val="202124"/>
                </a:solidFill>
                <a:effectLst/>
                <a:latin typeface="Google Sans"/>
              </a:rPr>
              <a:t>. ...</a:t>
            </a:r>
          </a:p>
          <a:p>
            <a:pPr algn="l">
              <a:buFont typeface="Arial" panose="020B0604020202020204" pitchFamily="34" charset="0"/>
              <a:buChar char="•"/>
            </a:pPr>
            <a:r>
              <a:rPr lang="vi-VN" b="1" i="0" dirty="0">
                <a:solidFill>
                  <a:srgbClr val="202124"/>
                </a:solidFill>
                <a:effectLst/>
                <a:latin typeface="Google Sans"/>
              </a:rPr>
              <a:t>Phí</a:t>
            </a:r>
            <a:r>
              <a:rPr lang="vi-VN" b="0" i="0" dirty="0">
                <a:solidFill>
                  <a:srgbClr val="202124"/>
                </a:solidFill>
                <a:effectLst/>
                <a:latin typeface="Google Sans"/>
              </a:rPr>
              <a:t> lãi suất.</a:t>
            </a:r>
          </a:p>
          <a:p>
            <a:endParaRPr lang="en-US" dirty="0"/>
          </a:p>
        </p:txBody>
      </p:sp>
    </p:spTree>
    <p:extLst>
      <p:ext uri="{BB962C8B-B14F-4D97-AF65-F5344CB8AC3E}">
        <p14:creationId xmlns:p14="http://schemas.microsoft.com/office/powerpoint/2010/main" val="63294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038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err="1">
                <a:effectLst/>
                <a:latin typeface="Times New Roman" panose="02020603050405020304" pitchFamily="18" charset="0"/>
                <a:ea typeface="Times New Roman" panose="02020603050405020304" pitchFamily="18" charset="0"/>
              </a:rPr>
              <a:t>Nó</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một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công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cụ</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cần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thiết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để</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đánh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giá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độ</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chính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xác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của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một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mô</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hình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và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xác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định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mức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độ</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phân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loại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dữ</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liệu</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đặc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biệt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mô</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hình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đánh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giá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rủi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ro</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tín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dụng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khi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dữ</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liệu</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thường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có</a:t>
            </a:r>
            <a:r>
              <a:rPr lang="en-US" sz="1800" kern="0" dirty="0">
                <a:effectLst/>
                <a:latin typeface="Times New Roman" panose="02020603050405020304" pitchFamily="18" charset="0"/>
                <a:ea typeface="Times New Roman" panose="02020603050405020304" pitchFamily="18" charset="0"/>
              </a:rPr>
              <a:t> xu </a:t>
            </a:r>
            <a:r>
              <a:rPr lang="en-US" sz="1800" kern="0" dirty="0" err="1">
                <a:effectLst/>
                <a:latin typeface="Times New Roman" panose="02020603050405020304" pitchFamily="18" charset="0"/>
                <a:ea typeface="Times New Roman" panose="02020603050405020304" pitchFamily="18" charset="0"/>
              </a:rPr>
              <a:t>hướng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mất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cân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bằng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rất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lớn</a:t>
            </a:r>
            <a:r>
              <a:rPr lang="en-US" sz="1800" kern="0" dirty="0">
                <a:effectLst/>
                <a:latin typeface="Times New Roman" panose="02020603050405020304" pitchFamily="18" charset="0"/>
                <a:ea typeface="Times New Roman" panose="02020603050405020304" pitchFamily="18" charset="0"/>
              </a:rPr>
              <a:t> (</a:t>
            </a:r>
            <a:r>
              <a:rPr lang="en-US" sz="2800" b="0" i="0" dirty="0">
                <a:solidFill>
                  <a:srgbClr val="4D5156"/>
                </a:solidFill>
                <a:effectLst/>
                <a:latin typeface="arial" panose="020B0604020202020204" pitchFamily="34" charset="0"/>
              </a:rPr>
              <a:t>ma </a:t>
            </a:r>
            <a:r>
              <a:rPr lang="en-US" sz="2800" b="0" i="0" dirty="0" err="1">
                <a:solidFill>
                  <a:srgbClr val="4D5156"/>
                </a:solidFill>
                <a:effectLst/>
                <a:latin typeface="arial" panose="020B0604020202020204" pitchFamily="34" charset="0"/>
              </a:rPr>
              <a:t>trận</a:t>
            </a:r>
            <a:r>
              <a:rPr lang="en-US" sz="2800" b="0" i="0" dirty="0">
                <a:solidFill>
                  <a:srgbClr val="4D5156"/>
                </a:solidFill>
                <a:effectLst/>
                <a:latin typeface="arial" panose="020B0604020202020204" pitchFamily="34" charset="0"/>
              </a:rPr>
              <a:t> </a:t>
            </a:r>
            <a:r>
              <a:rPr lang="en-US" sz="2800" b="0" i="0" dirty="0" err="1">
                <a:solidFill>
                  <a:srgbClr val="4D5156"/>
                </a:solidFill>
                <a:effectLst/>
                <a:latin typeface="arial" panose="020B0604020202020204" pitchFamily="34" charset="0"/>
              </a:rPr>
              <a:t>nhầm</a:t>
            </a:r>
            <a:r>
              <a:rPr lang="en-US" sz="2800" b="0" i="0" dirty="0">
                <a:solidFill>
                  <a:srgbClr val="4D5156"/>
                </a:solidFill>
                <a:effectLst/>
                <a:latin typeface="arial" panose="020B0604020202020204" pitchFamily="34" charset="0"/>
              </a:rPr>
              <a:t> </a:t>
            </a:r>
            <a:r>
              <a:rPr lang="en-US" sz="2800" b="0" i="0" dirty="0" err="1">
                <a:solidFill>
                  <a:srgbClr val="4D5156"/>
                </a:solidFill>
                <a:effectLst/>
                <a:latin typeface="arial" panose="020B0604020202020204" pitchFamily="34" charset="0"/>
              </a:rPr>
              <a:t>lẫn</a:t>
            </a:r>
            <a:r>
              <a:rPr lang="en-US" sz="2800" b="0" i="0" dirty="0">
                <a:solidFill>
                  <a:srgbClr val="4D5156"/>
                </a:solidFill>
                <a:effectLst/>
                <a:latin typeface="arial" panose="020B0604020202020204" pitchFamily="34" charset="0"/>
              </a:rPr>
              <a:t>)</a:t>
            </a:r>
          </a:p>
          <a:p>
            <a:endParaRPr lang="en-US" sz="1800" kern="0" dirty="0">
              <a:effectLst/>
              <a:latin typeface="Times New Roman" panose="02020603050405020304" pitchFamily="18" charset="0"/>
              <a:ea typeface="Times New Roman" panose="02020603050405020304" pitchFamily="18" charset="0"/>
            </a:endParaRPr>
          </a:p>
          <a:p>
            <a:r>
              <a:rPr lang="en-US" sz="1800" kern="0" dirty="0" err="1">
                <a:effectLst/>
                <a:latin typeface="Times New Roman" panose="02020603050405020304" pitchFamily="18" charset="0"/>
                <a:ea typeface="Times New Roman" panose="02020603050405020304" pitchFamily="18" charset="0"/>
              </a:rPr>
              <a:t>Đường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cong</a:t>
            </a:r>
            <a:r>
              <a:rPr lang="en-US" sz="1800" kern="0" dirty="0">
                <a:effectLst/>
                <a:latin typeface="Times New Roman" panose="02020603050405020304" pitchFamily="18" charset="0"/>
                <a:ea typeface="Times New Roman" panose="02020603050405020304" pitchFamily="18" charset="0"/>
              </a:rPr>
              <a:t> ROC </a:t>
            </a:r>
            <a:r>
              <a:rPr lang="en-US" sz="1800" kern="0" dirty="0" err="1">
                <a:effectLst/>
                <a:latin typeface="Times New Roman" panose="02020603050405020304" pitchFamily="18" charset="0"/>
                <a:ea typeface="Times New Roman" panose="02020603050405020304" pitchFamily="18" charset="0"/>
              </a:rPr>
              <a:t>là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một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công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cụ</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quan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trọng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trong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xác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định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tính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hiệu</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quả</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của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một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phương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pháp</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phân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loại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trong</a:t>
            </a:r>
            <a:r>
              <a:rPr lang="en-US" sz="1800" kern="0" dirty="0">
                <a:effectLst/>
                <a:latin typeface="Times New Roman" panose="02020603050405020304" pitchFamily="18" charset="0"/>
                <a:ea typeface="Times New Roman" panose="02020603050405020304" pitchFamily="18" charset="0"/>
              </a:rPr>
              <a:t> khoa </a:t>
            </a:r>
            <a:r>
              <a:rPr lang="en-US" sz="1800" kern="0" dirty="0" err="1">
                <a:effectLst/>
                <a:latin typeface="Times New Roman" panose="02020603050405020304" pitchFamily="18" charset="0"/>
                <a:ea typeface="Times New Roman" panose="02020603050405020304" pitchFamily="18" charset="0"/>
              </a:rPr>
              <a:t>học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dữ</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liệu</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Với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sự</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trợ</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giúp</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của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đường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cong</a:t>
            </a:r>
            <a:r>
              <a:rPr lang="en-US" sz="1800" kern="0" dirty="0">
                <a:effectLst/>
                <a:latin typeface="Times New Roman" panose="02020603050405020304" pitchFamily="18" charset="0"/>
                <a:ea typeface="Times New Roman" panose="02020603050405020304" pitchFamily="18" charset="0"/>
              </a:rPr>
              <a:t> ROC, ta </a:t>
            </a:r>
            <a:r>
              <a:rPr lang="en-US" sz="1800" kern="0" dirty="0" err="1">
                <a:effectLst/>
                <a:latin typeface="Times New Roman" panose="02020603050405020304" pitchFamily="18" charset="0"/>
                <a:ea typeface="Times New Roman" panose="02020603050405020304" pitchFamily="18" charset="0"/>
              </a:rPr>
              <a:t>có</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thể</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đánh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giá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độ</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nhạy</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và</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độ</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đặc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hiệu</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của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một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phương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pháp</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phân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loại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cũng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như</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tính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toán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diện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tích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dưới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đường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cong</a:t>
            </a:r>
            <a:r>
              <a:rPr lang="en-US" sz="1800" kern="0" dirty="0">
                <a:effectLst/>
                <a:latin typeface="Times New Roman" panose="02020603050405020304" pitchFamily="18" charset="0"/>
                <a:ea typeface="Times New Roman" panose="02020603050405020304" pitchFamily="18" charset="0"/>
              </a:rPr>
              <a:t> ROC </a:t>
            </a:r>
            <a:r>
              <a:rPr lang="en-US" sz="1800" kern="0" dirty="0" err="1">
                <a:effectLst/>
                <a:latin typeface="Times New Roman" panose="02020603050405020304" pitchFamily="18" charset="0"/>
                <a:ea typeface="Times New Roman" panose="02020603050405020304" pitchFamily="18" charset="0"/>
              </a:rPr>
              <a:t>để</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đánh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giá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hiệu</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quả</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của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phương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pháp</a:t>
            </a:r>
            <a:r>
              <a:rPr lang="en-US" sz="1800" kern="0" dirty="0">
                <a:effectLst/>
                <a:latin typeface="Times New Roman" panose="02020603050405020304" pitchFamily="18" charset="0"/>
                <a:ea typeface="Times New Roman" panose="02020603050405020304" pitchFamily="18" charset="0"/>
              </a:rPr>
              <a:t>. </a:t>
            </a:r>
          </a:p>
          <a:p>
            <a:r>
              <a:rPr lang="en-US" sz="1800" kern="0" dirty="0">
                <a:effectLst/>
                <a:latin typeface="Times New Roman" panose="02020603050405020304" pitchFamily="18" charset="0"/>
              </a:rPr>
              <a:t>ROC </a:t>
            </a:r>
            <a:r>
              <a:rPr lang="en-US" sz="1800" kern="0" dirty="0" err="1">
                <a:effectLst/>
                <a:latin typeface="Times New Roman" panose="02020603050405020304" pitchFamily="18" charset="0"/>
              </a:rPr>
              <a:t>là</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tỉ</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đường</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cong</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thể</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hiện</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tỉ</a:t>
            </a:r>
            <a:r>
              <a:rPr lang="en-US" sz="1800" kern="0" dirty="0">
                <a:effectLst/>
                <a:latin typeface="Times New Roman" panose="02020603050405020304" pitchFamily="18" charset="0"/>
              </a:rPr>
              <a:t> </a:t>
            </a:r>
            <a:r>
              <a:rPr lang="en-US" sz="1800" kern="0" dirty="0" err="1">
                <a:effectLst/>
                <a:latin typeface="Times New Roman" panose="02020603050405020304" pitchFamily="18" charset="0"/>
              </a:rPr>
              <a:t>lệ</a:t>
            </a:r>
            <a:r>
              <a:rPr lang="en-US" sz="1800" kern="0" dirty="0">
                <a:effectLst/>
                <a:latin typeface="Times New Roman" panose="02020603050405020304" pitchFamily="18" charset="0"/>
              </a:rPr>
              <a:t> TPR/FPR</a:t>
            </a:r>
            <a:endParaRPr lang="en-US" dirty="0"/>
          </a:p>
        </p:txBody>
      </p:sp>
    </p:spTree>
    <p:extLst>
      <p:ext uri="{BB962C8B-B14F-4D97-AF65-F5344CB8AC3E}">
        <p14:creationId xmlns:p14="http://schemas.microsoft.com/office/powerpoint/2010/main" val="45788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pPr>
            <a:r>
              <a:rPr lang="vi-VN" sz="1200" b="0" i="0" u="none" strike="noStrike" dirty="0">
                <a:solidFill>
                  <a:srgbClr val="000000"/>
                </a:solidFill>
                <a:effectLst/>
                <a:latin typeface="Arial" panose="020B0604020202020204" pitchFamily="34" charset="0"/>
                <a:cs typeface="Arial" panose="020B0604020202020204" pitchFamily="34" charset="0"/>
              </a:rPr>
              <a:t>Bao gồm </a:t>
            </a:r>
            <a:r>
              <a:rPr lang="en-US" sz="1200" b="0" i="0" u="none" strike="noStrike" dirty="0" err="1">
                <a:solidFill>
                  <a:srgbClr val="000000"/>
                </a:solidFill>
                <a:effectLst/>
                <a:latin typeface="Arial" panose="020B0604020202020204" pitchFamily="34" charset="0"/>
                <a:cs typeface="Arial" panose="020B0604020202020204" pitchFamily="34" charset="0"/>
              </a:rPr>
              <a:t>các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yếu</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tố</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vi-VN" sz="1200" b="0" i="0" u="none" strike="noStrike" dirty="0">
                <a:solidFill>
                  <a:srgbClr val="000000"/>
                </a:solidFill>
                <a:effectLst/>
                <a:latin typeface="Arial" panose="020B0604020202020204" pitchFamily="34" charset="0"/>
                <a:cs typeface="Arial" panose="020B0604020202020204" pitchFamily="34" charset="0"/>
              </a:rPr>
              <a:t>nhân khẩu học như tuổi, giới tính, tình trạng hôn nhân và loại thu nhập, cũng như thông tin chi tiết về mối quan hệ của từng khách hàng với nhà cung cấp thẻ tín dụng, chẳng hạn như loại thẻ, số tháng trên sổ sách và thời gian không hoạt động.</a:t>
            </a:r>
            <a:endParaRPr lang="en-US" sz="1200" b="0" i="0" u="none" strike="noStrike" dirty="0">
              <a:solidFill>
                <a:srgbClr val="000000"/>
              </a:solidFill>
              <a:effectLst/>
              <a:latin typeface="Arial" panose="020B0604020202020204" pitchFamily="34" charset="0"/>
              <a:cs typeface="Arial" panose="020B0604020202020204" pitchFamily="34" charset="0"/>
            </a:endParaRPr>
          </a:p>
          <a:p>
            <a:pPr algn="just">
              <a:spcBef>
                <a:spcPts val="600"/>
              </a:spcBef>
            </a:pPr>
            <a:r>
              <a:rPr lang="vi-VN" sz="1200" b="0" i="0" u="none" strike="noStrike" dirty="0">
                <a:solidFill>
                  <a:srgbClr val="000000"/>
                </a:solidFill>
                <a:effectLst/>
                <a:latin typeface="Arial" panose="020B0604020202020204" pitchFamily="34" charset="0"/>
                <a:cs typeface="Arial" panose="020B0604020202020204" pitchFamily="34" charset="0"/>
              </a:rPr>
              <a:t>Ngoài ra, nó chứa dữ liệu quan trọng về hành vi chi tiêu của khách hàng gần với quyết định rời bỏ của họ hơn, chẳng hạn như tổng số dư quay vòng, </a:t>
            </a:r>
            <a:r>
              <a:rPr lang="en-US" sz="1200" b="0" i="0" u="none" strike="noStrike" dirty="0" err="1">
                <a:solidFill>
                  <a:srgbClr val="000000"/>
                </a:solidFill>
                <a:effectLst/>
                <a:latin typeface="Arial" panose="020B0604020202020204" pitchFamily="34" charset="0"/>
                <a:cs typeface="Arial" panose="020B0604020202020204" pitchFamily="34" charset="0"/>
              </a:rPr>
              <a:t>hạn</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en-US" sz="1200" b="0" i="0" u="none" strike="noStrike" dirty="0" err="1">
                <a:solidFill>
                  <a:srgbClr val="000000"/>
                </a:solidFill>
                <a:effectLst/>
                <a:latin typeface="Arial" panose="020B0604020202020204" pitchFamily="34" charset="0"/>
                <a:cs typeface="Arial" panose="020B0604020202020204" pitchFamily="34" charset="0"/>
              </a:rPr>
              <a:t>mức</a:t>
            </a:r>
            <a:r>
              <a:rPr lang="en-US" sz="1200" b="0" i="0" u="none" strike="noStrike" dirty="0">
                <a:solidFill>
                  <a:srgbClr val="000000"/>
                </a:solidFill>
                <a:effectLst/>
                <a:latin typeface="Arial" panose="020B0604020202020204" pitchFamily="34" charset="0"/>
                <a:cs typeface="Arial" panose="020B0604020202020204" pitchFamily="34" charset="0"/>
              </a:rPr>
              <a:t> </a:t>
            </a:r>
            <a:r>
              <a:rPr lang="vi-VN" sz="1200" b="0" i="0" u="none" strike="noStrike" dirty="0">
                <a:solidFill>
                  <a:srgbClr val="000000"/>
                </a:solidFill>
                <a:effectLst/>
                <a:latin typeface="Arial" panose="020B0604020202020204" pitchFamily="34" charset="0"/>
                <a:cs typeface="Arial" panose="020B0604020202020204" pitchFamily="34" charset="0"/>
              </a:rPr>
              <a:t>tín dụng, tỷ lệ mở để mua trung bình và các số liệu có thể phân tích như tổng số tiền thay đổi từ quý 4 đến quý 1, v.v...</a:t>
            </a:r>
          </a:p>
          <a:p>
            <a:endParaRPr lang="en-US" dirty="0"/>
          </a:p>
        </p:txBody>
      </p:sp>
    </p:spTree>
    <p:extLst>
      <p:ext uri="{BB962C8B-B14F-4D97-AF65-F5344CB8AC3E}">
        <p14:creationId xmlns:p14="http://schemas.microsoft.com/office/powerpoint/2010/main" val="228100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048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68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EC6D6C94-7077-19DA-30C8-D2DF2822220D}"/>
              </a:ext>
            </a:extLst>
          </p:cNvPr>
          <p:cNvSpPr>
            <a:spLocks noGrp="1"/>
          </p:cNvSpPr>
          <p:nvPr>
            <p:ph type="subTitle" idx="1"/>
          </p:nvPr>
        </p:nvSpPr>
        <p:spPr>
          <a:xfrm>
            <a:off x="3540646" y="867359"/>
            <a:ext cx="5334828" cy="625557"/>
          </a:xfrm>
        </p:spPr>
        <p:txBody>
          <a:bodyPr/>
          <a:lstStyle/>
          <a:p>
            <a:r>
              <a:rPr lang="en-US" sz="2000" b="1" cap="none" dirty="0">
                <a:latin typeface="Arial" panose="020B0604020202020204" pitchFamily="34" charset="0"/>
                <a:cs typeface="Arial" panose="020B0604020202020204" pitchFamily="34" charset="0"/>
              </a:rPr>
              <a:t>ĐẠI HỌC CÔNG NGHIỆP TP. HỒ CHÍ MINH</a:t>
            </a:r>
          </a:p>
          <a:p>
            <a:r>
              <a:rPr lang="en-US" sz="2000" b="1" cap="none" dirty="0">
                <a:latin typeface="Arial" panose="020B0604020202020204" pitchFamily="34" charset="0"/>
                <a:cs typeface="Arial" panose="020B0604020202020204" pitchFamily="34" charset="0"/>
              </a:rPr>
              <a:t>KHOA CÔNG NGHỆ THÔNG TIN</a:t>
            </a:r>
          </a:p>
        </p:txBody>
      </p:sp>
      <p:pic>
        <p:nvPicPr>
          <p:cNvPr id="11" name="Picture 10" descr="A picture containing graphics, graphic design, font, logo">
            <a:extLst>
              <a:ext uri="{FF2B5EF4-FFF2-40B4-BE49-F238E27FC236}">
                <a16:creationId xmlns:a16="http://schemas.microsoft.com/office/drawing/2014/main" id="{BBFC224B-1FED-FB2B-2646-3BC8512F7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54" y="453674"/>
            <a:ext cx="2469130" cy="1077218"/>
          </a:xfrm>
          <a:prstGeom prst="rect">
            <a:avLst/>
          </a:prstGeom>
        </p:spPr>
      </p:pic>
      <p:sp>
        <p:nvSpPr>
          <p:cNvPr id="13" name="TextBox 12">
            <a:extLst>
              <a:ext uri="{FF2B5EF4-FFF2-40B4-BE49-F238E27FC236}">
                <a16:creationId xmlns:a16="http://schemas.microsoft.com/office/drawing/2014/main" id="{65316935-1ADB-273A-3086-6FAF7CE33AA7}"/>
              </a:ext>
            </a:extLst>
          </p:cNvPr>
          <p:cNvSpPr txBox="1"/>
          <p:nvPr/>
        </p:nvSpPr>
        <p:spPr>
          <a:xfrm>
            <a:off x="2485421" y="2091687"/>
            <a:ext cx="7221158" cy="477054"/>
          </a:xfrm>
          <a:prstGeom prst="rect">
            <a:avLst/>
          </a:prstGeom>
          <a:noFill/>
        </p:spPr>
        <p:txBody>
          <a:bodyPr wrap="square">
            <a:spAutoFit/>
          </a:bodyPr>
          <a:lstStyle/>
          <a:p>
            <a:pPr algn="ctr"/>
            <a:r>
              <a:rPr lang="en-US" sz="2500" b="1" dirty="0">
                <a:latin typeface="Arial" panose="020B0604020202020204" pitchFamily="34" charset="0"/>
                <a:cs typeface="Arial" panose="020B0604020202020204" pitchFamily="34" charset="0"/>
              </a:rPr>
              <a:t>KHOÁ LUẬN TỐT NGHIỆP</a:t>
            </a:r>
          </a:p>
        </p:txBody>
      </p:sp>
      <p:sp>
        <p:nvSpPr>
          <p:cNvPr id="17" name="TextBox 16">
            <a:extLst>
              <a:ext uri="{FF2B5EF4-FFF2-40B4-BE49-F238E27FC236}">
                <a16:creationId xmlns:a16="http://schemas.microsoft.com/office/drawing/2014/main" id="{396E2E3D-9039-81FB-B097-9CAA69DABA48}"/>
              </a:ext>
            </a:extLst>
          </p:cNvPr>
          <p:cNvSpPr txBox="1"/>
          <p:nvPr/>
        </p:nvSpPr>
        <p:spPr>
          <a:xfrm>
            <a:off x="1586755" y="3024163"/>
            <a:ext cx="9242610" cy="1077218"/>
          </a:xfrm>
          <a:prstGeom prst="rect">
            <a:avLst/>
          </a:prstGeom>
          <a:noFill/>
        </p:spPr>
        <p:txBody>
          <a:bodyPr wrap="square">
            <a:spAutoFit/>
          </a:bodyPr>
          <a:lstStyle/>
          <a:p>
            <a:pPr algn="ctr"/>
            <a:r>
              <a:rPr lang="vi-VN" sz="3200" b="1" i="0" u="none" strike="noStrike" dirty="0">
                <a:effectLst/>
                <a:latin typeface="Arial" panose="020B0604020202020204" pitchFamily="34" charset="0"/>
                <a:cs typeface="Arial" panose="020B0604020202020204" pitchFamily="34" charset="0"/>
              </a:rPr>
              <a:t>PHÂN TÍCH VÀ ỨNG DỤNG HỌC MÁY ĐỂ DỰ ĐOÁN KHÁCH HÀNG RỜI BỎ THẺ TÍN DỤNG</a:t>
            </a:r>
            <a:endParaRPr lang="en-US" sz="3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4305696-DF17-FECD-40AB-96EC0BBE2E1F}"/>
              </a:ext>
            </a:extLst>
          </p:cNvPr>
          <p:cNvSpPr txBox="1"/>
          <p:nvPr/>
        </p:nvSpPr>
        <p:spPr>
          <a:xfrm>
            <a:off x="7208001" y="5886181"/>
            <a:ext cx="5728681" cy="584775"/>
          </a:xfrm>
          <a:prstGeom prst="rect">
            <a:avLst/>
          </a:prstGeom>
          <a:noFill/>
        </p:spPr>
        <p:txBody>
          <a:bodyPr wrap="square" numCol="1">
            <a:spAutoFit/>
          </a:bodyPr>
          <a:lstStyle/>
          <a:p>
            <a:pPr algn="just"/>
            <a:r>
              <a:rPr lang="en-US" sz="1600" b="1" i="0" u="none" strike="noStrike" dirty="0" err="1">
                <a:effectLst/>
                <a:latin typeface="Arial" panose="020B0604020202020204" pitchFamily="34" charset="0"/>
                <a:cs typeface="Arial" panose="020B0604020202020204" pitchFamily="34" charset="0"/>
              </a:rPr>
              <a:t>Sinh</a:t>
            </a:r>
            <a:r>
              <a:rPr lang="en-US" sz="1600" b="1" i="0" u="none" strike="noStrike" dirty="0">
                <a:effectLst/>
                <a:latin typeface="Arial" panose="020B0604020202020204" pitchFamily="34" charset="0"/>
                <a:cs typeface="Arial" panose="020B0604020202020204" pitchFamily="34" charset="0"/>
              </a:rPr>
              <a:t> </a:t>
            </a:r>
            <a:r>
              <a:rPr lang="en-US" sz="1600" b="1" i="0" u="none" strike="noStrike" dirty="0" err="1">
                <a:effectLst/>
                <a:latin typeface="Arial" panose="020B0604020202020204" pitchFamily="34" charset="0"/>
                <a:cs typeface="Arial" panose="020B0604020202020204" pitchFamily="34" charset="0"/>
              </a:rPr>
              <a:t>viên</a:t>
            </a:r>
            <a:r>
              <a:rPr lang="en-US" sz="1600" b="1" i="0" u="none" strike="noStrike" dirty="0">
                <a:effectLst/>
                <a:latin typeface="Arial" panose="020B0604020202020204" pitchFamily="34" charset="0"/>
                <a:cs typeface="Arial" panose="020B0604020202020204" pitchFamily="34" charset="0"/>
              </a:rPr>
              <a:t> </a:t>
            </a:r>
            <a:r>
              <a:rPr lang="en-US" sz="1600" b="1" i="0" u="none" strike="noStrike" dirty="0" err="1">
                <a:effectLst/>
                <a:latin typeface="Arial" panose="020B0604020202020204" pitchFamily="34" charset="0"/>
                <a:cs typeface="Arial" panose="020B0604020202020204" pitchFamily="34" charset="0"/>
              </a:rPr>
              <a:t>thực</a:t>
            </a:r>
            <a:r>
              <a:rPr lang="en-US" sz="1600" b="1" i="0" u="none" strike="noStrike" dirty="0">
                <a:effectLst/>
                <a:latin typeface="Arial" panose="020B0604020202020204" pitchFamily="34" charset="0"/>
                <a:cs typeface="Arial" panose="020B0604020202020204" pitchFamily="34" charset="0"/>
              </a:rPr>
              <a:t> </a:t>
            </a:r>
            <a:r>
              <a:rPr lang="en-US" sz="1600" b="1" i="0" u="none" strike="noStrike" dirty="0" err="1">
                <a:effectLst/>
                <a:latin typeface="Arial" panose="020B0604020202020204" pitchFamily="34" charset="0"/>
                <a:cs typeface="Arial" panose="020B0604020202020204" pitchFamily="34" charset="0"/>
              </a:rPr>
              <a:t>hiện</a:t>
            </a:r>
            <a:r>
              <a:rPr lang="en-US" sz="1600" b="1" i="0" u="none" strike="noStrike" dirty="0">
                <a:effectLst/>
                <a:latin typeface="Arial" panose="020B0604020202020204" pitchFamily="34" charset="0"/>
                <a:cs typeface="Arial" panose="020B0604020202020204" pitchFamily="34" charset="0"/>
              </a:rPr>
              <a:t>: </a:t>
            </a:r>
            <a:r>
              <a:rPr lang="vi-VN" sz="1600" b="1" i="0" u="none" strike="noStrike" dirty="0">
                <a:effectLst/>
                <a:latin typeface="Arial" panose="020B0604020202020204" pitchFamily="34" charset="0"/>
                <a:cs typeface="Arial" panose="020B0604020202020204" pitchFamily="34" charset="0"/>
              </a:rPr>
              <a:t>Lưu Thị Yến Nhi </a:t>
            </a:r>
            <a:r>
              <a:rPr lang="en-US" sz="1600" b="1" dirty="0">
                <a:latin typeface="Arial" panose="020B0604020202020204" pitchFamily="34" charset="0"/>
                <a:cs typeface="Arial" panose="020B0604020202020204" pitchFamily="34" charset="0"/>
              </a:rPr>
              <a:t>			</a:t>
            </a:r>
          </a:p>
          <a:p>
            <a:pPr algn="just"/>
            <a:r>
              <a:rPr lang="en-US" sz="1600" b="1" dirty="0" err="1">
                <a:latin typeface="Arial" panose="020B0604020202020204" pitchFamily="34" charset="0"/>
                <a:cs typeface="Arial" panose="020B0604020202020204" pitchFamily="34" charset="0"/>
              </a:rPr>
              <a:t>Giảng</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viên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hướng</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dẫn</a:t>
            </a:r>
            <a:r>
              <a:rPr lang="vi-VN" sz="1600" b="1" i="0" u="none" strike="noStrike" dirty="0">
                <a:effectLst/>
                <a:latin typeface="Arial" panose="020B0604020202020204" pitchFamily="34" charset="0"/>
                <a:cs typeface="Arial" panose="020B0604020202020204" pitchFamily="34" charset="0"/>
              </a:rPr>
              <a:t>: TS. Nguyễn Chí Kiên</a:t>
            </a:r>
            <a:endParaRPr lang="vi-VN" sz="1600"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78C6CA2-4040-3434-0775-5F6F68DADBDD}"/>
              </a:ext>
            </a:extLst>
          </p:cNvPr>
          <p:cNvSpPr txBox="1"/>
          <p:nvPr/>
        </p:nvSpPr>
        <p:spPr>
          <a:xfrm>
            <a:off x="2880880" y="4605300"/>
            <a:ext cx="6094268" cy="369332"/>
          </a:xfrm>
          <a:prstGeom prst="rect">
            <a:avLst/>
          </a:prstGeom>
          <a:noFill/>
        </p:spPr>
        <p:txBody>
          <a:bodyPr wrap="square">
            <a:spAutoFit/>
          </a:bodyPr>
          <a:lstStyle/>
          <a:p>
            <a:pPr algn="ctr"/>
            <a:r>
              <a:rPr lang="en-US" b="1" dirty="0">
                <a:latin typeface="Arial" panose="020B0604020202020204" pitchFamily="34" charset="0"/>
                <a:cs typeface="Arial" panose="020B0604020202020204" pitchFamily="34" charset="0"/>
              </a:rPr>
              <a:t>CHUYÊN NGÀNH: KHOA HỌC DỮ LIỆU</a:t>
            </a:r>
            <a:endParaRPr lang="en-US" sz="18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1C4DC979-AC0E-49C1-F809-B43E28E378AC}"/>
              </a:ext>
            </a:extLst>
          </p:cNvPr>
          <p:cNvCxnSpPr/>
          <p:nvPr/>
        </p:nvCxnSpPr>
        <p:spPr>
          <a:xfrm>
            <a:off x="4545514" y="1672936"/>
            <a:ext cx="332509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128805" y="1074169"/>
            <a:ext cx="7384321" cy="548640"/>
          </a:xfrm>
        </p:spPr>
        <p:txBody>
          <a:bodyPr/>
          <a:lstStyle/>
          <a:p>
            <a:pPr marL="0" marR="0" lvl="0" indent="0" defTabSz="914400" rtl="0" eaLnBrk="1" fontAlgn="auto" latinLnBrk="0" hangingPunct="1">
              <a:lnSpc>
                <a:spcPct val="100000"/>
              </a:lnSpc>
              <a:spcBef>
                <a:spcPts val="0"/>
              </a:spcBef>
              <a:spcAft>
                <a:spcPts val="0"/>
              </a:spcAft>
              <a:buClr>
                <a:srgbClr val="3D6D70"/>
              </a:buClr>
              <a:buSzPts val="3600"/>
              <a:buFont typeface="Montserrat"/>
              <a:buNone/>
              <a:tabLst/>
              <a:defRPr/>
            </a:pPr>
            <a:r>
              <a:rPr kumimoji="0" lang="en-US"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DỮ LIỆU</a:t>
            </a:r>
            <a:endParaRPr kumimoji="0" lang="vi-VN"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128805" y="2200802"/>
            <a:ext cx="7727221" cy="4404606"/>
          </a:xfrm>
        </p:spPr>
        <p:txBody>
          <a:bodyPr/>
          <a:lstStyle/>
          <a:p>
            <a:pPr algn="just">
              <a:spcBef>
                <a:spcPts val="600"/>
              </a:spcBef>
            </a:pPr>
            <a:r>
              <a:rPr lang="en-US" b="0" i="0" u="none" strike="noStrike" dirty="0" err="1">
                <a:solidFill>
                  <a:srgbClr val="000000"/>
                </a:solidFill>
                <a:effectLst/>
                <a:latin typeface="Arial" panose="020B0604020202020204" pitchFamily="34" charset="0"/>
                <a:cs typeface="Arial" panose="020B0604020202020204" pitchFamily="34" charset="0"/>
              </a:rPr>
              <a:t>Dữ</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liệu</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đầu</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vào</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chứa</a:t>
            </a:r>
            <a:r>
              <a:rPr lang="en-US" dirty="0">
                <a:solidFill>
                  <a:srgbClr val="000000"/>
                </a:solidFill>
                <a:latin typeface="Arial" panose="020B0604020202020204" pitchFamily="34" charset="0"/>
                <a:cs typeface="Arial" panose="020B0604020202020204" pitchFamily="34" charset="0"/>
              </a:rPr>
              <a:t> </a:t>
            </a:r>
            <a:r>
              <a:rPr lang="en-US" b="0" i="0" u="none" strike="noStrike" dirty="0">
                <a:solidFill>
                  <a:srgbClr val="000000"/>
                </a:solidFill>
                <a:effectLst/>
                <a:latin typeface="Arial" panose="020B0604020202020204" pitchFamily="34" charset="0"/>
                <a:cs typeface="Arial" panose="020B0604020202020204" pitchFamily="34" charset="0"/>
              </a:rPr>
              <a:t>10.127 </a:t>
            </a:r>
            <a:r>
              <a:rPr lang="en-US" b="0" i="0" u="none" strike="noStrike" dirty="0" err="1">
                <a:solidFill>
                  <a:srgbClr val="000000"/>
                </a:solidFill>
                <a:effectLst/>
                <a:latin typeface="Arial" panose="020B0604020202020204" pitchFamily="34" charset="0"/>
                <a:cs typeface="Arial" panose="020B0604020202020204" pitchFamily="34" charset="0"/>
              </a:rPr>
              <a:t>khách</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hàng</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với</a:t>
            </a:r>
            <a:r>
              <a:rPr lang="en-US" b="0" i="0" u="none" strike="noStrike" dirty="0">
                <a:solidFill>
                  <a:srgbClr val="000000"/>
                </a:solidFill>
                <a:effectLst/>
                <a:latin typeface="Arial" panose="020B0604020202020204" pitchFamily="34" charset="0"/>
                <a:cs typeface="Arial" panose="020B0604020202020204" pitchFamily="34" charset="0"/>
              </a:rPr>
              <a:t> 1627 </a:t>
            </a:r>
            <a:r>
              <a:rPr lang="en-US" b="0" i="0" u="none" strike="noStrike" dirty="0" err="1">
                <a:solidFill>
                  <a:srgbClr val="000000"/>
                </a:solidFill>
                <a:effectLst/>
                <a:latin typeface="Arial" panose="020B0604020202020204" pitchFamily="34" charset="0"/>
                <a:cs typeface="Arial" panose="020B0604020202020204" pitchFamily="34" charset="0"/>
              </a:rPr>
              <a:t>khách</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hàng</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rời</a:t>
            </a:r>
            <a:r>
              <a:rPr lang="en-US" b="0" i="0" u="none" strike="noStrike" dirty="0">
                <a:solidFill>
                  <a:srgbClr val="000000"/>
                </a:solidFill>
                <a:effectLst/>
                <a:latin typeface="Arial" panose="020B0604020202020204" pitchFamily="34" charset="0"/>
                <a:cs typeface="Arial" panose="020B0604020202020204" pitchFamily="34" charset="0"/>
              </a:rPr>
              <a:t> </a:t>
            </a:r>
            <a:r>
              <a:rPr lang="en-US" b="0" i="0" u="none" strike="noStrike" dirty="0" err="1">
                <a:solidFill>
                  <a:srgbClr val="000000"/>
                </a:solidFill>
                <a:effectLst/>
                <a:latin typeface="Arial" panose="020B0604020202020204" pitchFamily="34" charset="0"/>
                <a:cs typeface="Arial" panose="020B0604020202020204" pitchFamily="34" charset="0"/>
              </a:rPr>
              <a:t>bỏ</a:t>
            </a:r>
            <a:r>
              <a:rPr lang="en-US" b="0" i="0" u="none" strike="noStrike" dirty="0">
                <a:solidFill>
                  <a:srgbClr val="000000"/>
                </a:solidFill>
                <a:effectLst/>
                <a:latin typeface="Arial" panose="020B0604020202020204" pitchFamily="34" charset="0"/>
                <a:cs typeface="Arial" panose="020B0604020202020204" pitchFamily="34" charset="0"/>
              </a:rPr>
              <a:t>. </a:t>
            </a:r>
          </a:p>
        </p:txBody>
      </p:sp>
      <p:sp>
        <p:nvSpPr>
          <p:cNvPr id="6" name="Google Shape;2375;p51">
            <a:extLst>
              <a:ext uri="{FF2B5EF4-FFF2-40B4-BE49-F238E27FC236}">
                <a16:creationId xmlns:a16="http://schemas.microsoft.com/office/drawing/2014/main" id="{5AB32940-6EEF-2FD3-CE5C-D5C9E7A311A5}"/>
              </a:ext>
            </a:extLst>
          </p:cNvPr>
          <p:cNvSpPr/>
          <p:nvPr/>
        </p:nvSpPr>
        <p:spPr>
          <a:xfrm>
            <a:off x="1066800" y="2282397"/>
            <a:ext cx="2127777" cy="2120708"/>
          </a:xfrm>
          <a:prstGeom prst="ellipse">
            <a:avLst/>
          </a:prstGeom>
          <a:noFill/>
          <a:ln w="28575" cap="flat" cmpd="sng">
            <a:solidFill>
              <a:srgbClr val="3D6D7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endParaRPr>
          </a:p>
        </p:txBody>
      </p:sp>
      <p:sp>
        <p:nvSpPr>
          <p:cNvPr id="10" name="Google Shape;2377;p51">
            <a:extLst>
              <a:ext uri="{FF2B5EF4-FFF2-40B4-BE49-F238E27FC236}">
                <a16:creationId xmlns:a16="http://schemas.microsoft.com/office/drawing/2014/main" id="{F0C2AF0E-CEA7-F401-518D-E0B260529CE3}"/>
              </a:ext>
            </a:extLst>
          </p:cNvPr>
          <p:cNvSpPr txBox="1">
            <a:spLocks/>
          </p:cNvSpPr>
          <p:nvPr/>
        </p:nvSpPr>
        <p:spPr>
          <a:xfrm>
            <a:off x="936037" y="2938951"/>
            <a:ext cx="2389302" cy="80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6000"/>
              <a:buFont typeface="Montserrat"/>
              <a:buNone/>
              <a:defRPr sz="5000" b="1" i="0" u="none" strike="noStrike" cap="none">
                <a:solidFill>
                  <a:schemeClr val="accent3"/>
                </a:solidFill>
                <a:latin typeface="Montserrat"/>
                <a:ea typeface="Montserrat"/>
                <a:cs typeface="Montserrat"/>
                <a:sym typeface="Montserrat"/>
              </a:defRPr>
            </a:lvl1pPr>
            <a:lvl2pPr marR="0" lvl="1"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2pPr>
            <a:lvl3pPr marR="0" lvl="2"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3pPr>
            <a:lvl4pPr marR="0" lvl="3"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4pPr>
            <a:lvl5pPr marR="0" lvl="4"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5pPr>
            <a:lvl6pPr marR="0" lvl="5"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6pPr>
            <a:lvl7pPr marR="0" lvl="6"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7pPr>
            <a:lvl8pPr marR="0" lvl="7"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8pPr>
            <a:lvl9pPr marR="0" lvl="8"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3D6D70"/>
              </a:buClr>
              <a:buSzPts val="6000"/>
              <a:buFont typeface="Montserrat"/>
              <a:buNone/>
              <a:tabLst/>
              <a:defRPr/>
            </a:pPr>
            <a:r>
              <a:rPr kumimoji="0" lang="en" sz="88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04</a:t>
            </a:r>
            <a:endParaRPr kumimoji="0" lang="en" sz="8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pic>
        <p:nvPicPr>
          <p:cNvPr id="14" name="Picture 13">
            <a:extLst>
              <a:ext uri="{FF2B5EF4-FFF2-40B4-BE49-F238E27FC236}">
                <a16:creationId xmlns:a16="http://schemas.microsoft.com/office/drawing/2014/main" id="{95023377-E552-00D1-1231-9BCF91CFC1AB}"/>
              </a:ext>
            </a:extLst>
          </p:cNvPr>
          <p:cNvPicPr>
            <a:picLocks noChangeAspect="1"/>
          </p:cNvPicPr>
          <p:nvPr/>
        </p:nvPicPr>
        <p:blipFill>
          <a:blip r:embed="rId3"/>
          <a:stretch>
            <a:fillRect/>
          </a:stretch>
        </p:blipFill>
        <p:spPr>
          <a:xfrm>
            <a:off x="3959044" y="3552693"/>
            <a:ext cx="7749746" cy="2231138"/>
          </a:xfrm>
          <a:prstGeom prst="rect">
            <a:avLst/>
          </a:prstGeom>
        </p:spPr>
      </p:pic>
    </p:spTree>
    <p:extLst>
      <p:ext uri="{BB962C8B-B14F-4D97-AF65-F5344CB8AC3E}">
        <p14:creationId xmlns:p14="http://schemas.microsoft.com/office/powerpoint/2010/main" val="28679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51478" y="293843"/>
            <a:ext cx="6656832" cy="530352"/>
          </a:xfrm>
        </p:spPr>
        <p:txBody>
          <a:bodyPr/>
          <a:lstStyle/>
          <a:p>
            <a:r>
              <a:rPr lang="en-US" sz="4000" b="1" dirty="0">
                <a:latin typeface="Arial" panose="020B0604020202020204" pitchFamily="34" charset="0"/>
                <a:cs typeface="Arial" panose="020B0604020202020204" pitchFamily="34" charset="0"/>
              </a:rPr>
              <a:t>KHAI PHÁ DỮ LIỆU</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11</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A8925D5-4713-D5FB-A84A-76EA7943D36F}"/>
              </a:ext>
            </a:extLst>
          </p:cNvPr>
          <p:cNvSpPr txBox="1"/>
          <p:nvPr/>
        </p:nvSpPr>
        <p:spPr>
          <a:xfrm>
            <a:off x="3048897" y="6397224"/>
            <a:ext cx="6094206" cy="369332"/>
          </a:xfrm>
          <a:prstGeom prst="rect">
            <a:avLst/>
          </a:prstGeom>
          <a:noFill/>
        </p:spPr>
        <p:txBody>
          <a:bodyPr wrap="square">
            <a:spAutoFit/>
          </a:bodyPr>
          <a:lstStyle/>
          <a:p>
            <a:pPr algn="ctr"/>
            <a:r>
              <a:rPr lang="en-US" b="1" i="1" dirty="0" err="1">
                <a:solidFill>
                  <a:schemeClr val="accent5">
                    <a:lumMod val="50000"/>
                  </a:schemeClr>
                </a:solidFill>
                <a:latin typeface="Arial" panose="020B0604020202020204" pitchFamily="34" charset="0"/>
                <a:cs typeface="Arial" panose="020B0604020202020204" pitchFamily="34" charset="0"/>
              </a:rPr>
              <a:t>Tổng</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quan</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về</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dữ</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liệu</a:t>
            </a:r>
            <a:endParaRPr lang="en-US" b="1" i="1" dirty="0">
              <a:solidFill>
                <a:schemeClr val="accent5">
                  <a:lumMod val="50000"/>
                </a:schemeClr>
              </a:solidFill>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9EB816B7-2FA2-410A-8897-A4546943CC96}"/>
              </a:ext>
            </a:extLst>
          </p:cNvPr>
          <p:cNvPicPr>
            <a:picLocks noChangeAspect="1"/>
          </p:cNvPicPr>
          <p:nvPr/>
        </p:nvPicPr>
        <p:blipFill>
          <a:blip r:embed="rId3"/>
          <a:stretch>
            <a:fillRect/>
          </a:stretch>
        </p:blipFill>
        <p:spPr>
          <a:xfrm>
            <a:off x="1251477" y="845394"/>
            <a:ext cx="10137857" cy="5447830"/>
          </a:xfrm>
          <a:prstGeom prst="rect">
            <a:avLst/>
          </a:prstGeom>
        </p:spPr>
      </p:pic>
    </p:spTree>
    <p:extLst>
      <p:ext uri="{BB962C8B-B14F-4D97-AF65-F5344CB8AC3E}">
        <p14:creationId xmlns:p14="http://schemas.microsoft.com/office/powerpoint/2010/main" val="249995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51478" y="293843"/>
            <a:ext cx="6656832" cy="530352"/>
          </a:xfrm>
        </p:spPr>
        <p:txBody>
          <a:bodyPr/>
          <a:lstStyle/>
          <a:p>
            <a:r>
              <a:rPr lang="en-US" sz="4000" b="1" dirty="0">
                <a:latin typeface="Arial" panose="020B0604020202020204" pitchFamily="34" charset="0"/>
                <a:cs typeface="Arial" panose="020B0604020202020204" pitchFamily="34" charset="0"/>
              </a:rPr>
              <a:t>KHAI PHÁ DỮ LIỆU</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A8925D5-4713-D5FB-A84A-76EA7943D36F}"/>
              </a:ext>
            </a:extLst>
          </p:cNvPr>
          <p:cNvSpPr txBox="1"/>
          <p:nvPr/>
        </p:nvSpPr>
        <p:spPr>
          <a:xfrm>
            <a:off x="9976823" y="3105834"/>
            <a:ext cx="1472206" cy="646331"/>
          </a:xfrm>
          <a:prstGeom prst="rect">
            <a:avLst/>
          </a:prstGeom>
          <a:noFill/>
        </p:spPr>
        <p:txBody>
          <a:bodyPr wrap="square">
            <a:spAutoFit/>
          </a:bodyPr>
          <a:lstStyle/>
          <a:p>
            <a:pPr algn="ctr"/>
            <a:r>
              <a:rPr lang="en-US" b="1" i="1" dirty="0" err="1">
                <a:solidFill>
                  <a:schemeClr val="accent5">
                    <a:lumMod val="50000"/>
                  </a:schemeClr>
                </a:solidFill>
                <a:latin typeface="Arial" panose="020B0604020202020204" pitchFamily="34" charset="0"/>
                <a:cs typeface="Arial" panose="020B0604020202020204" pitchFamily="34" charset="0"/>
              </a:rPr>
              <a:t>Phân</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cụm</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khách</a:t>
            </a:r>
            <a:r>
              <a:rPr lang="en-US" b="1" i="1" dirty="0">
                <a:solidFill>
                  <a:schemeClr val="accent5">
                    <a:lumMod val="50000"/>
                  </a:schemeClr>
                </a:solidFill>
                <a:latin typeface="Arial" panose="020B0604020202020204" pitchFamily="34" charset="0"/>
                <a:cs typeface="Arial" panose="020B0604020202020204" pitchFamily="34" charset="0"/>
              </a:rPr>
              <a:t> </a:t>
            </a:r>
            <a:r>
              <a:rPr lang="en-US" b="1" i="1" dirty="0" err="1">
                <a:solidFill>
                  <a:schemeClr val="accent5">
                    <a:lumMod val="50000"/>
                  </a:schemeClr>
                </a:solidFill>
                <a:latin typeface="Arial" panose="020B0604020202020204" pitchFamily="34" charset="0"/>
                <a:cs typeface="Arial" panose="020B0604020202020204" pitchFamily="34" charset="0"/>
              </a:rPr>
              <a:t>hàng</a:t>
            </a:r>
            <a:endParaRPr lang="en-US" b="1" i="1" dirty="0">
              <a:solidFill>
                <a:schemeClr val="accent5">
                  <a:lumMod val="5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D61CCE3-8396-8EBA-5E62-B46791A9BCFB}"/>
              </a:ext>
            </a:extLst>
          </p:cNvPr>
          <p:cNvPicPr>
            <a:picLocks noChangeAspect="1"/>
          </p:cNvPicPr>
          <p:nvPr/>
        </p:nvPicPr>
        <p:blipFill>
          <a:blip r:embed="rId3"/>
          <a:stretch>
            <a:fillRect/>
          </a:stretch>
        </p:blipFill>
        <p:spPr>
          <a:xfrm>
            <a:off x="1251478" y="861915"/>
            <a:ext cx="7918472" cy="5936919"/>
          </a:xfrm>
          <a:prstGeom prst="rect">
            <a:avLst/>
          </a:prstGeom>
        </p:spPr>
      </p:pic>
    </p:spTree>
    <p:extLst>
      <p:ext uri="{BB962C8B-B14F-4D97-AF65-F5344CB8AC3E}">
        <p14:creationId xmlns:p14="http://schemas.microsoft.com/office/powerpoint/2010/main" val="246185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THỰC NGHIỆM VÀ KẾT QUẢ</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14</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C698D3E4-FD72-E9DD-5807-0003F935B2A4}"/>
              </a:ext>
            </a:extLst>
          </p:cNvPr>
          <p:cNvSpPr>
            <a:spLocks noGrp="1"/>
          </p:cNvSpPr>
          <p:nvPr>
            <p:ph type="title"/>
          </p:nvPr>
        </p:nvSpPr>
        <p:spPr>
          <a:xfrm>
            <a:off x="877824" y="654049"/>
            <a:ext cx="6656832" cy="530352"/>
          </a:xfrm>
        </p:spPr>
        <p:txBody>
          <a:bodyPr/>
          <a:lstStyle/>
          <a:p>
            <a:r>
              <a:rPr lang="en-US" sz="4000" b="1" cap="none" dirty="0" err="1">
                <a:latin typeface="Arial" panose="020B0604020202020204" pitchFamily="34" charset="0"/>
                <a:cs typeface="Arial" panose="020B0604020202020204" pitchFamily="34" charset="0"/>
              </a:rPr>
              <a:t>Chuyển</a:t>
            </a:r>
            <a:r>
              <a:rPr lang="en-US" sz="4000" b="1" cap="none" dirty="0">
                <a:latin typeface="Arial" panose="020B0604020202020204" pitchFamily="34" charset="0"/>
                <a:cs typeface="Arial" panose="020B0604020202020204" pitchFamily="34" charset="0"/>
              </a:rPr>
              <a:t> </a:t>
            </a:r>
            <a:r>
              <a:rPr lang="en-US" sz="4000" b="1" cap="none" dirty="0" err="1">
                <a:latin typeface="Arial" panose="020B0604020202020204" pitchFamily="34" charset="0"/>
                <a:cs typeface="Arial" panose="020B0604020202020204" pitchFamily="34" charset="0"/>
              </a:rPr>
              <a:t>bị</a:t>
            </a:r>
            <a:r>
              <a:rPr lang="en-US" sz="4000" b="1" cap="none" dirty="0">
                <a:latin typeface="Arial" panose="020B0604020202020204" pitchFamily="34" charset="0"/>
                <a:cs typeface="Arial" panose="020B0604020202020204" pitchFamily="34" charset="0"/>
              </a:rPr>
              <a:t> </a:t>
            </a:r>
            <a:r>
              <a:rPr lang="en-US" sz="4000" b="1" cap="none" dirty="0" err="1">
                <a:latin typeface="Arial" panose="020B0604020202020204" pitchFamily="34" charset="0"/>
                <a:cs typeface="Arial" panose="020B0604020202020204" pitchFamily="34" charset="0"/>
              </a:rPr>
              <a:t>thực</a:t>
            </a:r>
            <a:r>
              <a:rPr lang="en-US" sz="4000" b="1" cap="none" dirty="0">
                <a:latin typeface="Arial" panose="020B0604020202020204" pitchFamily="34" charset="0"/>
                <a:cs typeface="Arial" panose="020B0604020202020204" pitchFamily="34" charset="0"/>
              </a:rPr>
              <a:t> </a:t>
            </a:r>
            <a:r>
              <a:rPr lang="en-US" sz="4000" b="1" cap="none" dirty="0" err="1">
                <a:latin typeface="Arial" panose="020B0604020202020204" pitchFamily="34" charset="0"/>
                <a:cs typeface="Arial" panose="020B0604020202020204" pitchFamily="34" charset="0"/>
              </a:rPr>
              <a:t>nghiệm</a:t>
            </a:r>
            <a:endParaRPr lang="en-US" sz="4000" b="1"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167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128806" y="1074169"/>
            <a:ext cx="6535270" cy="548640"/>
          </a:xfrm>
        </p:spPr>
        <p:txBody>
          <a:bodyPr/>
          <a:lstStyle/>
          <a:p>
            <a:pPr marL="0" marR="0" lvl="0" indent="0" defTabSz="914400" rtl="0" eaLnBrk="1" fontAlgn="auto" latinLnBrk="0" hangingPunct="1">
              <a:lnSpc>
                <a:spcPct val="100000"/>
              </a:lnSpc>
              <a:spcBef>
                <a:spcPts val="0"/>
              </a:spcBef>
              <a:spcAft>
                <a:spcPts val="0"/>
              </a:spcAft>
              <a:buClr>
                <a:srgbClr val="3D6D70"/>
              </a:buClr>
              <a:buSzPts val="3600"/>
              <a:buFont typeface="Montserrat"/>
              <a:buNone/>
              <a:tabLst/>
              <a:defRPr/>
            </a:pPr>
            <a:r>
              <a:rPr kumimoji="0" lang="en-US"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TỔNG QUAN ĐỀ TÀI</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pic>
        <p:nvPicPr>
          <p:cNvPr id="26" name="Content Placeholder 25">
            <a:extLst>
              <a:ext uri="{FF2B5EF4-FFF2-40B4-BE49-F238E27FC236}">
                <a16:creationId xmlns:a16="http://schemas.microsoft.com/office/drawing/2014/main" id="{A4FDC701-1B01-1DD3-BD31-2B59CB0588B3}"/>
              </a:ext>
            </a:extLst>
          </p:cNvPr>
          <p:cNvPicPr>
            <a:picLocks noGrp="1" noChangeAspect="1"/>
          </p:cNvPicPr>
          <p:nvPr>
            <p:ph idx="1"/>
          </p:nvPr>
        </p:nvPicPr>
        <p:blipFill>
          <a:blip r:embed="rId3"/>
          <a:stretch>
            <a:fillRect/>
          </a:stretch>
        </p:blipFill>
        <p:spPr>
          <a:xfrm>
            <a:off x="7321446" y="3122168"/>
            <a:ext cx="4580692" cy="3435520"/>
          </a:xfrm>
        </p:spPr>
      </p:pic>
      <p:sp>
        <p:nvSpPr>
          <p:cNvPr id="6" name="Google Shape;2375;p51">
            <a:extLst>
              <a:ext uri="{FF2B5EF4-FFF2-40B4-BE49-F238E27FC236}">
                <a16:creationId xmlns:a16="http://schemas.microsoft.com/office/drawing/2014/main" id="{5AB32940-6EEF-2FD3-CE5C-D5C9E7A311A5}"/>
              </a:ext>
            </a:extLst>
          </p:cNvPr>
          <p:cNvSpPr/>
          <p:nvPr/>
        </p:nvSpPr>
        <p:spPr>
          <a:xfrm>
            <a:off x="1066800" y="2282397"/>
            <a:ext cx="2127777" cy="2120708"/>
          </a:xfrm>
          <a:prstGeom prst="ellipse">
            <a:avLst/>
          </a:prstGeom>
          <a:noFill/>
          <a:ln w="28575" cap="flat" cmpd="sng">
            <a:solidFill>
              <a:srgbClr val="3D6D7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endParaRPr>
          </a:p>
        </p:txBody>
      </p:sp>
      <p:sp>
        <p:nvSpPr>
          <p:cNvPr id="10" name="Google Shape;2377;p51">
            <a:extLst>
              <a:ext uri="{FF2B5EF4-FFF2-40B4-BE49-F238E27FC236}">
                <a16:creationId xmlns:a16="http://schemas.microsoft.com/office/drawing/2014/main" id="{F0C2AF0E-CEA7-F401-518D-E0B260529CE3}"/>
              </a:ext>
            </a:extLst>
          </p:cNvPr>
          <p:cNvSpPr txBox="1">
            <a:spLocks/>
          </p:cNvSpPr>
          <p:nvPr/>
        </p:nvSpPr>
        <p:spPr>
          <a:xfrm>
            <a:off x="936037" y="2938951"/>
            <a:ext cx="2389302" cy="80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6000"/>
              <a:buFont typeface="Montserrat"/>
              <a:buNone/>
              <a:defRPr sz="5000" b="1" i="0" u="none" strike="noStrike" cap="none">
                <a:solidFill>
                  <a:schemeClr val="accent3"/>
                </a:solidFill>
                <a:latin typeface="Montserrat"/>
                <a:ea typeface="Montserrat"/>
                <a:cs typeface="Montserrat"/>
                <a:sym typeface="Montserrat"/>
              </a:defRPr>
            </a:lvl1pPr>
            <a:lvl2pPr marR="0" lvl="1"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2pPr>
            <a:lvl3pPr marR="0" lvl="2"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3pPr>
            <a:lvl4pPr marR="0" lvl="3"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4pPr>
            <a:lvl5pPr marR="0" lvl="4"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5pPr>
            <a:lvl6pPr marR="0" lvl="5"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6pPr>
            <a:lvl7pPr marR="0" lvl="6"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7pPr>
            <a:lvl8pPr marR="0" lvl="7"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8pPr>
            <a:lvl9pPr marR="0" lvl="8"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3D6D70"/>
              </a:buClr>
              <a:buSzPts val="6000"/>
              <a:buFont typeface="Montserrat"/>
              <a:buNone/>
              <a:tabLst/>
              <a:defRPr/>
            </a:pPr>
            <a:r>
              <a:rPr kumimoji="0" lang="en" sz="88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01</a:t>
            </a:r>
            <a:endParaRPr kumimoji="0" lang="en" sz="8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sp>
        <p:nvSpPr>
          <p:cNvPr id="28" name="TextBox 27">
            <a:extLst>
              <a:ext uri="{FF2B5EF4-FFF2-40B4-BE49-F238E27FC236}">
                <a16:creationId xmlns:a16="http://schemas.microsoft.com/office/drawing/2014/main" id="{4BB4BF22-7E40-E247-8956-5B2F23453560}"/>
              </a:ext>
            </a:extLst>
          </p:cNvPr>
          <p:cNvSpPr txBox="1"/>
          <p:nvPr/>
        </p:nvSpPr>
        <p:spPr>
          <a:xfrm>
            <a:off x="3974442" y="2105320"/>
            <a:ext cx="7758588" cy="1287532"/>
          </a:xfrm>
          <a:prstGeom prst="rect">
            <a:avLst/>
          </a:prstGeom>
          <a:noFill/>
        </p:spPr>
        <p:txBody>
          <a:bodyPr wrap="square">
            <a:spAutoFit/>
          </a:bodyPr>
          <a:lstStyle/>
          <a:p>
            <a:pPr marL="342900" indent="-342900" algn="just">
              <a:lnSpc>
                <a:spcPct val="150000"/>
              </a:lnSpc>
              <a:spcBef>
                <a:spcPts val="600"/>
              </a:spcBef>
              <a:buFont typeface="Arial" panose="020B0604020202020204" pitchFamily="34" charset="0"/>
              <a:buChar char="•"/>
            </a:pPr>
            <a:r>
              <a:rPr lang="vi-VN" sz="1800" spc="0" dirty="0">
                <a:latin typeface="Arial" panose="020B0604020202020204" pitchFamily="34" charset="0"/>
                <a:cs typeface="Arial" panose="020B0604020202020204" pitchFamily="34" charset="0"/>
              </a:rPr>
              <a:t>Hầu hết các ngân hàng trên thế giới đều cung cấp dịch vụ thẻ tín dụng. Dịch vụ này khá phổ biến vì sử dụng thẻ tín dụng là một cách thuận tiện để thanh toán hóa đơn. </a:t>
            </a:r>
            <a:r>
              <a:rPr lang="vi-VN" sz="1800" b="0" i="0" u="none" strike="noStrike" dirty="0">
                <a:solidFill>
                  <a:srgbClr val="000000"/>
                </a:solidFill>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74A98FA5-B35F-3569-4A98-E9D43DB5E2C7}"/>
              </a:ext>
            </a:extLst>
          </p:cNvPr>
          <p:cNvSpPr txBox="1"/>
          <p:nvPr/>
        </p:nvSpPr>
        <p:spPr>
          <a:xfrm>
            <a:off x="3994655" y="3937709"/>
            <a:ext cx="2657475" cy="2534027"/>
          </a:xfrm>
          <a:prstGeom prst="rect">
            <a:avLst/>
          </a:prstGeom>
          <a:noFill/>
        </p:spPr>
        <p:txBody>
          <a:bodyPr wrap="square">
            <a:spAutoFit/>
          </a:bodyPr>
          <a:lstStyle/>
          <a:p>
            <a:pPr marL="342900" indent="-342900" algn="just">
              <a:lnSpc>
                <a:spcPct val="150000"/>
              </a:lnSpc>
              <a:spcBef>
                <a:spcPts val="600"/>
              </a:spcBef>
              <a:buFont typeface="Arial" panose="020B0604020202020204" pitchFamily="34" charset="0"/>
              <a:buChar char="•"/>
            </a:pPr>
            <a:r>
              <a:rPr lang="vi-VN" sz="1800" b="0" i="0" u="none" strike="noStrike" dirty="0">
                <a:solidFill>
                  <a:srgbClr val="000000"/>
                </a:solidFill>
                <a:effectLst/>
                <a:latin typeface="Arial" panose="020B0604020202020204" pitchFamily="34" charset="0"/>
                <a:cs typeface="Arial" panose="020B0604020202020204" pitchFamily="34" charset="0"/>
              </a:rPr>
              <a:t>Khách hàng dài hạn được kết nối trực tiếp với việc tạo ra lợi nhuận; do đó, các ngân hàng tránh để mất khách hàng</a:t>
            </a:r>
            <a:r>
              <a:rPr lang="en-US" sz="1800" dirty="0">
                <a:solidFill>
                  <a:srgbClr val="000000"/>
                </a:solidFill>
                <a:latin typeface="Arial" panose="020B0604020202020204" pitchFamily="34" charset="0"/>
                <a:cs typeface="Arial" panose="020B0604020202020204" pitchFamily="34" charset="0"/>
              </a:rPr>
              <a:t>.</a:t>
            </a:r>
            <a:endParaRPr lang="en-US" sz="1800" b="0" i="0" u="none" strike="noStrike"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9E935F-A8B5-B2CA-A64D-2CE2635841D9}"/>
              </a:ext>
            </a:extLst>
          </p:cNvPr>
          <p:cNvPicPr>
            <a:picLocks noChangeAspect="1"/>
          </p:cNvPicPr>
          <p:nvPr/>
        </p:nvPicPr>
        <p:blipFill>
          <a:blip r:embed="rId3"/>
          <a:stretch>
            <a:fillRect/>
          </a:stretch>
        </p:blipFill>
        <p:spPr>
          <a:xfrm>
            <a:off x="4132672" y="1192046"/>
            <a:ext cx="5309566" cy="2876015"/>
          </a:xfrm>
          <a:prstGeom prst="rect">
            <a:avLst/>
          </a:prstGeom>
        </p:spPr>
      </p:pic>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132672" y="423050"/>
            <a:ext cx="6535270" cy="548640"/>
          </a:xfrm>
        </p:spPr>
        <p:txBody>
          <a:bodyPr/>
          <a:lstStyle/>
          <a:p>
            <a:pPr marL="0" marR="0" lvl="0" indent="0" defTabSz="914400" rtl="0" eaLnBrk="1" fontAlgn="auto" latinLnBrk="0" hangingPunct="1">
              <a:lnSpc>
                <a:spcPct val="100000"/>
              </a:lnSpc>
              <a:spcBef>
                <a:spcPts val="0"/>
              </a:spcBef>
              <a:spcAft>
                <a:spcPts val="0"/>
              </a:spcAft>
              <a:buClr>
                <a:srgbClr val="3D6D70"/>
              </a:buClr>
              <a:buSzPts val="3600"/>
              <a:buFont typeface="Montserrat"/>
              <a:buNone/>
              <a:tabLst/>
              <a:defRPr/>
            </a:pPr>
            <a:r>
              <a:rPr kumimoji="0" lang="en-US"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CƠ SỞ LÝ THUYẾT</a:t>
            </a:r>
            <a:endParaRPr kumimoji="0" lang="vi-VN"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
        <p:nvSpPr>
          <p:cNvPr id="6" name="Google Shape;2375;p51">
            <a:extLst>
              <a:ext uri="{FF2B5EF4-FFF2-40B4-BE49-F238E27FC236}">
                <a16:creationId xmlns:a16="http://schemas.microsoft.com/office/drawing/2014/main" id="{5AB32940-6EEF-2FD3-CE5C-D5C9E7A311A5}"/>
              </a:ext>
            </a:extLst>
          </p:cNvPr>
          <p:cNvSpPr/>
          <p:nvPr/>
        </p:nvSpPr>
        <p:spPr>
          <a:xfrm>
            <a:off x="1066800" y="2282397"/>
            <a:ext cx="2127777" cy="2120708"/>
          </a:xfrm>
          <a:prstGeom prst="ellipse">
            <a:avLst/>
          </a:prstGeom>
          <a:noFill/>
          <a:ln w="28575" cap="flat" cmpd="sng">
            <a:solidFill>
              <a:srgbClr val="3D6D7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endParaRPr>
          </a:p>
        </p:txBody>
      </p:sp>
      <p:sp>
        <p:nvSpPr>
          <p:cNvPr id="10" name="Google Shape;2377;p51">
            <a:extLst>
              <a:ext uri="{FF2B5EF4-FFF2-40B4-BE49-F238E27FC236}">
                <a16:creationId xmlns:a16="http://schemas.microsoft.com/office/drawing/2014/main" id="{F0C2AF0E-CEA7-F401-518D-E0B260529CE3}"/>
              </a:ext>
            </a:extLst>
          </p:cNvPr>
          <p:cNvSpPr txBox="1">
            <a:spLocks/>
          </p:cNvSpPr>
          <p:nvPr/>
        </p:nvSpPr>
        <p:spPr>
          <a:xfrm>
            <a:off x="936037" y="2938951"/>
            <a:ext cx="2389302" cy="80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6000"/>
              <a:buFont typeface="Montserrat"/>
              <a:buNone/>
              <a:defRPr sz="5000" b="1" i="0" u="none" strike="noStrike" cap="none">
                <a:solidFill>
                  <a:schemeClr val="accent3"/>
                </a:solidFill>
                <a:latin typeface="Montserrat"/>
                <a:ea typeface="Montserrat"/>
                <a:cs typeface="Montserrat"/>
                <a:sym typeface="Montserrat"/>
              </a:defRPr>
            </a:lvl1pPr>
            <a:lvl2pPr marR="0" lvl="1"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2pPr>
            <a:lvl3pPr marR="0" lvl="2"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3pPr>
            <a:lvl4pPr marR="0" lvl="3"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4pPr>
            <a:lvl5pPr marR="0" lvl="4"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5pPr>
            <a:lvl6pPr marR="0" lvl="5"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6pPr>
            <a:lvl7pPr marR="0" lvl="6"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7pPr>
            <a:lvl8pPr marR="0" lvl="7"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8pPr>
            <a:lvl9pPr marR="0" lvl="8"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3D6D70"/>
              </a:buClr>
              <a:buSzPts val="6000"/>
              <a:buFont typeface="Montserrat"/>
              <a:buNone/>
              <a:tabLst/>
              <a:defRPr/>
            </a:pPr>
            <a:r>
              <a:rPr kumimoji="0" lang="en" sz="88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02</a:t>
            </a:r>
            <a:endParaRPr kumimoji="0" lang="en" sz="8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sp>
        <p:nvSpPr>
          <p:cNvPr id="14" name="TextBox 13">
            <a:extLst>
              <a:ext uri="{FF2B5EF4-FFF2-40B4-BE49-F238E27FC236}">
                <a16:creationId xmlns:a16="http://schemas.microsoft.com/office/drawing/2014/main" id="{FB53FE41-9CF2-6966-BBF2-8629A50BE34C}"/>
              </a:ext>
            </a:extLst>
          </p:cNvPr>
          <p:cNvSpPr txBox="1"/>
          <p:nvPr/>
        </p:nvSpPr>
        <p:spPr>
          <a:xfrm>
            <a:off x="9594947" y="2165270"/>
            <a:ext cx="2189884" cy="962571"/>
          </a:xfrm>
          <a:prstGeom prst="rect">
            <a:avLst/>
          </a:prstGeom>
          <a:noFill/>
        </p:spPr>
        <p:txBody>
          <a:bodyPr wrap="square">
            <a:spAutoFit/>
          </a:bodyPr>
          <a:lstStyle/>
          <a:p>
            <a:pPr algn="just">
              <a:lnSpc>
                <a:spcPct val="150000"/>
              </a:lnSpc>
            </a:pPr>
            <a:r>
              <a:rPr lang="vi-VN" sz="2000" b="1" i="0" u="none" strike="noStrike" dirty="0">
                <a:solidFill>
                  <a:srgbClr val="000000"/>
                </a:solidFill>
                <a:effectLst/>
                <a:latin typeface="Arial" panose="020B0604020202020204" pitchFamily="34" charset="0"/>
                <a:cs typeface="Arial" panose="020B0604020202020204" pitchFamily="34" charset="0"/>
              </a:rPr>
              <a:t>Khai phá dữ liệu (Data Mining) </a:t>
            </a:r>
            <a:endParaRPr lang="en-US" sz="2000" b="1" dirty="0"/>
          </a:p>
        </p:txBody>
      </p:sp>
      <p:pic>
        <p:nvPicPr>
          <p:cNvPr id="16" name="Picture 15">
            <a:extLst>
              <a:ext uri="{FF2B5EF4-FFF2-40B4-BE49-F238E27FC236}">
                <a16:creationId xmlns:a16="http://schemas.microsoft.com/office/drawing/2014/main" id="{0DC17F74-B3B1-83D2-6C57-FB900A37EC6D}"/>
              </a:ext>
            </a:extLst>
          </p:cNvPr>
          <p:cNvPicPr>
            <a:picLocks noChangeAspect="1"/>
          </p:cNvPicPr>
          <p:nvPr/>
        </p:nvPicPr>
        <p:blipFill>
          <a:blip r:embed="rId4"/>
          <a:stretch>
            <a:fillRect/>
          </a:stretch>
        </p:blipFill>
        <p:spPr>
          <a:xfrm>
            <a:off x="7169790" y="4066737"/>
            <a:ext cx="4787968" cy="2930236"/>
          </a:xfrm>
          <a:prstGeom prst="rect">
            <a:avLst/>
          </a:prstGeom>
        </p:spPr>
      </p:pic>
      <p:sp>
        <p:nvSpPr>
          <p:cNvPr id="18" name="TextBox 17">
            <a:extLst>
              <a:ext uri="{FF2B5EF4-FFF2-40B4-BE49-F238E27FC236}">
                <a16:creationId xmlns:a16="http://schemas.microsoft.com/office/drawing/2014/main" id="{2CD44E04-B52E-A93A-7428-B17045F4E477}"/>
              </a:ext>
            </a:extLst>
          </p:cNvPr>
          <p:cNvSpPr txBox="1"/>
          <p:nvPr/>
        </p:nvSpPr>
        <p:spPr>
          <a:xfrm>
            <a:off x="4771610" y="4687640"/>
            <a:ext cx="1629189" cy="1424236"/>
          </a:xfrm>
          <a:prstGeom prst="rect">
            <a:avLst/>
          </a:prstGeom>
          <a:noFill/>
        </p:spPr>
        <p:txBody>
          <a:bodyPr wrap="square">
            <a:spAutoFit/>
          </a:bodyPr>
          <a:lstStyle/>
          <a:p>
            <a:pPr algn="ctr">
              <a:lnSpc>
                <a:spcPct val="150000"/>
              </a:lnSpc>
            </a:pPr>
            <a:r>
              <a:rPr lang="vi-VN" sz="2000" b="1" i="0" u="none" strike="noStrike" dirty="0">
                <a:solidFill>
                  <a:srgbClr val="000000"/>
                </a:solidFill>
                <a:effectLst/>
                <a:latin typeface="Arial" panose="020B0604020202020204" pitchFamily="34" charset="0"/>
                <a:cs typeface="Arial" panose="020B0604020202020204" pitchFamily="34" charset="0"/>
              </a:rPr>
              <a:t>Học máy (Machine Learning) </a:t>
            </a:r>
            <a:endParaRPr lang="en-US" sz="2000" b="1" dirty="0"/>
          </a:p>
        </p:txBody>
      </p:sp>
    </p:spTree>
    <p:extLst>
      <p:ext uri="{BB962C8B-B14F-4D97-AF65-F5344CB8AC3E}">
        <p14:creationId xmlns:p14="http://schemas.microsoft.com/office/powerpoint/2010/main" val="232140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886226" y="751610"/>
            <a:ext cx="7031646" cy="457200"/>
          </a:xfrm>
        </p:spPr>
        <p:txBody>
          <a:bodyPr/>
          <a:lstStyle/>
          <a:p>
            <a:pPr algn="l"/>
            <a:r>
              <a:rPr lang="en-US" sz="3000" b="1" cap="none" dirty="0" err="1">
                <a:latin typeface="Arial" panose="020B0604020202020204" pitchFamily="34" charset="0"/>
                <a:cs typeface="Arial" panose="020B0604020202020204" pitchFamily="34" charset="0"/>
              </a:rPr>
              <a:t>Rời</a:t>
            </a:r>
            <a:r>
              <a:rPr lang="en-US" sz="3000" b="1" cap="none" dirty="0">
                <a:latin typeface="Arial" panose="020B0604020202020204" pitchFamily="34" charset="0"/>
                <a:cs typeface="Arial" panose="020B0604020202020204" pitchFamily="34" charset="0"/>
              </a:rPr>
              <a:t> </a:t>
            </a:r>
            <a:r>
              <a:rPr lang="en-US" sz="3000" b="1" cap="none" dirty="0" err="1">
                <a:latin typeface="Arial" panose="020B0604020202020204" pitchFamily="34" charset="0"/>
                <a:cs typeface="Arial" panose="020B0604020202020204" pitchFamily="34" charset="0"/>
              </a:rPr>
              <a:t>bỏ</a:t>
            </a:r>
            <a:r>
              <a:rPr lang="en-US" sz="3000" b="1" cap="none" dirty="0">
                <a:latin typeface="Arial" panose="020B0604020202020204" pitchFamily="34" charset="0"/>
                <a:cs typeface="Arial" panose="020B0604020202020204" pitchFamily="34" charset="0"/>
              </a:rPr>
              <a:t> </a:t>
            </a:r>
            <a:r>
              <a:rPr lang="en-US" sz="3000" b="1" cap="none" dirty="0" err="1">
                <a:latin typeface="Arial" panose="020B0604020202020204" pitchFamily="34" charset="0"/>
                <a:cs typeface="Arial" panose="020B0604020202020204" pitchFamily="34" charset="0"/>
              </a:rPr>
              <a:t>thẻ</a:t>
            </a:r>
            <a:r>
              <a:rPr lang="en-US" sz="3000" b="1" cap="none" dirty="0">
                <a:latin typeface="Arial" panose="020B0604020202020204" pitchFamily="34" charset="0"/>
                <a:cs typeface="Arial" panose="020B0604020202020204" pitchFamily="34" charset="0"/>
              </a:rPr>
              <a:t> </a:t>
            </a:r>
            <a:r>
              <a:rPr lang="en-US" sz="3000" b="1" cap="none" dirty="0" err="1">
                <a:latin typeface="Arial" panose="020B0604020202020204" pitchFamily="34" charset="0"/>
                <a:cs typeface="Arial" panose="020B0604020202020204" pitchFamily="34" charset="0"/>
              </a:rPr>
              <a:t>tín</a:t>
            </a:r>
            <a:r>
              <a:rPr lang="en-US" sz="3000" b="1" cap="none" dirty="0">
                <a:latin typeface="Arial" panose="020B0604020202020204" pitchFamily="34" charset="0"/>
                <a:cs typeface="Arial" panose="020B0604020202020204" pitchFamily="34" charset="0"/>
              </a:rPr>
              <a:t> </a:t>
            </a:r>
            <a:r>
              <a:rPr lang="en-US" sz="3000" b="1" cap="none" dirty="0" err="1">
                <a:latin typeface="Arial" panose="020B0604020202020204" pitchFamily="34" charset="0"/>
                <a:cs typeface="Arial" panose="020B0604020202020204" pitchFamily="34" charset="0"/>
              </a:rPr>
              <a:t>dụng</a:t>
            </a:r>
            <a:endParaRPr lang="en-US" sz="3000" b="1" cap="none"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6758A4-8A09-EC36-262B-E4EFD163DCE4}"/>
                  </a:ext>
                </a:extLst>
              </p:cNvPr>
              <p:cNvSpPr txBox="1"/>
              <p:nvPr/>
            </p:nvSpPr>
            <p:spPr>
              <a:xfrm>
                <a:off x="740753" y="1436220"/>
                <a:ext cx="5355247" cy="43092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kern="0" dirty="0">
                    <a:latin typeface="Arial" panose="020B0604020202020204" pitchFamily="34" charset="0"/>
                    <a:ea typeface="Times New Roman" panose="02020603050405020304" pitchFamily="18" charset="0"/>
                    <a:cs typeface="Arial" panose="020B0604020202020204" pitchFamily="34" charset="0"/>
                  </a:rPr>
                  <a:t>Rời </a:t>
                </a:r>
                <a:r>
                  <a:rPr lang="en-US" sz="2000" kern="0" dirty="0" err="1">
                    <a:latin typeface="Arial" panose="020B0604020202020204" pitchFamily="34" charset="0"/>
                    <a:ea typeface="Times New Roman" panose="02020603050405020304" pitchFamily="18" charset="0"/>
                    <a:cs typeface="Arial" panose="020B0604020202020204" pitchFamily="34" charset="0"/>
                  </a:rPr>
                  <a:t>bỏ</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thẻ</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tín</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dụng</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là</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sự</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mất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mát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một</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hàng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sử</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dụng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thẻ</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tín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dụng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thông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qua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việc</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hủy</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bỏ</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hoặc</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gia</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hạn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tài</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khoản</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kern="0" dirty="0" err="1">
                    <a:effectLst/>
                    <a:latin typeface="Arial" panose="020B0604020202020204" pitchFamily="34" charset="0"/>
                    <a:ea typeface="Times New Roman" panose="02020603050405020304" pitchFamily="18" charset="0"/>
                    <a:cs typeface="Arial" panose="020B0604020202020204" pitchFamily="34" charset="0"/>
                  </a:rPr>
                  <a:t>họ</a:t>
                </a:r>
                <a:r>
                  <a:rPr lang="en-US" sz="2000" kern="0" dirty="0">
                    <a:effectLst/>
                    <a:latin typeface="Arial" panose="020B0604020202020204" pitchFamily="34" charset="0"/>
                    <a:ea typeface="Times New Roman" panose="02020603050405020304" pitchFamily="18" charset="0"/>
                    <a:cs typeface="Arial" panose="020B0604020202020204" pitchFamily="34" charset="0"/>
                  </a:rPr>
                  <a:t>. </a:t>
                </a:r>
              </a:p>
              <a:p>
                <a:pPr marL="342900" indent="-342900" algn="just">
                  <a:lnSpc>
                    <a:spcPct val="150000"/>
                  </a:lnSpc>
                  <a:buFont typeface="Arial" panose="020B0604020202020204" pitchFamily="34" charset="0"/>
                  <a:buChar char="•"/>
                </a:pPr>
                <a:endParaRPr lang="en-US" sz="2000" kern="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kern="0" dirty="0" err="1">
                    <a:latin typeface="Arial" panose="020B0604020202020204" pitchFamily="34" charset="0"/>
                    <a:ea typeface="Times New Roman" panose="02020603050405020304" pitchFamily="18" charset="0"/>
                    <a:cs typeface="Arial" panose="020B0604020202020204" pitchFamily="34" charset="0"/>
                  </a:rPr>
                  <a:t>Tỷ</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lệ</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khách</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hàng</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rời</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bỏ</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được</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xác</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định</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bằng</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công</a:t>
                </a:r>
                <a:r>
                  <a:rPr lang="en-US" sz="2000" kern="0" dirty="0">
                    <a:latin typeface="Arial" panose="020B0604020202020204" pitchFamily="34" charset="0"/>
                    <a:ea typeface="Times New Roman" panose="02020603050405020304" pitchFamily="18" charset="0"/>
                    <a:cs typeface="Arial" panose="020B0604020202020204" pitchFamily="34" charset="0"/>
                  </a:rPr>
                  <a:t> </a:t>
                </a:r>
                <a:r>
                  <a:rPr lang="en-US" sz="2000" kern="0" dirty="0" err="1">
                    <a:latin typeface="Arial" panose="020B0604020202020204" pitchFamily="34" charset="0"/>
                    <a:ea typeface="Times New Roman" panose="02020603050405020304" pitchFamily="18" charset="0"/>
                    <a:cs typeface="Arial" panose="020B0604020202020204" pitchFamily="34" charset="0"/>
                  </a:rPr>
                  <a:t>thức</a:t>
                </a:r>
                <a:r>
                  <a:rPr lang="en-US" sz="2000" kern="0" dirty="0">
                    <a:latin typeface="Arial" panose="020B0604020202020204" pitchFamily="34" charset="0"/>
                    <a:ea typeface="Times New Roman" panose="02020603050405020304" pitchFamily="18" charset="0"/>
                    <a:cs typeface="Arial" panose="020B0604020202020204" pitchFamily="34" charset="0"/>
                  </a:rPr>
                  <a:t>:</a:t>
                </a:r>
              </a:p>
              <a:p>
                <a:pPr algn="just">
                  <a:lnSpc>
                    <a:spcPct val="150000"/>
                  </a:lnSpc>
                </a:pPr>
                <a14:m>
                  <m:oMathPara xmlns:m="http://schemas.openxmlformats.org/officeDocument/2006/math">
                    <m:oMathParaPr>
                      <m:jc m:val="centerGroup"/>
                    </m:oMathParaPr>
                    <m:oMath xmlns:m="http://schemas.openxmlformats.org/officeDocument/2006/math">
                      <m:f>
                        <m:fPr>
                          <m:ctrlPr>
                            <a:rPr lang="en-US" sz="2000" i="1" kern="0" dirty="0" smtClean="0">
                              <a:latin typeface="Cambria Math" panose="02040503050406030204" pitchFamily="18" charset="0"/>
                              <a:cs typeface="Arial" panose="020B0604020202020204" pitchFamily="34" charset="0"/>
                            </a:rPr>
                          </m:ctrlPr>
                        </m:fPr>
                        <m:num>
                          <m:r>
                            <m:rPr>
                              <m:nor/>
                            </m:rPr>
                            <a:rPr lang="en-US" sz="2000" i="0" kern="0" dirty="0">
                              <a:latin typeface="Cambria Math" panose="02040503050406030204" pitchFamily="18" charset="0"/>
                              <a:ea typeface="Times New Roman" panose="02020603050405020304" pitchFamily="18" charset="0"/>
                              <a:cs typeface="Arial" panose="020B0604020202020204" pitchFamily="34" charset="0"/>
                            </a:rPr>
                            <m:t>T</m:t>
                          </m:r>
                          <m:r>
                            <m:rPr>
                              <m:nor/>
                            </m:rPr>
                            <a:rPr lang="en-US" sz="2000" i="0" kern="0" dirty="0">
                              <a:latin typeface="Cambria Math" panose="02040503050406030204" pitchFamily="18" charset="0"/>
                              <a:ea typeface="Times New Roman" panose="02020603050405020304" pitchFamily="18" charset="0"/>
                              <a:cs typeface="Arial" panose="020B0604020202020204" pitchFamily="34" charset="0"/>
                            </a:rPr>
                            <m:t>ổ</m:t>
                          </m:r>
                          <m:r>
                            <m:rPr>
                              <m:nor/>
                            </m:rPr>
                            <a:rPr lang="en-US" sz="2000" i="0" kern="0" dirty="0">
                              <a:latin typeface="Cambria Math" panose="02040503050406030204" pitchFamily="18" charset="0"/>
                              <a:ea typeface="Times New Roman" panose="02020603050405020304" pitchFamily="18" charset="0"/>
                              <a:cs typeface="Arial" panose="020B0604020202020204" pitchFamily="34" charset="0"/>
                            </a:rPr>
                            <m:t>ng</m:t>
                          </m:r>
                          <m:r>
                            <m:rPr>
                              <m:nor/>
                            </m:rPr>
                            <a:rPr lang="en-US" sz="2000" i="0" kern="0" dirty="0">
                              <a:latin typeface="Cambria Math" panose="02040503050406030204" pitchFamily="18" charset="0"/>
                              <a:ea typeface="Times New Roman" panose="02020603050405020304" pitchFamily="18" charset="0"/>
                              <a:cs typeface="Arial" panose="020B0604020202020204" pitchFamily="34" charset="0"/>
                            </a:rPr>
                            <m:t> </m:t>
                          </m:r>
                          <m:r>
                            <m:rPr>
                              <m:nor/>
                            </m:rPr>
                            <a:rPr lang="en-US" sz="2000" i="0" kern="0" dirty="0" err="1">
                              <a:latin typeface="Cambria Math" panose="02040503050406030204" pitchFamily="18" charset="0"/>
                              <a:ea typeface="Times New Roman" panose="02020603050405020304" pitchFamily="18" charset="0"/>
                              <a:cs typeface="Arial" panose="020B0604020202020204" pitchFamily="34" charset="0"/>
                            </a:rPr>
                            <m:t>kh</m:t>
                          </m:r>
                          <m:r>
                            <m:rPr>
                              <m:nor/>
                            </m:rPr>
                            <a:rPr lang="en-US" sz="2000" i="0" kern="0" dirty="0" err="1">
                              <a:latin typeface="Cambria Math" panose="02040503050406030204" pitchFamily="18" charset="0"/>
                              <a:ea typeface="Times New Roman" panose="02020603050405020304" pitchFamily="18" charset="0"/>
                              <a:cs typeface="Arial" panose="020B0604020202020204" pitchFamily="34" charset="0"/>
                            </a:rPr>
                            <m:t>á</m:t>
                          </m:r>
                          <m:r>
                            <m:rPr>
                              <m:nor/>
                            </m:rPr>
                            <a:rPr lang="en-US" sz="2000" i="0" kern="0" dirty="0" err="1">
                              <a:latin typeface="Cambria Math" panose="02040503050406030204" pitchFamily="18" charset="0"/>
                              <a:ea typeface="Times New Roman" panose="02020603050405020304" pitchFamily="18" charset="0"/>
                              <a:cs typeface="Arial" panose="020B0604020202020204" pitchFamily="34" charset="0"/>
                            </a:rPr>
                            <m:t>ch</m:t>
                          </m:r>
                          <m:r>
                            <m:rPr>
                              <m:nor/>
                            </m:rPr>
                            <a:rPr lang="en-US" sz="2000" i="0" kern="0" dirty="0">
                              <a:latin typeface="Cambria Math" panose="02040503050406030204" pitchFamily="18" charset="0"/>
                              <a:ea typeface="Times New Roman" panose="02020603050405020304" pitchFamily="18" charset="0"/>
                              <a:cs typeface="Arial" panose="020B0604020202020204" pitchFamily="34" charset="0"/>
                            </a:rPr>
                            <m:t> </m:t>
                          </m:r>
                          <m:r>
                            <m:rPr>
                              <m:nor/>
                            </m:rPr>
                            <a:rPr lang="en-US" sz="2000" i="0" kern="0" dirty="0" err="1">
                              <a:latin typeface="Cambria Math" panose="02040503050406030204" pitchFamily="18" charset="0"/>
                              <a:ea typeface="Times New Roman" panose="02020603050405020304" pitchFamily="18" charset="0"/>
                              <a:cs typeface="Arial" panose="020B0604020202020204" pitchFamily="34" charset="0"/>
                            </a:rPr>
                            <m:t>h</m:t>
                          </m:r>
                          <m:r>
                            <m:rPr>
                              <m:nor/>
                            </m:rPr>
                            <a:rPr lang="en-US" sz="2000" i="0" kern="0" dirty="0" err="1">
                              <a:latin typeface="Cambria Math" panose="02040503050406030204" pitchFamily="18" charset="0"/>
                              <a:ea typeface="Times New Roman" panose="02020603050405020304" pitchFamily="18" charset="0"/>
                              <a:cs typeface="Arial" panose="020B0604020202020204" pitchFamily="34" charset="0"/>
                            </a:rPr>
                            <m:t>à</m:t>
                          </m:r>
                          <m:r>
                            <m:rPr>
                              <m:nor/>
                            </m:rPr>
                            <a:rPr lang="en-US" sz="2000" i="0" kern="0" dirty="0" err="1">
                              <a:latin typeface="Cambria Math" panose="02040503050406030204" pitchFamily="18" charset="0"/>
                              <a:ea typeface="Times New Roman" panose="02020603050405020304" pitchFamily="18" charset="0"/>
                              <a:cs typeface="Arial" panose="020B0604020202020204" pitchFamily="34" charset="0"/>
                            </a:rPr>
                            <m:t>ng</m:t>
                          </m:r>
                          <m:r>
                            <m:rPr>
                              <m:nor/>
                            </m:rPr>
                            <a:rPr lang="en-US" sz="2000" i="0" kern="0" dirty="0">
                              <a:latin typeface="Cambria Math" panose="02040503050406030204" pitchFamily="18" charset="0"/>
                              <a:ea typeface="Times New Roman" panose="02020603050405020304" pitchFamily="18" charset="0"/>
                              <a:cs typeface="Arial" panose="020B0604020202020204" pitchFamily="34" charset="0"/>
                            </a:rPr>
                            <m:t> </m:t>
                          </m:r>
                          <m:r>
                            <m:rPr>
                              <m:nor/>
                            </m:rPr>
                            <a:rPr lang="en-US" sz="2000" b="0" i="0" kern="0" dirty="0" smtClean="0">
                              <a:latin typeface="Cambria Math" panose="02040503050406030204" pitchFamily="18" charset="0"/>
                              <a:ea typeface="Times New Roman" panose="02020603050405020304" pitchFamily="18" charset="0"/>
                              <a:cs typeface="Arial" panose="020B0604020202020204" pitchFamily="34" charset="0"/>
                            </a:rPr>
                            <m:t>r</m:t>
                          </m:r>
                          <m:r>
                            <m:rPr>
                              <m:nor/>
                            </m:rPr>
                            <a:rPr lang="en-US" sz="2000" b="0" i="0" kern="0" dirty="0" smtClean="0">
                              <a:latin typeface="Cambria Math" panose="02040503050406030204" pitchFamily="18" charset="0"/>
                              <a:ea typeface="Times New Roman" panose="02020603050405020304" pitchFamily="18" charset="0"/>
                              <a:cs typeface="Arial" panose="020B0604020202020204" pitchFamily="34" charset="0"/>
                            </a:rPr>
                            <m:t>ờ</m:t>
                          </m:r>
                          <m:r>
                            <m:rPr>
                              <m:nor/>
                            </m:rPr>
                            <a:rPr lang="en-US" sz="2000" b="0" i="0" kern="0" dirty="0" smtClean="0">
                              <a:latin typeface="Cambria Math" panose="02040503050406030204" pitchFamily="18" charset="0"/>
                              <a:ea typeface="Times New Roman" panose="02020603050405020304" pitchFamily="18" charset="0"/>
                              <a:cs typeface="Arial" panose="020B0604020202020204" pitchFamily="34" charset="0"/>
                            </a:rPr>
                            <m:t>i</m:t>
                          </m:r>
                          <m:r>
                            <m:rPr>
                              <m:nor/>
                            </m:rPr>
                            <a:rPr lang="en-US" sz="2000" b="0" i="0" kern="0" dirty="0" smtClean="0">
                              <a:latin typeface="Cambria Math" panose="02040503050406030204" pitchFamily="18" charset="0"/>
                              <a:ea typeface="Times New Roman" panose="02020603050405020304" pitchFamily="18" charset="0"/>
                              <a:cs typeface="Arial" panose="020B0604020202020204" pitchFamily="34" charset="0"/>
                            </a:rPr>
                            <m:t> </m:t>
                          </m:r>
                          <m:r>
                            <m:rPr>
                              <m:nor/>
                            </m:rPr>
                            <a:rPr lang="en-US" sz="2000" b="0" i="0" kern="0" dirty="0" smtClean="0">
                              <a:latin typeface="Cambria Math" panose="02040503050406030204" pitchFamily="18" charset="0"/>
                              <a:ea typeface="Times New Roman" panose="02020603050405020304" pitchFamily="18" charset="0"/>
                              <a:cs typeface="Arial" panose="020B0604020202020204" pitchFamily="34" charset="0"/>
                            </a:rPr>
                            <m:t>b</m:t>
                          </m:r>
                          <m:r>
                            <m:rPr>
                              <m:nor/>
                            </m:rPr>
                            <a:rPr lang="en-US" sz="2000" b="0" i="0" kern="0" dirty="0" smtClean="0">
                              <a:latin typeface="Cambria Math" panose="02040503050406030204" pitchFamily="18" charset="0"/>
                              <a:ea typeface="Times New Roman" panose="02020603050405020304" pitchFamily="18" charset="0"/>
                              <a:cs typeface="Arial" panose="020B0604020202020204" pitchFamily="34" charset="0"/>
                            </a:rPr>
                            <m:t>ỏ</m:t>
                          </m:r>
                        </m:num>
                        <m:den>
                          <m:r>
                            <m:rPr>
                              <m:nor/>
                            </m:rPr>
                            <a:rPr lang="en-US" sz="2000" b="0" i="0" kern="0" dirty="0" smtClean="0">
                              <a:latin typeface="Cambria Math" panose="02040503050406030204" pitchFamily="18" charset="0"/>
                              <a:cs typeface="Arial" panose="020B0604020202020204" pitchFamily="34" charset="0"/>
                            </a:rPr>
                            <m:t>T</m:t>
                          </m:r>
                          <m:r>
                            <m:rPr>
                              <m:nor/>
                            </m:rPr>
                            <a:rPr lang="en-US" sz="2000" i="0" kern="0" dirty="0">
                              <a:latin typeface="Cambria Math" panose="02040503050406030204" pitchFamily="18" charset="0"/>
                              <a:cs typeface="Arial" panose="020B0604020202020204" pitchFamily="34" charset="0"/>
                            </a:rPr>
                            <m:t>ổ</m:t>
                          </m:r>
                          <m:r>
                            <m:rPr>
                              <m:nor/>
                            </m:rPr>
                            <a:rPr lang="en-US" sz="2000" i="0" kern="0" dirty="0">
                              <a:latin typeface="Cambria Math" panose="02040503050406030204" pitchFamily="18" charset="0"/>
                              <a:cs typeface="Arial" panose="020B0604020202020204" pitchFamily="34" charset="0"/>
                            </a:rPr>
                            <m:t>ng</m:t>
                          </m:r>
                          <m:r>
                            <m:rPr>
                              <m:nor/>
                            </m:rPr>
                            <a:rPr lang="en-US" sz="2000" i="0" kern="0" dirty="0">
                              <a:latin typeface="Cambria Math" panose="02040503050406030204" pitchFamily="18" charset="0"/>
                              <a:cs typeface="Arial" panose="020B0604020202020204" pitchFamily="34" charset="0"/>
                            </a:rPr>
                            <m:t> </m:t>
                          </m:r>
                          <m:r>
                            <m:rPr>
                              <m:nor/>
                            </m:rPr>
                            <a:rPr lang="en-US" sz="2000" i="0" kern="0" dirty="0">
                              <a:latin typeface="Cambria Math" panose="02040503050406030204" pitchFamily="18" charset="0"/>
                              <a:cs typeface="Arial" panose="020B0604020202020204" pitchFamily="34" charset="0"/>
                            </a:rPr>
                            <m:t>kh</m:t>
                          </m:r>
                          <m:r>
                            <m:rPr>
                              <m:nor/>
                            </m:rPr>
                            <a:rPr lang="en-US" sz="2000" i="0" kern="0" dirty="0">
                              <a:latin typeface="Cambria Math" panose="02040503050406030204" pitchFamily="18" charset="0"/>
                              <a:cs typeface="Arial" panose="020B0604020202020204" pitchFamily="34" charset="0"/>
                            </a:rPr>
                            <m:t>á</m:t>
                          </m:r>
                          <m:r>
                            <m:rPr>
                              <m:nor/>
                            </m:rPr>
                            <a:rPr lang="en-US" sz="2000" i="0" kern="0" dirty="0">
                              <a:latin typeface="Cambria Math" panose="02040503050406030204" pitchFamily="18" charset="0"/>
                              <a:cs typeface="Arial" panose="020B0604020202020204" pitchFamily="34" charset="0"/>
                            </a:rPr>
                            <m:t>ch</m:t>
                          </m:r>
                          <m:r>
                            <m:rPr>
                              <m:nor/>
                            </m:rPr>
                            <a:rPr lang="en-US" sz="2000" i="0" kern="0" dirty="0">
                              <a:latin typeface="Cambria Math" panose="02040503050406030204" pitchFamily="18" charset="0"/>
                              <a:cs typeface="Arial" panose="020B0604020202020204" pitchFamily="34" charset="0"/>
                            </a:rPr>
                            <m:t> </m:t>
                          </m:r>
                          <m:r>
                            <m:rPr>
                              <m:nor/>
                            </m:rPr>
                            <a:rPr lang="en-US" sz="2000" i="0" kern="0" dirty="0">
                              <a:latin typeface="Cambria Math" panose="02040503050406030204" pitchFamily="18" charset="0"/>
                              <a:cs typeface="Arial" panose="020B0604020202020204" pitchFamily="34" charset="0"/>
                            </a:rPr>
                            <m:t>h</m:t>
                          </m:r>
                          <m:r>
                            <m:rPr>
                              <m:nor/>
                            </m:rPr>
                            <a:rPr lang="en-US" sz="2000" i="0" kern="0" dirty="0">
                              <a:latin typeface="Cambria Math" panose="02040503050406030204" pitchFamily="18" charset="0"/>
                              <a:cs typeface="Arial" panose="020B0604020202020204" pitchFamily="34" charset="0"/>
                            </a:rPr>
                            <m:t>à</m:t>
                          </m:r>
                          <m:r>
                            <m:rPr>
                              <m:nor/>
                            </m:rPr>
                            <a:rPr lang="en-US" sz="2000" i="0" kern="0" dirty="0">
                              <a:latin typeface="Cambria Math" panose="02040503050406030204" pitchFamily="18" charset="0"/>
                              <a:cs typeface="Arial" panose="020B0604020202020204" pitchFamily="34" charset="0"/>
                            </a:rPr>
                            <m:t>ng</m:t>
                          </m:r>
                          <m:r>
                            <m:rPr>
                              <m:nor/>
                            </m:rPr>
                            <a:rPr lang="en-US" sz="2000" i="0" kern="0" dirty="0">
                              <a:latin typeface="Cambria Math" panose="02040503050406030204" pitchFamily="18" charset="0"/>
                              <a:cs typeface="Arial" panose="020B0604020202020204" pitchFamily="34" charset="0"/>
                            </a:rPr>
                            <m:t> </m:t>
                          </m:r>
                          <m:r>
                            <m:rPr>
                              <m:nor/>
                            </m:rPr>
                            <a:rPr lang="en-US" sz="2000" i="0" kern="0" dirty="0">
                              <a:latin typeface="Cambria Math" panose="02040503050406030204" pitchFamily="18" charset="0"/>
                              <a:cs typeface="Arial" panose="020B0604020202020204" pitchFamily="34" charset="0"/>
                            </a:rPr>
                            <m:t>theo</m:t>
                          </m:r>
                          <m:r>
                            <m:rPr>
                              <m:nor/>
                            </m:rPr>
                            <a:rPr lang="en-US" sz="2000" i="0" kern="0" dirty="0">
                              <a:latin typeface="Cambria Math" panose="02040503050406030204" pitchFamily="18" charset="0"/>
                              <a:cs typeface="Arial" panose="020B0604020202020204" pitchFamily="34" charset="0"/>
                            </a:rPr>
                            <m:t> </m:t>
                          </m:r>
                          <m:r>
                            <m:rPr>
                              <m:nor/>
                            </m:rPr>
                            <a:rPr lang="en-US" sz="2000" i="0" kern="0" dirty="0">
                              <a:latin typeface="Cambria Math" panose="02040503050406030204" pitchFamily="18" charset="0"/>
                              <a:cs typeface="Arial" panose="020B0604020202020204" pitchFamily="34" charset="0"/>
                            </a:rPr>
                            <m:t>th</m:t>
                          </m:r>
                          <m:r>
                            <m:rPr>
                              <m:nor/>
                            </m:rPr>
                            <a:rPr lang="en-US" sz="2000" i="0" kern="0" dirty="0">
                              <a:latin typeface="Cambria Math" panose="02040503050406030204" pitchFamily="18" charset="0"/>
                              <a:cs typeface="Arial" panose="020B0604020202020204" pitchFamily="34" charset="0"/>
                            </a:rPr>
                            <m:t>ờ</m:t>
                          </m:r>
                          <m:r>
                            <m:rPr>
                              <m:nor/>
                            </m:rPr>
                            <a:rPr lang="en-US" sz="2000" i="0" kern="0" dirty="0">
                              <a:latin typeface="Cambria Math" panose="02040503050406030204" pitchFamily="18" charset="0"/>
                              <a:cs typeface="Arial" panose="020B0604020202020204" pitchFamily="34" charset="0"/>
                            </a:rPr>
                            <m:t>i</m:t>
                          </m:r>
                          <m:r>
                            <m:rPr>
                              <m:nor/>
                            </m:rPr>
                            <a:rPr lang="en-US" sz="2000" i="0" kern="0" dirty="0">
                              <a:latin typeface="Cambria Math" panose="02040503050406030204" pitchFamily="18" charset="0"/>
                              <a:cs typeface="Arial" panose="020B0604020202020204" pitchFamily="34" charset="0"/>
                            </a:rPr>
                            <m:t> đ</m:t>
                          </m:r>
                          <m:r>
                            <m:rPr>
                              <m:nor/>
                            </m:rPr>
                            <a:rPr lang="en-US" sz="2000" i="0" kern="0" dirty="0">
                              <a:latin typeface="Cambria Math" panose="02040503050406030204" pitchFamily="18" charset="0"/>
                              <a:cs typeface="Arial" panose="020B0604020202020204" pitchFamily="34" charset="0"/>
                            </a:rPr>
                            <m:t>i</m:t>
                          </m:r>
                          <m:r>
                            <m:rPr>
                              <m:nor/>
                            </m:rPr>
                            <a:rPr lang="en-US" sz="2000" i="0" kern="0" dirty="0">
                              <a:latin typeface="Cambria Math" panose="02040503050406030204" pitchFamily="18" charset="0"/>
                              <a:cs typeface="Arial" panose="020B0604020202020204" pitchFamily="34" charset="0"/>
                            </a:rPr>
                            <m:t>ể</m:t>
                          </m:r>
                          <m:r>
                            <m:rPr>
                              <m:nor/>
                            </m:rPr>
                            <a:rPr lang="en-US" sz="2000" i="0" kern="0" dirty="0">
                              <a:latin typeface="Cambria Math" panose="02040503050406030204" pitchFamily="18" charset="0"/>
                              <a:cs typeface="Arial" panose="020B0604020202020204" pitchFamily="34" charset="0"/>
                            </a:rPr>
                            <m:t>m</m:t>
                          </m:r>
                          <m:r>
                            <m:rPr>
                              <m:nor/>
                            </m:rPr>
                            <a:rPr lang="en-US" sz="2000" i="0" kern="0" dirty="0">
                              <a:latin typeface="Cambria Math" panose="02040503050406030204" pitchFamily="18" charset="0"/>
                              <a:cs typeface="Arial" panose="020B0604020202020204" pitchFamily="34" charset="0"/>
                            </a:rPr>
                            <m:t> </m:t>
                          </m:r>
                          <m:r>
                            <m:rPr>
                              <m:nor/>
                            </m:rPr>
                            <a:rPr lang="en-US" sz="2000" i="0" kern="0" dirty="0">
                              <a:latin typeface="Cambria Math" panose="02040503050406030204" pitchFamily="18" charset="0"/>
                              <a:cs typeface="Arial" panose="020B0604020202020204" pitchFamily="34" charset="0"/>
                            </a:rPr>
                            <m:t>x</m:t>
                          </m:r>
                          <m:r>
                            <m:rPr>
                              <m:nor/>
                            </m:rPr>
                            <a:rPr lang="en-US" sz="2000" i="0" kern="0" dirty="0">
                              <a:latin typeface="Cambria Math" panose="02040503050406030204" pitchFamily="18" charset="0"/>
                              <a:cs typeface="Arial" panose="020B0604020202020204" pitchFamily="34" charset="0"/>
                            </a:rPr>
                            <m:t>á</m:t>
                          </m:r>
                          <m:r>
                            <m:rPr>
                              <m:nor/>
                            </m:rPr>
                            <a:rPr lang="en-US" sz="2000" i="0" kern="0" dirty="0">
                              <a:latin typeface="Cambria Math" panose="02040503050406030204" pitchFamily="18" charset="0"/>
                              <a:cs typeface="Arial" panose="020B0604020202020204" pitchFamily="34" charset="0"/>
                            </a:rPr>
                            <m:t>c</m:t>
                          </m:r>
                          <m:r>
                            <m:rPr>
                              <m:nor/>
                            </m:rPr>
                            <a:rPr lang="en-US" sz="2000" i="0" kern="0" dirty="0">
                              <a:latin typeface="Cambria Math" panose="02040503050406030204" pitchFamily="18" charset="0"/>
                              <a:cs typeface="Arial" panose="020B0604020202020204" pitchFamily="34" charset="0"/>
                            </a:rPr>
                            <m:t> đị</m:t>
                          </m:r>
                          <m:r>
                            <m:rPr>
                              <m:nor/>
                            </m:rPr>
                            <a:rPr lang="en-US" sz="2000" i="0" kern="0" dirty="0">
                              <a:latin typeface="Cambria Math" panose="02040503050406030204" pitchFamily="18" charset="0"/>
                              <a:cs typeface="Arial" panose="020B0604020202020204" pitchFamily="34" charset="0"/>
                            </a:rPr>
                            <m:t>nh</m:t>
                          </m:r>
                        </m:den>
                      </m:f>
                      <m:r>
                        <m:rPr>
                          <m:nor/>
                        </m:rPr>
                        <a:rPr lang="en-US" sz="2000" i="0" kern="0" dirty="0" smtClean="0">
                          <a:latin typeface="Cambria Math" panose="02040503050406030204" pitchFamily="18" charset="0"/>
                          <a:ea typeface="Times New Roman" panose="02020603050405020304" pitchFamily="18" charset="0"/>
                          <a:cs typeface="Arial" panose="020B0604020202020204" pitchFamily="34" charset="0"/>
                        </a:rPr>
                        <m:t> </m:t>
                      </m:r>
                    </m:oMath>
                  </m:oMathPara>
                </a14:m>
                <a:endParaRPr lang="en-US" sz="2000" kern="0" dirty="0">
                  <a:effectLst/>
                  <a:latin typeface="Arial" panose="020B0604020202020204" pitchFamily="34" charset="0"/>
                  <a:ea typeface="Times New Roman" panose="02020603050405020304" pitchFamily="18"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C56758A4-8A09-EC36-262B-E4EFD163DCE4}"/>
                  </a:ext>
                </a:extLst>
              </p:cNvPr>
              <p:cNvSpPr txBox="1">
                <a:spLocks noRot="1" noChangeAspect="1" noMove="1" noResize="1" noEditPoints="1" noAdjustHandles="1" noChangeArrowheads="1" noChangeShapeType="1" noTextEdit="1"/>
              </p:cNvSpPr>
              <p:nvPr/>
            </p:nvSpPr>
            <p:spPr>
              <a:xfrm>
                <a:off x="740753" y="1436220"/>
                <a:ext cx="5355247" cy="4309257"/>
              </a:xfrm>
              <a:prstGeom prst="rect">
                <a:avLst/>
              </a:prstGeom>
              <a:blipFill>
                <a:blip r:embed="rId3"/>
                <a:stretch>
                  <a:fillRect l="-1025" r="-1139"/>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9ABE490B-56F8-C1A8-E3A8-131B37D2A93F}"/>
              </a:ext>
            </a:extLst>
          </p:cNvPr>
          <p:cNvPicPr>
            <a:picLocks noChangeAspect="1"/>
          </p:cNvPicPr>
          <p:nvPr/>
        </p:nvPicPr>
        <p:blipFill>
          <a:blip r:embed="rId4"/>
          <a:stretch>
            <a:fillRect/>
          </a:stretch>
        </p:blipFill>
        <p:spPr>
          <a:xfrm>
            <a:off x="6660776" y="2286774"/>
            <a:ext cx="5337335" cy="2850001"/>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877824" y="705425"/>
            <a:ext cx="10915859" cy="530352"/>
          </a:xfrm>
        </p:spPr>
        <p:txBody>
          <a:bodyPr/>
          <a:lstStyle/>
          <a:p>
            <a:r>
              <a:rPr lang="vi-VN" sz="3000" b="1" cap="none" dirty="0">
                <a:latin typeface="Arial" panose="020B0604020202020204" pitchFamily="34" charset="0"/>
                <a:cs typeface="Arial" panose="020B0604020202020204" pitchFamily="34" charset="0"/>
              </a:rPr>
              <a:t>Các yếu tố ảnh hưởng đến chu kỳ thẻ tín dụng</a:t>
            </a:r>
            <a:r>
              <a:rPr lang="en-US" sz="3000" b="1" cap="none" dirty="0">
                <a:latin typeface="Arial" panose="020B060402020202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pPr marL="342900" indent="-342900" algn="just">
              <a:buFont typeface="Arial" panose="020B0604020202020204" pitchFamily="34" charset="0"/>
              <a:buChar char="•"/>
            </a:pPr>
            <a:r>
              <a:rPr lang="en-US" sz="2500" spc="100" dirty="0">
                <a:latin typeface="Arial" panose="020B0604020202020204" pitchFamily="34" charset="0"/>
                <a:ea typeface="+mn-lt"/>
                <a:cs typeface="Arial" panose="020B0604020202020204" pitchFamily="34" charset="0"/>
              </a:rPr>
              <a:t>Chi </a:t>
            </a:r>
            <a:r>
              <a:rPr lang="en-US" sz="2500" spc="100" dirty="0" err="1">
                <a:latin typeface="Arial" panose="020B0604020202020204" pitchFamily="34" charset="0"/>
                <a:ea typeface="+mn-lt"/>
                <a:cs typeface="Arial" panose="020B0604020202020204" pitchFamily="34" charset="0"/>
              </a:rPr>
              <a:t>phí</a:t>
            </a:r>
            <a:r>
              <a:rPr lang="en-US" sz="2500" spc="100" dirty="0">
                <a:latin typeface="Arial" panose="020B0604020202020204" pitchFamily="34" charset="0"/>
                <a:ea typeface="+mn-lt"/>
                <a:cs typeface="Arial" panose="020B0604020202020204" pitchFamily="34" charset="0"/>
              </a:rPr>
              <a:t> </a:t>
            </a:r>
            <a:r>
              <a:rPr lang="en-US" sz="2500" spc="100" dirty="0" err="1">
                <a:latin typeface="Arial" panose="020B0604020202020204" pitchFamily="34" charset="0"/>
                <a:ea typeface="+mn-lt"/>
                <a:cs typeface="Arial" panose="020B0604020202020204" pitchFamily="34" charset="0"/>
              </a:rPr>
              <a:t>duy</a:t>
            </a:r>
            <a:r>
              <a:rPr lang="en-US" sz="2500" spc="100" dirty="0">
                <a:latin typeface="Arial" panose="020B0604020202020204" pitchFamily="34" charset="0"/>
                <a:ea typeface="+mn-lt"/>
                <a:cs typeface="Arial" panose="020B0604020202020204" pitchFamily="34" charset="0"/>
              </a:rPr>
              <a:t> </a:t>
            </a:r>
            <a:r>
              <a:rPr lang="en-US" sz="2500" spc="100" dirty="0" err="1">
                <a:latin typeface="Arial" panose="020B0604020202020204" pitchFamily="34" charset="0"/>
                <a:ea typeface="+mn-lt"/>
                <a:cs typeface="Arial" panose="020B0604020202020204" pitchFamily="34" charset="0"/>
              </a:rPr>
              <a:t>trì</a:t>
            </a:r>
            <a:r>
              <a:rPr lang="en-US" sz="2500" spc="100" dirty="0">
                <a:latin typeface="Arial" panose="020B0604020202020204" pitchFamily="34" charset="0"/>
                <a:ea typeface="+mn-lt"/>
                <a:cs typeface="Arial" panose="020B0604020202020204" pitchFamily="34" charset="0"/>
              </a:rPr>
              <a:t> </a:t>
            </a:r>
            <a:r>
              <a:rPr lang="en-US" sz="2500" spc="100" dirty="0" err="1">
                <a:latin typeface="Arial" panose="020B0604020202020204" pitchFamily="34" charset="0"/>
                <a:ea typeface="+mn-lt"/>
                <a:cs typeface="Arial" panose="020B0604020202020204" pitchFamily="34" charset="0"/>
              </a:rPr>
              <a:t>thẻ</a:t>
            </a:r>
            <a:r>
              <a:rPr lang="en-US" sz="2500" spc="100" dirty="0">
                <a:latin typeface="Arial" panose="020B0604020202020204" pitchFamily="34" charset="0"/>
                <a:ea typeface="+mn-lt"/>
                <a:cs typeface="Arial" panose="020B0604020202020204" pitchFamily="34" charset="0"/>
              </a:rPr>
              <a:t>. </a:t>
            </a:r>
          </a:p>
          <a:p>
            <a:pPr marL="342900" indent="-342900" algn="just">
              <a:buFont typeface="Arial" panose="020B0604020202020204" pitchFamily="34" charset="0"/>
              <a:buChar char="•"/>
            </a:pPr>
            <a:r>
              <a:rPr lang="en-US" sz="2500" dirty="0">
                <a:latin typeface="Arial" panose="020B0604020202020204" pitchFamily="34" charset="0"/>
                <a:ea typeface="+mn-lt"/>
                <a:cs typeface="Arial" panose="020B0604020202020204" pitchFamily="34" charset="0"/>
              </a:rPr>
              <a:t>C</a:t>
            </a:r>
            <a:r>
              <a:rPr lang="vi-VN" sz="2500" spc="0" dirty="0">
                <a:latin typeface="Arial" panose="020B0604020202020204" pitchFamily="34" charset="0"/>
                <a:ea typeface="+mn-lt"/>
                <a:cs typeface="Arial" panose="020B0604020202020204" pitchFamily="34" charset="0"/>
              </a:rPr>
              <a:t>hính sách phức tạp</a:t>
            </a:r>
            <a:r>
              <a:rPr lang="en-US" sz="2500" spc="0" dirty="0">
                <a:latin typeface="Arial" panose="020B0604020202020204" pitchFamily="34" charset="0"/>
                <a:ea typeface="+mn-lt"/>
                <a:cs typeface="Arial" panose="020B0604020202020204" pitchFamily="34" charset="0"/>
              </a:rPr>
              <a:t>.</a:t>
            </a:r>
          </a:p>
          <a:p>
            <a:pPr marL="342900" indent="-342900" algn="just">
              <a:buFont typeface="Arial" panose="020B0604020202020204" pitchFamily="34" charset="0"/>
              <a:buChar char="•"/>
            </a:pPr>
            <a:r>
              <a:rPr lang="en-US" sz="2500" spc="100" dirty="0" err="1">
                <a:latin typeface="Arial" panose="020B0604020202020204" pitchFamily="34" charset="0"/>
                <a:ea typeface="+mn-lt"/>
                <a:cs typeface="Arial" panose="020B0604020202020204" pitchFamily="34" charset="0"/>
              </a:rPr>
              <a:t>Dịch</a:t>
            </a:r>
            <a:r>
              <a:rPr lang="en-US" sz="2500" spc="100" dirty="0">
                <a:latin typeface="Arial" panose="020B0604020202020204" pitchFamily="34" charset="0"/>
                <a:ea typeface="+mn-lt"/>
                <a:cs typeface="Arial" panose="020B0604020202020204" pitchFamily="34" charset="0"/>
              </a:rPr>
              <a:t> </a:t>
            </a:r>
            <a:r>
              <a:rPr lang="en-US" sz="2500" spc="100" dirty="0" err="1">
                <a:latin typeface="Arial" panose="020B0604020202020204" pitchFamily="34" charset="0"/>
                <a:ea typeface="+mn-lt"/>
                <a:cs typeface="Arial" panose="020B0604020202020204" pitchFamily="34" charset="0"/>
              </a:rPr>
              <a:t>vụ</a:t>
            </a:r>
            <a:r>
              <a:rPr lang="en-US" sz="2500" spc="100" dirty="0">
                <a:latin typeface="Arial" panose="020B0604020202020204" pitchFamily="34" charset="0"/>
                <a:ea typeface="+mn-lt"/>
                <a:cs typeface="Arial" panose="020B0604020202020204" pitchFamily="34" charset="0"/>
              </a:rPr>
              <a:t> </a:t>
            </a:r>
            <a:r>
              <a:rPr lang="en-US" sz="2500" spc="100" dirty="0" err="1">
                <a:latin typeface="Arial" panose="020B0604020202020204" pitchFamily="34" charset="0"/>
                <a:ea typeface="+mn-lt"/>
                <a:cs typeface="Arial" panose="020B0604020202020204" pitchFamily="34" charset="0"/>
              </a:rPr>
              <a:t>khách</a:t>
            </a:r>
            <a:r>
              <a:rPr lang="en-US" sz="2500" spc="100" dirty="0">
                <a:latin typeface="Arial" panose="020B0604020202020204" pitchFamily="34" charset="0"/>
                <a:ea typeface="+mn-lt"/>
                <a:cs typeface="Arial" panose="020B0604020202020204" pitchFamily="34" charset="0"/>
              </a:rPr>
              <a:t> </a:t>
            </a:r>
            <a:r>
              <a:rPr lang="en-US" sz="2500" spc="100" dirty="0" err="1">
                <a:latin typeface="Arial" panose="020B0604020202020204" pitchFamily="34" charset="0"/>
                <a:ea typeface="+mn-lt"/>
                <a:cs typeface="Arial" panose="020B0604020202020204" pitchFamily="34" charset="0"/>
              </a:rPr>
              <a:t>hàng</a:t>
            </a:r>
            <a:r>
              <a:rPr lang="en-US" sz="2500" spc="100" dirty="0">
                <a:latin typeface="Arial" panose="020B0604020202020204" pitchFamily="34" charset="0"/>
                <a:ea typeface="+mn-lt"/>
                <a:cs typeface="Arial" panose="020B0604020202020204" pitchFamily="34" charset="0"/>
              </a:rPr>
              <a:t>.</a:t>
            </a:r>
          </a:p>
          <a:p>
            <a:pPr marL="342900" indent="-342900" algn="just">
              <a:buFont typeface="Arial" panose="020B0604020202020204" pitchFamily="34" charset="0"/>
              <a:buChar char="•"/>
            </a:pPr>
            <a:r>
              <a:rPr lang="en-US" sz="2500" dirty="0" err="1">
                <a:latin typeface="Arial" panose="020B0604020202020204" pitchFamily="34" charset="0"/>
                <a:ea typeface="+mn-lt"/>
                <a:cs typeface="Arial" panose="020B0604020202020204" pitchFamily="34" charset="0"/>
              </a:rPr>
              <a:t>Vấn</a:t>
            </a:r>
            <a:r>
              <a:rPr lang="en-US" sz="2500" dirty="0">
                <a:latin typeface="Arial" panose="020B0604020202020204" pitchFamily="34" charset="0"/>
                <a:ea typeface="+mn-lt"/>
                <a:cs typeface="Arial" panose="020B0604020202020204" pitchFamily="34" charset="0"/>
              </a:rPr>
              <a:t> </a:t>
            </a:r>
            <a:r>
              <a:rPr lang="en-US" sz="2500" dirty="0" err="1">
                <a:latin typeface="Arial" panose="020B0604020202020204" pitchFamily="34" charset="0"/>
                <a:ea typeface="+mn-lt"/>
                <a:cs typeface="Arial" panose="020B0604020202020204" pitchFamily="34" charset="0"/>
              </a:rPr>
              <a:t>đề</a:t>
            </a:r>
            <a:r>
              <a:rPr lang="en-US" sz="2500" dirty="0">
                <a:latin typeface="Arial" panose="020B0604020202020204" pitchFamily="34" charset="0"/>
                <a:ea typeface="+mn-lt"/>
                <a:cs typeface="Arial" panose="020B0604020202020204" pitchFamily="34" charset="0"/>
              </a:rPr>
              <a:t> </a:t>
            </a:r>
            <a:r>
              <a:rPr lang="en-US" sz="2500" dirty="0" err="1">
                <a:latin typeface="Arial" panose="020B0604020202020204" pitchFamily="34" charset="0"/>
                <a:ea typeface="+mn-lt"/>
                <a:cs typeface="Arial" panose="020B0604020202020204" pitchFamily="34" charset="0"/>
              </a:rPr>
              <a:t>trộm</a:t>
            </a:r>
            <a:r>
              <a:rPr lang="en-US" sz="2500" dirty="0">
                <a:latin typeface="Arial" panose="020B0604020202020204" pitchFamily="34" charset="0"/>
                <a:ea typeface="+mn-lt"/>
                <a:cs typeface="Arial" panose="020B0604020202020204" pitchFamily="34" charset="0"/>
              </a:rPr>
              <a:t> </a:t>
            </a:r>
            <a:r>
              <a:rPr lang="en-US" sz="2500" dirty="0" err="1">
                <a:latin typeface="Arial" panose="020B0604020202020204" pitchFamily="34" charset="0"/>
                <a:ea typeface="+mn-lt"/>
                <a:cs typeface="Arial" panose="020B0604020202020204" pitchFamily="34" charset="0"/>
              </a:rPr>
              <a:t>cắp</a:t>
            </a:r>
            <a:r>
              <a:rPr lang="en-US" sz="2500" dirty="0">
                <a:latin typeface="Arial" panose="020B0604020202020204" pitchFamily="34" charset="0"/>
                <a:ea typeface="+mn-lt"/>
                <a:cs typeface="Arial" panose="020B0604020202020204" pitchFamily="34" charset="0"/>
              </a:rPr>
              <a:t> </a:t>
            </a:r>
            <a:r>
              <a:rPr lang="en-US" sz="2500" dirty="0" err="1">
                <a:latin typeface="Arial" panose="020B0604020202020204" pitchFamily="34" charset="0"/>
                <a:ea typeface="+mn-lt"/>
                <a:cs typeface="Arial" panose="020B0604020202020204" pitchFamily="34" charset="0"/>
              </a:rPr>
              <a:t>danh</a:t>
            </a:r>
            <a:r>
              <a:rPr lang="en-US" sz="2500" dirty="0">
                <a:latin typeface="Arial" panose="020B0604020202020204" pitchFamily="34" charset="0"/>
                <a:ea typeface="+mn-lt"/>
                <a:cs typeface="Arial" panose="020B0604020202020204" pitchFamily="34" charset="0"/>
              </a:rPr>
              <a:t> </a:t>
            </a:r>
            <a:r>
              <a:rPr lang="en-US" sz="2500" dirty="0" err="1">
                <a:latin typeface="Arial" panose="020B0604020202020204" pitchFamily="34" charset="0"/>
                <a:ea typeface="+mn-lt"/>
                <a:cs typeface="Arial" panose="020B0604020202020204" pitchFamily="34" charset="0"/>
              </a:rPr>
              <a:t>tính</a:t>
            </a:r>
            <a:r>
              <a:rPr lang="en-US" sz="2500" dirty="0">
                <a:latin typeface="Arial" panose="020B0604020202020204" pitchFamily="34" charset="0"/>
                <a:ea typeface="+mn-lt"/>
                <a:cs typeface="Arial" panose="020B0604020202020204" pitchFamily="34" charset="0"/>
              </a:rPr>
              <a:t>.</a:t>
            </a:r>
            <a:endParaRPr lang="en-US" sz="2500" spc="0" dirty="0">
              <a:latin typeface="Arial" panose="020B0604020202020204" pitchFamily="34" charset="0"/>
              <a:ea typeface="+mn-lt"/>
              <a:cs typeface="Arial" panose="020B0604020202020204" pitchFamily="34" charset="0"/>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3">
            <a:alphaModFix amt="50000"/>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199071" y="3197911"/>
            <a:ext cx="5160665" cy="548640"/>
          </a:xfrm>
        </p:spPr>
        <p:txBody>
          <a:bodyPr/>
          <a:lstStyle/>
          <a:p>
            <a:pPr marL="0" marR="0" lvl="0" indent="0" defTabSz="914400" rtl="0" eaLnBrk="1" fontAlgn="auto" latinLnBrk="0" hangingPunct="1">
              <a:lnSpc>
                <a:spcPct val="100000"/>
              </a:lnSpc>
              <a:spcBef>
                <a:spcPts val="0"/>
              </a:spcBef>
              <a:spcAft>
                <a:spcPts val="0"/>
              </a:spcAft>
              <a:buClr>
                <a:srgbClr val="3D6D70"/>
              </a:buClr>
              <a:buSzPts val="3600"/>
              <a:buFont typeface="Montserrat"/>
              <a:buNone/>
              <a:tabLst/>
              <a:defRPr/>
            </a:pPr>
            <a:r>
              <a:rPr kumimoji="0" lang="en-US"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MÔ HÌNH ĐỀ XUẤT</a:t>
            </a:r>
            <a:endParaRPr kumimoji="0" lang="vi-VN" sz="4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
        <p:nvSpPr>
          <p:cNvPr id="6" name="Google Shape;2375;p51">
            <a:extLst>
              <a:ext uri="{FF2B5EF4-FFF2-40B4-BE49-F238E27FC236}">
                <a16:creationId xmlns:a16="http://schemas.microsoft.com/office/drawing/2014/main" id="{5AB32940-6EEF-2FD3-CE5C-D5C9E7A311A5}"/>
              </a:ext>
            </a:extLst>
          </p:cNvPr>
          <p:cNvSpPr/>
          <p:nvPr/>
        </p:nvSpPr>
        <p:spPr>
          <a:xfrm>
            <a:off x="1066800" y="2282397"/>
            <a:ext cx="2127777" cy="2120708"/>
          </a:xfrm>
          <a:prstGeom prst="ellipse">
            <a:avLst/>
          </a:prstGeom>
          <a:noFill/>
          <a:ln w="28575" cap="flat" cmpd="sng">
            <a:solidFill>
              <a:srgbClr val="3D6D7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endParaRPr>
          </a:p>
        </p:txBody>
      </p:sp>
      <p:sp>
        <p:nvSpPr>
          <p:cNvPr id="10" name="Google Shape;2377;p51">
            <a:extLst>
              <a:ext uri="{FF2B5EF4-FFF2-40B4-BE49-F238E27FC236}">
                <a16:creationId xmlns:a16="http://schemas.microsoft.com/office/drawing/2014/main" id="{F0C2AF0E-CEA7-F401-518D-E0B260529CE3}"/>
              </a:ext>
            </a:extLst>
          </p:cNvPr>
          <p:cNvSpPr txBox="1">
            <a:spLocks/>
          </p:cNvSpPr>
          <p:nvPr/>
        </p:nvSpPr>
        <p:spPr>
          <a:xfrm>
            <a:off x="936037" y="2938951"/>
            <a:ext cx="2389302" cy="80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6000"/>
              <a:buFont typeface="Montserrat"/>
              <a:buNone/>
              <a:defRPr sz="5000" b="1" i="0" u="none" strike="noStrike" cap="none">
                <a:solidFill>
                  <a:schemeClr val="accent3"/>
                </a:solidFill>
                <a:latin typeface="Montserrat"/>
                <a:ea typeface="Montserrat"/>
                <a:cs typeface="Montserrat"/>
                <a:sym typeface="Montserrat"/>
              </a:defRPr>
            </a:lvl1pPr>
            <a:lvl2pPr marR="0" lvl="1"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2pPr>
            <a:lvl3pPr marR="0" lvl="2"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3pPr>
            <a:lvl4pPr marR="0" lvl="3"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4pPr>
            <a:lvl5pPr marR="0" lvl="4"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5pPr>
            <a:lvl6pPr marR="0" lvl="5"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6pPr>
            <a:lvl7pPr marR="0" lvl="6"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7pPr>
            <a:lvl8pPr marR="0" lvl="7"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8pPr>
            <a:lvl9pPr marR="0" lvl="8" algn="ctr" rtl="0">
              <a:lnSpc>
                <a:spcPct val="100000"/>
              </a:lnSpc>
              <a:spcBef>
                <a:spcPts val="0"/>
              </a:spcBef>
              <a:spcAft>
                <a:spcPts val="0"/>
              </a:spcAft>
              <a:buClr>
                <a:schemeClr val="accent3"/>
              </a:buClr>
              <a:buSzPts val="6000"/>
              <a:buFont typeface="Bebas Neue"/>
              <a:buNone/>
              <a:defRPr sz="6000" b="0" i="0" u="none" strike="noStrike" cap="none">
                <a:solidFill>
                  <a:schemeClr val="accent3"/>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3D6D70"/>
              </a:buClr>
              <a:buSzPts val="6000"/>
              <a:buFont typeface="Montserrat"/>
              <a:buNone/>
              <a:tabLst/>
              <a:defRPr/>
            </a:pPr>
            <a:r>
              <a:rPr kumimoji="0" lang="en" sz="88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rPr>
              <a:t>03</a:t>
            </a:r>
            <a:endParaRPr kumimoji="0" lang="en" sz="8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Montserrat"/>
            </a:endParaRPr>
          </a:p>
        </p:txBody>
      </p:sp>
      <p:sp>
        <p:nvSpPr>
          <p:cNvPr id="11" name="Rectangle: Rounded Corners 10">
            <a:extLst>
              <a:ext uri="{FF2B5EF4-FFF2-40B4-BE49-F238E27FC236}">
                <a16:creationId xmlns:a16="http://schemas.microsoft.com/office/drawing/2014/main" id="{21B6CB80-3270-9AC1-6C3D-8899A9A0282D}"/>
              </a:ext>
            </a:extLst>
          </p:cNvPr>
          <p:cNvSpPr/>
          <p:nvPr/>
        </p:nvSpPr>
        <p:spPr>
          <a:xfrm>
            <a:off x="5101936" y="1683327"/>
            <a:ext cx="1485900" cy="737755"/>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3878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609600"/>
            <a:ext cx="10058400" cy="626918"/>
          </a:xfrm>
        </p:spPr>
        <p:txBody>
          <a:bodyPr/>
          <a:lstStyle/>
          <a:p>
            <a:pPr algn="ctr"/>
            <a:r>
              <a:rPr lang="en-US" sz="4000" b="1" dirty="0" err="1">
                <a:latin typeface="Arial" panose="020B0604020202020204" pitchFamily="34" charset="0"/>
                <a:cs typeface="Arial" panose="020B0604020202020204" pitchFamily="34" charset="0"/>
              </a:rPr>
              <a:t>Mô</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hình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tổng</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quát</a:t>
            </a:r>
            <a:endParaRPr lang="en-US" sz="40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1028" name="Picture 4">
            <a:extLst>
              <a:ext uri="{FF2B5EF4-FFF2-40B4-BE49-F238E27FC236}">
                <a16:creationId xmlns:a16="http://schemas.microsoft.com/office/drawing/2014/main" id="{AA0E4608-72AF-13A3-0F46-0C987D98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1724024"/>
            <a:ext cx="10719776"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5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5088" y="609600"/>
            <a:ext cx="10021824" cy="834736"/>
          </a:xfrm>
        </p:spPr>
        <p:txBody>
          <a:bodyPr/>
          <a:lstStyle/>
          <a:p>
            <a:r>
              <a:rPr lang="en-US" sz="4000" b="1" dirty="0" err="1">
                <a:latin typeface="Arial" panose="020B0604020202020204" pitchFamily="34" charset="0"/>
                <a:cs typeface="Arial" panose="020B0604020202020204" pitchFamily="34" charset="0"/>
              </a:rPr>
              <a:t>Tiền</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xử</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lý</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dữ</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liệu</a:t>
            </a:r>
            <a:endParaRPr lang="en-US" sz="4000" b="1"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1599662" y="1831340"/>
            <a:ext cx="1888652" cy="667863"/>
          </a:xfrm>
        </p:spPr>
        <p:style>
          <a:lnRef idx="1">
            <a:schemeClr val="accent3"/>
          </a:lnRef>
          <a:fillRef idx="2">
            <a:schemeClr val="accent3"/>
          </a:fillRef>
          <a:effectRef idx="1">
            <a:schemeClr val="accent3"/>
          </a:effectRef>
          <a:fontRef idx="minor">
            <a:schemeClr val="dk1"/>
          </a:fontRef>
        </p:style>
        <p:txBody>
          <a:bodyPr/>
          <a:lstStyle/>
          <a:p>
            <a:pPr marL="91440" algn="ctr"/>
            <a:r>
              <a:rPr lang="en-US" sz="2000" dirty="0">
                <a:latin typeface="Arial" panose="020B0604020202020204" pitchFamily="34" charset="0"/>
                <a:cs typeface="Arial" panose="020B0604020202020204" pitchFamily="34" charset="0"/>
              </a:rPr>
              <a:t>Missing Values</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1270885" y="2831387"/>
            <a:ext cx="2546206" cy="2011679"/>
          </a:xfrm>
        </p:spPr>
        <p:txBody>
          <a:bodyPr/>
          <a:lstStyle/>
          <a:p>
            <a:pPr marL="285750" indent="-285750" algn="just">
              <a:lnSpc>
                <a:spcPct val="100000"/>
              </a:lnSpc>
              <a:buSzPct val="100000"/>
              <a:buFont typeface="Arial" panose="020B0604020202020204" pitchFamily="34" charset="0"/>
              <a:buChar char="•"/>
            </a:pPr>
            <a:r>
              <a:rPr lang="vi-VN" sz="1800" dirty="0">
                <a:solidFill>
                  <a:schemeClr val="tx1"/>
                </a:solidFill>
                <a:latin typeface="Arial" panose="020B0604020202020204" pitchFamily="34" charset="0"/>
                <a:cs typeface="Arial" panose="020B0604020202020204" pitchFamily="34" charset="0"/>
              </a:rPr>
              <a:t>Loại bỏ.</a:t>
            </a:r>
            <a:endParaRPr lang="en-US" sz="1800" dirty="0">
              <a:solidFill>
                <a:schemeClr val="tx1"/>
              </a:solidFill>
              <a:latin typeface="Arial" panose="020B0604020202020204" pitchFamily="34" charset="0"/>
              <a:cs typeface="Arial" panose="020B0604020202020204" pitchFamily="34" charset="0"/>
            </a:endParaRPr>
          </a:p>
          <a:p>
            <a:pPr marL="285750" indent="-285750" algn="just">
              <a:lnSpc>
                <a:spcPct val="100000"/>
              </a:lnSpc>
              <a:buSzPct val="100000"/>
              <a:buFont typeface="Arial" panose="020B0604020202020204" pitchFamily="34" charset="0"/>
              <a:buChar char="•"/>
            </a:pPr>
            <a:r>
              <a:rPr lang="vi-VN" sz="1800" dirty="0">
                <a:solidFill>
                  <a:schemeClr val="tx1"/>
                </a:solidFill>
                <a:latin typeface="Arial" panose="020B0604020202020204" pitchFamily="34" charset="0"/>
                <a:cs typeface="Arial" panose="020B0604020202020204" pitchFamily="34" charset="0"/>
              </a:rPr>
              <a:t>Điền với</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giá</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trị</a:t>
            </a:r>
            <a:r>
              <a:rPr lang="vi-VN" sz="1800" dirty="0">
                <a:solidFill>
                  <a:schemeClr val="tx1"/>
                </a:solidFill>
                <a:latin typeface="Arial" panose="020B0604020202020204" pitchFamily="34" charset="0"/>
                <a:cs typeface="Arial" panose="020B0604020202020204" pitchFamily="34" charset="0"/>
              </a:rPr>
              <a:t> median, mode hoặc mean.</a:t>
            </a:r>
            <a:endParaRPr lang="en-US" sz="1800" dirty="0">
              <a:solidFill>
                <a:schemeClr val="tx1"/>
              </a:solidFill>
              <a:latin typeface="Arial" panose="020B0604020202020204" pitchFamily="34" charset="0"/>
              <a:cs typeface="Arial" panose="020B0604020202020204" pitchFamily="34" charset="0"/>
            </a:endParaRPr>
          </a:p>
          <a:p>
            <a:pPr marL="285750" indent="-285750" algn="just">
              <a:lnSpc>
                <a:spcPct val="100000"/>
              </a:lnSpc>
              <a:buSzPct val="100000"/>
              <a:buFont typeface="Arial" panose="020B0604020202020204" pitchFamily="34" charset="0"/>
              <a:buChar char="•"/>
            </a:pPr>
            <a:r>
              <a:rPr lang="vi-VN" sz="1800" dirty="0">
                <a:solidFill>
                  <a:schemeClr val="tx1"/>
                </a:solidFill>
                <a:latin typeface="Arial" panose="020B0604020202020204" pitchFamily="34" charset="0"/>
                <a:cs typeface="Arial" panose="020B0604020202020204" pitchFamily="34" charset="0"/>
              </a:rPr>
              <a:t>Dựa vào K-Neighbors để điền với cùng một giá trị tương tự</a:t>
            </a:r>
            <a:endParaRPr lang="en-US" sz="1800"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a:xfrm>
            <a:off x="5253994" y="1831340"/>
            <a:ext cx="1888652" cy="667863"/>
          </a:xfrm>
        </p:spPr>
        <p:style>
          <a:lnRef idx="1">
            <a:schemeClr val="accent3"/>
          </a:lnRef>
          <a:fillRef idx="2">
            <a:schemeClr val="accent3"/>
          </a:fillRef>
          <a:effectRef idx="1">
            <a:schemeClr val="accent3"/>
          </a:effectRef>
          <a:fontRef idx="minor">
            <a:schemeClr val="dk1"/>
          </a:fontRef>
        </p:style>
        <p:txBody>
          <a:bodyPr/>
          <a:lstStyle/>
          <a:p>
            <a:pPr marL="91440" algn="ctr"/>
            <a:r>
              <a:rPr lang="en-US" sz="2000" dirty="0">
                <a:latin typeface="Arial" panose="020B0604020202020204" pitchFamily="34" charset="0"/>
                <a:cs typeface="Arial" panose="020B0604020202020204" pitchFamily="34" charset="0"/>
              </a:rPr>
              <a:t>Feature Encoding</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a:xfrm>
            <a:off x="5093184" y="2831387"/>
            <a:ext cx="2334409" cy="834736"/>
          </a:xfrm>
        </p:spPr>
        <p:txBody>
          <a:bodyPr/>
          <a:lstStyle/>
          <a:p>
            <a:pPr marL="285750" indent="-285750" algn="just">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Label encoding</a:t>
            </a:r>
          </a:p>
          <a:p>
            <a:pPr marL="285750" indent="-285750" algn="just">
              <a:lnSpc>
                <a:spcPct val="100000"/>
              </a:lnSpc>
              <a:spcAft>
                <a:spcPts val="600"/>
              </a:spcAft>
              <a:buFont typeface="Arial" panose="020B0604020202020204" pitchFamily="34" charset="0"/>
              <a:buChar char="•"/>
            </a:pPr>
            <a:r>
              <a:rPr lang="en-US" sz="1800" dirty="0">
                <a:latin typeface="Arial" panose="020B0604020202020204" pitchFamily="34" charset="0"/>
                <a:cs typeface="Arial" panose="020B0604020202020204" pitchFamily="34" charset="0"/>
              </a:rPr>
              <a:t>One-hot encoding</a:t>
            </a:r>
          </a:p>
          <a:p>
            <a:pPr marL="285750" indent="-285750" algn="just">
              <a:lnSpc>
                <a:spcPct val="100000"/>
              </a:lnSpc>
              <a:spcAft>
                <a:spcPts val="6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Ordinal Encoding</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a:xfrm>
            <a:off x="8703686" y="1831339"/>
            <a:ext cx="1888652" cy="667863"/>
          </a:xfrm>
        </p:spPr>
        <p:style>
          <a:lnRef idx="1">
            <a:schemeClr val="accent3"/>
          </a:lnRef>
          <a:fillRef idx="2">
            <a:schemeClr val="accent3"/>
          </a:fillRef>
          <a:effectRef idx="1">
            <a:schemeClr val="accent3"/>
          </a:effectRef>
          <a:fontRef idx="minor">
            <a:schemeClr val="dk1"/>
          </a:fontRef>
        </p:style>
        <p:txBody>
          <a:bodyPr/>
          <a:lstStyle/>
          <a:p>
            <a:pPr marL="91440" algn="ctr"/>
            <a:r>
              <a:rPr lang="en-US" sz="2000" dirty="0">
                <a:latin typeface="Arial" panose="020B0604020202020204" pitchFamily="34" charset="0"/>
                <a:cs typeface="Arial" panose="020B0604020202020204" pitchFamily="34" charset="0"/>
              </a:rPr>
              <a:t>Balanced Dataset</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8703686" y="2831386"/>
            <a:ext cx="1888652" cy="834736"/>
          </a:xfrm>
        </p:spPr>
        <p:txBody>
          <a:bodyPr/>
          <a:lstStyle/>
          <a:p>
            <a:pPr marL="285750" indent="-285750" algn="just">
              <a:lnSpc>
                <a:spcPct val="150000"/>
              </a:lnSpc>
              <a:spcBef>
                <a:spcPts val="0"/>
              </a:spcBef>
              <a:spcAft>
                <a:spcPts val="0"/>
              </a:spcAft>
              <a:buFont typeface="Arial" panose="020B0604020202020204" pitchFamily="34" charset="0"/>
              <a:buChar char="•"/>
            </a:pPr>
            <a:r>
              <a:rPr lang="en-US" sz="1800" dirty="0">
                <a:latin typeface="Arial" panose="020B0604020202020204" pitchFamily="34" charset="0"/>
                <a:cs typeface="Arial" panose="020B0604020202020204" pitchFamily="34" charset="0"/>
              </a:rPr>
              <a:t>Oversampling (SMOTE)</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Tree>
    <p:extLst>
      <p:ext uri="{BB962C8B-B14F-4D97-AF65-F5344CB8AC3E}">
        <p14:creationId xmlns:p14="http://schemas.microsoft.com/office/powerpoint/2010/main" val="26074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088073" y="4447089"/>
            <a:ext cx="4160520" cy="1437271"/>
          </a:xfrm>
        </p:spPr>
        <p:txBody>
          <a:bodyPr/>
          <a:lstStyle/>
          <a:p>
            <a:pPr algn="ctr">
              <a:lnSpc>
                <a:spcPct val="100000"/>
              </a:lnSpc>
            </a:pPr>
            <a:r>
              <a:rPr lang="en-US" sz="4000" b="1" dirty="0" err="1">
                <a:latin typeface="Arial" panose="020B0604020202020204" pitchFamily="34" charset="0"/>
                <a:cs typeface="Arial" panose="020B0604020202020204" pitchFamily="34" charset="0"/>
              </a:rPr>
              <a:t>Phương</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pháp</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đánh</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giá</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mô</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hình</a:t>
            </a:r>
            <a:endParaRPr lang="en-US" sz="4000" b="1"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9</a:t>
            </a:fld>
            <a:endParaRPr lang="en-US" dirty="0"/>
          </a:p>
        </p:txBody>
      </p:sp>
      <p:pic>
        <p:nvPicPr>
          <p:cNvPr id="18" name="Picture Placeholder 17" descr="Research">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a:stretch/>
        </p:blipFill>
        <p:spPr>
          <a:xfrm>
            <a:off x="1753005" y="579588"/>
            <a:ext cx="2940916" cy="2940916"/>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Mathematics">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5">
            <a:extLst>
              <a:ext uri="{96DAC541-7B7A-43D3-8B79-37D633B846F1}">
                <asvg:svgBlip xmlns:asvg="http://schemas.microsoft.com/office/drawing/2016/SVG/main" r:embed="rId6"/>
              </a:ext>
            </a:extLst>
          </a:blip>
          <a:srcRect/>
          <a:stretch/>
        </p:blipFill>
        <p:spPr>
          <a:xfrm>
            <a:off x="6245225" y="1965896"/>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425344" y="2336348"/>
            <a:ext cx="4114800" cy="347472"/>
          </a:xfrm>
        </p:spPr>
        <p:txBody>
          <a:bodyPr/>
          <a:lstStyle/>
          <a:p>
            <a:r>
              <a:rPr lang="en-US" b="1" kern="0" dirty="0">
                <a:effectLst/>
                <a:latin typeface="Arial" panose="020B0604020202020204" pitchFamily="34" charset="0"/>
                <a:ea typeface="Times New Roman" panose="02020603050405020304" pitchFamily="18" charset="0"/>
                <a:cs typeface="Arial" panose="020B0604020202020204" pitchFamily="34" charset="0"/>
              </a:rPr>
              <a:t>Confusion matrix</a:t>
            </a:r>
            <a:endParaRPr lang="en-US" b="1" dirty="0">
              <a:latin typeface="Arial" panose="020B0604020202020204" pitchFamily="34" charset="0"/>
              <a:cs typeface="Arial" panose="020B0604020202020204" pitchFamily="34" charset="0"/>
            </a:endParaRPr>
          </a:p>
        </p:txBody>
      </p:sp>
      <p:pic>
        <p:nvPicPr>
          <p:cNvPr id="16" name="Picture Placeholder 19" descr="Statistics">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7">
            <a:extLst>
              <a:ext uri="{96DAC541-7B7A-43D3-8B79-37D633B846F1}">
                <asvg:svgBlip xmlns:asvg="http://schemas.microsoft.com/office/drawing/2016/SVG/main" r:embed="rId8"/>
              </a:ext>
            </a:extLst>
          </a:blip>
          <a:srcRect/>
          <a:stretch/>
        </p:blipFill>
        <p:spPr>
          <a:xfrm>
            <a:off x="6245225" y="3977704"/>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a:xfrm>
            <a:off x="7425344" y="4273353"/>
            <a:ext cx="4114800" cy="347472"/>
          </a:xfrm>
        </p:spPr>
        <p:txBody>
          <a:bodyPr/>
          <a:lstStyle/>
          <a:p>
            <a:r>
              <a:rPr lang="en-US" sz="2000" b="1" dirty="0">
                <a:latin typeface="Arial" panose="020B0604020202020204" pitchFamily="34" charset="0"/>
                <a:cs typeface="Arial" panose="020B0604020202020204" pitchFamily="34" charset="0"/>
              </a:rPr>
              <a:t>AUC-ROC curve </a:t>
            </a:r>
          </a:p>
        </p:txBody>
      </p:sp>
    </p:spTree>
    <p:extLst>
      <p:ext uri="{BB962C8B-B14F-4D97-AF65-F5344CB8AC3E}">
        <p14:creationId xmlns:p14="http://schemas.microsoft.com/office/powerpoint/2010/main" val="39437546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0a428b2-ccfb-41da-a441-66f48fe010e1" xsi:nil="true"/>
    <MediaServiceKeyPoints xmlns="5939594d-4720-433a-9aed-557226e5ac23" xsi:nil="true"/>
    <lcf76f155ced4ddcb4097134ff3c332f xmlns="5939594d-4720-433a-9aed-557226e5ac23">
      <Terms xmlns="http://schemas.microsoft.com/office/infopath/2007/PartnerControls"/>
    </lcf76f155ced4ddcb4097134ff3c332f>
    <SharedWithUsers xmlns="c0a428b2-ccfb-41da-a441-66f48fe010e1">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BAE39B23011E40BDBD43013935DC0B" ma:contentTypeVersion="17" ma:contentTypeDescription="Create a new document." ma:contentTypeScope="" ma:versionID="1040047f4041166dc5a29a3524f3624c">
  <xsd:schema xmlns:xsd="http://www.w3.org/2001/XMLSchema" xmlns:xs="http://www.w3.org/2001/XMLSchema" xmlns:p="http://schemas.microsoft.com/office/2006/metadata/properties" xmlns:ns2="5939594d-4720-433a-9aed-557226e5ac23" xmlns:ns3="c0a428b2-ccfb-41da-a441-66f48fe010e1" targetNamespace="http://schemas.microsoft.com/office/2006/metadata/properties" ma:root="true" ma:fieldsID="49d23c239059392b21514006dfb516c8" ns2:_="" ns3:_="">
    <xsd:import namespace="5939594d-4720-433a-9aed-557226e5ac23"/>
    <xsd:import namespace="c0a428b2-ccfb-41da-a441-66f48fe010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39594d-4720-433a-9aed-557226e5a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d91ae26-2a01-4c1f-813e-662ea83684b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a428b2-ccfb-41da-a441-66f48fe010e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1ad47853-20e2-40e6-ada4-6f126ff3cb18}" ma:internalName="TaxCatchAll" ma:showField="CatchAllData" ma:web="c0a428b2-ccfb-41da-a441-66f48fe010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822256-A5F1-4F49-A246-70BCACDB0D0B}"/>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{02B33E28-95D4-4EFE-9818-24C8B71A2FB2}tf67061901_win32</Template>
  <TotalTime>1333</TotalTime>
  <Words>893</Words>
  <Application>Microsoft Office PowerPoint</Application>
  <PresentationFormat>Widescreen</PresentationFormat>
  <Paragraphs>82</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vt:lpstr>
      <vt:lpstr>Calibri</vt:lpstr>
      <vt:lpstr>Cambria Math</vt:lpstr>
      <vt:lpstr>Daytona Condensed Light</vt:lpstr>
      <vt:lpstr>Google Sans</vt:lpstr>
      <vt:lpstr>Montserrat</vt:lpstr>
      <vt:lpstr>Posterama</vt:lpstr>
      <vt:lpstr>Times New Roman</vt:lpstr>
      <vt:lpstr>Office Theme</vt:lpstr>
      <vt:lpstr>PowerPoint Presentation</vt:lpstr>
      <vt:lpstr>TỔNG QUAN ĐỀ TÀI</vt:lpstr>
      <vt:lpstr>CƠ SỞ LÝ THUYẾT</vt:lpstr>
      <vt:lpstr>Rời bỏ thẻ tín dụng</vt:lpstr>
      <vt:lpstr>Các yếu tố ảnh hưởng đến chu kỳ thẻ tín dụng </vt:lpstr>
      <vt:lpstr>MÔ HÌNH ĐỀ XUẤT</vt:lpstr>
      <vt:lpstr>Mô hình tổng quát</vt:lpstr>
      <vt:lpstr>Tiền xử lý dữ liệu</vt:lpstr>
      <vt:lpstr>Phương pháp đánh giá mô hình</vt:lpstr>
      <vt:lpstr>DỮ LIỆU</vt:lpstr>
      <vt:lpstr>KHAI PHÁ DỮ LIỆU</vt:lpstr>
      <vt:lpstr>KHAI PHÁ DỮ LIỆU</vt:lpstr>
      <vt:lpstr>THỰC NGHIỆM VÀ KẾT QUẢ</vt:lpstr>
      <vt:lpstr>Chuyển bị thực nghiệm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Luu Nhi</dc:creator>
  <cp:lastModifiedBy>Nhi, Luu Thi Yen</cp:lastModifiedBy>
  <cp:revision>6</cp:revision>
  <dcterms:created xsi:type="dcterms:W3CDTF">2023-05-30T06:04:44Z</dcterms:created>
  <dcterms:modified xsi:type="dcterms:W3CDTF">2023-05-31T07:58:25Z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0x010100D6BAE39B23011E40BDBD43013935DC0B</vt:lpwstr>
  </property>
  <property fmtid="{D5CDD505-2E9C-101B-9397-08002B2CF9AE}" pid="3" name="Order">
    <vt:r8>55000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