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15112947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15112947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15112947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15112947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15969b0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15969b0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151129470_0_4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15112947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15112947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15112947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15112947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15112947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151129470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15112947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15112947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15112947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15112947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15112947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15112947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15112947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151129470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151129470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15112947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15112947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15969b0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15969b0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151129470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4151129470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15112947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15112947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151129470_0_4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15112947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151129470_0_6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151129470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151129470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15112947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15112947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15112947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jmeter.apache.org/usermanual/glossary.html#StandardDeviation"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jmeter.apache.org/usermanual/glossary.html#Median" TargetMode="External"/><Relationship Id="rId4" Type="http://schemas.openxmlformats.org/officeDocument/2006/relationships/hyperlink" Target="https://jmeter.apache.org/usermanual/glossary.html#StandardDeviation" TargetMode="External"/><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blog.gigaspaces.com/amazon-found-every-100ms-of-latency-cost-them-1-in-sa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jmeter.apache.org/usermanual/get-started.html#non_gui" TargetMode="External"/><Relationship Id="rId4" Type="http://schemas.openxmlformats.org/officeDocument/2006/relationships/hyperlink" Target="https://jmetervn.com/2017/01/09/running-jmeter-in-non-gui-mo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en.wikipedia.org/wiki/Apdex"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hyperlink" Target="https://www.blazemeter.com/blog/jmeter-listeners-part-3-listeners-calculate-distribution-metr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jmeterplugins.com/wiki/MergeResults/index.html#Merge-Results-supfont-color-gray-size-1-since-1-2-0-font-sup" TargetMode="External"/><Relationship Id="rId4" Type="http://schemas.openxmlformats.org/officeDocument/2006/relationships/hyperlink" Target="https://jmeter-plugins.org/get/" TargetMode="External"/><Relationship Id="rId5" Type="http://schemas.openxmlformats.org/officeDocument/2006/relationships/hyperlink" Target="https://jmeter-plugins.org/downloads/file/JMeterPlugins-Standard-1.4.0.zip" TargetMode="External"/><Relationship Id="rId6" Type="http://schemas.openxmlformats.org/officeDocument/2006/relationships/hyperlink" Target="https://jmeter-plugins.org/downloads/file/JMeterPlugins-Extras-1.4.0.z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jmeter.apache.org/usermanual/component_reference.html#Summary_Report" TargetMode="External"/><Relationship Id="rId4" Type="http://schemas.openxmlformats.org/officeDocument/2006/relationships/hyperlink" Target="https://jmeter.apache.org/usermanual/component_reference.html#View_Results_in_Table" TargetMode="External"/><Relationship Id="rId5" Type="http://schemas.openxmlformats.org/officeDocument/2006/relationships/hyperlink" Target="https://jmeter.apache.org/usermanual/component_reference.html#View_Results_Tree" TargetMode="External"/><Relationship Id="rId6" Type="http://schemas.openxmlformats.org/officeDocument/2006/relationships/hyperlink" Target="https://jmeter.apache.org/usermanual/component_reference.html#Graph_Results" TargetMode="External"/><Relationship Id="rId7" Type="http://schemas.openxmlformats.org/officeDocument/2006/relationships/hyperlink" Target="https://jmeter.apache.org/usermanual/component_reference.html#Aggregate_Graph" TargetMode="External"/><Relationship Id="rId8" Type="http://schemas.openxmlformats.org/officeDocument/2006/relationships/hyperlink" Target="https://jmeter.apache.org/usermanual/component_reference.html#Response_Time_Grap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jmeter.apache.org/usermanual/glossary.html#glossary" TargetMode="External"/><Relationship Id="rId4" Type="http://schemas.openxmlformats.org/officeDocument/2006/relationships/hyperlink" Target="https://jmeter.apache.org/usermanual/glossary.html#Laten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jmeter.apache.org/usermanual/glossary.html#glossa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69925" y="1057600"/>
            <a:ext cx="48207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4800"/>
              <a:t>Jmeter Report</a:t>
            </a:r>
            <a:endParaRPr sz="4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Quoc Tran - 9/2018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idx="2" type="body"/>
          </p:nvPr>
        </p:nvSpPr>
        <p:spPr>
          <a:xfrm>
            <a:off x="405100" y="3296225"/>
            <a:ext cx="4367400" cy="11331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b="1" lang="en" sz="1100">
                <a:solidFill>
                  <a:srgbClr val="A52A2A"/>
                </a:solidFill>
              </a:rPr>
              <a:t>Std. Dev.</a:t>
            </a:r>
            <a:r>
              <a:rPr lang="en" sz="1100">
                <a:solidFill>
                  <a:srgbClr val="000000"/>
                </a:solidFill>
              </a:rPr>
              <a:t> - the </a:t>
            </a:r>
            <a:r>
              <a:rPr lang="en" sz="1100" u="sng">
                <a:solidFill>
                  <a:srgbClr val="A52A2A"/>
                </a:solidFill>
                <a:hlinkClick r:id="rId3"/>
              </a:rPr>
              <a:t>Standard Deviation</a:t>
            </a:r>
            <a:r>
              <a:rPr lang="en" sz="1100">
                <a:solidFill>
                  <a:srgbClr val="000000"/>
                </a:solidFill>
              </a:rPr>
              <a:t> of the sample elapsed time</a:t>
            </a:r>
            <a:endParaRPr sz="1100">
              <a:solidFill>
                <a:srgbClr val="000000"/>
              </a:solidFill>
            </a:endParaRPr>
          </a:p>
          <a:p>
            <a:pPr indent="-298450" lvl="0" marL="457200" rtl="0">
              <a:spcBef>
                <a:spcPts val="0"/>
              </a:spcBef>
              <a:spcAft>
                <a:spcPts val="0"/>
              </a:spcAft>
              <a:buClr>
                <a:srgbClr val="000000"/>
              </a:buClr>
              <a:buSzPts val="1100"/>
              <a:buChar char="●"/>
            </a:pPr>
            <a:r>
              <a:rPr b="1" lang="en" sz="1100">
                <a:solidFill>
                  <a:srgbClr val="A52A2A"/>
                </a:solidFill>
              </a:rPr>
              <a:t>Avg. Bytes</a:t>
            </a:r>
            <a:r>
              <a:rPr lang="en" sz="1100">
                <a:solidFill>
                  <a:srgbClr val="000000"/>
                </a:solidFill>
              </a:rPr>
              <a:t> - average size of the sample response in bytes</a:t>
            </a:r>
            <a:endParaRPr sz="1100">
              <a:solidFill>
                <a:srgbClr val="000000"/>
              </a:solidFill>
            </a:endParaRPr>
          </a:p>
          <a:p>
            <a:pPr indent="0" lvl="0" marL="457200" rtl="0">
              <a:spcBef>
                <a:spcPts val="0"/>
              </a:spcBef>
              <a:spcAft>
                <a:spcPts val="0"/>
              </a:spcAft>
              <a:buNone/>
            </a:pPr>
            <a:r>
              <a:t/>
            </a:r>
            <a:endParaRPr sz="1100">
              <a:solidFill>
                <a:srgbClr val="000000"/>
              </a:solidFill>
            </a:endParaRPr>
          </a:p>
          <a:p>
            <a:pPr indent="0" lvl="0" marL="0">
              <a:spcBef>
                <a:spcPts val="0"/>
              </a:spcBef>
              <a:spcAft>
                <a:spcPts val="1600"/>
              </a:spcAft>
              <a:buNone/>
            </a:pPr>
            <a:r>
              <a:t/>
            </a:r>
            <a:endParaRPr/>
          </a:p>
        </p:txBody>
      </p:sp>
      <p:pic>
        <p:nvPicPr>
          <p:cNvPr id="336" name="Google Shape;336;p22"/>
          <p:cNvPicPr preferRelativeResize="0"/>
          <p:nvPr/>
        </p:nvPicPr>
        <p:blipFill>
          <a:blip r:embed="rId4">
            <a:alphaModFix/>
          </a:blip>
          <a:stretch>
            <a:fillRect/>
          </a:stretch>
        </p:blipFill>
        <p:spPr>
          <a:xfrm>
            <a:off x="116350" y="734825"/>
            <a:ext cx="8911300" cy="236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1800"/>
              </a:spcBef>
              <a:spcAft>
                <a:spcPts val="0"/>
              </a:spcAft>
              <a:buNone/>
            </a:pPr>
            <a:r>
              <a:t/>
            </a:r>
            <a:endParaRPr sz="1700">
              <a:solidFill>
                <a:srgbClr val="000000"/>
              </a:solidFill>
              <a:latin typeface="Merriweather"/>
              <a:ea typeface="Merriweather"/>
              <a:cs typeface="Merriweather"/>
              <a:sym typeface="Merriweather"/>
            </a:endParaRPr>
          </a:p>
          <a:p>
            <a:pPr indent="0" lvl="0" marL="0" rtl="0">
              <a:spcBef>
                <a:spcPts val="400"/>
              </a:spcBef>
              <a:spcAft>
                <a:spcPts val="0"/>
              </a:spcAft>
              <a:buNone/>
            </a:pPr>
            <a:r>
              <a:t/>
            </a:r>
            <a:endParaRPr/>
          </a:p>
        </p:txBody>
      </p:sp>
      <p:sp>
        <p:nvSpPr>
          <p:cNvPr id="342" name="Google Shape;342;p23"/>
          <p:cNvSpPr txBox="1"/>
          <p:nvPr>
            <p:ph idx="2" type="body"/>
          </p:nvPr>
        </p:nvSpPr>
        <p:spPr>
          <a:xfrm>
            <a:off x="6173575" y="686625"/>
            <a:ext cx="2870400" cy="2788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Arial"/>
              <a:buChar char="●"/>
            </a:pPr>
            <a:r>
              <a:rPr b="1" lang="en" sz="1200">
                <a:solidFill>
                  <a:srgbClr val="A52A2A"/>
                </a:solidFill>
              </a:rPr>
              <a:t>Data</a:t>
            </a:r>
            <a:r>
              <a:rPr lang="en" sz="1200">
                <a:solidFill>
                  <a:srgbClr val="000000"/>
                </a:solidFill>
              </a:rPr>
              <a:t> - plot the actual data values</a:t>
            </a:r>
            <a:endParaRPr sz="1200">
              <a:solidFill>
                <a:srgbClr val="000000"/>
              </a:solidFill>
            </a:endParaRPr>
          </a:p>
          <a:p>
            <a:pPr indent="-304800" lvl="0" marL="457200" rtl="0">
              <a:spcBef>
                <a:spcPts val="0"/>
              </a:spcBef>
              <a:spcAft>
                <a:spcPts val="0"/>
              </a:spcAft>
              <a:buClr>
                <a:srgbClr val="000000"/>
              </a:buClr>
              <a:buSzPts val="1200"/>
              <a:buFont typeface="Arial"/>
              <a:buChar char="●"/>
            </a:pPr>
            <a:r>
              <a:rPr b="1" lang="en" sz="1200">
                <a:solidFill>
                  <a:srgbClr val="A52A2A"/>
                </a:solidFill>
              </a:rPr>
              <a:t>Average</a:t>
            </a:r>
            <a:r>
              <a:rPr lang="en" sz="1200">
                <a:solidFill>
                  <a:srgbClr val="000000"/>
                </a:solidFill>
              </a:rPr>
              <a:t> - plot the Average</a:t>
            </a:r>
            <a:endParaRPr sz="1200">
              <a:solidFill>
                <a:srgbClr val="000000"/>
              </a:solidFill>
            </a:endParaRPr>
          </a:p>
          <a:p>
            <a:pPr indent="-304800" lvl="0" marL="457200" rtl="0">
              <a:spcBef>
                <a:spcPts val="0"/>
              </a:spcBef>
              <a:spcAft>
                <a:spcPts val="0"/>
              </a:spcAft>
              <a:buClr>
                <a:srgbClr val="000000"/>
              </a:buClr>
              <a:buSzPts val="1200"/>
              <a:buFont typeface="Arial"/>
              <a:buChar char="●"/>
            </a:pPr>
            <a:r>
              <a:rPr b="1" lang="en" sz="1200">
                <a:solidFill>
                  <a:srgbClr val="A52A2A"/>
                </a:solidFill>
              </a:rPr>
              <a:t>Median</a:t>
            </a:r>
            <a:r>
              <a:rPr lang="en" sz="1200">
                <a:solidFill>
                  <a:srgbClr val="000000"/>
                </a:solidFill>
              </a:rPr>
              <a:t> - plot the </a:t>
            </a:r>
            <a:r>
              <a:rPr lang="en" sz="1200" u="sng">
                <a:solidFill>
                  <a:srgbClr val="A52A2A"/>
                </a:solidFill>
                <a:hlinkClick r:id="rId3"/>
              </a:rPr>
              <a:t>Median</a:t>
            </a:r>
            <a:r>
              <a:rPr lang="en" sz="1200">
                <a:solidFill>
                  <a:srgbClr val="000000"/>
                </a:solidFill>
              </a:rPr>
              <a:t> (midway value)</a:t>
            </a:r>
            <a:endParaRPr sz="1200">
              <a:solidFill>
                <a:srgbClr val="000000"/>
              </a:solidFill>
            </a:endParaRPr>
          </a:p>
          <a:p>
            <a:pPr indent="-304800" lvl="0" marL="457200" rtl="0">
              <a:spcBef>
                <a:spcPts val="0"/>
              </a:spcBef>
              <a:spcAft>
                <a:spcPts val="0"/>
              </a:spcAft>
              <a:buClr>
                <a:srgbClr val="000000"/>
              </a:buClr>
              <a:buSzPts val="1200"/>
              <a:buFont typeface="Arial"/>
              <a:buChar char="●"/>
            </a:pPr>
            <a:r>
              <a:rPr b="1" lang="en" sz="1200">
                <a:solidFill>
                  <a:srgbClr val="A52A2A"/>
                </a:solidFill>
              </a:rPr>
              <a:t>Deviation</a:t>
            </a:r>
            <a:r>
              <a:rPr lang="en" sz="1200">
                <a:solidFill>
                  <a:srgbClr val="000000"/>
                </a:solidFill>
              </a:rPr>
              <a:t> - plot the </a:t>
            </a:r>
            <a:r>
              <a:rPr lang="en" sz="1200" u="sng">
                <a:solidFill>
                  <a:srgbClr val="A52A2A"/>
                </a:solidFill>
                <a:hlinkClick r:id="rId4"/>
              </a:rPr>
              <a:t>Standard Deviation</a:t>
            </a:r>
            <a:endParaRPr sz="1200">
              <a:solidFill>
                <a:srgbClr val="000000"/>
              </a:solidFill>
            </a:endParaRPr>
          </a:p>
          <a:p>
            <a:pPr indent="-304800" lvl="0" marL="457200" rtl="0">
              <a:spcBef>
                <a:spcPts val="0"/>
              </a:spcBef>
              <a:spcAft>
                <a:spcPts val="0"/>
              </a:spcAft>
              <a:buClr>
                <a:srgbClr val="000000"/>
              </a:buClr>
              <a:buSzPts val="1200"/>
              <a:buFont typeface="Arial"/>
              <a:buChar char="●"/>
            </a:pPr>
            <a:r>
              <a:rPr b="1" lang="en" sz="1200">
                <a:solidFill>
                  <a:srgbClr val="A52A2A"/>
                </a:solidFill>
              </a:rPr>
              <a:t>Throughput</a:t>
            </a:r>
            <a:r>
              <a:rPr lang="en" sz="1200">
                <a:solidFill>
                  <a:srgbClr val="000000"/>
                </a:solidFill>
              </a:rPr>
              <a:t> - plot the number of samples per unit of time</a:t>
            </a:r>
            <a:endParaRPr sz="1200">
              <a:solidFill>
                <a:srgbClr val="000000"/>
              </a:solidFill>
            </a:endParaRPr>
          </a:p>
          <a:p>
            <a:pPr indent="-304800" lvl="0" marL="457200" rtl="0">
              <a:spcBef>
                <a:spcPts val="0"/>
              </a:spcBef>
              <a:spcAft>
                <a:spcPts val="0"/>
              </a:spcAft>
              <a:buClr>
                <a:srgbClr val="000000"/>
              </a:buClr>
              <a:buSzPts val="1200"/>
              <a:buFont typeface="Arial"/>
              <a:buChar char="●"/>
            </a:pPr>
            <a:r>
              <a:rPr b="1" lang="en" sz="1200">
                <a:solidFill>
                  <a:srgbClr val="A52A2A"/>
                </a:solidFill>
                <a:highlight>
                  <a:srgbClr val="FFFFFF"/>
                </a:highlight>
              </a:rPr>
              <a:t>Latest Sample</a:t>
            </a:r>
            <a:r>
              <a:rPr lang="en" sz="1200">
                <a:solidFill>
                  <a:srgbClr val="000000"/>
                </a:solidFill>
                <a:highlight>
                  <a:srgbClr val="FFFFFF"/>
                </a:highlight>
              </a:rPr>
              <a:t> is the current elapsed sample time</a:t>
            </a:r>
            <a:endParaRPr sz="1200"/>
          </a:p>
        </p:txBody>
      </p:sp>
      <p:pic>
        <p:nvPicPr>
          <p:cNvPr id="343" name="Google Shape;343;p23"/>
          <p:cNvPicPr preferRelativeResize="0"/>
          <p:nvPr/>
        </p:nvPicPr>
        <p:blipFill>
          <a:blip r:embed="rId5">
            <a:alphaModFix/>
          </a:blip>
          <a:stretch>
            <a:fillRect/>
          </a:stretch>
        </p:blipFill>
        <p:spPr>
          <a:xfrm>
            <a:off x="0" y="171675"/>
            <a:ext cx="6420799" cy="481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Interpreting Jmeter Metrics</a:t>
            </a:r>
            <a:endParaRPr/>
          </a:p>
        </p:txBody>
      </p:sp>
      <p:sp>
        <p:nvSpPr>
          <p:cNvPr id="349" name="Google Shape;349;p24"/>
          <p:cNvSpPr txBox="1"/>
          <p:nvPr>
            <p:ph idx="1" type="body"/>
          </p:nvPr>
        </p:nvSpPr>
        <p:spPr>
          <a:xfrm>
            <a:off x="1303800" y="1524500"/>
            <a:ext cx="6730800" cy="2575200"/>
          </a:xfrm>
          <a:prstGeom prst="rect">
            <a:avLst/>
          </a:prstGeom>
        </p:spPr>
        <p:txBody>
          <a:bodyPr anchorCtr="0" anchor="t" bIns="91425" lIns="91425" spcFirstLastPara="1" rIns="91425" wrap="square" tIns="91425">
            <a:noAutofit/>
          </a:bodyPr>
          <a:lstStyle/>
          <a:p>
            <a:pPr indent="-298450" lvl="0" marL="457200" rtl="0">
              <a:lnSpc>
                <a:spcPct val="184000"/>
              </a:lnSpc>
              <a:spcBef>
                <a:spcPts val="0"/>
              </a:spcBef>
              <a:spcAft>
                <a:spcPts val="0"/>
              </a:spcAft>
              <a:buClr>
                <a:srgbClr val="363F44"/>
              </a:buClr>
              <a:buSzPts val="1100"/>
              <a:buFont typeface="Arial"/>
              <a:buChar char="●"/>
            </a:pPr>
            <a:r>
              <a:rPr b="1" lang="en" sz="1100">
                <a:solidFill>
                  <a:srgbClr val="363F44"/>
                </a:solidFill>
              </a:rPr>
              <a:t>Elapsed Time / Connect Time / Latency</a:t>
            </a:r>
            <a:r>
              <a:rPr lang="en" sz="1100">
                <a:solidFill>
                  <a:srgbClr val="363F44"/>
                </a:solidFill>
              </a:rPr>
              <a:t>: should be as low as possible, ideally less than 1 second. Amazon found </a:t>
            </a:r>
            <a:r>
              <a:rPr lang="en" sz="1100" u="sng">
                <a:solidFill>
                  <a:srgbClr val="039BE5"/>
                </a:solidFill>
                <a:hlinkClick r:id="rId3"/>
              </a:rPr>
              <a:t>every 100ms costs them 1% in sales</a:t>
            </a:r>
            <a:r>
              <a:rPr lang="en" sz="1100">
                <a:solidFill>
                  <a:srgbClr val="363F44"/>
                </a:solidFill>
              </a:rPr>
              <a:t>, which translates to several millions of dollars lost,</a:t>
            </a:r>
            <a:endParaRPr sz="1100">
              <a:solidFill>
                <a:srgbClr val="363F44"/>
              </a:solidFill>
            </a:endParaRPr>
          </a:p>
          <a:p>
            <a:pPr indent="-298450" lvl="0" marL="457200" rtl="0">
              <a:lnSpc>
                <a:spcPct val="184000"/>
              </a:lnSpc>
              <a:spcBef>
                <a:spcPts val="0"/>
              </a:spcBef>
              <a:spcAft>
                <a:spcPts val="0"/>
              </a:spcAft>
              <a:buClr>
                <a:srgbClr val="363F44"/>
              </a:buClr>
              <a:buSzPts val="1100"/>
              <a:buFont typeface="Arial"/>
              <a:buChar char="●"/>
            </a:pPr>
            <a:r>
              <a:rPr b="1" lang="en" sz="1100">
                <a:solidFill>
                  <a:srgbClr val="363F44"/>
                </a:solidFill>
              </a:rPr>
              <a:t>Median</a:t>
            </a:r>
            <a:r>
              <a:rPr lang="en" sz="1100">
                <a:solidFill>
                  <a:srgbClr val="363F44"/>
                </a:solidFill>
              </a:rPr>
              <a:t>: should be close to average elapsed response time,</a:t>
            </a:r>
            <a:endParaRPr sz="1100">
              <a:solidFill>
                <a:srgbClr val="363F44"/>
              </a:solidFill>
            </a:endParaRPr>
          </a:p>
          <a:p>
            <a:pPr indent="-298450" lvl="0" marL="457200" rtl="0">
              <a:lnSpc>
                <a:spcPct val="184000"/>
              </a:lnSpc>
              <a:spcBef>
                <a:spcPts val="0"/>
              </a:spcBef>
              <a:spcAft>
                <a:spcPts val="0"/>
              </a:spcAft>
              <a:buClr>
                <a:srgbClr val="363F44"/>
              </a:buClr>
              <a:buSzPts val="1100"/>
              <a:buFont typeface="Arial"/>
              <a:buChar char="●"/>
            </a:pPr>
            <a:r>
              <a:rPr b="1" lang="en" sz="1100">
                <a:solidFill>
                  <a:srgbClr val="363F44"/>
                </a:solidFill>
              </a:rPr>
              <a:t>XX% line</a:t>
            </a:r>
            <a:r>
              <a:rPr lang="en" sz="1100">
                <a:solidFill>
                  <a:srgbClr val="363F44"/>
                </a:solidFill>
              </a:rPr>
              <a:t>: should be as low as possible too. When it’s way lower than average elapsed time, it indicates that the last XX% requests have dramatically higher response times than lower ones,</a:t>
            </a:r>
            <a:endParaRPr sz="1100">
              <a:solidFill>
                <a:srgbClr val="363F44"/>
              </a:solidFill>
            </a:endParaRPr>
          </a:p>
          <a:p>
            <a:pPr indent="-298450" lvl="0" marL="457200" rtl="0">
              <a:lnSpc>
                <a:spcPct val="184000"/>
              </a:lnSpc>
              <a:spcBef>
                <a:spcPts val="0"/>
              </a:spcBef>
              <a:spcAft>
                <a:spcPts val="0"/>
              </a:spcAft>
              <a:buClr>
                <a:srgbClr val="363F44"/>
              </a:buClr>
              <a:buSzPts val="1100"/>
              <a:buFont typeface="Arial"/>
              <a:buChar char="●"/>
            </a:pPr>
            <a:r>
              <a:rPr b="1" lang="en" sz="1100">
                <a:solidFill>
                  <a:srgbClr val="363F44"/>
                </a:solidFill>
              </a:rPr>
              <a:t>Standard Deviation</a:t>
            </a:r>
            <a:r>
              <a:rPr lang="en" sz="1100">
                <a:solidFill>
                  <a:srgbClr val="363F44"/>
                </a:solidFill>
              </a:rPr>
              <a:t>: should be low. A high deviation indicates discrepancies in responses times, which translates to response time spikes.</a:t>
            </a:r>
            <a:endParaRPr sz="1100">
              <a:solidFill>
                <a:srgbClr val="363F44"/>
              </a:solidFill>
            </a:endParaRPr>
          </a:p>
          <a:p>
            <a:pPr indent="0" lvl="0" marL="0">
              <a:spcBef>
                <a:spcPts val="900"/>
              </a:spcBef>
              <a:spcAft>
                <a:spcPts val="16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3. HTML Report</a:t>
            </a:r>
            <a:endParaRPr/>
          </a:p>
        </p:txBody>
      </p:sp>
      <p:sp>
        <p:nvSpPr>
          <p:cNvPr id="355" name="Google Shape;355;p25"/>
          <p:cNvSpPr txBox="1"/>
          <p:nvPr>
            <p:ph idx="1" type="body"/>
          </p:nvPr>
        </p:nvSpPr>
        <p:spPr>
          <a:xfrm>
            <a:off x="777300" y="1167375"/>
            <a:ext cx="7889100" cy="3715200"/>
          </a:xfrm>
          <a:prstGeom prst="rect">
            <a:avLst/>
          </a:prstGeom>
        </p:spPr>
        <p:txBody>
          <a:bodyPr anchorCtr="0" anchor="t" bIns="91425" lIns="91425" spcFirstLastPara="1" rIns="91425" wrap="square" tIns="91425">
            <a:noAutofit/>
          </a:bodyPr>
          <a:lstStyle/>
          <a:p>
            <a:pPr indent="457200" lvl="0" marL="0" rtl="0">
              <a:spcBef>
                <a:spcPts val="1800"/>
              </a:spcBef>
              <a:spcAft>
                <a:spcPts val="0"/>
              </a:spcAft>
              <a:buNone/>
            </a:pPr>
            <a:r>
              <a:rPr b="1" lang="en" u="sng">
                <a:solidFill>
                  <a:schemeClr val="hlink"/>
                </a:solidFill>
                <a:hlinkClick r:id="rId3"/>
              </a:rPr>
              <a:t>Non-GUI Mode</a:t>
            </a:r>
            <a:endParaRPr b="1">
              <a:solidFill>
                <a:srgbClr val="000000"/>
              </a:solidFill>
            </a:endParaRPr>
          </a:p>
          <a:p>
            <a:pPr indent="-311150" lvl="0" marL="457200" rtl="0">
              <a:lnSpc>
                <a:spcPct val="150000"/>
              </a:lnSpc>
              <a:spcBef>
                <a:spcPts val="400"/>
              </a:spcBef>
              <a:spcAft>
                <a:spcPts val="0"/>
              </a:spcAft>
              <a:buClr>
                <a:srgbClr val="000000"/>
              </a:buClr>
              <a:buSzPts val="1300"/>
              <a:buChar char="➢"/>
            </a:pPr>
            <a:r>
              <a:rPr lang="en">
                <a:solidFill>
                  <a:srgbClr val="000000"/>
                </a:solidFill>
              </a:rPr>
              <a:t>Example:</a:t>
            </a:r>
            <a:endParaRPr>
              <a:solidFill>
                <a:srgbClr val="000000"/>
              </a:solidFill>
            </a:endParaRPr>
          </a:p>
          <a:p>
            <a:pPr indent="0" lvl="0" marL="0" rtl="0">
              <a:spcBef>
                <a:spcPts val="0"/>
              </a:spcBef>
              <a:spcAft>
                <a:spcPts val="0"/>
              </a:spcAft>
              <a:buNone/>
            </a:pPr>
            <a:r>
              <a:rPr lang="en">
                <a:solidFill>
                  <a:srgbClr val="000000"/>
                </a:solidFill>
              </a:rPr>
              <a:t>jmeter </a:t>
            </a:r>
            <a:r>
              <a:rPr b="1" lang="en">
                <a:solidFill>
                  <a:srgbClr val="FF0000"/>
                </a:solidFill>
              </a:rPr>
              <a:t>-n -t</a:t>
            </a:r>
            <a:r>
              <a:rPr lang="en">
                <a:solidFill>
                  <a:srgbClr val="000000"/>
                </a:solidFill>
              </a:rPr>
              <a:t> C:\jmeter\my-test-plan.jmx</a:t>
            </a:r>
            <a:r>
              <a:rPr lang="en">
                <a:solidFill>
                  <a:srgbClr val="FF0000"/>
                </a:solidFill>
              </a:rPr>
              <a:t> </a:t>
            </a:r>
            <a:r>
              <a:rPr b="1" lang="en">
                <a:solidFill>
                  <a:srgbClr val="FF0000"/>
                </a:solidFill>
              </a:rPr>
              <a:t>-l</a:t>
            </a:r>
            <a:r>
              <a:rPr lang="en">
                <a:solidFill>
                  <a:srgbClr val="000000"/>
                </a:solidFill>
              </a:rPr>
              <a:t> C:\jmeter\my-test-plan-result.jtl </a:t>
            </a:r>
            <a:r>
              <a:rPr b="1" lang="en">
                <a:solidFill>
                  <a:srgbClr val="FF0000"/>
                </a:solidFill>
              </a:rPr>
              <a:t>-e</a:t>
            </a:r>
            <a:r>
              <a:rPr b="1" lang="en">
                <a:solidFill>
                  <a:srgbClr val="000000"/>
                </a:solidFill>
              </a:rPr>
              <a:t> </a:t>
            </a:r>
            <a:r>
              <a:rPr b="1" lang="en">
                <a:solidFill>
                  <a:srgbClr val="FF0000"/>
                </a:solidFill>
              </a:rPr>
              <a:t>-o</a:t>
            </a:r>
            <a:r>
              <a:rPr lang="en">
                <a:solidFill>
                  <a:srgbClr val="FF0000"/>
                </a:solidFill>
              </a:rPr>
              <a:t> </a:t>
            </a:r>
            <a:r>
              <a:rPr lang="en">
                <a:solidFill>
                  <a:srgbClr val="000000"/>
                </a:solidFill>
              </a:rPr>
              <a:t>C:\jmeter\html-report</a:t>
            </a:r>
            <a:endParaRPr>
              <a:solidFill>
                <a:srgbClr val="000000"/>
              </a:solidFill>
            </a:endParaRPr>
          </a:p>
          <a:p>
            <a:pPr indent="0" lvl="0" marL="0" rtl="0">
              <a:spcBef>
                <a:spcPts val="0"/>
              </a:spcBef>
              <a:spcAft>
                <a:spcPts val="0"/>
              </a:spcAft>
              <a:buNone/>
            </a:pPr>
            <a:r>
              <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Note:</a:t>
            </a:r>
            <a:endParaRPr>
              <a:solidFill>
                <a:srgbClr val="000000"/>
              </a:solidFill>
            </a:endParaRPr>
          </a:p>
          <a:p>
            <a:pPr indent="0" lvl="0" marL="457200" rtl="0">
              <a:spcBef>
                <a:spcPts val="0"/>
              </a:spcBef>
              <a:spcAft>
                <a:spcPts val="0"/>
              </a:spcAft>
              <a:buNone/>
            </a:pPr>
            <a:r>
              <a:rPr b="1" lang="en">
                <a:solidFill>
                  <a:srgbClr val="A52A2A"/>
                </a:solidFill>
                <a:highlight>
                  <a:srgbClr val="FFFFFF"/>
                </a:highlight>
              </a:rPr>
              <a:t>-n: </a:t>
            </a:r>
            <a:r>
              <a:rPr lang="en">
                <a:solidFill>
                  <a:srgbClr val="000000"/>
                </a:solidFill>
                <a:highlight>
                  <a:srgbClr val="FFFFFF"/>
                </a:highlight>
              </a:rPr>
              <a:t>This specifies JMeter is to run in non-gui mode</a:t>
            </a:r>
            <a:endParaRPr>
              <a:solidFill>
                <a:srgbClr val="000000"/>
              </a:solidFill>
              <a:highlight>
                <a:srgbClr val="FFFFFF"/>
              </a:highlight>
            </a:endParaRPr>
          </a:p>
          <a:p>
            <a:pPr indent="0" lvl="0" marL="457200" rtl="0">
              <a:spcBef>
                <a:spcPts val="0"/>
              </a:spcBef>
              <a:spcAft>
                <a:spcPts val="0"/>
              </a:spcAft>
              <a:buNone/>
            </a:pPr>
            <a:r>
              <a:rPr b="1" lang="en">
                <a:solidFill>
                  <a:srgbClr val="A52A2A"/>
                </a:solidFill>
                <a:highlight>
                  <a:srgbClr val="FFFFFF"/>
                </a:highlight>
              </a:rPr>
              <a:t>-t: </a:t>
            </a:r>
            <a:r>
              <a:rPr lang="en">
                <a:solidFill>
                  <a:srgbClr val="000000"/>
                </a:solidFill>
                <a:highlight>
                  <a:srgbClr val="FFFFFF"/>
                </a:highlight>
              </a:rPr>
              <a:t>[name of JMX file that contains the Test Plan].</a:t>
            </a:r>
            <a:endParaRPr>
              <a:solidFill>
                <a:srgbClr val="000000"/>
              </a:solidFill>
              <a:highlight>
                <a:srgbClr val="FFFFFF"/>
              </a:highlight>
            </a:endParaRPr>
          </a:p>
          <a:p>
            <a:pPr indent="0" lvl="0" marL="457200" rtl="0">
              <a:spcBef>
                <a:spcPts val="0"/>
              </a:spcBef>
              <a:spcAft>
                <a:spcPts val="0"/>
              </a:spcAft>
              <a:buNone/>
            </a:pPr>
            <a:r>
              <a:rPr b="1" lang="en">
                <a:solidFill>
                  <a:srgbClr val="A52A2A"/>
                </a:solidFill>
                <a:highlight>
                  <a:srgbClr val="FFFFFF"/>
                </a:highlight>
              </a:rPr>
              <a:t>-l: </a:t>
            </a:r>
            <a:r>
              <a:rPr lang="en">
                <a:solidFill>
                  <a:srgbClr val="000000"/>
                </a:solidFill>
                <a:highlight>
                  <a:srgbClr val="FFFFFF"/>
                </a:highlight>
              </a:rPr>
              <a:t>[name of JTL file to log sample results to]</a:t>
            </a:r>
            <a:endParaRPr>
              <a:solidFill>
                <a:srgbClr val="000000"/>
              </a:solidFill>
              <a:highlight>
                <a:srgbClr val="FFFFFF"/>
              </a:highlight>
            </a:endParaRPr>
          </a:p>
          <a:p>
            <a:pPr indent="0" lvl="0" marL="457200" rtl="0">
              <a:spcBef>
                <a:spcPts val="0"/>
              </a:spcBef>
              <a:spcAft>
                <a:spcPts val="0"/>
              </a:spcAft>
              <a:buNone/>
            </a:pPr>
            <a:r>
              <a:rPr b="1" lang="en">
                <a:solidFill>
                  <a:srgbClr val="993300"/>
                </a:solidFill>
                <a:highlight>
                  <a:srgbClr val="F1F1F1"/>
                </a:highlight>
              </a:rPr>
              <a:t>-g: </a:t>
            </a:r>
            <a:r>
              <a:rPr lang="en">
                <a:solidFill>
                  <a:srgbClr val="111111"/>
                </a:solidFill>
                <a:highlight>
                  <a:srgbClr val="F1F1F1"/>
                </a:highlight>
              </a:rPr>
              <a:t>[path to CSV file] generate report dashboard only</a:t>
            </a:r>
            <a:endParaRPr>
              <a:solidFill>
                <a:srgbClr val="000000"/>
              </a:solidFill>
              <a:highlight>
                <a:srgbClr val="FFFFFF"/>
              </a:highlight>
            </a:endParaRPr>
          </a:p>
          <a:p>
            <a:pPr indent="0" lvl="0" marL="457200" rtl="0">
              <a:spcBef>
                <a:spcPts val="0"/>
              </a:spcBef>
              <a:spcAft>
                <a:spcPts val="0"/>
              </a:spcAft>
              <a:buNone/>
            </a:pPr>
            <a:r>
              <a:rPr b="1" lang="en">
                <a:solidFill>
                  <a:srgbClr val="A52A2A"/>
                </a:solidFill>
                <a:highlight>
                  <a:srgbClr val="FFFFFF"/>
                </a:highlight>
              </a:rPr>
              <a:t>-e: </a:t>
            </a:r>
            <a:r>
              <a:rPr lang="en">
                <a:solidFill>
                  <a:srgbClr val="000000"/>
                </a:solidFill>
                <a:highlight>
                  <a:srgbClr val="FFFFFF"/>
                </a:highlight>
              </a:rPr>
              <a:t>generate report dashboard after load test</a:t>
            </a:r>
            <a:endParaRPr>
              <a:solidFill>
                <a:srgbClr val="000000"/>
              </a:solidFill>
              <a:highlight>
                <a:srgbClr val="FFFFFF"/>
              </a:highlight>
            </a:endParaRPr>
          </a:p>
          <a:p>
            <a:pPr indent="0" lvl="0" marL="457200" rtl="0">
              <a:spcBef>
                <a:spcPts val="0"/>
              </a:spcBef>
              <a:spcAft>
                <a:spcPts val="0"/>
              </a:spcAft>
              <a:buNone/>
            </a:pPr>
            <a:r>
              <a:rPr b="1" lang="en">
                <a:solidFill>
                  <a:srgbClr val="A52A2A"/>
                </a:solidFill>
                <a:highlight>
                  <a:srgbClr val="FFFFFF"/>
                </a:highlight>
              </a:rPr>
              <a:t>-o: </a:t>
            </a:r>
            <a:r>
              <a:rPr lang="en">
                <a:solidFill>
                  <a:srgbClr val="000000"/>
                </a:solidFill>
                <a:highlight>
                  <a:srgbClr val="FFFFFF"/>
                </a:highlight>
              </a:rPr>
              <a:t>output folder where to generate the report dashboard after load test. Folder must not exist or be empty</a:t>
            </a:r>
            <a:endParaRPr>
              <a:solidFill>
                <a:srgbClr val="000000"/>
              </a:solidFill>
              <a:highlight>
                <a:srgbClr val="FFFFFF"/>
              </a:highlight>
            </a:endParaRPr>
          </a:p>
          <a:p>
            <a:pPr indent="0" lvl="0" marL="0" rtl="0">
              <a:spcBef>
                <a:spcPts val="0"/>
              </a:spcBef>
              <a:spcAft>
                <a:spcPts val="0"/>
              </a:spcAft>
              <a:buNone/>
            </a:pPr>
            <a:r>
              <a:t/>
            </a:r>
            <a:endParaRPr>
              <a:solidFill>
                <a:srgbClr val="000000"/>
              </a:solidFill>
              <a:highlight>
                <a:srgbClr val="FFFFFF"/>
              </a:highlight>
            </a:endParaRPr>
          </a:p>
          <a:p>
            <a:pPr indent="-311150" lvl="0" marL="457200" rtl="0">
              <a:spcBef>
                <a:spcPts val="0"/>
              </a:spcBef>
              <a:spcAft>
                <a:spcPts val="0"/>
              </a:spcAft>
              <a:buSzPts val="1300"/>
              <a:buChar char="➢"/>
            </a:pPr>
            <a:r>
              <a:rPr lang="en">
                <a:solidFill>
                  <a:srgbClr val="000000"/>
                </a:solidFill>
                <a:highlight>
                  <a:srgbClr val="FFFFFF"/>
                </a:highlight>
              </a:rPr>
              <a:t>Referrence: </a:t>
            </a:r>
            <a:r>
              <a:rPr lang="en" u="sng">
                <a:solidFill>
                  <a:schemeClr val="hlink"/>
                </a:solidFill>
                <a:highlight>
                  <a:srgbClr val="FFFFFF"/>
                </a:highlight>
                <a:hlinkClick r:id="rId4"/>
              </a:rPr>
              <a:t>https://jmetervn.com/2017/01/09/running-jmeter-in-non-gui-mode/</a:t>
            </a:r>
            <a:endParaRPr>
              <a:solidFill>
                <a:srgbClr val="000000"/>
              </a:solidFill>
              <a:highlight>
                <a:srgbClr val="FFFFFF"/>
              </a:highlight>
            </a:endParaRPr>
          </a:p>
          <a:p>
            <a:pPr indent="0" lvl="0" marL="0" rtl="0">
              <a:spcBef>
                <a:spcPts val="0"/>
              </a:spcBef>
              <a:spcAft>
                <a:spcPts val="0"/>
              </a:spcAft>
              <a:buNone/>
            </a:pPr>
            <a:r>
              <a:t/>
            </a:r>
            <a:endParaRPr b="1">
              <a:solidFill>
                <a:srgbClr val="993300"/>
              </a:solidFill>
              <a:highlight>
                <a:srgbClr val="F1F1F1"/>
              </a:highlight>
            </a:endParaRPr>
          </a:p>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Dashboard </a:t>
            </a:r>
            <a:endParaRPr/>
          </a:p>
        </p:txBody>
      </p:sp>
      <p:pic>
        <p:nvPicPr>
          <p:cNvPr id="361" name="Google Shape;361;p26"/>
          <p:cNvPicPr preferRelativeResize="0"/>
          <p:nvPr/>
        </p:nvPicPr>
        <p:blipFill>
          <a:blip r:embed="rId3">
            <a:alphaModFix/>
          </a:blip>
          <a:stretch>
            <a:fillRect/>
          </a:stretch>
        </p:blipFill>
        <p:spPr>
          <a:xfrm>
            <a:off x="152400" y="1431575"/>
            <a:ext cx="8839201" cy="295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7"/>
          <p:cNvSpPr txBox="1"/>
          <p:nvPr>
            <p:ph idx="1" type="body"/>
          </p:nvPr>
        </p:nvSpPr>
        <p:spPr>
          <a:xfrm>
            <a:off x="637675" y="3260475"/>
            <a:ext cx="4011300" cy="1209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u="sng">
                <a:solidFill>
                  <a:schemeClr val="hlink"/>
                </a:solidFill>
                <a:highlight>
                  <a:srgbClr val="FFFFFF"/>
                </a:highlight>
                <a:hlinkClick r:id="rId3"/>
              </a:rPr>
              <a:t>APDEX</a:t>
            </a:r>
            <a:r>
              <a:rPr lang="en" sz="1400">
                <a:solidFill>
                  <a:srgbClr val="000000"/>
                </a:solidFill>
                <a:highlight>
                  <a:srgbClr val="FFFFFF"/>
                </a:highlight>
              </a:rPr>
              <a:t>: </a:t>
            </a:r>
            <a:r>
              <a:rPr lang="en" sz="1400">
                <a:solidFill>
                  <a:srgbClr val="000000"/>
                </a:solidFill>
                <a:highlight>
                  <a:srgbClr val="FFFFFF"/>
                </a:highlight>
              </a:rPr>
              <a:t>The table that computes for every transaction the APDEX based on configurable values for tolerated and satisfied thresholds</a:t>
            </a:r>
            <a:endParaRPr sz="1400"/>
          </a:p>
        </p:txBody>
      </p:sp>
      <p:pic>
        <p:nvPicPr>
          <p:cNvPr id="367" name="Google Shape;367;p27"/>
          <p:cNvPicPr preferRelativeResize="0"/>
          <p:nvPr/>
        </p:nvPicPr>
        <p:blipFill>
          <a:blip r:embed="rId4">
            <a:alphaModFix/>
          </a:blip>
          <a:stretch>
            <a:fillRect/>
          </a:stretch>
        </p:blipFill>
        <p:spPr>
          <a:xfrm>
            <a:off x="432625" y="612325"/>
            <a:ext cx="8446602" cy="235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8"/>
          <p:cNvSpPr txBox="1"/>
          <p:nvPr>
            <p:ph idx="1" type="body"/>
          </p:nvPr>
        </p:nvSpPr>
        <p:spPr>
          <a:xfrm>
            <a:off x="865250" y="2822400"/>
            <a:ext cx="7622400" cy="762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rgbClr val="000000"/>
                </a:solidFill>
                <a:highlight>
                  <a:srgbClr val="FFFFFF"/>
                </a:highlight>
              </a:rPr>
              <a:t>A Statistics table providing in one table a summary of all metrics per transaction including 3 configurable percentiles: </a:t>
            </a:r>
            <a:r>
              <a:rPr b="1" lang="en" sz="1400">
                <a:solidFill>
                  <a:srgbClr val="000000"/>
                </a:solidFill>
                <a:highlight>
                  <a:srgbClr val="FFFFFF"/>
                </a:highlight>
              </a:rPr>
              <a:t>Executions, Response Times, Network</a:t>
            </a:r>
            <a:endParaRPr b="1" sz="1400"/>
          </a:p>
        </p:txBody>
      </p:sp>
      <p:pic>
        <p:nvPicPr>
          <p:cNvPr id="373" name="Google Shape;373;p28"/>
          <p:cNvPicPr preferRelativeResize="0"/>
          <p:nvPr/>
        </p:nvPicPr>
        <p:blipFill>
          <a:blip r:embed="rId3">
            <a:alphaModFix/>
          </a:blip>
          <a:stretch>
            <a:fillRect/>
          </a:stretch>
        </p:blipFill>
        <p:spPr>
          <a:xfrm>
            <a:off x="247200" y="777100"/>
            <a:ext cx="8519077" cy="165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9"/>
          <p:cNvSpPr txBox="1"/>
          <p:nvPr>
            <p:ph idx="1" type="body"/>
          </p:nvPr>
        </p:nvSpPr>
        <p:spPr>
          <a:xfrm>
            <a:off x="644575" y="1419725"/>
            <a:ext cx="6270600" cy="3984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Clr>
                <a:srgbClr val="000000"/>
              </a:buClr>
              <a:buSzPts val="1100"/>
              <a:buChar char="-"/>
            </a:pPr>
            <a:r>
              <a:rPr lang="en" sz="1100">
                <a:solidFill>
                  <a:srgbClr val="000000"/>
                </a:solidFill>
                <a:highlight>
                  <a:srgbClr val="FFFFFF"/>
                </a:highlight>
              </a:rPr>
              <a:t>An Errors table providing a summary of all errors and their proportion in the total requests</a:t>
            </a:r>
            <a:endParaRPr/>
          </a:p>
        </p:txBody>
      </p:sp>
      <p:pic>
        <p:nvPicPr>
          <p:cNvPr id="379" name="Google Shape;379;p29"/>
          <p:cNvPicPr preferRelativeResize="0"/>
          <p:nvPr/>
        </p:nvPicPr>
        <p:blipFill>
          <a:blip r:embed="rId3">
            <a:alphaModFix/>
          </a:blip>
          <a:stretch>
            <a:fillRect/>
          </a:stretch>
        </p:blipFill>
        <p:spPr>
          <a:xfrm>
            <a:off x="152400" y="287550"/>
            <a:ext cx="8839198" cy="1084100"/>
          </a:xfrm>
          <a:prstGeom prst="rect">
            <a:avLst/>
          </a:prstGeom>
          <a:noFill/>
          <a:ln>
            <a:noFill/>
          </a:ln>
        </p:spPr>
      </p:pic>
      <p:pic>
        <p:nvPicPr>
          <p:cNvPr id="380" name="Google Shape;380;p29"/>
          <p:cNvPicPr preferRelativeResize="0"/>
          <p:nvPr/>
        </p:nvPicPr>
        <p:blipFill>
          <a:blip r:embed="rId4">
            <a:alphaModFix/>
          </a:blip>
          <a:stretch>
            <a:fillRect/>
          </a:stretch>
        </p:blipFill>
        <p:spPr>
          <a:xfrm>
            <a:off x="325350" y="2070550"/>
            <a:ext cx="8562000" cy="2005050"/>
          </a:xfrm>
          <a:prstGeom prst="rect">
            <a:avLst/>
          </a:prstGeom>
          <a:noFill/>
          <a:ln>
            <a:noFill/>
          </a:ln>
        </p:spPr>
      </p:pic>
      <p:sp>
        <p:nvSpPr>
          <p:cNvPr id="381" name="Google Shape;381;p29"/>
          <p:cNvSpPr txBox="1"/>
          <p:nvPr/>
        </p:nvSpPr>
        <p:spPr>
          <a:xfrm>
            <a:off x="578200" y="4161500"/>
            <a:ext cx="7250400" cy="597300"/>
          </a:xfrm>
          <a:prstGeom prst="rect">
            <a:avLst/>
          </a:prstGeom>
          <a:noFill/>
          <a:ln>
            <a:noFill/>
          </a:ln>
        </p:spPr>
        <p:txBody>
          <a:bodyPr anchorCtr="0" anchor="t" bIns="91425" lIns="91425" spcFirstLastPara="1" rIns="91425" wrap="square" tIns="91425">
            <a:noAutofit/>
          </a:bodyPr>
          <a:lstStyle/>
          <a:p>
            <a:pPr indent="-298450" lvl="0" marL="457200">
              <a:spcBef>
                <a:spcPts val="0"/>
              </a:spcBef>
              <a:spcAft>
                <a:spcPts val="0"/>
              </a:spcAft>
              <a:buSzPts val="1100"/>
              <a:buFont typeface="Nunito"/>
              <a:buChar char="-"/>
            </a:pPr>
            <a:r>
              <a:rPr lang="en" sz="1100">
                <a:highlight>
                  <a:srgbClr val="FFFFFF"/>
                </a:highlight>
                <a:latin typeface="Nunito"/>
                <a:ea typeface="Nunito"/>
                <a:cs typeface="Nunito"/>
                <a:sym typeface="Nunito"/>
              </a:rPr>
              <a:t>A Top 5 Errors by Sampler table providing for every Sampler (excluding Transaction Controller by default) the top 5 Errors</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Charts</a:t>
            </a:r>
            <a:endParaRPr/>
          </a:p>
        </p:txBody>
      </p:sp>
      <p:pic>
        <p:nvPicPr>
          <p:cNvPr id="387" name="Google Shape;387;p30"/>
          <p:cNvPicPr preferRelativeResize="0"/>
          <p:nvPr/>
        </p:nvPicPr>
        <p:blipFill>
          <a:blip r:embed="rId3">
            <a:alphaModFix/>
          </a:blip>
          <a:stretch>
            <a:fillRect/>
          </a:stretch>
        </p:blipFill>
        <p:spPr>
          <a:xfrm>
            <a:off x="302150" y="1530525"/>
            <a:ext cx="8689450" cy="2747700"/>
          </a:xfrm>
          <a:prstGeom prst="rect">
            <a:avLst/>
          </a:prstGeom>
          <a:noFill/>
          <a:ln>
            <a:noFill/>
          </a:ln>
        </p:spPr>
      </p:pic>
      <p:sp>
        <p:nvSpPr>
          <p:cNvPr id="388" name="Google Shape;388;p30"/>
          <p:cNvSpPr txBox="1"/>
          <p:nvPr/>
        </p:nvSpPr>
        <p:spPr>
          <a:xfrm>
            <a:off x="1216200" y="4358050"/>
            <a:ext cx="6334500" cy="50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4A4A62"/>
                </a:solidFill>
                <a:highlight>
                  <a:srgbClr val="FFFFFF"/>
                </a:highlight>
                <a:latin typeface="Nunito"/>
                <a:ea typeface="Nunito"/>
                <a:cs typeface="Nunito"/>
                <a:sym typeface="Nunito"/>
              </a:rPr>
              <a:t>The response time variation for each sample over the period of the test</a:t>
            </a:r>
            <a:endParaRPr sz="12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Google Shape;393;p31"/>
          <p:cNvPicPr preferRelativeResize="0"/>
          <p:nvPr/>
        </p:nvPicPr>
        <p:blipFill>
          <a:blip r:embed="rId3">
            <a:alphaModFix/>
          </a:blip>
          <a:stretch>
            <a:fillRect/>
          </a:stretch>
        </p:blipFill>
        <p:spPr>
          <a:xfrm>
            <a:off x="186725" y="803451"/>
            <a:ext cx="8839200" cy="2957875"/>
          </a:xfrm>
          <a:prstGeom prst="rect">
            <a:avLst/>
          </a:prstGeom>
          <a:noFill/>
          <a:ln>
            <a:noFill/>
          </a:ln>
        </p:spPr>
      </p:pic>
      <p:sp>
        <p:nvSpPr>
          <p:cNvPr id="394" name="Google Shape;394;p31"/>
          <p:cNvSpPr txBox="1"/>
          <p:nvPr/>
        </p:nvSpPr>
        <p:spPr>
          <a:xfrm>
            <a:off x="291375" y="4015975"/>
            <a:ext cx="8678100" cy="93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4A4A62"/>
                </a:solidFill>
                <a:highlight>
                  <a:srgbClr val="FFFFFF"/>
                </a:highlight>
                <a:latin typeface="Nunito"/>
                <a:ea typeface="Nunito"/>
                <a:cs typeface="Nunito"/>
                <a:sym typeface="Nunito"/>
              </a:rPr>
              <a:t>Hits per Second</a:t>
            </a:r>
            <a:r>
              <a:rPr lang="en" sz="1200">
                <a:solidFill>
                  <a:srgbClr val="4A4A62"/>
                </a:solidFill>
                <a:highlight>
                  <a:srgbClr val="FFFFFF"/>
                </a:highlight>
                <a:latin typeface="Nunito"/>
                <a:ea typeface="Nunito"/>
                <a:cs typeface="Nunito"/>
                <a:sym typeface="Nunito"/>
              </a:rPr>
              <a:t> listener provides data about the number of samples executed over the period of time</a:t>
            </a:r>
            <a:endParaRPr sz="1200">
              <a:solidFill>
                <a:srgbClr val="4A4A62"/>
              </a:solidFill>
              <a:highlight>
                <a:srgbClr val="FFFFFF"/>
              </a:highlight>
              <a:latin typeface="Nunito"/>
              <a:ea typeface="Nunito"/>
              <a:cs typeface="Nunito"/>
              <a:sym typeface="Nunito"/>
            </a:endParaRPr>
          </a:p>
          <a:p>
            <a:pPr indent="0" lvl="0" marL="0">
              <a:spcBef>
                <a:spcPts val="0"/>
              </a:spcBef>
              <a:spcAft>
                <a:spcPts val="0"/>
              </a:spcAft>
              <a:buNone/>
            </a:pPr>
            <a:r>
              <a:t/>
            </a:r>
            <a:endParaRPr sz="1200">
              <a:solidFill>
                <a:srgbClr val="4A4A62"/>
              </a:solidFill>
              <a:highlight>
                <a:srgbClr val="FFFFFF"/>
              </a:highlight>
              <a:latin typeface="Nunito"/>
              <a:ea typeface="Nunito"/>
              <a:cs typeface="Nunito"/>
              <a:sym typeface="Nunito"/>
            </a:endParaRPr>
          </a:p>
          <a:p>
            <a:pPr indent="-304800" lvl="0" marL="457200">
              <a:spcBef>
                <a:spcPts val="0"/>
              </a:spcBef>
              <a:spcAft>
                <a:spcPts val="0"/>
              </a:spcAft>
              <a:buSzPts val="1200"/>
              <a:buFont typeface="Nunito"/>
              <a:buChar char="➢"/>
            </a:pPr>
            <a:r>
              <a:rPr lang="en" sz="1200">
                <a:solidFill>
                  <a:srgbClr val="4A4A62"/>
                </a:solidFill>
                <a:highlight>
                  <a:srgbClr val="FFFFFF"/>
                </a:highlight>
                <a:latin typeface="Nunito"/>
                <a:ea typeface="Nunito"/>
                <a:cs typeface="Nunito"/>
                <a:sym typeface="Nunito"/>
              </a:rPr>
              <a:t>Referrence: </a:t>
            </a:r>
            <a:r>
              <a:rPr lang="en" sz="1200" u="sng">
                <a:solidFill>
                  <a:schemeClr val="hlink"/>
                </a:solidFill>
                <a:highlight>
                  <a:srgbClr val="FFFFFF"/>
                </a:highlight>
                <a:latin typeface="Nunito"/>
                <a:ea typeface="Nunito"/>
                <a:cs typeface="Nunito"/>
                <a:sym typeface="Nunito"/>
                <a:hlinkClick r:id="rId4"/>
              </a:rPr>
              <a:t>https://www.blazemeter.com/blog/jmeter-listeners-part-3-listeners-calculate-distribution-metrics</a:t>
            </a:r>
            <a:endParaRPr sz="1200">
              <a:solidFill>
                <a:srgbClr val="4A4A62"/>
              </a:solidFill>
              <a:highlight>
                <a:srgbClr val="FFFFFF"/>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442100" y="594125"/>
            <a:ext cx="3680700" cy="75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Agenda</a:t>
            </a:r>
            <a:endParaRPr/>
          </a:p>
        </p:txBody>
      </p:sp>
      <p:sp>
        <p:nvSpPr>
          <p:cNvPr id="284" name="Google Shape;284;p14"/>
          <p:cNvSpPr txBox="1"/>
          <p:nvPr>
            <p:ph idx="2" type="body"/>
          </p:nvPr>
        </p:nvSpPr>
        <p:spPr>
          <a:xfrm>
            <a:off x="852100" y="1618050"/>
            <a:ext cx="3430500" cy="2488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Report Types</a:t>
            </a:r>
            <a:endParaRPr sz="1800"/>
          </a:p>
          <a:p>
            <a:pPr indent="-342900" lvl="0" marL="457200" rtl="0">
              <a:spcBef>
                <a:spcPts val="0"/>
              </a:spcBef>
              <a:spcAft>
                <a:spcPts val="0"/>
              </a:spcAft>
              <a:buSzPts val="1800"/>
              <a:buAutoNum type="arabicPeriod"/>
            </a:pPr>
            <a:r>
              <a:rPr lang="en" sz="1800"/>
              <a:t>Report Metrics &amp; Glossary</a:t>
            </a:r>
            <a:endParaRPr sz="1800"/>
          </a:p>
          <a:p>
            <a:pPr indent="-342900" lvl="0" marL="457200" rtl="0">
              <a:spcBef>
                <a:spcPts val="0"/>
              </a:spcBef>
              <a:spcAft>
                <a:spcPts val="0"/>
              </a:spcAft>
              <a:buSzPts val="1800"/>
              <a:buAutoNum type="arabicPeriod"/>
            </a:pPr>
            <a:r>
              <a:rPr lang="en" sz="1800"/>
              <a:t>HTML Report</a:t>
            </a:r>
            <a:endParaRPr sz="1800"/>
          </a:p>
          <a:p>
            <a:pPr indent="-342900" lvl="0" marL="457200">
              <a:spcBef>
                <a:spcPts val="0"/>
              </a:spcBef>
              <a:spcAft>
                <a:spcPts val="0"/>
              </a:spcAft>
              <a:buSzPts val="1800"/>
              <a:buAutoNum type="arabicPeriod"/>
            </a:pPr>
            <a:r>
              <a:rPr lang="en" sz="1800"/>
              <a:t>Merge Results</a:t>
            </a:r>
            <a:endParaRPr sz="1800"/>
          </a:p>
          <a:p>
            <a:pPr indent="-342900" lvl="0" marL="457200">
              <a:spcBef>
                <a:spcPts val="0"/>
              </a:spcBef>
              <a:spcAft>
                <a:spcPts val="0"/>
              </a:spcAft>
              <a:buSzPts val="1800"/>
              <a:buAutoNum type="arabicPeriod"/>
            </a:pPr>
            <a:r>
              <a:rPr lang="en" sz="1800"/>
              <a:t>Q&amp;A</a:t>
            </a:r>
            <a:endParaRPr sz="1800"/>
          </a:p>
          <a:p>
            <a:pPr indent="0" lvl="0" marL="0">
              <a:spcBef>
                <a:spcPts val="16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a:t>
            </a:r>
            <a:r>
              <a:rPr lang="en" u="sng">
                <a:solidFill>
                  <a:schemeClr val="hlink"/>
                </a:solidFill>
                <a:hlinkClick r:id="rId3"/>
              </a:rPr>
              <a:t>Merge Results</a:t>
            </a:r>
            <a:endParaRPr/>
          </a:p>
        </p:txBody>
      </p:sp>
      <p:sp>
        <p:nvSpPr>
          <p:cNvPr id="400" name="Google Shape;400;p32"/>
          <p:cNvSpPr txBox="1"/>
          <p:nvPr>
            <p:ph idx="1" type="body"/>
          </p:nvPr>
        </p:nvSpPr>
        <p:spPr>
          <a:xfrm>
            <a:off x="953575" y="1653575"/>
            <a:ext cx="7500000" cy="24666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Clr>
                <a:srgbClr val="333333"/>
              </a:buClr>
              <a:buSzPts val="1300"/>
              <a:buAutoNum type="arabicPeriod"/>
            </a:pPr>
            <a:r>
              <a:rPr lang="en">
                <a:solidFill>
                  <a:srgbClr val="333333"/>
                </a:solidFill>
                <a:highlight>
                  <a:srgbClr val="FFFFFF"/>
                </a:highlight>
              </a:rPr>
              <a:t>Merge Results is a tool to merge files of results (to simplify the comparison of two or more load tests)</a:t>
            </a:r>
            <a:endParaRPr>
              <a:solidFill>
                <a:srgbClr val="333333"/>
              </a:solidFill>
              <a:highlight>
                <a:srgbClr val="FFFFFF"/>
              </a:highlight>
            </a:endParaRPr>
          </a:p>
          <a:p>
            <a:pPr indent="-311150" lvl="0" marL="457200" rtl="0">
              <a:lnSpc>
                <a:spcPct val="100000"/>
              </a:lnSpc>
              <a:spcBef>
                <a:spcPts val="0"/>
              </a:spcBef>
              <a:spcAft>
                <a:spcPts val="0"/>
              </a:spcAft>
              <a:buSzPts val="1300"/>
              <a:buAutoNum type="arabicPeriod"/>
            </a:pPr>
            <a:r>
              <a:rPr lang="en"/>
              <a:t>Installation:</a:t>
            </a:r>
            <a:endParaRPr/>
          </a:p>
          <a:p>
            <a:pPr indent="-311150" lvl="0" marL="914400" rtl="0">
              <a:spcBef>
                <a:spcPts val="0"/>
              </a:spcBef>
              <a:spcAft>
                <a:spcPts val="0"/>
              </a:spcAft>
              <a:buSzPts val="1300"/>
              <a:buChar char="➔"/>
            </a:pPr>
            <a:r>
              <a:rPr lang="en"/>
              <a:t>Download </a:t>
            </a:r>
            <a:r>
              <a:rPr lang="en" u="sng">
                <a:solidFill>
                  <a:schemeClr val="hlink"/>
                </a:solidFill>
                <a:hlinkClick r:id="rId4"/>
              </a:rPr>
              <a:t>plugins-manager.jar</a:t>
            </a:r>
            <a:r>
              <a:rPr lang="en"/>
              <a:t>, </a:t>
            </a:r>
            <a:r>
              <a:rPr lang="en" u="sng">
                <a:solidFill>
                  <a:schemeClr val="hlink"/>
                </a:solidFill>
                <a:hlinkClick r:id="rId5"/>
              </a:rPr>
              <a:t>Standard Set</a:t>
            </a:r>
            <a:r>
              <a:rPr lang="en"/>
              <a:t>, </a:t>
            </a:r>
            <a:r>
              <a:rPr lang="en" u="sng">
                <a:solidFill>
                  <a:schemeClr val="hlink"/>
                </a:solidFill>
                <a:hlinkClick r:id="rId6"/>
              </a:rPr>
              <a:t>Extras Set</a:t>
            </a:r>
            <a:r>
              <a:rPr lang="en"/>
              <a:t> and then put them into </a:t>
            </a:r>
            <a:r>
              <a:rPr b="1" lang="en">
                <a:solidFill>
                  <a:srgbClr val="FF0000"/>
                </a:solidFill>
              </a:rPr>
              <a:t>lib/ext</a:t>
            </a:r>
            <a:r>
              <a:rPr lang="en"/>
              <a:t> directory, then restart JMeter.</a:t>
            </a:r>
            <a:endParaRPr/>
          </a:p>
          <a:p>
            <a:pPr indent="-311150" lvl="0" marL="914400" rtl="0">
              <a:spcBef>
                <a:spcPts val="0"/>
              </a:spcBef>
              <a:spcAft>
                <a:spcPts val="0"/>
              </a:spcAft>
              <a:buSzPts val="1300"/>
              <a:buChar char="➔"/>
            </a:pPr>
            <a:r>
              <a:rPr lang="en"/>
              <a:t>In Jmeter &gt; Options &gt; Plugins Manager &gt; Available Plugins</a:t>
            </a:r>
            <a:endParaRPr/>
          </a:p>
          <a:p>
            <a:pPr indent="-311150" lvl="0" marL="914400" rtl="0">
              <a:spcBef>
                <a:spcPts val="0"/>
              </a:spcBef>
              <a:spcAft>
                <a:spcPts val="0"/>
              </a:spcAft>
              <a:buSzPts val="1300"/>
              <a:buChar char="➔"/>
            </a:pPr>
            <a:r>
              <a:rPr lang="en"/>
              <a:t>Select “Merge Results” and click “Apply Changes and Restart Jmeter”</a:t>
            </a:r>
            <a:endParaRPr/>
          </a:p>
          <a:p>
            <a:pPr indent="-311150" lvl="0" marL="914400" rtl="0">
              <a:spcBef>
                <a:spcPts val="0"/>
              </a:spcBef>
              <a:spcAft>
                <a:spcPts val="0"/>
              </a:spcAft>
              <a:buSzPts val="1300"/>
              <a:buChar char="➔"/>
            </a:pPr>
            <a:r>
              <a:rPr lang="en"/>
              <a:t>Select “Test Plan” and add “jp@gc - Merge 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6" name="Google Shape;406;p33"/>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407" name="Google Shape;407;p33"/>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408" name="Google Shape;408;p33"/>
          <p:cNvPicPr preferRelativeResize="0"/>
          <p:nvPr/>
        </p:nvPicPr>
        <p:blipFill>
          <a:blip r:embed="rId3">
            <a:alphaModFix/>
          </a:blip>
          <a:stretch>
            <a:fillRect/>
          </a:stretch>
        </p:blipFill>
        <p:spPr>
          <a:xfrm>
            <a:off x="-243268" y="0"/>
            <a:ext cx="9387269" cy="5013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34"/>
          <p:cNvPicPr preferRelativeResize="0"/>
          <p:nvPr/>
        </p:nvPicPr>
        <p:blipFill>
          <a:blip r:embed="rId3">
            <a:alphaModFix/>
          </a:blip>
          <a:stretch>
            <a:fillRect/>
          </a:stretch>
        </p:blipFill>
        <p:spPr>
          <a:xfrm>
            <a:off x="152400" y="152400"/>
            <a:ext cx="8839200" cy="47786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419" name="Google Shape;419;p35"/>
          <p:cNvPicPr preferRelativeResize="0"/>
          <p:nvPr/>
        </p:nvPicPr>
        <p:blipFill>
          <a:blip r:embed="rId3">
            <a:alphaModFix/>
          </a:blip>
          <a:stretch>
            <a:fillRect/>
          </a:stretch>
        </p:blipFill>
        <p:spPr>
          <a:xfrm>
            <a:off x="473825" y="170575"/>
            <a:ext cx="7174750" cy="439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425" name="Google Shape;425;p3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426" name="Google Shape;426;p36"/>
          <p:cNvPicPr preferRelativeResize="0"/>
          <p:nvPr/>
        </p:nvPicPr>
        <p:blipFill>
          <a:blip r:embed="rId3">
            <a:alphaModFix/>
          </a:blip>
          <a:stretch>
            <a:fillRect/>
          </a:stretch>
        </p:blipFill>
        <p:spPr>
          <a:xfrm>
            <a:off x="282875" y="221050"/>
            <a:ext cx="8719975" cy="464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06400" lvl="0" marL="457200">
              <a:spcBef>
                <a:spcPts val="0"/>
              </a:spcBef>
              <a:spcAft>
                <a:spcPts val="0"/>
              </a:spcAft>
              <a:buSzPts val="2800"/>
              <a:buAutoNum type="arabicPeriod"/>
            </a:pPr>
            <a:r>
              <a:rPr lang="en"/>
              <a:t>Report Types</a:t>
            </a:r>
            <a:endParaRPr/>
          </a:p>
        </p:txBody>
      </p:sp>
      <p:sp>
        <p:nvSpPr>
          <p:cNvPr id="290" name="Google Shape;290;p1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GUI</a:t>
            </a:r>
            <a:endParaRPr b="1" sz="2100">
              <a:solidFill>
                <a:schemeClr val="dk1"/>
              </a:solidFill>
            </a:endParaRPr>
          </a:p>
          <a:p>
            <a:pPr indent="-330200" lvl="0" marL="457200" rtl="0">
              <a:spcBef>
                <a:spcPts val="1600"/>
              </a:spcBef>
              <a:spcAft>
                <a:spcPts val="1200"/>
              </a:spcAft>
              <a:buSzPts val="1600"/>
              <a:buChar char="●"/>
            </a:pPr>
            <a:r>
              <a:rPr lang="en" sz="1600"/>
              <a:t>Listerners</a:t>
            </a:r>
            <a:endParaRPr sz="1600"/>
          </a:p>
        </p:txBody>
      </p:sp>
      <p:sp>
        <p:nvSpPr>
          <p:cNvPr id="291" name="Google Shape;291;p1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None/>
            </a:pPr>
            <a:r>
              <a:rPr b="1" lang="en" sz="2100">
                <a:solidFill>
                  <a:schemeClr val="dk1"/>
                </a:solidFill>
              </a:rPr>
              <a:t>Non-GUI</a:t>
            </a:r>
            <a:endParaRPr b="1" sz="2100">
              <a:solidFill>
                <a:schemeClr val="dk1"/>
              </a:solidFill>
            </a:endParaRPr>
          </a:p>
          <a:p>
            <a:pPr indent="-330200" lvl="0" marL="457200">
              <a:spcBef>
                <a:spcPts val="1600"/>
              </a:spcBef>
              <a:spcAft>
                <a:spcPts val="1200"/>
              </a:spcAft>
              <a:buSzPts val="1600"/>
              <a:buChar char="●"/>
            </a:pPr>
            <a:r>
              <a:rPr lang="en" sz="1600"/>
              <a:t>HTML report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24400" y="619200"/>
            <a:ext cx="7030500" cy="76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Popular Listeners</a:t>
            </a:r>
            <a:endParaRPr/>
          </a:p>
        </p:txBody>
      </p:sp>
      <p:sp>
        <p:nvSpPr>
          <p:cNvPr id="297" name="Google Shape;297;p16"/>
          <p:cNvSpPr txBox="1"/>
          <p:nvPr>
            <p:ph idx="1" type="body"/>
          </p:nvPr>
        </p:nvSpPr>
        <p:spPr>
          <a:xfrm>
            <a:off x="1084050" y="1534400"/>
            <a:ext cx="3008700" cy="33963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b="1" lang="en" sz="1800">
                <a:solidFill>
                  <a:srgbClr val="FF0000"/>
                </a:solidFill>
              </a:rPr>
              <a:t>TABLE/TREE</a:t>
            </a:r>
            <a:endParaRPr b="1" sz="1800">
              <a:solidFill>
                <a:srgbClr val="FF0000"/>
              </a:solidFill>
            </a:endParaRPr>
          </a:p>
          <a:p>
            <a:pPr indent="0" lvl="0" marL="0" rtl="0">
              <a:spcBef>
                <a:spcPts val="1800"/>
              </a:spcBef>
              <a:spcAft>
                <a:spcPts val="0"/>
              </a:spcAft>
              <a:buNone/>
            </a:pPr>
            <a:r>
              <a:rPr lang="en" sz="1700" u="sng">
                <a:solidFill>
                  <a:schemeClr val="accent5"/>
                </a:solidFill>
                <a:latin typeface="Merriweather"/>
                <a:ea typeface="Merriweather"/>
                <a:cs typeface="Merriweather"/>
                <a:sym typeface="Merriweather"/>
                <a:hlinkClick r:id="rId3"/>
              </a:rPr>
              <a:t>Summary Report</a:t>
            </a:r>
            <a:endParaRPr sz="1700">
              <a:solidFill>
                <a:srgbClr val="000000"/>
              </a:solidFill>
              <a:latin typeface="Merriweather"/>
              <a:ea typeface="Merriweather"/>
              <a:cs typeface="Merriweather"/>
              <a:sym typeface="Merriweather"/>
            </a:endParaRPr>
          </a:p>
          <a:p>
            <a:pPr indent="0" lvl="0" marL="0" rtl="0">
              <a:spcBef>
                <a:spcPts val="1800"/>
              </a:spcBef>
              <a:spcAft>
                <a:spcPts val="0"/>
              </a:spcAft>
              <a:buNone/>
            </a:pPr>
            <a:r>
              <a:rPr lang="en" sz="1700" u="sng">
                <a:solidFill>
                  <a:schemeClr val="accent5"/>
                </a:solidFill>
                <a:latin typeface="Merriweather"/>
                <a:ea typeface="Merriweather"/>
                <a:cs typeface="Merriweather"/>
                <a:sym typeface="Merriweather"/>
                <a:hlinkClick r:id="rId4"/>
              </a:rPr>
              <a:t>View Results in Table</a:t>
            </a:r>
            <a:endParaRPr sz="1700">
              <a:solidFill>
                <a:srgbClr val="000000"/>
              </a:solidFill>
              <a:latin typeface="Merriweather"/>
              <a:ea typeface="Merriweather"/>
              <a:cs typeface="Merriweather"/>
              <a:sym typeface="Merriweather"/>
            </a:endParaRPr>
          </a:p>
          <a:p>
            <a:pPr indent="0" lvl="0" marL="0" rtl="0">
              <a:spcBef>
                <a:spcPts val="1800"/>
              </a:spcBef>
              <a:spcAft>
                <a:spcPts val="400"/>
              </a:spcAft>
              <a:buNone/>
            </a:pPr>
            <a:r>
              <a:rPr lang="en" sz="1700" u="sng">
                <a:solidFill>
                  <a:schemeClr val="accent5"/>
                </a:solidFill>
                <a:latin typeface="Merriweather"/>
                <a:ea typeface="Merriweather"/>
                <a:cs typeface="Merriweather"/>
                <a:sym typeface="Merriweather"/>
                <a:hlinkClick r:id="rId5"/>
              </a:rPr>
              <a:t>View Results Tree</a:t>
            </a:r>
            <a:endParaRPr sz="1600"/>
          </a:p>
        </p:txBody>
      </p:sp>
      <p:sp>
        <p:nvSpPr>
          <p:cNvPr id="298" name="Google Shape;298;p16"/>
          <p:cNvSpPr txBox="1"/>
          <p:nvPr>
            <p:ph idx="1" type="body"/>
          </p:nvPr>
        </p:nvSpPr>
        <p:spPr>
          <a:xfrm>
            <a:off x="5033975" y="1534400"/>
            <a:ext cx="3430500" cy="32007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b="1" lang="en" sz="1800">
                <a:solidFill>
                  <a:srgbClr val="FF0000"/>
                </a:solidFill>
              </a:rPr>
              <a:t>GRAPH</a:t>
            </a:r>
            <a:endParaRPr b="1" sz="1800">
              <a:solidFill>
                <a:srgbClr val="FF0000"/>
              </a:solidFill>
            </a:endParaRPr>
          </a:p>
          <a:p>
            <a:pPr indent="0" lvl="0" marL="0" rtl="0">
              <a:spcBef>
                <a:spcPts val="1800"/>
              </a:spcBef>
              <a:spcAft>
                <a:spcPts val="0"/>
              </a:spcAft>
              <a:buNone/>
            </a:pPr>
            <a:r>
              <a:rPr lang="en" sz="1700" u="sng">
                <a:solidFill>
                  <a:schemeClr val="accent5"/>
                </a:solidFill>
                <a:latin typeface="Merriweather"/>
                <a:ea typeface="Merriweather"/>
                <a:cs typeface="Merriweather"/>
                <a:sym typeface="Merriweather"/>
                <a:hlinkClick r:id="rId6"/>
              </a:rPr>
              <a:t>Graph Results</a:t>
            </a:r>
            <a:endParaRPr sz="1700">
              <a:solidFill>
                <a:srgbClr val="000000"/>
              </a:solidFill>
              <a:latin typeface="Merriweather"/>
              <a:ea typeface="Merriweather"/>
              <a:cs typeface="Merriweather"/>
              <a:sym typeface="Merriweather"/>
            </a:endParaRPr>
          </a:p>
          <a:p>
            <a:pPr indent="0" lvl="0" marL="0" rtl="0">
              <a:spcBef>
                <a:spcPts val="1800"/>
              </a:spcBef>
              <a:spcAft>
                <a:spcPts val="0"/>
              </a:spcAft>
              <a:buNone/>
            </a:pPr>
            <a:r>
              <a:rPr lang="en" sz="1700" u="sng">
                <a:solidFill>
                  <a:schemeClr val="hlink"/>
                </a:solidFill>
                <a:latin typeface="Merriweather"/>
                <a:ea typeface="Merriweather"/>
                <a:cs typeface="Merriweather"/>
                <a:sym typeface="Merriweather"/>
                <a:hlinkClick r:id="rId7"/>
              </a:rPr>
              <a:t>Aggregate Graph</a:t>
            </a:r>
            <a:endParaRPr sz="1700">
              <a:solidFill>
                <a:srgbClr val="000000"/>
              </a:solidFill>
              <a:latin typeface="Merriweather"/>
              <a:ea typeface="Merriweather"/>
              <a:cs typeface="Merriweather"/>
              <a:sym typeface="Merriweather"/>
            </a:endParaRPr>
          </a:p>
          <a:p>
            <a:pPr indent="0" lvl="0" marL="0" rtl="0">
              <a:spcBef>
                <a:spcPts val="1800"/>
              </a:spcBef>
              <a:spcAft>
                <a:spcPts val="0"/>
              </a:spcAft>
              <a:buNone/>
            </a:pPr>
            <a:r>
              <a:rPr lang="en" sz="1700" u="sng">
                <a:solidFill>
                  <a:schemeClr val="hlink"/>
                </a:solidFill>
                <a:latin typeface="Merriweather"/>
                <a:ea typeface="Merriweather"/>
                <a:cs typeface="Merriweather"/>
                <a:sym typeface="Merriweather"/>
                <a:hlinkClick r:id="rId8"/>
              </a:rPr>
              <a:t>Response Time Graph</a:t>
            </a:r>
            <a:endParaRPr sz="1700">
              <a:solidFill>
                <a:srgbClr val="000000"/>
              </a:solidFill>
              <a:latin typeface="Merriweather"/>
              <a:ea typeface="Merriweather"/>
              <a:cs typeface="Merriweather"/>
              <a:sym typeface="Merriweather"/>
            </a:endParaRPr>
          </a:p>
          <a:p>
            <a:pPr indent="0" lvl="0" marL="0" rtl="0">
              <a:spcBef>
                <a:spcPts val="1800"/>
              </a:spcBef>
              <a:spcAft>
                <a:spcPts val="0"/>
              </a:spcAft>
              <a:buNone/>
            </a:pPr>
            <a:r>
              <a:t/>
            </a:r>
            <a:endParaRPr b="1" sz="1700">
              <a:solidFill>
                <a:srgbClr val="000000"/>
              </a:solidFill>
              <a:latin typeface="Merriweather"/>
              <a:ea typeface="Merriweather"/>
              <a:cs typeface="Merriweather"/>
              <a:sym typeface="Merriweather"/>
            </a:endParaRPr>
          </a:p>
          <a:p>
            <a:pPr indent="0" lvl="0" marL="0" rtl="0">
              <a:spcBef>
                <a:spcPts val="4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59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Report</a:t>
            </a:r>
            <a:endParaRPr/>
          </a:p>
        </p:txBody>
      </p:sp>
      <p:pic>
        <p:nvPicPr>
          <p:cNvPr id="304" name="Google Shape;304;p17"/>
          <p:cNvPicPr preferRelativeResize="0"/>
          <p:nvPr/>
        </p:nvPicPr>
        <p:blipFill>
          <a:blip r:embed="rId3">
            <a:alphaModFix/>
          </a:blip>
          <a:stretch>
            <a:fillRect/>
          </a:stretch>
        </p:blipFill>
        <p:spPr>
          <a:xfrm>
            <a:off x="1303800" y="1194875"/>
            <a:ext cx="7232077" cy="3756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2. </a:t>
            </a:r>
            <a:r>
              <a:rPr lang="en" u="sng">
                <a:solidFill>
                  <a:schemeClr val="hlink"/>
                </a:solidFill>
                <a:hlinkClick r:id="rId3"/>
              </a:rPr>
              <a:t>Glossary</a:t>
            </a:r>
            <a:endParaRPr/>
          </a:p>
        </p:txBody>
      </p:sp>
      <p:sp>
        <p:nvSpPr>
          <p:cNvPr id="310" name="Google Shape;310;p18"/>
          <p:cNvSpPr txBox="1"/>
          <p:nvPr>
            <p:ph idx="1" type="body"/>
          </p:nvPr>
        </p:nvSpPr>
        <p:spPr>
          <a:xfrm>
            <a:off x="1166450" y="1160550"/>
            <a:ext cx="6943500" cy="3336900"/>
          </a:xfrm>
          <a:prstGeom prst="rect">
            <a:avLst/>
          </a:prstGeom>
        </p:spPr>
        <p:txBody>
          <a:bodyPr anchorCtr="0" anchor="t" bIns="91425" lIns="91425" spcFirstLastPara="1" rIns="91425" wrap="square" tIns="91425">
            <a:noAutofit/>
          </a:bodyPr>
          <a:lstStyle/>
          <a:p>
            <a:pPr indent="0" lvl="0" marL="0" rtl="0" algn="just">
              <a:spcBef>
                <a:spcPts val="1800"/>
              </a:spcBef>
              <a:spcAft>
                <a:spcPts val="0"/>
              </a:spcAft>
              <a:buNone/>
            </a:pPr>
            <a:r>
              <a:rPr b="1" lang="en">
                <a:solidFill>
                  <a:srgbClr val="A52A2A"/>
                </a:solidFill>
              </a:rPr>
              <a:t>Elapsed time (</a:t>
            </a:r>
            <a:r>
              <a:rPr lang="en">
                <a:solidFill>
                  <a:srgbClr val="000000"/>
                </a:solidFill>
              </a:rPr>
              <a:t>=Response time = Sample time = Load time</a:t>
            </a:r>
            <a:r>
              <a:rPr b="1" lang="en">
                <a:solidFill>
                  <a:srgbClr val="A52A2A"/>
                </a:solidFill>
              </a:rPr>
              <a:t>)</a:t>
            </a:r>
            <a:r>
              <a:rPr lang="en">
                <a:solidFill>
                  <a:srgbClr val="000000"/>
                </a:solidFill>
              </a:rPr>
              <a:t>: From just before sending the request to just after the </a:t>
            </a:r>
            <a:r>
              <a:rPr b="1" lang="en">
                <a:solidFill>
                  <a:srgbClr val="FF0000"/>
                </a:solidFill>
              </a:rPr>
              <a:t>last </a:t>
            </a:r>
            <a:r>
              <a:rPr lang="en">
                <a:solidFill>
                  <a:srgbClr val="000000"/>
                </a:solidFill>
              </a:rPr>
              <a:t>response has been received. It does not include the time needed to render the response, nor does JMeter process any client code.</a:t>
            </a:r>
            <a:endParaRPr>
              <a:solidFill>
                <a:srgbClr val="000000"/>
              </a:solidFill>
            </a:endParaRPr>
          </a:p>
          <a:p>
            <a:pPr indent="0" lvl="0" marL="0" rtl="0" algn="just">
              <a:spcBef>
                <a:spcPts val="1800"/>
              </a:spcBef>
              <a:spcAft>
                <a:spcPts val="0"/>
              </a:spcAft>
              <a:buNone/>
            </a:pPr>
            <a:r>
              <a:rPr b="1" lang="en">
                <a:solidFill>
                  <a:srgbClr val="A52A2A"/>
                </a:solidFill>
              </a:rPr>
              <a:t>Latency time</a:t>
            </a:r>
            <a:r>
              <a:rPr lang="en">
                <a:solidFill>
                  <a:srgbClr val="000000"/>
                </a:solidFill>
              </a:rPr>
              <a:t>: From just before sending the request to just after the </a:t>
            </a:r>
            <a:r>
              <a:rPr b="1" lang="en">
                <a:solidFill>
                  <a:srgbClr val="FF0000"/>
                </a:solidFill>
              </a:rPr>
              <a:t>first </a:t>
            </a:r>
            <a:r>
              <a:rPr lang="en">
                <a:solidFill>
                  <a:srgbClr val="000000"/>
                </a:solidFill>
              </a:rPr>
              <a:t>response has been received. It includes all the processing needed to assemble the request as well as assembling the first part of the response, which in general will be longer than one byte</a:t>
            </a:r>
            <a:endParaRPr>
              <a:solidFill>
                <a:srgbClr val="000000"/>
              </a:solidFill>
            </a:endParaRPr>
          </a:p>
          <a:p>
            <a:pPr indent="0" lvl="0" marL="0" rtl="0" algn="just">
              <a:spcBef>
                <a:spcPts val="1800"/>
              </a:spcBef>
              <a:spcAft>
                <a:spcPts val="0"/>
              </a:spcAft>
              <a:buNone/>
            </a:pPr>
            <a:r>
              <a:rPr lang="en">
                <a:solidFill>
                  <a:srgbClr val="000000"/>
                </a:solidFill>
              </a:rPr>
              <a:t>=&gt; Elapsed Time = Latency + Processing Time </a:t>
            </a:r>
            <a:endParaRPr>
              <a:solidFill>
                <a:srgbClr val="000000"/>
              </a:solidFill>
            </a:endParaRPr>
          </a:p>
          <a:p>
            <a:pPr indent="0" lvl="0" marL="0" rtl="0" algn="just">
              <a:spcBef>
                <a:spcPts val="1800"/>
              </a:spcBef>
              <a:spcAft>
                <a:spcPts val="400"/>
              </a:spcAft>
              <a:buNone/>
            </a:pPr>
            <a:r>
              <a:rPr b="1" lang="en">
                <a:solidFill>
                  <a:srgbClr val="A52A2A"/>
                </a:solidFill>
              </a:rPr>
              <a:t>Connect Time</a:t>
            </a:r>
            <a:r>
              <a:rPr lang="en">
                <a:solidFill>
                  <a:srgbClr val="000000"/>
                </a:solidFill>
              </a:rPr>
              <a:t>: JMeter measures the time it took to establish the connection (between client and server), including SSL handshake. It is not automatically subtracted from </a:t>
            </a:r>
            <a:r>
              <a:rPr lang="en">
                <a:solidFill>
                  <a:srgbClr val="000000"/>
                </a:solidFill>
                <a:uFill>
                  <a:noFill/>
                </a:uFill>
                <a:hlinkClick r:id="rId4"/>
              </a:rPr>
              <a:t>latency</a:t>
            </a:r>
            <a:r>
              <a:rPr lang="en">
                <a:solidFill>
                  <a:srgbClr val="000000"/>
                </a:solidFill>
              </a:rPr>
              <a:t>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2. </a:t>
            </a:r>
            <a:r>
              <a:rPr lang="en" u="sng">
                <a:solidFill>
                  <a:schemeClr val="hlink"/>
                </a:solidFill>
                <a:hlinkClick r:id="rId3"/>
              </a:rPr>
              <a:t>Glossary</a:t>
            </a:r>
            <a:endParaRPr/>
          </a:p>
        </p:txBody>
      </p:sp>
      <p:sp>
        <p:nvSpPr>
          <p:cNvPr id="316" name="Google Shape;316;p19"/>
          <p:cNvSpPr txBox="1"/>
          <p:nvPr>
            <p:ph idx="1" type="body"/>
          </p:nvPr>
        </p:nvSpPr>
        <p:spPr>
          <a:xfrm>
            <a:off x="1166450" y="1160550"/>
            <a:ext cx="6943500" cy="3447300"/>
          </a:xfrm>
          <a:prstGeom prst="rect">
            <a:avLst/>
          </a:prstGeom>
        </p:spPr>
        <p:txBody>
          <a:bodyPr anchorCtr="0" anchor="t" bIns="91425" lIns="91425" spcFirstLastPara="1" rIns="91425" wrap="square" tIns="91425">
            <a:noAutofit/>
          </a:bodyPr>
          <a:lstStyle/>
          <a:p>
            <a:pPr indent="0" lvl="0" marL="0" rtl="0" algn="just">
              <a:lnSpc>
                <a:spcPct val="100000"/>
              </a:lnSpc>
              <a:spcBef>
                <a:spcPts val="1800"/>
              </a:spcBef>
              <a:spcAft>
                <a:spcPts val="0"/>
              </a:spcAft>
              <a:buNone/>
            </a:pPr>
            <a:r>
              <a:rPr b="1" lang="en">
                <a:solidFill>
                  <a:srgbClr val="A52A2A"/>
                </a:solidFill>
              </a:rPr>
              <a:t>Standard Deviation</a:t>
            </a:r>
            <a:r>
              <a:rPr lang="en">
                <a:solidFill>
                  <a:srgbClr val="000000"/>
                </a:solidFill>
              </a:rPr>
              <a:t> is a measure of the variability of a data set. This is a standard statistical measure. </a:t>
            </a:r>
            <a:endParaRPr>
              <a:solidFill>
                <a:srgbClr val="000000"/>
              </a:solidFill>
            </a:endParaRPr>
          </a:p>
          <a:p>
            <a:pPr indent="0" lvl="0" marL="0" rtl="0" algn="just">
              <a:lnSpc>
                <a:spcPct val="100000"/>
              </a:lnSpc>
              <a:spcBef>
                <a:spcPts val="1800"/>
              </a:spcBef>
              <a:spcAft>
                <a:spcPts val="0"/>
              </a:spcAft>
              <a:buNone/>
            </a:pPr>
            <a:r>
              <a:t/>
            </a:r>
            <a:endParaRPr>
              <a:solidFill>
                <a:srgbClr val="000000"/>
              </a:solidFill>
            </a:endParaRPr>
          </a:p>
          <a:p>
            <a:pPr indent="0" lvl="0" marL="0" rtl="0" algn="just">
              <a:lnSpc>
                <a:spcPct val="100000"/>
              </a:lnSpc>
              <a:spcBef>
                <a:spcPts val="400"/>
              </a:spcBef>
              <a:spcAft>
                <a:spcPts val="0"/>
              </a:spcAft>
              <a:buNone/>
            </a:pPr>
            <a:r>
              <a:rPr b="1" lang="en">
                <a:solidFill>
                  <a:srgbClr val="A52A2A"/>
                </a:solidFill>
              </a:rPr>
              <a:t>Throughput</a:t>
            </a:r>
            <a:r>
              <a:rPr lang="en">
                <a:solidFill>
                  <a:srgbClr val="000000"/>
                </a:solidFill>
              </a:rPr>
              <a:t> is calculated as requests/unit of time. The time is calculated from the start of the first sample to the end of the last sample. This includes any intervals between samples, as it is supposed to represent the load on the server.</a:t>
            </a:r>
            <a:endParaRPr>
              <a:solidFill>
                <a:srgbClr val="000000"/>
              </a:solidFill>
            </a:endParaRPr>
          </a:p>
          <a:p>
            <a:pPr indent="0" lvl="0" marL="0" rtl="0" algn="just">
              <a:lnSpc>
                <a:spcPct val="100000"/>
              </a:lnSpc>
              <a:spcBef>
                <a:spcPts val="0"/>
              </a:spcBef>
              <a:spcAft>
                <a:spcPts val="0"/>
              </a:spcAft>
              <a:buNone/>
            </a:pPr>
            <a:r>
              <a:rPr lang="en">
                <a:solidFill>
                  <a:srgbClr val="000000"/>
                </a:solidFill>
              </a:rPr>
              <a:t>The formula is: Throughput = (number of requests) / (total time).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 Report Metrics</a:t>
            </a:r>
            <a:endParaRPr/>
          </a:p>
        </p:txBody>
      </p:sp>
      <p:sp>
        <p:nvSpPr>
          <p:cNvPr id="322" name="Google Shape;322;p20"/>
          <p:cNvSpPr txBox="1"/>
          <p:nvPr>
            <p:ph idx="1" type="body"/>
          </p:nvPr>
        </p:nvSpPr>
        <p:spPr>
          <a:xfrm>
            <a:off x="1214525" y="1915925"/>
            <a:ext cx="6160800" cy="1839600"/>
          </a:xfrm>
          <a:prstGeom prst="rect">
            <a:avLst/>
          </a:prstGeom>
        </p:spPr>
        <p:txBody>
          <a:bodyPr anchorCtr="0" anchor="t" bIns="91425" lIns="91425" spcFirstLastPara="1" rIns="91425" wrap="square" tIns="91425">
            <a:noAutofit/>
          </a:bodyPr>
          <a:lstStyle/>
          <a:p>
            <a:pPr indent="-342900" lvl="0" marL="457200" rtl="0">
              <a:lnSpc>
                <a:spcPct val="150000"/>
              </a:lnSpc>
              <a:spcBef>
                <a:spcPts val="1800"/>
              </a:spcBef>
              <a:spcAft>
                <a:spcPts val="0"/>
              </a:spcAft>
              <a:buClr>
                <a:srgbClr val="000000"/>
              </a:buClr>
              <a:buSzPts val="1800"/>
              <a:buChar char="●"/>
            </a:pPr>
            <a:r>
              <a:rPr lang="en" sz="1800">
                <a:solidFill>
                  <a:srgbClr val="000000"/>
                </a:solidFill>
              </a:rPr>
              <a:t>Aggregate Report</a:t>
            </a:r>
            <a:endParaRPr sz="1800">
              <a:solidFill>
                <a:srgbClr val="000000"/>
              </a:solidFill>
            </a:endParaRPr>
          </a:p>
          <a:p>
            <a:pPr indent="-342900" lvl="0" marL="457200" rtl="0">
              <a:lnSpc>
                <a:spcPct val="150000"/>
              </a:lnSpc>
              <a:spcBef>
                <a:spcPts val="0"/>
              </a:spcBef>
              <a:spcAft>
                <a:spcPts val="0"/>
              </a:spcAft>
              <a:buClr>
                <a:srgbClr val="000000"/>
              </a:buClr>
              <a:buSzPts val="1800"/>
              <a:buChar char="●"/>
            </a:pPr>
            <a:r>
              <a:rPr lang="en" sz="1800">
                <a:solidFill>
                  <a:srgbClr val="000000"/>
                </a:solidFill>
              </a:rPr>
              <a:t>Graph Results</a:t>
            </a:r>
            <a:endParaRPr sz="1800">
              <a:solidFill>
                <a:srgbClr val="000000"/>
              </a:solidFill>
            </a:endParaRPr>
          </a:p>
          <a:p>
            <a:pPr indent="0" lvl="0" marL="0">
              <a:spcBef>
                <a:spcPts val="400"/>
              </a:spcBef>
              <a:spcAft>
                <a:spcPts val="1600"/>
              </a:spcAft>
              <a:buNone/>
            </a:pPr>
            <a:r>
              <a:t/>
            </a:r>
            <a:endParaRPr/>
          </a:p>
        </p:txBody>
      </p:sp>
      <p:pic>
        <p:nvPicPr>
          <p:cNvPr id="323" name="Google Shape;323;p20"/>
          <p:cNvPicPr preferRelativeResize="0"/>
          <p:nvPr/>
        </p:nvPicPr>
        <p:blipFill>
          <a:blip r:embed="rId3">
            <a:alphaModFix/>
          </a:blip>
          <a:stretch>
            <a:fillRect/>
          </a:stretch>
        </p:blipFill>
        <p:spPr>
          <a:xfrm>
            <a:off x="4044563" y="1328725"/>
            <a:ext cx="4543425" cy="248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295300" y="2451600"/>
            <a:ext cx="4446000" cy="26301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Arial"/>
              <a:buChar char="●"/>
            </a:pPr>
            <a:r>
              <a:rPr b="1" lang="en" sz="1100">
                <a:solidFill>
                  <a:srgbClr val="A52A2A"/>
                </a:solidFill>
              </a:rPr>
              <a:t>Label</a:t>
            </a:r>
            <a:r>
              <a:rPr lang="en" sz="1100">
                <a:solidFill>
                  <a:srgbClr val="000000"/>
                </a:solidFill>
              </a:rPr>
              <a:t> - The label of the sample. </a:t>
            </a:r>
            <a:endParaRPr b="1" sz="1100">
              <a:solidFill>
                <a:srgbClr val="A52A2A"/>
              </a:solidFill>
            </a:endParaRPr>
          </a:p>
          <a:p>
            <a:pPr indent="-298450" lvl="0" marL="457200" rtl="0">
              <a:spcBef>
                <a:spcPts val="0"/>
              </a:spcBef>
              <a:spcAft>
                <a:spcPts val="0"/>
              </a:spcAft>
              <a:buClr>
                <a:srgbClr val="000000"/>
              </a:buClr>
              <a:buSzPts val="1100"/>
              <a:buFont typeface="Arial"/>
              <a:buChar char="●"/>
            </a:pPr>
            <a:r>
              <a:rPr b="1" lang="en" sz="1100">
                <a:solidFill>
                  <a:srgbClr val="FF00FF"/>
                </a:solidFill>
              </a:rPr>
              <a:t># Samples</a:t>
            </a:r>
            <a:r>
              <a:rPr lang="en" sz="1100">
                <a:solidFill>
                  <a:srgbClr val="000000"/>
                </a:solidFill>
              </a:rPr>
              <a:t> - The number of samples with the same label</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FF00FF"/>
                </a:solidFill>
              </a:rPr>
              <a:t>Average</a:t>
            </a:r>
            <a:r>
              <a:rPr lang="en" sz="1100">
                <a:solidFill>
                  <a:srgbClr val="FF00FF"/>
                </a:solidFill>
              </a:rPr>
              <a:t> </a:t>
            </a:r>
            <a:r>
              <a:rPr lang="en" sz="1100">
                <a:solidFill>
                  <a:srgbClr val="000000"/>
                </a:solidFill>
              </a:rPr>
              <a:t>- The average time of a set of results</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FF00FF"/>
                </a:solidFill>
              </a:rPr>
              <a:t>% Error</a:t>
            </a:r>
            <a:r>
              <a:rPr lang="en" sz="1100">
                <a:solidFill>
                  <a:srgbClr val="FF00FF"/>
                </a:solidFill>
              </a:rPr>
              <a:t> </a:t>
            </a:r>
            <a:r>
              <a:rPr lang="en" sz="1100">
                <a:solidFill>
                  <a:srgbClr val="000000"/>
                </a:solidFill>
              </a:rPr>
              <a:t>- Percent of requests with errors</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FF00FF"/>
                </a:solidFill>
              </a:rPr>
              <a:t>Throughput</a:t>
            </a:r>
            <a:r>
              <a:rPr lang="en" sz="1100">
                <a:solidFill>
                  <a:srgbClr val="FF00FF"/>
                </a:solidFill>
              </a:rPr>
              <a:t> </a:t>
            </a:r>
            <a:r>
              <a:rPr lang="en" sz="1100">
                <a:solidFill>
                  <a:srgbClr val="000000"/>
                </a:solidFill>
              </a:rPr>
              <a:t>- Requests per second</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A52A2A"/>
                </a:solidFill>
              </a:rPr>
              <a:t>Received KB/sec</a:t>
            </a:r>
            <a:r>
              <a:rPr lang="en" sz="1100">
                <a:solidFill>
                  <a:srgbClr val="000000"/>
                </a:solidFill>
              </a:rPr>
              <a:t> - Received Kilobytes per second</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A52A2A"/>
                </a:solidFill>
              </a:rPr>
              <a:t>Sent KB/sec</a:t>
            </a:r>
            <a:r>
              <a:rPr lang="en" sz="1100">
                <a:solidFill>
                  <a:srgbClr val="000000"/>
                </a:solidFill>
              </a:rPr>
              <a:t> - Sent Kilobytes per second</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A52A2A"/>
                </a:solidFill>
              </a:rPr>
              <a:t>Median</a:t>
            </a:r>
            <a:r>
              <a:rPr lang="en" sz="1100">
                <a:solidFill>
                  <a:srgbClr val="000000"/>
                </a:solidFill>
              </a:rPr>
              <a:t> - The time in the middle of a set of results. 50% of the samples took no more than this time; the remainder took at least as long this</a:t>
            </a:r>
            <a:endParaRPr sz="1100">
              <a:solidFill>
                <a:srgbClr val="000000"/>
              </a:solidFill>
            </a:endParaRPr>
          </a:p>
          <a:p>
            <a:pPr indent="0" lvl="0" marL="0">
              <a:spcBef>
                <a:spcPts val="0"/>
              </a:spcBef>
              <a:spcAft>
                <a:spcPts val="1600"/>
              </a:spcAft>
              <a:buNone/>
            </a:pPr>
            <a:r>
              <a:t/>
            </a:r>
            <a:endParaRPr sz="1100"/>
          </a:p>
        </p:txBody>
      </p:sp>
      <p:pic>
        <p:nvPicPr>
          <p:cNvPr id="329" name="Google Shape;329;p21"/>
          <p:cNvPicPr preferRelativeResize="0"/>
          <p:nvPr/>
        </p:nvPicPr>
        <p:blipFill>
          <a:blip r:embed="rId3">
            <a:alphaModFix/>
          </a:blip>
          <a:stretch>
            <a:fillRect/>
          </a:stretch>
        </p:blipFill>
        <p:spPr>
          <a:xfrm>
            <a:off x="441400" y="145550"/>
            <a:ext cx="8479026" cy="2106875"/>
          </a:xfrm>
          <a:prstGeom prst="rect">
            <a:avLst/>
          </a:prstGeom>
          <a:noFill/>
          <a:ln>
            <a:noFill/>
          </a:ln>
        </p:spPr>
      </p:pic>
      <p:sp>
        <p:nvSpPr>
          <p:cNvPr id="330" name="Google Shape;330;p21"/>
          <p:cNvSpPr txBox="1"/>
          <p:nvPr>
            <p:ph idx="1" type="body"/>
          </p:nvPr>
        </p:nvSpPr>
        <p:spPr>
          <a:xfrm>
            <a:off x="4710775" y="2451600"/>
            <a:ext cx="3998700" cy="26301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Arial"/>
              <a:buChar char="●"/>
            </a:pPr>
            <a:r>
              <a:rPr b="1" lang="en" sz="1100">
                <a:solidFill>
                  <a:srgbClr val="A52A2A"/>
                </a:solidFill>
              </a:rPr>
              <a:t>90% Line</a:t>
            </a:r>
            <a:r>
              <a:rPr lang="en" sz="1100">
                <a:solidFill>
                  <a:srgbClr val="000000"/>
                </a:solidFill>
              </a:rPr>
              <a:t> - 90% of the samples took no more than this time. The remaining samples took at least as long as this</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A52A2A"/>
                </a:solidFill>
              </a:rPr>
              <a:t>95% Line</a:t>
            </a:r>
            <a:r>
              <a:rPr lang="en" sz="1100">
                <a:solidFill>
                  <a:srgbClr val="000000"/>
                </a:solidFill>
              </a:rPr>
              <a:t> - 95% of the samples took no more than this time. The remaining samples took at least as long as this</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A52A2A"/>
                </a:solidFill>
              </a:rPr>
              <a:t>99% Line</a:t>
            </a:r>
            <a:r>
              <a:rPr lang="en" sz="1100">
                <a:solidFill>
                  <a:srgbClr val="000000"/>
                </a:solidFill>
              </a:rPr>
              <a:t> - 99% of the samples took no more than this time. The remaining samples took at least as long as this</a:t>
            </a:r>
            <a:endParaRPr sz="1100">
              <a:solidFill>
                <a:srgbClr val="000000"/>
              </a:solidFill>
            </a:endParaRPr>
          </a:p>
          <a:p>
            <a:pPr indent="-298450" lvl="0" marL="457200" rtl="0">
              <a:spcBef>
                <a:spcPts val="0"/>
              </a:spcBef>
              <a:spcAft>
                <a:spcPts val="0"/>
              </a:spcAft>
              <a:buClr>
                <a:srgbClr val="000000"/>
              </a:buClr>
              <a:buSzPts val="1100"/>
              <a:buFont typeface="Arial"/>
              <a:buChar char="●"/>
            </a:pPr>
            <a:r>
              <a:rPr b="1" lang="en" sz="1100">
                <a:solidFill>
                  <a:srgbClr val="A52A2A"/>
                </a:solidFill>
              </a:rPr>
              <a:t>Min/Max</a:t>
            </a:r>
            <a:r>
              <a:rPr lang="en" sz="1100">
                <a:solidFill>
                  <a:srgbClr val="000000"/>
                </a:solidFill>
              </a:rPr>
              <a:t> - The shortest/</a:t>
            </a:r>
            <a:r>
              <a:rPr lang="en" sz="1100">
                <a:solidFill>
                  <a:srgbClr val="000000"/>
                </a:solidFill>
              </a:rPr>
              <a:t>longest </a:t>
            </a:r>
            <a:r>
              <a:rPr lang="en" sz="1100">
                <a:solidFill>
                  <a:srgbClr val="000000"/>
                </a:solidFill>
              </a:rPr>
              <a:t> time for the samples with the same label</a:t>
            </a:r>
            <a:endParaRPr sz="1100">
              <a:solidFill>
                <a:srgbClr val="000000"/>
              </a:solidFill>
            </a:endParaRPr>
          </a:p>
          <a:p>
            <a:pPr indent="0" lvl="0" marL="457200" rtl="0">
              <a:spcBef>
                <a:spcPts val="0"/>
              </a:spcBef>
              <a:spcAft>
                <a:spcPts val="0"/>
              </a:spcAft>
              <a:buNone/>
            </a:pPr>
            <a:r>
              <a:t/>
            </a:r>
            <a:endParaRPr sz="1100">
              <a:solidFill>
                <a:srgbClr val="000000"/>
              </a:solidFill>
            </a:endParaRPr>
          </a:p>
          <a:p>
            <a:pPr indent="0" lvl="0" marL="0" rtl="0">
              <a:spcBef>
                <a:spcPts val="0"/>
              </a:spcBef>
              <a:spcAft>
                <a:spcPts val="0"/>
              </a:spcAft>
              <a:buNone/>
            </a:pPr>
            <a:r>
              <a:t/>
            </a:r>
            <a:endParaRPr sz="1100">
              <a:solidFill>
                <a:srgbClr val="000000"/>
              </a:solidFill>
            </a:endParaRPr>
          </a:p>
          <a:p>
            <a:pPr indent="0" lvl="0" marL="0" rtl="0">
              <a:spcBef>
                <a:spcPts val="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