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6858000" cy="9144000"/>
  <p:embeddedFontLst>
    <p:embeddedFont>
      <p:font typeface="Hind" panose="020B0604020202020204" charset="0"/>
      <p:regular r:id="rId13"/>
      <p:bold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E50A6-4484-40C9-A335-6408A2D76E72}">
  <a:tblStyle styleId="{9FCE50A6-4484-40C9-A335-6408A2D76E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E0DCB3-B05B-449A-AA14-58C6F31F09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 anh" userId="e0869d18f86addc7" providerId="LiveId" clId="{6E811534-2E95-4C0F-A1AA-0FA41F110C53}"/>
    <pc:docChg chg="modSld">
      <pc:chgData name="hao anh" userId="e0869d18f86addc7" providerId="LiveId" clId="{6E811534-2E95-4C0F-A1AA-0FA41F110C53}" dt="2023-05-22T02:37:48.300" v="19" actId="20577"/>
      <pc:docMkLst>
        <pc:docMk/>
      </pc:docMkLst>
      <pc:sldChg chg="modSp mod">
        <pc:chgData name="hao anh" userId="e0869d18f86addc7" providerId="LiveId" clId="{6E811534-2E95-4C0F-A1AA-0FA41F110C53}" dt="2023-05-22T02:37:48.300" v="19" actId="20577"/>
        <pc:sldMkLst>
          <pc:docMk/>
          <pc:sldMk cId="0" sldId="264"/>
        </pc:sldMkLst>
        <pc:spChg chg="mod">
          <ac:chgData name="hao anh" userId="e0869d18f86addc7" providerId="LiveId" clId="{6E811534-2E95-4C0F-A1AA-0FA41F110C53}" dt="2023-05-22T02:37:48.300" v="19" actId="20577"/>
          <ac:spMkLst>
            <pc:docMk/>
            <pc:sldMk cId="0" sldId="264"/>
            <ac:spMk id="265" creationId="{00000000-0000-0000-0000-000000000000}"/>
          </ac:spMkLst>
        </pc:spChg>
      </pc:sldChg>
      <pc:sldChg chg="modSp mod">
        <pc:chgData name="hao anh" userId="e0869d18f86addc7" providerId="LiveId" clId="{6E811534-2E95-4C0F-A1AA-0FA41F110C53}" dt="2023-05-22T02:37:27.052" v="0" actId="21"/>
        <pc:sldMkLst>
          <pc:docMk/>
          <pc:sldMk cId="0" sldId="265"/>
        </pc:sldMkLst>
        <pc:spChg chg="mod">
          <ac:chgData name="hao anh" userId="e0869d18f86addc7" providerId="LiveId" clId="{6E811534-2E95-4C0F-A1AA-0FA41F110C53}" dt="2023-05-22T02:37:27.052" v="0" actId="21"/>
          <ac:spMkLst>
            <pc:docMk/>
            <pc:sldMk cId="0" sldId="265"/>
            <ac:spMk id="2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XIN CHÀO THẦY CÔ VÀ CÁC BẠN ĐẾN VỚI BÁO CÁO CỦA NHÓM 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5"/>
          <p:cNvSpPr txBox="1">
            <a:spLocks noGrp="1"/>
          </p:cNvSpPr>
          <p:nvPr>
            <p:ph type="title" idx="4294967295"/>
          </p:nvPr>
        </p:nvSpPr>
        <p:spPr>
          <a:xfrm>
            <a:off x="402675" y="428100"/>
            <a:ext cx="4765318" cy="2715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0" dirty="0" err="1"/>
              <a:t>Cảm</a:t>
            </a:r>
            <a:r>
              <a:rPr lang="en-US" sz="2400" b="0" dirty="0"/>
              <a:t> </a:t>
            </a:r>
            <a:r>
              <a:rPr lang="en-US" sz="2400" b="0" dirty="0" err="1"/>
              <a:t>ơn</a:t>
            </a:r>
            <a:r>
              <a:rPr lang="en-US" sz="2400" b="0" dirty="0"/>
              <a:t> </a:t>
            </a:r>
            <a:r>
              <a:rPr lang="en-US" sz="2400" b="0" dirty="0" err="1"/>
              <a:t>cô</a:t>
            </a:r>
            <a:r>
              <a:rPr lang="en-US" sz="2400" b="0" dirty="0"/>
              <a:t> </a:t>
            </a:r>
            <a:r>
              <a:rPr lang="en-US" sz="2400" b="0" dirty="0" err="1"/>
              <a:t>và</a:t>
            </a:r>
            <a:r>
              <a:rPr lang="en-US" sz="2400" b="0" dirty="0"/>
              <a:t> </a:t>
            </a:r>
            <a:r>
              <a:rPr lang="en-US" sz="2400" b="0" dirty="0" err="1"/>
              <a:t>các</a:t>
            </a:r>
            <a:r>
              <a:rPr lang="en-US" sz="2400" b="0" dirty="0"/>
              <a:t> </a:t>
            </a:r>
            <a:r>
              <a:rPr lang="en-US" sz="2400" b="0" dirty="0" err="1"/>
              <a:t>bạn</a:t>
            </a:r>
            <a:r>
              <a:rPr lang="en-US" sz="2400" b="0" dirty="0"/>
              <a:t> </a:t>
            </a:r>
            <a:r>
              <a:rPr lang="en-US" sz="2400" b="0" dirty="0" err="1"/>
              <a:t>đã</a:t>
            </a:r>
            <a:r>
              <a:rPr lang="en-US" sz="2400" b="0" dirty="0"/>
              <a:t> </a:t>
            </a:r>
            <a:r>
              <a:rPr lang="en-US" sz="2400" b="0" dirty="0" err="1"/>
              <a:t>xem</a:t>
            </a:r>
            <a:r>
              <a:rPr lang="en-US" sz="2400" b="0" dirty="0"/>
              <a:t> </a:t>
            </a:r>
            <a:br>
              <a:rPr lang="en-US" sz="2400" b="0" dirty="0"/>
            </a:br>
            <a:r>
              <a:rPr lang="en-US" sz="2400" b="0" dirty="0" err="1"/>
              <a:t>báo</a:t>
            </a:r>
            <a:r>
              <a:rPr lang="en-US" sz="2400" b="0" dirty="0"/>
              <a:t> </a:t>
            </a:r>
            <a:r>
              <a:rPr lang="en-US" sz="2400" b="0" dirty="0" err="1"/>
              <a:t>cáo</a:t>
            </a:r>
            <a:r>
              <a:rPr lang="en-US" sz="2400" b="0" dirty="0"/>
              <a:t> </a:t>
            </a:r>
            <a:r>
              <a:rPr lang="en-US" sz="2400" b="0" dirty="0" err="1"/>
              <a:t>của</a:t>
            </a:r>
            <a:r>
              <a:rPr lang="en-US" sz="2400" b="0" dirty="0"/>
              <a:t> </a:t>
            </a:r>
            <a:r>
              <a:rPr lang="en-US" sz="2400" b="0" dirty="0" err="1"/>
              <a:t>nhóm</a:t>
            </a:r>
            <a:r>
              <a:rPr lang="en-US" sz="2400" b="0" dirty="0"/>
              <a:t> </a:t>
            </a:r>
            <a:r>
              <a:rPr lang="en-US" sz="2400" b="0" dirty="0" err="1"/>
              <a:t>mình</a:t>
            </a:r>
            <a:r>
              <a:rPr lang="en-US" sz="2400" b="0" dirty="0"/>
              <a:t>.</a:t>
            </a:r>
            <a:br>
              <a:rPr lang="en-US" sz="2400" b="0" dirty="0"/>
            </a:br>
            <a:endParaRPr sz="2400" dirty="0"/>
          </a:p>
        </p:txBody>
      </p:sp>
      <p:sp>
        <p:nvSpPr>
          <p:cNvPr id="282" name="Google Shape;282;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067088" y="3032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t>
            </a:r>
            <a:r>
              <a:rPr lang="en" dirty="0"/>
              <a:t>iới thiệu đề tài</a:t>
            </a:r>
            <a:endParaRPr dirty="0"/>
          </a:p>
        </p:txBody>
      </p:sp>
      <p:sp>
        <p:nvSpPr>
          <p:cNvPr id="202" name="Google Shape;202;p16"/>
          <p:cNvSpPr txBox="1">
            <a:spLocks noGrp="1"/>
          </p:cNvSpPr>
          <p:nvPr>
            <p:ph type="body" idx="2"/>
          </p:nvPr>
        </p:nvSpPr>
        <p:spPr>
          <a:xfrm>
            <a:off x="1196434" y="1308636"/>
            <a:ext cx="5713408" cy="377480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latin typeface="Times New Roman" panose="02020603050405020304" pitchFamily="18" charset="0"/>
                <a:cs typeface="Times New Roman" panose="02020603050405020304" pitchFamily="18" charset="0"/>
              </a:rPr>
              <a:t>Đề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tài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chúng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lấy</a:t>
            </a:r>
            <a:r>
              <a:rPr lang="en-US" sz="1400" dirty="0">
                <a:latin typeface="Times New Roman" panose="02020603050405020304" pitchFamily="18" charset="0"/>
                <a:cs typeface="Times New Roman" panose="02020603050405020304" pitchFamily="18" charset="0"/>
              </a:rPr>
              <a:t> ý </a:t>
            </a:r>
            <a:r>
              <a:rPr lang="en-US" sz="1400" dirty="0" err="1">
                <a:latin typeface="Times New Roman" panose="02020603050405020304" pitchFamily="18" charset="0"/>
                <a:cs typeface="Times New Roman" panose="02020603050405020304" pitchFamily="18" charset="0"/>
              </a:rPr>
              <a:t>tưởng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mùa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hè</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chúng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nghĩ</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làm</a:t>
            </a:r>
            <a:r>
              <a:rPr lang="en-US" sz="1400" dirty="0">
                <a:latin typeface="Times New Roman" panose="02020603050405020304" pitchFamily="18" charset="0"/>
                <a:cs typeface="Times New Roman" panose="02020603050405020304" pitchFamily="18" charset="0"/>
              </a:rPr>
              <a:t> web </a:t>
            </a:r>
            <a:r>
              <a:rPr lang="en-US" sz="1400" dirty="0" err="1">
                <a:latin typeface="Times New Roman" panose="02020603050405020304" pitchFamily="18" charset="0"/>
                <a:cs typeface="Times New Roman" panose="02020603050405020304" pitchFamily="18" charset="0"/>
              </a:rPr>
              <a:t>bán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nước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mọi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người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nước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rẻ</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tiền</a:t>
            </a:r>
            <a:r>
              <a:rPr lang="en-US" sz="1400" dirty="0">
                <a:latin typeface="Times New Roman" panose="02020603050405020304" pitchFamily="18" charset="0"/>
                <a:cs typeface="Times New Roman" panose="02020603050405020304" pitchFamily="18" charset="0"/>
              </a:rPr>
              <a:t> .Web </a:t>
            </a:r>
            <a:r>
              <a:rPr lang="en-US" sz="1400" dirty="0" err="1">
                <a:latin typeface="Times New Roman" panose="02020603050405020304" pitchFamily="18" charset="0"/>
                <a:cs typeface="Times New Roman" panose="02020603050405020304" pitchFamily="18" charset="0"/>
              </a:rPr>
              <a:t>bọn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mọi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lúc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mọi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endParaRPr sz="1400" dirty="0">
              <a:latin typeface="Times New Roman" panose="02020603050405020304" pitchFamily="18" charset="0"/>
              <a:cs typeface="Times New Roman" panose="02020603050405020304" pitchFamily="18" charset="0"/>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ctrTitle" idx="4294967295"/>
          </p:nvPr>
        </p:nvSpPr>
        <p:spPr>
          <a:xfrm>
            <a:off x="2800690" y="465825"/>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HELLO!</a:t>
            </a:r>
            <a:endParaRPr sz="6000" dirty="0"/>
          </a:p>
        </p:txBody>
      </p:sp>
      <p:sp>
        <p:nvSpPr>
          <p:cNvPr id="211" name="Google Shape;211;p17"/>
          <p:cNvSpPr txBox="1">
            <a:spLocks noGrp="1"/>
          </p:cNvSpPr>
          <p:nvPr>
            <p:ph type="subTitle" idx="4294967295"/>
          </p:nvPr>
        </p:nvSpPr>
        <p:spPr>
          <a:xfrm>
            <a:off x="2738697" y="1796852"/>
            <a:ext cx="4939200" cy="268215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33CCFF"/>
                </a:solidFill>
              </a:rPr>
              <a:t>We are group 8</a:t>
            </a:r>
          </a:p>
          <a:p>
            <a:pPr marL="0" lvl="0" indent="0" algn="l" rtl="0">
              <a:spcBef>
                <a:spcPts val="600"/>
              </a:spcBef>
              <a:spcAft>
                <a:spcPts val="0"/>
              </a:spcAft>
              <a:buClr>
                <a:schemeClr val="dk1"/>
              </a:buClr>
              <a:buSzPts val="1100"/>
              <a:buFont typeface="Arial"/>
              <a:buNone/>
            </a:pPr>
            <a:r>
              <a:rPr lang="en" sz="1800" b="1" i="1" dirty="0">
                <a:latin typeface="Times New Roman" panose="02020603050405020304" pitchFamily="18" charset="0"/>
                <a:cs typeface="Times New Roman" panose="02020603050405020304" pitchFamily="18" charset="0"/>
              </a:rPr>
              <a:t>Nhóm 8 em có 5 thành viên đó là: </a:t>
            </a:r>
          </a:p>
          <a:p>
            <a:pPr marL="0" lvl="0" indent="0" algn="l" rtl="0">
              <a:spcBef>
                <a:spcPts val="600"/>
              </a:spcBef>
              <a:spcAft>
                <a:spcPts val="0"/>
              </a:spcAft>
              <a:buClr>
                <a:schemeClr val="dk1"/>
              </a:buClr>
              <a:buSzPts val="1100"/>
              <a:buFont typeface="Arial"/>
              <a:buNone/>
            </a:pPr>
            <a:r>
              <a:rPr lang="en" sz="1800" b="1" i="1" dirty="0">
                <a:latin typeface="Times New Roman" panose="02020603050405020304" pitchFamily="18" charset="0"/>
                <a:cs typeface="Times New Roman" panose="02020603050405020304" pitchFamily="18" charset="0"/>
              </a:rPr>
              <a:t>&gt; Nguyễn Đức Trọng </a:t>
            </a:r>
          </a:p>
          <a:p>
            <a:pPr marL="0" lvl="0" indent="0" algn="l" rtl="0">
              <a:spcBef>
                <a:spcPts val="600"/>
              </a:spcBef>
              <a:spcAft>
                <a:spcPts val="0"/>
              </a:spcAft>
              <a:buClr>
                <a:schemeClr val="dk1"/>
              </a:buClr>
              <a:buSzPts val="1100"/>
              <a:buFont typeface="Arial"/>
              <a:buNone/>
            </a:pPr>
            <a:r>
              <a:rPr lang="en" sz="1800" b="1" i="1" dirty="0">
                <a:latin typeface="Times New Roman" panose="02020603050405020304" pitchFamily="18" charset="0"/>
                <a:cs typeface="Times New Roman" panose="02020603050405020304" pitchFamily="18" charset="0"/>
              </a:rPr>
              <a:t>Nguyễn Duệ Vương Triều, </a:t>
            </a:r>
          </a:p>
          <a:p>
            <a:pPr marL="0" lvl="0" indent="0" algn="l" rtl="0">
              <a:spcBef>
                <a:spcPts val="600"/>
              </a:spcBef>
              <a:spcAft>
                <a:spcPts val="0"/>
              </a:spcAft>
              <a:buClr>
                <a:schemeClr val="dk1"/>
              </a:buClr>
              <a:buSzPts val="1100"/>
              <a:buFont typeface="Arial"/>
              <a:buNone/>
            </a:pPr>
            <a:r>
              <a:rPr lang="en" sz="1800" b="1" i="1" dirty="0">
                <a:latin typeface="Times New Roman" panose="02020603050405020304" pitchFamily="18" charset="0"/>
                <a:cs typeface="Times New Roman" panose="02020603050405020304" pitchFamily="18" charset="0"/>
              </a:rPr>
              <a:t>Nguyễn Võ Anh Hào,</a:t>
            </a:r>
          </a:p>
          <a:p>
            <a:pPr marL="0" lvl="0" indent="0" algn="l" rtl="0">
              <a:spcBef>
                <a:spcPts val="600"/>
              </a:spcBef>
              <a:spcAft>
                <a:spcPts val="0"/>
              </a:spcAft>
              <a:buClr>
                <a:schemeClr val="dk1"/>
              </a:buClr>
              <a:buSzPts val="1100"/>
              <a:buFont typeface="Arial"/>
              <a:buNone/>
            </a:pPr>
            <a:r>
              <a:rPr lang="en" sz="1800" b="1" i="1" dirty="0">
                <a:latin typeface="Times New Roman" panose="02020603050405020304" pitchFamily="18" charset="0"/>
                <a:cs typeface="Times New Roman" panose="02020603050405020304" pitchFamily="18" charset="0"/>
              </a:rPr>
              <a:t>Hồ Minh Anh,</a:t>
            </a:r>
          </a:p>
          <a:p>
            <a:pPr marL="0" lvl="0" indent="0" algn="l" rtl="0">
              <a:spcBef>
                <a:spcPts val="600"/>
              </a:spcBef>
              <a:spcAft>
                <a:spcPts val="0"/>
              </a:spcAft>
              <a:buClr>
                <a:schemeClr val="dk1"/>
              </a:buClr>
              <a:buSzPts val="1100"/>
              <a:buFont typeface="Arial"/>
              <a:buNone/>
            </a:pPr>
            <a:r>
              <a:rPr lang="en" sz="1800" b="1" i="1" dirty="0">
                <a:latin typeface="Times New Roman" panose="02020603050405020304" pitchFamily="18" charset="0"/>
                <a:cs typeface="Times New Roman" panose="02020603050405020304" pitchFamily="18" charset="0"/>
              </a:rPr>
              <a:t>Võ Quốc Việt.</a:t>
            </a:r>
            <a:endParaRPr lang="en-US" sz="1800" b="1" i="1" dirty="0">
              <a:latin typeface="Times New Roman" panose="02020603050405020304" pitchFamily="18" charset="0"/>
              <a:cs typeface="Times New Roman" panose="02020603050405020304" pitchFamily="18" charset="0"/>
            </a:endParaRPr>
          </a:p>
        </p:txBody>
      </p:sp>
      <p:pic>
        <p:nvPicPr>
          <p:cNvPr id="212" name="Google Shape;212;p17"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213" name="Google Shape;213;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a:t>Chức năng của web</a:t>
            </a:r>
            <a:endParaRPr dirty="0"/>
          </a:p>
        </p:txBody>
      </p:sp>
      <p:sp>
        <p:nvSpPr>
          <p:cNvPr id="219" name="Google Shape;219;p18"/>
          <p:cNvSpPr txBox="1">
            <a:spLocks noGrp="1"/>
          </p:cNvSpPr>
          <p:nvPr>
            <p:ph type="subTitle" idx="1"/>
          </p:nvPr>
        </p:nvSpPr>
        <p:spPr>
          <a:xfrm>
            <a:off x="2647975" y="2916250"/>
            <a:ext cx="3848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 go</a:t>
            </a:r>
          </a:p>
          <a:p>
            <a:pPr marL="0" lvl="0" indent="0" algn="ctr" rtl="0">
              <a:spcBef>
                <a:spcPts val="0"/>
              </a:spcBef>
              <a:spcAft>
                <a:spcPts val="0"/>
              </a:spcAft>
              <a:buNone/>
            </a:pPr>
            <a:endParaRPr dirty="0"/>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p>
            <a:pPr marL="0" indent="0">
              <a:buNone/>
            </a:pPr>
            <a:r>
              <a:rPr lang="en" dirty="0">
                <a:solidFill>
                  <a:schemeClr val="bg2"/>
                </a:solidFill>
                <a:latin typeface="Times New Roman" panose="02020603050405020304" pitchFamily="18" charset="0"/>
                <a:cs typeface="Times New Roman" panose="02020603050405020304" pitchFamily="18" charset="0"/>
              </a:rPr>
              <a:t>“</a:t>
            </a:r>
            <a:r>
              <a:rPr lang="vi-VN" b="0" i="0" dirty="0">
                <a:solidFill>
                  <a:schemeClr val="bg2"/>
                </a:solidFill>
                <a:effectLst/>
                <a:latin typeface="Times New Roman" panose="02020603050405020304" pitchFamily="18" charset="0"/>
                <a:cs typeface="Times New Roman" panose="02020603050405020304" pitchFamily="18" charset="0"/>
              </a:rPr>
              <a:t>Hiển thị sản phẩm: Trang web cần hiển thị danh sách sản phẩm giải khát như nước ngọt, bia</a:t>
            </a:r>
            <a:r>
              <a:rPr lang="en-US" b="0" i="0" dirty="0">
                <a:solidFill>
                  <a:schemeClr val="bg2"/>
                </a:solidFill>
                <a:effectLst/>
                <a:latin typeface="Times New Roman" panose="02020603050405020304" pitchFamily="18" charset="0"/>
                <a:cs typeface="Times New Roman" panose="02020603050405020304" pitchFamily="18" charset="0"/>
              </a:rPr>
              <a:t> </a:t>
            </a:r>
            <a:r>
              <a:rPr lang="vi-VN" b="0" i="0" dirty="0">
                <a:solidFill>
                  <a:schemeClr val="bg2"/>
                </a:solidFill>
                <a:effectLst/>
                <a:latin typeface="Times New Roman" panose="02020603050405020304" pitchFamily="18" charset="0"/>
                <a:cs typeface="Times New Roman" panose="02020603050405020304" pitchFamily="18" charset="0"/>
              </a:rPr>
              <a:t>và các loại đồ uống khác. Mỗi sản phẩm thường được trình bày với hình ảnh, mô tả, giá cả và thông tin liên quan.</a:t>
            </a:r>
          </a:p>
          <a:p>
            <a:pPr marL="0" lvl="0" indent="0" algn="ctr" rtl="0">
              <a:spcBef>
                <a:spcPts val="600"/>
              </a:spcBef>
              <a:spcAft>
                <a:spcPts val="0"/>
              </a:spcAft>
              <a:buNone/>
            </a:pPr>
            <a:endParaRPr b="0" dirty="0">
              <a:solidFill>
                <a:schemeClr val="bg2"/>
              </a:solidFill>
              <a:latin typeface="Times New Roman" panose="02020603050405020304" pitchFamily="18" charset="0"/>
              <a:cs typeface="Times New Roman" panose="02020603050405020304" pitchFamily="18" charset="0"/>
            </a:endParaRPr>
          </a:p>
        </p:txBody>
      </p:sp>
      <p:sp>
        <p:nvSpPr>
          <p:cNvPr id="226" name="Google Shape;226;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0"/>
          <p:cNvSpPr txBox="1">
            <a:spLocks noGrp="1"/>
          </p:cNvSpPr>
          <p:nvPr>
            <p:ph type="body" idx="1"/>
          </p:nvPr>
        </p:nvSpPr>
        <p:spPr>
          <a:xfrm>
            <a:off x="1507960" y="1054555"/>
            <a:ext cx="5972100" cy="2764500"/>
          </a:xfrm>
          <a:prstGeom prst="rect">
            <a:avLst/>
          </a:prstGeom>
        </p:spPr>
        <p:txBody>
          <a:bodyPr spcFirstLastPara="1" wrap="square" lIns="91425" tIns="91425" rIns="91425" bIns="91425" anchor="t" anchorCtr="0">
            <a:noAutofit/>
          </a:bodyPr>
          <a:lstStyle/>
          <a:p>
            <a:pPr marL="76200" indent="0">
              <a:buNone/>
            </a:pPr>
            <a:r>
              <a:rPr lang="en-US" b="1" dirty="0">
                <a:solidFill>
                  <a:schemeClr val="bg2"/>
                </a:solidFill>
                <a:latin typeface="+mj-lt"/>
              </a:rPr>
              <a:t>“</a:t>
            </a:r>
            <a:r>
              <a:rPr lang="vi-VN" b="1" dirty="0">
                <a:solidFill>
                  <a:schemeClr val="bg2"/>
                </a:solidFill>
                <a:latin typeface="+mj-lt"/>
              </a:rPr>
              <a:t>Tìm kiếm và lọc sản phẩm: </a:t>
            </a:r>
            <a:endParaRPr lang="en-US" b="1" dirty="0">
              <a:solidFill>
                <a:schemeClr val="bg2"/>
              </a:solidFill>
              <a:latin typeface="+mj-lt"/>
            </a:endParaRPr>
          </a:p>
          <a:p>
            <a:pPr marL="76200" indent="0">
              <a:buNone/>
            </a:pPr>
            <a:r>
              <a:rPr lang="vi-VN" b="1" dirty="0">
                <a:solidFill>
                  <a:schemeClr val="bg2"/>
                </a:solidFill>
                <a:latin typeface="+mj-lt"/>
              </a:rPr>
              <a:t>Trang web cần cung cấp chức năng tìm kiếm để người dùng có thể tìm kiếm sản phẩm cụ thể hoặc sử dụng bộ lọc để thu hẹp kết quả theo yêu cầu như loại đồ uống, thương hiệu, giá cả, và mức độ cồn.</a:t>
            </a:r>
          </a:p>
          <a:p>
            <a:pPr marL="76200" indent="0">
              <a:buNone/>
            </a:pPr>
            <a:r>
              <a:rPr lang="en-US" b="1" dirty="0">
                <a:solidFill>
                  <a:schemeClr val="bg2"/>
                </a:solidFill>
                <a:latin typeface="+mj-lt"/>
              </a:rPr>
              <a:t>”</a:t>
            </a:r>
            <a:endParaRPr dirty="0"/>
          </a:p>
        </p:txBody>
      </p:sp>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21"/>
          <p:cNvSpPr txBox="1">
            <a:spLocks noGrp="1"/>
          </p:cNvSpPr>
          <p:nvPr>
            <p:ph type="subTitle" idx="4294967295"/>
          </p:nvPr>
        </p:nvSpPr>
        <p:spPr>
          <a:xfrm>
            <a:off x="716101" y="1925129"/>
            <a:ext cx="5635200" cy="3151410"/>
          </a:xfrm>
          <a:prstGeom prst="rect">
            <a:avLst/>
          </a:prstGeom>
        </p:spPr>
        <p:txBody>
          <a:bodyPr spcFirstLastPara="1" wrap="square" lIns="91425" tIns="91425" rIns="91425" bIns="91425" anchor="t" anchorCtr="0">
            <a:noAutofit/>
          </a:bodyPr>
          <a:lstStyle/>
          <a:p>
            <a:pPr marL="76200" indent="0" algn="l">
              <a:buNone/>
            </a:pPr>
            <a:r>
              <a:rPr lang="en-US" b="1" i="0" dirty="0">
                <a:solidFill>
                  <a:schemeClr val="bg2"/>
                </a:solidFill>
                <a:effectLst/>
                <a:latin typeface="Times New Roman" panose="02020603050405020304" pitchFamily="18" charset="0"/>
                <a:cs typeface="Times New Roman" panose="02020603050405020304" pitchFamily="18" charset="0"/>
              </a:rPr>
              <a:t>“</a:t>
            </a:r>
            <a:r>
              <a:rPr lang="vi-VN" b="1" i="0" dirty="0">
                <a:solidFill>
                  <a:schemeClr val="bg2"/>
                </a:solidFill>
                <a:effectLst/>
                <a:latin typeface="Times New Roman" panose="02020603050405020304" pitchFamily="18" charset="0"/>
                <a:cs typeface="Times New Roman" panose="02020603050405020304" pitchFamily="18" charset="0"/>
              </a:rPr>
              <a:t>Giỏ hàng và thanh toán: Trang web cần cho phép người dùng thêm sản phẩm vào giỏ hàng và xem lại các mục trong giỏ hàng của họ. Sau đó, người dùng có thể tiến hành thanh toán bằng các phương thức thanh toán trực tuyến như thẻ tín dụng, ví điện tử hoặc chuyển khoản ngân </a:t>
            </a:r>
            <a:r>
              <a:rPr lang="en-US" b="1" i="0" dirty="0" err="1">
                <a:solidFill>
                  <a:schemeClr val="bg2"/>
                </a:solidFill>
                <a:effectLst/>
                <a:latin typeface="Times New Roman" panose="02020603050405020304" pitchFamily="18" charset="0"/>
                <a:cs typeface="Times New Roman" panose="02020603050405020304" pitchFamily="18" charset="0"/>
              </a:rPr>
              <a:t>hàng</a:t>
            </a:r>
            <a:r>
              <a:rPr lang="en-US" b="1" i="0" dirty="0">
                <a:solidFill>
                  <a:schemeClr val="bg2"/>
                </a:solidFill>
                <a:effectLst/>
                <a:latin typeface="Times New Roman" panose="02020603050405020304" pitchFamily="18" charset="0"/>
                <a:cs typeface="Times New Roman" panose="02020603050405020304" pitchFamily="18" charset="0"/>
              </a:rPr>
              <a:t>.”</a:t>
            </a:r>
            <a:endParaRPr lang="vi-VN" b="1" i="0" dirty="0">
              <a:solidFill>
                <a:schemeClr val="bg2"/>
              </a:solidFill>
              <a:effectLst/>
              <a:latin typeface="Times New Roman" panose="02020603050405020304" pitchFamily="18" charset="0"/>
              <a:cs typeface="Times New Roman" panose="02020603050405020304" pitchFamily="18" charset="0"/>
            </a:endParaRPr>
          </a:p>
        </p:txBody>
      </p:sp>
      <p:sp>
        <p:nvSpPr>
          <p:cNvPr id="240" name="Google Shape;240;p21"/>
          <p:cNvSpPr/>
          <p:nvPr/>
        </p:nvSpPr>
        <p:spPr>
          <a:xfrm>
            <a:off x="5066647" y="717180"/>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1"/>
          <p:cNvGrpSpPr/>
          <p:nvPr/>
        </p:nvGrpSpPr>
        <p:grpSpPr>
          <a:xfrm>
            <a:off x="5626209" y="248744"/>
            <a:ext cx="1333298" cy="1333379"/>
            <a:chOff x="6654650" y="3665275"/>
            <a:chExt cx="409100" cy="409125"/>
          </a:xfrm>
        </p:grpSpPr>
        <p:sp>
          <p:nvSpPr>
            <p:cNvPr id="242" name="Google Shape;242;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1"/>
          <p:cNvGrpSpPr/>
          <p:nvPr/>
        </p:nvGrpSpPr>
        <p:grpSpPr>
          <a:xfrm>
            <a:off x="4582487" y="1550340"/>
            <a:ext cx="484172" cy="484200"/>
            <a:chOff x="570875" y="4322250"/>
            <a:chExt cx="443300" cy="443325"/>
          </a:xfrm>
        </p:grpSpPr>
        <p:sp>
          <p:nvSpPr>
            <p:cNvPr id="245" name="Google Shape;245;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1"/>
          <p:cNvSpPr/>
          <p:nvPr/>
        </p:nvSpPr>
        <p:spPr>
          <a:xfrm rot="1892490">
            <a:off x="6821707" y="1112575"/>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rot="-931596">
            <a:off x="6258096" y="1950628"/>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8" name="Google Shape;258;p22"/>
          <p:cNvSpPr txBox="1">
            <a:spLocks noGrp="1"/>
          </p:cNvSpPr>
          <p:nvPr>
            <p:ph type="body" idx="2"/>
          </p:nvPr>
        </p:nvSpPr>
        <p:spPr>
          <a:xfrm>
            <a:off x="1551214" y="902125"/>
            <a:ext cx="5763986" cy="3218700"/>
          </a:xfrm>
          <a:prstGeom prst="rect">
            <a:avLst/>
          </a:prstGeom>
        </p:spPr>
        <p:txBody>
          <a:bodyPr spcFirstLastPara="1" wrap="square" lIns="91425" tIns="91425" rIns="91425" bIns="91425" anchor="t" anchorCtr="0">
            <a:noAutofit/>
          </a:bodyPr>
          <a:lstStyle/>
          <a:p>
            <a:pPr marL="0" indent="0">
              <a:buNone/>
            </a:pPr>
            <a:r>
              <a:rPr lang="vi-VN" sz="2400" b="1" i="0" dirty="0">
                <a:solidFill>
                  <a:schemeClr val="bg2"/>
                </a:solidFill>
                <a:effectLst/>
                <a:latin typeface="+mj-lt"/>
              </a:rPr>
              <a:t>Trang thông tin và liên hệ: Trang web cần cung cấp thông tin chi tiết về công ty, chính sách giao hàng, chính sách đổi trả và thông tin liên hệ để người dùng có thể liên hệ khi cần hỗ trợ hoặc có câu hỏi.</a:t>
            </a:r>
          </a:p>
          <a:p>
            <a:pPr marL="0" lvl="0" indent="0" algn="l" rtl="0">
              <a:spcBef>
                <a:spcPts val="600"/>
              </a:spcBef>
              <a:spcAft>
                <a:spcPts val="0"/>
              </a:spcAft>
              <a:buNone/>
            </a:pPr>
            <a:endParaRPr sz="2400" b="1" dirty="0">
              <a:solidFill>
                <a:schemeClr val="bg2"/>
              </a:solidFill>
              <a:latin typeface="+mj-lt"/>
              <a:cs typeface="Times New Roman" panose="02020603050405020304" pitchFamily="18" charset="0"/>
            </a:endParaRPr>
          </a:p>
        </p:txBody>
      </p:sp>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Những việc đã làm được</a:t>
            </a:r>
            <a:endParaRPr dirty="0"/>
          </a:p>
        </p:txBody>
      </p:sp>
      <p:sp>
        <p:nvSpPr>
          <p:cNvPr id="265" name="Google Shape;265;p23"/>
          <p:cNvSpPr txBox="1">
            <a:spLocks noGrp="1"/>
          </p:cNvSpPr>
          <p:nvPr>
            <p:ph type="body" idx="1"/>
          </p:nvPr>
        </p:nvSpPr>
        <p:spPr>
          <a:xfrm>
            <a:off x="1067099" y="1676800"/>
            <a:ext cx="6721629" cy="32490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dirty="0"/>
              <a:t>Trang </a:t>
            </a:r>
            <a:r>
              <a:rPr lang="en-US" dirty="0" err="1"/>
              <a:t>chủ</a:t>
            </a:r>
            <a:r>
              <a:rPr lang="en-US" dirty="0"/>
              <a:t>,  </a:t>
            </a:r>
            <a:r>
              <a:rPr lang="en-US" dirty="0" err="1"/>
              <a:t>trang</a:t>
            </a:r>
            <a:r>
              <a:rPr lang="en-US" dirty="0"/>
              <a:t> </a:t>
            </a:r>
            <a:r>
              <a:rPr lang="en-US" dirty="0" err="1"/>
              <a:t>liên</a:t>
            </a:r>
            <a:r>
              <a:rPr lang="en-US" dirty="0"/>
              <a:t> </a:t>
            </a:r>
            <a:r>
              <a:rPr lang="en-US" dirty="0" err="1"/>
              <a:t>hệ</a:t>
            </a:r>
            <a:r>
              <a:rPr lang="en-US" dirty="0"/>
              <a:t> , </a:t>
            </a:r>
            <a:r>
              <a:rPr lang="en-US" dirty="0" err="1"/>
              <a:t>trang</a:t>
            </a:r>
            <a:r>
              <a:rPr lang="en-US" dirty="0"/>
              <a:t> </a:t>
            </a:r>
            <a:r>
              <a:rPr lang="en-US" dirty="0" err="1"/>
              <a:t>tìm</a:t>
            </a:r>
            <a:r>
              <a:rPr lang="en-US" dirty="0"/>
              <a:t> </a:t>
            </a:r>
            <a:r>
              <a:rPr lang="en-US" dirty="0" err="1"/>
              <a:t>kiếm</a:t>
            </a:r>
            <a:r>
              <a:rPr lang="en-US" dirty="0"/>
              <a:t>, </a:t>
            </a:r>
            <a:r>
              <a:rPr lang="en-US" dirty="0" err="1"/>
              <a:t>trang</a:t>
            </a:r>
            <a:r>
              <a:rPr lang="en-US" dirty="0"/>
              <a:t> </a:t>
            </a:r>
            <a:r>
              <a:rPr lang="en-US" dirty="0" err="1"/>
              <a:t>sản</a:t>
            </a:r>
            <a:r>
              <a:rPr lang="en-US" dirty="0"/>
              <a:t> </a:t>
            </a:r>
            <a:r>
              <a:rPr lang="en-US" dirty="0" err="1"/>
              <a:t>phẩm</a:t>
            </a:r>
            <a:r>
              <a:rPr lang="en-US" dirty="0"/>
              <a:t>, </a:t>
            </a:r>
            <a:r>
              <a:rPr lang="en-US" dirty="0" err="1"/>
              <a:t>giỏ</a:t>
            </a:r>
            <a:r>
              <a:rPr lang="en-US" dirty="0"/>
              <a:t> </a:t>
            </a:r>
            <a:r>
              <a:rPr lang="en-US" dirty="0" err="1"/>
              <a:t>hàng</a:t>
            </a:r>
            <a:endParaRPr lang="en-US" dirty="0"/>
          </a:p>
          <a:p>
            <a:pPr marL="285750" lvl="0" indent="-285750" algn="l" rtl="0">
              <a:spcBef>
                <a:spcPts val="600"/>
              </a:spcBef>
              <a:spcAft>
                <a:spcPts val="0"/>
              </a:spcAft>
              <a:buFont typeface="Wingdings" panose="05000000000000000000" pitchFamily="2" charset="2"/>
              <a:buChar char="Ø"/>
            </a:pPr>
            <a:r>
              <a:rPr lang="en-US" dirty="0" err="1"/>
              <a:t>Phân</a:t>
            </a:r>
            <a:r>
              <a:rPr lang="en-US" dirty="0"/>
              <a:t> </a:t>
            </a:r>
            <a:r>
              <a:rPr lang="en-US" dirty="0" err="1"/>
              <a:t>trang</a:t>
            </a:r>
            <a:r>
              <a:rPr lang="en-US" dirty="0"/>
              <a:t> , up </a:t>
            </a:r>
            <a:r>
              <a:rPr lang="en-US" dirty="0" err="1"/>
              <a:t>dữ</a:t>
            </a:r>
            <a:r>
              <a:rPr lang="en-US" dirty="0"/>
              <a:t> </a:t>
            </a:r>
            <a:r>
              <a:rPr lang="en-US" dirty="0" err="1"/>
              <a:t>liệu</a:t>
            </a:r>
            <a:r>
              <a:rPr lang="en-US" dirty="0"/>
              <a:t> </a:t>
            </a:r>
            <a:r>
              <a:rPr lang="en-US" dirty="0" err="1"/>
              <a:t>từ</a:t>
            </a:r>
            <a:r>
              <a:rPr lang="en-US" dirty="0"/>
              <a:t> </a:t>
            </a:r>
            <a:r>
              <a:rPr lang="en-US" dirty="0" err="1"/>
              <a:t>mysql</a:t>
            </a:r>
            <a:r>
              <a:rPr lang="en-US" dirty="0"/>
              <a:t>.</a:t>
            </a:r>
          </a:p>
          <a:p>
            <a:pPr marL="285750" indent="-285750">
              <a:buFont typeface="Wingdings" panose="05000000000000000000" pitchFamily="2" charset="2"/>
              <a:buChar char="Ø"/>
            </a:pPr>
            <a:r>
              <a:rPr lang="en-US" dirty="0" err="1"/>
              <a:t>Đăng</a:t>
            </a:r>
            <a:r>
              <a:rPr lang="en-US" dirty="0"/>
              <a:t> </a:t>
            </a:r>
            <a:r>
              <a:rPr lang="en-US" dirty="0" err="1"/>
              <a:t>nhập</a:t>
            </a:r>
            <a:r>
              <a:rPr lang="en-US" dirty="0"/>
              <a:t>, </a:t>
            </a:r>
            <a:r>
              <a:rPr lang="en-US" dirty="0" err="1"/>
              <a:t>đăng</a:t>
            </a:r>
            <a:r>
              <a:rPr lang="en-US" dirty="0"/>
              <a:t> </a:t>
            </a:r>
            <a:r>
              <a:rPr lang="en-US" dirty="0" err="1"/>
              <a:t>ký</a:t>
            </a:r>
            <a:r>
              <a:rPr lang="en-US" dirty="0"/>
              <a:t>, </a:t>
            </a:r>
            <a:r>
              <a:rPr lang="en-US" sz="1600" dirty="0">
                <a:latin typeface="Times New Roman" panose="02020603050405020304" pitchFamily="18" charset="0"/>
                <a:cs typeface="Times New Roman" panose="02020603050405020304" pitchFamily="18" charset="0"/>
              </a:rPr>
              <a:t>Chi </a:t>
            </a:r>
            <a:r>
              <a:rPr lang="en-US" sz="1600" dirty="0" err="1">
                <a:latin typeface="Times New Roman" panose="02020603050405020304" pitchFamily="18" charset="0"/>
                <a:cs typeface="Times New Roman" panose="02020603050405020304" pitchFamily="18" charset="0"/>
              </a:rPr>
              <a:t>tiết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Thanh</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dirty="0" err="1" smtClean="0">
                <a:latin typeface="Times New Roman" panose="02020603050405020304" pitchFamily="18" charset="0"/>
                <a:cs typeface="Times New Roman" panose="02020603050405020304" pitchFamily="18" charset="0"/>
              </a:rPr>
              <a:t>,Email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Wingdings" panose="05000000000000000000" pitchFamily="2" charset="2"/>
              <a:buChar char="Ø"/>
            </a:pPr>
            <a:endParaRPr dirty="0"/>
          </a:p>
        </p:txBody>
      </p:sp>
      <p:sp>
        <p:nvSpPr>
          <p:cNvPr id="268" name="Google Shape;268;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419</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Hind</vt:lpstr>
      <vt:lpstr>Wingdings</vt:lpstr>
      <vt:lpstr>Calibri</vt:lpstr>
      <vt:lpstr>Times New Roman</vt:lpstr>
      <vt:lpstr>Arial</vt:lpstr>
      <vt:lpstr>Dumaine</vt:lpstr>
      <vt:lpstr>XIN CHÀO THẦY CÔ VÀ CÁC BẠN ĐẾN VỚI BÁO CÁO CỦA NHÓM 8</vt:lpstr>
      <vt:lpstr>Giới thiệu đề tài</vt:lpstr>
      <vt:lpstr>HELLO!</vt:lpstr>
      <vt:lpstr>1. Chức năng của web</vt:lpstr>
      <vt:lpstr>PowerPoint Presentation</vt:lpstr>
      <vt:lpstr>PowerPoint Presentation</vt:lpstr>
      <vt:lpstr>PowerPoint Presentation</vt:lpstr>
      <vt:lpstr>PowerPoint Presentation</vt:lpstr>
      <vt:lpstr>Những việc đã làm được</vt:lpstr>
      <vt:lpstr>Cảm ơn cô và các bạn đã xem  báo cáo của nhóm mình.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XIN CHÀO THẦY CÔ VÀ CÁC BẠN ĐẾN VỚI THUYẾT TRÌNH CỦA NHÓM</dc:title>
  <dc:creator>hao anh</dc:creator>
  <cp:lastModifiedBy>trong</cp:lastModifiedBy>
  <cp:revision>12</cp:revision>
  <dcterms:modified xsi:type="dcterms:W3CDTF">2023-05-30T07:53:25Z</dcterms:modified>
</cp:coreProperties>
</file>