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62" r:id="rId4"/>
    <p:sldId id="257" r:id="rId5"/>
    <p:sldId id="259" r:id="rId6"/>
    <p:sldId id="270" r:id="rId7"/>
    <p:sldId id="274" r:id="rId8"/>
    <p:sldId id="276" r:id="rId9"/>
    <p:sldId id="279" r:id="rId10"/>
    <p:sldId id="278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>
          <a:xfrm>
            <a:off x="2152071" y="195486"/>
            <a:ext cx="4839858" cy="4736804"/>
            <a:chOff x="1619672" y="548680"/>
            <a:chExt cx="5904656" cy="5778928"/>
          </a:xfrm>
        </p:grpSpPr>
        <p:sp>
          <p:nvSpPr>
            <p:cNvPr id="2" name="Oval 1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Oval 2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" name="Straight Connector 3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6512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63542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6396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15715" y="183154"/>
            <a:ext cx="51125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TRƯỜNG ĐẠI HỌC CÔNG NGHIỆP TP. HỒ CHÍ MINH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KHOA CÔNG NGHỆ THÔNG TIN</a:t>
            </a:r>
            <a:endParaRPr kumimoji="0"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843808" y="1635646"/>
            <a:ext cx="36004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BÁO CÁO KHÓA LUẬN TỐT NGHIỆP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5486"/>
            <a:ext cx="2088232" cy="8942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15715" y="2859782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ĐỀ TÀI: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IOT VÀ ỨNG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DỤNG(SMART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19672" y="3807057"/>
            <a:ext cx="57567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hiện:14127871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Phan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Trinh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14026751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Vương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Quốc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Việt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Giáo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: ĐHCNTT10B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458" y="915566"/>
            <a:ext cx="8496944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3.2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Cài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đặt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Raspberry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CHƯƠNG 3: </a:t>
            </a:r>
            <a:r>
              <a:rPr lang="en-US" sz="2400" dirty="0" err="1" smtClean="0"/>
              <a:t>Cài</a:t>
            </a:r>
            <a:r>
              <a:rPr lang="en-US" sz="2400" dirty="0" smtClean="0"/>
              <a:t> </a:t>
            </a:r>
            <a:r>
              <a:rPr lang="en-US" sz="2400" dirty="0" err="1" smtClean="0"/>
              <a:t>đặt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nối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thiết</a:t>
            </a:r>
            <a:r>
              <a:rPr lang="en-US" sz="2400" dirty="0" smtClean="0"/>
              <a:t> </a:t>
            </a:r>
            <a:r>
              <a:rPr lang="en-US" sz="2400" dirty="0" err="1" smtClean="0"/>
              <a:t>bị</a:t>
            </a:r>
            <a:endParaRPr lang="en-US" sz="2400" dirty="0"/>
          </a:p>
        </p:txBody>
      </p:sp>
      <p:sp>
        <p:nvSpPr>
          <p:cNvPr id="10" name="Right Arrow Callout 9"/>
          <p:cNvSpPr/>
          <p:nvPr/>
        </p:nvSpPr>
        <p:spPr>
          <a:xfrm>
            <a:off x="467544" y="1645734"/>
            <a:ext cx="2520280" cy="1074366"/>
          </a:xfrm>
          <a:prstGeom prst="rightArrowCallout">
            <a:avLst>
              <a:gd name="adj1" fmla="val 30293"/>
              <a:gd name="adj2" fmla="val 25630"/>
              <a:gd name="adj3" fmla="val 24276"/>
              <a:gd name="adj4" fmla="val 73909"/>
            </a:avLst>
          </a:prstGeom>
          <a:gradFill flip="none" rotWithShape="1">
            <a:gsLst>
              <a:gs pos="0">
                <a:schemeClr val="bg1">
                  <a:lumMod val="97000"/>
                </a:schemeClr>
              </a:gs>
              <a:gs pos="100000">
                <a:schemeClr val="bg1"/>
              </a:gs>
            </a:gsLst>
            <a:lin ang="10800000" scaled="0"/>
            <a:tileRect/>
          </a:gradFill>
          <a:ln w="50800">
            <a:solidFill>
              <a:schemeClr val="accent1"/>
            </a:solidFill>
          </a:ln>
          <a:effectLst>
            <a:outerShdw blurRad="25400" dist="254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Rasbian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ight Arrow Callout 8"/>
          <p:cNvSpPr/>
          <p:nvPr/>
        </p:nvSpPr>
        <p:spPr>
          <a:xfrm>
            <a:off x="2423733" y="1645734"/>
            <a:ext cx="2340347" cy="1074366"/>
          </a:xfrm>
          <a:prstGeom prst="rightArrowCallout">
            <a:avLst>
              <a:gd name="adj1" fmla="val 30293"/>
              <a:gd name="adj2" fmla="val 25630"/>
              <a:gd name="adj3" fmla="val 24276"/>
              <a:gd name="adj4" fmla="val 73909"/>
            </a:avLst>
          </a:prstGeom>
          <a:gradFill flip="none" rotWithShape="1">
            <a:gsLst>
              <a:gs pos="0">
                <a:schemeClr val="bg1">
                  <a:lumMod val="97000"/>
                </a:schemeClr>
              </a:gs>
              <a:gs pos="100000">
                <a:schemeClr val="bg1"/>
              </a:gs>
            </a:gsLst>
            <a:lin ang="10800000" scaled="0"/>
            <a:tileRect/>
          </a:gradFill>
          <a:ln w="50800">
            <a:solidFill>
              <a:schemeClr val="accent2"/>
            </a:solidFill>
          </a:ln>
          <a:effectLst>
            <a:outerShdw blurRad="25400" dist="254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ight Arrow Callout 7"/>
          <p:cNvSpPr/>
          <p:nvPr/>
        </p:nvSpPr>
        <p:spPr>
          <a:xfrm>
            <a:off x="4379922" y="1645735"/>
            <a:ext cx="2340347" cy="1074365"/>
          </a:xfrm>
          <a:prstGeom prst="rightArrowCallout">
            <a:avLst>
              <a:gd name="adj1" fmla="val 30293"/>
              <a:gd name="adj2" fmla="val 25630"/>
              <a:gd name="adj3" fmla="val 24276"/>
              <a:gd name="adj4" fmla="val 73909"/>
            </a:avLst>
          </a:prstGeom>
          <a:gradFill flip="none" rotWithShape="1">
            <a:gsLst>
              <a:gs pos="0">
                <a:schemeClr val="bg1">
                  <a:lumMod val="97000"/>
                </a:schemeClr>
              </a:gs>
              <a:gs pos="100000">
                <a:schemeClr val="bg1"/>
              </a:gs>
            </a:gsLst>
            <a:lin ang="10800000" scaled="0"/>
            <a:tileRect/>
          </a:gradFill>
          <a:ln w="50800">
            <a:solidFill>
              <a:schemeClr val="accent3"/>
            </a:solidFill>
          </a:ln>
          <a:effectLst>
            <a:outerShdw blurRad="25400" dist="254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ight Arrow Callout 6"/>
          <p:cNvSpPr/>
          <p:nvPr/>
        </p:nvSpPr>
        <p:spPr>
          <a:xfrm>
            <a:off x="6336110" y="1645734"/>
            <a:ext cx="2340346" cy="1074366"/>
          </a:xfrm>
          <a:prstGeom prst="rightArrowCallout">
            <a:avLst>
              <a:gd name="adj1" fmla="val 30293"/>
              <a:gd name="adj2" fmla="val 25630"/>
              <a:gd name="adj3" fmla="val 24276"/>
              <a:gd name="adj4" fmla="val 73909"/>
            </a:avLst>
          </a:prstGeom>
          <a:gradFill flip="none" rotWithShape="1">
            <a:gsLst>
              <a:gs pos="0">
                <a:schemeClr val="bg1">
                  <a:lumMod val="97000"/>
                </a:schemeClr>
              </a:gs>
              <a:gs pos="100000">
                <a:schemeClr val="bg1"/>
              </a:gs>
            </a:gsLst>
            <a:lin ang="10800000" scaled="0"/>
            <a:tileRect/>
          </a:gradFill>
          <a:ln w="50800">
            <a:solidFill>
              <a:schemeClr val="accent4"/>
            </a:solidFill>
          </a:ln>
          <a:effectLst>
            <a:outerShdw blurRad="25400" dist="254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2373265" y="1721252"/>
            <a:ext cx="196727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Arial" pitchFamily="34" charset="0"/>
                <a:cs typeface="Arial" pitchFamily="34" charset="0"/>
              </a:rPr>
              <a:t>Cài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đặt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môi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Trường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lập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trình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(Python, Angular)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98667" y="1721252"/>
            <a:ext cx="164019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Arial" pitchFamily="34" charset="0"/>
                <a:cs typeface="Arial" pitchFamily="34" charset="0"/>
              </a:rPr>
              <a:t>Cài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đặt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02375" y="1721252"/>
            <a:ext cx="15783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Arial" pitchFamily="34" charset="0"/>
                <a:cs typeface="Arial" pitchFamily="34" charset="0"/>
              </a:rPr>
              <a:t>Cài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đặt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MQTT Server</a:t>
            </a:r>
          </a:p>
        </p:txBody>
      </p:sp>
    </p:spTree>
    <p:extLst>
      <p:ext uri="{BB962C8B-B14F-4D97-AF65-F5344CB8AC3E}">
        <p14:creationId xmlns:p14="http://schemas.microsoft.com/office/powerpoint/2010/main" val="1237262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458" y="915566"/>
            <a:ext cx="8496944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4.1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Mô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hình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kết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nối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cảm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biến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ESP8266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CHƯƠNG </a:t>
            </a:r>
            <a:r>
              <a:rPr lang="en-US" sz="2400" dirty="0" smtClean="0"/>
              <a:t>4: </a:t>
            </a:r>
            <a:r>
              <a:rPr lang="en-US" sz="2400" dirty="0" err="1" smtClean="0"/>
              <a:t>Xây</a:t>
            </a:r>
            <a:r>
              <a:rPr lang="en-US" sz="2400" dirty="0" smtClean="0"/>
              <a:t> </a:t>
            </a:r>
            <a:r>
              <a:rPr lang="en-US" sz="2400" dirty="0" err="1" smtClean="0"/>
              <a:t>dựng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endParaRPr lang="en-US" sz="2400" dirty="0"/>
          </a:p>
        </p:txBody>
      </p:sp>
      <p:pic>
        <p:nvPicPr>
          <p:cNvPr id="11" name="Picture 10" descr="E:\IT\Project\smart-home\reports\59435574_848793998846768_4338250623494389760_n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368739"/>
            <a:ext cx="4608512" cy="37747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1175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458" y="915566"/>
            <a:ext cx="8496944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4.2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Mô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hình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kết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nối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giữa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ESP8266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Raspberry Pi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CHƯƠNG </a:t>
            </a:r>
            <a:r>
              <a:rPr lang="en-US" sz="2400" dirty="0" smtClean="0"/>
              <a:t>4: </a:t>
            </a:r>
            <a:r>
              <a:rPr lang="en-US" sz="2400" dirty="0" err="1" smtClean="0"/>
              <a:t>Xây</a:t>
            </a:r>
            <a:r>
              <a:rPr lang="en-US" sz="2400" dirty="0" smtClean="0"/>
              <a:t> </a:t>
            </a:r>
            <a:r>
              <a:rPr lang="en-US" sz="2400" dirty="0" err="1" smtClean="0"/>
              <a:t>dựng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endParaRPr lang="en-US" sz="2400" dirty="0"/>
          </a:p>
        </p:txBody>
      </p:sp>
      <p:pic>
        <p:nvPicPr>
          <p:cNvPr id="5" name="Picture 4" descr="E:\IT\Project\smart-home\reports\images\ESP8266-Raspberry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572" y="1851670"/>
            <a:ext cx="5570855" cy="23742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381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458" y="915566"/>
            <a:ext cx="8496944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4.3 </a:t>
            </a:r>
            <a:r>
              <a:rPr lang="vi-VN" b="1" dirty="0" smtClean="0">
                <a:cs typeface="Arial" pitchFamily="34" charset="0"/>
              </a:rPr>
              <a:t>Cấu </a:t>
            </a:r>
            <a:r>
              <a:rPr lang="vi-VN" b="1" dirty="0">
                <a:cs typeface="Arial" pitchFamily="34" charset="0"/>
              </a:rPr>
              <a:t>trúc cơ sở dữ liệu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CHƯƠNG </a:t>
            </a:r>
            <a:r>
              <a:rPr lang="en-US" sz="2400" dirty="0" smtClean="0"/>
              <a:t>4: </a:t>
            </a:r>
            <a:r>
              <a:rPr lang="en-US" sz="2400" dirty="0" err="1" smtClean="0"/>
              <a:t>Xây</a:t>
            </a:r>
            <a:r>
              <a:rPr lang="en-US" sz="2400" dirty="0" smtClean="0"/>
              <a:t> </a:t>
            </a:r>
            <a:r>
              <a:rPr lang="en-US" sz="2400" dirty="0" err="1" smtClean="0"/>
              <a:t>dựng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endParaRPr lang="en-US" sz="2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11760" y="512215"/>
            <a:ext cx="638283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5873404"/>
              </p:ext>
            </p:extLst>
          </p:nvPr>
        </p:nvGraphicFramePr>
        <p:xfrm>
          <a:off x="2411760" y="1376311"/>
          <a:ext cx="4452502" cy="3441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r:id="rId3" imgW="10077433" imgH="7791363" progId="Visio.Drawing.15">
                  <p:embed/>
                </p:oleObj>
              </mc:Choice>
              <mc:Fallback>
                <p:oleObj r:id="rId3" imgW="10077433" imgH="7791363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1376311"/>
                        <a:ext cx="4452502" cy="34412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0307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458" y="915566"/>
            <a:ext cx="8496944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4.4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Mô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hình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Web Server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CHƯƠNG </a:t>
            </a:r>
            <a:r>
              <a:rPr lang="en-US" sz="2400" dirty="0" smtClean="0"/>
              <a:t>4: </a:t>
            </a:r>
            <a:r>
              <a:rPr lang="en-US" sz="2400" dirty="0" err="1" smtClean="0"/>
              <a:t>Xây</a:t>
            </a:r>
            <a:r>
              <a:rPr lang="en-US" sz="2400" dirty="0" smtClean="0"/>
              <a:t> </a:t>
            </a:r>
            <a:r>
              <a:rPr lang="en-US" sz="2400" dirty="0" err="1" smtClean="0"/>
              <a:t>dựng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endParaRPr lang="en-US" sz="2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11760" y="512215"/>
            <a:ext cx="638283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 descr="E:\IT\Project\smart-home\reports\images\Web Serve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413416"/>
            <a:ext cx="4608512" cy="3559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9172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458" y="915566"/>
            <a:ext cx="8496944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4.5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Mô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hình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tổng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quát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CHƯƠNG </a:t>
            </a:r>
            <a:r>
              <a:rPr lang="en-US" sz="2400" dirty="0" smtClean="0"/>
              <a:t>4: </a:t>
            </a:r>
            <a:r>
              <a:rPr lang="en-US" sz="2400" dirty="0" err="1" smtClean="0"/>
              <a:t>Xây</a:t>
            </a:r>
            <a:r>
              <a:rPr lang="en-US" sz="2400" dirty="0" smtClean="0"/>
              <a:t> </a:t>
            </a:r>
            <a:r>
              <a:rPr lang="en-US" sz="2400" dirty="0" err="1" smtClean="0"/>
              <a:t>dựng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endParaRPr lang="en-US" sz="2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11760" y="512215"/>
            <a:ext cx="638283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 descr="E:\IT\Project\smart-home\reports\images\Mo hinh tong qua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23678"/>
            <a:ext cx="5578475" cy="23126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0383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458" y="915566"/>
            <a:ext cx="8496944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4.6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Giao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diện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Web 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CHƯƠNG </a:t>
            </a:r>
            <a:r>
              <a:rPr lang="en-US" sz="2400" dirty="0" smtClean="0"/>
              <a:t>4: </a:t>
            </a:r>
            <a:r>
              <a:rPr lang="en-US" sz="2400" dirty="0" err="1" smtClean="0"/>
              <a:t>Xây</a:t>
            </a:r>
            <a:r>
              <a:rPr lang="en-US" sz="2400" dirty="0" smtClean="0"/>
              <a:t> </a:t>
            </a:r>
            <a:r>
              <a:rPr lang="en-US" sz="2400" dirty="0" err="1" smtClean="0"/>
              <a:t>dựng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endParaRPr lang="en-US" sz="2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11760" y="512215"/>
            <a:ext cx="638283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63688" y="1563638"/>
            <a:ext cx="5616624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E:\IT\Project\smart-home\reports\hom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154" y="1640388"/>
            <a:ext cx="5571490" cy="28708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9651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907705" y="1407314"/>
            <a:ext cx="5832648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458" y="915566"/>
            <a:ext cx="8496944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4.6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Giao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diện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Web 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CHƯƠNG </a:t>
            </a:r>
            <a:r>
              <a:rPr lang="en-US" sz="2400" dirty="0" smtClean="0"/>
              <a:t>4: </a:t>
            </a:r>
            <a:r>
              <a:rPr lang="en-US" sz="2400" dirty="0" err="1" smtClean="0"/>
              <a:t>Xây</a:t>
            </a:r>
            <a:r>
              <a:rPr lang="en-US" sz="2400" dirty="0" smtClean="0"/>
              <a:t> </a:t>
            </a:r>
            <a:r>
              <a:rPr lang="en-US" sz="2400" dirty="0" err="1" smtClean="0"/>
              <a:t>dựng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endParaRPr lang="en-US" sz="2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11760" y="512215"/>
            <a:ext cx="638283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 descr="E:\IT\Project\smart-home\reports\monito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713" y="1452820"/>
            <a:ext cx="5571490" cy="32213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6620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755576" y="339502"/>
            <a:ext cx="396044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NỘI DUNG CHÍNH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57754" y="1426511"/>
            <a:ext cx="6570630" cy="61592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12"/>
          <p:cNvSpPr txBox="1"/>
          <p:nvPr/>
        </p:nvSpPr>
        <p:spPr bwMode="auto">
          <a:xfrm>
            <a:off x="2073782" y="1542036"/>
            <a:ext cx="5738578" cy="400110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TỔNG QUAN VÀ IOT VÀ KHÁI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SMART HOME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115576" y="1392293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43454" y="1482387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1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457754" y="2263268"/>
            <a:ext cx="6570630" cy="61592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12"/>
          <p:cNvSpPr txBox="1"/>
          <p:nvPr/>
        </p:nvSpPr>
        <p:spPr bwMode="auto">
          <a:xfrm>
            <a:off x="2073782" y="2378793"/>
            <a:ext cx="5738578" cy="400110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THIẾT BỊ VÀ GIAO THỨC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1115576" y="2229050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243454" y="2319144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2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457754" y="3100025"/>
            <a:ext cx="6570630" cy="615921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12"/>
          <p:cNvSpPr txBox="1"/>
          <p:nvPr/>
        </p:nvSpPr>
        <p:spPr bwMode="auto">
          <a:xfrm>
            <a:off x="2073782" y="3215550"/>
            <a:ext cx="5738578" cy="400110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CÀI ĐẶT VÀ KẾT NỐI CÁC THIẾT BỊ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1115576" y="3065807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3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243454" y="3155901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3</a:t>
            </a:r>
            <a:endParaRPr lang="ko-KR" altLang="en-US" sz="28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457754" y="3936782"/>
            <a:ext cx="6570630" cy="615921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TextBox 12"/>
          <p:cNvSpPr txBox="1"/>
          <p:nvPr/>
        </p:nvSpPr>
        <p:spPr bwMode="auto">
          <a:xfrm>
            <a:off x="2073782" y="4052307"/>
            <a:ext cx="5738578" cy="400110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XÂY DỰNG ỨNG DỤNG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1115576" y="3902564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4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243454" y="3992658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4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553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458" y="915566"/>
            <a:ext cx="8496944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1.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Giới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thiệu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về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Internet of thing(IOT)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14106" y="1421978"/>
            <a:ext cx="8579296" cy="2995737"/>
          </a:xfrm>
        </p:spPr>
        <p:txBody>
          <a:bodyPr/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Internet of Things (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cũng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tồn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mang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Đây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viễn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cảnh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mọi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mọi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khả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tải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lưới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CHƯƠNG 1: </a:t>
            </a:r>
            <a:r>
              <a:rPr lang="en-US" sz="2400" dirty="0" err="1" smtClean="0"/>
              <a:t>Tổng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IOT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Smart Home </a:t>
            </a:r>
            <a:endParaRPr lang="en-US" sz="2400" dirty="0"/>
          </a:p>
        </p:txBody>
      </p:sp>
      <p:pic>
        <p:nvPicPr>
          <p:cNvPr id="6" name="Picture 5" descr="E:\IT\Project\smart-home\reports\images\IO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805032"/>
            <a:ext cx="4946303" cy="23590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Smart Home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987574"/>
            <a:ext cx="6876256" cy="386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458" y="915566"/>
            <a:ext cx="8496944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2.1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Thiết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bị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79512" y="1491630"/>
            <a:ext cx="3969862" cy="3240360"/>
          </a:xfrm>
        </p:spPr>
        <p:txBody>
          <a:bodyPr>
            <a:noAutofit/>
          </a:bodyPr>
          <a:lstStyle/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Raspberry Pi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rất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gọn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board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(hay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nhúng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thước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tín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Raspberry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Raspberry Pi 3 Model B+.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CHƯƠNG 2: </a:t>
            </a:r>
            <a:r>
              <a:rPr lang="en-US" sz="2400" dirty="0" err="1" smtClean="0"/>
              <a:t>Thiết</a:t>
            </a:r>
            <a:r>
              <a:rPr lang="en-US" sz="2400" dirty="0" smtClean="0"/>
              <a:t> </a:t>
            </a:r>
            <a:r>
              <a:rPr lang="en-US" sz="2400" dirty="0" err="1" smtClean="0"/>
              <a:t>bị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giao</a:t>
            </a:r>
            <a:r>
              <a:rPr lang="en-US" sz="2400" dirty="0" smtClean="0"/>
              <a:t> </a:t>
            </a:r>
            <a:r>
              <a:rPr lang="en-US" sz="2400" dirty="0" err="1" smtClean="0"/>
              <a:t>thức</a:t>
            </a:r>
            <a:endParaRPr lang="en-US" sz="240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611560" y="1201606"/>
            <a:ext cx="8496944" cy="4606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Arial" panose="020B0604020202020204" pitchFamily="34" charset="0"/>
                <a:cs typeface="Arial" pitchFamily="34" charset="0"/>
              </a:rPr>
              <a:t>2.1.1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Raspberry</a:t>
            </a:r>
          </a:p>
        </p:txBody>
      </p:sp>
      <p:pic>
        <p:nvPicPr>
          <p:cNvPr id="7" name="Picture 6" descr="E:\IT\Project\smart-home\reports\images\raspberry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409" y="1307742"/>
            <a:ext cx="4896544" cy="31615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1276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458" y="915566"/>
            <a:ext cx="8496944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2.1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Thiết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bị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07504" y="1563638"/>
            <a:ext cx="4968552" cy="2995737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‾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Arduino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giống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đèn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‾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Arduino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Arduino Esp8266 –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Arduino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sẵn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CHƯƠNG 2: </a:t>
            </a:r>
            <a:r>
              <a:rPr lang="en-US" sz="2400" dirty="0" err="1" smtClean="0"/>
              <a:t>Thiết</a:t>
            </a:r>
            <a:r>
              <a:rPr lang="en-US" sz="2400" dirty="0" smtClean="0"/>
              <a:t> </a:t>
            </a:r>
            <a:r>
              <a:rPr lang="en-US" sz="2400" dirty="0" err="1" smtClean="0"/>
              <a:t>bị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giao</a:t>
            </a:r>
            <a:r>
              <a:rPr lang="en-US" sz="2400" dirty="0" smtClean="0"/>
              <a:t> </a:t>
            </a:r>
            <a:r>
              <a:rPr lang="en-US" sz="2400" dirty="0" err="1" smtClean="0"/>
              <a:t>thức</a:t>
            </a:r>
            <a:endParaRPr lang="en-US" sz="240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611560" y="1201606"/>
            <a:ext cx="8496944" cy="4606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Arial" panose="020B0604020202020204" pitchFamily="34" charset="0"/>
                <a:cs typeface="Arial" pitchFamily="34" charset="0"/>
              </a:rPr>
              <a:t>2.1.2 Arduino</a:t>
            </a:r>
            <a:endParaRPr lang="en-US" b="1" dirty="0">
              <a:latin typeface="Arial" panose="020B0604020202020204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433009"/>
            <a:ext cx="3775217" cy="302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42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458" y="915566"/>
            <a:ext cx="8496944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2.1.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Thiết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bị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CHƯƠNG 2: </a:t>
            </a:r>
            <a:r>
              <a:rPr lang="en-US" sz="2400" dirty="0" err="1" smtClean="0"/>
              <a:t>Thiết</a:t>
            </a:r>
            <a:r>
              <a:rPr lang="en-US" sz="2400" dirty="0" smtClean="0"/>
              <a:t> </a:t>
            </a:r>
            <a:r>
              <a:rPr lang="en-US" sz="2400" dirty="0" err="1" smtClean="0"/>
              <a:t>bị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giao</a:t>
            </a:r>
            <a:r>
              <a:rPr lang="en-US" sz="2400" dirty="0" smtClean="0"/>
              <a:t> </a:t>
            </a:r>
            <a:r>
              <a:rPr lang="en-US" sz="2400" dirty="0" err="1" smtClean="0"/>
              <a:t>thức</a:t>
            </a:r>
            <a:endParaRPr lang="en-US" sz="240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611560" y="1201606"/>
            <a:ext cx="8496944" cy="4606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Arial" panose="020B0604020202020204" pitchFamily="34" charset="0"/>
                <a:cs typeface="Arial" pitchFamily="34" charset="0"/>
              </a:rPr>
              <a:t>2.1.3 </a:t>
            </a:r>
            <a:r>
              <a:rPr lang="en-US" b="1" dirty="0" err="1" smtClean="0">
                <a:latin typeface="Arial" panose="020B0604020202020204" pitchFamily="34" charset="0"/>
                <a:cs typeface="Arial" pitchFamily="34" charset="0"/>
              </a:rPr>
              <a:t>Cảm</a:t>
            </a:r>
            <a:r>
              <a:rPr lang="en-US" b="1" dirty="0" smtClean="0"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itchFamily="34" charset="0"/>
              </a:rPr>
              <a:t>biến</a:t>
            </a:r>
            <a:endParaRPr lang="en-US" b="1" dirty="0">
              <a:latin typeface="Arial" panose="020B0604020202020204" pitchFamily="34" charset="0"/>
              <a:cs typeface="Arial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878362"/>
              </p:ext>
            </p:extLst>
          </p:nvPr>
        </p:nvGraphicFramePr>
        <p:xfrm>
          <a:off x="899592" y="1685937"/>
          <a:ext cx="2016224" cy="31900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8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15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02088" marR="102088" marT="51044" marB="5104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02088" marR="102088" marT="51044" marB="5104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02088" marR="102088" marT="51044" marB="51044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776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Cảm</a:t>
                      </a:r>
                      <a:r>
                        <a:rPr lang="en-US" altLang="ko-KR" sz="200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2000" b="1" baseline="0" dirty="0" err="1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biến</a:t>
                      </a:r>
                      <a:r>
                        <a:rPr lang="en-US" altLang="ko-KR" sz="200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2000" b="1" baseline="0" dirty="0" err="1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ánh</a:t>
                      </a:r>
                      <a:r>
                        <a:rPr lang="en-US" altLang="ko-KR" sz="200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sang </a:t>
                      </a:r>
                      <a:r>
                        <a:rPr lang="en-US" altLang="ko-KR" sz="2000" b="1" baseline="0" dirty="0" err="1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quang</a:t>
                      </a:r>
                      <a:r>
                        <a:rPr lang="en-US" altLang="ko-KR" sz="200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2000" b="1" baseline="0" dirty="0" err="1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trở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02088" marR="102088" marT="51044" marB="5104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129">
                <a:tc rowSpan="5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02088" marR="102088" marT="51044" marB="5104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02088" marR="102088" marT="51044" marB="510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02088" marR="102088" marT="51044" marB="51044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29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28575" cap="flat" cmpd="sng" algn="ctr">
                      <a:solidFill>
                        <a:srgbClr val="2FC5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itchFamily="2" charset="2"/>
                        <a:buNone/>
                      </a:pPr>
                      <a:endParaRPr lang="en-US" altLang="ko-K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02088" marR="102088" marT="51044" marB="510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28575" cap="flat" cmpd="sng" algn="ctr">
                      <a:solidFill>
                        <a:srgbClr val="2FC5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2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itchFamily="2" charset="2"/>
                        <a:buNone/>
                      </a:pPr>
                      <a:endParaRPr lang="en-US" altLang="ko-K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02088" marR="102088" marT="51044" marB="510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729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5A1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02088" marR="102088" marT="51044" marB="510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5A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57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5A1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itchFamily="2" charset="2"/>
                        <a:buNone/>
                      </a:pPr>
                      <a:endParaRPr lang="en-US" altLang="ko-K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02088" marR="102088" marT="51044" marB="510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5A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136891"/>
              </p:ext>
            </p:extLst>
          </p:nvPr>
        </p:nvGraphicFramePr>
        <p:xfrm>
          <a:off x="6300192" y="1767615"/>
          <a:ext cx="2016223" cy="31485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91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47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Cảm</a:t>
                      </a:r>
                      <a:r>
                        <a:rPr lang="en-US" altLang="ko-KR" sz="180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800" b="1" baseline="0" dirty="0" err="1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biến</a:t>
                      </a:r>
                      <a:r>
                        <a:rPr lang="en-US" altLang="ko-KR" sz="180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800" b="1" baseline="0" dirty="0" err="1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khí</a:t>
                      </a:r>
                      <a:r>
                        <a:rPr lang="en-US" altLang="ko-KR" sz="180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Gas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379">
                <a:tc rowSpan="5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PowerPoint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19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28575" cap="flat" cmpd="sng" algn="ctr">
                      <a:solidFill>
                        <a:srgbClr val="2FC5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itchFamily="2" charset="2"/>
                        <a:buChar char="l"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28575" cap="flat" cmpd="sng" algn="ctr">
                      <a:solidFill>
                        <a:srgbClr val="2FC5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1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itchFamily="2" charset="2"/>
                        <a:buChar char="l"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419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5A1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PowerPoint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5A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419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5A1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itchFamily="2" charset="2"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5A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064730"/>
              </p:ext>
            </p:extLst>
          </p:nvPr>
        </p:nvGraphicFramePr>
        <p:xfrm>
          <a:off x="3527883" y="1767615"/>
          <a:ext cx="2088233" cy="31485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8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602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17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Cảm</a:t>
                      </a:r>
                      <a:r>
                        <a:rPr lang="en-US" altLang="ko-KR" sz="180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800" b="1" baseline="0" dirty="0" err="1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biến</a:t>
                      </a:r>
                      <a:r>
                        <a:rPr lang="en-US" altLang="ko-KR" sz="180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800" b="1" baseline="0" dirty="0" err="1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nhiệt</a:t>
                      </a:r>
                      <a:r>
                        <a:rPr lang="en-US" altLang="ko-KR" sz="180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800" b="1" baseline="0" dirty="0" err="1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độ</a:t>
                      </a:r>
                      <a:r>
                        <a:rPr lang="en-US" altLang="ko-KR" sz="180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800" b="1" baseline="0" dirty="0" err="1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độ</a:t>
                      </a:r>
                      <a:r>
                        <a:rPr lang="en-US" altLang="ko-KR" sz="180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800" b="1" baseline="0" dirty="0" err="1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ẩm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938">
                <a:tc rowSpan="5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PowerPoint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81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28575" cap="flat" cmpd="sng" algn="ctr">
                      <a:solidFill>
                        <a:srgbClr val="2FC5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itchFamily="2" charset="2"/>
                        <a:buChar char="l"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28575" cap="flat" cmpd="sng" algn="ctr">
                      <a:solidFill>
                        <a:srgbClr val="2FC5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8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itchFamily="2" charset="2"/>
                        <a:buChar char="l"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81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5A1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PowerPoint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5A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681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5A1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itchFamily="2" charset="2"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5A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05" y="2859782"/>
            <a:ext cx="1923678" cy="192367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892" y="2859782"/>
            <a:ext cx="1861938" cy="20162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805" y="2755932"/>
            <a:ext cx="1837603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53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458" y="915566"/>
            <a:ext cx="8496944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2.2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Giao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thức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Message Queue Telemetry Transport.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CHƯƠNG 2: </a:t>
            </a:r>
            <a:r>
              <a:rPr lang="en-US" sz="2400" dirty="0" err="1" smtClean="0"/>
              <a:t>Thiết</a:t>
            </a:r>
            <a:r>
              <a:rPr lang="en-US" sz="2400" dirty="0" smtClean="0"/>
              <a:t> </a:t>
            </a:r>
            <a:r>
              <a:rPr lang="en-US" sz="2400" dirty="0" err="1" smtClean="0"/>
              <a:t>bị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giao</a:t>
            </a:r>
            <a:r>
              <a:rPr lang="en-US" sz="2400" dirty="0" smtClean="0"/>
              <a:t> </a:t>
            </a:r>
            <a:r>
              <a:rPr lang="en-US" sz="2400" dirty="0" err="1" smtClean="0"/>
              <a:t>thức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376214"/>
            <a:ext cx="8353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 dirty="0"/>
              <a:t>Message Queue Telemetry Transport (MQTT)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publish/subscribe (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dõi</a:t>
            </a:r>
            <a:r>
              <a:rPr lang="en-US" dirty="0"/>
              <a:t>),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băng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, </a:t>
            </a:r>
            <a:r>
              <a:rPr lang="en-US" dirty="0" err="1"/>
              <a:t>độ</a:t>
            </a:r>
            <a:r>
              <a:rPr lang="en-US" dirty="0"/>
              <a:t> tin </a:t>
            </a:r>
            <a:r>
              <a:rPr lang="en-US" dirty="0" err="1"/>
              <a:t>cậy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ổn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 smtClean="0"/>
              <a:t>.</a:t>
            </a:r>
          </a:p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MQTT </a:t>
            </a:r>
            <a:r>
              <a:rPr lang="en-US" dirty="0" err="1"/>
              <a:t>gồm</a:t>
            </a:r>
            <a:r>
              <a:rPr lang="en-US" dirty="0"/>
              <a:t> 2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Broker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smtClean="0"/>
              <a:t>Clients.</a:t>
            </a:r>
          </a:p>
          <a:p>
            <a:endParaRPr lang="en-US" dirty="0" smtClean="0"/>
          </a:p>
          <a:p>
            <a:pPr marL="285750" indent="-285750">
              <a:buFont typeface="Calibri" panose="020F0502020204030204" pitchFamily="34" charset="0"/>
              <a:buChar char="⁻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E:\IT\Project\smart-home\reports\images\mqt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249" y="2571750"/>
            <a:ext cx="4104456" cy="24750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4890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458" y="915566"/>
            <a:ext cx="8496944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3.1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Cài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đặt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cấu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hình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Arduino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CHƯƠNG 3: </a:t>
            </a:r>
            <a:r>
              <a:rPr lang="en-US" sz="2400" dirty="0" err="1" smtClean="0"/>
              <a:t>Cài</a:t>
            </a:r>
            <a:r>
              <a:rPr lang="en-US" sz="2400" dirty="0" smtClean="0"/>
              <a:t> </a:t>
            </a:r>
            <a:r>
              <a:rPr lang="en-US" sz="2400" dirty="0" err="1" smtClean="0"/>
              <a:t>đặt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nối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thiết</a:t>
            </a:r>
            <a:r>
              <a:rPr lang="en-US" sz="2400" dirty="0" smtClean="0"/>
              <a:t> </a:t>
            </a:r>
            <a:r>
              <a:rPr lang="en-US" sz="2400" dirty="0" err="1" smtClean="0"/>
              <a:t>bị</a:t>
            </a:r>
            <a:endParaRPr lang="en-US" sz="2400" dirty="0"/>
          </a:p>
        </p:txBody>
      </p:sp>
      <p:sp>
        <p:nvSpPr>
          <p:cNvPr id="10" name="Right Arrow Callout 9"/>
          <p:cNvSpPr/>
          <p:nvPr/>
        </p:nvSpPr>
        <p:spPr>
          <a:xfrm>
            <a:off x="467544" y="1645734"/>
            <a:ext cx="2340347" cy="1074366"/>
          </a:xfrm>
          <a:prstGeom prst="rightArrowCallout">
            <a:avLst>
              <a:gd name="adj1" fmla="val 30293"/>
              <a:gd name="adj2" fmla="val 25630"/>
              <a:gd name="adj3" fmla="val 24276"/>
              <a:gd name="adj4" fmla="val 73909"/>
            </a:avLst>
          </a:prstGeom>
          <a:gradFill flip="none" rotWithShape="1">
            <a:gsLst>
              <a:gs pos="0">
                <a:schemeClr val="bg1">
                  <a:lumMod val="97000"/>
                </a:schemeClr>
              </a:gs>
              <a:gs pos="100000">
                <a:schemeClr val="bg1"/>
              </a:gs>
            </a:gsLst>
            <a:lin ang="10800000" scaled="0"/>
            <a:tileRect/>
          </a:gradFill>
          <a:ln w="50800">
            <a:solidFill>
              <a:schemeClr val="accent1"/>
            </a:solidFill>
          </a:ln>
          <a:effectLst>
            <a:outerShdw blurRad="25400" dist="254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JRE</a:t>
            </a:r>
          </a:p>
          <a:p>
            <a:pPr algn="ctr"/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ight Arrow Callout 8"/>
          <p:cNvSpPr/>
          <p:nvPr/>
        </p:nvSpPr>
        <p:spPr>
          <a:xfrm>
            <a:off x="2423733" y="1645734"/>
            <a:ext cx="2340347" cy="1074366"/>
          </a:xfrm>
          <a:prstGeom prst="rightArrowCallout">
            <a:avLst>
              <a:gd name="adj1" fmla="val 30293"/>
              <a:gd name="adj2" fmla="val 25630"/>
              <a:gd name="adj3" fmla="val 24276"/>
              <a:gd name="adj4" fmla="val 73909"/>
            </a:avLst>
          </a:prstGeom>
          <a:gradFill flip="none" rotWithShape="1">
            <a:gsLst>
              <a:gs pos="0">
                <a:schemeClr val="bg1">
                  <a:lumMod val="97000"/>
                </a:schemeClr>
              </a:gs>
              <a:gs pos="100000">
                <a:schemeClr val="bg1"/>
              </a:gs>
            </a:gsLst>
            <a:lin ang="10800000" scaled="0"/>
            <a:tileRect/>
          </a:gradFill>
          <a:ln w="50800">
            <a:solidFill>
              <a:schemeClr val="accent2"/>
            </a:solidFill>
          </a:ln>
          <a:effectLst>
            <a:outerShdw blurRad="25400" dist="254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ight Arrow Callout 7"/>
          <p:cNvSpPr/>
          <p:nvPr/>
        </p:nvSpPr>
        <p:spPr>
          <a:xfrm>
            <a:off x="4379922" y="1645735"/>
            <a:ext cx="2340347" cy="1074365"/>
          </a:xfrm>
          <a:prstGeom prst="rightArrowCallout">
            <a:avLst>
              <a:gd name="adj1" fmla="val 30293"/>
              <a:gd name="adj2" fmla="val 25630"/>
              <a:gd name="adj3" fmla="val 24276"/>
              <a:gd name="adj4" fmla="val 73909"/>
            </a:avLst>
          </a:prstGeom>
          <a:gradFill flip="none" rotWithShape="1">
            <a:gsLst>
              <a:gs pos="0">
                <a:schemeClr val="bg1">
                  <a:lumMod val="97000"/>
                </a:schemeClr>
              </a:gs>
              <a:gs pos="100000">
                <a:schemeClr val="bg1"/>
              </a:gs>
            </a:gsLst>
            <a:lin ang="10800000" scaled="0"/>
            <a:tileRect/>
          </a:gradFill>
          <a:ln w="50800">
            <a:solidFill>
              <a:schemeClr val="accent3"/>
            </a:solidFill>
          </a:ln>
          <a:effectLst>
            <a:outerShdw blurRad="25400" dist="254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ight Arrow Callout 6"/>
          <p:cNvSpPr/>
          <p:nvPr/>
        </p:nvSpPr>
        <p:spPr>
          <a:xfrm>
            <a:off x="6336110" y="1645734"/>
            <a:ext cx="2340346" cy="1074366"/>
          </a:xfrm>
          <a:prstGeom prst="rightArrowCallout">
            <a:avLst>
              <a:gd name="adj1" fmla="val 30293"/>
              <a:gd name="adj2" fmla="val 25630"/>
              <a:gd name="adj3" fmla="val 24276"/>
              <a:gd name="adj4" fmla="val 73909"/>
            </a:avLst>
          </a:prstGeom>
          <a:gradFill flip="none" rotWithShape="1">
            <a:gsLst>
              <a:gs pos="0">
                <a:schemeClr val="bg1">
                  <a:lumMod val="97000"/>
                </a:schemeClr>
              </a:gs>
              <a:gs pos="100000">
                <a:schemeClr val="bg1"/>
              </a:gs>
            </a:gsLst>
            <a:lin ang="10800000" scaled="0"/>
            <a:tileRect/>
          </a:gradFill>
          <a:ln w="50800">
            <a:solidFill>
              <a:schemeClr val="accent4"/>
            </a:solidFill>
          </a:ln>
          <a:effectLst>
            <a:outerShdw blurRad="25400" dist="254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2555776" y="1859751"/>
            <a:ext cx="14799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Arial" pitchFamily="34" charset="0"/>
                <a:cs typeface="Arial" pitchFamily="34" charset="0"/>
              </a:rPr>
              <a:t>Cài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đặt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Arduino IDE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02725" y="1923678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Arial" pitchFamily="34" charset="0"/>
                <a:cs typeface="Arial" pitchFamily="34" charset="0"/>
              </a:rPr>
              <a:t>Cài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đặt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Driver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15003" y="1721251"/>
            <a:ext cx="20732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Arial" pitchFamily="34" charset="0"/>
                <a:cs typeface="Arial" pitchFamily="34" charset="0"/>
              </a:rPr>
              <a:t>Cấu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hình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Arduino IDE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lập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trình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ESP8266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827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606</Words>
  <Application>Microsoft Office PowerPoint</Application>
  <PresentationFormat>On-screen Show (16:9)</PresentationFormat>
  <Paragraphs>82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Malgun Gothic</vt:lpstr>
      <vt:lpstr>Arial</vt:lpstr>
      <vt:lpstr>Calibri</vt:lpstr>
      <vt:lpstr>Wingdings</vt:lpstr>
      <vt:lpstr>Office Theme</vt:lpstr>
      <vt:lpstr>Custom Design</vt:lpstr>
      <vt:lpstr>Visio.Drawing.15</vt:lpstr>
      <vt:lpstr>PowerPoint Presentation</vt:lpstr>
      <vt:lpstr>PowerPoint Presentation</vt:lpstr>
      <vt:lpstr>CHƯƠNG 1: Tổng quan về IOT và mô hình Smart Home </vt:lpstr>
      <vt:lpstr>Mô hình Smart Home</vt:lpstr>
      <vt:lpstr>CHƯƠNG 2: Thiết bị và giao thức</vt:lpstr>
      <vt:lpstr>CHƯƠNG 2: Thiết bị và giao thức</vt:lpstr>
      <vt:lpstr>CHƯƠNG 2: Thiết bị và giao thức</vt:lpstr>
      <vt:lpstr>CHƯƠNG 2: Thiết bị và giao thức</vt:lpstr>
      <vt:lpstr>CHƯƠNG 3: Cài đặt và kết nối các thiết bị</vt:lpstr>
      <vt:lpstr>CHƯƠNG 3: Cài đặt và kết nối các thiết bị</vt:lpstr>
      <vt:lpstr>CHƯƠNG 4: Xây dựng ứng dụng</vt:lpstr>
      <vt:lpstr>CHƯƠNG 4: Xây dựng ứng dụng</vt:lpstr>
      <vt:lpstr>CHƯƠNG 4: Xây dựng ứng dụng</vt:lpstr>
      <vt:lpstr>CHƯƠNG 4: Xây dựng ứng dụng</vt:lpstr>
      <vt:lpstr>CHƯƠNG 4: Xây dựng ứng dụng</vt:lpstr>
      <vt:lpstr>CHƯƠNG 4: Xây dựng ứng dụng</vt:lpstr>
      <vt:lpstr>CHƯƠNG 4: Xây dựng ứng dụng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Admin</cp:lastModifiedBy>
  <cp:revision>38</cp:revision>
  <dcterms:created xsi:type="dcterms:W3CDTF">2014-04-01T16:27:38Z</dcterms:created>
  <dcterms:modified xsi:type="dcterms:W3CDTF">2019-05-25T10:57:49Z</dcterms:modified>
</cp:coreProperties>
</file>