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4" r:id="rId4"/>
    <p:sldId id="271" r:id="rId5"/>
    <p:sldId id="263" r:id="rId6"/>
    <p:sldId id="272" r:id="rId7"/>
    <p:sldId id="273" r:id="rId8"/>
    <p:sldId id="274" r:id="rId9"/>
    <p:sldId id="261" r:id="rId10"/>
    <p:sldId id="262" r:id="rId11"/>
    <p:sldId id="269" r:id="rId12"/>
    <p:sldId id="25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74" autoAdjust="0"/>
  </p:normalViewPr>
  <p:slideViewPr>
    <p:cSldViewPr snapToGrid="0">
      <p:cViewPr varScale="1">
        <p:scale>
          <a:sx n="109" d="100"/>
          <a:sy n="109"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8165C-3BE9-4F2B-8F16-4E39056F9230}" type="datetimeFigureOut">
              <a:rPr lang="de-DE" smtClean="0"/>
              <a:t>03.07.2021</a:t>
            </a:fld>
            <a:endParaRPr lang="de-DE"/>
          </a:p>
        </p:txBody>
      </p:sp>
      <p:sp>
        <p:nvSpPr>
          <p:cNvPr id="5" name="Footer Placeholder 4"/>
          <p:cNvSpPr>
            <a:spLocks noGrp="1"/>
          </p:cNvSpPr>
          <p:nvPr>
            <p:ph type="ftr" sz="quarter" idx="11"/>
          </p:nvPr>
        </p:nvSpPr>
        <p:spPr/>
        <p:txBody>
          <a:bodyPr/>
          <a:lstStyle/>
          <a:p>
            <a:endParaRPr lang="de-D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119337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8165C-3BE9-4F2B-8F16-4E39056F9230}" type="datetimeFigureOut">
              <a:rPr lang="de-DE" smtClean="0"/>
              <a:t>03.07.2021</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37494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8165C-3BE9-4F2B-8F16-4E39056F9230}" type="datetimeFigureOut">
              <a:rPr lang="de-DE" smtClean="0"/>
              <a:t>03.07.2021</a:t>
            </a:fld>
            <a:endParaRPr lang="de-DE"/>
          </a:p>
        </p:txBody>
      </p:sp>
      <p:sp>
        <p:nvSpPr>
          <p:cNvPr id="5" name="Footer Placeholder 4"/>
          <p:cNvSpPr>
            <a:spLocks noGrp="1"/>
          </p:cNvSpPr>
          <p:nvPr>
            <p:ph type="ftr" sz="quarter" idx="11"/>
          </p:nvPr>
        </p:nvSpPr>
        <p:spPr/>
        <p:txBody>
          <a:bodyPr/>
          <a:lstStyle/>
          <a:p>
            <a:endParaRPr lang="de-D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4716B3-4C56-4524-86C2-A1FE56E05BFD}" type="slidenum">
              <a:rPr lang="de-DE" smtClean="0"/>
              <a:t>‹#›</a:t>
            </a:fld>
            <a:endParaRPr lang="de-D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191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48165C-3BE9-4F2B-8F16-4E39056F9230}" type="datetimeFigureOut">
              <a:rPr lang="de-DE" smtClean="0"/>
              <a:t>03.07.2021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3627876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48165C-3BE9-4F2B-8F16-4E39056F9230}" type="datetimeFigureOut">
              <a:rPr lang="de-DE" smtClean="0"/>
              <a:t>03.07.2021</a:t>
            </a:fld>
            <a:endParaRPr lang="de-DE"/>
          </a:p>
        </p:txBody>
      </p:sp>
      <p:sp>
        <p:nvSpPr>
          <p:cNvPr id="6" name="Footer Placeholder 5"/>
          <p:cNvSpPr>
            <a:spLocks noGrp="1"/>
          </p:cNvSpPr>
          <p:nvPr>
            <p:ph type="ftr" sz="quarter" idx="11"/>
          </p:nvPr>
        </p:nvSpPr>
        <p:spPr/>
        <p:txBody>
          <a:bodyPr/>
          <a:lstStyle/>
          <a:p>
            <a:endParaRPr lang="de-D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4716B3-4C56-4524-86C2-A1FE56E05BFD}" type="slidenum">
              <a:rPr lang="de-DE" smtClean="0"/>
              <a:t>‹#›</a:t>
            </a:fld>
            <a:endParaRPr lang="de-D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3658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448165C-3BE9-4F2B-8F16-4E39056F9230}" type="datetimeFigureOut">
              <a:rPr lang="de-DE" smtClean="0"/>
              <a:t>03.07.2021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239092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8165C-3BE9-4F2B-8F16-4E39056F9230}" type="datetimeFigureOut">
              <a:rPr lang="de-DE" smtClean="0"/>
              <a:t>03.07.2021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1515756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8165C-3BE9-4F2B-8F16-4E39056F9230}" type="datetimeFigureOut">
              <a:rPr lang="de-DE" smtClean="0"/>
              <a:t>03.07.2021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380747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8165C-3BE9-4F2B-8F16-4E39056F9230}" type="datetimeFigureOut">
              <a:rPr lang="de-DE" smtClean="0"/>
              <a:t>03.07.2021</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385486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8165C-3BE9-4F2B-8F16-4E39056F9230}" type="datetimeFigureOut">
              <a:rPr lang="de-DE" smtClean="0"/>
              <a:t>03.07.2021</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141405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8165C-3BE9-4F2B-8F16-4E39056F9230}" type="datetimeFigureOut">
              <a:rPr lang="de-DE" smtClean="0"/>
              <a:t>03.07.2021</a:t>
            </a:fld>
            <a:endParaRPr lang="de-DE"/>
          </a:p>
        </p:txBody>
      </p:sp>
      <p:sp>
        <p:nvSpPr>
          <p:cNvPr id="6" name="Footer Placeholder 5"/>
          <p:cNvSpPr>
            <a:spLocks noGrp="1"/>
          </p:cNvSpPr>
          <p:nvPr>
            <p:ph type="ftr" sz="quarter" idx="11"/>
          </p:nvPr>
        </p:nvSpPr>
        <p:spPr/>
        <p:txBody>
          <a:bodyPr/>
          <a:lstStyle/>
          <a:p>
            <a:endParaRPr lang="de-D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287642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8165C-3BE9-4F2B-8F16-4E39056F9230}" type="datetimeFigureOut">
              <a:rPr lang="de-DE" smtClean="0"/>
              <a:t>03.07.2021</a:t>
            </a:fld>
            <a:endParaRPr lang="de-DE"/>
          </a:p>
        </p:txBody>
      </p:sp>
      <p:sp>
        <p:nvSpPr>
          <p:cNvPr id="8" name="Footer Placeholder 7"/>
          <p:cNvSpPr>
            <a:spLocks noGrp="1"/>
          </p:cNvSpPr>
          <p:nvPr>
            <p:ph type="ftr" sz="quarter" idx="11"/>
          </p:nvPr>
        </p:nvSpPr>
        <p:spPr/>
        <p:txBody>
          <a:bodyPr/>
          <a:lstStyle/>
          <a:p>
            <a:endParaRPr lang="de-D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300939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48165C-3BE9-4F2B-8F16-4E39056F9230}" type="datetimeFigureOut">
              <a:rPr lang="de-DE" smtClean="0"/>
              <a:t>03.07.2021</a:t>
            </a:fld>
            <a:endParaRPr lang="de-DE"/>
          </a:p>
        </p:txBody>
      </p:sp>
      <p:sp>
        <p:nvSpPr>
          <p:cNvPr id="4" name="Footer Placeholder 3"/>
          <p:cNvSpPr>
            <a:spLocks noGrp="1"/>
          </p:cNvSpPr>
          <p:nvPr>
            <p:ph type="ftr" sz="quarter" idx="11"/>
          </p:nvPr>
        </p:nvSpPr>
        <p:spPr/>
        <p:txBody>
          <a:bodyPr/>
          <a:lstStyle/>
          <a:p>
            <a:endParaRPr lang="de-D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138360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8165C-3BE9-4F2B-8F16-4E39056F9230}" type="datetimeFigureOut">
              <a:rPr lang="de-DE" smtClean="0"/>
              <a:t>03.07.2021</a:t>
            </a:fld>
            <a:endParaRPr lang="de-DE"/>
          </a:p>
        </p:txBody>
      </p:sp>
      <p:sp>
        <p:nvSpPr>
          <p:cNvPr id="3" name="Footer Placeholder 2"/>
          <p:cNvSpPr>
            <a:spLocks noGrp="1"/>
          </p:cNvSpPr>
          <p:nvPr>
            <p:ph type="ftr" sz="quarter" idx="11"/>
          </p:nvPr>
        </p:nvSpPr>
        <p:spPr/>
        <p:txBody>
          <a:bodyPr/>
          <a:lstStyle/>
          <a:p>
            <a:endParaRPr lang="de-D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333307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8165C-3BE9-4F2B-8F16-4E39056F9230}" type="datetimeFigureOut">
              <a:rPr lang="de-DE" smtClean="0"/>
              <a:t>03.07.2021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130916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8165C-3BE9-4F2B-8F16-4E39056F9230}" type="datetimeFigureOut">
              <a:rPr lang="de-DE" smtClean="0"/>
              <a:t>03.07.2021</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4716B3-4C56-4524-86C2-A1FE56E05BFD}" type="slidenum">
              <a:rPr lang="de-DE" smtClean="0"/>
              <a:t>‹#›</a:t>
            </a:fld>
            <a:endParaRPr lang="de-DE"/>
          </a:p>
        </p:txBody>
      </p:sp>
    </p:spTree>
    <p:extLst>
      <p:ext uri="{BB962C8B-B14F-4D97-AF65-F5344CB8AC3E}">
        <p14:creationId xmlns:p14="http://schemas.microsoft.com/office/powerpoint/2010/main" val="98309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48165C-3BE9-4F2B-8F16-4E39056F9230}" type="datetimeFigureOut">
              <a:rPr lang="de-DE" smtClean="0"/>
              <a:t>03.07.2021</a:t>
            </a:fld>
            <a:endParaRPr lang="de-D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4716B3-4C56-4524-86C2-A1FE56E05BFD}" type="slidenum">
              <a:rPr lang="de-DE" smtClean="0"/>
              <a:t>‹#›</a:t>
            </a:fld>
            <a:endParaRPr lang="de-DE"/>
          </a:p>
        </p:txBody>
      </p:sp>
    </p:spTree>
    <p:extLst>
      <p:ext uri="{BB962C8B-B14F-4D97-AF65-F5344CB8AC3E}">
        <p14:creationId xmlns:p14="http://schemas.microsoft.com/office/powerpoint/2010/main" val="3499709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78B2-CCE2-4A58-B6F4-177B0FE527AF}"/>
              </a:ext>
            </a:extLst>
          </p:cNvPr>
          <p:cNvSpPr>
            <a:spLocks noGrp="1"/>
          </p:cNvSpPr>
          <p:nvPr>
            <p:ph type="ctrTitle"/>
          </p:nvPr>
        </p:nvSpPr>
        <p:spPr>
          <a:xfrm>
            <a:off x="6481893" y="2804519"/>
            <a:ext cx="5710107" cy="1107347"/>
          </a:xfrm>
        </p:spPr>
        <p:txBody>
          <a:bodyPr>
            <a:normAutofit/>
          </a:bodyPr>
          <a:lstStyle/>
          <a:p>
            <a:pPr algn="l"/>
            <a:r>
              <a:rPr lang="de-DE" sz="3200" b="0" i="0" dirty="0">
                <a:solidFill>
                  <a:srgbClr val="212529"/>
                </a:solidFill>
                <a:effectLst/>
                <a:latin typeface="+mn-lt"/>
              </a:rPr>
              <a:t>Patterns and Frameworks</a:t>
            </a:r>
          </a:p>
        </p:txBody>
      </p:sp>
      <p:pic>
        <p:nvPicPr>
          <p:cNvPr id="5" name="Picture 4">
            <a:extLst>
              <a:ext uri="{FF2B5EF4-FFF2-40B4-BE49-F238E27FC236}">
                <a16:creationId xmlns:a16="http://schemas.microsoft.com/office/drawing/2014/main" id="{B7EBD161-DEEF-4A21-A33D-0901A7D15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540" y="310393"/>
            <a:ext cx="9023946" cy="6547607"/>
          </a:xfrm>
          <a:prstGeom prst="rect">
            <a:avLst/>
          </a:prstGeom>
        </p:spPr>
      </p:pic>
      <p:sp>
        <p:nvSpPr>
          <p:cNvPr id="6" name="Title 1">
            <a:extLst>
              <a:ext uri="{FF2B5EF4-FFF2-40B4-BE49-F238E27FC236}">
                <a16:creationId xmlns:a16="http://schemas.microsoft.com/office/drawing/2014/main" id="{0B0FFD90-2A0D-4AEF-AA16-B2B39D8D7A1F}"/>
              </a:ext>
            </a:extLst>
          </p:cNvPr>
          <p:cNvSpPr txBox="1">
            <a:spLocks/>
          </p:cNvSpPr>
          <p:nvPr/>
        </p:nvSpPr>
        <p:spPr>
          <a:xfrm>
            <a:off x="6783883" y="3911866"/>
            <a:ext cx="5408117" cy="110734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dirty="0">
                <a:solidFill>
                  <a:srgbClr val="2121A7"/>
                </a:solidFill>
                <a:latin typeface="-apple-system"/>
              </a:rPr>
              <a:t>4 </a:t>
            </a:r>
            <a:r>
              <a:rPr lang="de-DE" dirty="0">
                <a:solidFill>
                  <a:srgbClr val="2121A7"/>
                </a:solidFill>
                <a:latin typeface="+mn-lt"/>
              </a:rPr>
              <a:t>Gewinnt</a:t>
            </a:r>
            <a:r>
              <a:rPr lang="de-DE" dirty="0">
                <a:solidFill>
                  <a:srgbClr val="2121A7"/>
                </a:solidFill>
                <a:latin typeface="-apple-system"/>
              </a:rPr>
              <a:t> Spiel</a:t>
            </a:r>
          </a:p>
        </p:txBody>
      </p:sp>
    </p:spTree>
    <p:extLst>
      <p:ext uri="{BB962C8B-B14F-4D97-AF65-F5344CB8AC3E}">
        <p14:creationId xmlns:p14="http://schemas.microsoft.com/office/powerpoint/2010/main" val="36761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66A43F9-220B-4E06-BB6C-5E0E2AF72A85}"/>
              </a:ext>
            </a:extLst>
          </p:cNvPr>
          <p:cNvSpPr txBox="1">
            <a:spLocks/>
          </p:cNvSpPr>
          <p:nvPr/>
        </p:nvSpPr>
        <p:spPr>
          <a:xfrm>
            <a:off x="1640629" y="769122"/>
            <a:ext cx="5196399" cy="154624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err="1">
                <a:solidFill>
                  <a:srgbClr val="2121A7"/>
                </a:solidFill>
                <a:latin typeface="+mn-lt"/>
              </a:rPr>
              <a:t>Singletonmuster</a:t>
            </a:r>
            <a:r>
              <a:rPr lang="en-US" sz="2800" dirty="0">
                <a:solidFill>
                  <a:srgbClr val="2121A7"/>
                </a:solidFill>
                <a:latin typeface="+mn-lt"/>
              </a:rPr>
              <a:t> </a:t>
            </a:r>
            <a:r>
              <a:rPr lang="en-US" sz="2800" dirty="0" err="1">
                <a:solidFill>
                  <a:srgbClr val="2121A7"/>
                </a:solidFill>
                <a:latin typeface="+mn-lt"/>
              </a:rPr>
              <a:t>als</a:t>
            </a:r>
            <a:r>
              <a:rPr lang="en-US" sz="2800" dirty="0">
                <a:solidFill>
                  <a:srgbClr val="2121A7"/>
                </a:solidFill>
                <a:latin typeface="+mn-lt"/>
              </a:rPr>
              <a:t> </a:t>
            </a:r>
            <a:r>
              <a:rPr lang="en-US" sz="2800" dirty="0" err="1">
                <a:solidFill>
                  <a:srgbClr val="2121A7"/>
                </a:solidFill>
                <a:latin typeface="+mn-lt"/>
              </a:rPr>
              <a:t>benutzte</a:t>
            </a:r>
            <a:r>
              <a:rPr lang="en-US" sz="2800" dirty="0">
                <a:solidFill>
                  <a:srgbClr val="2121A7"/>
                </a:solidFill>
                <a:latin typeface="+mn-lt"/>
              </a:rPr>
              <a:t> </a:t>
            </a:r>
            <a:r>
              <a:rPr lang="en-US" sz="2800" dirty="0" err="1">
                <a:solidFill>
                  <a:srgbClr val="2121A7"/>
                </a:solidFill>
                <a:latin typeface="+mn-lt"/>
              </a:rPr>
              <a:t>Entwurfsmuster</a:t>
            </a:r>
            <a:r>
              <a:rPr lang="en-US" sz="2800" dirty="0">
                <a:solidFill>
                  <a:srgbClr val="2121A7"/>
                </a:solidFill>
                <a:latin typeface="+mn-lt"/>
              </a:rPr>
              <a:t> </a:t>
            </a:r>
            <a:endParaRPr lang="de-DE" sz="2800" dirty="0">
              <a:solidFill>
                <a:srgbClr val="2121A7"/>
              </a:solidFill>
              <a:latin typeface="+mn-lt"/>
            </a:endParaRPr>
          </a:p>
        </p:txBody>
      </p:sp>
      <p:pic>
        <p:nvPicPr>
          <p:cNvPr id="7" name="Picture 6">
            <a:extLst>
              <a:ext uri="{FF2B5EF4-FFF2-40B4-BE49-F238E27FC236}">
                <a16:creationId xmlns:a16="http://schemas.microsoft.com/office/drawing/2014/main" id="{F30DD1E6-3CE7-4C9B-9CED-FA8072208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193" y="33022"/>
            <a:ext cx="5260181" cy="6824978"/>
          </a:xfrm>
          <a:prstGeom prst="rect">
            <a:avLst/>
          </a:prstGeom>
        </p:spPr>
      </p:pic>
      <p:pic>
        <p:nvPicPr>
          <p:cNvPr id="9" name="Picture 8">
            <a:extLst>
              <a:ext uri="{FF2B5EF4-FFF2-40B4-BE49-F238E27FC236}">
                <a16:creationId xmlns:a16="http://schemas.microsoft.com/office/drawing/2014/main" id="{4A3F4382-78C0-4F4A-A93B-07EAD4BEB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570" y="4909872"/>
            <a:ext cx="2729623" cy="1948128"/>
          </a:xfrm>
          <a:prstGeom prst="rect">
            <a:avLst/>
          </a:prstGeom>
        </p:spPr>
      </p:pic>
      <p:sp>
        <p:nvSpPr>
          <p:cNvPr id="6" name="Content Placeholder 4">
            <a:extLst>
              <a:ext uri="{FF2B5EF4-FFF2-40B4-BE49-F238E27FC236}">
                <a16:creationId xmlns:a16="http://schemas.microsoft.com/office/drawing/2014/main" id="{D208A2EC-81D2-444D-968B-D4B32B1106A6}"/>
              </a:ext>
            </a:extLst>
          </p:cNvPr>
          <p:cNvSpPr txBox="1">
            <a:spLocks/>
          </p:cNvSpPr>
          <p:nvPr/>
        </p:nvSpPr>
        <p:spPr>
          <a:xfrm>
            <a:off x="934555" y="1810393"/>
            <a:ext cx="6358784" cy="296864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sz="2000" dirty="0"/>
              <a:t>Das </a:t>
            </a:r>
            <a:r>
              <a:rPr lang="de-DE" sz="2000" dirty="0" err="1"/>
              <a:t>Singelton</a:t>
            </a:r>
            <a:r>
              <a:rPr lang="de-DE" sz="2000" dirty="0"/>
              <a:t> in beiden Modellen , </a:t>
            </a:r>
            <a:r>
              <a:rPr lang="de-DE" sz="2000" dirty="0" err="1"/>
              <a:t>GameData</a:t>
            </a:r>
            <a:r>
              <a:rPr lang="de-DE" sz="2000" dirty="0"/>
              <a:t> und </a:t>
            </a:r>
            <a:r>
              <a:rPr lang="de-DE" sz="2000" dirty="0" err="1"/>
              <a:t>GamePlayModel</a:t>
            </a:r>
            <a:r>
              <a:rPr lang="de-DE" sz="2000" dirty="0"/>
              <a:t> um jeweils ein Objekt mit den gleichen Werten für alle Controller zu erstellen.</a:t>
            </a:r>
          </a:p>
        </p:txBody>
      </p:sp>
    </p:spTree>
    <p:extLst>
      <p:ext uri="{BB962C8B-B14F-4D97-AF65-F5344CB8AC3E}">
        <p14:creationId xmlns:p14="http://schemas.microsoft.com/office/powerpoint/2010/main" val="261744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66A43F9-220B-4E06-BB6C-5E0E2AF72A85}"/>
              </a:ext>
            </a:extLst>
          </p:cNvPr>
          <p:cNvSpPr txBox="1">
            <a:spLocks/>
          </p:cNvSpPr>
          <p:nvPr/>
        </p:nvSpPr>
        <p:spPr>
          <a:xfrm>
            <a:off x="1640629" y="769122"/>
            <a:ext cx="8308714" cy="791230"/>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sz="2800" dirty="0">
                <a:solidFill>
                  <a:srgbClr val="2121A7"/>
                </a:solidFill>
                <a:latin typeface="+mn-lt"/>
              </a:rPr>
              <a:t>Möglichkeiten zur Weiterentwicklung des Spiels</a:t>
            </a:r>
          </a:p>
        </p:txBody>
      </p:sp>
      <p:sp>
        <p:nvSpPr>
          <p:cNvPr id="6" name="Content Placeholder 4">
            <a:extLst>
              <a:ext uri="{FF2B5EF4-FFF2-40B4-BE49-F238E27FC236}">
                <a16:creationId xmlns:a16="http://schemas.microsoft.com/office/drawing/2014/main" id="{D208A2EC-81D2-444D-968B-D4B32B1106A6}"/>
              </a:ext>
            </a:extLst>
          </p:cNvPr>
          <p:cNvSpPr txBox="1">
            <a:spLocks/>
          </p:cNvSpPr>
          <p:nvPr/>
        </p:nvSpPr>
        <p:spPr>
          <a:xfrm>
            <a:off x="934554" y="1810393"/>
            <a:ext cx="10650641" cy="3759897"/>
          </a:xfrm>
          <a:prstGeom prst="rect">
            <a:avLst/>
          </a:prstGeom>
        </p:spPr>
        <p:txBody>
          <a:bodyPr>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sz="2000" dirty="0"/>
              <a:t>das Spiel als ein Android Spiel anbieten:</a:t>
            </a:r>
          </a:p>
          <a:p>
            <a:pPr lvl="1"/>
            <a:r>
              <a:rPr lang="de-DE" sz="1800" dirty="0"/>
              <a:t>Wenn man das Spiel als eine Android Anwendung anbietet, dann können die Spielern auch auf einem Handy oder Tablet spielen und auch unterwegs.</a:t>
            </a:r>
          </a:p>
          <a:p>
            <a:r>
              <a:rPr lang="de-DE" sz="2000" dirty="0"/>
              <a:t>Netzwerkspiele mit Clients und Servern machen: </a:t>
            </a:r>
          </a:p>
          <a:p>
            <a:pPr lvl="1"/>
            <a:r>
              <a:rPr lang="de-DE" sz="1800" dirty="0"/>
              <a:t>Man kann den Game-Engine auf einem Server deployen. Mehrere Clients können dann mit dem Server verbinden und damit viele Spielern entweder gegeneinander oder gegen dem Computer (wenn das letzte Punkt auf dieser Folie erledigt ist) spielen. Das Konzept bietet man auch die Möglichkeit von mehreren Geräten zu spielen und löst das Problem dass alle Spielern am gleichen Ort zusammen sein müssen.</a:t>
            </a:r>
          </a:p>
          <a:p>
            <a:r>
              <a:rPr lang="de-DE" sz="2000" dirty="0"/>
              <a:t>Datenbankserver verwenden, um die Daten zu speichern:</a:t>
            </a:r>
          </a:p>
          <a:p>
            <a:pPr lvl="1"/>
            <a:r>
              <a:rPr lang="de-DE" sz="1800" dirty="0"/>
              <a:t>Damit die Daten schnell zugreifbar sind und um </a:t>
            </a:r>
            <a:r>
              <a:rPr lang="de-DE" sz="1800" dirty="0" err="1"/>
              <a:t>mehere</a:t>
            </a:r>
            <a:r>
              <a:rPr lang="de-DE" sz="1800" dirty="0"/>
              <a:t> Benutzern zum Spielen zu ermöglichen. An der Stelle wurde man alle Information die zum Benutzer gehören speichern und jede Benutzer wird mit einem Primärschlüssel bezeichnet damit das Spiel ihn schnell finden kann. Z.B. Benutzer und Ergebnisse Daten. </a:t>
            </a:r>
          </a:p>
          <a:p>
            <a:r>
              <a:rPr lang="de-DE" sz="2000" dirty="0"/>
              <a:t>künstliche Intelligenz verwenden, um gegen den Computer zu spielen:</a:t>
            </a:r>
          </a:p>
          <a:p>
            <a:pPr lvl="1"/>
            <a:r>
              <a:rPr lang="de-DE" sz="1800" dirty="0"/>
              <a:t>Als Anfangs Idee kann man überlegen dass das Spiel alle mögliche nächste Zellen sucht und prüft welche hat die höchste Wahrscheinlichkeit zu gewinnen. Wenn diese Strategie nicht machbar ist dann sucht der Computer eine Freie Zufällige Zelle und fangt ab dort wieder an(wie beim </a:t>
            </a:r>
            <a:r>
              <a:rPr lang="de-DE" sz="1800" dirty="0" err="1"/>
              <a:t>Anstart</a:t>
            </a:r>
            <a:r>
              <a:rPr lang="de-DE" sz="1800" dirty="0"/>
              <a:t> des Spiels)</a:t>
            </a:r>
            <a:endParaRPr lang="en-US" sz="1800" dirty="0"/>
          </a:p>
        </p:txBody>
      </p:sp>
    </p:spTree>
    <p:extLst>
      <p:ext uri="{BB962C8B-B14F-4D97-AF65-F5344CB8AC3E}">
        <p14:creationId xmlns:p14="http://schemas.microsoft.com/office/powerpoint/2010/main" val="2607717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C35FF62-979B-42D7-B491-BEEC4DDCC8FF}"/>
              </a:ext>
            </a:extLst>
          </p:cNvPr>
          <p:cNvSpPr txBox="1">
            <a:spLocks/>
          </p:cNvSpPr>
          <p:nvPr/>
        </p:nvSpPr>
        <p:spPr>
          <a:xfrm>
            <a:off x="3041591" y="2883147"/>
            <a:ext cx="6295356" cy="917066"/>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err="1">
                <a:solidFill>
                  <a:srgbClr val="2121A7"/>
                </a:solidFill>
                <a:latin typeface="+mn-lt"/>
              </a:rPr>
              <a:t>Danke</a:t>
            </a:r>
            <a:r>
              <a:rPr lang="en-US" sz="3200" dirty="0">
                <a:solidFill>
                  <a:srgbClr val="2121A7"/>
                </a:solidFill>
                <a:latin typeface="+mn-lt"/>
              </a:rPr>
              <a:t> </a:t>
            </a:r>
            <a:r>
              <a:rPr lang="en-US" sz="3200" dirty="0" err="1">
                <a:solidFill>
                  <a:srgbClr val="2121A7"/>
                </a:solidFill>
                <a:latin typeface="+mn-lt"/>
              </a:rPr>
              <a:t>für</a:t>
            </a:r>
            <a:r>
              <a:rPr lang="en-US" sz="3200" dirty="0">
                <a:solidFill>
                  <a:srgbClr val="2121A7"/>
                </a:solidFill>
                <a:latin typeface="+mn-lt"/>
              </a:rPr>
              <a:t> </a:t>
            </a:r>
            <a:r>
              <a:rPr lang="en-US" sz="3200" dirty="0" err="1">
                <a:solidFill>
                  <a:srgbClr val="2121A7"/>
                </a:solidFill>
                <a:latin typeface="+mn-lt"/>
              </a:rPr>
              <a:t>Ihre</a:t>
            </a:r>
            <a:r>
              <a:rPr lang="en-US" sz="3200" dirty="0">
                <a:solidFill>
                  <a:srgbClr val="2121A7"/>
                </a:solidFill>
                <a:latin typeface="+mn-lt"/>
              </a:rPr>
              <a:t> </a:t>
            </a:r>
            <a:r>
              <a:rPr lang="en-US" sz="3200" dirty="0" err="1">
                <a:solidFill>
                  <a:srgbClr val="2121A7"/>
                </a:solidFill>
                <a:latin typeface="+mn-lt"/>
              </a:rPr>
              <a:t>Aufmerksamkeit</a:t>
            </a:r>
            <a:endParaRPr lang="de-DE" sz="3200" dirty="0">
              <a:solidFill>
                <a:srgbClr val="2121A7"/>
              </a:solidFill>
              <a:latin typeface="+mn-lt"/>
            </a:endParaRPr>
          </a:p>
        </p:txBody>
      </p:sp>
    </p:spTree>
    <p:extLst>
      <p:ext uri="{BB962C8B-B14F-4D97-AF65-F5344CB8AC3E}">
        <p14:creationId xmlns:p14="http://schemas.microsoft.com/office/powerpoint/2010/main" val="226226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933F4ABA-9585-403D-94CB-9BA04AF16E58}"/>
              </a:ext>
            </a:extLst>
          </p:cNvPr>
          <p:cNvSpPr txBox="1">
            <a:spLocks/>
          </p:cNvSpPr>
          <p:nvPr/>
        </p:nvSpPr>
        <p:spPr>
          <a:xfrm>
            <a:off x="1640629" y="769121"/>
            <a:ext cx="3568934" cy="1589517"/>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a:solidFill>
                  <a:srgbClr val="2121A7"/>
                </a:solidFill>
                <a:latin typeface="+mn-lt"/>
              </a:rPr>
              <a:t>Abbildung</a:t>
            </a:r>
            <a:r>
              <a:rPr lang="en-US" sz="2400" dirty="0">
                <a:solidFill>
                  <a:srgbClr val="2121A7"/>
                </a:solidFill>
                <a:latin typeface="+mn-lt"/>
              </a:rPr>
              <a:t> </a:t>
            </a:r>
            <a:r>
              <a:rPr lang="en-US" sz="2400" dirty="0" err="1">
                <a:solidFill>
                  <a:srgbClr val="2121A7"/>
                </a:solidFill>
                <a:latin typeface="+mn-lt"/>
              </a:rPr>
              <a:t>Quellen</a:t>
            </a:r>
            <a:endParaRPr lang="en-US" sz="2400" dirty="0">
              <a:solidFill>
                <a:srgbClr val="2121A7"/>
              </a:solidFill>
              <a:latin typeface="+mn-lt"/>
            </a:endParaRPr>
          </a:p>
        </p:txBody>
      </p:sp>
      <p:sp>
        <p:nvSpPr>
          <p:cNvPr id="4" name="Content Placeholder 4">
            <a:extLst>
              <a:ext uri="{FF2B5EF4-FFF2-40B4-BE49-F238E27FC236}">
                <a16:creationId xmlns:a16="http://schemas.microsoft.com/office/drawing/2014/main" id="{E757DF82-EE7B-4874-8F0D-359BB701F594}"/>
              </a:ext>
            </a:extLst>
          </p:cNvPr>
          <p:cNvSpPr txBox="1">
            <a:spLocks/>
          </p:cNvSpPr>
          <p:nvPr/>
        </p:nvSpPr>
        <p:spPr>
          <a:xfrm>
            <a:off x="934555" y="1810393"/>
            <a:ext cx="6358784" cy="235893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sz="2000" dirty="0"/>
              <a:t>https://refactoring.guru/</a:t>
            </a:r>
            <a:endParaRPr lang="en-US" sz="2000" dirty="0"/>
          </a:p>
        </p:txBody>
      </p:sp>
    </p:spTree>
    <p:extLst>
      <p:ext uri="{BB962C8B-B14F-4D97-AF65-F5344CB8AC3E}">
        <p14:creationId xmlns:p14="http://schemas.microsoft.com/office/powerpoint/2010/main" val="210498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F05B1-965F-449F-AC4D-B9B42970AD31}"/>
              </a:ext>
            </a:extLst>
          </p:cNvPr>
          <p:cNvSpPr>
            <a:spLocks noGrp="1"/>
          </p:cNvSpPr>
          <p:nvPr>
            <p:ph type="title"/>
          </p:nvPr>
        </p:nvSpPr>
        <p:spPr>
          <a:xfrm>
            <a:off x="1640629" y="769122"/>
            <a:ext cx="3505199" cy="422542"/>
          </a:xfrm>
        </p:spPr>
        <p:txBody>
          <a:bodyPr>
            <a:noAutofit/>
          </a:bodyPr>
          <a:lstStyle/>
          <a:p>
            <a:r>
              <a:rPr lang="en-US" sz="3200" dirty="0">
                <a:solidFill>
                  <a:srgbClr val="2121A7"/>
                </a:solidFill>
                <a:latin typeface="+mn-lt"/>
              </a:rPr>
              <a:t>Agenda</a:t>
            </a:r>
            <a:endParaRPr lang="de-DE" sz="3200" dirty="0">
              <a:solidFill>
                <a:srgbClr val="2121A7"/>
              </a:solidFill>
              <a:latin typeface="+mn-lt"/>
            </a:endParaRPr>
          </a:p>
        </p:txBody>
      </p:sp>
      <p:sp>
        <p:nvSpPr>
          <p:cNvPr id="5" name="Content Placeholder 4">
            <a:extLst>
              <a:ext uri="{FF2B5EF4-FFF2-40B4-BE49-F238E27FC236}">
                <a16:creationId xmlns:a16="http://schemas.microsoft.com/office/drawing/2014/main" id="{94E11D71-97A9-414D-93FB-0B9E5928C257}"/>
              </a:ext>
            </a:extLst>
          </p:cNvPr>
          <p:cNvSpPr>
            <a:spLocks noGrp="1"/>
          </p:cNvSpPr>
          <p:nvPr>
            <p:ph idx="1"/>
          </p:nvPr>
        </p:nvSpPr>
        <p:spPr>
          <a:xfrm>
            <a:off x="3917659" y="446088"/>
            <a:ext cx="8054999" cy="5812099"/>
          </a:xfrm>
        </p:spPr>
        <p:txBody>
          <a:bodyPr>
            <a:normAutofit/>
          </a:bodyPr>
          <a:lstStyle/>
          <a:p>
            <a:endParaRPr lang="en-US" sz="2400" dirty="0"/>
          </a:p>
          <a:p>
            <a:r>
              <a:rPr lang="en-US" sz="2400" dirty="0"/>
              <a:t>Idee und </a:t>
            </a:r>
            <a:r>
              <a:rPr lang="en-US" sz="2400" dirty="0" err="1"/>
              <a:t>Übersicht</a:t>
            </a:r>
            <a:r>
              <a:rPr lang="en-US" sz="2400" dirty="0"/>
              <a:t> des Spiels</a:t>
            </a:r>
          </a:p>
          <a:p>
            <a:r>
              <a:rPr lang="en-US" sz="2400" dirty="0"/>
              <a:t>Live Demo</a:t>
            </a:r>
          </a:p>
          <a:p>
            <a:r>
              <a:rPr lang="de-DE" sz="2400" dirty="0"/>
              <a:t>Technische Architektur</a:t>
            </a:r>
          </a:p>
          <a:p>
            <a:r>
              <a:rPr lang="de-DE" sz="2400" dirty="0"/>
              <a:t>Technische</a:t>
            </a:r>
            <a:r>
              <a:rPr lang="en-US" sz="2400" dirty="0"/>
              <a:t> </a:t>
            </a:r>
            <a:r>
              <a:rPr lang="en-US" sz="2400" dirty="0" err="1"/>
              <a:t>Herausforderungen</a:t>
            </a:r>
            <a:endParaRPr lang="en-US" sz="2400" dirty="0"/>
          </a:p>
          <a:p>
            <a:r>
              <a:rPr lang="en-US" sz="2400" dirty="0" err="1"/>
              <a:t>Entwurfsmuster</a:t>
            </a:r>
            <a:endParaRPr lang="de-DE" sz="2400" dirty="0"/>
          </a:p>
          <a:p>
            <a:r>
              <a:rPr lang="de-DE" sz="2400" dirty="0"/>
              <a:t>Möglichkeiten zur Weiterentwicklung des Spiels</a:t>
            </a:r>
          </a:p>
          <a:p>
            <a:pPr marL="0" indent="0">
              <a:buNone/>
            </a:pPr>
            <a:r>
              <a:rPr lang="en-US" sz="2400" dirty="0"/>
              <a:t>	</a:t>
            </a:r>
          </a:p>
        </p:txBody>
      </p:sp>
    </p:spTree>
    <p:extLst>
      <p:ext uri="{BB962C8B-B14F-4D97-AF65-F5344CB8AC3E}">
        <p14:creationId xmlns:p14="http://schemas.microsoft.com/office/powerpoint/2010/main" val="2223509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F05B1-965F-449F-AC4D-B9B42970AD31}"/>
              </a:ext>
            </a:extLst>
          </p:cNvPr>
          <p:cNvSpPr>
            <a:spLocks noGrp="1"/>
          </p:cNvSpPr>
          <p:nvPr>
            <p:ph type="title"/>
          </p:nvPr>
        </p:nvSpPr>
        <p:spPr>
          <a:xfrm>
            <a:off x="1580809" y="247827"/>
            <a:ext cx="6925628" cy="1059679"/>
          </a:xfrm>
        </p:spPr>
        <p:txBody>
          <a:bodyPr>
            <a:noAutofit/>
          </a:bodyPr>
          <a:lstStyle/>
          <a:p>
            <a:r>
              <a:rPr lang="en-US" sz="3200" dirty="0">
                <a:solidFill>
                  <a:srgbClr val="2121A7"/>
                </a:solidFill>
                <a:latin typeface="+mn-lt"/>
              </a:rPr>
              <a:t>Idee und </a:t>
            </a:r>
            <a:r>
              <a:rPr lang="en-US" sz="3200" dirty="0" err="1">
                <a:solidFill>
                  <a:srgbClr val="2121A7"/>
                </a:solidFill>
                <a:latin typeface="+mn-lt"/>
              </a:rPr>
              <a:t>Übersicht</a:t>
            </a:r>
            <a:r>
              <a:rPr lang="en-US" sz="3200" dirty="0">
                <a:solidFill>
                  <a:srgbClr val="2121A7"/>
                </a:solidFill>
                <a:latin typeface="+mn-lt"/>
              </a:rPr>
              <a:t> des Spiels</a:t>
            </a:r>
            <a:br>
              <a:rPr lang="en-US" sz="3200" dirty="0">
                <a:solidFill>
                  <a:srgbClr val="2121A7"/>
                </a:solidFill>
                <a:latin typeface="+mn-lt"/>
              </a:rPr>
            </a:br>
            <a:endParaRPr lang="de-DE" sz="3200" dirty="0">
              <a:solidFill>
                <a:srgbClr val="2121A7"/>
              </a:solidFill>
              <a:latin typeface="+mn-lt"/>
            </a:endParaRPr>
          </a:p>
        </p:txBody>
      </p:sp>
      <p:sp>
        <p:nvSpPr>
          <p:cNvPr id="5" name="Content Placeholder 4">
            <a:extLst>
              <a:ext uri="{FF2B5EF4-FFF2-40B4-BE49-F238E27FC236}">
                <a16:creationId xmlns:a16="http://schemas.microsoft.com/office/drawing/2014/main" id="{2B75D2FD-074C-4EA7-9F28-E43DEB8D5FE1}"/>
              </a:ext>
            </a:extLst>
          </p:cNvPr>
          <p:cNvSpPr txBox="1">
            <a:spLocks/>
          </p:cNvSpPr>
          <p:nvPr/>
        </p:nvSpPr>
        <p:spPr>
          <a:xfrm>
            <a:off x="380881" y="1307506"/>
            <a:ext cx="11061937" cy="530266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de-DE" sz="2000" dirty="0"/>
          </a:p>
          <a:p>
            <a:r>
              <a:rPr lang="de-DE" sz="2000" dirty="0"/>
              <a:t>Idee des Spiels:</a:t>
            </a:r>
          </a:p>
          <a:p>
            <a:pPr lvl="1"/>
            <a:r>
              <a:rPr lang="de-DE" sz="1800" dirty="0"/>
              <a:t>Die Idee des 4 Gewinnt Spiel besteht darin, 4 Chips derselben Farbe in einer von allen erlaubten Richtungen zu verbinden. Die Richtungen die zur Verfügung stehen sind entweder Vertikal, Horizontal oder Diagonal.</a:t>
            </a:r>
          </a:p>
          <a:p>
            <a:pPr lvl="1"/>
            <a:endParaRPr lang="de-DE" sz="1800" dirty="0"/>
          </a:p>
          <a:p>
            <a:r>
              <a:rPr lang="de-DE" sz="2000" dirty="0"/>
              <a:t>Übersicht des entwickelten Spiels:</a:t>
            </a:r>
          </a:p>
          <a:p>
            <a:pPr lvl="1"/>
            <a:r>
              <a:rPr lang="en-US" sz="1800" dirty="0"/>
              <a:t>In </a:t>
            </a:r>
            <a:r>
              <a:rPr lang="en-US" sz="1800" dirty="0" err="1"/>
              <a:t>dieser</a:t>
            </a:r>
            <a:r>
              <a:rPr lang="en-US" sz="1800" dirty="0"/>
              <a:t> </a:t>
            </a:r>
            <a:r>
              <a:rPr lang="en-US" sz="1800" dirty="0" err="1"/>
              <a:t>Variante</a:t>
            </a:r>
            <a:r>
              <a:rPr lang="en-US" sz="1800" dirty="0"/>
              <a:t> des Spiels, </a:t>
            </a:r>
            <a:r>
              <a:rPr lang="en-US" sz="1800" dirty="0" err="1"/>
              <a:t>kann</a:t>
            </a:r>
            <a:r>
              <a:rPr lang="en-US" sz="1800" dirty="0"/>
              <a:t> </a:t>
            </a:r>
            <a:r>
              <a:rPr lang="en-US" sz="1800" dirty="0" err="1"/>
              <a:t>zwei</a:t>
            </a:r>
            <a:r>
              <a:rPr lang="en-US" sz="1800" dirty="0"/>
              <a:t> </a:t>
            </a:r>
            <a:r>
              <a:rPr lang="en-US" sz="1800" dirty="0" err="1"/>
              <a:t>Spielern</a:t>
            </a:r>
            <a:r>
              <a:rPr lang="en-US" sz="1800" dirty="0"/>
              <a:t> </a:t>
            </a:r>
            <a:r>
              <a:rPr lang="en-US" sz="1800" dirty="0" err="1"/>
              <a:t>gegeneinander</a:t>
            </a:r>
            <a:r>
              <a:rPr lang="en-US" sz="1800" dirty="0"/>
              <a:t> </a:t>
            </a:r>
            <a:r>
              <a:rPr lang="en-US" sz="1800" dirty="0" err="1"/>
              <a:t>spielen</a:t>
            </a:r>
            <a:r>
              <a:rPr lang="en-US" sz="1800" dirty="0"/>
              <a:t>. </a:t>
            </a:r>
          </a:p>
          <a:p>
            <a:pPr lvl="1"/>
            <a:r>
              <a:rPr lang="en-US" sz="1800" dirty="0"/>
              <a:t>Es </a:t>
            </a:r>
            <a:r>
              <a:rPr lang="en-US" sz="1800" dirty="0" err="1"/>
              <a:t>unterscheidet</a:t>
            </a:r>
            <a:r>
              <a:rPr lang="en-US" sz="1800" dirty="0"/>
              <a:t> </a:t>
            </a:r>
            <a:r>
              <a:rPr lang="en-US" sz="1800" dirty="0" err="1"/>
              <a:t>sich</a:t>
            </a:r>
            <a:r>
              <a:rPr lang="en-US" sz="1800" dirty="0"/>
              <a:t> </a:t>
            </a:r>
            <a:r>
              <a:rPr lang="en-US" sz="1800" dirty="0" err="1"/>
              <a:t>zwischen</a:t>
            </a:r>
            <a:r>
              <a:rPr lang="en-US" sz="1800" dirty="0"/>
              <a:t> </a:t>
            </a:r>
            <a:r>
              <a:rPr lang="en-US" sz="1800" dirty="0" err="1"/>
              <a:t>beiden</a:t>
            </a:r>
            <a:r>
              <a:rPr lang="en-US" sz="1800" dirty="0"/>
              <a:t> </a:t>
            </a:r>
            <a:r>
              <a:rPr lang="en-US" sz="1800" dirty="0" err="1"/>
              <a:t>mit</a:t>
            </a:r>
            <a:r>
              <a:rPr lang="en-US" sz="1800" dirty="0"/>
              <a:t> der </a:t>
            </a:r>
            <a:r>
              <a:rPr lang="en-US" sz="1800" dirty="0" err="1"/>
              <a:t>Farbe</a:t>
            </a:r>
            <a:r>
              <a:rPr lang="en-US" sz="1800" dirty="0"/>
              <a:t> des Chips.</a:t>
            </a:r>
          </a:p>
          <a:p>
            <a:pPr lvl="1"/>
            <a:r>
              <a:rPr lang="en-US" sz="1800" dirty="0"/>
              <a:t>Die </a:t>
            </a:r>
            <a:r>
              <a:rPr lang="en-US" sz="1800" dirty="0" err="1"/>
              <a:t>Werte</a:t>
            </a:r>
            <a:r>
              <a:rPr lang="en-US" sz="1800" dirty="0"/>
              <a:t> der </a:t>
            </a:r>
            <a:r>
              <a:rPr lang="en-US" sz="1800" dirty="0" err="1"/>
              <a:t>Ergebnisse</a:t>
            </a:r>
            <a:r>
              <a:rPr lang="en-US" sz="1800" dirty="0"/>
              <a:t> </a:t>
            </a:r>
            <a:r>
              <a:rPr lang="en-US" sz="1800" dirty="0" err="1"/>
              <a:t>sind</a:t>
            </a:r>
            <a:r>
              <a:rPr lang="en-US" sz="1800" dirty="0"/>
              <a:t> </a:t>
            </a:r>
            <a:r>
              <a:rPr lang="en-US" sz="1800" dirty="0" err="1"/>
              <a:t>gespeichert</a:t>
            </a:r>
            <a:r>
              <a:rPr lang="en-US" sz="1800" dirty="0"/>
              <a:t> in </a:t>
            </a:r>
            <a:r>
              <a:rPr lang="en-US" sz="1800" dirty="0" err="1"/>
              <a:t>einer</a:t>
            </a:r>
            <a:r>
              <a:rPr lang="en-US" sz="1800" dirty="0"/>
              <a:t> </a:t>
            </a:r>
            <a:r>
              <a:rPr lang="en-US" sz="1800" dirty="0" err="1"/>
              <a:t>Datei</a:t>
            </a:r>
            <a:r>
              <a:rPr lang="en-US" sz="1800" dirty="0"/>
              <a:t> die </a:t>
            </a:r>
            <a:r>
              <a:rPr lang="en-US" sz="1800" dirty="0" err="1"/>
              <a:t>vom</a:t>
            </a:r>
            <a:r>
              <a:rPr lang="en-US" sz="1800" dirty="0"/>
              <a:t> Spiel </a:t>
            </a:r>
            <a:r>
              <a:rPr lang="en-US" sz="1800" dirty="0" err="1"/>
              <a:t>aufrufbar</a:t>
            </a:r>
            <a:r>
              <a:rPr lang="en-US" sz="1800" dirty="0"/>
              <a:t> und </a:t>
            </a:r>
            <a:r>
              <a:rPr lang="en-US" sz="1800" dirty="0" err="1"/>
              <a:t>anzeigbar</a:t>
            </a:r>
            <a:r>
              <a:rPr lang="en-US" sz="1800" dirty="0"/>
              <a:t> </a:t>
            </a:r>
            <a:r>
              <a:rPr lang="en-US" sz="1800" dirty="0" err="1"/>
              <a:t>sind</a:t>
            </a:r>
            <a:r>
              <a:rPr lang="en-US" sz="1800" dirty="0"/>
              <a:t>.</a:t>
            </a:r>
          </a:p>
          <a:p>
            <a:pPr lvl="1"/>
            <a:endParaRPr lang="en-US" sz="1800" dirty="0"/>
          </a:p>
          <a:p>
            <a:pPr lvl="1"/>
            <a:endParaRPr lang="en-US" sz="1800" dirty="0"/>
          </a:p>
        </p:txBody>
      </p:sp>
    </p:spTree>
    <p:extLst>
      <p:ext uri="{BB962C8B-B14F-4D97-AF65-F5344CB8AC3E}">
        <p14:creationId xmlns:p14="http://schemas.microsoft.com/office/powerpoint/2010/main" val="174134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F05B1-965F-449F-AC4D-B9B42970AD31}"/>
              </a:ext>
            </a:extLst>
          </p:cNvPr>
          <p:cNvSpPr>
            <a:spLocks noGrp="1"/>
          </p:cNvSpPr>
          <p:nvPr>
            <p:ph type="title"/>
          </p:nvPr>
        </p:nvSpPr>
        <p:spPr>
          <a:xfrm>
            <a:off x="2633186" y="3161277"/>
            <a:ext cx="6925628" cy="535446"/>
          </a:xfrm>
        </p:spPr>
        <p:txBody>
          <a:bodyPr>
            <a:noAutofit/>
          </a:bodyPr>
          <a:lstStyle/>
          <a:p>
            <a:pPr algn="ctr"/>
            <a:r>
              <a:rPr lang="de-DE" sz="8000" dirty="0">
                <a:solidFill>
                  <a:srgbClr val="2121A7"/>
                </a:solidFill>
                <a:latin typeface="+mn-lt"/>
              </a:rPr>
              <a:t>Live Demo</a:t>
            </a:r>
          </a:p>
        </p:txBody>
      </p:sp>
    </p:spTree>
    <p:extLst>
      <p:ext uri="{BB962C8B-B14F-4D97-AF65-F5344CB8AC3E}">
        <p14:creationId xmlns:p14="http://schemas.microsoft.com/office/powerpoint/2010/main" val="243445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C034AF-6215-4AFE-B024-09C6AF22E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458" y="130845"/>
            <a:ext cx="3263661" cy="1715208"/>
          </a:xfrm>
          <a:prstGeom prst="rect">
            <a:avLst/>
          </a:prstGeom>
        </p:spPr>
      </p:pic>
      <p:sp>
        <p:nvSpPr>
          <p:cNvPr id="2" name="Content Placeholder 4">
            <a:extLst>
              <a:ext uri="{FF2B5EF4-FFF2-40B4-BE49-F238E27FC236}">
                <a16:creationId xmlns:a16="http://schemas.microsoft.com/office/drawing/2014/main" id="{DA3F5D52-16FF-4044-B1E7-C2FBF892A76A}"/>
              </a:ext>
            </a:extLst>
          </p:cNvPr>
          <p:cNvSpPr txBox="1">
            <a:spLocks/>
          </p:cNvSpPr>
          <p:nvPr/>
        </p:nvSpPr>
        <p:spPr>
          <a:xfrm>
            <a:off x="734761" y="2273088"/>
            <a:ext cx="4087406" cy="408458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MVC </a:t>
            </a:r>
            <a:r>
              <a:rPr lang="en-US" sz="2000" dirty="0" err="1"/>
              <a:t>ist</a:t>
            </a:r>
            <a:r>
              <a:rPr lang="en-US" sz="2000" dirty="0"/>
              <a:t> das </a:t>
            </a:r>
            <a:r>
              <a:rPr lang="en-US" sz="2000" dirty="0" err="1"/>
              <a:t>benutzte</a:t>
            </a:r>
            <a:r>
              <a:rPr lang="en-US" sz="2000" dirty="0"/>
              <a:t> </a:t>
            </a:r>
            <a:r>
              <a:rPr lang="en-US" sz="2000" dirty="0" err="1"/>
              <a:t>Architekturmuster</a:t>
            </a:r>
            <a:r>
              <a:rPr lang="en-US" sz="2000" dirty="0"/>
              <a:t>.</a:t>
            </a:r>
          </a:p>
          <a:p>
            <a:r>
              <a:rPr lang="en-US" sz="2000" dirty="0"/>
              <a:t>Es </a:t>
            </a:r>
            <a:r>
              <a:rPr lang="en-US" sz="2000" dirty="0" err="1"/>
              <a:t>geht</a:t>
            </a:r>
            <a:r>
              <a:rPr lang="en-US" sz="2000" dirty="0"/>
              <a:t> </a:t>
            </a:r>
            <a:r>
              <a:rPr lang="en-US" sz="2000" dirty="0" err="1"/>
              <a:t>darum</a:t>
            </a:r>
            <a:r>
              <a:rPr lang="en-US" sz="2000" dirty="0"/>
              <a:t> </a:t>
            </a:r>
            <a:r>
              <a:rPr lang="en-US" sz="2000" dirty="0" err="1"/>
              <a:t>dass</a:t>
            </a:r>
            <a:r>
              <a:rPr lang="en-US" sz="2000" dirty="0"/>
              <a:t> man </a:t>
            </a:r>
            <a:r>
              <a:rPr lang="en-US" sz="2000" dirty="0" err="1"/>
              <a:t>ein</a:t>
            </a:r>
            <a:r>
              <a:rPr lang="en-US" sz="2000" dirty="0"/>
              <a:t> </a:t>
            </a:r>
            <a:r>
              <a:rPr lang="en-US" sz="2000" dirty="0" err="1"/>
              <a:t>flexibler</a:t>
            </a:r>
            <a:r>
              <a:rPr lang="en-US" sz="2000" dirty="0"/>
              <a:t> </a:t>
            </a:r>
            <a:r>
              <a:rPr lang="en-US" sz="2000" dirty="0" err="1"/>
              <a:t>Entwurf</a:t>
            </a:r>
            <a:r>
              <a:rPr lang="en-US" sz="2000" dirty="0"/>
              <a:t> </a:t>
            </a:r>
            <a:r>
              <a:rPr lang="en-US" sz="2000" dirty="0" err="1"/>
              <a:t>zur</a:t>
            </a:r>
            <a:r>
              <a:rPr lang="en-US" sz="2000" dirty="0"/>
              <a:t> </a:t>
            </a:r>
            <a:r>
              <a:rPr lang="en-US" sz="2000" dirty="0" err="1"/>
              <a:t>erteilung</a:t>
            </a:r>
            <a:r>
              <a:rPr lang="en-US" sz="2000" dirty="0"/>
              <a:t> der </a:t>
            </a:r>
            <a:r>
              <a:rPr lang="en-US" sz="2000" dirty="0" err="1"/>
              <a:t>Komponenten</a:t>
            </a:r>
            <a:r>
              <a:rPr lang="en-US" sz="2000" dirty="0"/>
              <a:t> hat.</a:t>
            </a:r>
          </a:p>
          <a:p>
            <a:r>
              <a:rPr lang="en-US" sz="2000" dirty="0"/>
              <a:t>Die </a:t>
            </a:r>
            <a:r>
              <a:rPr lang="en-US" sz="2000" dirty="0" err="1"/>
              <a:t>angebotene</a:t>
            </a:r>
            <a:r>
              <a:rPr lang="en-US" sz="2000" dirty="0"/>
              <a:t> </a:t>
            </a:r>
            <a:r>
              <a:rPr lang="en-US" sz="2000" dirty="0" err="1"/>
              <a:t>Erteilung</a:t>
            </a:r>
            <a:r>
              <a:rPr lang="en-US" sz="2000" dirty="0"/>
              <a:t> des Musters </a:t>
            </a:r>
            <a:r>
              <a:rPr lang="en-US" sz="2000" dirty="0" err="1"/>
              <a:t>bietet</a:t>
            </a:r>
            <a:r>
              <a:rPr lang="en-US" sz="2000" dirty="0"/>
              <a:t> die </a:t>
            </a:r>
            <a:r>
              <a:rPr lang="en-US" sz="2000" dirty="0" err="1"/>
              <a:t>Änderungen</a:t>
            </a:r>
            <a:r>
              <a:rPr lang="en-US" sz="2000" dirty="0"/>
              <a:t> und </a:t>
            </a:r>
            <a:r>
              <a:rPr lang="en-US" sz="2000" dirty="0" err="1"/>
              <a:t>Erweiterungen</a:t>
            </a:r>
            <a:r>
              <a:rPr lang="en-US" sz="2000" dirty="0"/>
              <a:t> von </a:t>
            </a:r>
            <a:r>
              <a:rPr lang="en-US" sz="2000" dirty="0" err="1"/>
              <a:t>irgendwelchem</a:t>
            </a:r>
            <a:r>
              <a:rPr lang="en-US" sz="2000" dirty="0"/>
              <a:t> </a:t>
            </a:r>
            <a:r>
              <a:rPr lang="en-US" sz="2000" dirty="0" err="1"/>
              <a:t>Komponent</a:t>
            </a:r>
            <a:r>
              <a:rPr lang="en-US" sz="2000" dirty="0"/>
              <a:t> am </a:t>
            </a:r>
            <a:r>
              <a:rPr lang="en-US" sz="2000" dirty="0" err="1"/>
              <a:t>gebrauchten</a:t>
            </a:r>
            <a:r>
              <a:rPr lang="en-US" sz="2000" dirty="0"/>
              <a:t> </a:t>
            </a:r>
            <a:r>
              <a:rPr lang="en-US" sz="2000" dirty="0" err="1"/>
              <a:t>Zeitpunkt</a:t>
            </a:r>
            <a:r>
              <a:rPr lang="en-US" sz="2000" dirty="0"/>
              <a:t>.</a:t>
            </a:r>
          </a:p>
        </p:txBody>
      </p:sp>
      <p:sp>
        <p:nvSpPr>
          <p:cNvPr id="5" name="Title 3">
            <a:extLst>
              <a:ext uri="{FF2B5EF4-FFF2-40B4-BE49-F238E27FC236}">
                <a16:creationId xmlns:a16="http://schemas.microsoft.com/office/drawing/2014/main" id="{266A43F9-220B-4E06-BB6C-5E0E2AF72A85}"/>
              </a:ext>
            </a:extLst>
          </p:cNvPr>
          <p:cNvSpPr txBox="1">
            <a:spLocks/>
          </p:cNvSpPr>
          <p:nvPr/>
        </p:nvSpPr>
        <p:spPr>
          <a:xfrm>
            <a:off x="1640629" y="769121"/>
            <a:ext cx="6664472" cy="1076932"/>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err="1">
                <a:solidFill>
                  <a:srgbClr val="2121A7"/>
                </a:solidFill>
                <a:latin typeface="+mn-lt"/>
              </a:rPr>
              <a:t>Technische</a:t>
            </a:r>
            <a:r>
              <a:rPr lang="en-US" sz="3200" dirty="0">
                <a:solidFill>
                  <a:srgbClr val="2121A7"/>
                </a:solidFill>
                <a:latin typeface="+mn-lt"/>
              </a:rPr>
              <a:t> </a:t>
            </a:r>
            <a:r>
              <a:rPr lang="en-US" sz="3200" dirty="0" err="1">
                <a:solidFill>
                  <a:srgbClr val="2121A7"/>
                </a:solidFill>
                <a:latin typeface="+mn-lt"/>
              </a:rPr>
              <a:t>Architektur</a:t>
            </a:r>
            <a:r>
              <a:rPr lang="en-US" sz="3200" dirty="0">
                <a:solidFill>
                  <a:srgbClr val="2121A7"/>
                </a:solidFill>
                <a:latin typeface="+mn-lt"/>
              </a:rPr>
              <a:t> - 1</a:t>
            </a:r>
          </a:p>
          <a:p>
            <a:r>
              <a:rPr lang="en-US" sz="3200" dirty="0">
                <a:solidFill>
                  <a:srgbClr val="2121A7"/>
                </a:solidFill>
                <a:latin typeface="+mn-lt"/>
              </a:rPr>
              <a:t>	Model-View-Controller (MVC)</a:t>
            </a:r>
            <a:endParaRPr lang="de-DE" sz="3200" dirty="0">
              <a:solidFill>
                <a:srgbClr val="2121A7"/>
              </a:solidFill>
              <a:latin typeface="+mn-lt"/>
            </a:endParaRPr>
          </a:p>
        </p:txBody>
      </p:sp>
      <p:pic>
        <p:nvPicPr>
          <p:cNvPr id="4" name="Picture 3">
            <a:extLst>
              <a:ext uri="{FF2B5EF4-FFF2-40B4-BE49-F238E27FC236}">
                <a16:creationId xmlns:a16="http://schemas.microsoft.com/office/drawing/2014/main" id="{D8F4B13F-6C75-486A-811F-42A6E3861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770" y="2001834"/>
            <a:ext cx="7499230" cy="4725321"/>
          </a:xfrm>
          <a:prstGeom prst="rect">
            <a:avLst/>
          </a:prstGeom>
        </p:spPr>
      </p:pic>
    </p:spTree>
    <p:extLst>
      <p:ext uri="{BB962C8B-B14F-4D97-AF65-F5344CB8AC3E}">
        <p14:creationId xmlns:p14="http://schemas.microsoft.com/office/powerpoint/2010/main" val="114566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DA3F5D52-16FF-4044-B1E7-C2FBF892A76A}"/>
              </a:ext>
            </a:extLst>
          </p:cNvPr>
          <p:cNvSpPr txBox="1">
            <a:spLocks/>
          </p:cNvSpPr>
          <p:nvPr/>
        </p:nvSpPr>
        <p:spPr>
          <a:xfrm>
            <a:off x="1640630" y="1995855"/>
            <a:ext cx="10124350" cy="486214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Die Klassen des Spiels </a:t>
            </a:r>
            <a:r>
              <a:rPr lang="en-US" sz="2000" dirty="0" err="1"/>
              <a:t>sind</a:t>
            </a:r>
            <a:r>
              <a:rPr lang="en-US" sz="2000" dirty="0"/>
              <a:t> auf den </a:t>
            </a:r>
            <a:r>
              <a:rPr lang="en-US" sz="2000" dirty="0" err="1"/>
              <a:t>dreien</a:t>
            </a:r>
            <a:r>
              <a:rPr lang="en-US" sz="2000" dirty="0"/>
              <a:t> </a:t>
            </a:r>
            <a:r>
              <a:rPr lang="en-US" sz="2000" dirty="0" err="1"/>
              <a:t>Komponenten</a:t>
            </a:r>
            <a:r>
              <a:rPr lang="en-US" sz="2000" dirty="0"/>
              <a:t> </a:t>
            </a:r>
            <a:r>
              <a:rPr lang="en-US" sz="2000" dirty="0" err="1"/>
              <a:t>verteilt</a:t>
            </a:r>
            <a:r>
              <a:rPr lang="en-US" sz="2000" dirty="0"/>
              <a:t>.</a:t>
            </a:r>
          </a:p>
          <a:p>
            <a:r>
              <a:rPr lang="en-US" sz="2000" dirty="0"/>
              <a:t>Model: Die </a:t>
            </a:r>
            <a:r>
              <a:rPr lang="en-US" sz="2000" dirty="0" err="1"/>
              <a:t>Modellen</a:t>
            </a:r>
            <a:r>
              <a:rPr lang="en-US" sz="2000" dirty="0"/>
              <a:t> </a:t>
            </a:r>
            <a:r>
              <a:rPr lang="en-US" sz="2000" dirty="0" err="1"/>
              <a:t>repräsentieren</a:t>
            </a:r>
            <a:r>
              <a:rPr lang="en-US" sz="2000" dirty="0"/>
              <a:t> </a:t>
            </a:r>
            <a:r>
              <a:rPr lang="en-US" sz="2000" dirty="0" err="1"/>
              <a:t>ein</a:t>
            </a:r>
            <a:r>
              <a:rPr lang="en-US" sz="2000" dirty="0"/>
              <a:t> </a:t>
            </a:r>
            <a:r>
              <a:rPr lang="en-US" sz="2000" dirty="0" err="1"/>
              <a:t>Aspekt</a:t>
            </a:r>
            <a:r>
              <a:rPr lang="en-US" sz="2000" dirty="0"/>
              <a:t> des Spiels. In der </a:t>
            </a:r>
            <a:r>
              <a:rPr lang="en-US" sz="2000" dirty="0" err="1"/>
              <a:t>entwickelten</a:t>
            </a:r>
            <a:r>
              <a:rPr lang="en-US" sz="2000" dirty="0"/>
              <a:t> </a:t>
            </a:r>
            <a:r>
              <a:rPr lang="en-US" sz="2000" dirty="0" err="1"/>
              <a:t>Variante</a:t>
            </a:r>
            <a:r>
              <a:rPr lang="en-US" sz="2000" dirty="0"/>
              <a:t> des Spiels, </a:t>
            </a:r>
            <a:r>
              <a:rPr lang="en-US" sz="2000" dirty="0" err="1"/>
              <a:t>gibt</a:t>
            </a:r>
            <a:r>
              <a:rPr lang="en-US" sz="2000" dirty="0"/>
              <a:t> es </a:t>
            </a:r>
            <a:r>
              <a:rPr lang="en-US" sz="2000" dirty="0" err="1"/>
              <a:t>zwei</a:t>
            </a:r>
            <a:r>
              <a:rPr lang="en-US" sz="2000" dirty="0"/>
              <a:t> </a:t>
            </a:r>
            <a:r>
              <a:rPr lang="en-US" sz="2000" dirty="0" err="1"/>
              <a:t>Modellen</a:t>
            </a:r>
            <a:r>
              <a:rPr lang="en-US" sz="2000" dirty="0"/>
              <a:t>, der </a:t>
            </a:r>
            <a:r>
              <a:rPr lang="en-US" sz="2000" dirty="0" err="1"/>
              <a:t>erste</a:t>
            </a:r>
            <a:r>
              <a:rPr lang="en-US" sz="2000" dirty="0"/>
              <a:t> </a:t>
            </a:r>
            <a:r>
              <a:rPr lang="en-US" sz="2000" dirty="0" err="1"/>
              <a:t>repräsentiert</a:t>
            </a:r>
            <a:r>
              <a:rPr lang="en-US" sz="2000" dirty="0"/>
              <a:t> die </a:t>
            </a:r>
            <a:r>
              <a:rPr lang="en-US" sz="2000" dirty="0" err="1"/>
              <a:t>Regeln</a:t>
            </a:r>
            <a:r>
              <a:rPr lang="en-US" sz="2000" dirty="0"/>
              <a:t> des Spiels und der </a:t>
            </a:r>
            <a:r>
              <a:rPr lang="en-US" sz="2000" dirty="0" err="1"/>
              <a:t>zweite</a:t>
            </a:r>
            <a:r>
              <a:rPr lang="en-US" sz="2000" dirty="0"/>
              <a:t> </a:t>
            </a:r>
            <a:r>
              <a:rPr lang="en-US" sz="2000" dirty="0" err="1"/>
              <a:t>repräsentiert</a:t>
            </a:r>
            <a:r>
              <a:rPr lang="en-US" sz="2000" dirty="0"/>
              <a:t> alle </a:t>
            </a:r>
            <a:r>
              <a:rPr lang="en-US" sz="2000" dirty="0" err="1"/>
              <a:t>gespeicherte</a:t>
            </a:r>
            <a:r>
              <a:rPr lang="en-US" sz="2000" dirty="0"/>
              <a:t> </a:t>
            </a:r>
            <a:r>
              <a:rPr lang="en-US" sz="2000" dirty="0" err="1"/>
              <a:t>Spieldaten</a:t>
            </a:r>
            <a:r>
              <a:rPr lang="en-US" sz="2000" dirty="0"/>
              <a:t>.</a:t>
            </a:r>
          </a:p>
          <a:p>
            <a:pPr lvl="1"/>
            <a:r>
              <a:rPr lang="en-US" sz="1800" dirty="0" err="1"/>
              <a:t>GamePlay</a:t>
            </a:r>
            <a:r>
              <a:rPr lang="en-US" sz="1800" dirty="0"/>
              <a:t> Model , </a:t>
            </a:r>
            <a:r>
              <a:rPr lang="en-US" sz="1800" dirty="0" err="1"/>
              <a:t>GameData</a:t>
            </a:r>
            <a:r>
              <a:rPr lang="en-US" sz="1800" dirty="0"/>
              <a:t> Model</a:t>
            </a:r>
          </a:p>
          <a:p>
            <a:r>
              <a:rPr lang="en-US" sz="2000" dirty="0"/>
              <a:t>View: </a:t>
            </a:r>
            <a:r>
              <a:rPr lang="de-DE" sz="2000" dirty="0"/>
              <a:t>Die Ansicht basiert auf JavaFX (FXML-Dateien). Jeder Ansichtsstelle hat seinen angeschlossenen Controller.</a:t>
            </a:r>
          </a:p>
          <a:p>
            <a:pPr lvl="1"/>
            <a:r>
              <a:rPr lang="de-DE" sz="1800" dirty="0"/>
              <a:t>Welcome, Menu, User, </a:t>
            </a:r>
            <a:r>
              <a:rPr lang="de-DE" sz="1800" dirty="0" err="1"/>
              <a:t>BoardGame,Won</a:t>
            </a:r>
            <a:r>
              <a:rPr lang="de-DE" sz="1800" dirty="0"/>
              <a:t> Game, Help, Account</a:t>
            </a:r>
            <a:endParaRPr lang="en-US" sz="1800" dirty="0"/>
          </a:p>
          <a:p>
            <a:r>
              <a:rPr lang="en-US" sz="2000" dirty="0"/>
              <a:t>Controller: </a:t>
            </a:r>
            <a:r>
              <a:rPr lang="de-DE" sz="2000" dirty="0"/>
              <a:t>Jeder Controller steuert seine entsprechende GUI-Darstellung, indem er die erforderlichen und übergebenen Aktionen ausführt.</a:t>
            </a:r>
            <a:r>
              <a:rPr lang="en-US" sz="2000" dirty="0"/>
              <a:t> </a:t>
            </a:r>
            <a:endParaRPr lang="de-DE" sz="2000" dirty="0"/>
          </a:p>
          <a:p>
            <a:pPr lvl="1"/>
            <a:r>
              <a:rPr lang="de-DE" sz="1800" dirty="0"/>
              <a:t> </a:t>
            </a:r>
            <a:r>
              <a:rPr lang="de-DE" dirty="0"/>
              <a:t>Welcome, Menu, User, </a:t>
            </a:r>
            <a:r>
              <a:rPr lang="de-DE" dirty="0" err="1"/>
              <a:t>BoardGame</a:t>
            </a:r>
            <a:r>
              <a:rPr lang="de-DE" dirty="0"/>
              <a:t>, </a:t>
            </a:r>
            <a:r>
              <a:rPr lang="de-DE" dirty="0" err="1"/>
              <a:t>PlayAgain</a:t>
            </a:r>
            <a:r>
              <a:rPr lang="de-DE" dirty="0"/>
              <a:t>, Help, Account</a:t>
            </a:r>
            <a:endParaRPr lang="en-US" dirty="0"/>
          </a:p>
          <a:p>
            <a:endParaRPr lang="en-US" sz="2000" dirty="0"/>
          </a:p>
        </p:txBody>
      </p:sp>
      <p:sp>
        <p:nvSpPr>
          <p:cNvPr id="5" name="Title 3">
            <a:extLst>
              <a:ext uri="{FF2B5EF4-FFF2-40B4-BE49-F238E27FC236}">
                <a16:creationId xmlns:a16="http://schemas.microsoft.com/office/drawing/2014/main" id="{266A43F9-220B-4E06-BB6C-5E0E2AF72A85}"/>
              </a:ext>
            </a:extLst>
          </p:cNvPr>
          <p:cNvSpPr txBox="1">
            <a:spLocks/>
          </p:cNvSpPr>
          <p:nvPr/>
        </p:nvSpPr>
        <p:spPr>
          <a:xfrm>
            <a:off x="1640629" y="769121"/>
            <a:ext cx="6664472" cy="109418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err="1">
                <a:solidFill>
                  <a:srgbClr val="2121A7"/>
                </a:solidFill>
                <a:latin typeface="+mn-lt"/>
              </a:rPr>
              <a:t>Technische</a:t>
            </a:r>
            <a:r>
              <a:rPr lang="en-US" sz="3200" dirty="0">
                <a:solidFill>
                  <a:srgbClr val="2121A7"/>
                </a:solidFill>
                <a:latin typeface="+mn-lt"/>
              </a:rPr>
              <a:t> </a:t>
            </a:r>
            <a:r>
              <a:rPr lang="en-US" sz="3200" dirty="0" err="1">
                <a:solidFill>
                  <a:srgbClr val="2121A7"/>
                </a:solidFill>
                <a:latin typeface="+mn-lt"/>
              </a:rPr>
              <a:t>Architektur</a:t>
            </a:r>
            <a:r>
              <a:rPr lang="en-US" sz="3200" dirty="0">
                <a:solidFill>
                  <a:srgbClr val="2121A7"/>
                </a:solidFill>
                <a:latin typeface="+mn-lt"/>
              </a:rPr>
              <a:t> - 2</a:t>
            </a:r>
          </a:p>
          <a:p>
            <a:r>
              <a:rPr lang="en-US" sz="3200" dirty="0">
                <a:solidFill>
                  <a:srgbClr val="2121A7"/>
                </a:solidFill>
                <a:latin typeface="+mn-lt"/>
              </a:rPr>
              <a:t>	Klassen </a:t>
            </a:r>
            <a:r>
              <a:rPr lang="en-US" sz="3200" dirty="0" err="1">
                <a:solidFill>
                  <a:srgbClr val="2121A7"/>
                </a:solidFill>
                <a:latin typeface="+mn-lt"/>
              </a:rPr>
              <a:t>Architektur</a:t>
            </a:r>
            <a:endParaRPr lang="de-DE" sz="3200" dirty="0">
              <a:solidFill>
                <a:srgbClr val="2121A7"/>
              </a:solidFill>
              <a:latin typeface="+mn-lt"/>
            </a:endParaRPr>
          </a:p>
        </p:txBody>
      </p:sp>
    </p:spTree>
    <p:extLst>
      <p:ext uri="{BB962C8B-B14F-4D97-AF65-F5344CB8AC3E}">
        <p14:creationId xmlns:p14="http://schemas.microsoft.com/office/powerpoint/2010/main" val="320428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DA3F5D52-16FF-4044-B1E7-C2FBF892A76A}"/>
              </a:ext>
            </a:extLst>
          </p:cNvPr>
          <p:cNvSpPr txBox="1">
            <a:spLocks/>
          </p:cNvSpPr>
          <p:nvPr/>
        </p:nvSpPr>
        <p:spPr>
          <a:xfrm>
            <a:off x="1640628" y="1607666"/>
            <a:ext cx="10124350" cy="525033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sz="2000" dirty="0"/>
              <a:t>Problem 1: Wir brauchen nur eine Modellinstanz (mit ihren Werten) von allen Controllern mitbenutzt ist. Dazu muss man sicherstellen dass kein anderes Instanz, irgendwie erstellt ist. Das Problem war mit dem </a:t>
            </a:r>
            <a:r>
              <a:rPr lang="de-DE" sz="2000" dirty="0" err="1"/>
              <a:t>Singeltonmuster</a:t>
            </a:r>
            <a:r>
              <a:rPr lang="de-DE" sz="2000" dirty="0"/>
              <a:t> gelöst.</a:t>
            </a:r>
            <a:endParaRPr lang="de-DE" sz="1800" dirty="0"/>
          </a:p>
          <a:p>
            <a:r>
              <a:rPr lang="en-US" dirty="0"/>
              <a:t>Problem 2: </a:t>
            </a:r>
            <a:r>
              <a:rPr lang="en-US" dirty="0" err="1"/>
              <a:t>Wenn</a:t>
            </a:r>
            <a:r>
              <a:rPr lang="en-US" dirty="0"/>
              <a:t> </a:t>
            </a:r>
            <a:r>
              <a:rPr lang="en-US" dirty="0" err="1"/>
              <a:t>ein</a:t>
            </a:r>
            <a:r>
              <a:rPr lang="en-US" dirty="0"/>
              <a:t> Chip in </a:t>
            </a:r>
            <a:r>
              <a:rPr lang="en-US" dirty="0" err="1"/>
              <a:t>irgendeiner</a:t>
            </a:r>
            <a:r>
              <a:rPr lang="en-US" dirty="0"/>
              <a:t> </a:t>
            </a:r>
            <a:r>
              <a:rPr lang="en-US" dirty="0" err="1"/>
              <a:t>Spalte</a:t>
            </a:r>
            <a:r>
              <a:rPr lang="en-US" dirty="0"/>
              <a:t> </a:t>
            </a:r>
            <a:r>
              <a:rPr lang="en-US" dirty="0" err="1"/>
              <a:t>geworfen</a:t>
            </a:r>
            <a:r>
              <a:rPr lang="en-US" dirty="0"/>
              <a:t> </a:t>
            </a:r>
            <a:r>
              <a:rPr lang="en-US" dirty="0" err="1"/>
              <a:t>ist</a:t>
            </a:r>
            <a:r>
              <a:rPr lang="en-US" dirty="0"/>
              <a:t>, </a:t>
            </a:r>
            <a:r>
              <a:rPr lang="en-US" dirty="0" err="1"/>
              <a:t>sollte</a:t>
            </a:r>
            <a:r>
              <a:rPr lang="en-US" dirty="0"/>
              <a:t> er </a:t>
            </a:r>
            <a:r>
              <a:rPr lang="en-US" dirty="0" err="1"/>
              <a:t>immer</a:t>
            </a:r>
            <a:r>
              <a:rPr lang="en-US" dirty="0"/>
              <a:t> in der </a:t>
            </a:r>
            <a:r>
              <a:rPr lang="en-US" dirty="0" err="1"/>
              <a:t>ersten</a:t>
            </a:r>
            <a:r>
              <a:rPr lang="en-US" dirty="0"/>
              <a:t> </a:t>
            </a:r>
            <a:r>
              <a:rPr lang="en-US" b="1" dirty="0" err="1"/>
              <a:t>freien</a:t>
            </a:r>
            <a:r>
              <a:rPr lang="en-US" dirty="0"/>
              <a:t> </a:t>
            </a:r>
            <a:r>
              <a:rPr lang="en-US" dirty="0" err="1"/>
              <a:t>Reihe</a:t>
            </a:r>
            <a:r>
              <a:rPr lang="en-US" dirty="0"/>
              <a:t> </a:t>
            </a:r>
            <a:r>
              <a:rPr lang="en-US" dirty="0" err="1"/>
              <a:t>landen</a:t>
            </a:r>
            <a:r>
              <a:rPr lang="en-US" dirty="0"/>
              <a:t>. Das </a:t>
            </a:r>
            <a:r>
              <a:rPr lang="en-US" dirty="0" err="1"/>
              <a:t>konnte</a:t>
            </a:r>
            <a:r>
              <a:rPr lang="en-US" dirty="0"/>
              <a:t> man </a:t>
            </a:r>
            <a:r>
              <a:rPr lang="en-US" dirty="0" err="1"/>
              <a:t>mit</a:t>
            </a:r>
            <a:r>
              <a:rPr lang="en-US" dirty="0"/>
              <a:t> </a:t>
            </a:r>
            <a:r>
              <a:rPr lang="en-US" dirty="0" err="1"/>
              <a:t>unterschiedlichen</a:t>
            </a:r>
            <a:r>
              <a:rPr lang="en-US" dirty="0"/>
              <a:t> </a:t>
            </a:r>
            <a:r>
              <a:rPr lang="en-US" dirty="0" err="1"/>
              <a:t>Möglichkeiten</a:t>
            </a:r>
            <a:r>
              <a:rPr lang="en-US" dirty="0"/>
              <a:t> </a:t>
            </a:r>
            <a:r>
              <a:rPr lang="en-US" dirty="0" err="1"/>
              <a:t>lösen</a:t>
            </a:r>
            <a:r>
              <a:rPr lang="en-US" dirty="0"/>
              <a:t>.</a:t>
            </a:r>
          </a:p>
          <a:p>
            <a:pPr lvl="1"/>
            <a:r>
              <a:rPr lang="en-US" dirty="0" err="1"/>
              <a:t>Lösung</a:t>
            </a:r>
            <a:r>
              <a:rPr lang="en-US" dirty="0"/>
              <a:t> 1: Man </a:t>
            </a:r>
            <a:r>
              <a:rPr lang="en-US" dirty="0" err="1"/>
              <a:t>konnte</a:t>
            </a:r>
            <a:r>
              <a:rPr lang="en-US" dirty="0"/>
              <a:t> den </a:t>
            </a:r>
            <a:r>
              <a:rPr lang="en-US" dirty="0" err="1"/>
              <a:t>ganzen</a:t>
            </a:r>
            <a:r>
              <a:rPr lang="en-US" dirty="0"/>
              <a:t> Board </a:t>
            </a:r>
            <a:r>
              <a:rPr lang="en-US" dirty="0" err="1"/>
              <a:t>deaktievieren</a:t>
            </a:r>
            <a:r>
              <a:rPr lang="en-US" dirty="0"/>
              <a:t> </a:t>
            </a:r>
            <a:r>
              <a:rPr lang="en-US" dirty="0" err="1"/>
              <a:t>außer</a:t>
            </a:r>
            <a:r>
              <a:rPr lang="en-US" dirty="0"/>
              <a:t> der </a:t>
            </a:r>
            <a:r>
              <a:rPr lang="en-US" dirty="0" err="1"/>
              <a:t>erläubten</a:t>
            </a:r>
            <a:r>
              <a:rPr lang="en-US" dirty="0"/>
              <a:t> </a:t>
            </a:r>
            <a:r>
              <a:rPr lang="en-US" dirty="0" err="1"/>
              <a:t>Zelle</a:t>
            </a:r>
            <a:r>
              <a:rPr lang="en-US" dirty="0"/>
              <a:t> </a:t>
            </a:r>
            <a:r>
              <a:rPr lang="en-US" dirty="0" err="1"/>
              <a:t>im</a:t>
            </a:r>
            <a:r>
              <a:rPr lang="en-US" dirty="0"/>
              <a:t> Board.</a:t>
            </a:r>
          </a:p>
          <a:p>
            <a:pPr lvl="1"/>
            <a:r>
              <a:rPr lang="en-US" dirty="0" err="1"/>
              <a:t>Lösung</a:t>
            </a:r>
            <a:r>
              <a:rPr lang="en-US" dirty="0"/>
              <a:t> 2: Man </a:t>
            </a:r>
            <a:r>
              <a:rPr lang="en-US" dirty="0" err="1"/>
              <a:t>konnte</a:t>
            </a:r>
            <a:r>
              <a:rPr lang="en-US" dirty="0"/>
              <a:t> das </a:t>
            </a:r>
            <a:r>
              <a:rPr lang="en-US" dirty="0" err="1"/>
              <a:t>durch</a:t>
            </a:r>
            <a:r>
              <a:rPr lang="en-US" dirty="0"/>
              <a:t> </a:t>
            </a:r>
            <a:r>
              <a:rPr lang="en-US" dirty="0" err="1"/>
              <a:t>einer</a:t>
            </a:r>
            <a:r>
              <a:rPr lang="en-US" dirty="0"/>
              <a:t> </a:t>
            </a:r>
            <a:r>
              <a:rPr lang="en-US" dirty="0" err="1"/>
              <a:t>schleife</a:t>
            </a:r>
            <a:r>
              <a:rPr lang="en-US" dirty="0"/>
              <a:t> die Position der </a:t>
            </a:r>
            <a:r>
              <a:rPr lang="en-US" dirty="0" err="1"/>
              <a:t>gefühlten</a:t>
            </a:r>
            <a:r>
              <a:rPr lang="en-US" dirty="0"/>
              <a:t> </a:t>
            </a:r>
            <a:r>
              <a:rPr lang="en-US" dirty="0" err="1"/>
              <a:t>Zelle</a:t>
            </a:r>
            <a:r>
              <a:rPr lang="en-US" dirty="0"/>
              <a:t> </a:t>
            </a:r>
            <a:r>
              <a:rPr lang="en-US" dirty="0" err="1"/>
              <a:t>finden</a:t>
            </a:r>
            <a:r>
              <a:rPr lang="en-US" dirty="0"/>
              <a:t> und </a:t>
            </a:r>
            <a:r>
              <a:rPr lang="en-US" dirty="0" err="1"/>
              <a:t>dadrauf</a:t>
            </a:r>
            <a:r>
              <a:rPr lang="en-US" dirty="0"/>
              <a:t> den </a:t>
            </a:r>
            <a:r>
              <a:rPr lang="en-US" dirty="0" err="1"/>
              <a:t>neuen</a:t>
            </a:r>
            <a:r>
              <a:rPr lang="en-US" dirty="0"/>
              <a:t> Chip </a:t>
            </a:r>
            <a:r>
              <a:rPr lang="en-US" dirty="0" err="1"/>
              <a:t>legen</a:t>
            </a:r>
            <a:r>
              <a:rPr lang="en-US" dirty="0"/>
              <a:t>.</a:t>
            </a:r>
          </a:p>
          <a:p>
            <a:endParaRPr lang="en-US" dirty="0"/>
          </a:p>
          <a:p>
            <a:pPr lvl="1"/>
            <a:endParaRPr lang="en-US" dirty="0"/>
          </a:p>
          <a:p>
            <a:endParaRPr lang="en-US" sz="2000" dirty="0"/>
          </a:p>
        </p:txBody>
      </p:sp>
      <p:sp>
        <p:nvSpPr>
          <p:cNvPr id="5" name="Title 3">
            <a:extLst>
              <a:ext uri="{FF2B5EF4-FFF2-40B4-BE49-F238E27FC236}">
                <a16:creationId xmlns:a16="http://schemas.microsoft.com/office/drawing/2014/main" id="{266A43F9-220B-4E06-BB6C-5E0E2AF72A85}"/>
              </a:ext>
            </a:extLst>
          </p:cNvPr>
          <p:cNvSpPr txBox="1">
            <a:spLocks/>
          </p:cNvSpPr>
          <p:nvPr/>
        </p:nvSpPr>
        <p:spPr>
          <a:xfrm>
            <a:off x="1640628" y="769121"/>
            <a:ext cx="7874308" cy="680117"/>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err="1">
                <a:solidFill>
                  <a:srgbClr val="2121A7"/>
                </a:solidFill>
                <a:latin typeface="+mn-lt"/>
              </a:rPr>
              <a:t>Technische</a:t>
            </a:r>
            <a:r>
              <a:rPr lang="en-US" sz="3200" dirty="0">
                <a:solidFill>
                  <a:srgbClr val="2121A7"/>
                </a:solidFill>
                <a:latin typeface="+mn-lt"/>
              </a:rPr>
              <a:t> </a:t>
            </a:r>
            <a:r>
              <a:rPr lang="en-US" sz="3200" dirty="0" err="1">
                <a:solidFill>
                  <a:srgbClr val="2121A7"/>
                </a:solidFill>
                <a:latin typeface="+mn-lt"/>
              </a:rPr>
              <a:t>Herausforderungen</a:t>
            </a:r>
            <a:r>
              <a:rPr lang="en-US" sz="3200" dirty="0">
                <a:solidFill>
                  <a:srgbClr val="2121A7"/>
                </a:solidFill>
                <a:latin typeface="+mn-lt"/>
              </a:rPr>
              <a:t> - 1</a:t>
            </a:r>
          </a:p>
        </p:txBody>
      </p:sp>
    </p:spTree>
    <p:extLst>
      <p:ext uri="{BB962C8B-B14F-4D97-AF65-F5344CB8AC3E}">
        <p14:creationId xmlns:p14="http://schemas.microsoft.com/office/powerpoint/2010/main" val="56792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DA3F5D52-16FF-4044-B1E7-C2FBF892A76A}"/>
              </a:ext>
            </a:extLst>
          </p:cNvPr>
          <p:cNvSpPr txBox="1">
            <a:spLocks/>
          </p:cNvSpPr>
          <p:nvPr/>
        </p:nvSpPr>
        <p:spPr>
          <a:xfrm>
            <a:off x="1640628" y="1607666"/>
            <a:ext cx="10124350" cy="525033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Problem 3: Wie </a:t>
            </a:r>
            <a:r>
              <a:rPr lang="en-US" sz="2000" dirty="0" err="1"/>
              <a:t>sollte</a:t>
            </a:r>
            <a:r>
              <a:rPr lang="en-US" sz="2000" dirty="0"/>
              <a:t> man </a:t>
            </a:r>
            <a:r>
              <a:rPr lang="en-US" sz="2000" dirty="0" err="1"/>
              <a:t>eine</a:t>
            </a:r>
            <a:r>
              <a:rPr lang="en-US" sz="2000" dirty="0"/>
              <a:t> </a:t>
            </a:r>
            <a:r>
              <a:rPr lang="en-US" sz="2000" dirty="0" err="1"/>
              <a:t>Funktionstrennung</a:t>
            </a:r>
            <a:r>
              <a:rPr lang="en-US" sz="2000" dirty="0"/>
              <a:t> </a:t>
            </a:r>
            <a:r>
              <a:rPr lang="en-US" sz="2000" dirty="0" err="1"/>
              <a:t>erreichen</a:t>
            </a:r>
            <a:r>
              <a:rPr lang="en-US" sz="2000" dirty="0"/>
              <a:t> </a:t>
            </a:r>
            <a:r>
              <a:rPr lang="en-US" sz="2000" dirty="0" err="1"/>
              <a:t>wenn</a:t>
            </a:r>
            <a:r>
              <a:rPr lang="en-US" sz="2000" dirty="0"/>
              <a:t> </a:t>
            </a:r>
            <a:r>
              <a:rPr lang="en-US" sz="2000" dirty="0" err="1"/>
              <a:t>eine</a:t>
            </a:r>
            <a:r>
              <a:rPr lang="en-US" sz="2000" dirty="0"/>
              <a:t> </a:t>
            </a:r>
            <a:r>
              <a:rPr lang="en-US" sz="2000" dirty="0" err="1"/>
              <a:t>Abhängigkeit</a:t>
            </a:r>
            <a:r>
              <a:rPr lang="en-US" sz="2000" dirty="0"/>
              <a:t> </a:t>
            </a:r>
            <a:r>
              <a:rPr lang="en-US" sz="2000" dirty="0" err="1"/>
              <a:t>zwischen</a:t>
            </a:r>
            <a:r>
              <a:rPr lang="en-US" sz="2000" dirty="0"/>
              <a:t> den </a:t>
            </a:r>
            <a:r>
              <a:rPr lang="en-US" sz="2000" dirty="0" err="1"/>
              <a:t>Modellen</a:t>
            </a:r>
            <a:r>
              <a:rPr lang="en-US" sz="2000" dirty="0"/>
              <a:t> und den </a:t>
            </a:r>
            <a:r>
              <a:rPr lang="en-US" sz="2000" dirty="0" err="1"/>
              <a:t>Controllern</a:t>
            </a:r>
            <a:r>
              <a:rPr lang="en-US" sz="2000" dirty="0"/>
              <a:t> </a:t>
            </a:r>
            <a:r>
              <a:rPr lang="en-US" sz="2000" dirty="0" err="1"/>
              <a:t>gibt</a:t>
            </a:r>
            <a:r>
              <a:rPr lang="en-US" sz="2000" dirty="0"/>
              <a:t>. Die </a:t>
            </a:r>
            <a:r>
              <a:rPr lang="en-US" sz="2000" dirty="0" err="1"/>
              <a:t>Lösung</a:t>
            </a:r>
            <a:r>
              <a:rPr lang="en-US" sz="2000" dirty="0"/>
              <a:t> </a:t>
            </a:r>
            <a:r>
              <a:rPr lang="en-US" sz="2000" dirty="0" err="1"/>
              <a:t>geht</a:t>
            </a:r>
            <a:r>
              <a:rPr lang="en-US" sz="2000" dirty="0"/>
              <a:t> </a:t>
            </a:r>
            <a:r>
              <a:rPr lang="en-US" sz="2000" dirty="0" err="1"/>
              <a:t>darum</a:t>
            </a:r>
            <a:r>
              <a:rPr lang="en-US" sz="2000" dirty="0"/>
              <a:t> </a:t>
            </a:r>
            <a:r>
              <a:rPr lang="en-US" sz="2000" dirty="0" err="1"/>
              <a:t>dass</a:t>
            </a:r>
            <a:r>
              <a:rPr lang="en-US" sz="2000" dirty="0"/>
              <a:t> man </a:t>
            </a:r>
            <a:r>
              <a:rPr lang="en-US" sz="2000" dirty="0" err="1"/>
              <a:t>eine</a:t>
            </a:r>
            <a:r>
              <a:rPr lang="en-US" sz="2000" dirty="0"/>
              <a:t> </a:t>
            </a:r>
            <a:r>
              <a:rPr lang="en-US" sz="2000" dirty="0" err="1"/>
              <a:t>Schnittstelle</a:t>
            </a:r>
            <a:r>
              <a:rPr lang="en-US" sz="2000" dirty="0"/>
              <a:t> </a:t>
            </a:r>
            <a:r>
              <a:rPr lang="en-US" sz="2000" dirty="0" err="1"/>
              <a:t>implementiert</a:t>
            </a:r>
            <a:r>
              <a:rPr lang="en-US" sz="2000" dirty="0"/>
              <a:t> um </a:t>
            </a:r>
            <a:r>
              <a:rPr lang="en-US" sz="2000" dirty="0" err="1"/>
              <a:t>einer</a:t>
            </a:r>
            <a:r>
              <a:rPr lang="en-US" sz="2000" dirty="0"/>
              <a:t> Dependency-Inversion </a:t>
            </a:r>
            <a:r>
              <a:rPr lang="en-US" sz="2000" dirty="0" err="1"/>
              <a:t>zu</a:t>
            </a:r>
            <a:r>
              <a:rPr lang="en-US" sz="2000" dirty="0"/>
              <a:t> </a:t>
            </a:r>
            <a:r>
              <a:rPr lang="en-US" sz="2000" dirty="0" err="1"/>
              <a:t>erreichen</a:t>
            </a:r>
            <a:r>
              <a:rPr lang="en-US" sz="2000" dirty="0"/>
              <a:t>.  </a:t>
            </a:r>
          </a:p>
          <a:p>
            <a:r>
              <a:rPr lang="en-US" sz="2000" dirty="0"/>
              <a:t>Problem 4: Der Index der </a:t>
            </a:r>
            <a:r>
              <a:rPr lang="en-US" sz="2000" dirty="0" err="1"/>
              <a:t>Spalten</a:t>
            </a:r>
            <a:r>
              <a:rPr lang="en-US" sz="2000" dirty="0"/>
              <a:t> und der </a:t>
            </a:r>
            <a:r>
              <a:rPr lang="en-US" sz="2000" dirty="0" err="1"/>
              <a:t>Reihen</a:t>
            </a:r>
            <a:r>
              <a:rPr lang="en-US" sz="2000" dirty="0"/>
              <a:t> hat </a:t>
            </a:r>
            <a:r>
              <a:rPr lang="en-US" sz="2000" dirty="0" err="1"/>
              <a:t>immer</a:t>
            </a:r>
            <a:r>
              <a:rPr lang="en-US" sz="2000" dirty="0"/>
              <a:t> </a:t>
            </a:r>
            <a:r>
              <a:rPr lang="en-US" sz="2000" dirty="0" err="1"/>
              <a:t>umgekehrt</a:t>
            </a:r>
            <a:r>
              <a:rPr lang="en-US" sz="2000" dirty="0"/>
              <a:t> </a:t>
            </a:r>
            <a:r>
              <a:rPr lang="en-US" sz="2000" dirty="0" err="1"/>
              <a:t>gezählt</a:t>
            </a:r>
            <a:r>
              <a:rPr lang="en-US" sz="2000" dirty="0"/>
              <a:t>, </a:t>
            </a:r>
            <a:r>
              <a:rPr lang="en-US" sz="2000" dirty="0" err="1"/>
              <a:t>d.b.</a:t>
            </a:r>
            <a:r>
              <a:rPr lang="en-US" sz="2000" dirty="0"/>
              <a:t> </a:t>
            </a:r>
            <a:r>
              <a:rPr lang="en-US" sz="2000" dirty="0" err="1"/>
              <a:t>dass</a:t>
            </a:r>
            <a:r>
              <a:rPr lang="en-US" sz="2000" dirty="0"/>
              <a:t> die </a:t>
            </a:r>
            <a:r>
              <a:rPr lang="en-US" sz="2000" dirty="0" err="1"/>
              <a:t>gefühlten</a:t>
            </a:r>
            <a:r>
              <a:rPr lang="en-US" sz="2000" dirty="0"/>
              <a:t> </a:t>
            </a:r>
            <a:r>
              <a:rPr lang="en-US" sz="2000" dirty="0" err="1"/>
              <a:t>Zellen</a:t>
            </a:r>
            <a:r>
              <a:rPr lang="en-US" sz="2000" dirty="0"/>
              <a:t> </a:t>
            </a:r>
            <a:r>
              <a:rPr lang="en-US" sz="2000" dirty="0" err="1"/>
              <a:t>sind</a:t>
            </a:r>
            <a:r>
              <a:rPr lang="en-US" sz="2000" dirty="0"/>
              <a:t> </a:t>
            </a:r>
            <a:r>
              <a:rPr lang="en-US" sz="2000" dirty="0" err="1"/>
              <a:t>immer</a:t>
            </a:r>
            <a:r>
              <a:rPr lang="en-US" sz="2000" dirty="0"/>
              <a:t> von </a:t>
            </a:r>
            <a:r>
              <a:rPr lang="en-US" sz="2000" dirty="0" err="1"/>
              <a:t>oben</a:t>
            </a:r>
            <a:r>
              <a:rPr lang="en-US" sz="2000" dirty="0"/>
              <a:t> </a:t>
            </a:r>
            <a:r>
              <a:rPr lang="en-US" sz="2000" dirty="0" err="1"/>
              <a:t>nach</a:t>
            </a:r>
            <a:r>
              <a:rPr lang="en-US" sz="2000" dirty="0"/>
              <a:t> </a:t>
            </a:r>
            <a:r>
              <a:rPr lang="en-US" sz="2000" dirty="0" err="1"/>
              <a:t>unten</a:t>
            </a:r>
            <a:r>
              <a:rPr lang="en-US" sz="2000" dirty="0"/>
              <a:t> </a:t>
            </a:r>
            <a:r>
              <a:rPr lang="en-US" sz="2000" dirty="0" err="1"/>
              <a:t>gefühlt</a:t>
            </a:r>
            <a:r>
              <a:rPr lang="en-US" sz="2000" dirty="0"/>
              <a:t> </a:t>
            </a:r>
            <a:r>
              <a:rPr lang="en-US" sz="2000" dirty="0" err="1"/>
              <a:t>wie</a:t>
            </a:r>
            <a:r>
              <a:rPr lang="en-US" sz="2000" dirty="0"/>
              <a:t> </a:t>
            </a:r>
            <a:r>
              <a:rPr lang="en-US" sz="2000" dirty="0" err="1"/>
              <a:t>ein</a:t>
            </a:r>
            <a:r>
              <a:rPr lang="en-US" sz="2000" dirty="0"/>
              <a:t> </a:t>
            </a:r>
            <a:r>
              <a:rPr lang="en-US" sz="2000" dirty="0" err="1"/>
              <a:t>Spiegeleffekt</a:t>
            </a:r>
            <a:r>
              <a:rPr lang="en-US" sz="2000" dirty="0"/>
              <a:t>. Das Problem war </a:t>
            </a:r>
            <a:r>
              <a:rPr lang="en-US" sz="2000" dirty="0" err="1"/>
              <a:t>gelöst</a:t>
            </a:r>
            <a:r>
              <a:rPr lang="en-US" sz="2000" dirty="0"/>
              <a:t> </a:t>
            </a:r>
            <a:r>
              <a:rPr lang="en-US" sz="2000" dirty="0" err="1"/>
              <a:t>mit</a:t>
            </a:r>
            <a:r>
              <a:rPr lang="en-US" sz="2000" dirty="0"/>
              <a:t> den </a:t>
            </a:r>
            <a:r>
              <a:rPr lang="en-US" sz="2000" dirty="0" err="1"/>
              <a:t>Zellen</a:t>
            </a:r>
            <a:r>
              <a:rPr lang="en-US" sz="2000" dirty="0"/>
              <a:t> </a:t>
            </a:r>
            <a:r>
              <a:rPr lang="en-US" sz="2000" dirty="0" err="1"/>
              <a:t>Rückgängig</a:t>
            </a:r>
            <a:r>
              <a:rPr lang="en-US" sz="2000" dirty="0"/>
              <a:t> in der </a:t>
            </a:r>
            <a:r>
              <a:rPr lang="en-US" sz="2000" dirty="0" err="1"/>
              <a:t>Schleife</a:t>
            </a:r>
            <a:r>
              <a:rPr lang="en-US" sz="2000" dirty="0"/>
              <a:t> </a:t>
            </a:r>
            <a:r>
              <a:rPr lang="en-US" sz="2000" dirty="0" err="1"/>
              <a:t>zu</a:t>
            </a:r>
            <a:r>
              <a:rPr lang="en-US" sz="2000" dirty="0"/>
              <a:t> </a:t>
            </a:r>
            <a:r>
              <a:rPr lang="en-US" sz="2000" dirty="0" err="1"/>
              <a:t>zählen</a:t>
            </a:r>
            <a:r>
              <a:rPr lang="en-US" sz="2000" dirty="0"/>
              <a:t>.</a:t>
            </a:r>
          </a:p>
          <a:p>
            <a:r>
              <a:rPr lang="en-US" sz="2000" dirty="0"/>
              <a:t>Problem 5: Man muss </a:t>
            </a:r>
            <a:r>
              <a:rPr lang="en-US" sz="2000" dirty="0" err="1"/>
              <a:t>irgendwie</a:t>
            </a:r>
            <a:r>
              <a:rPr lang="en-US" sz="2000" dirty="0"/>
              <a:t> in </a:t>
            </a:r>
            <a:r>
              <a:rPr lang="en-US" sz="2000" dirty="0" err="1"/>
              <a:t>einem</a:t>
            </a:r>
            <a:r>
              <a:rPr lang="en-US" sz="2000" dirty="0"/>
              <a:t> </a:t>
            </a:r>
            <a:r>
              <a:rPr lang="en-US" sz="2000" dirty="0" err="1"/>
              <a:t>Aufruf</a:t>
            </a:r>
            <a:r>
              <a:rPr lang="en-US" sz="2000" dirty="0"/>
              <a:t> </a:t>
            </a:r>
            <a:r>
              <a:rPr lang="en-US" sz="2000" dirty="0" err="1"/>
              <a:t>zu</a:t>
            </a:r>
            <a:r>
              <a:rPr lang="en-US" sz="2000" dirty="0"/>
              <a:t> </a:t>
            </a:r>
            <a:r>
              <a:rPr lang="en-US" sz="2000" dirty="0" err="1"/>
              <a:t>bekommen</a:t>
            </a:r>
            <a:r>
              <a:rPr lang="en-US" sz="2000" dirty="0"/>
              <a:t> (Return) </a:t>
            </a:r>
            <a:r>
              <a:rPr lang="en-US" sz="2000" dirty="0" err="1"/>
              <a:t>anstatt</a:t>
            </a:r>
            <a:r>
              <a:rPr lang="en-US" sz="2000" dirty="0"/>
              <a:t> </a:t>
            </a:r>
            <a:r>
              <a:rPr lang="en-US" sz="2000" dirty="0" err="1"/>
              <a:t>mehere</a:t>
            </a:r>
            <a:r>
              <a:rPr lang="en-US" sz="2000" dirty="0"/>
              <a:t> </a:t>
            </a:r>
            <a:r>
              <a:rPr lang="en-US" sz="2000" dirty="0" err="1"/>
              <a:t>Aufrufe</a:t>
            </a:r>
            <a:r>
              <a:rPr lang="en-US" sz="2000" dirty="0"/>
              <a:t> </a:t>
            </a:r>
            <a:r>
              <a:rPr lang="en-US" sz="2000" dirty="0" err="1"/>
              <a:t>zu</a:t>
            </a:r>
            <a:r>
              <a:rPr lang="en-US" sz="2000" dirty="0"/>
              <a:t> </a:t>
            </a:r>
            <a:r>
              <a:rPr lang="en-US" sz="2000" dirty="0" err="1"/>
              <a:t>machen</a:t>
            </a:r>
            <a:r>
              <a:rPr lang="en-US" sz="2000" dirty="0"/>
              <a:t> und </a:t>
            </a:r>
            <a:r>
              <a:rPr lang="en-US" sz="2000" dirty="0" err="1"/>
              <a:t>mehere</a:t>
            </a:r>
            <a:r>
              <a:rPr lang="en-US" sz="2000" dirty="0"/>
              <a:t> </a:t>
            </a:r>
            <a:r>
              <a:rPr lang="en-US" sz="2000" dirty="0" err="1"/>
              <a:t>Funktionen</a:t>
            </a:r>
            <a:r>
              <a:rPr lang="en-US" sz="2000" dirty="0"/>
              <a:t> </a:t>
            </a:r>
            <a:r>
              <a:rPr lang="en-US" sz="2000" dirty="0" err="1"/>
              <a:t>zu</a:t>
            </a:r>
            <a:r>
              <a:rPr lang="en-US" sz="2000" dirty="0"/>
              <a:t> </a:t>
            </a:r>
            <a:r>
              <a:rPr lang="en-US" sz="2000" dirty="0" err="1"/>
              <a:t>programmieren</a:t>
            </a:r>
            <a:r>
              <a:rPr lang="en-US" sz="2000" dirty="0"/>
              <a:t>. Die </a:t>
            </a:r>
            <a:r>
              <a:rPr lang="en-US" sz="2000" dirty="0" err="1"/>
              <a:t>Lösung</a:t>
            </a:r>
            <a:r>
              <a:rPr lang="en-US" sz="2000" dirty="0"/>
              <a:t> war </a:t>
            </a:r>
            <a:r>
              <a:rPr lang="en-US" sz="2000" dirty="0" err="1"/>
              <a:t>dass</a:t>
            </a:r>
            <a:r>
              <a:rPr lang="en-US" sz="2000" dirty="0"/>
              <a:t> </a:t>
            </a:r>
            <a:r>
              <a:rPr lang="en-US" sz="2000" dirty="0" err="1"/>
              <a:t>wir</a:t>
            </a:r>
            <a:r>
              <a:rPr lang="en-US" sz="2000" dirty="0"/>
              <a:t> </a:t>
            </a:r>
            <a:r>
              <a:rPr lang="en-US" sz="2000" dirty="0" err="1"/>
              <a:t>beide</a:t>
            </a:r>
            <a:r>
              <a:rPr lang="en-US" sz="2000" dirty="0"/>
              <a:t> </a:t>
            </a:r>
            <a:r>
              <a:rPr lang="en-US" sz="2000" dirty="0" err="1"/>
              <a:t>werte</a:t>
            </a:r>
            <a:r>
              <a:rPr lang="en-US" sz="2000" dirty="0"/>
              <a:t> in </a:t>
            </a:r>
            <a:r>
              <a:rPr lang="en-US" sz="2000" dirty="0" err="1"/>
              <a:t>einem</a:t>
            </a:r>
            <a:r>
              <a:rPr lang="en-US" sz="2000" dirty="0"/>
              <a:t> </a:t>
            </a:r>
            <a:r>
              <a:rPr lang="en-US" sz="2000" dirty="0" err="1"/>
              <a:t>Objekt</a:t>
            </a:r>
            <a:r>
              <a:rPr lang="en-US" sz="2000" dirty="0"/>
              <a:t> </a:t>
            </a:r>
            <a:r>
              <a:rPr lang="en-US" sz="2000" dirty="0" err="1"/>
              <a:t>packen</a:t>
            </a:r>
            <a:r>
              <a:rPr lang="en-US" sz="2000" dirty="0"/>
              <a:t> </a:t>
            </a:r>
            <a:r>
              <a:rPr lang="en-US" sz="2000" dirty="0" err="1"/>
              <a:t>damit</a:t>
            </a:r>
            <a:r>
              <a:rPr lang="en-US" sz="2000" dirty="0"/>
              <a:t> </a:t>
            </a:r>
            <a:r>
              <a:rPr lang="en-US" sz="2000" dirty="0" err="1"/>
              <a:t>realisiert</a:t>
            </a:r>
            <a:r>
              <a:rPr lang="en-US" sz="2000" dirty="0"/>
              <a:t> man das </a:t>
            </a:r>
            <a:r>
              <a:rPr lang="en-US" sz="2000" dirty="0" err="1"/>
              <a:t>Metaklasse</a:t>
            </a:r>
            <a:r>
              <a:rPr lang="en-US" sz="2000" dirty="0"/>
              <a:t> </a:t>
            </a:r>
            <a:r>
              <a:rPr lang="en-US" sz="2000" dirty="0" err="1"/>
              <a:t>Konzept</a:t>
            </a:r>
            <a:r>
              <a:rPr lang="en-US" sz="2000" dirty="0"/>
              <a:t>.</a:t>
            </a:r>
          </a:p>
        </p:txBody>
      </p:sp>
      <p:sp>
        <p:nvSpPr>
          <p:cNvPr id="5" name="Title 3">
            <a:extLst>
              <a:ext uri="{FF2B5EF4-FFF2-40B4-BE49-F238E27FC236}">
                <a16:creationId xmlns:a16="http://schemas.microsoft.com/office/drawing/2014/main" id="{266A43F9-220B-4E06-BB6C-5E0E2AF72A85}"/>
              </a:ext>
            </a:extLst>
          </p:cNvPr>
          <p:cNvSpPr txBox="1">
            <a:spLocks/>
          </p:cNvSpPr>
          <p:nvPr/>
        </p:nvSpPr>
        <p:spPr>
          <a:xfrm>
            <a:off x="1640628" y="769121"/>
            <a:ext cx="7874308" cy="680117"/>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err="1">
                <a:solidFill>
                  <a:srgbClr val="2121A7"/>
                </a:solidFill>
                <a:latin typeface="+mn-lt"/>
              </a:rPr>
              <a:t>Technische</a:t>
            </a:r>
            <a:r>
              <a:rPr lang="en-US" sz="3200" dirty="0">
                <a:solidFill>
                  <a:srgbClr val="2121A7"/>
                </a:solidFill>
                <a:latin typeface="+mn-lt"/>
              </a:rPr>
              <a:t> </a:t>
            </a:r>
            <a:r>
              <a:rPr lang="en-US" sz="3200" dirty="0" err="1">
                <a:solidFill>
                  <a:srgbClr val="2121A7"/>
                </a:solidFill>
                <a:latin typeface="+mn-lt"/>
              </a:rPr>
              <a:t>Herausforderungen</a:t>
            </a:r>
            <a:r>
              <a:rPr lang="en-US" sz="3200" dirty="0">
                <a:solidFill>
                  <a:srgbClr val="2121A7"/>
                </a:solidFill>
                <a:latin typeface="+mn-lt"/>
              </a:rPr>
              <a:t> - 2</a:t>
            </a:r>
          </a:p>
        </p:txBody>
      </p:sp>
    </p:spTree>
    <p:extLst>
      <p:ext uri="{BB962C8B-B14F-4D97-AF65-F5344CB8AC3E}">
        <p14:creationId xmlns:p14="http://schemas.microsoft.com/office/powerpoint/2010/main" val="302726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DA3F5D52-16FF-4044-B1E7-C2FBF892A76A}"/>
              </a:ext>
            </a:extLst>
          </p:cNvPr>
          <p:cNvSpPr txBox="1">
            <a:spLocks/>
          </p:cNvSpPr>
          <p:nvPr/>
        </p:nvSpPr>
        <p:spPr>
          <a:xfrm>
            <a:off x="5145828" y="446088"/>
            <a:ext cx="6358784" cy="338768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sz="2000" dirty="0"/>
              <a:t>Der </a:t>
            </a:r>
            <a:r>
              <a:rPr lang="de-DE" sz="2000" dirty="0" err="1"/>
              <a:t>Singeltonmuster</a:t>
            </a:r>
            <a:r>
              <a:rPr lang="de-DE" sz="2000" dirty="0"/>
              <a:t> gehört zum Kategorie Erzeugungsmusters. Der Muster garantiert dass nur ein Instanz des Objekts existiert. </a:t>
            </a:r>
          </a:p>
          <a:p>
            <a:r>
              <a:rPr lang="de-DE" sz="2000" dirty="0"/>
              <a:t>Man kann dann dieses Instanz zugreifen und benutzen überall im Projekt durch eine Getter-Methode garantiert - </a:t>
            </a:r>
            <a:r>
              <a:rPr lang="de-DE" sz="2000" dirty="0" err="1"/>
              <a:t>getInstance</a:t>
            </a:r>
            <a:r>
              <a:rPr lang="de-DE" sz="2000" dirty="0"/>
              <a:t> ().</a:t>
            </a:r>
          </a:p>
          <a:p>
            <a:r>
              <a:rPr lang="de-DE" sz="2000" dirty="0"/>
              <a:t>Der Muster löst das erste Problem das in der Technischen Herausforderungen Folie gezeigt war.</a:t>
            </a:r>
          </a:p>
          <a:p>
            <a:r>
              <a:rPr lang="de-DE" sz="2000" dirty="0"/>
              <a:t>Der Konstruktor des Modells ist auch privat, sodass keine andere Klasse außerhalb eine Instanz erstellen kann.</a:t>
            </a:r>
          </a:p>
          <a:p>
            <a:endParaRPr lang="en-US" sz="2000" dirty="0"/>
          </a:p>
        </p:txBody>
      </p:sp>
      <p:pic>
        <p:nvPicPr>
          <p:cNvPr id="4" name="Picture 3">
            <a:extLst>
              <a:ext uri="{FF2B5EF4-FFF2-40B4-BE49-F238E27FC236}">
                <a16:creationId xmlns:a16="http://schemas.microsoft.com/office/drawing/2014/main" id="{1BBD6C8D-5BE3-4CC0-A008-11D8F38E05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7388" y="3429000"/>
            <a:ext cx="4569153" cy="2855721"/>
          </a:xfrm>
          <a:prstGeom prst="rect">
            <a:avLst/>
          </a:prstGeom>
        </p:spPr>
      </p:pic>
      <p:sp>
        <p:nvSpPr>
          <p:cNvPr id="5" name="Title 3">
            <a:extLst>
              <a:ext uri="{FF2B5EF4-FFF2-40B4-BE49-F238E27FC236}">
                <a16:creationId xmlns:a16="http://schemas.microsoft.com/office/drawing/2014/main" id="{266A43F9-220B-4E06-BB6C-5E0E2AF72A85}"/>
              </a:ext>
            </a:extLst>
          </p:cNvPr>
          <p:cNvSpPr txBox="1">
            <a:spLocks/>
          </p:cNvSpPr>
          <p:nvPr/>
        </p:nvSpPr>
        <p:spPr>
          <a:xfrm>
            <a:off x="1640629" y="769121"/>
            <a:ext cx="3505199" cy="1589517"/>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err="1">
                <a:solidFill>
                  <a:srgbClr val="2121A7"/>
                </a:solidFill>
                <a:latin typeface="+mn-lt"/>
              </a:rPr>
              <a:t>Singletonmuster</a:t>
            </a:r>
            <a:r>
              <a:rPr lang="en-US" sz="2800" dirty="0">
                <a:solidFill>
                  <a:srgbClr val="2121A7"/>
                </a:solidFill>
                <a:latin typeface="+mn-lt"/>
              </a:rPr>
              <a:t> </a:t>
            </a:r>
            <a:r>
              <a:rPr lang="en-US" sz="2800" dirty="0" err="1">
                <a:solidFill>
                  <a:srgbClr val="2121A7"/>
                </a:solidFill>
                <a:latin typeface="+mn-lt"/>
              </a:rPr>
              <a:t>als</a:t>
            </a:r>
            <a:r>
              <a:rPr lang="en-US" sz="2800" dirty="0">
                <a:solidFill>
                  <a:srgbClr val="2121A7"/>
                </a:solidFill>
                <a:latin typeface="+mn-lt"/>
              </a:rPr>
              <a:t> </a:t>
            </a:r>
            <a:r>
              <a:rPr lang="en-US" sz="2800" dirty="0" err="1">
                <a:solidFill>
                  <a:srgbClr val="2121A7"/>
                </a:solidFill>
                <a:latin typeface="+mn-lt"/>
              </a:rPr>
              <a:t>benutzte</a:t>
            </a:r>
            <a:r>
              <a:rPr lang="en-US" sz="2800" dirty="0">
                <a:solidFill>
                  <a:srgbClr val="2121A7"/>
                </a:solidFill>
                <a:latin typeface="+mn-lt"/>
              </a:rPr>
              <a:t> </a:t>
            </a:r>
            <a:r>
              <a:rPr lang="en-US" sz="2800" dirty="0" err="1">
                <a:solidFill>
                  <a:srgbClr val="2121A7"/>
                </a:solidFill>
                <a:latin typeface="+mn-lt"/>
              </a:rPr>
              <a:t>Entwurfsmuster</a:t>
            </a:r>
            <a:r>
              <a:rPr lang="en-US" sz="2800" dirty="0">
                <a:solidFill>
                  <a:srgbClr val="2121A7"/>
                </a:solidFill>
                <a:latin typeface="+mn-lt"/>
              </a:rPr>
              <a:t> </a:t>
            </a:r>
            <a:endParaRPr lang="de-DE" sz="3200" dirty="0">
              <a:solidFill>
                <a:srgbClr val="2121A7"/>
              </a:solidFill>
              <a:latin typeface="+mn-lt"/>
            </a:endParaRPr>
          </a:p>
        </p:txBody>
      </p:sp>
      <p:pic>
        <p:nvPicPr>
          <p:cNvPr id="8" name="Picture 7">
            <a:extLst>
              <a:ext uri="{FF2B5EF4-FFF2-40B4-BE49-F238E27FC236}">
                <a16:creationId xmlns:a16="http://schemas.microsoft.com/office/drawing/2014/main" id="{6B67D652-6B20-489B-9E88-638C9E8AF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389" y="4003034"/>
            <a:ext cx="4261659" cy="1611470"/>
          </a:xfrm>
          <a:prstGeom prst="rect">
            <a:avLst/>
          </a:prstGeom>
        </p:spPr>
      </p:pic>
      <p:pic>
        <p:nvPicPr>
          <p:cNvPr id="10" name="Picture 9">
            <a:extLst>
              <a:ext uri="{FF2B5EF4-FFF2-40B4-BE49-F238E27FC236}">
                <a16:creationId xmlns:a16="http://schemas.microsoft.com/office/drawing/2014/main" id="{C2D6C80B-4CD0-4691-BFC2-A7E856BBFA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5824" y="5892042"/>
            <a:ext cx="5667375" cy="361950"/>
          </a:xfrm>
          <a:prstGeom prst="rect">
            <a:avLst/>
          </a:prstGeom>
        </p:spPr>
      </p:pic>
    </p:spTree>
    <p:extLst>
      <p:ext uri="{BB962C8B-B14F-4D97-AF65-F5344CB8AC3E}">
        <p14:creationId xmlns:p14="http://schemas.microsoft.com/office/powerpoint/2010/main" val="1256749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875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Century Gothic</vt:lpstr>
      <vt:lpstr>Wingdings 3</vt:lpstr>
      <vt:lpstr>Wisp</vt:lpstr>
      <vt:lpstr>Patterns and Frameworks</vt:lpstr>
      <vt:lpstr>Agenda</vt:lpstr>
      <vt:lpstr>Idee und Übersicht des Spiels </vt:lpstr>
      <vt:lpstr>Live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Micheal, Marina Roshdy Zaki</dc:creator>
  <cp:lastModifiedBy>Micheal, Marina Roshdy Zaki</cp:lastModifiedBy>
  <cp:revision>122</cp:revision>
  <dcterms:created xsi:type="dcterms:W3CDTF">2021-06-19T23:03:56Z</dcterms:created>
  <dcterms:modified xsi:type="dcterms:W3CDTF">2021-07-03T20:50:51Z</dcterms:modified>
</cp:coreProperties>
</file>