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433" r:id="rId2"/>
    <p:sldId id="436" r:id="rId3"/>
    <p:sldId id="434" r:id="rId4"/>
    <p:sldId id="431" r:id="rId5"/>
    <p:sldId id="437" r:id="rId6"/>
    <p:sldId id="438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B400"/>
    <a:srgbClr val="CCD7E6"/>
    <a:srgbClr val="99AFCD"/>
    <a:srgbClr val="6687B4"/>
    <a:srgbClr val="325F9B"/>
    <a:srgbClr val="B2C3D9"/>
    <a:srgbClr val="003883"/>
    <a:srgbClr val="ABE199"/>
    <a:srgbClr val="7F9BC1"/>
    <a:srgbClr val="4C7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 autoAdjust="0"/>
    <p:restoredTop sz="93975" autoAdjust="0"/>
  </p:normalViewPr>
  <p:slideViewPr>
    <p:cSldViewPr snapToGrid="0">
      <p:cViewPr varScale="1">
        <p:scale>
          <a:sx n="107" d="100"/>
          <a:sy n="107" d="100"/>
        </p:scale>
        <p:origin x="900" y="11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47074-0E4B-4F92-BD58-082AD1BCDAA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5F0C-F0E6-417A-97EC-E03BAEE14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2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5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B5F0C-F0E6-417A-97EC-E03BAEE14F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9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F2A1-6537-4B5D-950A-3B29B3D56478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09C4-B028-45AA-A476-3D11398E8298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4035-7633-4AE3-8E2F-314D7349CAD7}" type="datetime1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A684-FFC5-4B3D-B4F7-C05144B80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C33D-1DF2-45CD-9F05-C0AFFE7D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C808419-F2EB-438F-B4D7-093A08A46D7C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 Bold" panose="020B0600000101010101" pitchFamily="50" charset="-127"/>
                <a:ea typeface="나눔스퀘어" panose="020B0600000101010101" pitchFamily="50" charset="-127"/>
              </a:rPr>
              <a:t>Current Recommendation system 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8D5B92B-D557-4146-B828-4DC6D6F91F9A}"/>
              </a:ext>
            </a:extLst>
          </p:cNvPr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recommendation.PNG (960×720)">
            <a:extLst>
              <a:ext uri="{FF2B5EF4-FFF2-40B4-BE49-F238E27FC236}">
                <a16:creationId xmlns:a16="http://schemas.microsoft.com/office/drawing/2014/main" id="{8773D06E-5331-4F46-8FE2-4BA36368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34" y="1141304"/>
            <a:ext cx="5242114" cy="39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92068ED6-BAA9-4369-902C-C4D636E7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616" y="5243776"/>
            <a:ext cx="8530765" cy="139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Platform 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c</a:t>
            </a:r>
            <a:r>
              <a:rPr lang="en-US" altLang="ko-KR" sz="24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ompanies try to match similar people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People will only encounter parts that are similar and familiar to them.</a:t>
            </a:r>
            <a:endParaRPr lang="en-US" altLang="ko-KR" sz="2400" b="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8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C33D-1DF2-45CD-9F05-C0AFFE7D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684-FFC5-4B3D-B4F7-C05144B8077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C808419-F2EB-438F-B4D7-093A08A46D7C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 Bold" panose="020B0600000101010101" pitchFamily="50" charset="-127"/>
                <a:ea typeface="나눔스퀘어" panose="020B0600000101010101" pitchFamily="50" charset="-127"/>
              </a:rPr>
              <a:t>Social Networks make people radical? 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8D5B92B-D557-4146-B828-4DC6D6F91F9A}"/>
              </a:ext>
            </a:extLst>
          </p:cNvPr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8BCF3D5-F839-47DA-963E-373B5C68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625170"/>
            <a:ext cx="5801783" cy="4351338"/>
          </a:xfr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9346A492-1FA1-4ABA-8364-698E75A33680}"/>
              </a:ext>
            </a:extLst>
          </p:cNvPr>
          <p:cNvSpPr txBox="1">
            <a:spLocks/>
          </p:cNvSpPr>
          <p:nvPr/>
        </p:nvSpPr>
        <p:spPr>
          <a:xfrm>
            <a:off x="6388273" y="1625170"/>
            <a:ext cx="552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- People like people who have the same thoughts as themselves</a:t>
            </a:r>
          </a:p>
          <a:p>
            <a:pPr marL="0" indent="0">
              <a:buNone/>
            </a:pP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People easily agree with ideas similar to their own</a:t>
            </a:r>
          </a:p>
          <a:p>
            <a:pPr>
              <a:buFontTx/>
              <a:buChar char="-"/>
            </a:pP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This is reinforced in political issues</a:t>
            </a:r>
          </a:p>
          <a:p>
            <a:pPr>
              <a:buFontTx/>
              <a:buChar char="-"/>
            </a:pP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- There are political clusters in Social Network</a:t>
            </a:r>
          </a:p>
        </p:txBody>
      </p:sp>
    </p:spTree>
    <p:extLst>
      <p:ext uri="{BB962C8B-B14F-4D97-AF65-F5344CB8AC3E}">
        <p14:creationId xmlns:p14="http://schemas.microsoft.com/office/powerpoint/2010/main" val="333868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ADCCF35-B49A-4AF4-85C7-1C6B3162CE66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can we solve this problem?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9643B03-7563-431E-B458-BA6A9B471A6A}"/>
              </a:ext>
            </a:extLst>
          </p:cNvPr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6F8348-99AF-40C2-B201-1ACA9A8640E0}"/>
              </a:ext>
            </a:extLst>
          </p:cNvPr>
          <p:cNvSpPr/>
          <p:nvPr/>
        </p:nvSpPr>
        <p:spPr>
          <a:xfrm>
            <a:off x="968937" y="2243769"/>
            <a:ext cx="10236200" cy="15687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E75BE54-0973-4359-A91A-1B3049DB26B4}"/>
              </a:ext>
            </a:extLst>
          </p:cNvPr>
          <p:cNvSpPr/>
          <p:nvPr/>
        </p:nvSpPr>
        <p:spPr>
          <a:xfrm>
            <a:off x="968937" y="1201370"/>
            <a:ext cx="10236200" cy="15687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365CD-3BF4-415A-B012-035EAC33E4EE}"/>
              </a:ext>
            </a:extLst>
          </p:cNvPr>
          <p:cNvSpPr txBox="1"/>
          <p:nvPr/>
        </p:nvSpPr>
        <p:spPr>
          <a:xfrm>
            <a:off x="1046906" y="1271893"/>
            <a:ext cx="10781388" cy="132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“social networking and automated contents recommendation are   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making people more radical”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024AD-7D45-4C7B-A7B7-19BDB339F035}"/>
              </a:ext>
            </a:extLst>
          </p:cNvPr>
          <p:cNvSpPr txBox="1"/>
          <p:nvPr/>
        </p:nvSpPr>
        <p:spPr>
          <a:xfrm>
            <a:off x="2334083" y="1436593"/>
            <a:ext cx="4895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opinion  	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3BFC24-E6E4-43CB-9369-7C030F9869DD}"/>
              </a:ext>
            </a:extLst>
          </p:cNvPr>
          <p:cNvSpPr txBox="1"/>
          <p:nvPr/>
        </p:nvSpPr>
        <p:spPr>
          <a:xfrm>
            <a:off x="7206407" y="2395635"/>
            <a:ext cx="399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See Opinions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2A232-143C-4449-BF80-49983001885E}"/>
              </a:ext>
            </a:extLst>
          </p:cNvPr>
          <p:cNvSpPr txBox="1"/>
          <p:nvPr/>
        </p:nvSpPr>
        <p:spPr>
          <a:xfrm>
            <a:off x="8494572" y="3367511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Approves from Cons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A8FF9A-C90B-42AF-AEFC-59541E8C1F5D}"/>
              </a:ext>
            </a:extLst>
          </p:cNvPr>
          <p:cNvSpPr txBox="1"/>
          <p:nvPr/>
        </p:nvSpPr>
        <p:spPr>
          <a:xfrm>
            <a:off x="1146736" y="2809044"/>
            <a:ext cx="10681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 Opinion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I believe ~~~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9D289E-768F-440D-BCFE-9098946CB1DD}"/>
              </a:ext>
            </a:extLst>
          </p:cNvPr>
          <p:cNvSpPr/>
          <p:nvPr/>
        </p:nvSpPr>
        <p:spPr>
          <a:xfrm>
            <a:off x="1146736" y="3919524"/>
            <a:ext cx="9880601" cy="137787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E0CE4A-E590-4ED9-83FE-0D255EAA9EC7}"/>
              </a:ext>
            </a:extLst>
          </p:cNvPr>
          <p:cNvSpPr txBox="1"/>
          <p:nvPr/>
        </p:nvSpPr>
        <p:spPr>
          <a:xfrm>
            <a:off x="1306369" y="4003484"/>
            <a:ext cx="784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disagree with this statement because ~~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3C3B6AD-A96C-467A-B253-4EC059C045B2}"/>
              </a:ext>
            </a:extLst>
          </p:cNvPr>
          <p:cNvSpPr/>
          <p:nvPr/>
        </p:nvSpPr>
        <p:spPr>
          <a:xfrm>
            <a:off x="1146736" y="5450148"/>
            <a:ext cx="9880601" cy="1142647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6DD638-AA7A-4E7C-9E9B-7D3F544151E6}"/>
              </a:ext>
            </a:extLst>
          </p:cNvPr>
          <p:cNvSpPr txBox="1"/>
          <p:nvPr/>
        </p:nvSpPr>
        <p:spPr>
          <a:xfrm>
            <a:off x="1306370" y="5506025"/>
            <a:ext cx="784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don’t think this statement is true because ~~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A6E183-AF0F-47D7-BD51-73D2D60D8811}"/>
              </a:ext>
            </a:extLst>
          </p:cNvPr>
          <p:cNvSpPr txBox="1"/>
          <p:nvPr/>
        </p:nvSpPr>
        <p:spPr>
          <a:xfrm>
            <a:off x="8227872" y="4921890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 enough!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20A9EF-E0C4-4208-800B-9C4E7EF3D40A}"/>
              </a:ext>
            </a:extLst>
          </p:cNvPr>
          <p:cNvSpPr txBox="1"/>
          <p:nvPr/>
        </p:nvSpPr>
        <p:spPr>
          <a:xfrm>
            <a:off x="1306371" y="4653234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62 Approves from Pros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56E59B-9DEC-45B2-AA92-ABA16F1FA260}"/>
              </a:ext>
            </a:extLst>
          </p:cNvPr>
          <p:cNvSpPr txBox="1"/>
          <p:nvPr/>
        </p:nvSpPr>
        <p:spPr>
          <a:xfrm>
            <a:off x="1306371" y="5987560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37 Approves from Pros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D914E9-ED7D-4E9A-B41C-A107C1DB4FEB}"/>
              </a:ext>
            </a:extLst>
          </p:cNvPr>
          <p:cNvSpPr txBox="1"/>
          <p:nvPr/>
        </p:nvSpPr>
        <p:spPr>
          <a:xfrm>
            <a:off x="8227872" y="6229991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 enough!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039A8-55E9-4FA2-A113-3978FA363AB8}"/>
              </a:ext>
            </a:extLst>
          </p:cNvPr>
          <p:cNvSpPr txBox="1"/>
          <p:nvPr/>
        </p:nvSpPr>
        <p:spPr>
          <a:xfrm>
            <a:off x="6437169" y="4921890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Objection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E2687-FC94-41E9-8BB5-B088D67C91B0}"/>
              </a:ext>
            </a:extLst>
          </p:cNvPr>
          <p:cNvSpPr txBox="1"/>
          <p:nvPr/>
        </p:nvSpPr>
        <p:spPr>
          <a:xfrm>
            <a:off x="6437169" y="6229991"/>
            <a:ext cx="271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Objection</a:t>
            </a:r>
            <a:endParaRPr lang="en-US" altLang="ko-KR" sz="28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1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내용 개체 틀 4">
            <a:extLst>
              <a:ext uri="{FF2B5EF4-FFF2-40B4-BE49-F238E27FC236}">
                <a16:creationId xmlns:a16="http://schemas.microsoft.com/office/drawing/2014/main" id="{7B7F7E58-E297-487D-ABF0-D11A12AE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06" y="1334133"/>
            <a:ext cx="10405142" cy="359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When you write,</a:t>
            </a:r>
            <a:endParaRPr lang="en-US" altLang="ko-KR" sz="2400" b="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2400" b="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carefully organize your logic and word choice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establish your profile for recommendation and build influence level</a:t>
            </a:r>
          </a:p>
          <a:p>
            <a:endParaRPr lang="en-US" altLang="ko-KR" sz="2400" b="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When you read,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meet different perspective on the topic</a:t>
            </a:r>
          </a:p>
          <a:p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can show appreciation for reasonable, persuasive opposing ideas </a:t>
            </a: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7C2C509F-222D-4F46-B21F-A7C99743F9E5}"/>
              </a:ext>
            </a:extLst>
          </p:cNvPr>
          <p:cNvSpPr txBox="1">
            <a:spLocks/>
          </p:cNvSpPr>
          <p:nvPr/>
        </p:nvSpPr>
        <p:spPr>
          <a:xfrm>
            <a:off x="595306" y="5313803"/>
            <a:ext cx="10405142" cy="200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develop a concrete moral with balanced view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You become a respectful debater</a:t>
            </a:r>
          </a:p>
          <a:p>
            <a:pPr marL="0" indent="0" algn="ctr">
              <a:buNone/>
            </a:pPr>
            <a:r>
              <a:rPr lang="en-US" altLang="ko-KR" sz="24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sz="24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is a place that different types of people know each other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A9CF35B-8198-426A-8E93-64479E182B6E}"/>
              </a:ext>
            </a:extLst>
          </p:cNvPr>
          <p:cNvSpPr txBox="1">
            <a:spLocks/>
          </p:cNvSpPr>
          <p:nvPr/>
        </p:nvSpPr>
        <p:spPr>
          <a:xfrm>
            <a:off x="430657" y="335629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can we solve this problem?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6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A9CF35B-8198-426A-8E93-64479E182B6E}"/>
              </a:ext>
            </a:extLst>
          </p:cNvPr>
          <p:cNvSpPr txBox="1">
            <a:spLocks/>
          </p:cNvSpPr>
          <p:nvPr/>
        </p:nvSpPr>
        <p:spPr>
          <a:xfrm>
            <a:off x="430657" y="335629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 Bold" panose="020B0600000101010101" pitchFamily="50" charset="-127"/>
                <a:ea typeface="나눔스퀘어" panose="020B0600000101010101" pitchFamily="50" charset="-127"/>
              </a:rPr>
              <a:t>Ultimate goal of </a:t>
            </a:r>
            <a:r>
              <a:rPr lang="en-US" altLang="ko-KR" sz="3600" dirty="0" err="1">
                <a:latin typeface="나눔스퀘어 Bold" panose="020B0600000101010101" pitchFamily="50" charset="-127"/>
                <a:ea typeface="나눔스퀘어" panose="020B0600000101010101" pitchFamily="50" charset="-127"/>
              </a:rPr>
              <a:t>Forus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" panose="020B0600000101010101" pitchFamily="50" charset="-127"/>
              </a:rPr>
              <a:t> system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41AA6-FDE3-4FD6-BB0E-FA4E584C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123805"/>
            <a:ext cx="7198087" cy="539856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0748D44-02CE-48B6-B8E4-3F6E0C18E1FE}"/>
              </a:ext>
            </a:extLst>
          </p:cNvPr>
          <p:cNvSpPr/>
          <p:nvPr/>
        </p:nvSpPr>
        <p:spPr>
          <a:xfrm>
            <a:off x="7691718" y="3429000"/>
            <a:ext cx="699247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8634D-C24E-4725-BF11-B1A95F8C59E7}"/>
              </a:ext>
            </a:extLst>
          </p:cNvPr>
          <p:cNvSpPr/>
          <p:nvPr/>
        </p:nvSpPr>
        <p:spPr>
          <a:xfrm>
            <a:off x="8585177" y="1123805"/>
            <a:ext cx="3388659" cy="5339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6C3D8F-C742-4179-A8B1-DC4EDD7A4D71}"/>
              </a:ext>
            </a:extLst>
          </p:cNvPr>
          <p:cNvSpPr/>
          <p:nvPr/>
        </p:nvSpPr>
        <p:spPr>
          <a:xfrm>
            <a:off x="9403976" y="2034988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A97DD6-ACF6-4E9A-B065-33693C1254FF}"/>
              </a:ext>
            </a:extLst>
          </p:cNvPr>
          <p:cNvSpPr/>
          <p:nvPr/>
        </p:nvSpPr>
        <p:spPr>
          <a:xfrm>
            <a:off x="11455028" y="3762744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3C1ECEA-3AEC-4607-8885-EC735E8706A8}"/>
              </a:ext>
            </a:extLst>
          </p:cNvPr>
          <p:cNvSpPr/>
          <p:nvPr/>
        </p:nvSpPr>
        <p:spPr>
          <a:xfrm>
            <a:off x="10790494" y="1908952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DA59318-99BB-48D0-B247-AB4888968A51}"/>
              </a:ext>
            </a:extLst>
          </p:cNvPr>
          <p:cNvSpPr/>
          <p:nvPr/>
        </p:nvSpPr>
        <p:spPr>
          <a:xfrm>
            <a:off x="8816462" y="2447363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B1AFCB-792E-4DF4-A49D-2FBD325A804C}"/>
              </a:ext>
            </a:extLst>
          </p:cNvPr>
          <p:cNvSpPr/>
          <p:nvPr/>
        </p:nvSpPr>
        <p:spPr>
          <a:xfrm>
            <a:off x="11198064" y="5158661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0B21F83-55D9-4161-AB9F-5BABA4C93726}"/>
              </a:ext>
            </a:extLst>
          </p:cNvPr>
          <p:cNvSpPr/>
          <p:nvPr/>
        </p:nvSpPr>
        <p:spPr>
          <a:xfrm>
            <a:off x="8933004" y="3711387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635196C-34C5-4A19-AD45-5ADF47A2542A}"/>
              </a:ext>
            </a:extLst>
          </p:cNvPr>
          <p:cNvSpPr/>
          <p:nvPr/>
        </p:nvSpPr>
        <p:spPr>
          <a:xfrm>
            <a:off x="10485694" y="2447363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9365FB-6687-4A6A-89A0-06F67351B2E5}"/>
              </a:ext>
            </a:extLst>
          </p:cNvPr>
          <p:cNvSpPr/>
          <p:nvPr/>
        </p:nvSpPr>
        <p:spPr>
          <a:xfrm>
            <a:off x="11126346" y="3195916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3448CC5-579E-4F0C-A7CB-B48A58D61F7C}"/>
              </a:ext>
            </a:extLst>
          </p:cNvPr>
          <p:cNvSpPr/>
          <p:nvPr/>
        </p:nvSpPr>
        <p:spPr>
          <a:xfrm>
            <a:off x="10046423" y="3403370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F4BBE1F-8146-4A3F-A9C3-EC0688F32EA6}"/>
              </a:ext>
            </a:extLst>
          </p:cNvPr>
          <p:cNvSpPr/>
          <p:nvPr/>
        </p:nvSpPr>
        <p:spPr>
          <a:xfrm>
            <a:off x="10973013" y="1463290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73563CD-D23A-468B-9209-4ECECC9177BC}"/>
              </a:ext>
            </a:extLst>
          </p:cNvPr>
          <p:cNvSpPr/>
          <p:nvPr/>
        </p:nvSpPr>
        <p:spPr>
          <a:xfrm>
            <a:off x="11147363" y="3948424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E5DACC-7C0C-4261-A919-E46C7A094C57}"/>
              </a:ext>
            </a:extLst>
          </p:cNvPr>
          <p:cNvSpPr/>
          <p:nvPr/>
        </p:nvSpPr>
        <p:spPr>
          <a:xfrm>
            <a:off x="9672917" y="3790878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67C2204-987A-44F7-9823-6E36193EBAFE}"/>
              </a:ext>
            </a:extLst>
          </p:cNvPr>
          <p:cNvSpPr/>
          <p:nvPr/>
        </p:nvSpPr>
        <p:spPr>
          <a:xfrm>
            <a:off x="9861176" y="5116545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94398D8-71CB-4AD6-B6DF-0A47F6AF1064}"/>
              </a:ext>
            </a:extLst>
          </p:cNvPr>
          <p:cNvSpPr/>
          <p:nvPr/>
        </p:nvSpPr>
        <p:spPr>
          <a:xfrm>
            <a:off x="10407450" y="3863787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CE0E85F-C407-4AF7-9E60-11653B48F732}"/>
              </a:ext>
            </a:extLst>
          </p:cNvPr>
          <p:cNvSpPr/>
          <p:nvPr/>
        </p:nvSpPr>
        <p:spPr>
          <a:xfrm>
            <a:off x="9423624" y="2563904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29BD6CE-0883-48D6-B346-D86C6526A238}"/>
              </a:ext>
            </a:extLst>
          </p:cNvPr>
          <p:cNvSpPr/>
          <p:nvPr/>
        </p:nvSpPr>
        <p:spPr>
          <a:xfrm>
            <a:off x="9867128" y="1463291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702E1C0-4B0B-4D8F-A7E5-9A92E9E6CBE1}"/>
              </a:ext>
            </a:extLst>
          </p:cNvPr>
          <p:cNvSpPr/>
          <p:nvPr/>
        </p:nvSpPr>
        <p:spPr>
          <a:xfrm>
            <a:off x="10973946" y="2375646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662622E-F28E-401A-A5E8-5C8FAC3BE526}"/>
              </a:ext>
            </a:extLst>
          </p:cNvPr>
          <p:cNvSpPr/>
          <p:nvPr/>
        </p:nvSpPr>
        <p:spPr>
          <a:xfrm>
            <a:off x="10673953" y="3061445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52EF59-D328-4D90-95E1-6C008F03CF06}"/>
              </a:ext>
            </a:extLst>
          </p:cNvPr>
          <p:cNvSpPr/>
          <p:nvPr/>
        </p:nvSpPr>
        <p:spPr>
          <a:xfrm>
            <a:off x="9512699" y="3092821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E5B674-9032-476C-AB11-DA9AD1F57A72}"/>
              </a:ext>
            </a:extLst>
          </p:cNvPr>
          <p:cNvSpPr/>
          <p:nvPr/>
        </p:nvSpPr>
        <p:spPr>
          <a:xfrm>
            <a:off x="10552604" y="3446928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A978498-D04C-4073-B3E7-C2B3D9E1A191}"/>
              </a:ext>
            </a:extLst>
          </p:cNvPr>
          <p:cNvSpPr/>
          <p:nvPr/>
        </p:nvSpPr>
        <p:spPr>
          <a:xfrm>
            <a:off x="9885631" y="2060757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330FA2-B961-4022-9EA1-DB777552E52B}"/>
              </a:ext>
            </a:extLst>
          </p:cNvPr>
          <p:cNvSpPr/>
          <p:nvPr/>
        </p:nvSpPr>
        <p:spPr>
          <a:xfrm>
            <a:off x="9049545" y="4774970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E0672E8-BA66-4282-8241-58FDB60F5A9E}"/>
              </a:ext>
            </a:extLst>
          </p:cNvPr>
          <p:cNvSpPr/>
          <p:nvPr/>
        </p:nvSpPr>
        <p:spPr>
          <a:xfrm>
            <a:off x="10981978" y="4433048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866324-BC14-43D2-8702-A430A8EEB72B}"/>
              </a:ext>
            </a:extLst>
          </p:cNvPr>
          <p:cNvSpPr/>
          <p:nvPr/>
        </p:nvSpPr>
        <p:spPr>
          <a:xfrm>
            <a:off x="10553751" y="4891512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21C9C5-CDAF-4D71-8AE3-5B8B73424566}"/>
              </a:ext>
            </a:extLst>
          </p:cNvPr>
          <p:cNvSpPr/>
          <p:nvPr/>
        </p:nvSpPr>
        <p:spPr>
          <a:xfrm>
            <a:off x="10362114" y="5478475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44EFD6D-971D-414C-BAAA-99984FBEF4F9}"/>
              </a:ext>
            </a:extLst>
          </p:cNvPr>
          <p:cNvSpPr/>
          <p:nvPr/>
        </p:nvSpPr>
        <p:spPr>
          <a:xfrm>
            <a:off x="9709921" y="4235783"/>
            <a:ext cx="233083" cy="2330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D6A9DD3-0E48-4A03-84D6-03BA37B956C1}"/>
              </a:ext>
            </a:extLst>
          </p:cNvPr>
          <p:cNvCxnSpPr/>
          <p:nvPr/>
        </p:nvCxnSpPr>
        <p:spPr>
          <a:xfrm flipH="1" flipV="1">
            <a:off x="9049545" y="4023961"/>
            <a:ext cx="116541" cy="7220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00B929-0535-43C5-974C-B3C7625114FB}"/>
              </a:ext>
            </a:extLst>
          </p:cNvPr>
          <p:cNvCxnSpPr>
            <a:cxnSpLocks/>
          </p:cNvCxnSpPr>
          <p:nvPr/>
        </p:nvCxnSpPr>
        <p:spPr>
          <a:xfrm flipH="1" flipV="1">
            <a:off x="9840861" y="4507613"/>
            <a:ext cx="124898" cy="5816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57D555E-5B04-4B36-A5B7-BD8D20996DC2}"/>
              </a:ext>
            </a:extLst>
          </p:cNvPr>
          <p:cNvCxnSpPr/>
          <p:nvPr/>
        </p:nvCxnSpPr>
        <p:spPr>
          <a:xfrm flipH="1" flipV="1">
            <a:off x="10552604" y="4116818"/>
            <a:ext cx="116541" cy="7220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2FA1BCE-5635-4E2D-B1C2-DCB6FF5E2CB1}"/>
              </a:ext>
            </a:extLst>
          </p:cNvPr>
          <p:cNvCxnSpPr>
            <a:cxnSpLocks/>
          </p:cNvCxnSpPr>
          <p:nvPr/>
        </p:nvCxnSpPr>
        <p:spPr>
          <a:xfrm flipH="1" flipV="1">
            <a:off x="10870279" y="3323956"/>
            <a:ext cx="256068" cy="6652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C0005A1-0D74-41AC-BF26-F5E0A2E6B6B2}"/>
              </a:ext>
            </a:extLst>
          </p:cNvPr>
          <p:cNvCxnSpPr>
            <a:cxnSpLocks/>
          </p:cNvCxnSpPr>
          <p:nvPr/>
        </p:nvCxnSpPr>
        <p:spPr>
          <a:xfrm flipH="1" flipV="1">
            <a:off x="10054133" y="2428656"/>
            <a:ext cx="77703" cy="865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741BC1-3C84-424F-8000-73C5884C609A}"/>
              </a:ext>
            </a:extLst>
          </p:cNvPr>
          <p:cNvCxnSpPr>
            <a:cxnSpLocks/>
          </p:cNvCxnSpPr>
          <p:nvPr/>
        </p:nvCxnSpPr>
        <p:spPr>
          <a:xfrm flipH="1" flipV="1">
            <a:off x="9797150" y="3323956"/>
            <a:ext cx="200512" cy="1193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4F414F8-EBB1-47DC-A0AF-26F9ACEF99CF}"/>
              </a:ext>
            </a:extLst>
          </p:cNvPr>
          <p:cNvCxnSpPr>
            <a:cxnSpLocks/>
          </p:cNvCxnSpPr>
          <p:nvPr/>
        </p:nvCxnSpPr>
        <p:spPr>
          <a:xfrm flipH="1" flipV="1">
            <a:off x="10069291" y="5391745"/>
            <a:ext cx="267497" cy="86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0E9A8A9-B609-4A7C-8E87-588108AD791D}"/>
              </a:ext>
            </a:extLst>
          </p:cNvPr>
          <p:cNvCxnSpPr>
            <a:cxnSpLocks/>
          </p:cNvCxnSpPr>
          <p:nvPr/>
        </p:nvCxnSpPr>
        <p:spPr>
          <a:xfrm flipH="1" flipV="1">
            <a:off x="9046543" y="2688570"/>
            <a:ext cx="413785" cy="5073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0567080-B7B2-49D1-84A3-C2BDF523A75F}"/>
              </a:ext>
            </a:extLst>
          </p:cNvPr>
          <p:cNvCxnSpPr>
            <a:cxnSpLocks/>
          </p:cNvCxnSpPr>
          <p:nvPr/>
        </p:nvCxnSpPr>
        <p:spPr>
          <a:xfrm flipV="1">
            <a:off x="9526032" y="2334465"/>
            <a:ext cx="0" cy="1883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B2ABC36-8418-4177-B686-CB7A769593DE}"/>
              </a:ext>
            </a:extLst>
          </p:cNvPr>
          <p:cNvCxnSpPr>
            <a:cxnSpLocks/>
          </p:cNvCxnSpPr>
          <p:nvPr/>
        </p:nvCxnSpPr>
        <p:spPr>
          <a:xfrm flipH="1" flipV="1">
            <a:off x="10162315" y="2280684"/>
            <a:ext cx="277873" cy="2115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1AA00B1-8B1B-4D4F-B655-8375B53D9C49}"/>
              </a:ext>
            </a:extLst>
          </p:cNvPr>
          <p:cNvCxnSpPr>
            <a:cxnSpLocks/>
          </p:cNvCxnSpPr>
          <p:nvPr/>
        </p:nvCxnSpPr>
        <p:spPr>
          <a:xfrm flipH="1">
            <a:off x="10729208" y="2522847"/>
            <a:ext cx="201314" cy="406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0666EAA-2A59-48F8-B6A3-0D8BC4539DF1}"/>
              </a:ext>
            </a:extLst>
          </p:cNvPr>
          <p:cNvCxnSpPr>
            <a:cxnSpLocks/>
          </p:cNvCxnSpPr>
          <p:nvPr/>
        </p:nvCxnSpPr>
        <p:spPr>
          <a:xfrm flipH="1" flipV="1">
            <a:off x="11342163" y="3453773"/>
            <a:ext cx="153117" cy="3326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C4B2E55-73F8-4B04-823C-C38B44B46662}"/>
              </a:ext>
            </a:extLst>
          </p:cNvPr>
          <p:cNvCxnSpPr>
            <a:cxnSpLocks/>
          </p:cNvCxnSpPr>
          <p:nvPr/>
        </p:nvCxnSpPr>
        <p:spPr>
          <a:xfrm flipH="1">
            <a:off x="10336788" y="3541077"/>
            <a:ext cx="1978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3520404-164F-4E43-A26A-99FE46D9E219}"/>
              </a:ext>
            </a:extLst>
          </p:cNvPr>
          <p:cNvCxnSpPr>
            <a:cxnSpLocks/>
          </p:cNvCxnSpPr>
          <p:nvPr/>
        </p:nvCxnSpPr>
        <p:spPr>
          <a:xfrm flipH="1" flipV="1">
            <a:off x="10634432" y="2728047"/>
            <a:ext cx="153117" cy="3326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A8EF64E-0C77-450B-9690-44A2890E2241}"/>
              </a:ext>
            </a:extLst>
          </p:cNvPr>
          <p:cNvCxnSpPr>
            <a:cxnSpLocks/>
          </p:cNvCxnSpPr>
          <p:nvPr/>
        </p:nvCxnSpPr>
        <p:spPr>
          <a:xfrm flipH="1">
            <a:off x="10214169" y="2137358"/>
            <a:ext cx="486892" cy="22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F896E09-3E36-4B14-AEF2-40F17E95B276}"/>
              </a:ext>
            </a:extLst>
          </p:cNvPr>
          <p:cNvCxnSpPr>
            <a:cxnSpLocks/>
          </p:cNvCxnSpPr>
          <p:nvPr/>
        </p:nvCxnSpPr>
        <p:spPr>
          <a:xfrm flipH="1">
            <a:off x="10242316" y="1554893"/>
            <a:ext cx="486892" cy="22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A32DB6-819D-4728-BA94-9DD4A0ED81C8}"/>
              </a:ext>
            </a:extLst>
          </p:cNvPr>
          <p:cNvCxnSpPr>
            <a:cxnSpLocks/>
          </p:cNvCxnSpPr>
          <p:nvPr/>
        </p:nvCxnSpPr>
        <p:spPr>
          <a:xfrm flipH="1" flipV="1">
            <a:off x="10188206" y="1640723"/>
            <a:ext cx="512855" cy="3399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8A30A8-67B0-43C0-868D-E14D20D6E2FB}"/>
              </a:ext>
            </a:extLst>
          </p:cNvPr>
          <p:cNvCxnSpPr>
            <a:cxnSpLocks/>
          </p:cNvCxnSpPr>
          <p:nvPr/>
        </p:nvCxnSpPr>
        <p:spPr>
          <a:xfrm flipH="1">
            <a:off x="10188206" y="1680212"/>
            <a:ext cx="694733" cy="3156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106DA9-579D-4736-B93B-4D77C88B52B0}"/>
              </a:ext>
            </a:extLst>
          </p:cNvPr>
          <p:cNvCxnSpPr>
            <a:cxnSpLocks/>
          </p:cNvCxnSpPr>
          <p:nvPr/>
        </p:nvCxnSpPr>
        <p:spPr>
          <a:xfrm flipH="1" flipV="1">
            <a:off x="9660773" y="2189112"/>
            <a:ext cx="214674" cy="236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B9B73D-8725-401E-8653-3391E7CD5628}"/>
              </a:ext>
            </a:extLst>
          </p:cNvPr>
          <p:cNvCxnSpPr>
            <a:cxnSpLocks/>
          </p:cNvCxnSpPr>
          <p:nvPr/>
        </p:nvCxnSpPr>
        <p:spPr>
          <a:xfrm flipH="1" flipV="1">
            <a:off x="9125617" y="2563076"/>
            <a:ext cx="277786" cy="456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3DDAB9-5685-43EE-AA44-A773A0716DC2}"/>
              </a:ext>
            </a:extLst>
          </p:cNvPr>
          <p:cNvCxnSpPr>
            <a:cxnSpLocks/>
          </p:cNvCxnSpPr>
          <p:nvPr/>
        </p:nvCxnSpPr>
        <p:spPr>
          <a:xfrm flipH="1">
            <a:off x="9182743" y="3346122"/>
            <a:ext cx="337774" cy="3322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9E3E44-622E-432B-969B-A0D33EE94906}"/>
              </a:ext>
            </a:extLst>
          </p:cNvPr>
          <p:cNvCxnSpPr>
            <a:cxnSpLocks/>
          </p:cNvCxnSpPr>
          <p:nvPr/>
        </p:nvCxnSpPr>
        <p:spPr>
          <a:xfrm flipH="1" flipV="1">
            <a:off x="9651080" y="3361983"/>
            <a:ext cx="97309" cy="404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61E310F-0E43-4D96-A435-3DFC62FFE66B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9788323" y="4026487"/>
            <a:ext cx="38140" cy="2092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013822B-CC96-4702-B547-9C052E103331}"/>
              </a:ext>
            </a:extLst>
          </p:cNvPr>
          <p:cNvCxnSpPr>
            <a:cxnSpLocks/>
          </p:cNvCxnSpPr>
          <p:nvPr/>
        </p:nvCxnSpPr>
        <p:spPr>
          <a:xfrm flipH="1" flipV="1">
            <a:off x="11134660" y="4745983"/>
            <a:ext cx="108228" cy="413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8A14406-B827-4776-9DF9-F966FDCBB3F7}"/>
              </a:ext>
            </a:extLst>
          </p:cNvPr>
          <p:cNvSpPr/>
          <p:nvPr/>
        </p:nvSpPr>
        <p:spPr>
          <a:xfrm>
            <a:off x="9107815" y="5994316"/>
            <a:ext cx="2482987" cy="220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Forus</a:t>
            </a:r>
            <a:r>
              <a:rPr lang="en-US" altLang="ko-KR" sz="1600" dirty="0">
                <a:solidFill>
                  <a:schemeClr val="tx1"/>
                </a:solidFill>
              </a:rPr>
              <a:t> like map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4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F52A387-9214-4620-8BFA-AA7B48D3E33F}"/>
              </a:ext>
            </a:extLst>
          </p:cNvPr>
          <p:cNvSpPr txBox="1">
            <a:spLocks/>
          </p:cNvSpPr>
          <p:nvPr/>
        </p:nvSpPr>
        <p:spPr>
          <a:xfrm>
            <a:off x="430657" y="394527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274320" y="291662"/>
            <a:ext cx="320986" cy="320986"/>
          </a:xfrm>
          <a:prstGeom prst="rtTriangle">
            <a:avLst/>
          </a:prstGeom>
          <a:solidFill>
            <a:srgbClr val="003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내용 개체 틀 4">
            <a:extLst>
              <a:ext uri="{FF2B5EF4-FFF2-40B4-BE49-F238E27FC236}">
                <a16:creationId xmlns:a16="http://schemas.microsoft.com/office/drawing/2014/main" id="{7B7F7E58-E297-487D-ABF0-D11A12AE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06" y="1334133"/>
            <a:ext cx="10405142" cy="460946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Do you think social networks make people radical?(Agree or Disagree)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(1) Reason to agree?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(2) Reason to disagree?</a:t>
            </a:r>
          </a:p>
          <a:p>
            <a:pPr marL="457200" indent="-457200">
              <a:buAutoNum type="arabicPeriod" startAt="2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Do you think </a:t>
            </a:r>
            <a:r>
              <a:rPr lang="en-US" altLang="ko-KR" sz="2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new recommendation system can solve clustering 	problem in political issues?(Yes or No)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(1)  Why do you think that </a:t>
            </a:r>
            <a:r>
              <a:rPr lang="en-US" altLang="ko-KR" sz="2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cannot solve the problem?(Only answer If he 	or she choose “No” in problem 2)</a:t>
            </a:r>
          </a:p>
          <a:p>
            <a:pPr marL="457200" indent="-457200">
              <a:buAutoNum type="arabicPeriod" startAt="3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What is your primary interface for using social networks?(Android 	app, IOS app, Homepage in mobile, Homepage in computer)</a:t>
            </a:r>
          </a:p>
          <a:p>
            <a:pPr marL="457200" indent="-457200">
              <a:buAutoNum type="arabicPeriod" startAt="3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Do you think people have been divided politically and ideologically in recent years?</a:t>
            </a:r>
          </a:p>
          <a:p>
            <a:pPr marL="457200" indent="-457200">
              <a:buAutoNum type="arabicPeriod" startAt="3"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Are you interested in using </a:t>
            </a:r>
            <a:r>
              <a:rPr lang="en-US" altLang="ko-KR" sz="2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if it is complete?(Yes or No)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(1) Why?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(2) Why not?</a:t>
            </a:r>
          </a:p>
          <a:p>
            <a:pPr marL="457200" indent="-457200">
              <a:buAutoNum type="arabicPeriod" startAt="6"/>
            </a:pPr>
            <a:r>
              <a:rPr lang="en-US" altLang="ko-KR" sz="2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 has problem with (a. interface and design, b. main concept, c. lack of hooks(not fun), d </a:t>
            </a:r>
            <a:r>
              <a:rPr lang="en-US" altLang="ko-KR" sz="2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etc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	(1) What is the problem?(only if he or she choose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d.etc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7. (Optional) Please give me ideas for improving </a:t>
            </a:r>
            <a:r>
              <a:rPr lang="en-US" altLang="ko-KR" sz="2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  <a:t>Forus</a:t>
            </a:r>
            <a:b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anose="020B0604020202020204" pitchFamily="34" charset="0"/>
              </a:rPr>
            </a:b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  <a:p>
            <a:pPr marL="457200" indent="-457200">
              <a:buAutoNum type="arabicPeriod" startAt="3"/>
            </a:pP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A9CF35B-8198-426A-8E93-64479E182B6E}"/>
              </a:ext>
            </a:extLst>
          </p:cNvPr>
          <p:cNvSpPr txBox="1">
            <a:spLocks/>
          </p:cNvSpPr>
          <p:nvPr/>
        </p:nvSpPr>
        <p:spPr>
          <a:xfrm>
            <a:off x="430657" y="335629"/>
            <a:ext cx="984885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survey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44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6855</TotalTime>
  <Words>218</Words>
  <Application>Microsoft Office PowerPoint</Application>
  <PresentationFormat>와이드스크린</PresentationFormat>
  <Paragraphs>58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나눔스퀘어 ExtraBold</vt:lpstr>
      <vt:lpstr>나눔스퀘어 Bold</vt:lpstr>
      <vt:lpstr>나눔스퀘어</vt:lpstr>
      <vt:lpstr>나눔바른고딕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박재균</dc:creator>
  <cp:keywords/>
  <dc:description/>
  <cp:lastModifiedBy>kim</cp:lastModifiedBy>
  <cp:revision>530</cp:revision>
  <dcterms:created xsi:type="dcterms:W3CDTF">2018-05-29T15:26:03Z</dcterms:created>
  <dcterms:modified xsi:type="dcterms:W3CDTF">2019-12-04T17:32:10Z</dcterms:modified>
  <cp:category/>
</cp:coreProperties>
</file>