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366" r:id="rId2"/>
    <p:sldId id="376" r:id="rId3"/>
    <p:sldId id="426" r:id="rId4"/>
    <p:sldId id="377" r:id="rId5"/>
    <p:sldId id="428" r:id="rId6"/>
    <p:sldId id="429" r:id="rId7"/>
    <p:sldId id="433" r:id="rId8"/>
    <p:sldId id="434" r:id="rId9"/>
    <p:sldId id="431" r:id="rId10"/>
    <p:sldId id="435" r:id="rId11"/>
  </p:sldIdLst>
  <p:sldSz cx="12192000" cy="6858000"/>
  <p:notesSz cx="6858000" cy="9144000"/>
  <p:embeddedFontLst>
    <p:embeddedFont>
      <p:font typeface="나눔바른고딕 Light" panose="020B0603020101020101" pitchFamily="50" charset="-127"/>
      <p:regular r:id="rId13"/>
    </p:embeddedFont>
    <p:embeddedFont>
      <p:font typeface="나눔스퀘어" panose="020B0600000101010101" pitchFamily="50" charset="-127"/>
      <p:regular r:id="rId14"/>
    </p:embeddedFont>
    <p:embeddedFont>
      <p:font typeface="나눔스퀘어 Bold" panose="020B0600000101010101" pitchFamily="50" charset="-127"/>
      <p:bold r:id="rId15"/>
    </p:embeddedFont>
    <p:embeddedFont>
      <p:font typeface="나눔스퀘어 ExtraBold" panose="020B0600000101010101" pitchFamily="50" charset="-127"/>
      <p:bold r:id="rId16"/>
    </p:embeddedFont>
    <p:embeddedFont>
      <p:font typeface="맑은 고딕" panose="020B0503020000020004" pitchFamily="50" charset="-127"/>
      <p:regular r:id="rId17"/>
      <p:bold r:id="rId18"/>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B400"/>
    <a:srgbClr val="CCD7E6"/>
    <a:srgbClr val="99AFCD"/>
    <a:srgbClr val="6687B4"/>
    <a:srgbClr val="325F9B"/>
    <a:srgbClr val="B2C3D9"/>
    <a:srgbClr val="003883"/>
    <a:srgbClr val="ABE199"/>
    <a:srgbClr val="7F9BC1"/>
    <a:srgbClr val="4C7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7" autoAdjust="0"/>
    <p:restoredTop sz="93975" autoAdjust="0"/>
  </p:normalViewPr>
  <p:slideViewPr>
    <p:cSldViewPr snapToGrid="0">
      <p:cViewPr varScale="1">
        <p:scale>
          <a:sx n="104" d="100"/>
          <a:sy n="104" d="100"/>
        </p:scale>
        <p:origin x="936" y="102"/>
      </p:cViewPr>
      <p:guideLst>
        <p:guide orient="horz" pos="2137"/>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47074-0E4B-4F92-BD58-082AD1BCDAAD}" type="datetimeFigureOut">
              <a:rPr lang="ko-KR" altLang="en-US" smtClean="0"/>
              <a:t>2019-10-07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B5F0C-F0E6-417A-97EC-E03BAEE14F2D}" type="slidenum">
              <a:rPr lang="ko-KR" altLang="en-US" smtClean="0"/>
              <a:t>‹#›</a:t>
            </a:fld>
            <a:endParaRPr lang="ko-KR" altLang="en-US"/>
          </a:p>
        </p:txBody>
      </p:sp>
    </p:spTree>
    <p:extLst>
      <p:ext uri="{BB962C8B-B14F-4D97-AF65-F5344CB8AC3E}">
        <p14:creationId xmlns:p14="http://schemas.microsoft.com/office/powerpoint/2010/main" val="154222377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39B5F0C-F0E6-417A-97EC-E03BAEE14F2D}" type="slidenum">
              <a:rPr lang="ko-KR" altLang="en-US" smtClean="0"/>
              <a:t>2</a:t>
            </a:fld>
            <a:endParaRPr lang="ko-KR" altLang="en-US"/>
          </a:p>
        </p:txBody>
      </p:sp>
    </p:spTree>
    <p:extLst>
      <p:ext uri="{BB962C8B-B14F-4D97-AF65-F5344CB8AC3E}">
        <p14:creationId xmlns:p14="http://schemas.microsoft.com/office/powerpoint/2010/main" val="764860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impose strict sanctions on swear words, disrespectful expressions and personal attacks</a:t>
            </a:r>
            <a:endParaRPr lang="ko-KR" altLang="en-US" dirty="0"/>
          </a:p>
        </p:txBody>
      </p:sp>
      <p:sp>
        <p:nvSpPr>
          <p:cNvPr id="4" name="슬라이드 번호 개체 틀 3"/>
          <p:cNvSpPr>
            <a:spLocks noGrp="1"/>
          </p:cNvSpPr>
          <p:nvPr>
            <p:ph type="sldNum" sz="quarter" idx="10"/>
          </p:nvPr>
        </p:nvSpPr>
        <p:spPr/>
        <p:txBody>
          <a:bodyPr/>
          <a:lstStyle/>
          <a:p>
            <a:fld id="{339B5F0C-F0E6-417A-97EC-E03BAEE14F2D}" type="slidenum">
              <a:rPr lang="ko-KR" altLang="en-US" smtClean="0"/>
              <a:t>3</a:t>
            </a:fld>
            <a:endParaRPr lang="ko-KR" altLang="en-US"/>
          </a:p>
        </p:txBody>
      </p:sp>
    </p:spTree>
    <p:extLst>
      <p:ext uri="{BB962C8B-B14F-4D97-AF65-F5344CB8AC3E}">
        <p14:creationId xmlns:p14="http://schemas.microsoft.com/office/powerpoint/2010/main" val="1647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Fair enough</a:t>
            </a:r>
            <a:r>
              <a:rPr lang="ko-KR" altLang="en-US" dirty="0"/>
              <a:t>는 각 입장에 대해 논리적이라 생각하면 얼마든지 줄 수 있음</a:t>
            </a:r>
            <a:r>
              <a:rPr lang="en-US" altLang="ko-KR" dirty="0"/>
              <a:t>. </a:t>
            </a:r>
            <a:r>
              <a:rPr lang="ko-KR" altLang="en-US" dirty="0"/>
              <a:t>찬반 중 하나를 선택할 경우 상대 진영의 의견에 대해서는 </a:t>
            </a:r>
            <a:r>
              <a:rPr lang="en-US" altLang="ko-KR" dirty="0"/>
              <a:t>Approve</a:t>
            </a:r>
            <a:r>
              <a:rPr lang="ko-KR" altLang="en-US" dirty="0"/>
              <a:t>로 </a:t>
            </a:r>
            <a:r>
              <a:rPr lang="en-US" altLang="ko-KR" dirty="0"/>
              <a:t>count</a:t>
            </a:r>
            <a:r>
              <a:rPr lang="ko-KR" altLang="en-US" dirty="0"/>
              <a:t>가 올라가나</a:t>
            </a:r>
            <a:r>
              <a:rPr lang="en-US" altLang="ko-KR" dirty="0"/>
              <a:t>, </a:t>
            </a:r>
            <a:r>
              <a:rPr lang="ko-KR" altLang="en-US" dirty="0"/>
              <a:t>우리 진영에 대해서는 </a:t>
            </a:r>
            <a:r>
              <a:rPr lang="en-US" altLang="ko-KR" dirty="0"/>
              <a:t>approve</a:t>
            </a:r>
            <a:r>
              <a:rPr lang="ko-KR" altLang="en-US" dirty="0"/>
              <a:t>를 따로 표시하지 않음 </a:t>
            </a:r>
            <a:r>
              <a:rPr lang="en-US" altLang="ko-KR" dirty="0"/>
              <a:t>(</a:t>
            </a:r>
            <a:r>
              <a:rPr lang="ko-KR" altLang="en-US" dirty="0"/>
              <a:t>의견 올리는 순서에 대해서는 영향을 줄 수 있겠다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339B5F0C-F0E6-417A-97EC-E03BAEE14F2D}" type="slidenum">
              <a:rPr lang="ko-KR" altLang="en-US" smtClean="0"/>
              <a:t>5</a:t>
            </a:fld>
            <a:endParaRPr lang="ko-KR" altLang="en-US"/>
          </a:p>
        </p:txBody>
      </p:sp>
    </p:spTree>
    <p:extLst>
      <p:ext uri="{BB962C8B-B14F-4D97-AF65-F5344CB8AC3E}">
        <p14:creationId xmlns:p14="http://schemas.microsoft.com/office/powerpoint/2010/main" val="2294652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Fair enough</a:t>
            </a:r>
            <a:r>
              <a:rPr lang="ko-KR" altLang="en-US" dirty="0"/>
              <a:t>는 각 입장에 대해 논리적이라 생각하면 얼마든지 줄 수 있음</a:t>
            </a:r>
            <a:r>
              <a:rPr lang="en-US" altLang="ko-KR" dirty="0"/>
              <a:t>. </a:t>
            </a:r>
            <a:r>
              <a:rPr lang="ko-KR" altLang="en-US" dirty="0"/>
              <a:t>찬반 중 하나를 선택할 경우 상대 진영의 의견에 대해서는 </a:t>
            </a:r>
            <a:r>
              <a:rPr lang="en-US" altLang="ko-KR" dirty="0"/>
              <a:t>Approve</a:t>
            </a:r>
            <a:r>
              <a:rPr lang="ko-KR" altLang="en-US" dirty="0"/>
              <a:t>로 </a:t>
            </a:r>
            <a:r>
              <a:rPr lang="en-US" altLang="ko-KR" dirty="0"/>
              <a:t>count</a:t>
            </a:r>
            <a:r>
              <a:rPr lang="ko-KR" altLang="en-US" dirty="0"/>
              <a:t>가 올라가나</a:t>
            </a:r>
            <a:r>
              <a:rPr lang="en-US" altLang="ko-KR" dirty="0"/>
              <a:t>, </a:t>
            </a:r>
            <a:r>
              <a:rPr lang="ko-KR" altLang="en-US" dirty="0"/>
              <a:t>우리 진영에 대해서는 </a:t>
            </a:r>
            <a:r>
              <a:rPr lang="en-US" altLang="ko-KR" dirty="0"/>
              <a:t>approve</a:t>
            </a:r>
            <a:r>
              <a:rPr lang="ko-KR" altLang="en-US" dirty="0"/>
              <a:t>를 따로 표시하지 않음 </a:t>
            </a:r>
            <a:r>
              <a:rPr lang="en-US" altLang="ko-KR" dirty="0"/>
              <a:t>(</a:t>
            </a:r>
            <a:r>
              <a:rPr lang="ko-KR" altLang="en-US" dirty="0"/>
              <a:t>의견 올리는 순서에 대해서는 영향을 줄 수 있겠다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339B5F0C-F0E6-417A-97EC-E03BAEE14F2D}" type="slidenum">
              <a:rPr lang="ko-KR" altLang="en-US" smtClean="0"/>
              <a:t>6</a:t>
            </a:fld>
            <a:endParaRPr lang="ko-KR" altLang="en-US"/>
          </a:p>
        </p:txBody>
      </p:sp>
    </p:spTree>
    <p:extLst>
      <p:ext uri="{BB962C8B-B14F-4D97-AF65-F5344CB8AC3E}">
        <p14:creationId xmlns:p14="http://schemas.microsoft.com/office/powerpoint/2010/main" val="1244732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39B5F0C-F0E6-417A-97EC-E03BAEE14F2D}" type="slidenum">
              <a:rPr lang="ko-KR" altLang="en-US" smtClean="0"/>
              <a:t>9</a:t>
            </a:fld>
            <a:endParaRPr lang="ko-KR" altLang="en-US"/>
          </a:p>
        </p:txBody>
      </p:sp>
    </p:spTree>
    <p:extLst>
      <p:ext uri="{BB962C8B-B14F-4D97-AF65-F5344CB8AC3E}">
        <p14:creationId xmlns:p14="http://schemas.microsoft.com/office/powerpoint/2010/main" val="2782754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39B5F0C-F0E6-417A-97EC-E03BAEE14F2D}" type="slidenum">
              <a:rPr lang="ko-KR" altLang="en-US" smtClean="0"/>
              <a:t>10</a:t>
            </a:fld>
            <a:endParaRPr lang="ko-KR" altLang="en-US"/>
          </a:p>
        </p:txBody>
      </p:sp>
    </p:spTree>
    <p:extLst>
      <p:ext uri="{BB962C8B-B14F-4D97-AF65-F5344CB8AC3E}">
        <p14:creationId xmlns:p14="http://schemas.microsoft.com/office/powerpoint/2010/main" val="1656891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A798F2A1-6537-4B5D-950A-3B29B3D56478}" type="datetime1">
              <a:rPr lang="ko-KR" altLang="en-US" smtClean="0"/>
              <a:t>2019-10-07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370A684-FFC5-4B3D-B4F7-C05144B80770}" type="slidenum">
              <a:rPr lang="ko-KR" altLang="en-US" smtClean="0"/>
              <a:t>‹#›</a:t>
            </a:fld>
            <a:endParaRPr lang="ko-KR" altLang="en-US"/>
          </a:p>
        </p:txBody>
      </p:sp>
    </p:spTree>
    <p:extLst>
      <p:ext uri="{BB962C8B-B14F-4D97-AF65-F5344CB8AC3E}">
        <p14:creationId xmlns:p14="http://schemas.microsoft.com/office/powerpoint/2010/main" val="321671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E4CB09C4-B028-45AA-A476-3D11398E8298}" type="datetime1">
              <a:rPr lang="ko-KR" altLang="en-US" smtClean="0"/>
              <a:t>2019-10-07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370A684-FFC5-4B3D-B4F7-C05144B80770}" type="slidenum">
              <a:rPr lang="ko-KR" altLang="en-US" smtClean="0"/>
              <a:t>‹#›</a:t>
            </a:fld>
            <a:endParaRPr lang="ko-KR" altLang="en-US"/>
          </a:p>
        </p:txBody>
      </p:sp>
    </p:spTree>
    <p:extLst>
      <p:ext uri="{BB962C8B-B14F-4D97-AF65-F5344CB8AC3E}">
        <p14:creationId xmlns:p14="http://schemas.microsoft.com/office/powerpoint/2010/main" val="673359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D4035-7633-4AE3-8E2F-314D7349CAD7}" type="datetime1">
              <a:rPr lang="ko-KR" altLang="en-US" smtClean="0"/>
              <a:t>2019-10-07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0A684-FFC5-4B3D-B4F7-C05144B80770}" type="slidenum">
              <a:rPr lang="ko-KR" altLang="en-US" smtClean="0"/>
              <a:t>‹#›</a:t>
            </a:fld>
            <a:endParaRPr lang="ko-KR" altLang="en-US"/>
          </a:p>
        </p:txBody>
      </p:sp>
    </p:spTree>
    <p:extLst>
      <p:ext uri="{BB962C8B-B14F-4D97-AF65-F5344CB8AC3E}">
        <p14:creationId xmlns:p14="http://schemas.microsoft.com/office/powerpoint/2010/main" val="146519374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heverge.com/2019/3/28/18285572/prison-labor-finland-artificial-intelligence-data-tagging-vainu"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52A387-9214-4620-8BFA-AA7B48D3E33F}"/>
              </a:ext>
            </a:extLst>
          </p:cNvPr>
          <p:cNvSpPr>
            <a:spLocks noGrp="1"/>
          </p:cNvSpPr>
          <p:nvPr>
            <p:ph type="ctrTitle"/>
          </p:nvPr>
        </p:nvSpPr>
        <p:spPr>
          <a:xfrm>
            <a:off x="203200" y="2350799"/>
            <a:ext cx="9144000" cy="2387600"/>
          </a:xfrm>
        </p:spPr>
        <p:txBody>
          <a:bodyPr>
            <a:normAutofit/>
          </a:bodyPr>
          <a:lstStyle/>
          <a:p>
            <a:pPr algn="l"/>
            <a:r>
              <a:rPr lang="en-US" altLang="ko-KR" sz="2800" dirty="0">
                <a:solidFill>
                  <a:srgbClr val="003883"/>
                </a:solidFill>
                <a:latin typeface="나눔스퀘어" panose="020B0600000101010101" pitchFamily="50" charset="-127"/>
                <a:ea typeface="나눔스퀘어" panose="020B0600000101010101" pitchFamily="50" charset="-127"/>
              </a:rPr>
              <a:t>CS489 Project Sales Pitch</a:t>
            </a:r>
            <a:br>
              <a:rPr lang="en-US" altLang="ko-KR" sz="2800" dirty="0">
                <a:solidFill>
                  <a:srgbClr val="2DB400"/>
                </a:solidFill>
                <a:latin typeface="나눔스퀘어 Bold" panose="020B0600000101010101" pitchFamily="50" charset="-127"/>
                <a:ea typeface="나눔스퀘어 Bold" panose="020B0600000101010101" pitchFamily="50" charset="-127"/>
              </a:rPr>
            </a:br>
            <a:r>
              <a:rPr lang="en-US" altLang="ko-KR" sz="3600" dirty="0" err="1">
                <a:latin typeface="나눔스퀘어 Bold" panose="020B0600000101010101" pitchFamily="50" charset="-127"/>
                <a:ea typeface="나눔스퀘어 Bold" panose="020B0600000101010101" pitchFamily="50" charset="-127"/>
              </a:rPr>
              <a:t>Forus</a:t>
            </a:r>
            <a:r>
              <a:rPr lang="en-US" altLang="ko-KR" sz="3600" dirty="0">
                <a:latin typeface="나눔스퀘어 Bold" panose="020B0600000101010101" pitchFamily="50" charset="-127"/>
                <a:ea typeface="나눔스퀘어 Bold" panose="020B0600000101010101" pitchFamily="50" charset="-127"/>
              </a:rPr>
              <a:t>: A healthy debate platform </a:t>
            </a:r>
            <a:endParaRPr lang="ko-KR" altLang="en-US" sz="2800" dirty="0">
              <a:solidFill>
                <a:srgbClr val="2DB400"/>
              </a:solidFill>
              <a:latin typeface="나눔스퀘어 Bold" panose="020B0600000101010101" pitchFamily="50" charset="-127"/>
              <a:ea typeface="나눔스퀘어 Bold" panose="020B0600000101010101" pitchFamily="50" charset="-127"/>
            </a:endParaRPr>
          </a:p>
        </p:txBody>
      </p:sp>
      <p:sp>
        <p:nvSpPr>
          <p:cNvPr id="3" name="부제목 2">
            <a:extLst>
              <a:ext uri="{FF2B5EF4-FFF2-40B4-BE49-F238E27FC236}">
                <a16:creationId xmlns:a16="http://schemas.microsoft.com/office/drawing/2014/main" id="{01EF2EEC-F0E8-42BC-B310-1FDE8BA888D9}"/>
              </a:ext>
            </a:extLst>
          </p:cNvPr>
          <p:cNvSpPr>
            <a:spLocks noGrp="1"/>
          </p:cNvSpPr>
          <p:nvPr>
            <p:ph type="subTitle" idx="1"/>
          </p:nvPr>
        </p:nvSpPr>
        <p:spPr>
          <a:xfrm>
            <a:off x="203200" y="4830474"/>
            <a:ext cx="9144000" cy="1655762"/>
          </a:xfrm>
        </p:spPr>
        <p:txBody>
          <a:bodyPr/>
          <a:lstStyle/>
          <a:p>
            <a:pPr algn="l"/>
            <a:r>
              <a:rPr lang="en-US" altLang="ko-KR" b="1" dirty="0">
                <a:solidFill>
                  <a:schemeClr val="bg1">
                    <a:lumMod val="50000"/>
                  </a:schemeClr>
                </a:solidFill>
                <a:latin typeface="나눔스퀘어" panose="020B0600000101010101" pitchFamily="50" charset="-127"/>
                <a:ea typeface="나눔스퀘어" panose="020B0600000101010101" pitchFamily="50" charset="-127"/>
              </a:rPr>
              <a:t>Team10</a:t>
            </a:r>
            <a:r>
              <a:rPr lang="en-US" altLang="ko-KR" dirty="0">
                <a:solidFill>
                  <a:schemeClr val="bg1">
                    <a:lumMod val="50000"/>
                  </a:schemeClr>
                </a:solidFill>
                <a:latin typeface="나눔스퀘어" panose="020B0600000101010101" pitchFamily="50" charset="-127"/>
                <a:ea typeface="나눔스퀘어" panose="020B0600000101010101" pitchFamily="50" charset="-127"/>
              </a:rPr>
              <a:t> </a:t>
            </a:r>
            <a:r>
              <a:rPr lang="en-US" altLang="ko-KR" dirty="0" err="1">
                <a:solidFill>
                  <a:schemeClr val="bg1">
                    <a:lumMod val="50000"/>
                  </a:schemeClr>
                </a:solidFill>
                <a:latin typeface="나눔스퀘어" panose="020B0600000101010101" pitchFamily="50" charset="-127"/>
                <a:ea typeface="나눔스퀘어" panose="020B0600000101010101" pitchFamily="50" charset="-127"/>
              </a:rPr>
              <a:t>Inyong</a:t>
            </a:r>
            <a:r>
              <a:rPr lang="en-US" altLang="ko-KR" dirty="0">
                <a:solidFill>
                  <a:schemeClr val="bg1">
                    <a:lumMod val="50000"/>
                  </a:schemeClr>
                </a:solidFill>
                <a:latin typeface="나눔스퀘어" panose="020B0600000101010101" pitchFamily="50" charset="-127"/>
                <a:ea typeface="나눔스퀘어" panose="020B0600000101010101" pitchFamily="50" charset="-127"/>
              </a:rPr>
              <a:t> Koo, </a:t>
            </a:r>
            <a:r>
              <a:rPr lang="en-US" altLang="ko-KR" dirty="0" err="1">
                <a:solidFill>
                  <a:schemeClr val="bg1">
                    <a:lumMod val="50000"/>
                  </a:schemeClr>
                </a:solidFill>
                <a:latin typeface="나눔스퀘어" panose="020B0600000101010101" pitchFamily="50" charset="-127"/>
                <a:ea typeface="나눔스퀘어" panose="020B0600000101010101" pitchFamily="50" charset="-127"/>
              </a:rPr>
              <a:t>Minsu</a:t>
            </a:r>
            <a:r>
              <a:rPr lang="en-US" altLang="ko-KR" dirty="0">
                <a:solidFill>
                  <a:schemeClr val="bg1">
                    <a:lumMod val="50000"/>
                  </a:schemeClr>
                </a:solidFill>
                <a:latin typeface="나눔스퀘어" panose="020B0600000101010101" pitchFamily="50" charset="-127"/>
                <a:ea typeface="나눔스퀘어" panose="020B0600000101010101" pitchFamily="50" charset="-127"/>
              </a:rPr>
              <a:t> Kim</a:t>
            </a:r>
            <a:endParaRPr lang="ko-KR" altLang="en-US"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1856734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04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0F52A387-9214-4620-8BFA-AA7B48D3E33F}"/>
              </a:ext>
            </a:extLst>
          </p:cNvPr>
          <p:cNvSpPr txBox="1">
            <a:spLocks/>
          </p:cNvSpPr>
          <p:nvPr/>
        </p:nvSpPr>
        <p:spPr>
          <a:xfrm>
            <a:off x="430657" y="394527"/>
            <a:ext cx="9848850" cy="5540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나눔스퀘어" panose="020B0600000101010101" pitchFamily="50" charset="-127"/>
                <a:ea typeface="나눔스퀘어" panose="020B0600000101010101" pitchFamily="50" charset="-127"/>
              </a:rPr>
              <a:t>Technology leads back to tribalism </a:t>
            </a:r>
            <a:endParaRPr lang="ko-KR" altLang="en-US" sz="3600" dirty="0">
              <a:latin typeface="나눔스퀘어 Bold" panose="020B0600000101010101" pitchFamily="50" charset="-127"/>
              <a:ea typeface="나눔스퀘어 Bold" panose="020B0600000101010101" pitchFamily="50" charset="-127"/>
            </a:endParaRPr>
          </a:p>
        </p:txBody>
      </p:sp>
      <p:sp>
        <p:nvSpPr>
          <p:cNvPr id="2" name="슬라이드 번호 개체 틀 1"/>
          <p:cNvSpPr>
            <a:spLocks noGrp="1"/>
          </p:cNvSpPr>
          <p:nvPr>
            <p:ph type="sldNum" sz="quarter" idx="12"/>
          </p:nvPr>
        </p:nvSpPr>
        <p:spPr/>
        <p:txBody>
          <a:bodyPr/>
          <a:lstStyle/>
          <a:p>
            <a:fld id="{2370A684-FFC5-4B3D-B4F7-C05144B80770}" type="slidenum">
              <a:rPr lang="ko-KR" altLang="en-US" smtClean="0"/>
              <a:t>2</a:t>
            </a:fld>
            <a:endParaRPr lang="ko-KR" altLang="en-US"/>
          </a:p>
        </p:txBody>
      </p:sp>
      <p:sp>
        <p:nvSpPr>
          <p:cNvPr id="4" name="직각 삼각형 3"/>
          <p:cNvSpPr/>
          <p:nvPr/>
        </p:nvSpPr>
        <p:spPr>
          <a:xfrm rot="5400000">
            <a:off x="274320" y="291662"/>
            <a:ext cx="320986" cy="320986"/>
          </a:xfrm>
          <a:prstGeom prst="rtTriangle">
            <a:avLst/>
          </a:prstGeom>
          <a:solidFill>
            <a:srgbClr val="003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5" name="그룹 44">
            <a:extLst>
              <a:ext uri="{FF2B5EF4-FFF2-40B4-BE49-F238E27FC236}">
                <a16:creationId xmlns:a16="http://schemas.microsoft.com/office/drawing/2014/main" id="{8C9D4D5A-236C-4384-A7AC-9C6D92965886}"/>
              </a:ext>
            </a:extLst>
          </p:cNvPr>
          <p:cNvGrpSpPr/>
          <p:nvPr/>
        </p:nvGrpSpPr>
        <p:grpSpPr>
          <a:xfrm>
            <a:off x="559943" y="1669096"/>
            <a:ext cx="1371600" cy="623284"/>
            <a:chOff x="1203820" y="1828800"/>
            <a:chExt cx="3812680" cy="1732560"/>
          </a:xfrm>
        </p:grpSpPr>
        <p:pic>
          <p:nvPicPr>
            <p:cNvPr id="25" name="그림 24">
              <a:extLst>
                <a:ext uri="{FF2B5EF4-FFF2-40B4-BE49-F238E27FC236}">
                  <a16:creationId xmlns:a16="http://schemas.microsoft.com/office/drawing/2014/main" id="{F5411745-9312-4512-B80D-818BDBD0F9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3820" y="1828800"/>
              <a:ext cx="1729880" cy="1729880"/>
            </a:xfrm>
            <a:prstGeom prst="rect">
              <a:avLst/>
            </a:prstGeom>
          </p:spPr>
        </p:pic>
        <p:pic>
          <p:nvPicPr>
            <p:cNvPr id="44" name="그림 43">
              <a:extLst>
                <a:ext uri="{FF2B5EF4-FFF2-40B4-BE49-F238E27FC236}">
                  <a16:creationId xmlns:a16="http://schemas.microsoft.com/office/drawing/2014/main" id="{B6391014-9F56-489B-938E-97FD05ABBC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620" y="1831480"/>
              <a:ext cx="1729880" cy="1729880"/>
            </a:xfrm>
            <a:prstGeom prst="rect">
              <a:avLst/>
            </a:prstGeom>
          </p:spPr>
        </p:pic>
      </p:grpSp>
      <p:sp>
        <p:nvSpPr>
          <p:cNvPr id="53" name="내용 개체 틀 4">
            <a:extLst>
              <a:ext uri="{FF2B5EF4-FFF2-40B4-BE49-F238E27FC236}">
                <a16:creationId xmlns:a16="http://schemas.microsoft.com/office/drawing/2014/main" id="{7B7F7E58-E297-487D-ABF0-D11A12AEECA7}"/>
              </a:ext>
            </a:extLst>
          </p:cNvPr>
          <p:cNvSpPr>
            <a:spLocks noGrp="1"/>
          </p:cNvSpPr>
          <p:nvPr>
            <p:ph idx="1"/>
          </p:nvPr>
        </p:nvSpPr>
        <p:spPr>
          <a:xfrm>
            <a:off x="2058505" y="2426333"/>
            <a:ext cx="8941943" cy="1993267"/>
          </a:xfrm>
        </p:spPr>
        <p:txBody>
          <a:bodyPr>
            <a:normAutofit/>
          </a:bodyPr>
          <a:lstStyle/>
          <a:p>
            <a:r>
              <a:rPr lang="en-US" altLang="ko-KR" sz="2400" b="0" dirty="0">
                <a:latin typeface="나눔바른고딕 Light" panose="020B0603020101020101" pitchFamily="50" charset="-127"/>
                <a:ea typeface="나눔바른고딕 Light" panose="020B0603020101020101" pitchFamily="50" charset="-127"/>
                <a:cs typeface="Arial" panose="020B0604020202020204" pitchFamily="34" charset="0"/>
              </a:rPr>
              <a:t>“Beliefs and world-views are reinforced by repetition inside </a:t>
            </a:r>
            <a:br>
              <a:rPr lang="en-US" altLang="ko-KR" sz="2400" b="0" dirty="0">
                <a:latin typeface="나눔바른고딕 Light" panose="020B0603020101020101" pitchFamily="50" charset="-127"/>
                <a:ea typeface="나눔바른고딕 Light" panose="020B0603020101020101" pitchFamily="50" charset="-127"/>
                <a:cs typeface="Arial" panose="020B0604020202020204" pitchFamily="34" charset="0"/>
              </a:rPr>
            </a:br>
            <a:r>
              <a:rPr lang="en-US" altLang="ko-KR" sz="2400" b="0" dirty="0">
                <a:latin typeface="나눔바른고딕 Light" panose="020B0603020101020101" pitchFamily="50" charset="-127"/>
                <a:ea typeface="나눔바른고딕 Light" panose="020B0603020101020101" pitchFamily="50" charset="-127"/>
                <a:cs typeface="Arial" panose="020B0604020202020204" pitchFamily="34" charset="0"/>
              </a:rPr>
              <a:t>a closed network of similarly-minded people”</a:t>
            </a:r>
          </a:p>
          <a:p>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Difficult to meet opposing ideas</a:t>
            </a:r>
          </a:p>
          <a:p>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Often exposed to disrespectful comments</a:t>
            </a:r>
          </a:p>
          <a:p>
            <a:endPar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endParaRPr>
          </a:p>
        </p:txBody>
      </p:sp>
      <p:sp>
        <p:nvSpPr>
          <p:cNvPr id="47" name="TextBox 46">
            <a:extLst>
              <a:ext uri="{FF2B5EF4-FFF2-40B4-BE49-F238E27FC236}">
                <a16:creationId xmlns:a16="http://schemas.microsoft.com/office/drawing/2014/main" id="{E733FEF9-22BB-42B0-AE52-2CAAEDF41D40}"/>
              </a:ext>
            </a:extLst>
          </p:cNvPr>
          <p:cNvSpPr txBox="1"/>
          <p:nvPr/>
        </p:nvSpPr>
        <p:spPr>
          <a:xfrm>
            <a:off x="1182262" y="1687868"/>
            <a:ext cx="6083300" cy="584775"/>
          </a:xfrm>
          <a:prstGeom prst="rect">
            <a:avLst/>
          </a:prstGeom>
          <a:noFill/>
        </p:spPr>
        <p:txBody>
          <a:bodyPr wrap="square" rtlCol="0">
            <a:spAutoFit/>
          </a:bodyPr>
          <a:lstStyle/>
          <a:p>
            <a:pPr lvl="2"/>
            <a:r>
              <a:rPr lang="en-US" altLang="ko-KR" sz="3200" dirty="0">
                <a:solidFill>
                  <a:prstClr val="black"/>
                </a:solidFill>
                <a:latin typeface="나눔바른고딕 Light" panose="020B0603020101020101" pitchFamily="50" charset="-127"/>
                <a:ea typeface="나눔바른고딕 Light" panose="020B0603020101020101" pitchFamily="50" charset="-127"/>
                <a:cs typeface="Arial" panose="020B0604020202020204" pitchFamily="34" charset="0"/>
              </a:rPr>
              <a:t>Friends and followers</a:t>
            </a:r>
            <a:endParaRPr lang="en-US" altLang="ko-KR" sz="4400" dirty="0">
              <a:solidFill>
                <a:prstClr val="black"/>
              </a:solidFill>
              <a:latin typeface="나눔바른고딕 Light" panose="020B0603020101020101" pitchFamily="50" charset="-127"/>
              <a:ea typeface="나눔바른고딕 Light" panose="020B0603020101020101" pitchFamily="50" charset="-127"/>
              <a:cs typeface="Arial" panose="020B0604020202020204" pitchFamily="34" charset="0"/>
            </a:endParaRPr>
          </a:p>
        </p:txBody>
      </p:sp>
      <p:sp>
        <p:nvSpPr>
          <p:cNvPr id="48" name="TextBox 47">
            <a:extLst>
              <a:ext uri="{FF2B5EF4-FFF2-40B4-BE49-F238E27FC236}">
                <a16:creationId xmlns:a16="http://schemas.microsoft.com/office/drawing/2014/main" id="{E506A95A-D98A-4B7D-9373-E8820FC1479A}"/>
              </a:ext>
            </a:extLst>
          </p:cNvPr>
          <p:cNvSpPr txBox="1"/>
          <p:nvPr/>
        </p:nvSpPr>
        <p:spPr>
          <a:xfrm>
            <a:off x="1709283" y="4787810"/>
            <a:ext cx="8399917" cy="1200329"/>
          </a:xfrm>
          <a:prstGeom prst="rect">
            <a:avLst/>
          </a:prstGeom>
          <a:noFill/>
        </p:spPr>
        <p:txBody>
          <a:bodyPr wrap="square" rtlCol="0">
            <a:spAutoFit/>
          </a:bodyPr>
          <a:lstStyle/>
          <a:p>
            <a:r>
              <a:rPr lang="en-US" altLang="ko-KR" sz="2400" dirty="0">
                <a:latin typeface="나눔스퀘어 ExtraBold" panose="020B0600000101010101" pitchFamily="50" charset="-127"/>
                <a:ea typeface="나눔스퀘어 ExtraBold" panose="020B0600000101010101" pitchFamily="50" charset="-127"/>
              </a:rPr>
              <a:t>That’s why we need a new platform.. </a:t>
            </a:r>
          </a:p>
          <a:p>
            <a:pPr algn="r"/>
            <a:r>
              <a:rPr lang="en-US" altLang="ko-KR" sz="2400" dirty="0">
                <a:latin typeface="나눔스퀘어 ExtraBold" panose="020B0600000101010101" pitchFamily="50" charset="-127"/>
                <a:ea typeface="나눔스퀘어 ExtraBold" panose="020B0600000101010101" pitchFamily="50" charset="-127"/>
              </a:rPr>
              <a:t>Where healthy discussion can be made,</a:t>
            </a:r>
          </a:p>
          <a:p>
            <a:pPr algn="r"/>
            <a:r>
              <a:rPr lang="en-US" altLang="ko-KR" sz="2400" dirty="0">
                <a:latin typeface="나눔스퀘어 ExtraBold" panose="020B0600000101010101" pitchFamily="50" charset="-127"/>
                <a:ea typeface="나눔스퀘어 ExtraBold" panose="020B0600000101010101" pitchFamily="50" charset="-127"/>
              </a:rPr>
              <a:t>A forum for us! </a:t>
            </a:r>
            <a:endParaRPr lang="ko-KR" altLang="en-US" sz="2400" dirty="0">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02711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2370A684-FFC5-4B3D-B4F7-C05144B80770}" type="slidenum">
              <a:rPr lang="ko-KR" altLang="en-US" smtClean="0"/>
              <a:t>3</a:t>
            </a:fld>
            <a:endParaRPr lang="ko-KR" altLang="en-US"/>
          </a:p>
        </p:txBody>
      </p:sp>
      <p:pic>
        <p:nvPicPr>
          <p:cNvPr id="17" name="그림 16">
            <a:extLst>
              <a:ext uri="{FF2B5EF4-FFF2-40B4-BE49-F238E27FC236}">
                <a16:creationId xmlns:a16="http://schemas.microsoft.com/office/drawing/2014/main" id="{F60D5F0F-D3F3-4E2B-98C7-876D849B1EAB}"/>
              </a:ext>
            </a:extLst>
          </p:cNvPr>
          <p:cNvPicPr>
            <a:picLocks noChangeAspect="1"/>
          </p:cNvPicPr>
          <p:nvPr/>
        </p:nvPicPr>
        <p:blipFill>
          <a:blip r:embed="rId3"/>
          <a:stretch>
            <a:fillRect/>
          </a:stretch>
        </p:blipFill>
        <p:spPr>
          <a:xfrm>
            <a:off x="-49301" y="2010503"/>
            <a:ext cx="6145301" cy="3700593"/>
          </a:xfrm>
          <a:prstGeom prst="rect">
            <a:avLst/>
          </a:prstGeom>
        </p:spPr>
      </p:pic>
      <p:sp>
        <p:nvSpPr>
          <p:cNvPr id="19" name="내용 개체 틀 4">
            <a:extLst>
              <a:ext uri="{FF2B5EF4-FFF2-40B4-BE49-F238E27FC236}">
                <a16:creationId xmlns:a16="http://schemas.microsoft.com/office/drawing/2014/main" id="{4C74A79D-55CC-4573-81AD-9CB93BE2E50A}"/>
              </a:ext>
            </a:extLst>
          </p:cNvPr>
          <p:cNvSpPr txBox="1">
            <a:spLocks/>
          </p:cNvSpPr>
          <p:nvPr/>
        </p:nvSpPr>
        <p:spPr>
          <a:xfrm>
            <a:off x="6096000" y="1562732"/>
            <a:ext cx="6096000" cy="397446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3000" b="1" dirty="0">
                <a:latin typeface="나눔스퀘어 ExtraBold" panose="020B0600000101010101" pitchFamily="50" charset="-127"/>
                <a:ea typeface="나눔스퀘어 ExtraBold" panose="020B0600000101010101" pitchFamily="50" charset="-127"/>
                <a:cs typeface="Arial" panose="020B0604020202020204" pitchFamily="34" charset="0"/>
              </a:rPr>
              <a:t>Few Ground rules</a:t>
            </a:r>
          </a:p>
          <a:p>
            <a:pPr marL="0" indent="0">
              <a:buNone/>
            </a:pPr>
            <a:endPar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endParaRPr>
          </a:p>
          <a:p>
            <a:pPr>
              <a:buFontTx/>
              <a:buChar char="-"/>
            </a:pPr>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Clean, swear-free debate</a:t>
            </a:r>
          </a:p>
          <a:p>
            <a:pPr>
              <a:buFontTx/>
              <a:buChar char="-"/>
            </a:pPr>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We don’t show polls</a:t>
            </a:r>
          </a:p>
          <a:p>
            <a:pPr>
              <a:buFontTx/>
              <a:buChar char="-"/>
            </a:pPr>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Make your side to participate</a:t>
            </a:r>
          </a:p>
          <a:p>
            <a:pPr>
              <a:buFontTx/>
              <a:buChar char="-"/>
            </a:pPr>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Read powerful opposing ideas and reassess your reasons</a:t>
            </a:r>
          </a:p>
          <a:p>
            <a:pPr>
              <a:buFontTx/>
              <a:buChar char="-"/>
            </a:pPr>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Give credit only to opponents</a:t>
            </a:r>
          </a:p>
        </p:txBody>
      </p:sp>
      <p:sp>
        <p:nvSpPr>
          <p:cNvPr id="22" name="제목 1">
            <a:extLst>
              <a:ext uri="{FF2B5EF4-FFF2-40B4-BE49-F238E27FC236}">
                <a16:creationId xmlns:a16="http://schemas.microsoft.com/office/drawing/2014/main" id="{B4FDAAD9-D194-460F-9004-B5695BE15D4D}"/>
              </a:ext>
            </a:extLst>
          </p:cNvPr>
          <p:cNvSpPr txBox="1">
            <a:spLocks/>
          </p:cNvSpPr>
          <p:nvPr/>
        </p:nvSpPr>
        <p:spPr>
          <a:xfrm>
            <a:off x="430657" y="394527"/>
            <a:ext cx="9848850" cy="5540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나눔스퀘어" panose="020B0600000101010101" pitchFamily="50" charset="-127"/>
                <a:ea typeface="나눔스퀘어" panose="020B0600000101010101" pitchFamily="50" charset="-127"/>
              </a:rPr>
              <a:t>What is </a:t>
            </a:r>
            <a:r>
              <a:rPr lang="en-US" altLang="ko-KR" sz="3600" dirty="0" err="1">
                <a:latin typeface="나눔스퀘어" panose="020B0600000101010101" pitchFamily="50" charset="-127"/>
                <a:ea typeface="나눔스퀘어" panose="020B0600000101010101" pitchFamily="50" charset="-127"/>
              </a:rPr>
              <a:t>Forus</a:t>
            </a:r>
            <a:r>
              <a:rPr lang="en-US" altLang="ko-KR" sz="3600" dirty="0">
                <a:latin typeface="나눔스퀘어" panose="020B0600000101010101" pitchFamily="50" charset="-127"/>
                <a:ea typeface="나눔스퀘어" panose="020B0600000101010101" pitchFamily="50" charset="-127"/>
              </a:rPr>
              <a:t>?</a:t>
            </a:r>
            <a:endParaRPr lang="ko-KR" altLang="en-US" sz="3600" dirty="0">
              <a:latin typeface="나눔스퀘어 Bold" panose="020B0600000101010101" pitchFamily="50" charset="-127"/>
              <a:ea typeface="나눔스퀘어 Bold" panose="020B0600000101010101" pitchFamily="50" charset="-127"/>
            </a:endParaRPr>
          </a:p>
        </p:txBody>
      </p:sp>
      <p:sp>
        <p:nvSpPr>
          <p:cNvPr id="23" name="직각 삼각형 22">
            <a:extLst>
              <a:ext uri="{FF2B5EF4-FFF2-40B4-BE49-F238E27FC236}">
                <a16:creationId xmlns:a16="http://schemas.microsoft.com/office/drawing/2014/main" id="{3FB67CEA-A980-41A6-B5C5-A3CB1A19FFDA}"/>
              </a:ext>
            </a:extLst>
          </p:cNvPr>
          <p:cNvSpPr/>
          <p:nvPr/>
        </p:nvSpPr>
        <p:spPr>
          <a:xfrm rot="5400000">
            <a:off x="274320" y="291662"/>
            <a:ext cx="320986" cy="320986"/>
          </a:xfrm>
          <a:prstGeom prst="rtTriangle">
            <a:avLst/>
          </a:prstGeom>
          <a:solidFill>
            <a:srgbClr val="003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4622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사각형: 둥근 모서리 8">
            <a:extLst>
              <a:ext uri="{FF2B5EF4-FFF2-40B4-BE49-F238E27FC236}">
                <a16:creationId xmlns:a16="http://schemas.microsoft.com/office/drawing/2014/main" id="{BDCB2E53-EAD0-496F-87E6-8593A0B30276}"/>
              </a:ext>
            </a:extLst>
          </p:cNvPr>
          <p:cNvSpPr/>
          <p:nvPr/>
        </p:nvSpPr>
        <p:spPr>
          <a:xfrm>
            <a:off x="1752600" y="1974858"/>
            <a:ext cx="10247443" cy="1633785"/>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sz="1600"/>
          </a:p>
        </p:txBody>
      </p:sp>
      <p:sp>
        <p:nvSpPr>
          <p:cNvPr id="7" name="TextBox 6">
            <a:extLst>
              <a:ext uri="{FF2B5EF4-FFF2-40B4-BE49-F238E27FC236}">
                <a16:creationId xmlns:a16="http://schemas.microsoft.com/office/drawing/2014/main" id="{91C746B7-E9E9-4125-9C7A-79FF611CE499}"/>
              </a:ext>
            </a:extLst>
          </p:cNvPr>
          <p:cNvSpPr txBox="1"/>
          <p:nvPr/>
        </p:nvSpPr>
        <p:spPr>
          <a:xfrm>
            <a:off x="1830570" y="2045381"/>
            <a:ext cx="10793230" cy="1383619"/>
          </a:xfrm>
          <a:prstGeom prst="rect">
            <a:avLst/>
          </a:prstGeom>
          <a:noFill/>
        </p:spPr>
        <p:txBody>
          <a:bodyPr wrap="square" rtlCol="0">
            <a:spAutoFit/>
          </a:bodyPr>
          <a:lstStyle/>
          <a:p>
            <a:r>
              <a:rPr lang="en-US" altLang="ko-KR" sz="3200" b="1" dirty="0">
                <a:latin typeface="나눔스퀘어 ExtraBold" panose="020B0600000101010101" pitchFamily="50" charset="-127"/>
                <a:ea typeface="나눔스퀘어 ExtraBold" panose="020B0600000101010101" pitchFamily="50" charset="-127"/>
              </a:rPr>
              <a:t>Topic</a:t>
            </a:r>
            <a:br>
              <a:rPr lang="en-US" altLang="ko-KR" sz="2400" dirty="0">
                <a:latin typeface="나눔스퀘어 Bold" panose="020B0600000101010101" pitchFamily="50" charset="-127"/>
                <a:ea typeface="나눔스퀘어 Bold" panose="020B0600000101010101" pitchFamily="50" charset="-127"/>
              </a:rPr>
            </a:br>
            <a:r>
              <a:rPr lang="en-US" altLang="ko-KR" sz="2400" dirty="0">
                <a:latin typeface="나눔스퀘어 Bold" panose="020B0600000101010101" pitchFamily="50" charset="-127"/>
                <a:ea typeface="나눔스퀘어 Bold" panose="020B0600000101010101" pitchFamily="50" charset="-127"/>
              </a:rPr>
              <a:t>   Read This: </a:t>
            </a:r>
            <a:r>
              <a:rPr lang="en-US" altLang="ko-KR" sz="2400" dirty="0">
                <a:latin typeface="나눔스퀘어 Bold" panose="020B0600000101010101" pitchFamily="50" charset="-127"/>
                <a:ea typeface="나눔스퀘어 Bold" panose="020B0600000101010101" pitchFamily="50" charset="-127"/>
                <a:hlinkClick r:id="rId2"/>
              </a:rPr>
              <a:t>Inmates in Finland are training AI as part of prison labor</a:t>
            </a:r>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Do you support the practice outlined in the article?</a:t>
            </a:r>
            <a:endParaRPr lang="en-US" altLang="ko-KR" sz="3600" dirty="0">
              <a:latin typeface="나눔스퀘어 Bold" panose="020B0600000101010101" pitchFamily="50" charset="-127"/>
              <a:ea typeface="나눔스퀘어 Bold" panose="020B0600000101010101" pitchFamily="50" charset="-127"/>
            </a:endParaRPr>
          </a:p>
        </p:txBody>
      </p:sp>
      <p:sp>
        <p:nvSpPr>
          <p:cNvPr id="37" name="사각형: 둥근 모서리 36">
            <a:extLst>
              <a:ext uri="{FF2B5EF4-FFF2-40B4-BE49-F238E27FC236}">
                <a16:creationId xmlns:a16="http://schemas.microsoft.com/office/drawing/2014/main" id="{74EB9F8A-CEBD-4A0F-93BB-AA714AFF9822}"/>
              </a:ext>
            </a:extLst>
          </p:cNvPr>
          <p:cNvSpPr/>
          <p:nvPr/>
        </p:nvSpPr>
        <p:spPr>
          <a:xfrm>
            <a:off x="1752601" y="3773197"/>
            <a:ext cx="10236200" cy="1568724"/>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600"/>
          </a:p>
        </p:txBody>
      </p:sp>
      <p:sp>
        <p:nvSpPr>
          <p:cNvPr id="38" name="TextBox 37">
            <a:extLst>
              <a:ext uri="{FF2B5EF4-FFF2-40B4-BE49-F238E27FC236}">
                <a16:creationId xmlns:a16="http://schemas.microsoft.com/office/drawing/2014/main" id="{A26DE67C-CAD8-491E-BF13-BA6958DE2B20}"/>
              </a:ext>
            </a:extLst>
          </p:cNvPr>
          <p:cNvSpPr txBox="1"/>
          <p:nvPr/>
        </p:nvSpPr>
        <p:spPr>
          <a:xfrm>
            <a:off x="1830570" y="3843720"/>
            <a:ext cx="10781388" cy="1328520"/>
          </a:xfrm>
          <a:prstGeom prst="rect">
            <a:avLst/>
          </a:prstGeom>
          <a:noFill/>
        </p:spPr>
        <p:txBody>
          <a:bodyPr wrap="square" rtlCol="0">
            <a:spAutoFit/>
          </a:bodyPr>
          <a:lstStyle/>
          <a:p>
            <a:r>
              <a:rPr lang="en-US" altLang="ko-KR" sz="3200" b="1" dirty="0">
                <a:latin typeface="나눔스퀘어 ExtraBold" panose="020B0600000101010101" pitchFamily="50" charset="-127"/>
                <a:ea typeface="나눔스퀘어 ExtraBold" panose="020B0600000101010101" pitchFamily="50" charset="-127"/>
              </a:rPr>
              <a:t>Topic</a:t>
            </a:r>
            <a:br>
              <a:rPr lang="en-US" altLang="ko-KR" sz="2400" dirty="0">
                <a:latin typeface="나눔스퀘어 Bold" panose="020B0600000101010101" pitchFamily="50" charset="-127"/>
                <a:ea typeface="나눔스퀘어 Bold" panose="020B0600000101010101" pitchFamily="50" charset="-127"/>
              </a:rPr>
            </a:br>
            <a:r>
              <a:rPr lang="en-US" altLang="ko-KR" sz="2400" dirty="0">
                <a:latin typeface="나눔스퀘어 Bold" panose="020B0600000101010101" pitchFamily="50" charset="-127"/>
                <a:ea typeface="나눔스퀘어 Bold" panose="020B0600000101010101" pitchFamily="50" charset="-127"/>
              </a:rPr>
              <a:t>   “social networking and automated contents recommendation are   </a:t>
            </a:r>
          </a:p>
          <a:p>
            <a:r>
              <a:rPr lang="en-US" altLang="ko-KR" sz="2400" dirty="0">
                <a:latin typeface="나눔스퀘어 Bold" panose="020B0600000101010101" pitchFamily="50" charset="-127"/>
                <a:ea typeface="나눔스퀘어 Bold" panose="020B0600000101010101" pitchFamily="50" charset="-127"/>
              </a:rPr>
              <a:t>   making people more radical”</a:t>
            </a:r>
            <a:endParaRPr lang="en-US" altLang="ko-KR" sz="3600" dirty="0">
              <a:latin typeface="나눔스퀘어 Bold" panose="020B0600000101010101" pitchFamily="50" charset="-127"/>
              <a:ea typeface="나눔스퀘어 Bold" panose="020B0600000101010101" pitchFamily="50" charset="-127"/>
            </a:endParaRPr>
          </a:p>
        </p:txBody>
      </p:sp>
      <p:sp>
        <p:nvSpPr>
          <p:cNvPr id="16" name="TextBox 15">
            <a:extLst>
              <a:ext uri="{FF2B5EF4-FFF2-40B4-BE49-F238E27FC236}">
                <a16:creationId xmlns:a16="http://schemas.microsoft.com/office/drawing/2014/main" id="{D8A9271C-6F85-412D-8CFE-851AD995DC87}"/>
              </a:ext>
            </a:extLst>
          </p:cNvPr>
          <p:cNvSpPr txBox="1"/>
          <p:nvPr/>
        </p:nvSpPr>
        <p:spPr>
          <a:xfrm>
            <a:off x="3117747" y="2186427"/>
            <a:ext cx="3998730" cy="400110"/>
          </a:xfrm>
          <a:prstGeom prst="rect">
            <a:avLst/>
          </a:prstGeom>
          <a:noFill/>
        </p:spPr>
        <p:txBody>
          <a:bodyPr wrap="square" rtlCol="0">
            <a:spAutoFit/>
          </a:bodyPr>
          <a:lstStyle/>
          <a:p>
            <a:r>
              <a:rPr lang="en-US" altLang="ko-KR" dirty="0">
                <a:latin typeface="나눔스퀘어 Bold" panose="020B0600000101010101" pitchFamily="50" charset="-127"/>
                <a:ea typeface="나눔스퀘어 Bold" panose="020B0600000101010101" pitchFamily="50" charset="-127"/>
              </a:rPr>
              <a:t>My opinion 	</a:t>
            </a:r>
            <a:r>
              <a:rPr lang="en-US" altLang="ko-KR" sz="2000" dirty="0">
                <a:solidFill>
                  <a:schemeClr val="accent2">
                    <a:lumMod val="75000"/>
                  </a:schemeClr>
                </a:solidFill>
                <a:latin typeface="나눔스퀘어 Bold" panose="020B0600000101010101" pitchFamily="50" charset="-127"/>
                <a:ea typeface="나눔스퀘어 Bold" panose="020B0600000101010101" pitchFamily="50" charset="-127"/>
              </a:rPr>
              <a:t>Cons</a:t>
            </a:r>
            <a:endParaRPr lang="ko-KR" altLang="en-US" dirty="0">
              <a:solidFill>
                <a:schemeClr val="accent2">
                  <a:lumMod val="75000"/>
                </a:schemeClr>
              </a:solidFill>
              <a:latin typeface="나눔스퀘어 Bold" panose="020B0600000101010101" pitchFamily="50" charset="-127"/>
              <a:ea typeface="나눔스퀘어 Bold" panose="020B0600000101010101" pitchFamily="50" charset="-127"/>
            </a:endParaRPr>
          </a:p>
        </p:txBody>
      </p:sp>
      <p:sp>
        <p:nvSpPr>
          <p:cNvPr id="41" name="TextBox 40">
            <a:extLst>
              <a:ext uri="{FF2B5EF4-FFF2-40B4-BE49-F238E27FC236}">
                <a16:creationId xmlns:a16="http://schemas.microsoft.com/office/drawing/2014/main" id="{2DD65AB6-2948-4FC9-AF8B-0DF9A409A6B6}"/>
              </a:ext>
            </a:extLst>
          </p:cNvPr>
          <p:cNvSpPr txBox="1"/>
          <p:nvPr/>
        </p:nvSpPr>
        <p:spPr>
          <a:xfrm>
            <a:off x="3117747" y="4008420"/>
            <a:ext cx="4895953" cy="369332"/>
          </a:xfrm>
          <a:prstGeom prst="rect">
            <a:avLst/>
          </a:prstGeom>
          <a:noFill/>
        </p:spPr>
        <p:txBody>
          <a:bodyPr wrap="square" rtlCol="0">
            <a:spAutoFit/>
          </a:bodyPr>
          <a:lstStyle/>
          <a:p>
            <a:r>
              <a:rPr lang="en-US" altLang="ko-KR" dirty="0">
                <a:latin typeface="나눔스퀘어 Bold" panose="020B0600000101010101" pitchFamily="50" charset="-127"/>
                <a:ea typeface="나눔스퀘어 Bold" panose="020B0600000101010101" pitchFamily="50" charset="-127"/>
              </a:rPr>
              <a:t>My opinion 	</a:t>
            </a:r>
            <a:r>
              <a:rPr lang="en-US" altLang="ko-KR" u="sng" dirty="0">
                <a:solidFill>
                  <a:schemeClr val="accent1">
                    <a:lumMod val="75000"/>
                  </a:schemeClr>
                </a:solidFill>
                <a:latin typeface="나눔스퀘어 Bold" panose="020B0600000101010101" pitchFamily="50" charset="-127"/>
                <a:ea typeface="나눔스퀘어 Bold" panose="020B0600000101010101" pitchFamily="50" charset="-127"/>
              </a:rPr>
              <a:t>Pros</a:t>
            </a:r>
            <a:r>
              <a:rPr lang="en-US" altLang="ko-KR" dirty="0">
                <a:solidFill>
                  <a:schemeClr val="accent1">
                    <a:lumMod val="75000"/>
                  </a:schemeClr>
                </a:solidFill>
                <a:latin typeface="나눔스퀘어 Bold" panose="020B0600000101010101" pitchFamily="50" charset="-127"/>
                <a:ea typeface="나눔스퀘어 Bold" panose="020B0600000101010101" pitchFamily="50" charset="-127"/>
              </a:rPr>
              <a:t>  </a:t>
            </a:r>
            <a:r>
              <a:rPr lang="en-US" altLang="ko-KR" dirty="0">
                <a:latin typeface="나눔스퀘어 Bold" panose="020B0600000101010101" pitchFamily="50" charset="-127"/>
                <a:ea typeface="나눔스퀘어 Bold" panose="020B0600000101010101" pitchFamily="50" charset="-127"/>
              </a:rPr>
              <a:t>/ </a:t>
            </a:r>
            <a:r>
              <a:rPr lang="en-US" altLang="ko-KR" u="sng" dirty="0">
                <a:solidFill>
                  <a:schemeClr val="accent2">
                    <a:lumMod val="75000"/>
                  </a:schemeClr>
                </a:solidFill>
                <a:latin typeface="나눔스퀘어 Bold" panose="020B0600000101010101" pitchFamily="50" charset="-127"/>
                <a:ea typeface="나눔스퀘어 Bold" panose="020B0600000101010101" pitchFamily="50" charset="-127"/>
              </a:rPr>
              <a:t>Cons</a:t>
            </a:r>
            <a:endParaRPr lang="ko-KR" altLang="en-US" u="sng" dirty="0">
              <a:solidFill>
                <a:schemeClr val="accent2">
                  <a:lumMod val="75000"/>
                </a:schemeClr>
              </a:solidFill>
              <a:latin typeface="나눔스퀘어 Bold" panose="020B0600000101010101" pitchFamily="50" charset="-127"/>
              <a:ea typeface="나눔스퀘어 Bold" panose="020B0600000101010101" pitchFamily="50" charset="-127"/>
            </a:endParaRPr>
          </a:p>
        </p:txBody>
      </p:sp>
      <p:sp>
        <p:nvSpPr>
          <p:cNvPr id="42" name="TextBox 41">
            <a:extLst>
              <a:ext uri="{FF2B5EF4-FFF2-40B4-BE49-F238E27FC236}">
                <a16:creationId xmlns:a16="http://schemas.microsoft.com/office/drawing/2014/main" id="{B2D85B0E-1FA1-4B39-BFA2-104866F0184B}"/>
              </a:ext>
            </a:extLst>
          </p:cNvPr>
          <p:cNvSpPr txBox="1"/>
          <p:nvPr/>
        </p:nvSpPr>
        <p:spPr>
          <a:xfrm>
            <a:off x="7990071" y="3165727"/>
            <a:ext cx="3998730" cy="369332"/>
          </a:xfrm>
          <a:prstGeom prst="rect">
            <a:avLst/>
          </a:prstGeom>
          <a:noFill/>
        </p:spPr>
        <p:txBody>
          <a:bodyPr wrap="square" rtlCol="0">
            <a:spAutoFit/>
          </a:bodyPr>
          <a:lstStyle/>
          <a:p>
            <a:pPr algn="r"/>
            <a:r>
              <a:rPr lang="en-US" altLang="ko-KR" u="sng" dirty="0">
                <a:latin typeface="나눔스퀘어 Bold" panose="020B0600000101010101" pitchFamily="50" charset="-127"/>
                <a:ea typeface="나눔스퀘어 Bold" panose="020B0600000101010101" pitchFamily="50" charset="-127"/>
              </a:rPr>
              <a:t>See Opinions</a:t>
            </a:r>
            <a:endParaRPr lang="ko-KR" altLang="en-US" u="sng" dirty="0">
              <a:solidFill>
                <a:schemeClr val="accent2">
                  <a:lumMod val="75000"/>
                </a:schemeClr>
              </a:solidFill>
              <a:latin typeface="나눔스퀘어 Bold" panose="020B0600000101010101" pitchFamily="50" charset="-127"/>
              <a:ea typeface="나눔스퀘어 Bold" panose="020B0600000101010101" pitchFamily="50" charset="-127"/>
            </a:endParaRPr>
          </a:p>
        </p:txBody>
      </p:sp>
      <p:sp>
        <p:nvSpPr>
          <p:cNvPr id="43" name="TextBox 42">
            <a:extLst>
              <a:ext uri="{FF2B5EF4-FFF2-40B4-BE49-F238E27FC236}">
                <a16:creationId xmlns:a16="http://schemas.microsoft.com/office/drawing/2014/main" id="{F5741E27-7F70-43F5-9FE8-CDB229BF5041}"/>
              </a:ext>
            </a:extLst>
          </p:cNvPr>
          <p:cNvSpPr txBox="1"/>
          <p:nvPr/>
        </p:nvSpPr>
        <p:spPr>
          <a:xfrm>
            <a:off x="7990071" y="4967462"/>
            <a:ext cx="3998730" cy="369332"/>
          </a:xfrm>
          <a:prstGeom prst="rect">
            <a:avLst/>
          </a:prstGeom>
          <a:noFill/>
        </p:spPr>
        <p:txBody>
          <a:bodyPr wrap="square" rtlCol="0">
            <a:spAutoFit/>
          </a:bodyPr>
          <a:lstStyle/>
          <a:p>
            <a:pPr algn="r"/>
            <a:r>
              <a:rPr lang="en-US" altLang="ko-KR" u="sng" dirty="0">
                <a:latin typeface="나눔스퀘어 Bold" panose="020B0600000101010101" pitchFamily="50" charset="-127"/>
                <a:ea typeface="나눔스퀘어 Bold" panose="020B0600000101010101" pitchFamily="50" charset="-127"/>
              </a:rPr>
              <a:t>See Opinions</a:t>
            </a:r>
            <a:endParaRPr lang="ko-KR" altLang="en-US" u="sng" dirty="0">
              <a:solidFill>
                <a:schemeClr val="accent2">
                  <a:lumMod val="75000"/>
                </a:schemeClr>
              </a:solidFill>
              <a:latin typeface="나눔스퀘어 Bold" panose="020B0600000101010101" pitchFamily="50" charset="-127"/>
              <a:ea typeface="나눔스퀘어 Bold" panose="020B0600000101010101" pitchFamily="50" charset="-127"/>
            </a:endParaRPr>
          </a:p>
        </p:txBody>
      </p:sp>
      <p:pic>
        <p:nvPicPr>
          <p:cNvPr id="45" name="그림 44">
            <a:extLst>
              <a:ext uri="{FF2B5EF4-FFF2-40B4-BE49-F238E27FC236}">
                <a16:creationId xmlns:a16="http://schemas.microsoft.com/office/drawing/2014/main" id="{8F15B62B-6F39-402E-8EB6-15959A667EA3}"/>
              </a:ext>
            </a:extLst>
          </p:cNvPr>
          <p:cNvPicPr>
            <a:picLocks noChangeAspect="1"/>
          </p:cNvPicPr>
          <p:nvPr/>
        </p:nvPicPr>
        <p:blipFill>
          <a:blip r:embed="rId3"/>
          <a:stretch>
            <a:fillRect/>
          </a:stretch>
        </p:blipFill>
        <p:spPr>
          <a:xfrm>
            <a:off x="0" y="160352"/>
            <a:ext cx="3046501" cy="1834549"/>
          </a:xfrm>
          <a:prstGeom prst="rect">
            <a:avLst/>
          </a:prstGeom>
        </p:spPr>
      </p:pic>
      <p:sp>
        <p:nvSpPr>
          <p:cNvPr id="51" name="TextBox 50">
            <a:extLst>
              <a:ext uri="{FF2B5EF4-FFF2-40B4-BE49-F238E27FC236}">
                <a16:creationId xmlns:a16="http://schemas.microsoft.com/office/drawing/2014/main" id="{97D42AF5-7100-423D-B1D5-B17FA146BADF}"/>
              </a:ext>
            </a:extLst>
          </p:cNvPr>
          <p:cNvSpPr txBox="1"/>
          <p:nvPr/>
        </p:nvSpPr>
        <p:spPr>
          <a:xfrm>
            <a:off x="1830570" y="5709382"/>
            <a:ext cx="9508681" cy="830997"/>
          </a:xfrm>
          <a:prstGeom prst="rect">
            <a:avLst/>
          </a:prstGeom>
          <a:noFill/>
        </p:spPr>
        <p:txBody>
          <a:bodyPr wrap="square" rtlCol="0">
            <a:spAutoFit/>
          </a:bodyPr>
          <a:lstStyle/>
          <a:p>
            <a:r>
              <a:rPr lang="en-US" altLang="ko-KR" sz="2400" dirty="0">
                <a:latin typeface="나눔바른고딕 Light" panose="020B0603020101020101" pitchFamily="50" charset="-127"/>
                <a:ea typeface="나눔바른고딕 Light" panose="020B0603020101020101" pitchFamily="50" charset="-127"/>
              </a:rPr>
              <a:t>General hot topics or individual recommendation feed</a:t>
            </a:r>
          </a:p>
          <a:p>
            <a:r>
              <a:rPr lang="en-US" altLang="ko-KR" sz="2400" dirty="0">
                <a:latin typeface="나눔바른고딕 Light" panose="020B0603020101020101" pitchFamily="50" charset="-127"/>
                <a:ea typeface="나눔바른고딕 Light" panose="020B0603020101020101" pitchFamily="50" charset="-127"/>
              </a:rPr>
              <a:t>Personal timeline shows the topics user participated</a:t>
            </a:r>
            <a:endParaRPr lang="ko-KR" altLang="en-US" sz="2400" dirty="0">
              <a:latin typeface="나눔바른고딕 Light" panose="020B0603020101020101" pitchFamily="50" charset="-127"/>
              <a:ea typeface="나눔바른고딕 Light" panose="020B0603020101020101" pitchFamily="50" charset="-127"/>
            </a:endParaRPr>
          </a:p>
        </p:txBody>
      </p:sp>
    </p:spTree>
    <p:extLst>
      <p:ext uri="{BB962C8B-B14F-4D97-AF65-F5344CB8AC3E}">
        <p14:creationId xmlns:p14="http://schemas.microsoft.com/office/powerpoint/2010/main" val="3774657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사각형: 둥근 모서리 36">
            <a:extLst>
              <a:ext uri="{FF2B5EF4-FFF2-40B4-BE49-F238E27FC236}">
                <a16:creationId xmlns:a16="http://schemas.microsoft.com/office/drawing/2014/main" id="{74EB9F8A-CEBD-4A0F-93BB-AA714AFF9822}"/>
              </a:ext>
            </a:extLst>
          </p:cNvPr>
          <p:cNvSpPr/>
          <p:nvPr/>
        </p:nvSpPr>
        <p:spPr>
          <a:xfrm>
            <a:off x="977900" y="564876"/>
            <a:ext cx="10236200" cy="1568724"/>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600"/>
          </a:p>
        </p:txBody>
      </p:sp>
      <p:sp>
        <p:nvSpPr>
          <p:cNvPr id="38" name="TextBox 37">
            <a:extLst>
              <a:ext uri="{FF2B5EF4-FFF2-40B4-BE49-F238E27FC236}">
                <a16:creationId xmlns:a16="http://schemas.microsoft.com/office/drawing/2014/main" id="{A26DE67C-CAD8-491E-BF13-BA6958DE2B20}"/>
              </a:ext>
            </a:extLst>
          </p:cNvPr>
          <p:cNvSpPr txBox="1"/>
          <p:nvPr/>
        </p:nvSpPr>
        <p:spPr>
          <a:xfrm>
            <a:off x="1055869" y="635399"/>
            <a:ext cx="10781388" cy="1328520"/>
          </a:xfrm>
          <a:prstGeom prst="rect">
            <a:avLst/>
          </a:prstGeom>
          <a:noFill/>
        </p:spPr>
        <p:txBody>
          <a:bodyPr wrap="square" rtlCol="0">
            <a:spAutoFit/>
          </a:bodyPr>
          <a:lstStyle/>
          <a:p>
            <a:r>
              <a:rPr lang="en-US" altLang="ko-KR" sz="3200" b="1" dirty="0">
                <a:latin typeface="나눔스퀘어 ExtraBold" panose="020B0600000101010101" pitchFamily="50" charset="-127"/>
                <a:ea typeface="나눔스퀘어 ExtraBold" panose="020B0600000101010101" pitchFamily="50" charset="-127"/>
              </a:rPr>
              <a:t>Topic</a:t>
            </a:r>
            <a:br>
              <a:rPr lang="en-US" altLang="ko-KR" sz="2400" dirty="0">
                <a:latin typeface="나눔스퀘어 Bold" panose="020B0600000101010101" pitchFamily="50" charset="-127"/>
                <a:ea typeface="나눔스퀘어 Bold" panose="020B0600000101010101" pitchFamily="50" charset="-127"/>
              </a:rPr>
            </a:br>
            <a:r>
              <a:rPr lang="en-US" altLang="ko-KR" sz="2400" dirty="0">
                <a:latin typeface="나눔스퀘어 Bold" panose="020B0600000101010101" pitchFamily="50" charset="-127"/>
                <a:ea typeface="나눔스퀘어 Bold" panose="020B0600000101010101" pitchFamily="50" charset="-127"/>
              </a:rPr>
              <a:t>   “social networking and automated contents recommendation are   </a:t>
            </a:r>
          </a:p>
          <a:p>
            <a:r>
              <a:rPr lang="en-US" altLang="ko-KR" sz="2400" dirty="0">
                <a:latin typeface="나눔스퀘어 Bold" panose="020B0600000101010101" pitchFamily="50" charset="-127"/>
                <a:ea typeface="나눔스퀘어 Bold" panose="020B0600000101010101" pitchFamily="50" charset="-127"/>
              </a:rPr>
              <a:t>   making people more radical”</a:t>
            </a:r>
            <a:endParaRPr lang="en-US" altLang="ko-KR" sz="3600" dirty="0">
              <a:latin typeface="나눔스퀘어 Bold" panose="020B0600000101010101" pitchFamily="50" charset="-127"/>
              <a:ea typeface="나눔스퀘어 Bold" panose="020B0600000101010101" pitchFamily="50" charset="-127"/>
            </a:endParaRPr>
          </a:p>
        </p:txBody>
      </p:sp>
      <p:sp>
        <p:nvSpPr>
          <p:cNvPr id="41" name="TextBox 40">
            <a:extLst>
              <a:ext uri="{FF2B5EF4-FFF2-40B4-BE49-F238E27FC236}">
                <a16:creationId xmlns:a16="http://schemas.microsoft.com/office/drawing/2014/main" id="{2DD65AB6-2948-4FC9-AF8B-0DF9A409A6B6}"/>
              </a:ext>
            </a:extLst>
          </p:cNvPr>
          <p:cNvSpPr txBox="1"/>
          <p:nvPr/>
        </p:nvSpPr>
        <p:spPr>
          <a:xfrm>
            <a:off x="2343046" y="800099"/>
            <a:ext cx="4895953" cy="369332"/>
          </a:xfrm>
          <a:prstGeom prst="rect">
            <a:avLst/>
          </a:prstGeom>
          <a:noFill/>
        </p:spPr>
        <p:txBody>
          <a:bodyPr wrap="square" rtlCol="0">
            <a:spAutoFit/>
          </a:bodyPr>
          <a:lstStyle/>
          <a:p>
            <a:r>
              <a:rPr lang="en-US" altLang="ko-KR" dirty="0">
                <a:latin typeface="나눔스퀘어 Bold" panose="020B0600000101010101" pitchFamily="50" charset="-127"/>
                <a:ea typeface="나눔스퀘어 Bold" panose="020B0600000101010101" pitchFamily="50" charset="-127"/>
              </a:rPr>
              <a:t>My opinion 	</a:t>
            </a:r>
            <a:r>
              <a:rPr lang="en-US" altLang="ko-KR" u="sng" dirty="0">
                <a:solidFill>
                  <a:schemeClr val="accent1">
                    <a:lumMod val="75000"/>
                  </a:schemeClr>
                </a:solidFill>
                <a:latin typeface="나눔스퀘어 Bold" panose="020B0600000101010101" pitchFamily="50" charset="-127"/>
                <a:ea typeface="나눔스퀘어 Bold" panose="020B0600000101010101" pitchFamily="50" charset="-127"/>
              </a:rPr>
              <a:t>Pros</a:t>
            </a:r>
            <a:r>
              <a:rPr lang="en-US" altLang="ko-KR" dirty="0">
                <a:solidFill>
                  <a:schemeClr val="accent1">
                    <a:lumMod val="75000"/>
                  </a:schemeClr>
                </a:solidFill>
                <a:latin typeface="나눔스퀘어 Bold" panose="020B0600000101010101" pitchFamily="50" charset="-127"/>
                <a:ea typeface="나눔스퀘어 Bold" panose="020B0600000101010101" pitchFamily="50" charset="-127"/>
              </a:rPr>
              <a:t>  </a:t>
            </a:r>
            <a:r>
              <a:rPr lang="en-US" altLang="ko-KR" dirty="0">
                <a:latin typeface="나눔스퀘어 Bold" panose="020B0600000101010101" pitchFamily="50" charset="-127"/>
                <a:ea typeface="나눔스퀘어 Bold" panose="020B0600000101010101" pitchFamily="50" charset="-127"/>
              </a:rPr>
              <a:t>/ </a:t>
            </a:r>
            <a:r>
              <a:rPr lang="en-US" altLang="ko-KR" u="sng" dirty="0">
                <a:solidFill>
                  <a:schemeClr val="accent2">
                    <a:lumMod val="75000"/>
                  </a:schemeClr>
                </a:solidFill>
                <a:latin typeface="나눔스퀘어 Bold" panose="020B0600000101010101" pitchFamily="50" charset="-127"/>
                <a:ea typeface="나눔스퀘어 Bold" panose="020B0600000101010101" pitchFamily="50" charset="-127"/>
              </a:rPr>
              <a:t>Cons</a:t>
            </a:r>
            <a:endParaRPr lang="ko-KR" altLang="en-US" u="sng" dirty="0">
              <a:solidFill>
                <a:schemeClr val="accent2">
                  <a:lumMod val="75000"/>
                </a:schemeClr>
              </a:solidFill>
              <a:latin typeface="나눔스퀘어 Bold" panose="020B0600000101010101" pitchFamily="50" charset="-127"/>
              <a:ea typeface="나눔스퀘어 Bold" panose="020B0600000101010101" pitchFamily="50" charset="-127"/>
            </a:endParaRPr>
          </a:p>
        </p:txBody>
      </p:sp>
      <p:sp>
        <p:nvSpPr>
          <p:cNvPr id="43" name="TextBox 42">
            <a:extLst>
              <a:ext uri="{FF2B5EF4-FFF2-40B4-BE49-F238E27FC236}">
                <a16:creationId xmlns:a16="http://schemas.microsoft.com/office/drawing/2014/main" id="{F5741E27-7F70-43F5-9FE8-CDB229BF5041}"/>
              </a:ext>
            </a:extLst>
          </p:cNvPr>
          <p:cNvSpPr txBox="1"/>
          <p:nvPr/>
        </p:nvSpPr>
        <p:spPr>
          <a:xfrm>
            <a:off x="7215370" y="1759141"/>
            <a:ext cx="3998730" cy="369332"/>
          </a:xfrm>
          <a:prstGeom prst="rect">
            <a:avLst/>
          </a:prstGeom>
          <a:noFill/>
        </p:spPr>
        <p:txBody>
          <a:bodyPr wrap="square" rtlCol="0">
            <a:spAutoFit/>
          </a:bodyPr>
          <a:lstStyle/>
          <a:p>
            <a:pPr algn="r"/>
            <a:r>
              <a:rPr lang="en-US" altLang="ko-KR" u="sng" dirty="0">
                <a:latin typeface="나눔스퀘어 Bold" panose="020B0600000101010101" pitchFamily="50" charset="-127"/>
                <a:ea typeface="나눔스퀘어 Bold" panose="020B0600000101010101" pitchFamily="50" charset="-127"/>
              </a:rPr>
              <a:t>See Opinions</a:t>
            </a:r>
            <a:endParaRPr lang="ko-KR" altLang="en-US" u="sng" dirty="0">
              <a:solidFill>
                <a:schemeClr val="accent2">
                  <a:lumMod val="75000"/>
                </a:schemeClr>
              </a:solidFill>
              <a:latin typeface="나눔스퀘어 Bold" panose="020B0600000101010101" pitchFamily="50" charset="-127"/>
              <a:ea typeface="나눔스퀘어 Bold" panose="020B0600000101010101" pitchFamily="50" charset="-127"/>
            </a:endParaRPr>
          </a:p>
        </p:txBody>
      </p:sp>
      <p:sp>
        <p:nvSpPr>
          <p:cNvPr id="13" name="사각형: 둥근 모서리 12">
            <a:extLst>
              <a:ext uri="{FF2B5EF4-FFF2-40B4-BE49-F238E27FC236}">
                <a16:creationId xmlns:a16="http://schemas.microsoft.com/office/drawing/2014/main" id="{7BD85672-499A-45EA-963E-249950251345}"/>
              </a:ext>
            </a:extLst>
          </p:cNvPr>
          <p:cNvSpPr/>
          <p:nvPr/>
        </p:nvSpPr>
        <p:spPr>
          <a:xfrm>
            <a:off x="1155700" y="2298301"/>
            <a:ext cx="4762500" cy="2032399"/>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sz="1600"/>
          </a:p>
        </p:txBody>
      </p:sp>
      <p:sp>
        <p:nvSpPr>
          <p:cNvPr id="15" name="사각형: 둥근 모서리 14">
            <a:extLst>
              <a:ext uri="{FF2B5EF4-FFF2-40B4-BE49-F238E27FC236}">
                <a16:creationId xmlns:a16="http://schemas.microsoft.com/office/drawing/2014/main" id="{C659B697-47BE-42B4-91F9-CE2C71809C6E}"/>
              </a:ext>
            </a:extLst>
          </p:cNvPr>
          <p:cNvSpPr/>
          <p:nvPr/>
        </p:nvSpPr>
        <p:spPr>
          <a:xfrm>
            <a:off x="6273800" y="2298301"/>
            <a:ext cx="4762500" cy="2591200"/>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sz="1600"/>
          </a:p>
        </p:txBody>
      </p:sp>
      <p:sp>
        <p:nvSpPr>
          <p:cNvPr id="19" name="TextBox 18">
            <a:extLst>
              <a:ext uri="{FF2B5EF4-FFF2-40B4-BE49-F238E27FC236}">
                <a16:creationId xmlns:a16="http://schemas.microsoft.com/office/drawing/2014/main" id="{C4243880-8791-405F-85BE-E8616FF6E60D}"/>
              </a:ext>
            </a:extLst>
          </p:cNvPr>
          <p:cNvSpPr txBox="1"/>
          <p:nvPr/>
        </p:nvSpPr>
        <p:spPr>
          <a:xfrm>
            <a:off x="1543935" y="2598003"/>
            <a:ext cx="3986030" cy="830997"/>
          </a:xfrm>
          <a:prstGeom prst="rect">
            <a:avLst/>
          </a:prstGeom>
          <a:noFill/>
        </p:spPr>
        <p:txBody>
          <a:bodyPr wrap="square" rtlCol="0">
            <a:spAutoFit/>
          </a:bodyPr>
          <a:lstStyle/>
          <a:p>
            <a:r>
              <a:rPr lang="en-US" altLang="ko-KR" sz="2400" dirty="0">
                <a:latin typeface="나눔스퀘어 Bold" panose="020B0600000101010101" pitchFamily="50" charset="-127"/>
                <a:ea typeface="나눔스퀘어 Bold" panose="020B0600000101010101" pitchFamily="50" charset="-127"/>
              </a:rPr>
              <a:t>I agree with this statement because ~~</a:t>
            </a:r>
            <a:endParaRPr lang="en-US" altLang="ko-KR" sz="3600" dirty="0">
              <a:latin typeface="나눔스퀘어 Bold" panose="020B0600000101010101" pitchFamily="50" charset="-127"/>
              <a:ea typeface="나눔스퀘어 Bold" panose="020B0600000101010101" pitchFamily="50" charset="-127"/>
            </a:endParaRPr>
          </a:p>
        </p:txBody>
      </p:sp>
      <p:sp>
        <p:nvSpPr>
          <p:cNvPr id="20" name="TextBox 19">
            <a:extLst>
              <a:ext uri="{FF2B5EF4-FFF2-40B4-BE49-F238E27FC236}">
                <a16:creationId xmlns:a16="http://schemas.microsoft.com/office/drawing/2014/main" id="{B8497CD5-93FE-4BD3-A48E-211EFA70CAD4}"/>
              </a:ext>
            </a:extLst>
          </p:cNvPr>
          <p:cNvSpPr txBox="1"/>
          <p:nvPr/>
        </p:nvSpPr>
        <p:spPr>
          <a:xfrm>
            <a:off x="6662035" y="2598003"/>
            <a:ext cx="3986030" cy="830997"/>
          </a:xfrm>
          <a:prstGeom prst="rect">
            <a:avLst/>
          </a:prstGeom>
          <a:noFill/>
        </p:spPr>
        <p:txBody>
          <a:bodyPr wrap="square" rtlCol="0">
            <a:spAutoFit/>
          </a:bodyPr>
          <a:lstStyle/>
          <a:p>
            <a:r>
              <a:rPr lang="en-US" altLang="ko-KR" sz="2400" dirty="0">
                <a:latin typeface="나눔스퀘어 Bold" panose="020B0600000101010101" pitchFamily="50" charset="-127"/>
                <a:ea typeface="나눔스퀘어 Bold" panose="020B0600000101010101" pitchFamily="50" charset="-127"/>
              </a:rPr>
              <a:t>I disagree with this statement because ~~</a:t>
            </a:r>
            <a:endParaRPr lang="en-US" altLang="ko-KR" sz="3600" dirty="0">
              <a:latin typeface="나눔스퀘어 Bold" panose="020B0600000101010101" pitchFamily="50" charset="-127"/>
              <a:ea typeface="나눔스퀘어 Bold" panose="020B0600000101010101" pitchFamily="50" charset="-127"/>
            </a:endParaRPr>
          </a:p>
        </p:txBody>
      </p:sp>
      <p:sp>
        <p:nvSpPr>
          <p:cNvPr id="21" name="TextBox 20">
            <a:extLst>
              <a:ext uri="{FF2B5EF4-FFF2-40B4-BE49-F238E27FC236}">
                <a16:creationId xmlns:a16="http://schemas.microsoft.com/office/drawing/2014/main" id="{5E59FA83-F63E-4157-9E17-98082AE588B1}"/>
              </a:ext>
            </a:extLst>
          </p:cNvPr>
          <p:cNvSpPr txBox="1"/>
          <p:nvPr/>
        </p:nvSpPr>
        <p:spPr>
          <a:xfrm>
            <a:off x="1543935" y="3770869"/>
            <a:ext cx="2710565" cy="369332"/>
          </a:xfrm>
          <a:prstGeom prst="rect">
            <a:avLst/>
          </a:prstGeom>
          <a:noFill/>
        </p:spPr>
        <p:txBody>
          <a:bodyPr wrap="square" rtlCol="0">
            <a:spAutoFit/>
          </a:bodyPr>
          <a:lstStyle/>
          <a:p>
            <a:r>
              <a:rPr lang="en-US" altLang="ko-KR" b="1" dirty="0">
                <a:latin typeface="나눔스퀘어 Bold" panose="020B0600000101010101" pitchFamily="50" charset="-127"/>
                <a:ea typeface="나눔스퀘어 Bold" panose="020B0600000101010101" pitchFamily="50" charset="-127"/>
              </a:rPr>
              <a:t>43 Approves from Cons</a:t>
            </a:r>
            <a:endParaRPr lang="en-US" altLang="ko-KR" sz="2800" b="1" dirty="0">
              <a:latin typeface="나눔스퀘어 Bold" panose="020B0600000101010101" pitchFamily="50" charset="-127"/>
              <a:ea typeface="나눔스퀘어 Bold" panose="020B0600000101010101" pitchFamily="50" charset="-127"/>
            </a:endParaRPr>
          </a:p>
        </p:txBody>
      </p:sp>
      <p:sp>
        <p:nvSpPr>
          <p:cNvPr id="22" name="TextBox 21">
            <a:extLst>
              <a:ext uri="{FF2B5EF4-FFF2-40B4-BE49-F238E27FC236}">
                <a16:creationId xmlns:a16="http://schemas.microsoft.com/office/drawing/2014/main" id="{E5B1E6E2-4A30-4C5C-AF82-BD9AE998692E}"/>
              </a:ext>
            </a:extLst>
          </p:cNvPr>
          <p:cNvSpPr txBox="1"/>
          <p:nvPr/>
        </p:nvSpPr>
        <p:spPr>
          <a:xfrm>
            <a:off x="6662035" y="4308276"/>
            <a:ext cx="2710565" cy="369332"/>
          </a:xfrm>
          <a:prstGeom prst="rect">
            <a:avLst/>
          </a:prstGeom>
          <a:noFill/>
        </p:spPr>
        <p:txBody>
          <a:bodyPr wrap="square" rtlCol="0">
            <a:spAutoFit/>
          </a:bodyPr>
          <a:lstStyle/>
          <a:p>
            <a:r>
              <a:rPr lang="en-US" altLang="ko-KR" b="1" dirty="0">
                <a:latin typeface="나눔스퀘어 Bold" panose="020B0600000101010101" pitchFamily="50" charset="-127"/>
                <a:ea typeface="나눔스퀘어 Bold" panose="020B0600000101010101" pitchFamily="50" charset="-127"/>
              </a:rPr>
              <a:t>61 Approves from Pros</a:t>
            </a:r>
            <a:endParaRPr lang="en-US" altLang="ko-KR" sz="2800" b="1" dirty="0">
              <a:latin typeface="나눔스퀘어 Bold" panose="020B0600000101010101" pitchFamily="50" charset="-127"/>
              <a:ea typeface="나눔스퀘어 Bold" panose="020B0600000101010101" pitchFamily="50" charset="-127"/>
            </a:endParaRPr>
          </a:p>
        </p:txBody>
      </p:sp>
      <p:cxnSp>
        <p:nvCxnSpPr>
          <p:cNvPr id="4" name="직선 연결선 3">
            <a:extLst>
              <a:ext uri="{FF2B5EF4-FFF2-40B4-BE49-F238E27FC236}">
                <a16:creationId xmlns:a16="http://schemas.microsoft.com/office/drawing/2014/main" id="{96F1111E-2812-441F-B373-9B2312F2C18C}"/>
              </a:ext>
            </a:extLst>
          </p:cNvPr>
          <p:cNvCxnSpPr>
            <a:cxnSpLocks/>
          </p:cNvCxnSpPr>
          <p:nvPr/>
        </p:nvCxnSpPr>
        <p:spPr>
          <a:xfrm>
            <a:off x="6096000" y="2428175"/>
            <a:ext cx="0" cy="3261426"/>
          </a:xfrm>
          <a:prstGeom prst="line">
            <a:avLst/>
          </a:prstGeom>
          <a:ln w="38100"/>
        </p:spPr>
        <p:style>
          <a:lnRef idx="1">
            <a:schemeClr val="dk1"/>
          </a:lnRef>
          <a:fillRef idx="0">
            <a:schemeClr val="dk1"/>
          </a:fillRef>
          <a:effectRef idx="0">
            <a:schemeClr val="dk1"/>
          </a:effectRef>
          <a:fontRef idx="minor">
            <a:schemeClr val="tx1"/>
          </a:fontRef>
        </p:style>
      </p:cxnSp>
      <p:sp>
        <p:nvSpPr>
          <p:cNvPr id="25" name="사각형: 둥근 모서리 24">
            <a:extLst>
              <a:ext uri="{FF2B5EF4-FFF2-40B4-BE49-F238E27FC236}">
                <a16:creationId xmlns:a16="http://schemas.microsoft.com/office/drawing/2014/main" id="{9BF0D671-A555-4C63-ACEA-0D72566DC63D}"/>
              </a:ext>
            </a:extLst>
          </p:cNvPr>
          <p:cNvSpPr/>
          <p:nvPr/>
        </p:nvSpPr>
        <p:spPr>
          <a:xfrm>
            <a:off x="1155700" y="4457701"/>
            <a:ext cx="4762500" cy="1231900"/>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sz="1600"/>
          </a:p>
        </p:txBody>
      </p:sp>
      <p:sp>
        <p:nvSpPr>
          <p:cNvPr id="27" name="사각형: 둥근 모서리 26">
            <a:extLst>
              <a:ext uri="{FF2B5EF4-FFF2-40B4-BE49-F238E27FC236}">
                <a16:creationId xmlns:a16="http://schemas.microsoft.com/office/drawing/2014/main" id="{D5C8C92B-E169-4D0F-BA16-9B2A5C6A9D46}"/>
              </a:ext>
            </a:extLst>
          </p:cNvPr>
          <p:cNvSpPr/>
          <p:nvPr/>
        </p:nvSpPr>
        <p:spPr>
          <a:xfrm>
            <a:off x="6273800" y="4959424"/>
            <a:ext cx="4762500" cy="717476"/>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sz="1600"/>
          </a:p>
        </p:txBody>
      </p:sp>
      <p:sp>
        <p:nvSpPr>
          <p:cNvPr id="31" name="TextBox 30">
            <a:extLst>
              <a:ext uri="{FF2B5EF4-FFF2-40B4-BE49-F238E27FC236}">
                <a16:creationId xmlns:a16="http://schemas.microsoft.com/office/drawing/2014/main" id="{E49CDEA2-03B8-47F6-8107-A6DF8739D670}"/>
              </a:ext>
            </a:extLst>
          </p:cNvPr>
          <p:cNvSpPr txBox="1"/>
          <p:nvPr/>
        </p:nvSpPr>
        <p:spPr>
          <a:xfrm>
            <a:off x="3077018" y="3923269"/>
            <a:ext cx="2710565" cy="369332"/>
          </a:xfrm>
          <a:prstGeom prst="rect">
            <a:avLst/>
          </a:prstGeom>
          <a:noFill/>
        </p:spPr>
        <p:txBody>
          <a:bodyPr wrap="square" rtlCol="0">
            <a:spAutoFit/>
          </a:bodyPr>
          <a:lstStyle/>
          <a:p>
            <a:pPr algn="r"/>
            <a:r>
              <a:rPr lang="en-US" altLang="ko-KR" b="1" u="sng" dirty="0">
                <a:latin typeface="나눔스퀘어 Bold" panose="020B0600000101010101" pitchFamily="50" charset="-127"/>
                <a:ea typeface="나눔스퀘어 Bold" panose="020B0600000101010101" pitchFamily="50" charset="-127"/>
              </a:rPr>
              <a:t>Fair enough!</a:t>
            </a:r>
            <a:endParaRPr lang="en-US" altLang="ko-KR" sz="2800" b="1" u="sng" dirty="0">
              <a:latin typeface="나눔스퀘어 Bold" panose="020B0600000101010101" pitchFamily="50" charset="-127"/>
              <a:ea typeface="나눔스퀘어 Bold" panose="020B0600000101010101" pitchFamily="50" charset="-127"/>
            </a:endParaRPr>
          </a:p>
        </p:txBody>
      </p:sp>
      <p:sp>
        <p:nvSpPr>
          <p:cNvPr id="32" name="TextBox 31">
            <a:extLst>
              <a:ext uri="{FF2B5EF4-FFF2-40B4-BE49-F238E27FC236}">
                <a16:creationId xmlns:a16="http://schemas.microsoft.com/office/drawing/2014/main" id="{7AA12D9F-BCCD-4599-9E1D-F6AD58D66BD7}"/>
              </a:ext>
            </a:extLst>
          </p:cNvPr>
          <p:cNvSpPr txBox="1"/>
          <p:nvPr/>
        </p:nvSpPr>
        <p:spPr>
          <a:xfrm>
            <a:off x="8195116" y="4494371"/>
            <a:ext cx="2710565" cy="369332"/>
          </a:xfrm>
          <a:prstGeom prst="rect">
            <a:avLst/>
          </a:prstGeom>
          <a:noFill/>
        </p:spPr>
        <p:txBody>
          <a:bodyPr wrap="square" rtlCol="0">
            <a:spAutoFit/>
          </a:bodyPr>
          <a:lstStyle/>
          <a:p>
            <a:pPr algn="r"/>
            <a:r>
              <a:rPr lang="en-US" altLang="ko-KR" b="1" u="sng" dirty="0">
                <a:latin typeface="나눔스퀘어 Bold" panose="020B0600000101010101" pitchFamily="50" charset="-127"/>
                <a:ea typeface="나눔스퀘어 Bold" panose="020B0600000101010101" pitchFamily="50" charset="-127"/>
              </a:rPr>
              <a:t>Fair enough!</a:t>
            </a:r>
            <a:endParaRPr lang="en-US" altLang="ko-KR" sz="2800" b="1" u="sng" dirty="0">
              <a:latin typeface="나눔스퀘어 Bold" panose="020B0600000101010101" pitchFamily="50" charset="-127"/>
              <a:ea typeface="나눔스퀘어 Bold" panose="020B0600000101010101" pitchFamily="50" charset="-127"/>
            </a:endParaRPr>
          </a:p>
        </p:txBody>
      </p:sp>
      <p:sp>
        <p:nvSpPr>
          <p:cNvPr id="8" name="TextBox 7">
            <a:extLst>
              <a:ext uri="{FF2B5EF4-FFF2-40B4-BE49-F238E27FC236}">
                <a16:creationId xmlns:a16="http://schemas.microsoft.com/office/drawing/2014/main" id="{A2C9F7E4-340A-4B36-9EF6-9BFD0FEE8D86}"/>
              </a:ext>
            </a:extLst>
          </p:cNvPr>
          <p:cNvSpPr txBox="1"/>
          <p:nvPr/>
        </p:nvSpPr>
        <p:spPr>
          <a:xfrm>
            <a:off x="1397000" y="5916141"/>
            <a:ext cx="9508681" cy="830997"/>
          </a:xfrm>
          <a:prstGeom prst="rect">
            <a:avLst/>
          </a:prstGeom>
          <a:noFill/>
        </p:spPr>
        <p:txBody>
          <a:bodyPr wrap="square" rtlCol="0">
            <a:spAutoFit/>
          </a:bodyPr>
          <a:lstStyle/>
          <a:p>
            <a:r>
              <a:rPr lang="en-US" altLang="ko-KR" sz="2400" dirty="0">
                <a:latin typeface="나눔바른고딕 Light" panose="020B0603020101020101" pitchFamily="50" charset="-127"/>
                <a:ea typeface="나눔바른고딕 Light" panose="020B0603020101020101" pitchFamily="50" charset="-127"/>
              </a:rPr>
              <a:t>You</a:t>
            </a:r>
            <a:r>
              <a:rPr lang="ko-KR" altLang="en-US" sz="2400" dirty="0">
                <a:latin typeface="나눔바른고딕 Light" panose="020B0603020101020101" pitchFamily="50" charset="-127"/>
                <a:ea typeface="나눔바른고딕 Light" panose="020B0603020101020101" pitchFamily="50" charset="-127"/>
              </a:rPr>
              <a:t> </a:t>
            </a:r>
            <a:r>
              <a:rPr lang="en-US" altLang="ko-KR" sz="2400" dirty="0">
                <a:latin typeface="나눔바른고딕 Light" panose="020B0603020101020101" pitchFamily="50" charset="-127"/>
                <a:ea typeface="나눔바른고딕 Light" panose="020B0603020101020101" pitchFamily="50" charset="-127"/>
              </a:rPr>
              <a:t>choose your side to add a new opinion.</a:t>
            </a:r>
          </a:p>
          <a:p>
            <a:r>
              <a:rPr lang="en-US" altLang="ko-KR" sz="2400" dirty="0">
                <a:latin typeface="나눔바른고딕 Light" panose="020B0603020101020101" pitchFamily="50" charset="-127"/>
                <a:ea typeface="나눔바른고딕 Light" panose="020B0603020101020101" pitchFamily="50" charset="-127"/>
              </a:rPr>
              <a:t>You can vote approval but only opponent’s approvals are shown.</a:t>
            </a:r>
            <a:endParaRPr lang="ko-KR" altLang="en-US" sz="2400" dirty="0">
              <a:latin typeface="나눔바른고딕 Light" panose="020B0603020101020101" pitchFamily="50" charset="-127"/>
              <a:ea typeface="나눔바른고딕 Light" panose="020B0603020101020101" pitchFamily="50" charset="-127"/>
            </a:endParaRPr>
          </a:p>
        </p:txBody>
      </p:sp>
    </p:spTree>
    <p:extLst>
      <p:ext uri="{BB962C8B-B14F-4D97-AF65-F5344CB8AC3E}">
        <p14:creationId xmlns:p14="http://schemas.microsoft.com/office/powerpoint/2010/main" val="1566061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사각형: 둥근 모서리 25">
            <a:extLst>
              <a:ext uri="{FF2B5EF4-FFF2-40B4-BE49-F238E27FC236}">
                <a16:creationId xmlns:a16="http://schemas.microsoft.com/office/drawing/2014/main" id="{E97F1029-6FF4-4A74-BEE7-DCEC1E48A934}"/>
              </a:ext>
            </a:extLst>
          </p:cNvPr>
          <p:cNvSpPr/>
          <p:nvPr/>
        </p:nvSpPr>
        <p:spPr>
          <a:xfrm>
            <a:off x="977900" y="1607275"/>
            <a:ext cx="10236200" cy="1568724"/>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sz="1600"/>
          </a:p>
        </p:txBody>
      </p:sp>
      <p:sp>
        <p:nvSpPr>
          <p:cNvPr id="37" name="사각형: 둥근 모서리 36">
            <a:extLst>
              <a:ext uri="{FF2B5EF4-FFF2-40B4-BE49-F238E27FC236}">
                <a16:creationId xmlns:a16="http://schemas.microsoft.com/office/drawing/2014/main" id="{74EB9F8A-CEBD-4A0F-93BB-AA714AFF9822}"/>
              </a:ext>
            </a:extLst>
          </p:cNvPr>
          <p:cNvSpPr/>
          <p:nvPr/>
        </p:nvSpPr>
        <p:spPr>
          <a:xfrm>
            <a:off x="977900" y="564876"/>
            <a:ext cx="10236200" cy="1568724"/>
          </a:xfrm>
          <a:prstGeom prst="round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sz="1600"/>
          </a:p>
        </p:txBody>
      </p:sp>
      <p:sp>
        <p:nvSpPr>
          <p:cNvPr id="38" name="TextBox 37">
            <a:extLst>
              <a:ext uri="{FF2B5EF4-FFF2-40B4-BE49-F238E27FC236}">
                <a16:creationId xmlns:a16="http://schemas.microsoft.com/office/drawing/2014/main" id="{A26DE67C-CAD8-491E-BF13-BA6958DE2B20}"/>
              </a:ext>
            </a:extLst>
          </p:cNvPr>
          <p:cNvSpPr txBox="1"/>
          <p:nvPr/>
        </p:nvSpPr>
        <p:spPr>
          <a:xfrm>
            <a:off x="1055869" y="635399"/>
            <a:ext cx="10781388" cy="1328520"/>
          </a:xfrm>
          <a:prstGeom prst="rect">
            <a:avLst/>
          </a:prstGeom>
          <a:noFill/>
        </p:spPr>
        <p:txBody>
          <a:bodyPr wrap="square" rtlCol="0">
            <a:spAutoFit/>
          </a:bodyPr>
          <a:lstStyle/>
          <a:p>
            <a:r>
              <a:rPr lang="en-US" altLang="ko-KR" sz="3200" b="1" dirty="0">
                <a:latin typeface="나눔스퀘어 ExtraBold" panose="020B0600000101010101" pitchFamily="50" charset="-127"/>
                <a:ea typeface="나눔스퀘어 ExtraBold" panose="020B0600000101010101" pitchFamily="50" charset="-127"/>
              </a:rPr>
              <a:t>Topic</a:t>
            </a:r>
            <a:br>
              <a:rPr lang="en-US" altLang="ko-KR" sz="2400" dirty="0">
                <a:latin typeface="나눔스퀘어 Bold" panose="020B0600000101010101" pitchFamily="50" charset="-127"/>
                <a:ea typeface="나눔스퀘어 Bold" panose="020B0600000101010101" pitchFamily="50" charset="-127"/>
              </a:rPr>
            </a:br>
            <a:r>
              <a:rPr lang="en-US" altLang="ko-KR" sz="2400" dirty="0">
                <a:latin typeface="나눔스퀘어 Bold" panose="020B0600000101010101" pitchFamily="50" charset="-127"/>
                <a:ea typeface="나눔스퀘어 Bold" panose="020B0600000101010101" pitchFamily="50" charset="-127"/>
              </a:rPr>
              <a:t>   “social networking and automated contents recommendation are   </a:t>
            </a:r>
          </a:p>
          <a:p>
            <a:r>
              <a:rPr lang="en-US" altLang="ko-KR" sz="2400" dirty="0">
                <a:latin typeface="나눔스퀘어 Bold" panose="020B0600000101010101" pitchFamily="50" charset="-127"/>
                <a:ea typeface="나눔스퀘어 Bold" panose="020B0600000101010101" pitchFamily="50" charset="-127"/>
              </a:rPr>
              <a:t>   making people more radical”</a:t>
            </a:r>
            <a:endParaRPr lang="en-US" altLang="ko-KR" sz="3600" dirty="0">
              <a:latin typeface="나눔스퀘어 Bold" panose="020B0600000101010101" pitchFamily="50" charset="-127"/>
              <a:ea typeface="나눔스퀘어 Bold" panose="020B0600000101010101" pitchFamily="50" charset="-127"/>
            </a:endParaRPr>
          </a:p>
        </p:txBody>
      </p:sp>
      <p:sp>
        <p:nvSpPr>
          <p:cNvPr id="41" name="TextBox 40">
            <a:extLst>
              <a:ext uri="{FF2B5EF4-FFF2-40B4-BE49-F238E27FC236}">
                <a16:creationId xmlns:a16="http://schemas.microsoft.com/office/drawing/2014/main" id="{2DD65AB6-2948-4FC9-AF8B-0DF9A409A6B6}"/>
              </a:ext>
            </a:extLst>
          </p:cNvPr>
          <p:cNvSpPr txBox="1"/>
          <p:nvPr/>
        </p:nvSpPr>
        <p:spPr>
          <a:xfrm>
            <a:off x="2343046" y="800099"/>
            <a:ext cx="4895953" cy="400110"/>
          </a:xfrm>
          <a:prstGeom prst="rect">
            <a:avLst/>
          </a:prstGeom>
          <a:noFill/>
        </p:spPr>
        <p:txBody>
          <a:bodyPr wrap="square" rtlCol="0">
            <a:spAutoFit/>
          </a:bodyPr>
          <a:lstStyle/>
          <a:p>
            <a:r>
              <a:rPr lang="en-US" altLang="ko-KR" dirty="0">
                <a:latin typeface="나눔스퀘어 Bold" panose="020B0600000101010101" pitchFamily="50" charset="-127"/>
                <a:ea typeface="나눔스퀘어 Bold" panose="020B0600000101010101" pitchFamily="50" charset="-127"/>
              </a:rPr>
              <a:t>My opinion  	</a:t>
            </a:r>
            <a:r>
              <a:rPr lang="en-US" altLang="ko-KR" sz="2000" b="1" dirty="0">
                <a:solidFill>
                  <a:schemeClr val="accent1">
                    <a:lumMod val="75000"/>
                  </a:schemeClr>
                </a:solidFill>
                <a:latin typeface="나눔스퀘어 Bold" panose="020B0600000101010101" pitchFamily="50" charset="-127"/>
                <a:ea typeface="나눔스퀘어 Bold" panose="020B0600000101010101" pitchFamily="50" charset="-127"/>
              </a:rPr>
              <a:t>Pros</a:t>
            </a:r>
            <a:endParaRPr lang="ko-KR" altLang="en-US" u="sng" dirty="0">
              <a:solidFill>
                <a:schemeClr val="accent2">
                  <a:lumMod val="75000"/>
                </a:schemeClr>
              </a:solidFill>
              <a:latin typeface="나눔스퀘어 Bold" panose="020B0600000101010101" pitchFamily="50" charset="-127"/>
              <a:ea typeface="나눔스퀘어 Bold" panose="020B0600000101010101" pitchFamily="50" charset="-127"/>
            </a:endParaRPr>
          </a:p>
        </p:txBody>
      </p:sp>
      <p:sp>
        <p:nvSpPr>
          <p:cNvPr id="43" name="TextBox 42">
            <a:extLst>
              <a:ext uri="{FF2B5EF4-FFF2-40B4-BE49-F238E27FC236}">
                <a16:creationId xmlns:a16="http://schemas.microsoft.com/office/drawing/2014/main" id="{F5741E27-7F70-43F5-9FE8-CDB229BF5041}"/>
              </a:ext>
            </a:extLst>
          </p:cNvPr>
          <p:cNvSpPr txBox="1"/>
          <p:nvPr/>
        </p:nvSpPr>
        <p:spPr>
          <a:xfrm>
            <a:off x="7215370" y="1759141"/>
            <a:ext cx="3998730" cy="369332"/>
          </a:xfrm>
          <a:prstGeom prst="rect">
            <a:avLst/>
          </a:prstGeom>
          <a:noFill/>
        </p:spPr>
        <p:txBody>
          <a:bodyPr wrap="square" rtlCol="0">
            <a:spAutoFit/>
          </a:bodyPr>
          <a:lstStyle/>
          <a:p>
            <a:pPr algn="r"/>
            <a:r>
              <a:rPr lang="en-US" altLang="ko-KR" u="sng" dirty="0">
                <a:latin typeface="나눔스퀘어 Bold" panose="020B0600000101010101" pitchFamily="50" charset="-127"/>
                <a:ea typeface="나눔스퀘어 Bold" panose="020B0600000101010101" pitchFamily="50" charset="-127"/>
              </a:rPr>
              <a:t>See Opinions</a:t>
            </a:r>
            <a:endParaRPr lang="ko-KR" altLang="en-US" u="sng" dirty="0">
              <a:solidFill>
                <a:schemeClr val="accent2">
                  <a:lumMod val="75000"/>
                </a:schemeClr>
              </a:solidFill>
              <a:latin typeface="나눔스퀘어 Bold" panose="020B0600000101010101" pitchFamily="50" charset="-127"/>
              <a:ea typeface="나눔스퀘어 Bold" panose="020B0600000101010101" pitchFamily="50" charset="-127"/>
            </a:endParaRPr>
          </a:p>
        </p:txBody>
      </p:sp>
      <p:sp>
        <p:nvSpPr>
          <p:cNvPr id="22" name="TextBox 21">
            <a:extLst>
              <a:ext uri="{FF2B5EF4-FFF2-40B4-BE49-F238E27FC236}">
                <a16:creationId xmlns:a16="http://schemas.microsoft.com/office/drawing/2014/main" id="{E5B1E6E2-4A30-4C5C-AF82-BD9AE998692E}"/>
              </a:ext>
            </a:extLst>
          </p:cNvPr>
          <p:cNvSpPr txBox="1"/>
          <p:nvPr/>
        </p:nvSpPr>
        <p:spPr>
          <a:xfrm>
            <a:off x="8503535" y="2731017"/>
            <a:ext cx="2710565" cy="369332"/>
          </a:xfrm>
          <a:prstGeom prst="rect">
            <a:avLst/>
          </a:prstGeom>
          <a:noFill/>
        </p:spPr>
        <p:txBody>
          <a:bodyPr wrap="square" rtlCol="0">
            <a:spAutoFit/>
          </a:bodyPr>
          <a:lstStyle/>
          <a:p>
            <a:r>
              <a:rPr lang="en-US" altLang="ko-KR" b="1" dirty="0">
                <a:latin typeface="나눔스퀘어 Bold" panose="020B0600000101010101" pitchFamily="50" charset="-127"/>
                <a:ea typeface="나눔스퀘어 Bold" panose="020B0600000101010101" pitchFamily="50" charset="-127"/>
              </a:rPr>
              <a:t>3 Approves from Cons</a:t>
            </a:r>
            <a:endParaRPr lang="en-US" altLang="ko-KR" sz="2800" b="1" dirty="0">
              <a:latin typeface="나눔스퀘어 Bold" panose="020B0600000101010101" pitchFamily="50" charset="-127"/>
              <a:ea typeface="나눔스퀘어 Bold" panose="020B0600000101010101" pitchFamily="50" charset="-127"/>
            </a:endParaRPr>
          </a:p>
        </p:txBody>
      </p:sp>
      <p:sp>
        <p:nvSpPr>
          <p:cNvPr id="17" name="TextBox 16">
            <a:extLst>
              <a:ext uri="{FF2B5EF4-FFF2-40B4-BE49-F238E27FC236}">
                <a16:creationId xmlns:a16="http://schemas.microsoft.com/office/drawing/2014/main" id="{B52418F0-AF5B-4CD1-86FB-12B55884D513}"/>
              </a:ext>
            </a:extLst>
          </p:cNvPr>
          <p:cNvSpPr txBox="1"/>
          <p:nvPr/>
        </p:nvSpPr>
        <p:spPr>
          <a:xfrm>
            <a:off x="1155699" y="2172550"/>
            <a:ext cx="10681557" cy="954107"/>
          </a:xfrm>
          <a:prstGeom prst="rect">
            <a:avLst/>
          </a:prstGeom>
          <a:noFill/>
        </p:spPr>
        <p:txBody>
          <a:bodyPr wrap="square" rtlCol="0">
            <a:spAutoFit/>
          </a:bodyPr>
          <a:lstStyle/>
          <a:p>
            <a:r>
              <a:rPr lang="en-US" altLang="ko-KR" sz="3200" b="1" dirty="0">
                <a:latin typeface="나눔스퀘어 ExtraBold" panose="020B0600000101010101" pitchFamily="50" charset="-127"/>
                <a:ea typeface="나눔스퀘어 ExtraBold" panose="020B0600000101010101" pitchFamily="50" charset="-127"/>
              </a:rPr>
              <a:t>My Opinion</a:t>
            </a:r>
            <a:br>
              <a:rPr lang="en-US" altLang="ko-KR" sz="2400" dirty="0">
                <a:latin typeface="나눔스퀘어 Bold" panose="020B0600000101010101" pitchFamily="50" charset="-127"/>
                <a:ea typeface="나눔스퀘어 Bold" panose="020B0600000101010101" pitchFamily="50" charset="-127"/>
              </a:rPr>
            </a:br>
            <a:r>
              <a:rPr lang="en-US" altLang="ko-KR" sz="2400" dirty="0">
                <a:latin typeface="나눔스퀘어 Bold" panose="020B0600000101010101" pitchFamily="50" charset="-127"/>
                <a:ea typeface="나눔스퀘어 Bold" panose="020B0600000101010101" pitchFamily="50" charset="-127"/>
              </a:rPr>
              <a:t>   I believe ~~~</a:t>
            </a:r>
            <a:endParaRPr lang="en-US" altLang="ko-KR" sz="3600" dirty="0">
              <a:latin typeface="나눔스퀘어 Bold" panose="020B0600000101010101" pitchFamily="50" charset="-127"/>
              <a:ea typeface="나눔스퀘어 Bold" panose="020B0600000101010101" pitchFamily="50" charset="-127"/>
            </a:endParaRPr>
          </a:p>
        </p:txBody>
      </p:sp>
      <p:sp>
        <p:nvSpPr>
          <p:cNvPr id="29" name="사각형: 둥근 모서리 28">
            <a:extLst>
              <a:ext uri="{FF2B5EF4-FFF2-40B4-BE49-F238E27FC236}">
                <a16:creationId xmlns:a16="http://schemas.microsoft.com/office/drawing/2014/main" id="{E2FE5529-81A9-43FE-9FCD-080886C804AA}"/>
              </a:ext>
            </a:extLst>
          </p:cNvPr>
          <p:cNvSpPr/>
          <p:nvPr/>
        </p:nvSpPr>
        <p:spPr>
          <a:xfrm>
            <a:off x="1155699" y="3283030"/>
            <a:ext cx="9880601" cy="1377870"/>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sz="1600"/>
          </a:p>
        </p:txBody>
      </p:sp>
      <p:sp>
        <p:nvSpPr>
          <p:cNvPr id="30" name="TextBox 29">
            <a:extLst>
              <a:ext uri="{FF2B5EF4-FFF2-40B4-BE49-F238E27FC236}">
                <a16:creationId xmlns:a16="http://schemas.microsoft.com/office/drawing/2014/main" id="{7B84EBCD-54D7-4457-A888-AF8FF99EFD74}"/>
              </a:ext>
            </a:extLst>
          </p:cNvPr>
          <p:cNvSpPr txBox="1"/>
          <p:nvPr/>
        </p:nvSpPr>
        <p:spPr>
          <a:xfrm>
            <a:off x="1315332" y="3366990"/>
            <a:ext cx="7841365" cy="461665"/>
          </a:xfrm>
          <a:prstGeom prst="rect">
            <a:avLst/>
          </a:prstGeom>
          <a:noFill/>
        </p:spPr>
        <p:txBody>
          <a:bodyPr wrap="square" rtlCol="0">
            <a:spAutoFit/>
          </a:bodyPr>
          <a:lstStyle/>
          <a:p>
            <a:r>
              <a:rPr lang="en-US" altLang="ko-KR" sz="2400" dirty="0">
                <a:latin typeface="나눔스퀘어 Bold" panose="020B0600000101010101" pitchFamily="50" charset="-127"/>
                <a:ea typeface="나눔스퀘어 Bold" panose="020B0600000101010101" pitchFamily="50" charset="-127"/>
              </a:rPr>
              <a:t>I disagree with this statement because ~~</a:t>
            </a:r>
            <a:endParaRPr lang="en-US" altLang="ko-KR" sz="3600" dirty="0">
              <a:latin typeface="나눔스퀘어 Bold" panose="020B0600000101010101" pitchFamily="50" charset="-127"/>
              <a:ea typeface="나눔스퀘어 Bold" panose="020B0600000101010101" pitchFamily="50" charset="-127"/>
            </a:endParaRPr>
          </a:p>
        </p:txBody>
      </p:sp>
      <p:sp>
        <p:nvSpPr>
          <p:cNvPr id="33" name="사각형: 둥근 모서리 32">
            <a:extLst>
              <a:ext uri="{FF2B5EF4-FFF2-40B4-BE49-F238E27FC236}">
                <a16:creationId xmlns:a16="http://schemas.microsoft.com/office/drawing/2014/main" id="{8B619FDB-B9ED-49BF-92BE-9C868C2B61BD}"/>
              </a:ext>
            </a:extLst>
          </p:cNvPr>
          <p:cNvSpPr/>
          <p:nvPr/>
        </p:nvSpPr>
        <p:spPr>
          <a:xfrm>
            <a:off x="1155699" y="4813654"/>
            <a:ext cx="9880601" cy="1142647"/>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sz="1600"/>
          </a:p>
        </p:txBody>
      </p:sp>
      <p:sp>
        <p:nvSpPr>
          <p:cNvPr id="34" name="TextBox 33">
            <a:extLst>
              <a:ext uri="{FF2B5EF4-FFF2-40B4-BE49-F238E27FC236}">
                <a16:creationId xmlns:a16="http://schemas.microsoft.com/office/drawing/2014/main" id="{940B24CB-96F2-43B2-8203-88B0B1E24589}"/>
              </a:ext>
            </a:extLst>
          </p:cNvPr>
          <p:cNvSpPr txBox="1"/>
          <p:nvPr/>
        </p:nvSpPr>
        <p:spPr>
          <a:xfrm>
            <a:off x="1315333" y="4869531"/>
            <a:ext cx="7841365" cy="461665"/>
          </a:xfrm>
          <a:prstGeom prst="rect">
            <a:avLst/>
          </a:prstGeom>
          <a:noFill/>
        </p:spPr>
        <p:txBody>
          <a:bodyPr wrap="square" rtlCol="0">
            <a:spAutoFit/>
          </a:bodyPr>
          <a:lstStyle/>
          <a:p>
            <a:r>
              <a:rPr lang="en-US" altLang="ko-KR" sz="2400" dirty="0">
                <a:latin typeface="나눔스퀘어 Bold" panose="020B0600000101010101" pitchFamily="50" charset="-127"/>
                <a:ea typeface="나눔스퀘어 Bold" panose="020B0600000101010101" pitchFamily="50" charset="-127"/>
              </a:rPr>
              <a:t>I don’t think this statement is true because ~~</a:t>
            </a:r>
            <a:endParaRPr lang="en-US" altLang="ko-KR" sz="3600" dirty="0">
              <a:latin typeface="나눔스퀘어 Bold" panose="020B0600000101010101" pitchFamily="50" charset="-127"/>
              <a:ea typeface="나눔스퀘어 Bold" panose="020B0600000101010101" pitchFamily="50" charset="-127"/>
            </a:endParaRPr>
          </a:p>
        </p:txBody>
      </p:sp>
      <p:sp>
        <p:nvSpPr>
          <p:cNvPr id="35" name="TextBox 34">
            <a:extLst>
              <a:ext uri="{FF2B5EF4-FFF2-40B4-BE49-F238E27FC236}">
                <a16:creationId xmlns:a16="http://schemas.microsoft.com/office/drawing/2014/main" id="{EE7E59E6-BCD6-4E83-A9DC-78F4FFA4D8F4}"/>
              </a:ext>
            </a:extLst>
          </p:cNvPr>
          <p:cNvSpPr txBox="1"/>
          <p:nvPr/>
        </p:nvSpPr>
        <p:spPr>
          <a:xfrm>
            <a:off x="8236835" y="4285396"/>
            <a:ext cx="2710565" cy="369332"/>
          </a:xfrm>
          <a:prstGeom prst="rect">
            <a:avLst/>
          </a:prstGeom>
          <a:noFill/>
        </p:spPr>
        <p:txBody>
          <a:bodyPr wrap="square" rtlCol="0">
            <a:spAutoFit/>
          </a:bodyPr>
          <a:lstStyle/>
          <a:p>
            <a:pPr algn="r"/>
            <a:r>
              <a:rPr lang="en-US" altLang="ko-KR" b="1" u="sng" dirty="0">
                <a:latin typeface="나눔스퀘어 Bold" panose="020B0600000101010101" pitchFamily="50" charset="-127"/>
                <a:ea typeface="나눔스퀘어 Bold" panose="020B0600000101010101" pitchFamily="50" charset="-127"/>
              </a:rPr>
              <a:t>Fair enough!</a:t>
            </a:r>
            <a:endParaRPr lang="en-US" altLang="ko-KR" sz="2800" b="1" u="sng" dirty="0">
              <a:latin typeface="나눔스퀘어 Bold" panose="020B0600000101010101" pitchFamily="50" charset="-127"/>
              <a:ea typeface="나눔스퀘어 Bold" panose="020B0600000101010101" pitchFamily="50" charset="-127"/>
            </a:endParaRPr>
          </a:p>
        </p:txBody>
      </p:sp>
      <p:sp>
        <p:nvSpPr>
          <p:cNvPr id="36" name="TextBox 35">
            <a:extLst>
              <a:ext uri="{FF2B5EF4-FFF2-40B4-BE49-F238E27FC236}">
                <a16:creationId xmlns:a16="http://schemas.microsoft.com/office/drawing/2014/main" id="{518EF94E-E49E-456B-84F8-21CAADA111C7}"/>
              </a:ext>
            </a:extLst>
          </p:cNvPr>
          <p:cNvSpPr txBox="1"/>
          <p:nvPr/>
        </p:nvSpPr>
        <p:spPr>
          <a:xfrm>
            <a:off x="1315334" y="4222928"/>
            <a:ext cx="2710565" cy="369332"/>
          </a:xfrm>
          <a:prstGeom prst="rect">
            <a:avLst/>
          </a:prstGeom>
          <a:noFill/>
        </p:spPr>
        <p:txBody>
          <a:bodyPr wrap="square" rtlCol="0">
            <a:spAutoFit/>
          </a:bodyPr>
          <a:lstStyle/>
          <a:p>
            <a:r>
              <a:rPr lang="en-US" altLang="ko-KR" b="1" dirty="0">
                <a:latin typeface="나눔스퀘어 Bold" panose="020B0600000101010101" pitchFamily="50" charset="-127"/>
                <a:ea typeface="나눔스퀘어 Bold" panose="020B0600000101010101" pitchFamily="50" charset="-127"/>
              </a:rPr>
              <a:t>62 Approves from Pros</a:t>
            </a:r>
            <a:endParaRPr lang="en-US" altLang="ko-KR" sz="2800" b="1" dirty="0">
              <a:latin typeface="나눔스퀘어 Bold" panose="020B0600000101010101" pitchFamily="50" charset="-127"/>
              <a:ea typeface="나눔스퀘어 Bold" panose="020B0600000101010101" pitchFamily="50" charset="-127"/>
            </a:endParaRPr>
          </a:p>
        </p:txBody>
      </p:sp>
      <p:sp>
        <p:nvSpPr>
          <p:cNvPr id="39" name="TextBox 38">
            <a:extLst>
              <a:ext uri="{FF2B5EF4-FFF2-40B4-BE49-F238E27FC236}">
                <a16:creationId xmlns:a16="http://schemas.microsoft.com/office/drawing/2014/main" id="{537B7133-B53F-495F-AC8C-F343FB124D9E}"/>
              </a:ext>
            </a:extLst>
          </p:cNvPr>
          <p:cNvSpPr txBox="1"/>
          <p:nvPr/>
        </p:nvSpPr>
        <p:spPr>
          <a:xfrm>
            <a:off x="1315334" y="5530361"/>
            <a:ext cx="2710565" cy="369332"/>
          </a:xfrm>
          <a:prstGeom prst="rect">
            <a:avLst/>
          </a:prstGeom>
          <a:noFill/>
        </p:spPr>
        <p:txBody>
          <a:bodyPr wrap="square" rtlCol="0">
            <a:spAutoFit/>
          </a:bodyPr>
          <a:lstStyle/>
          <a:p>
            <a:r>
              <a:rPr lang="en-US" altLang="ko-KR" b="1" dirty="0">
                <a:latin typeface="나눔스퀘어 Bold" panose="020B0600000101010101" pitchFamily="50" charset="-127"/>
                <a:ea typeface="나눔스퀘어 Bold" panose="020B0600000101010101" pitchFamily="50" charset="-127"/>
              </a:rPr>
              <a:t>37 Approves from Pros</a:t>
            </a:r>
            <a:endParaRPr lang="en-US" altLang="ko-KR" sz="2800" b="1" dirty="0">
              <a:latin typeface="나눔스퀘어 Bold" panose="020B0600000101010101" pitchFamily="50" charset="-127"/>
              <a:ea typeface="나눔스퀘어 Bold" panose="020B0600000101010101" pitchFamily="50" charset="-127"/>
            </a:endParaRPr>
          </a:p>
        </p:txBody>
      </p:sp>
      <p:sp>
        <p:nvSpPr>
          <p:cNvPr id="40" name="TextBox 39">
            <a:extLst>
              <a:ext uri="{FF2B5EF4-FFF2-40B4-BE49-F238E27FC236}">
                <a16:creationId xmlns:a16="http://schemas.microsoft.com/office/drawing/2014/main" id="{6D65FB9A-8B34-49DA-B628-1044543540EF}"/>
              </a:ext>
            </a:extLst>
          </p:cNvPr>
          <p:cNvSpPr txBox="1"/>
          <p:nvPr/>
        </p:nvSpPr>
        <p:spPr>
          <a:xfrm>
            <a:off x="8236835" y="5593497"/>
            <a:ext cx="2710565" cy="369332"/>
          </a:xfrm>
          <a:prstGeom prst="rect">
            <a:avLst/>
          </a:prstGeom>
          <a:noFill/>
        </p:spPr>
        <p:txBody>
          <a:bodyPr wrap="square" rtlCol="0">
            <a:spAutoFit/>
          </a:bodyPr>
          <a:lstStyle/>
          <a:p>
            <a:pPr algn="r"/>
            <a:r>
              <a:rPr lang="en-US" altLang="ko-KR" b="1" u="sng" dirty="0">
                <a:latin typeface="나눔스퀘어 Bold" panose="020B0600000101010101" pitchFamily="50" charset="-127"/>
                <a:ea typeface="나눔스퀘어 Bold" panose="020B0600000101010101" pitchFamily="50" charset="-127"/>
              </a:rPr>
              <a:t>Fair enough!</a:t>
            </a:r>
            <a:endParaRPr lang="en-US" altLang="ko-KR" sz="2800" b="1" u="sng" dirty="0">
              <a:latin typeface="나눔스퀘어 Bold" panose="020B0600000101010101" pitchFamily="50" charset="-127"/>
              <a:ea typeface="나눔스퀘어 Bold" panose="020B0600000101010101" pitchFamily="50" charset="-127"/>
            </a:endParaRPr>
          </a:p>
        </p:txBody>
      </p:sp>
      <p:sp>
        <p:nvSpPr>
          <p:cNvPr id="42" name="TextBox 41">
            <a:extLst>
              <a:ext uri="{FF2B5EF4-FFF2-40B4-BE49-F238E27FC236}">
                <a16:creationId xmlns:a16="http://schemas.microsoft.com/office/drawing/2014/main" id="{BF7ABF43-A90D-48BB-8170-30CD21CD12E6}"/>
              </a:ext>
            </a:extLst>
          </p:cNvPr>
          <p:cNvSpPr txBox="1"/>
          <p:nvPr/>
        </p:nvSpPr>
        <p:spPr>
          <a:xfrm>
            <a:off x="1397000" y="6186395"/>
            <a:ext cx="9508681" cy="461665"/>
          </a:xfrm>
          <a:prstGeom prst="rect">
            <a:avLst/>
          </a:prstGeom>
          <a:noFill/>
        </p:spPr>
        <p:txBody>
          <a:bodyPr wrap="square" rtlCol="0">
            <a:spAutoFit/>
          </a:bodyPr>
          <a:lstStyle/>
          <a:p>
            <a:pPr algn="ctr"/>
            <a:r>
              <a:rPr lang="en-US" altLang="ko-KR" sz="2400" dirty="0">
                <a:latin typeface="나눔바른고딕 Light" panose="020B0603020101020101" pitchFamily="50" charset="-127"/>
                <a:ea typeface="나눔바른고딕 Light" panose="020B0603020101020101" pitchFamily="50" charset="-127"/>
              </a:rPr>
              <a:t>You are more exposed to opposing ideas</a:t>
            </a:r>
            <a:endParaRPr lang="ko-KR" altLang="en-US" sz="2400" dirty="0">
              <a:latin typeface="나눔바른고딕 Light" panose="020B0603020101020101" pitchFamily="50" charset="-127"/>
              <a:ea typeface="나눔바른고딕 Light" panose="020B0603020101020101" pitchFamily="50" charset="-127"/>
            </a:endParaRPr>
          </a:p>
        </p:txBody>
      </p:sp>
      <p:sp>
        <p:nvSpPr>
          <p:cNvPr id="44" name="TextBox 43">
            <a:extLst>
              <a:ext uri="{FF2B5EF4-FFF2-40B4-BE49-F238E27FC236}">
                <a16:creationId xmlns:a16="http://schemas.microsoft.com/office/drawing/2014/main" id="{E067D4BE-67CA-4FF5-BC23-9FE820D32F38}"/>
              </a:ext>
            </a:extLst>
          </p:cNvPr>
          <p:cNvSpPr txBox="1"/>
          <p:nvPr/>
        </p:nvSpPr>
        <p:spPr>
          <a:xfrm>
            <a:off x="6446132" y="4285396"/>
            <a:ext cx="2710565" cy="369332"/>
          </a:xfrm>
          <a:prstGeom prst="rect">
            <a:avLst/>
          </a:prstGeom>
          <a:noFill/>
        </p:spPr>
        <p:txBody>
          <a:bodyPr wrap="square" rtlCol="0">
            <a:spAutoFit/>
          </a:bodyPr>
          <a:lstStyle/>
          <a:p>
            <a:pPr algn="r"/>
            <a:r>
              <a:rPr lang="en-US" altLang="ko-KR" b="1" u="sng" dirty="0">
                <a:latin typeface="나눔스퀘어 Bold" panose="020B0600000101010101" pitchFamily="50" charset="-127"/>
                <a:ea typeface="나눔스퀘어 Bold" panose="020B0600000101010101" pitchFamily="50" charset="-127"/>
              </a:rPr>
              <a:t>Add Objection</a:t>
            </a:r>
            <a:endParaRPr lang="en-US" altLang="ko-KR" sz="2800" b="1" u="sng" dirty="0">
              <a:latin typeface="나눔스퀘어 Bold" panose="020B0600000101010101" pitchFamily="50" charset="-127"/>
              <a:ea typeface="나눔스퀘어 Bold" panose="020B0600000101010101" pitchFamily="50" charset="-127"/>
            </a:endParaRPr>
          </a:p>
        </p:txBody>
      </p:sp>
      <p:sp>
        <p:nvSpPr>
          <p:cNvPr id="45" name="TextBox 44">
            <a:extLst>
              <a:ext uri="{FF2B5EF4-FFF2-40B4-BE49-F238E27FC236}">
                <a16:creationId xmlns:a16="http://schemas.microsoft.com/office/drawing/2014/main" id="{E89B3572-6BCD-4947-AEA8-33CA10FFEA7A}"/>
              </a:ext>
            </a:extLst>
          </p:cNvPr>
          <p:cNvSpPr txBox="1"/>
          <p:nvPr/>
        </p:nvSpPr>
        <p:spPr>
          <a:xfrm>
            <a:off x="6446132" y="5593497"/>
            <a:ext cx="2710565" cy="369332"/>
          </a:xfrm>
          <a:prstGeom prst="rect">
            <a:avLst/>
          </a:prstGeom>
          <a:noFill/>
        </p:spPr>
        <p:txBody>
          <a:bodyPr wrap="square" rtlCol="0">
            <a:spAutoFit/>
          </a:bodyPr>
          <a:lstStyle/>
          <a:p>
            <a:pPr algn="r"/>
            <a:r>
              <a:rPr lang="en-US" altLang="ko-KR" b="1" u="sng" dirty="0">
                <a:latin typeface="나눔스퀘어 Bold" panose="020B0600000101010101" pitchFamily="50" charset="-127"/>
                <a:ea typeface="나눔스퀘어 Bold" panose="020B0600000101010101" pitchFamily="50" charset="-127"/>
              </a:rPr>
              <a:t>Add Objection</a:t>
            </a:r>
            <a:endParaRPr lang="en-US" altLang="ko-KR" sz="2800" b="1" u="sng"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521772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A35AC33D-1DF2-45CD-9F05-C0AFFE7DEC0B}"/>
              </a:ext>
            </a:extLst>
          </p:cNvPr>
          <p:cNvSpPr>
            <a:spLocks noGrp="1"/>
          </p:cNvSpPr>
          <p:nvPr>
            <p:ph type="sldNum" sz="quarter" idx="12"/>
          </p:nvPr>
        </p:nvSpPr>
        <p:spPr/>
        <p:txBody>
          <a:bodyPr/>
          <a:lstStyle/>
          <a:p>
            <a:fld id="{2370A684-FFC5-4B3D-B4F7-C05144B80770}" type="slidenum">
              <a:rPr lang="ko-KR" altLang="en-US" smtClean="0"/>
              <a:t>7</a:t>
            </a:fld>
            <a:endParaRPr lang="ko-KR" altLang="en-US"/>
          </a:p>
        </p:txBody>
      </p:sp>
      <p:sp>
        <p:nvSpPr>
          <p:cNvPr id="5" name="제목 1">
            <a:extLst>
              <a:ext uri="{FF2B5EF4-FFF2-40B4-BE49-F238E27FC236}">
                <a16:creationId xmlns:a16="http://schemas.microsoft.com/office/drawing/2014/main" id="{AC808419-F2EB-438F-B4D7-093A08A46D7C}"/>
              </a:ext>
            </a:extLst>
          </p:cNvPr>
          <p:cNvSpPr txBox="1">
            <a:spLocks/>
          </p:cNvSpPr>
          <p:nvPr/>
        </p:nvSpPr>
        <p:spPr>
          <a:xfrm>
            <a:off x="430657" y="394527"/>
            <a:ext cx="9848850" cy="5540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나눔스퀘어" panose="020B0600000101010101" pitchFamily="50" charset="-127"/>
                <a:ea typeface="나눔스퀘어" panose="020B0600000101010101" pitchFamily="50" charset="-127"/>
              </a:rPr>
              <a:t>Profile</a:t>
            </a:r>
            <a:endParaRPr lang="ko-KR" altLang="en-US" sz="3600" dirty="0">
              <a:latin typeface="나눔스퀘어 Bold" panose="020B0600000101010101" pitchFamily="50" charset="-127"/>
              <a:ea typeface="나눔스퀘어 Bold" panose="020B0600000101010101" pitchFamily="50" charset="-127"/>
            </a:endParaRPr>
          </a:p>
        </p:txBody>
      </p:sp>
      <p:sp>
        <p:nvSpPr>
          <p:cNvPr id="6" name="직각 삼각형 5">
            <a:extLst>
              <a:ext uri="{FF2B5EF4-FFF2-40B4-BE49-F238E27FC236}">
                <a16:creationId xmlns:a16="http://schemas.microsoft.com/office/drawing/2014/main" id="{88D5B92B-D557-4146-B828-4DC6D6F91F9A}"/>
              </a:ext>
            </a:extLst>
          </p:cNvPr>
          <p:cNvSpPr/>
          <p:nvPr/>
        </p:nvSpPr>
        <p:spPr>
          <a:xfrm rot="5400000">
            <a:off x="274320" y="291662"/>
            <a:ext cx="320986" cy="320986"/>
          </a:xfrm>
          <a:prstGeom prst="rtTriangle">
            <a:avLst/>
          </a:prstGeom>
          <a:solidFill>
            <a:srgbClr val="003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그림 11" descr="default profile image에 대한 이미지 검색결과">
            <a:extLst>
              <a:ext uri="{FF2B5EF4-FFF2-40B4-BE49-F238E27FC236}">
                <a16:creationId xmlns:a16="http://schemas.microsoft.com/office/drawing/2014/main" id="{F96BE43A-FB72-48AD-A444-E989104E3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1676400"/>
            <a:ext cx="3041524" cy="3041524"/>
          </a:xfrm>
          <a:custGeom>
            <a:avLst/>
            <a:gdLst>
              <a:gd name="connsiteX0" fmla="*/ 2838412 w 5676900"/>
              <a:gd name="connsiteY0" fmla="*/ 0 h 5676900"/>
              <a:gd name="connsiteX1" fmla="*/ 2838489 w 5676900"/>
              <a:gd name="connsiteY1" fmla="*/ 0 h 5676900"/>
              <a:gd name="connsiteX2" fmla="*/ 3128665 w 5676900"/>
              <a:gd name="connsiteY2" fmla="*/ 14653 h 5676900"/>
              <a:gd name="connsiteX3" fmla="*/ 5676900 w 5676900"/>
              <a:gd name="connsiteY3" fmla="*/ 2838449 h 5676900"/>
              <a:gd name="connsiteX4" fmla="*/ 2838450 w 5676900"/>
              <a:gd name="connsiteY4" fmla="*/ 5676900 h 5676900"/>
              <a:gd name="connsiteX5" fmla="*/ 0 w 5676900"/>
              <a:gd name="connsiteY5" fmla="*/ 2838449 h 5676900"/>
              <a:gd name="connsiteX6" fmla="*/ 2548235 w 5676900"/>
              <a:gd name="connsiteY6" fmla="*/ 14653 h 567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5676900">
                <a:moveTo>
                  <a:pt x="2838412" y="0"/>
                </a:moveTo>
                <a:lnTo>
                  <a:pt x="2838489" y="0"/>
                </a:lnTo>
                <a:lnTo>
                  <a:pt x="3128665" y="14653"/>
                </a:lnTo>
                <a:cubicBezTo>
                  <a:pt x="4559971" y="160010"/>
                  <a:pt x="5676900" y="1368793"/>
                  <a:pt x="5676900" y="2838449"/>
                </a:cubicBezTo>
                <a:cubicBezTo>
                  <a:pt x="5676900" y="4406082"/>
                  <a:pt x="4406083" y="5676900"/>
                  <a:pt x="2838450" y="5676900"/>
                </a:cubicBezTo>
                <a:cubicBezTo>
                  <a:pt x="1270817" y="5676900"/>
                  <a:pt x="0" y="4406082"/>
                  <a:pt x="0" y="2838449"/>
                </a:cubicBezTo>
                <a:cubicBezTo>
                  <a:pt x="0" y="1368793"/>
                  <a:pt x="1116929" y="160010"/>
                  <a:pt x="2548235" y="14653"/>
                </a:cubicBezTo>
                <a:close/>
              </a:path>
            </a:pathLst>
          </a:custGeom>
          <a:noFill/>
          <a:extLst>
            <a:ext uri="{909E8E84-426E-40DD-AFC4-6F175D3DCCD1}">
              <a14:hiddenFill xmlns:a14="http://schemas.microsoft.com/office/drawing/2010/main">
                <a:solidFill>
                  <a:srgbClr val="FFFFFF"/>
                </a:solidFill>
              </a14:hiddenFill>
            </a:ext>
          </a:extLst>
        </p:spPr>
      </p:pic>
      <p:sp>
        <p:nvSpPr>
          <p:cNvPr id="13" name="내용 개체 틀 4">
            <a:extLst>
              <a:ext uri="{FF2B5EF4-FFF2-40B4-BE49-F238E27FC236}">
                <a16:creationId xmlns:a16="http://schemas.microsoft.com/office/drawing/2014/main" id="{C9BA0494-A21B-4C60-9195-D361D1E7F7AC}"/>
              </a:ext>
            </a:extLst>
          </p:cNvPr>
          <p:cNvSpPr txBox="1">
            <a:spLocks/>
          </p:cNvSpPr>
          <p:nvPr/>
        </p:nvSpPr>
        <p:spPr>
          <a:xfrm>
            <a:off x="4076700" y="1550032"/>
            <a:ext cx="6096000" cy="397446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3000" b="1" dirty="0">
                <a:latin typeface="나눔스퀘어 ExtraBold" panose="020B0600000101010101" pitchFamily="50" charset="-127"/>
                <a:ea typeface="나눔스퀘어 ExtraBold" panose="020B0600000101010101" pitchFamily="50" charset="-127"/>
                <a:cs typeface="Arial" panose="020B0604020202020204" pitchFamily="34" charset="0"/>
              </a:rPr>
              <a:t>John Smith </a:t>
            </a:r>
            <a:r>
              <a:rPr lang="en-US" altLang="ko-KR" sz="3000" dirty="0">
                <a:latin typeface="나눔바른고딕 Light" panose="020B0603020101020101" pitchFamily="50" charset="-127"/>
                <a:ea typeface="나눔바른고딕 Light" panose="020B0603020101020101" pitchFamily="50" charset="-127"/>
                <a:cs typeface="Arial" panose="020B0604020202020204" pitchFamily="34" charset="0"/>
              </a:rPr>
              <a:t>(Influence Level 9)</a:t>
            </a:r>
            <a:r>
              <a:rPr lang="en-US" altLang="ko-KR" sz="3000" b="1" dirty="0">
                <a:latin typeface="나눔스퀘어 ExtraBold" panose="020B0600000101010101" pitchFamily="50" charset="-127"/>
                <a:ea typeface="나눔스퀘어 ExtraBold" panose="020B0600000101010101" pitchFamily="50" charset="-127"/>
                <a:cs typeface="Arial" panose="020B0604020202020204" pitchFamily="34" charset="0"/>
              </a:rPr>
              <a:t> </a:t>
            </a:r>
          </a:p>
          <a:p>
            <a:pPr marL="0" indent="0">
              <a:buNone/>
            </a:pPr>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Advocates </a:t>
            </a:r>
            <a:r>
              <a:rPr lang="en-US" altLang="ko-KR" sz="2400" b="1" dirty="0">
                <a:latin typeface="나눔바른고딕 Light" panose="020B0603020101020101" pitchFamily="50" charset="-127"/>
                <a:ea typeface="나눔바른고딕 Light" panose="020B0603020101020101" pitchFamily="50" charset="-127"/>
                <a:cs typeface="Arial" panose="020B0604020202020204" pitchFamily="34" charset="0"/>
              </a:rPr>
              <a:t>226</a:t>
            </a:r>
            <a:endParaRPr lang="en-US" altLang="ko-KR" sz="3000" b="1" dirty="0">
              <a:latin typeface="나눔스퀘어 ExtraBold" panose="020B0600000101010101" pitchFamily="50" charset="-127"/>
              <a:ea typeface="나눔스퀘어 ExtraBold" panose="020B0600000101010101" pitchFamily="50" charset="-127"/>
              <a:cs typeface="Arial" panose="020B0604020202020204" pitchFamily="34" charset="0"/>
            </a:endParaRPr>
          </a:p>
          <a:p>
            <a:pPr marL="0" indent="0">
              <a:buNone/>
            </a:pPr>
            <a:endPar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endParaRPr>
          </a:p>
          <a:p>
            <a:pPr marL="0" indent="0">
              <a:buNone/>
            </a:pPr>
            <a:r>
              <a:rPr lang="en-US" altLang="ko-KR" dirty="0">
                <a:latin typeface="나눔바른고딕 Light" panose="020B0603020101020101" pitchFamily="50" charset="-127"/>
                <a:ea typeface="나눔바른고딕 Light" panose="020B0603020101020101" pitchFamily="50" charset="-127"/>
                <a:cs typeface="Arial" panose="020B0604020202020204" pitchFamily="34" charset="0"/>
              </a:rPr>
              <a:t>Interested Topics</a:t>
            </a:r>
          </a:p>
          <a:p>
            <a:pPr marL="0" indent="0">
              <a:buNone/>
            </a:pPr>
            <a:r>
              <a:rPr lang="en-US" altLang="ko-KR" sz="2400" dirty="0">
                <a:solidFill>
                  <a:schemeClr val="accent1">
                    <a:lumMod val="75000"/>
                  </a:schemeClr>
                </a:solidFill>
                <a:latin typeface="나눔바른고딕 Light" panose="020B0603020101020101" pitchFamily="50" charset="-127"/>
                <a:ea typeface="나눔바른고딕 Light" panose="020B0603020101020101" pitchFamily="50" charset="-127"/>
                <a:cs typeface="Arial" panose="020B0604020202020204" pitchFamily="34" charset="0"/>
              </a:rPr>
              <a:t>#Environment #Politics #Animals</a:t>
            </a:r>
          </a:p>
          <a:p>
            <a:pPr marL="0" indent="0">
              <a:buNone/>
            </a:pPr>
            <a:r>
              <a:rPr lang="en-US" altLang="ko-KR" sz="2400" dirty="0">
                <a:solidFill>
                  <a:schemeClr val="accent1">
                    <a:lumMod val="75000"/>
                  </a:schemeClr>
                </a:solidFill>
                <a:latin typeface="나눔바른고딕 Light" panose="020B0603020101020101" pitchFamily="50" charset="-127"/>
                <a:ea typeface="나눔바른고딕 Light" panose="020B0603020101020101" pitchFamily="50" charset="-127"/>
                <a:cs typeface="Arial" panose="020B0604020202020204" pitchFamily="34" charset="0"/>
              </a:rPr>
              <a:t>#Philosophy #</a:t>
            </a:r>
            <a:r>
              <a:rPr lang="en-US" altLang="ko-KR" sz="2400" dirty="0" err="1">
                <a:solidFill>
                  <a:schemeClr val="accent1">
                    <a:lumMod val="75000"/>
                  </a:schemeClr>
                </a:solidFill>
                <a:latin typeface="나눔바른고딕 Light" panose="020B0603020101020101" pitchFamily="50" charset="-127"/>
                <a:ea typeface="나눔바른고딕 Light" panose="020B0603020101020101" pitchFamily="50" charset="-127"/>
                <a:cs typeface="Arial" panose="020B0604020202020204" pitchFamily="34" charset="0"/>
              </a:rPr>
              <a:t>ComputerEthics</a:t>
            </a:r>
            <a:endParaRPr lang="en-US" altLang="ko-KR" sz="2400" dirty="0">
              <a:solidFill>
                <a:schemeClr val="accent1">
                  <a:lumMod val="75000"/>
                </a:schemeClr>
              </a:solidFill>
              <a:latin typeface="나눔바른고딕 Light" panose="020B0603020101020101" pitchFamily="50" charset="-127"/>
              <a:ea typeface="나눔바른고딕 Light" panose="020B0603020101020101" pitchFamily="50" charset="-127"/>
              <a:cs typeface="Arial" panose="020B0604020202020204" pitchFamily="34" charset="0"/>
            </a:endParaRPr>
          </a:p>
          <a:p>
            <a:pPr marL="0" indent="0">
              <a:buNone/>
            </a:pPr>
            <a:endPar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endParaRPr>
          </a:p>
        </p:txBody>
      </p:sp>
      <p:sp>
        <p:nvSpPr>
          <p:cNvPr id="14" name="TextBox 13">
            <a:extLst>
              <a:ext uri="{FF2B5EF4-FFF2-40B4-BE49-F238E27FC236}">
                <a16:creationId xmlns:a16="http://schemas.microsoft.com/office/drawing/2014/main" id="{584FFC5C-3E71-4298-A616-B809D82C29B9}"/>
              </a:ext>
            </a:extLst>
          </p:cNvPr>
          <p:cNvSpPr txBox="1"/>
          <p:nvPr/>
        </p:nvSpPr>
        <p:spPr>
          <a:xfrm>
            <a:off x="1845119" y="5340261"/>
            <a:ext cx="9508681" cy="1200329"/>
          </a:xfrm>
          <a:prstGeom prst="rect">
            <a:avLst/>
          </a:prstGeom>
          <a:noFill/>
        </p:spPr>
        <p:txBody>
          <a:bodyPr wrap="square" rtlCol="0">
            <a:spAutoFit/>
          </a:bodyPr>
          <a:lstStyle/>
          <a:p>
            <a:r>
              <a:rPr lang="en-US" altLang="ko-KR" sz="2400" dirty="0">
                <a:latin typeface="나눔바른고딕 Light" panose="020B0603020101020101" pitchFamily="50" charset="-127"/>
                <a:ea typeface="나눔바른고딕 Light" panose="020B0603020101020101" pitchFamily="50" charset="-127"/>
              </a:rPr>
              <a:t>Get many opponent’s approval to get higher influence level.</a:t>
            </a:r>
          </a:p>
          <a:p>
            <a:r>
              <a:rPr lang="en-US" altLang="ko-KR" sz="2400" dirty="0">
                <a:latin typeface="나눔바른고딕 Light" panose="020B0603020101020101" pitchFamily="50" charset="-127"/>
                <a:ea typeface="나눔바른고딕 Light" panose="020B0603020101020101" pitchFamily="50" charset="-127"/>
              </a:rPr>
              <a:t>Be one’s advocate and get his/her opinion on top of others</a:t>
            </a:r>
          </a:p>
          <a:p>
            <a:r>
              <a:rPr lang="en-US" altLang="ko-KR" sz="2400" dirty="0">
                <a:latin typeface="나눔바른고딕 Light" panose="020B0603020101020101" pitchFamily="50" charset="-127"/>
                <a:ea typeface="나눔바른고딕 Light" panose="020B0603020101020101" pitchFamily="50" charset="-127"/>
              </a:rPr>
              <a:t>Set Interested topics to get recommendation </a:t>
            </a:r>
            <a:endParaRPr lang="ko-KR" altLang="en-US" sz="2400" dirty="0">
              <a:latin typeface="나눔바른고딕 Light" panose="020B0603020101020101" pitchFamily="50" charset="-127"/>
              <a:ea typeface="나눔바른고딕 Light" panose="020B0603020101020101" pitchFamily="50" charset="-127"/>
            </a:endParaRPr>
          </a:p>
        </p:txBody>
      </p:sp>
    </p:spTree>
    <p:extLst>
      <p:ext uri="{BB962C8B-B14F-4D97-AF65-F5344CB8AC3E}">
        <p14:creationId xmlns:p14="http://schemas.microsoft.com/office/powerpoint/2010/main" val="278638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8ADCCF35-B49A-4AF4-85C7-1C6B3162CE66}"/>
              </a:ext>
            </a:extLst>
          </p:cNvPr>
          <p:cNvSpPr txBox="1">
            <a:spLocks/>
          </p:cNvSpPr>
          <p:nvPr/>
        </p:nvSpPr>
        <p:spPr>
          <a:xfrm>
            <a:off x="430657" y="394527"/>
            <a:ext cx="9848850" cy="5540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나눔스퀘어" panose="020B0600000101010101" pitchFamily="50" charset="-127"/>
                <a:ea typeface="나눔스퀘어" panose="020B0600000101010101" pitchFamily="50" charset="-127"/>
              </a:rPr>
              <a:t>System Diagram</a:t>
            </a:r>
            <a:endParaRPr lang="ko-KR" altLang="en-US" sz="3600" dirty="0">
              <a:latin typeface="나눔스퀘어 Bold" panose="020B0600000101010101" pitchFamily="50" charset="-127"/>
              <a:ea typeface="나눔스퀘어 Bold" panose="020B0600000101010101" pitchFamily="50" charset="-127"/>
            </a:endParaRPr>
          </a:p>
        </p:txBody>
      </p:sp>
      <p:sp>
        <p:nvSpPr>
          <p:cNvPr id="6" name="직각 삼각형 5">
            <a:extLst>
              <a:ext uri="{FF2B5EF4-FFF2-40B4-BE49-F238E27FC236}">
                <a16:creationId xmlns:a16="http://schemas.microsoft.com/office/drawing/2014/main" id="{29643B03-7563-431E-B458-BA6A9B471A6A}"/>
              </a:ext>
            </a:extLst>
          </p:cNvPr>
          <p:cNvSpPr/>
          <p:nvPr/>
        </p:nvSpPr>
        <p:spPr>
          <a:xfrm rot="5400000">
            <a:off x="274320" y="291662"/>
            <a:ext cx="320986" cy="320986"/>
          </a:xfrm>
          <a:prstGeom prst="rtTriangle">
            <a:avLst/>
          </a:prstGeom>
          <a:solidFill>
            <a:srgbClr val="003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https://raw.githubusercontent.com/quotation2520/CS489/master/Forus_Class_UML.jpg">
            <a:extLst>
              <a:ext uri="{FF2B5EF4-FFF2-40B4-BE49-F238E27FC236}">
                <a16:creationId xmlns:a16="http://schemas.microsoft.com/office/drawing/2014/main" id="{A678588D-D73E-4748-B17A-DF7D7077DF3C}"/>
              </a:ext>
            </a:extLst>
          </p:cNvPr>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51898" y="1268350"/>
            <a:ext cx="5226196" cy="4985024"/>
          </a:xfrm>
          <a:prstGeom prst="rect">
            <a:avLst/>
          </a:prstGeom>
          <a:noFill/>
          <a:extLst>
            <a:ext uri="{909E8E84-426E-40DD-AFC4-6F175D3DCCD1}">
              <a14:hiddenFill xmlns:a14="http://schemas.microsoft.com/office/drawing/2010/main">
                <a:solidFill>
                  <a:srgbClr val="FFFFFF"/>
                </a:solidFill>
              </a14:hiddenFill>
            </a:ext>
          </a:extLst>
        </p:spPr>
      </p:pic>
      <p:sp>
        <p:nvSpPr>
          <p:cNvPr id="10" name="내용 개체 틀 4">
            <a:extLst>
              <a:ext uri="{FF2B5EF4-FFF2-40B4-BE49-F238E27FC236}">
                <a16:creationId xmlns:a16="http://schemas.microsoft.com/office/drawing/2014/main" id="{365D4638-23F0-4DEA-8AEB-EFE5C543611C}"/>
              </a:ext>
            </a:extLst>
          </p:cNvPr>
          <p:cNvSpPr txBox="1">
            <a:spLocks/>
          </p:cNvSpPr>
          <p:nvPr/>
        </p:nvSpPr>
        <p:spPr>
          <a:xfrm>
            <a:off x="6567621" y="988478"/>
            <a:ext cx="5495070" cy="5369547"/>
          </a:xfrm>
          <a:prstGeom prst="rect">
            <a:avLst/>
          </a:prstGeom>
        </p:spPr>
        <p:txBody>
          <a:bodyPr vert="horz" lIns="91440" tIns="45720" rIns="91440" bIns="45720" rtlCol="0">
            <a:normAutofit fontScale="70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ko-KR" sz="3800" b="1" dirty="0">
                <a:latin typeface="나눔스퀘어 ExtraBold" panose="020B0600000101010101" pitchFamily="50" charset="-127"/>
                <a:ea typeface="나눔스퀘어 ExtraBold" panose="020B0600000101010101" pitchFamily="50" charset="-127"/>
                <a:cs typeface="Arial" panose="020B0604020202020204" pitchFamily="34" charset="0"/>
              </a:rPr>
              <a:t>Functions</a:t>
            </a:r>
            <a:br>
              <a:rPr lang="en-US" altLang="ko-KR" sz="3800" b="1" dirty="0">
                <a:latin typeface="나눔스퀘어 ExtraBold" panose="020B0600000101010101" pitchFamily="50" charset="-127"/>
                <a:ea typeface="나눔스퀘어 ExtraBold" panose="020B0600000101010101" pitchFamily="50" charset="-127"/>
                <a:cs typeface="Arial" panose="020B0604020202020204" pitchFamily="34" charset="0"/>
              </a:rPr>
            </a:br>
            <a:endParaRPr lang="en-US" altLang="ko-KR" sz="3000" b="1" dirty="0">
              <a:latin typeface="나눔스퀘어 ExtraBold" panose="020B0600000101010101" pitchFamily="50" charset="-127"/>
              <a:ea typeface="나눔스퀘어 ExtraBold" panose="020B0600000101010101" pitchFamily="50" charset="-127"/>
              <a:cs typeface="Arial" panose="020B0604020202020204" pitchFamily="34" charset="0"/>
            </a:endParaRPr>
          </a:p>
          <a:p>
            <a:pPr>
              <a:lnSpc>
                <a:spcPct val="120000"/>
              </a:lnSpc>
            </a:pPr>
            <a:r>
              <a:rPr lang="en-US" altLang="ko-KR" sz="2400" b="1" dirty="0">
                <a:latin typeface="나눔바른고딕 Light" panose="020B0603020101020101" pitchFamily="50" charset="-127"/>
                <a:ea typeface="나눔바른고딕 Light" panose="020B0603020101020101" pitchFamily="50" charset="-127"/>
              </a:rPr>
              <a:t>News feed </a:t>
            </a:r>
            <a:r>
              <a:rPr lang="en-US" altLang="ko-KR" sz="2400" dirty="0">
                <a:latin typeface="나눔바른고딕 Light" panose="020B0603020101020101" pitchFamily="50" charset="-127"/>
                <a:ea typeface="나눔바른고딕 Light" panose="020B0603020101020101" pitchFamily="50" charset="-127"/>
              </a:rPr>
              <a:t>: Typical Social network interface that shows global hot topics and recommended topics via user’s interest</a:t>
            </a:r>
            <a:br>
              <a:rPr lang="en-US" altLang="ko-KR" sz="2400" dirty="0">
                <a:latin typeface="나눔바른고딕 Light" panose="020B0603020101020101" pitchFamily="50" charset="-127"/>
                <a:ea typeface="나눔바른고딕 Light" panose="020B0603020101020101" pitchFamily="50" charset="-127"/>
              </a:rPr>
            </a:br>
            <a:endParaRPr lang="en-US" altLang="ko-KR" sz="2400" dirty="0">
              <a:latin typeface="나눔바른고딕 Light" panose="020B0603020101020101" pitchFamily="50" charset="-127"/>
              <a:ea typeface="나눔바른고딕 Light" panose="020B0603020101020101" pitchFamily="50" charset="-127"/>
            </a:endParaRPr>
          </a:p>
          <a:p>
            <a:pPr>
              <a:lnSpc>
                <a:spcPct val="120000"/>
              </a:lnSpc>
            </a:pPr>
            <a:r>
              <a:rPr lang="en-US" altLang="ko-KR" sz="2400" b="1" dirty="0">
                <a:latin typeface="나눔바른고딕 Light" panose="020B0603020101020101" pitchFamily="50" charset="-127"/>
                <a:ea typeface="나눔바른고딕 Light" panose="020B0603020101020101" pitchFamily="50" charset="-127"/>
              </a:rPr>
              <a:t>User Board </a:t>
            </a:r>
            <a:r>
              <a:rPr lang="en-US" altLang="ko-KR" sz="2400" dirty="0">
                <a:latin typeface="나눔바른고딕 Light" panose="020B0603020101020101" pitchFamily="50" charset="-127"/>
                <a:ea typeface="나눔바른고딕 Light" panose="020B0603020101020101" pitchFamily="50" charset="-127"/>
              </a:rPr>
              <a:t>: Every user has this page. This page shows all participations, opinions and their objections</a:t>
            </a:r>
          </a:p>
          <a:p>
            <a:pPr>
              <a:lnSpc>
                <a:spcPct val="120000"/>
              </a:lnSpc>
            </a:pPr>
            <a:endParaRPr lang="en-US" altLang="ko-KR" sz="2400" b="1" dirty="0">
              <a:latin typeface="나눔바른고딕 Light" panose="020B0603020101020101" pitchFamily="50" charset="-127"/>
              <a:ea typeface="나눔바른고딕 Light" panose="020B0603020101020101" pitchFamily="50" charset="-127"/>
            </a:endParaRPr>
          </a:p>
          <a:p>
            <a:pPr>
              <a:lnSpc>
                <a:spcPct val="120000"/>
              </a:lnSpc>
            </a:pPr>
            <a:r>
              <a:rPr lang="en-US" altLang="ko-KR" sz="2400" b="1" dirty="0">
                <a:latin typeface="나눔바른고딕 Light" panose="020B0603020101020101" pitchFamily="50" charset="-127"/>
                <a:ea typeface="나눔바른고딕 Light" panose="020B0603020101020101" pitchFamily="50" charset="-127"/>
              </a:rPr>
              <a:t>Post System </a:t>
            </a:r>
            <a:r>
              <a:rPr lang="en-US" altLang="ko-KR" sz="2400" dirty="0">
                <a:latin typeface="나눔바른고딕 Light" panose="020B0603020101020101" pitchFamily="50" charset="-127"/>
                <a:ea typeface="나눔바른고딕 Light" panose="020B0603020101020101" pitchFamily="50" charset="-127"/>
              </a:rPr>
              <a:t>: Main system that manages ethical issue posting. In this system, user can post issues or vote for another user’s issue. User can write their opinion (Pros or Cons) based on their vote.</a:t>
            </a:r>
            <a:br>
              <a:rPr lang="en-US" altLang="ko-KR" sz="2400" dirty="0">
                <a:latin typeface="나눔바른고딕 Light" panose="020B0603020101020101" pitchFamily="50" charset="-127"/>
                <a:ea typeface="나눔바른고딕 Light" panose="020B0603020101020101" pitchFamily="50" charset="-127"/>
              </a:rPr>
            </a:br>
            <a:endParaRPr lang="en-US" altLang="ko-KR" sz="2400" dirty="0">
              <a:latin typeface="나눔바른고딕 Light" panose="020B0603020101020101" pitchFamily="50" charset="-127"/>
              <a:ea typeface="나눔바른고딕 Light" panose="020B0603020101020101" pitchFamily="50" charset="-127"/>
            </a:endParaRPr>
          </a:p>
          <a:p>
            <a:pPr>
              <a:lnSpc>
                <a:spcPct val="120000"/>
              </a:lnSpc>
            </a:pPr>
            <a:r>
              <a:rPr lang="en-US" altLang="ko-KR" sz="2400" b="1" dirty="0">
                <a:latin typeface="나눔바른고딕 Light" panose="020B0603020101020101" pitchFamily="50" charset="-127"/>
                <a:ea typeface="나눔바른고딕 Light" panose="020B0603020101020101" pitchFamily="50" charset="-127"/>
              </a:rPr>
              <a:t>Ranking System </a:t>
            </a:r>
            <a:r>
              <a:rPr lang="en-US" altLang="ko-KR" sz="2400" dirty="0">
                <a:latin typeface="나눔바른고딕 Light" panose="020B0603020101020101" pitchFamily="50" charset="-127"/>
                <a:ea typeface="나눔바른고딕 Light" panose="020B0603020101020101" pitchFamily="50" charset="-127"/>
              </a:rPr>
              <a:t>: This system provide opinions in order based on approvals and user’s influence level.</a:t>
            </a:r>
          </a:p>
        </p:txBody>
      </p:sp>
    </p:spTree>
    <p:extLst>
      <p:ext uri="{BB962C8B-B14F-4D97-AF65-F5344CB8AC3E}">
        <p14:creationId xmlns:p14="http://schemas.microsoft.com/office/powerpoint/2010/main" val="365619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0F52A387-9214-4620-8BFA-AA7B48D3E33F}"/>
              </a:ext>
            </a:extLst>
          </p:cNvPr>
          <p:cNvSpPr txBox="1">
            <a:spLocks/>
          </p:cNvSpPr>
          <p:nvPr/>
        </p:nvSpPr>
        <p:spPr>
          <a:xfrm>
            <a:off x="430657" y="394527"/>
            <a:ext cx="9848850" cy="5540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나눔스퀘어" panose="020B0600000101010101" pitchFamily="50" charset="-127"/>
                <a:ea typeface="나눔스퀘어" panose="020B0600000101010101" pitchFamily="50" charset="-127"/>
              </a:rPr>
              <a:t>Expectation</a:t>
            </a:r>
            <a:endParaRPr lang="ko-KR" altLang="en-US" sz="3600" dirty="0">
              <a:latin typeface="나눔스퀘어 Bold" panose="020B0600000101010101" pitchFamily="50" charset="-127"/>
              <a:ea typeface="나눔스퀘어 Bold" panose="020B0600000101010101" pitchFamily="50" charset="-127"/>
            </a:endParaRPr>
          </a:p>
        </p:txBody>
      </p:sp>
      <p:sp>
        <p:nvSpPr>
          <p:cNvPr id="4" name="직각 삼각형 3"/>
          <p:cNvSpPr/>
          <p:nvPr/>
        </p:nvSpPr>
        <p:spPr>
          <a:xfrm rot="5400000">
            <a:off x="274320" y="291662"/>
            <a:ext cx="320986" cy="320986"/>
          </a:xfrm>
          <a:prstGeom prst="rtTriangle">
            <a:avLst/>
          </a:prstGeom>
          <a:solidFill>
            <a:srgbClr val="003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내용 개체 틀 4">
            <a:extLst>
              <a:ext uri="{FF2B5EF4-FFF2-40B4-BE49-F238E27FC236}">
                <a16:creationId xmlns:a16="http://schemas.microsoft.com/office/drawing/2014/main" id="{7B7F7E58-E297-487D-ABF0-D11A12AEECA7}"/>
              </a:ext>
            </a:extLst>
          </p:cNvPr>
          <p:cNvSpPr>
            <a:spLocks noGrp="1"/>
          </p:cNvSpPr>
          <p:nvPr>
            <p:ph idx="1"/>
          </p:nvPr>
        </p:nvSpPr>
        <p:spPr>
          <a:xfrm>
            <a:off x="595306" y="1334133"/>
            <a:ext cx="10405142" cy="3594101"/>
          </a:xfrm>
        </p:spPr>
        <p:txBody>
          <a:bodyPr>
            <a:normAutofit/>
          </a:bodyPr>
          <a:lstStyle/>
          <a:p>
            <a:pPr marL="0" indent="0">
              <a:buNone/>
            </a:pPr>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When you write,</a:t>
            </a:r>
            <a:endParaRPr lang="en-US" altLang="ko-KR" sz="2400" b="0" dirty="0">
              <a:latin typeface="나눔바른고딕 Light" panose="020B0603020101020101" pitchFamily="50" charset="-127"/>
              <a:ea typeface="나눔바른고딕 Light" panose="020B0603020101020101" pitchFamily="50" charset="-127"/>
              <a:cs typeface="Arial" panose="020B0604020202020204" pitchFamily="34" charset="0"/>
            </a:endParaRPr>
          </a:p>
          <a:p>
            <a:r>
              <a:rPr lang="en-US" altLang="ko-KR" sz="2400" b="0" dirty="0">
                <a:latin typeface="나눔바른고딕 Light" panose="020B0603020101020101" pitchFamily="50" charset="-127"/>
                <a:ea typeface="나눔바른고딕 Light" panose="020B0603020101020101" pitchFamily="50" charset="-127"/>
                <a:cs typeface="Arial" panose="020B0604020202020204" pitchFamily="34" charset="0"/>
              </a:rPr>
              <a:t>You carefully organize your logic and word choice</a:t>
            </a:r>
          </a:p>
          <a:p>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You establish your profile for recommendation and build influence level</a:t>
            </a:r>
          </a:p>
          <a:p>
            <a:endParaRPr lang="en-US" altLang="ko-KR" sz="2400" b="0" dirty="0">
              <a:latin typeface="나눔바른고딕 Light" panose="020B0603020101020101" pitchFamily="50" charset="-127"/>
              <a:ea typeface="나눔바른고딕 Light" panose="020B0603020101020101" pitchFamily="50" charset="-127"/>
              <a:cs typeface="Arial" panose="020B0604020202020204" pitchFamily="34" charset="0"/>
            </a:endParaRPr>
          </a:p>
          <a:p>
            <a:pPr marL="0" indent="0">
              <a:buNone/>
            </a:pPr>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When you read,</a:t>
            </a:r>
          </a:p>
          <a:p>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You meet different perspective on the topic</a:t>
            </a:r>
          </a:p>
          <a:p>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You can show appreciation for reasonable, persuasive opposing ideas </a:t>
            </a:r>
          </a:p>
        </p:txBody>
      </p:sp>
      <p:sp>
        <p:nvSpPr>
          <p:cNvPr id="13" name="내용 개체 틀 4">
            <a:extLst>
              <a:ext uri="{FF2B5EF4-FFF2-40B4-BE49-F238E27FC236}">
                <a16:creationId xmlns:a16="http://schemas.microsoft.com/office/drawing/2014/main" id="{7C2C509F-222D-4F46-B21F-A7C99743F9E5}"/>
              </a:ext>
            </a:extLst>
          </p:cNvPr>
          <p:cNvSpPr txBox="1">
            <a:spLocks/>
          </p:cNvSpPr>
          <p:nvPr/>
        </p:nvSpPr>
        <p:spPr>
          <a:xfrm>
            <a:off x="595306" y="5313803"/>
            <a:ext cx="10405142" cy="200711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You develop a concrete moral with balanced view</a:t>
            </a:r>
          </a:p>
          <a:p>
            <a:pPr>
              <a:buFontTx/>
              <a:buChar char="-"/>
            </a:pPr>
            <a:r>
              <a:rPr lang="en-US" altLang="ko-KR" sz="2400" dirty="0">
                <a:latin typeface="나눔바른고딕 Light" panose="020B0603020101020101" pitchFamily="50" charset="-127"/>
                <a:ea typeface="나눔바른고딕 Light" panose="020B0603020101020101" pitchFamily="50" charset="-127"/>
                <a:cs typeface="Arial" panose="020B0604020202020204" pitchFamily="34" charset="0"/>
              </a:rPr>
              <a:t>You become a respectful debater</a:t>
            </a:r>
          </a:p>
        </p:txBody>
      </p:sp>
      <p:grpSp>
        <p:nvGrpSpPr>
          <p:cNvPr id="10" name="그룹 9">
            <a:extLst>
              <a:ext uri="{FF2B5EF4-FFF2-40B4-BE49-F238E27FC236}">
                <a16:creationId xmlns:a16="http://schemas.microsoft.com/office/drawing/2014/main" id="{B03045B5-2049-4AB7-AA7B-7D0039CBC09B}"/>
              </a:ext>
            </a:extLst>
          </p:cNvPr>
          <p:cNvGrpSpPr/>
          <p:nvPr/>
        </p:nvGrpSpPr>
        <p:grpSpPr>
          <a:xfrm>
            <a:off x="9454584" y="6000999"/>
            <a:ext cx="2737416" cy="627257"/>
            <a:chOff x="430657" y="394527"/>
            <a:chExt cx="2737416" cy="627257"/>
          </a:xfrm>
        </p:grpSpPr>
        <p:sp>
          <p:nvSpPr>
            <p:cNvPr id="11" name="제목 1">
              <a:extLst>
                <a:ext uri="{FF2B5EF4-FFF2-40B4-BE49-F238E27FC236}">
                  <a16:creationId xmlns:a16="http://schemas.microsoft.com/office/drawing/2014/main" id="{4FEA8B8C-E2B5-40FB-8787-6FBEFEEF629B}"/>
                </a:ext>
              </a:extLst>
            </p:cNvPr>
            <p:cNvSpPr txBox="1">
              <a:spLocks/>
            </p:cNvSpPr>
            <p:nvPr/>
          </p:nvSpPr>
          <p:spPr>
            <a:xfrm>
              <a:off x="430657" y="394527"/>
              <a:ext cx="2737416" cy="5540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600" dirty="0">
                  <a:latin typeface="나눔스퀘어" panose="020B0600000101010101" pitchFamily="50" charset="-127"/>
                  <a:ea typeface="나눔스퀘어" panose="020B0600000101010101" pitchFamily="50" charset="-127"/>
                </a:rPr>
                <a:t>Thank you</a:t>
              </a:r>
              <a:endParaRPr lang="ko-KR" altLang="en-US" sz="3600" dirty="0">
                <a:latin typeface="나눔스퀘어 Bold" panose="020B0600000101010101" pitchFamily="50" charset="-127"/>
                <a:ea typeface="나눔스퀘어 Bold" panose="020B0600000101010101" pitchFamily="50" charset="-127"/>
              </a:endParaRPr>
            </a:p>
          </p:txBody>
        </p:sp>
        <p:sp>
          <p:nvSpPr>
            <p:cNvPr id="12" name="직각 삼각형 11">
              <a:extLst>
                <a:ext uri="{FF2B5EF4-FFF2-40B4-BE49-F238E27FC236}">
                  <a16:creationId xmlns:a16="http://schemas.microsoft.com/office/drawing/2014/main" id="{7865DF30-6AB8-4314-AFA4-045A72DBCD92}"/>
                </a:ext>
              </a:extLst>
            </p:cNvPr>
            <p:cNvSpPr/>
            <p:nvPr/>
          </p:nvSpPr>
          <p:spPr>
            <a:xfrm rot="16200000">
              <a:off x="2601884" y="700798"/>
              <a:ext cx="320986" cy="320986"/>
            </a:xfrm>
            <a:prstGeom prst="rtTriangle">
              <a:avLst/>
            </a:prstGeom>
            <a:solidFill>
              <a:srgbClr val="003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79462029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6788</TotalTime>
  <Words>437</Words>
  <Application>Microsoft Office PowerPoint</Application>
  <PresentationFormat>와이드스크린</PresentationFormat>
  <Paragraphs>95</Paragraphs>
  <Slides>10</Slides>
  <Notes>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10</vt:i4>
      </vt:variant>
    </vt:vector>
  </HeadingPairs>
  <TitlesOfParts>
    <vt:vector size="17" baseType="lpstr">
      <vt:lpstr>맑은 고딕</vt:lpstr>
      <vt:lpstr>나눔스퀘어 Bold</vt:lpstr>
      <vt:lpstr>나눔스퀘어 ExtraBold</vt:lpstr>
      <vt:lpstr>Arial</vt:lpstr>
      <vt:lpstr>나눔바른고딕 Light</vt:lpstr>
      <vt:lpstr>나눔스퀘어</vt:lpstr>
      <vt:lpstr>Office 테마</vt:lpstr>
      <vt:lpstr>CS489 Project Sales Pitch Forus: A healthy debate platform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subject/>
  <dc:creator>박재균</dc:creator>
  <cp:keywords/>
  <dc:description/>
  <cp:lastModifiedBy>Windows 사용자</cp:lastModifiedBy>
  <cp:revision>522</cp:revision>
  <dcterms:created xsi:type="dcterms:W3CDTF">2018-05-29T15:26:03Z</dcterms:created>
  <dcterms:modified xsi:type="dcterms:W3CDTF">2019-10-07T10:17:35Z</dcterms:modified>
  <cp:category/>
</cp:coreProperties>
</file>