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66" r:id="rId2"/>
    <p:sldId id="437" r:id="rId3"/>
    <p:sldId id="436" r:id="rId4"/>
    <p:sldId id="426" r:id="rId5"/>
    <p:sldId id="428" r:id="rId6"/>
    <p:sldId id="429" r:id="rId7"/>
    <p:sldId id="439" r:id="rId8"/>
    <p:sldId id="438" r:id="rId9"/>
    <p:sldId id="440" r:id="rId10"/>
    <p:sldId id="441" r:id="rId11"/>
    <p:sldId id="443" r:id="rId12"/>
    <p:sldId id="444" r:id="rId13"/>
    <p:sldId id="445" r:id="rId14"/>
    <p:sldId id="446" r:id="rId15"/>
    <p:sldId id="447" r:id="rId16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18"/>
    </p:embeddedFon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B400"/>
    <a:srgbClr val="CCD7E6"/>
    <a:srgbClr val="99AFCD"/>
    <a:srgbClr val="6687B4"/>
    <a:srgbClr val="325F9B"/>
    <a:srgbClr val="B2C3D9"/>
    <a:srgbClr val="003883"/>
    <a:srgbClr val="ABE199"/>
    <a:srgbClr val="7F9BC1"/>
    <a:srgbClr val="4C7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37" autoAdjust="0"/>
    <p:restoredTop sz="93975" autoAdjust="0"/>
  </p:normalViewPr>
  <p:slideViewPr>
    <p:cSldViewPr snapToGrid="0">
      <p:cViewPr varScale="1">
        <p:scale>
          <a:sx n="100" d="100"/>
          <a:sy n="100" d="100"/>
        </p:scale>
        <p:origin x="300" y="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47074-0E4B-4F92-BD58-082AD1BCDAA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5F0C-F0E6-417A-97EC-E03BAEE14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49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5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impose strict sanctions on swear words, disrespectful expressions and personal attacks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Fair enough</a:t>
            </a:r>
            <a:r>
              <a:rPr lang="ko-KR" altLang="en-US" dirty="0"/>
              <a:t>는 각 입장에 대해 논리적이라 생각하면 얼마든지 줄 수 있음</a:t>
            </a:r>
            <a:r>
              <a:rPr lang="en-US" altLang="ko-KR" dirty="0"/>
              <a:t>. </a:t>
            </a:r>
            <a:r>
              <a:rPr lang="ko-KR" altLang="en-US" dirty="0"/>
              <a:t>찬반 중 하나를 선택할 경우 상대 진영의 의견에 대해서는 </a:t>
            </a:r>
            <a:r>
              <a:rPr lang="en-US" altLang="ko-KR" dirty="0"/>
              <a:t>Approve</a:t>
            </a:r>
            <a:r>
              <a:rPr lang="ko-KR" altLang="en-US" dirty="0"/>
              <a:t>로 </a:t>
            </a:r>
            <a:r>
              <a:rPr lang="en-US" altLang="ko-KR" dirty="0"/>
              <a:t>count</a:t>
            </a:r>
            <a:r>
              <a:rPr lang="ko-KR" altLang="en-US" dirty="0"/>
              <a:t>가 올라가나</a:t>
            </a:r>
            <a:r>
              <a:rPr lang="en-US" altLang="ko-KR" dirty="0"/>
              <a:t>, </a:t>
            </a:r>
            <a:r>
              <a:rPr lang="ko-KR" altLang="en-US" dirty="0"/>
              <a:t>우리 진영에 대해서는 </a:t>
            </a:r>
            <a:r>
              <a:rPr lang="en-US" altLang="ko-KR" dirty="0"/>
              <a:t>approve</a:t>
            </a:r>
            <a:r>
              <a:rPr lang="ko-KR" altLang="en-US" dirty="0"/>
              <a:t>를 따로 표시하지 않음 </a:t>
            </a:r>
            <a:r>
              <a:rPr lang="en-US" altLang="ko-KR" dirty="0"/>
              <a:t>(</a:t>
            </a:r>
            <a:r>
              <a:rPr lang="ko-KR" altLang="en-US" dirty="0"/>
              <a:t>의견 올리는 순서에 대해서는 영향을 줄 수 있겠다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5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Fair enough</a:t>
            </a:r>
            <a:r>
              <a:rPr lang="ko-KR" altLang="en-US" dirty="0"/>
              <a:t>는 각 입장에 대해 논리적이라 생각하면 얼마든지 줄 수 있음</a:t>
            </a:r>
            <a:r>
              <a:rPr lang="en-US" altLang="ko-KR" dirty="0"/>
              <a:t>. </a:t>
            </a:r>
            <a:r>
              <a:rPr lang="ko-KR" altLang="en-US" dirty="0"/>
              <a:t>찬반 중 하나를 선택할 경우 상대 진영의 의견에 대해서는 </a:t>
            </a:r>
            <a:r>
              <a:rPr lang="en-US" altLang="ko-KR" dirty="0"/>
              <a:t>Approve</a:t>
            </a:r>
            <a:r>
              <a:rPr lang="ko-KR" altLang="en-US" dirty="0"/>
              <a:t>로 </a:t>
            </a:r>
            <a:r>
              <a:rPr lang="en-US" altLang="ko-KR" dirty="0"/>
              <a:t>count</a:t>
            </a:r>
            <a:r>
              <a:rPr lang="ko-KR" altLang="en-US" dirty="0"/>
              <a:t>가 올라가나</a:t>
            </a:r>
            <a:r>
              <a:rPr lang="en-US" altLang="ko-KR" dirty="0"/>
              <a:t>, </a:t>
            </a:r>
            <a:r>
              <a:rPr lang="ko-KR" altLang="en-US" dirty="0"/>
              <a:t>우리 진영에 대해서는 </a:t>
            </a:r>
            <a:r>
              <a:rPr lang="en-US" altLang="ko-KR" dirty="0"/>
              <a:t>approve</a:t>
            </a:r>
            <a:r>
              <a:rPr lang="ko-KR" altLang="en-US" dirty="0"/>
              <a:t>를 따로 표시하지 않음 </a:t>
            </a:r>
            <a:r>
              <a:rPr lang="en-US" altLang="ko-KR" dirty="0"/>
              <a:t>(</a:t>
            </a:r>
            <a:r>
              <a:rPr lang="ko-KR" altLang="en-US" dirty="0"/>
              <a:t>의견 올리는 순서에 대해서는 영향을 줄 수 있겠다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4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5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0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6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3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F2A1-6537-4B5D-950A-3B29B3D5647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09C4-B028-45AA-A476-3D11398E829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4035-7633-4AE3-8E2F-314D7349CAD7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10.76.74.76/home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35079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rgbClr val="00388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CS489 Project Presentation</a:t>
            </a:r>
            <a:br>
              <a:rPr lang="en-US" altLang="ko-KR" sz="2800" dirty="0">
                <a:solidFill>
                  <a:srgbClr val="2DB4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Forus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 healthy debate platform </a:t>
            </a:r>
            <a:endParaRPr lang="ko-KR" altLang="en-US" sz="2800" dirty="0">
              <a:solidFill>
                <a:srgbClr val="2DB4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F2EEC-F0E8-42BC-B310-1FDE8BA88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4830474"/>
            <a:ext cx="9144000" cy="1655762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Team10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Inyong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Koo,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Minsu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Kim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73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What we used - </a:t>
            </a:r>
            <a:r>
              <a:rPr lang="en-US" altLang="ko-KR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Boostrap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3F5299B-74A2-4D37-94C5-C4591D5552C6}"/>
              </a:ext>
            </a:extLst>
          </p:cNvPr>
          <p:cNvSpPr txBox="1">
            <a:spLocks/>
          </p:cNvSpPr>
          <p:nvPr/>
        </p:nvSpPr>
        <p:spPr>
          <a:xfrm>
            <a:off x="274320" y="4731647"/>
            <a:ext cx="4777332" cy="8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 designing stylish webpage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Adaptable layout for different surfaces</a:t>
            </a:r>
          </a:p>
        </p:txBody>
      </p:sp>
      <p:pic>
        <p:nvPicPr>
          <p:cNvPr id="1026" name="Picture 2" descr="Bootstrap에 대한 이미지 검색결과">
            <a:extLst>
              <a:ext uri="{FF2B5EF4-FFF2-40B4-BE49-F238E27FC236}">
                <a16:creationId xmlns:a16="http://schemas.microsoft.com/office/drawing/2014/main" id="{5D01F52D-00D0-466A-9D62-451F1152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02" y="2123664"/>
            <a:ext cx="1861969" cy="18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AD28CE-15FA-4149-8700-9FD52B404E72}"/>
              </a:ext>
            </a:extLst>
          </p:cNvPr>
          <p:cNvSpPr/>
          <p:nvPr/>
        </p:nvSpPr>
        <p:spPr>
          <a:xfrm>
            <a:off x="1779571" y="4037723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Bootstrap</a:t>
            </a:r>
            <a:endParaRPr lang="ko-KR" altLang="en-US" sz="28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A25393-26FC-426F-BDB4-51EF3BBC7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652" y="2983696"/>
            <a:ext cx="1966445" cy="3495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3D148D-8588-44BD-9FCF-C213DD0AF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653" y="1418838"/>
            <a:ext cx="6302148" cy="1422869"/>
          </a:xfrm>
          <a:prstGeom prst="rect">
            <a:avLst/>
          </a:prstGeom>
        </p:spPr>
      </p:pic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92522AD9-322A-4E54-B215-0591783A65AA}"/>
              </a:ext>
            </a:extLst>
          </p:cNvPr>
          <p:cNvSpPr txBox="1">
            <a:spLocks/>
          </p:cNvSpPr>
          <p:nvPr/>
        </p:nvSpPr>
        <p:spPr>
          <a:xfrm>
            <a:off x="7259042" y="3156123"/>
            <a:ext cx="2846983" cy="8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↑ on Web browser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← on Mobile device</a:t>
            </a:r>
          </a:p>
        </p:txBody>
      </p:sp>
    </p:spTree>
    <p:extLst>
      <p:ext uri="{BB962C8B-B14F-4D97-AF65-F5344CB8AC3E}">
        <p14:creationId xmlns:p14="http://schemas.microsoft.com/office/powerpoint/2010/main" val="279712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What we used – </a:t>
            </a:r>
            <a:r>
              <a:rPr lang="en-US" altLang="ko-KR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bitnami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WAMP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bitnami에 대한 이미지 검색결과">
            <a:extLst>
              <a:ext uri="{FF2B5EF4-FFF2-40B4-BE49-F238E27FC236}">
                <a16:creationId xmlns:a16="http://schemas.microsoft.com/office/drawing/2014/main" id="{33E71BF0-9137-4FC8-B425-A9010EEC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9001"/>
            <a:ext cx="4048932" cy="139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5FF58A13-59C4-4392-B98B-BE70B5B9B81D}"/>
              </a:ext>
            </a:extLst>
          </p:cNvPr>
          <p:cNvSpPr txBox="1">
            <a:spLocks/>
          </p:cNvSpPr>
          <p:nvPr/>
        </p:nvSpPr>
        <p:spPr>
          <a:xfrm>
            <a:off x="474000" y="4731646"/>
            <a:ext cx="4777332" cy="185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indows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pache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M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ySQL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HP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B3C10B-F873-4D1A-9881-5B2926D08E3F}"/>
              </a:ext>
            </a:extLst>
          </p:cNvPr>
          <p:cNvSpPr/>
          <p:nvPr/>
        </p:nvSpPr>
        <p:spPr>
          <a:xfrm>
            <a:off x="773647" y="4026666"/>
            <a:ext cx="4178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bitnami</a:t>
            </a: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WAMP</a:t>
            </a:r>
            <a:endParaRPr lang="ko-KR" altLang="en-US" sz="28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B0A657-4F93-4B30-8257-272797ED7269}"/>
              </a:ext>
            </a:extLst>
          </p:cNvPr>
          <p:cNvGrpSpPr/>
          <p:nvPr/>
        </p:nvGrpSpPr>
        <p:grpSpPr>
          <a:xfrm>
            <a:off x="5549714" y="1051429"/>
            <a:ext cx="7252952" cy="1874462"/>
            <a:chOff x="5549714" y="1674404"/>
            <a:chExt cx="7252952" cy="1874462"/>
          </a:xfrm>
        </p:grpSpPr>
        <p:pic>
          <p:nvPicPr>
            <p:cNvPr id="2050" name="Picture 2" descr="apache에 대한 이미지 검색결과">
              <a:extLst>
                <a:ext uri="{FF2B5EF4-FFF2-40B4-BE49-F238E27FC236}">
                  <a16:creationId xmlns:a16="http://schemas.microsoft.com/office/drawing/2014/main" id="{C35C6C99-A309-44F5-A55B-05CDBBA30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714" y="1674404"/>
              <a:ext cx="2292611" cy="1874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내용 개체 틀 4">
              <a:extLst>
                <a:ext uri="{FF2B5EF4-FFF2-40B4-BE49-F238E27FC236}">
                  <a16:creationId xmlns:a16="http://schemas.microsoft.com/office/drawing/2014/main" id="{5F5615BA-154D-4CE4-A27E-DC7EC238BC88}"/>
                </a:ext>
              </a:extLst>
            </p:cNvPr>
            <p:cNvSpPr txBox="1">
              <a:spLocks/>
            </p:cNvSpPr>
            <p:nvPr/>
          </p:nvSpPr>
          <p:spPr>
            <a:xfrm>
              <a:off x="8025334" y="2429072"/>
              <a:ext cx="4777332" cy="3651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anose="020B0604020202020204" pitchFamily="34" charset="0"/>
                </a:rPr>
                <a:t>HTTP web server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8F621E-B951-4C98-9BB0-BD3EC10137F8}"/>
              </a:ext>
            </a:extLst>
          </p:cNvPr>
          <p:cNvGrpSpPr/>
          <p:nvPr/>
        </p:nvGrpSpPr>
        <p:grpSpPr>
          <a:xfrm>
            <a:off x="5694708" y="2941455"/>
            <a:ext cx="7107958" cy="1110720"/>
            <a:chOff x="5694708" y="4957145"/>
            <a:chExt cx="7107958" cy="1110720"/>
          </a:xfrm>
        </p:grpSpPr>
        <p:sp>
          <p:nvSpPr>
            <p:cNvPr id="18" name="내용 개체 틀 4">
              <a:extLst>
                <a:ext uri="{FF2B5EF4-FFF2-40B4-BE49-F238E27FC236}">
                  <a16:creationId xmlns:a16="http://schemas.microsoft.com/office/drawing/2014/main" id="{150AEEF2-B006-4FFC-8C62-B18C94BD9160}"/>
                </a:ext>
              </a:extLst>
            </p:cNvPr>
            <p:cNvSpPr txBox="1">
              <a:spLocks/>
            </p:cNvSpPr>
            <p:nvPr/>
          </p:nvSpPr>
          <p:spPr>
            <a:xfrm>
              <a:off x="8025334" y="5419119"/>
              <a:ext cx="4777332" cy="3651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anose="020B0604020202020204" pitchFamily="34" charset="0"/>
                </a:rPr>
                <a:t>Database</a:t>
              </a:r>
            </a:p>
          </p:txBody>
        </p:sp>
        <p:pic>
          <p:nvPicPr>
            <p:cNvPr id="2054" name="Picture 6" descr="mysql에 대한 이미지 검색결과">
              <a:extLst>
                <a:ext uri="{FF2B5EF4-FFF2-40B4-BE49-F238E27FC236}">
                  <a16:creationId xmlns:a16="http://schemas.microsoft.com/office/drawing/2014/main" id="{E300DBB8-129F-4A3E-9EA7-451440479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708" y="4957145"/>
              <a:ext cx="2147617" cy="111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42A8C8-E383-486F-99E3-52252F6BAC85}"/>
              </a:ext>
            </a:extLst>
          </p:cNvPr>
          <p:cNvGrpSpPr/>
          <p:nvPr/>
        </p:nvGrpSpPr>
        <p:grpSpPr>
          <a:xfrm>
            <a:off x="5694708" y="4730728"/>
            <a:ext cx="7107958" cy="1159713"/>
            <a:chOff x="5694708" y="3424107"/>
            <a:chExt cx="7107958" cy="1159713"/>
          </a:xfrm>
        </p:grpSpPr>
        <p:pic>
          <p:nvPicPr>
            <p:cNvPr id="2052" name="Picture 4" descr="php에 대한 이미지 검색결과">
              <a:extLst>
                <a:ext uri="{FF2B5EF4-FFF2-40B4-BE49-F238E27FC236}">
                  <a16:creationId xmlns:a16="http://schemas.microsoft.com/office/drawing/2014/main" id="{3B786B26-8299-499F-A6C4-683A13126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708" y="3424107"/>
              <a:ext cx="2147617" cy="11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내용 개체 틀 4">
              <a:extLst>
                <a:ext uri="{FF2B5EF4-FFF2-40B4-BE49-F238E27FC236}">
                  <a16:creationId xmlns:a16="http://schemas.microsoft.com/office/drawing/2014/main" id="{97CF4EE5-1D91-4320-9DDC-99CE863CB33F}"/>
                </a:ext>
              </a:extLst>
            </p:cNvPr>
            <p:cNvSpPr txBox="1">
              <a:spLocks/>
            </p:cNvSpPr>
            <p:nvPr/>
          </p:nvSpPr>
          <p:spPr>
            <a:xfrm>
              <a:off x="8025334" y="3844189"/>
              <a:ext cx="4777332" cy="3651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anose="020B0604020202020204" pitchFamily="34" charset="0"/>
                </a:rPr>
                <a:t>Dynamic webpage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09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C7055-10E7-4EC4-85B0-933DE23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305F05-C516-40AD-A0B1-2BDB9AC0B2AC}"/>
              </a:ext>
            </a:extLst>
          </p:cNvPr>
          <p:cNvSpPr/>
          <p:nvPr/>
        </p:nvSpPr>
        <p:spPr>
          <a:xfrm>
            <a:off x="2860288" y="3075057"/>
            <a:ext cx="647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Demo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F1171B-138D-4FF4-A0BC-8A3A193A4BF3}"/>
              </a:ext>
            </a:extLst>
          </p:cNvPr>
          <p:cNvSpPr/>
          <p:nvPr/>
        </p:nvSpPr>
        <p:spPr>
          <a:xfrm>
            <a:off x="1282700" y="4169603"/>
            <a:ext cx="962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2"/>
              </a:rPr>
              <a:t>http://110.76.74.76/home.php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0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Things to do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494AA0-B948-4EA9-8A9C-6DD9CBD44344}"/>
              </a:ext>
            </a:extLst>
          </p:cNvPr>
          <p:cNvSpPr/>
          <p:nvPr/>
        </p:nvSpPr>
        <p:spPr>
          <a:xfrm>
            <a:off x="889851" y="2434102"/>
            <a:ext cx="3546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Feature implementation</a:t>
            </a:r>
            <a:endParaRPr lang="ko-KR" altLang="en-US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A0DA4CE9-CA7F-4DED-A13E-76DA93FCCCB7}"/>
              </a:ext>
            </a:extLst>
          </p:cNvPr>
          <p:cNvSpPr txBox="1">
            <a:spLocks/>
          </p:cNvSpPr>
          <p:nvPr/>
        </p:nvSpPr>
        <p:spPr>
          <a:xfrm>
            <a:off x="4774123" y="1541681"/>
            <a:ext cx="3836477" cy="3744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Like button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Comment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Profile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Edit / erase opinions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Add multiple opinions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Post issues</a:t>
            </a:r>
          </a:p>
          <a:p>
            <a:pPr>
              <a:buFontTx/>
              <a:buChar char="-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C69573-C7DC-412A-AF85-8F02FCBCEC78}"/>
              </a:ext>
            </a:extLst>
          </p:cNvPr>
          <p:cNvSpPr/>
          <p:nvPr/>
        </p:nvSpPr>
        <p:spPr>
          <a:xfrm>
            <a:off x="2063313" y="4651278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Bug Fix</a:t>
            </a:r>
            <a:endParaRPr lang="ko-KR" altLang="en-US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내용 개체 틀 4">
            <a:extLst>
              <a:ext uri="{FF2B5EF4-FFF2-40B4-BE49-F238E27FC236}">
                <a16:creationId xmlns:a16="http://schemas.microsoft.com/office/drawing/2014/main" id="{88A4141F-4FFD-4B25-8E0C-D99C9940EB03}"/>
              </a:ext>
            </a:extLst>
          </p:cNvPr>
          <p:cNvSpPr txBox="1">
            <a:spLocks/>
          </p:cNvSpPr>
          <p:nvPr/>
        </p:nvSpPr>
        <p:spPr>
          <a:xfrm>
            <a:off x="4774123" y="4484126"/>
            <a:ext cx="5828449" cy="109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Can’t use single quotation mark (‘)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Opinion not attached to right issue?</a:t>
            </a:r>
          </a:p>
          <a:p>
            <a:pPr>
              <a:buFontTx/>
              <a:buChar char="-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5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Survey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01FBE3-E0CB-439E-9258-B57B7F8D9229}"/>
              </a:ext>
            </a:extLst>
          </p:cNvPr>
          <p:cNvSpPr/>
          <p:nvPr/>
        </p:nvSpPr>
        <p:spPr>
          <a:xfrm>
            <a:off x="843407" y="1396940"/>
            <a:ext cx="10032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What is your primary interface for using social networks?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(Android app, IOS app, Homepage in mobile, Homepage in computer)</a:t>
            </a:r>
          </a:p>
          <a:p>
            <a:pPr marL="457200" indent="-457200">
              <a:buAutoNum type="arabicPeriod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Do you think social networks make people radical?(Agree or Disagree)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Reason to agree?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(2) Reason to disagree?</a:t>
            </a:r>
          </a:p>
          <a:p>
            <a:pPr marL="457200" indent="-457200">
              <a:buAutoNum type="arabicPeriod" startAt="2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Do you think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new recommendation system can solve clustering problem in political issues?(Yes or No)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 Why do you think that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cannot solve the problem?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        (Only answer If he or she choose “No” in problem 2)</a:t>
            </a:r>
          </a:p>
          <a:p>
            <a:pPr marL="457200" indent="-457200">
              <a:buAutoNum type="arabicPeriod" startAt="3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Do you think people have been divided politically and ideologically in recent years?</a:t>
            </a:r>
          </a:p>
          <a:p>
            <a:pPr marL="457200" indent="-457200">
              <a:buAutoNum type="arabicPeriod" startAt="3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Are you interested in using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if it is complete?(Yes or No)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Why?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(2) Why not?</a:t>
            </a:r>
          </a:p>
          <a:p>
            <a:pPr marL="457200" indent="-457200">
              <a:buAutoNum type="arabicPeriod" startAt="6"/>
            </a:pP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has problem with 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a. interface and design 	b. main concept	c. lack of hooks(not fun), 	d etc.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What is the problem?(only if he or she choose 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d.etc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7. (Optional) Please give us ideas for improving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</a:b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buAutoNum type="arabicPeriod" startAt="3"/>
            </a:pP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2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C7055-10E7-4EC4-85B0-933DE23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305F05-C516-40AD-A0B1-2BDB9AC0B2AC}"/>
              </a:ext>
            </a:extLst>
          </p:cNvPr>
          <p:cNvSpPr/>
          <p:nvPr/>
        </p:nvSpPr>
        <p:spPr>
          <a:xfrm>
            <a:off x="2860288" y="3075057"/>
            <a:ext cx="647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Thank You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92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D75614-5F98-4745-BA7B-762268DCBE0D}"/>
              </a:ext>
            </a:extLst>
          </p:cNvPr>
          <p:cNvSpPr/>
          <p:nvPr/>
        </p:nvSpPr>
        <p:spPr>
          <a:xfrm>
            <a:off x="2860288" y="3075057"/>
            <a:ext cx="647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Overview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4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2E0D41B1-C054-4731-9960-6CB427BA49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547285"/>
            <a:ext cx="6554915" cy="491618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Social networks make people radical?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ECB1B3F-852B-42A4-B20F-2FF77F2F3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47286"/>
            <a:ext cx="6554915" cy="4916187"/>
          </a:xfr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D814F821-8E4B-4399-B035-56C73033A51B}"/>
              </a:ext>
            </a:extLst>
          </p:cNvPr>
          <p:cNvSpPr txBox="1">
            <a:spLocks/>
          </p:cNvSpPr>
          <p:nvPr/>
        </p:nvSpPr>
        <p:spPr>
          <a:xfrm>
            <a:off x="6286501" y="1883202"/>
            <a:ext cx="5753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Friends and Followers</a:t>
            </a:r>
          </a:p>
          <a:p>
            <a:pPr lvl="1"/>
            <a:r>
              <a:rPr lang="en-US" altLang="ko-KR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“Beliefs and world-views are reinforced by repetition inside a closed network of similarly-minded people”</a:t>
            </a:r>
          </a:p>
          <a:p>
            <a:pPr lvl="1"/>
            <a:r>
              <a:rPr lang="en-US" altLang="ko-KR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Difficult to meet opposing ideas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Back to Tribalism</a:t>
            </a:r>
          </a:p>
          <a:p>
            <a:pPr lvl="1"/>
            <a:r>
              <a:rPr lang="en-US" altLang="ko-KR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There are political clusters in social network</a:t>
            </a:r>
          </a:p>
          <a:p>
            <a:pPr marL="457200" lvl="1" indent="0">
              <a:buNone/>
            </a:pP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2535F-C161-4D23-87EB-0302BDB91C0B}"/>
              </a:ext>
            </a:extLst>
          </p:cNvPr>
          <p:cNvSpPr txBox="1"/>
          <p:nvPr/>
        </p:nvSpPr>
        <p:spPr>
          <a:xfrm>
            <a:off x="6829235" y="4580404"/>
            <a:ext cx="467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Platforms encourage this practice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0D5F0F-D3F3-4E2B-98C7-876D849B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00" y="1478947"/>
            <a:ext cx="6871016" cy="4137604"/>
          </a:xfrm>
          <a:prstGeom prst="rect">
            <a:avLst/>
          </a:prstGeo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4C74A79D-55CC-4573-81AD-9CB93BE2E50A}"/>
              </a:ext>
            </a:extLst>
          </p:cNvPr>
          <p:cNvSpPr txBox="1">
            <a:spLocks/>
          </p:cNvSpPr>
          <p:nvPr/>
        </p:nvSpPr>
        <p:spPr>
          <a:xfrm>
            <a:off x="-876729" y="5470616"/>
            <a:ext cx="13945458" cy="54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 healthy debate platform to help you have a balanced view.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FDAAD9-D194-460F-9004-B5695BE15D4D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Our solution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3FB67CEA-A980-41A6-B5C5-A3CB1A19FFDA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2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A07DF9F-BD67-4851-AB77-67984FDA908C}"/>
              </a:ext>
            </a:extLst>
          </p:cNvPr>
          <p:cNvGrpSpPr/>
          <p:nvPr/>
        </p:nvGrpSpPr>
        <p:grpSpPr>
          <a:xfrm>
            <a:off x="977900" y="1455829"/>
            <a:ext cx="10859357" cy="1568724"/>
            <a:chOff x="977900" y="564876"/>
            <a:chExt cx="10859357" cy="156872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4EB9F8A-CEBD-4A0F-93BB-AA714AFF9822}"/>
                </a:ext>
              </a:extLst>
            </p:cNvPr>
            <p:cNvSpPr/>
            <p:nvPr/>
          </p:nvSpPr>
          <p:spPr>
            <a:xfrm>
              <a:off x="977900" y="564876"/>
              <a:ext cx="10236200" cy="156872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DE67C-CAD8-491E-BF13-BA6958DE2B20}"/>
                </a:ext>
              </a:extLst>
            </p:cNvPr>
            <p:cNvSpPr txBox="1"/>
            <p:nvPr/>
          </p:nvSpPr>
          <p:spPr>
            <a:xfrm>
              <a:off x="1055869" y="635399"/>
              <a:ext cx="10781388" cy="132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Topic</a:t>
              </a:r>
              <a:b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“social networking and automated contents recommendation are   </a:t>
              </a:r>
            </a:p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making people more radical”</a:t>
              </a:r>
              <a:endPara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D65AB6-2948-4FC9-AF8B-0DF9A409A6B6}"/>
                </a:ext>
              </a:extLst>
            </p:cNvPr>
            <p:cNvSpPr txBox="1"/>
            <p:nvPr/>
          </p:nvSpPr>
          <p:spPr>
            <a:xfrm>
              <a:off x="2343046" y="800099"/>
              <a:ext cx="489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 opinion 	</a:t>
              </a:r>
              <a:r>
                <a:rPr lang="en-US" altLang="ko-KR" u="sng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Pros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en-US" altLang="ko-KR" u="sng" dirty="0">
                  <a:solidFill>
                    <a:schemeClr val="accent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Cons</a:t>
              </a:r>
              <a:endParaRPr lang="ko-KR" altLang="en-US" u="sng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5741E27-7F70-43F5-9FE8-CDB229BF5041}"/>
                </a:ext>
              </a:extLst>
            </p:cNvPr>
            <p:cNvSpPr txBox="1"/>
            <p:nvPr/>
          </p:nvSpPr>
          <p:spPr>
            <a:xfrm>
              <a:off x="7215370" y="1759141"/>
              <a:ext cx="399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See Opinions</a:t>
              </a:r>
              <a:endParaRPr lang="ko-KR" altLang="en-US" u="sng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F1111E-2812-441F-B373-9B2312F2C18C}"/>
              </a:ext>
            </a:extLst>
          </p:cNvPr>
          <p:cNvCxnSpPr>
            <a:cxnSpLocks/>
          </p:cNvCxnSpPr>
          <p:nvPr/>
        </p:nvCxnSpPr>
        <p:spPr>
          <a:xfrm>
            <a:off x="6096000" y="3319128"/>
            <a:ext cx="0" cy="32614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F0D671-A555-4C63-ACEA-0D72566DC63D}"/>
              </a:ext>
            </a:extLst>
          </p:cNvPr>
          <p:cNvSpPr/>
          <p:nvPr/>
        </p:nvSpPr>
        <p:spPr>
          <a:xfrm>
            <a:off x="1155700" y="5348654"/>
            <a:ext cx="4762500" cy="12319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5C8C92B-E169-4D0F-BA16-9B2A5C6A9D46}"/>
              </a:ext>
            </a:extLst>
          </p:cNvPr>
          <p:cNvSpPr/>
          <p:nvPr/>
        </p:nvSpPr>
        <p:spPr>
          <a:xfrm>
            <a:off x="6273800" y="5850377"/>
            <a:ext cx="4762500" cy="717476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F723DA-A653-49FB-8E51-311F1C0FE125}"/>
              </a:ext>
            </a:extLst>
          </p:cNvPr>
          <p:cNvGrpSpPr/>
          <p:nvPr/>
        </p:nvGrpSpPr>
        <p:grpSpPr>
          <a:xfrm>
            <a:off x="1155700" y="3189254"/>
            <a:ext cx="4762500" cy="2032399"/>
            <a:chOff x="1155700" y="2298301"/>
            <a:chExt cx="4762500" cy="203239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BD85672-499A-45EA-963E-249950251345}"/>
                </a:ext>
              </a:extLst>
            </p:cNvPr>
            <p:cNvSpPr/>
            <p:nvPr/>
          </p:nvSpPr>
          <p:spPr>
            <a:xfrm>
              <a:off x="1155700" y="2298301"/>
              <a:ext cx="4762500" cy="2032399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243880-8791-405F-85BE-E8616FF6E60D}"/>
                </a:ext>
              </a:extLst>
            </p:cNvPr>
            <p:cNvSpPr txBox="1"/>
            <p:nvPr/>
          </p:nvSpPr>
          <p:spPr>
            <a:xfrm>
              <a:off x="1543935" y="2598003"/>
              <a:ext cx="3986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 agree with this statement because ~~</a:t>
              </a:r>
              <a:endPara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59FA83-F63E-4157-9E17-98082AE588B1}"/>
                </a:ext>
              </a:extLst>
            </p:cNvPr>
            <p:cNvSpPr txBox="1"/>
            <p:nvPr/>
          </p:nvSpPr>
          <p:spPr>
            <a:xfrm>
              <a:off x="1543935" y="3770869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43 Approves from Cons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9CDEA2-03B8-47F6-8107-A6DF8739D670}"/>
                </a:ext>
              </a:extLst>
            </p:cNvPr>
            <p:cNvSpPr txBox="1"/>
            <p:nvPr/>
          </p:nvSpPr>
          <p:spPr>
            <a:xfrm>
              <a:off x="3077018" y="3923269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Fair enough!</a:t>
              </a:r>
              <a:endParaRPr lang="en-US" altLang="ko-KR" sz="28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99D19A-DA93-42B8-9F1A-44A99DDF0F5A}"/>
              </a:ext>
            </a:extLst>
          </p:cNvPr>
          <p:cNvGrpSpPr/>
          <p:nvPr/>
        </p:nvGrpSpPr>
        <p:grpSpPr>
          <a:xfrm>
            <a:off x="6273800" y="3189254"/>
            <a:ext cx="4762500" cy="2591200"/>
            <a:chOff x="6273800" y="2298301"/>
            <a:chExt cx="4762500" cy="25912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659B697-47BE-42B4-91F9-CE2C71809C6E}"/>
                </a:ext>
              </a:extLst>
            </p:cNvPr>
            <p:cNvSpPr/>
            <p:nvPr/>
          </p:nvSpPr>
          <p:spPr>
            <a:xfrm>
              <a:off x="6273800" y="2298301"/>
              <a:ext cx="4762500" cy="2591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497CD5-93FE-4BD3-A48E-211EFA70CAD4}"/>
                </a:ext>
              </a:extLst>
            </p:cNvPr>
            <p:cNvSpPr txBox="1"/>
            <p:nvPr/>
          </p:nvSpPr>
          <p:spPr>
            <a:xfrm>
              <a:off x="6662035" y="2598003"/>
              <a:ext cx="3986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 disagree with this statement because ~~</a:t>
              </a:r>
              <a:endPara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E6E2-4A30-4C5C-AF82-BD9AE998692E}"/>
                </a:ext>
              </a:extLst>
            </p:cNvPr>
            <p:cNvSpPr txBox="1"/>
            <p:nvPr/>
          </p:nvSpPr>
          <p:spPr>
            <a:xfrm>
              <a:off x="6662035" y="4308276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61 Approves from Pros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A12D9F-BCCD-4599-9E1D-F6AD58D66BD7}"/>
                </a:ext>
              </a:extLst>
            </p:cNvPr>
            <p:cNvSpPr txBox="1"/>
            <p:nvPr/>
          </p:nvSpPr>
          <p:spPr>
            <a:xfrm>
              <a:off x="8195116" y="4494371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Fair enough!</a:t>
              </a:r>
              <a:endParaRPr lang="en-US" altLang="ko-KR" sz="28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531166D4-23A5-494D-947E-C7564526D98A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Listen to both sides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5C20961A-4894-414E-A41D-C662826C60F1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DFE487-F6A4-4EC6-A95C-76806105F341}"/>
              </a:ext>
            </a:extLst>
          </p:cNvPr>
          <p:cNvGrpSpPr/>
          <p:nvPr/>
        </p:nvGrpSpPr>
        <p:grpSpPr>
          <a:xfrm>
            <a:off x="977900" y="1243762"/>
            <a:ext cx="10859357" cy="2611123"/>
            <a:chOff x="977900" y="817877"/>
            <a:chExt cx="10859357" cy="26111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9977CC-C817-491F-ABAD-3CC2800F9815}"/>
                </a:ext>
              </a:extLst>
            </p:cNvPr>
            <p:cNvGrpSpPr/>
            <p:nvPr/>
          </p:nvGrpSpPr>
          <p:grpSpPr>
            <a:xfrm>
              <a:off x="977900" y="817877"/>
              <a:ext cx="10859357" cy="2611123"/>
              <a:chOff x="977900" y="564876"/>
              <a:chExt cx="10859357" cy="2611123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E97F1029-6FF4-4A74-BEE7-DCEC1E48A934}"/>
                  </a:ext>
                </a:extLst>
              </p:cNvPr>
              <p:cNvSpPr/>
              <p:nvPr/>
            </p:nvSpPr>
            <p:spPr>
              <a:xfrm>
                <a:off x="977900" y="1607275"/>
                <a:ext cx="10236200" cy="156872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4EB9F8A-CEBD-4A0F-93BB-AA714AFF9822}"/>
                  </a:ext>
                </a:extLst>
              </p:cNvPr>
              <p:cNvSpPr/>
              <p:nvPr/>
            </p:nvSpPr>
            <p:spPr>
              <a:xfrm>
                <a:off x="977900" y="564876"/>
                <a:ext cx="10236200" cy="156872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6DE67C-CAD8-491E-BF13-BA6958DE2B20}"/>
                  </a:ext>
                </a:extLst>
              </p:cNvPr>
              <p:cNvSpPr txBox="1"/>
              <p:nvPr/>
            </p:nvSpPr>
            <p:spPr>
              <a:xfrm>
                <a:off x="1055869" y="635399"/>
                <a:ext cx="10781388" cy="1328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Topic</a:t>
                </a:r>
                <a:b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“social networking and automated contents recommendation are   </a:t>
                </a:r>
              </a:p>
              <a:p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making people more radical”</a:t>
                </a:r>
                <a:endParaRPr lang="en-US" altLang="ko-KR" sz="3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D65AB6-2948-4FC9-AF8B-0DF9A409A6B6}"/>
                  </a:ext>
                </a:extLst>
              </p:cNvPr>
              <p:cNvSpPr txBox="1"/>
              <p:nvPr/>
            </p:nvSpPr>
            <p:spPr>
              <a:xfrm>
                <a:off x="2343046" y="800099"/>
                <a:ext cx="48959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My opinion  	</a:t>
                </a:r>
                <a:r>
                  <a:rPr lang="en-US" altLang="ko-KR" sz="2000" b="1" dirty="0">
                    <a:solidFill>
                      <a:schemeClr val="accent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Pros</a:t>
                </a:r>
                <a:endParaRPr lang="ko-KR" altLang="en-US" u="sng" dirty="0">
                  <a:solidFill>
                    <a:schemeClr val="accent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741E27-7F70-43F5-9FE8-CDB229BF5041}"/>
                  </a:ext>
                </a:extLst>
              </p:cNvPr>
              <p:cNvSpPr txBox="1"/>
              <p:nvPr/>
            </p:nvSpPr>
            <p:spPr>
              <a:xfrm>
                <a:off x="7215370" y="1759141"/>
                <a:ext cx="3998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u="sng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See Opinions</a:t>
                </a:r>
                <a:endParaRPr lang="ko-KR" altLang="en-US" u="sng" dirty="0">
                  <a:solidFill>
                    <a:schemeClr val="accent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B1E6E2-4A30-4C5C-AF82-BD9AE998692E}"/>
                  </a:ext>
                </a:extLst>
              </p:cNvPr>
              <p:cNvSpPr txBox="1"/>
              <p:nvPr/>
            </p:nvSpPr>
            <p:spPr>
              <a:xfrm>
                <a:off x="8503535" y="2731017"/>
                <a:ext cx="2710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 Approves from Cons</a:t>
                </a:r>
                <a:endPara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2418F0-AF5B-4CD1-86FB-12B55884D513}"/>
                </a:ext>
              </a:extLst>
            </p:cNvPr>
            <p:cNvSpPr txBox="1"/>
            <p:nvPr/>
          </p:nvSpPr>
          <p:spPr>
            <a:xfrm>
              <a:off x="1155699" y="2425551"/>
              <a:ext cx="106815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 Opinion</a:t>
              </a:r>
              <a:b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I believe ~~~</a:t>
              </a:r>
              <a:endPara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0C311A-EB43-4C57-99E0-1FC795944281}"/>
              </a:ext>
            </a:extLst>
          </p:cNvPr>
          <p:cNvGrpSpPr/>
          <p:nvPr/>
        </p:nvGrpSpPr>
        <p:grpSpPr>
          <a:xfrm>
            <a:off x="1155699" y="3961916"/>
            <a:ext cx="9880601" cy="1377870"/>
            <a:chOff x="1155699" y="3283030"/>
            <a:chExt cx="9880601" cy="137787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2FE5529-81A9-43FE-9FCD-080886C804AA}"/>
                </a:ext>
              </a:extLst>
            </p:cNvPr>
            <p:cNvSpPr/>
            <p:nvPr/>
          </p:nvSpPr>
          <p:spPr>
            <a:xfrm>
              <a:off x="1155699" y="3283030"/>
              <a:ext cx="9880601" cy="137787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84EBCD-54D7-4457-A888-AF8FF99EFD74}"/>
                </a:ext>
              </a:extLst>
            </p:cNvPr>
            <p:cNvSpPr txBox="1"/>
            <p:nvPr/>
          </p:nvSpPr>
          <p:spPr>
            <a:xfrm>
              <a:off x="1315332" y="3366990"/>
              <a:ext cx="7841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 disagree with this statement because ~~</a:t>
              </a:r>
              <a:endPara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7E59E6-BCD6-4E83-A9DC-78F4FFA4D8F4}"/>
                </a:ext>
              </a:extLst>
            </p:cNvPr>
            <p:cNvSpPr txBox="1"/>
            <p:nvPr/>
          </p:nvSpPr>
          <p:spPr>
            <a:xfrm>
              <a:off x="8236835" y="4285396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Fair enough!</a:t>
              </a:r>
              <a:endParaRPr lang="en-US" altLang="ko-KR" sz="28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EF94E-E49E-456B-84F8-21CAADA111C7}"/>
                </a:ext>
              </a:extLst>
            </p:cNvPr>
            <p:cNvSpPr txBox="1"/>
            <p:nvPr/>
          </p:nvSpPr>
          <p:spPr>
            <a:xfrm>
              <a:off x="1315334" y="4222928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62 Approves from Pros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67D4BE-67CA-4FF5-BC23-9FE820D32F38}"/>
                </a:ext>
              </a:extLst>
            </p:cNvPr>
            <p:cNvSpPr txBox="1"/>
            <p:nvPr/>
          </p:nvSpPr>
          <p:spPr>
            <a:xfrm>
              <a:off x="6446132" y="4285396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 Objection</a:t>
              </a:r>
              <a:endParaRPr lang="en-US" altLang="ko-KR" sz="28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712CAE-24FD-4B99-A3AA-560D120E5D34}"/>
              </a:ext>
            </a:extLst>
          </p:cNvPr>
          <p:cNvGrpSpPr/>
          <p:nvPr/>
        </p:nvGrpSpPr>
        <p:grpSpPr>
          <a:xfrm>
            <a:off x="1155699" y="5492540"/>
            <a:ext cx="9880601" cy="1149175"/>
            <a:chOff x="1155699" y="4813654"/>
            <a:chExt cx="9880601" cy="114917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B619FDB-B9ED-49BF-92BE-9C868C2B61BD}"/>
                </a:ext>
              </a:extLst>
            </p:cNvPr>
            <p:cNvSpPr/>
            <p:nvPr/>
          </p:nvSpPr>
          <p:spPr>
            <a:xfrm>
              <a:off x="1155699" y="4813654"/>
              <a:ext cx="9880601" cy="114264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0B24CB-96F2-43B2-8203-88B0B1E24589}"/>
                </a:ext>
              </a:extLst>
            </p:cNvPr>
            <p:cNvSpPr txBox="1"/>
            <p:nvPr/>
          </p:nvSpPr>
          <p:spPr>
            <a:xfrm>
              <a:off x="1315333" y="4869531"/>
              <a:ext cx="7841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 don’t think this statement is true because ~~</a:t>
              </a:r>
              <a:endPara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7B7133-B53F-495F-AC8C-F343FB124D9E}"/>
                </a:ext>
              </a:extLst>
            </p:cNvPr>
            <p:cNvSpPr txBox="1"/>
            <p:nvPr/>
          </p:nvSpPr>
          <p:spPr>
            <a:xfrm>
              <a:off x="1315334" y="5530361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37 Approves from Pros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65FB9A-8B34-49DA-B628-1044543540EF}"/>
                </a:ext>
              </a:extLst>
            </p:cNvPr>
            <p:cNvSpPr txBox="1"/>
            <p:nvPr/>
          </p:nvSpPr>
          <p:spPr>
            <a:xfrm>
              <a:off x="8236835" y="5593497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Fair enough!</a:t>
              </a:r>
              <a:endParaRPr lang="en-US" altLang="ko-KR" sz="28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3572-6BCD-4947-AEA8-33CA10FFEA7A}"/>
                </a:ext>
              </a:extLst>
            </p:cNvPr>
            <p:cNvSpPr txBox="1"/>
            <p:nvPr/>
          </p:nvSpPr>
          <p:spPr>
            <a:xfrm>
              <a:off x="6446132" y="5593497"/>
              <a:ext cx="271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 Objection</a:t>
              </a:r>
              <a:endParaRPr lang="en-US" altLang="ko-KR" sz="28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A05D613C-69DC-4227-B79E-E5DE83C2D087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Make your side and meet challenges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23A7C6EC-3182-4F8F-B253-CC15CFD93BAF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Social networks make people radical?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D814F821-8E4B-4399-B035-56C73033A51B}"/>
              </a:ext>
            </a:extLst>
          </p:cNvPr>
          <p:cNvSpPr txBox="1">
            <a:spLocks/>
          </p:cNvSpPr>
          <p:nvPr/>
        </p:nvSpPr>
        <p:spPr>
          <a:xfrm>
            <a:off x="5884685" y="1909121"/>
            <a:ext cx="6605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We distinguish people with different ideas</a:t>
            </a:r>
          </a:p>
          <a:p>
            <a:pPr lvl="1"/>
            <a:r>
              <a:rPr lang="en-US" altLang="ko-KR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are more exposed to different ideas.</a:t>
            </a: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can’t “like” ideas of your side</a:t>
            </a:r>
          </a:p>
          <a:p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EED02C-6188-4572-8294-BC8865FD8E6B}"/>
              </a:ext>
            </a:extLst>
          </p:cNvPr>
          <p:cNvGrpSpPr/>
          <p:nvPr/>
        </p:nvGrpSpPr>
        <p:grpSpPr>
          <a:xfrm rot="5400000">
            <a:off x="1275895" y="1063883"/>
            <a:ext cx="3526354" cy="5216830"/>
            <a:chOff x="8816462" y="1463290"/>
            <a:chExt cx="2871649" cy="424826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8C2D7A-EFE5-4646-9291-98C4F3A39E07}"/>
                </a:ext>
              </a:extLst>
            </p:cNvPr>
            <p:cNvSpPr/>
            <p:nvPr/>
          </p:nvSpPr>
          <p:spPr>
            <a:xfrm>
              <a:off x="9403976" y="2034988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875BD30-697A-45ED-AD36-1772138C7D18}"/>
                </a:ext>
              </a:extLst>
            </p:cNvPr>
            <p:cNvSpPr/>
            <p:nvPr/>
          </p:nvSpPr>
          <p:spPr>
            <a:xfrm>
              <a:off x="11455028" y="3762744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923209A-9AD3-4B5A-AD4D-B502F5506117}"/>
                </a:ext>
              </a:extLst>
            </p:cNvPr>
            <p:cNvSpPr/>
            <p:nvPr/>
          </p:nvSpPr>
          <p:spPr>
            <a:xfrm>
              <a:off x="10790494" y="1908952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549C6D6-D42E-4C3F-88FC-980E15CFE126}"/>
                </a:ext>
              </a:extLst>
            </p:cNvPr>
            <p:cNvSpPr/>
            <p:nvPr/>
          </p:nvSpPr>
          <p:spPr>
            <a:xfrm>
              <a:off x="8816462" y="2447363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C1DBB2-65ED-47AD-8434-7040C57332B4}"/>
                </a:ext>
              </a:extLst>
            </p:cNvPr>
            <p:cNvSpPr/>
            <p:nvPr/>
          </p:nvSpPr>
          <p:spPr>
            <a:xfrm>
              <a:off x="11198064" y="5158661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E4DE1DF-D1A5-49CE-BE7E-076CD01A8374}"/>
                </a:ext>
              </a:extLst>
            </p:cNvPr>
            <p:cNvSpPr/>
            <p:nvPr/>
          </p:nvSpPr>
          <p:spPr>
            <a:xfrm>
              <a:off x="8933004" y="3711387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FE476D8-BCC5-4829-BEF3-D37DD0E5929D}"/>
                </a:ext>
              </a:extLst>
            </p:cNvPr>
            <p:cNvSpPr/>
            <p:nvPr/>
          </p:nvSpPr>
          <p:spPr>
            <a:xfrm>
              <a:off x="10485694" y="2447363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5EEF8D1-7753-431F-AD71-D4FE6AD7F426}"/>
                </a:ext>
              </a:extLst>
            </p:cNvPr>
            <p:cNvSpPr/>
            <p:nvPr/>
          </p:nvSpPr>
          <p:spPr>
            <a:xfrm>
              <a:off x="11126346" y="3195916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18126CF-C036-4B6A-A245-A84B9D0177F1}"/>
                </a:ext>
              </a:extLst>
            </p:cNvPr>
            <p:cNvSpPr/>
            <p:nvPr/>
          </p:nvSpPr>
          <p:spPr>
            <a:xfrm>
              <a:off x="10046423" y="3403370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91A709D-39F6-4DAA-8D35-429079E13010}"/>
                </a:ext>
              </a:extLst>
            </p:cNvPr>
            <p:cNvSpPr/>
            <p:nvPr/>
          </p:nvSpPr>
          <p:spPr>
            <a:xfrm>
              <a:off x="10973013" y="1463290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E8F9951-7CFE-45A0-8CDF-32307613359B}"/>
                </a:ext>
              </a:extLst>
            </p:cNvPr>
            <p:cNvSpPr/>
            <p:nvPr/>
          </p:nvSpPr>
          <p:spPr>
            <a:xfrm>
              <a:off x="11147363" y="3948424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742CBEB-8B1A-4A7B-8334-749B73567653}"/>
                </a:ext>
              </a:extLst>
            </p:cNvPr>
            <p:cNvSpPr/>
            <p:nvPr/>
          </p:nvSpPr>
          <p:spPr>
            <a:xfrm>
              <a:off x="9672917" y="3790878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523D12B-F27D-4A15-980C-B5A20ADEFD72}"/>
                </a:ext>
              </a:extLst>
            </p:cNvPr>
            <p:cNvSpPr/>
            <p:nvPr/>
          </p:nvSpPr>
          <p:spPr>
            <a:xfrm>
              <a:off x="9861176" y="5116545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B157317-22CD-4D68-89A5-FB095EDD1F04}"/>
                </a:ext>
              </a:extLst>
            </p:cNvPr>
            <p:cNvSpPr/>
            <p:nvPr/>
          </p:nvSpPr>
          <p:spPr>
            <a:xfrm>
              <a:off x="10407450" y="3863787"/>
              <a:ext cx="233083" cy="2330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DC1FA9-B9E3-40E0-8803-5A17E58426B7}"/>
                </a:ext>
              </a:extLst>
            </p:cNvPr>
            <p:cNvSpPr/>
            <p:nvPr/>
          </p:nvSpPr>
          <p:spPr>
            <a:xfrm>
              <a:off x="9423624" y="2563904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BA26DC0-BF61-4E80-B201-A2E1714EDD24}"/>
                </a:ext>
              </a:extLst>
            </p:cNvPr>
            <p:cNvSpPr/>
            <p:nvPr/>
          </p:nvSpPr>
          <p:spPr>
            <a:xfrm>
              <a:off x="9867128" y="1463291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41D994-1C09-463E-BB1B-56FECC953058}"/>
                </a:ext>
              </a:extLst>
            </p:cNvPr>
            <p:cNvSpPr/>
            <p:nvPr/>
          </p:nvSpPr>
          <p:spPr>
            <a:xfrm>
              <a:off x="10973946" y="2375646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E89FC21-A6C8-4835-9983-A022340958BA}"/>
                </a:ext>
              </a:extLst>
            </p:cNvPr>
            <p:cNvSpPr/>
            <p:nvPr/>
          </p:nvSpPr>
          <p:spPr>
            <a:xfrm>
              <a:off x="10673953" y="3061445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788977-81C2-445A-913B-3FF5E5B27BD3}"/>
                </a:ext>
              </a:extLst>
            </p:cNvPr>
            <p:cNvSpPr/>
            <p:nvPr/>
          </p:nvSpPr>
          <p:spPr>
            <a:xfrm>
              <a:off x="9512699" y="3092821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82BDEC8-ED43-42A7-BC76-F01AF9A5B489}"/>
                </a:ext>
              </a:extLst>
            </p:cNvPr>
            <p:cNvSpPr/>
            <p:nvPr/>
          </p:nvSpPr>
          <p:spPr>
            <a:xfrm>
              <a:off x="10552604" y="3446928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E15A9E8-3C30-4660-9208-31951144139E}"/>
                </a:ext>
              </a:extLst>
            </p:cNvPr>
            <p:cNvSpPr/>
            <p:nvPr/>
          </p:nvSpPr>
          <p:spPr>
            <a:xfrm>
              <a:off x="9885631" y="2060757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327C3EA-84DB-4B88-906D-8F534E5FC08A}"/>
                </a:ext>
              </a:extLst>
            </p:cNvPr>
            <p:cNvSpPr/>
            <p:nvPr/>
          </p:nvSpPr>
          <p:spPr>
            <a:xfrm>
              <a:off x="9049545" y="4774970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8599AF2-8315-4D3B-BEAD-AEB6C9D49818}"/>
                </a:ext>
              </a:extLst>
            </p:cNvPr>
            <p:cNvSpPr/>
            <p:nvPr/>
          </p:nvSpPr>
          <p:spPr>
            <a:xfrm>
              <a:off x="10981978" y="4433048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BE80F33-8B54-4D7A-82F4-8EC38A67FCDF}"/>
                </a:ext>
              </a:extLst>
            </p:cNvPr>
            <p:cNvSpPr/>
            <p:nvPr/>
          </p:nvSpPr>
          <p:spPr>
            <a:xfrm>
              <a:off x="10553751" y="4891512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6BBCEB7-AE60-4D46-8BD0-0954F224DEE2}"/>
                </a:ext>
              </a:extLst>
            </p:cNvPr>
            <p:cNvSpPr/>
            <p:nvPr/>
          </p:nvSpPr>
          <p:spPr>
            <a:xfrm>
              <a:off x="10362114" y="5478475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A719448-D059-4ECB-B7D2-2B890A649E39}"/>
                </a:ext>
              </a:extLst>
            </p:cNvPr>
            <p:cNvSpPr/>
            <p:nvPr/>
          </p:nvSpPr>
          <p:spPr>
            <a:xfrm>
              <a:off x="9709921" y="4235783"/>
              <a:ext cx="233083" cy="23308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C144945-2CF8-4CA2-B4A9-52F979F5F748}"/>
                </a:ext>
              </a:extLst>
            </p:cNvPr>
            <p:cNvCxnSpPr/>
            <p:nvPr/>
          </p:nvCxnSpPr>
          <p:spPr>
            <a:xfrm flipH="1" flipV="1">
              <a:off x="9049545" y="4023961"/>
              <a:ext cx="116541" cy="7220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B1E521A-6CBB-416B-823A-CE03207F9A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40861" y="4507613"/>
              <a:ext cx="124898" cy="5816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08300C8-2F5B-437C-A6E6-C40E084E5018}"/>
                </a:ext>
              </a:extLst>
            </p:cNvPr>
            <p:cNvCxnSpPr/>
            <p:nvPr/>
          </p:nvCxnSpPr>
          <p:spPr>
            <a:xfrm flipH="1" flipV="1">
              <a:off x="10552604" y="4116818"/>
              <a:ext cx="116541" cy="7220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754599E-BFA3-48CC-B24C-5786A65A1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70279" y="3323956"/>
              <a:ext cx="256068" cy="66524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B561A83-24A8-464F-82AE-E20DB0FEE5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4133" y="2428656"/>
              <a:ext cx="77703" cy="8658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AAA0D2A-6DA6-4AAF-8355-D00A86FEB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7150" y="3323956"/>
              <a:ext cx="200512" cy="1193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68C3B77-C783-4EF3-B828-3449FB7054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9291" y="5391745"/>
              <a:ext cx="267497" cy="867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44AE5A9-6A08-4296-A4DB-A90380154F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6543" y="2688570"/>
              <a:ext cx="413785" cy="5073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66BB01-9A12-4B0D-9361-DC08B56F7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6032" y="2334465"/>
              <a:ext cx="0" cy="188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EE8546-F9F5-45B0-B8FF-C361FF88F3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2315" y="2280684"/>
              <a:ext cx="277873" cy="2115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1DC3F4B-2238-4E47-890E-86E402105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9208" y="2522847"/>
              <a:ext cx="201314" cy="406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6FFFDCA-C6EA-4026-9766-CE1CF025C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42163" y="3453773"/>
              <a:ext cx="153117" cy="3326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A988BC0-1A5F-4448-8558-EE2C42248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6788" y="3541077"/>
              <a:ext cx="1978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480DB0B-FBB7-4837-9DED-5B7B3086F3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4432" y="2728047"/>
              <a:ext cx="153117" cy="3326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DDE197F-226A-4E30-8509-3FE0FAD34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4169" y="2137358"/>
              <a:ext cx="486892" cy="2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823EA65-A11E-4C41-B9D4-3CA6D5EC7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2316" y="1554893"/>
              <a:ext cx="486892" cy="2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652F79B-7502-473A-BE54-15014D5030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8206" y="1640723"/>
              <a:ext cx="512855" cy="3399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0DFDB40-7F1A-46DE-AFEA-A4BD2464C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8206" y="1680212"/>
              <a:ext cx="694733" cy="315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55B42B2-1FAE-4D6C-B388-F308FA8489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60773" y="2189112"/>
              <a:ext cx="214674" cy="2361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ADFB9F0-579B-4468-94EB-CFAC7F5898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5617" y="2563076"/>
              <a:ext cx="277786" cy="4565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7D1C6AF-3FB9-406D-87DF-A5A98200C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2743" y="3346122"/>
              <a:ext cx="337774" cy="3322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493B702-59CE-455B-A59C-756DD63FF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1080" y="3361983"/>
              <a:ext cx="97309" cy="4040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C4371BC-9451-46A9-AC22-37F10C7C3710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9788323" y="4026487"/>
              <a:ext cx="38140" cy="2092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87F332-279A-4020-9E80-0EFDED2BCA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34660" y="4745983"/>
              <a:ext cx="108228" cy="41347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D5D331-CFCE-49BE-9716-B4652FC825D2}"/>
              </a:ext>
            </a:extLst>
          </p:cNvPr>
          <p:cNvSpPr/>
          <p:nvPr/>
        </p:nvSpPr>
        <p:spPr>
          <a:xfrm>
            <a:off x="2133033" y="5773806"/>
            <a:ext cx="224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“Like” map of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Forus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93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C7055-10E7-4EC4-85B0-933DE23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305F05-C516-40AD-A0B1-2BDB9AC0B2AC}"/>
              </a:ext>
            </a:extLst>
          </p:cNvPr>
          <p:cNvSpPr/>
          <p:nvPr/>
        </p:nvSpPr>
        <p:spPr>
          <a:xfrm>
            <a:off x="2860288" y="3075057"/>
            <a:ext cx="647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Implementation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8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Front-end Developing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D814F821-8E4B-4399-B035-56C73033A51B}"/>
              </a:ext>
            </a:extLst>
          </p:cNvPr>
          <p:cNvSpPr txBox="1">
            <a:spLocks/>
          </p:cNvSpPr>
          <p:nvPr/>
        </p:nvSpPr>
        <p:spPr>
          <a:xfrm>
            <a:off x="595307" y="1669096"/>
            <a:ext cx="10885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It was our first time doing the “Front-end” development.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We had to learn many new things</a:t>
            </a: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HTML, CSS, JS</a:t>
            </a: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PHP</a:t>
            </a:r>
          </a:p>
          <a:p>
            <a:pPr lvl="1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58289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7407</TotalTime>
  <Words>442</Words>
  <Application>Microsoft Office PowerPoint</Application>
  <PresentationFormat>와이드스크린</PresentationFormat>
  <Paragraphs>114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</vt:lpstr>
      <vt:lpstr>나눔스퀘어 Bold</vt:lpstr>
      <vt:lpstr>나눔스퀘어 ExtraBold</vt:lpstr>
      <vt:lpstr>맑은 고딕</vt:lpstr>
      <vt:lpstr>Arial</vt:lpstr>
      <vt:lpstr>나눔바른고딕 Light</vt:lpstr>
      <vt:lpstr>Office 테마</vt:lpstr>
      <vt:lpstr>CS489 Project Presentation Forus: A healthy debate platform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박재균</dc:creator>
  <cp:keywords/>
  <dc:description/>
  <cp:lastModifiedBy>Windows 사용자</cp:lastModifiedBy>
  <cp:revision>612</cp:revision>
  <dcterms:created xsi:type="dcterms:W3CDTF">2018-05-29T15:26:03Z</dcterms:created>
  <dcterms:modified xsi:type="dcterms:W3CDTF">2019-12-05T01:14:00Z</dcterms:modified>
  <cp:category/>
</cp:coreProperties>
</file>