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66" r:id="rId2"/>
    <p:sldId id="376" r:id="rId3"/>
    <p:sldId id="426" r:id="rId4"/>
    <p:sldId id="377" r:id="rId5"/>
    <p:sldId id="428" r:id="rId6"/>
    <p:sldId id="429" r:id="rId7"/>
    <p:sldId id="433" r:id="rId8"/>
    <p:sldId id="431" r:id="rId9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11"/>
    </p:embeddedFont>
    <p:embeddedFont>
      <p:font typeface="나눔스퀘어 ExtraBold" panose="020B0600000101010101" pitchFamily="50" charset="-127"/>
      <p:bold r:id="rId12"/>
    </p:embeddedFon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B400"/>
    <a:srgbClr val="CCD7E6"/>
    <a:srgbClr val="99AFCD"/>
    <a:srgbClr val="6687B4"/>
    <a:srgbClr val="325F9B"/>
    <a:srgbClr val="B2C3D9"/>
    <a:srgbClr val="003883"/>
    <a:srgbClr val="ABE199"/>
    <a:srgbClr val="7F9BC1"/>
    <a:srgbClr val="4C7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3975" autoAdjust="0"/>
  </p:normalViewPr>
  <p:slideViewPr>
    <p:cSldViewPr snapToGrid="0">
      <p:cViewPr>
        <p:scale>
          <a:sx n="75" d="100"/>
          <a:sy n="75" d="100"/>
        </p:scale>
        <p:origin x="2016" y="70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47074-0E4B-4F92-BD58-082AD1BCDAAD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5F0C-F0E6-417A-97EC-E03BAEE14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6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impose strict sanctions on swear words, disrespectful expressions and personal attacks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Fair enough</a:t>
            </a:r>
            <a:r>
              <a:rPr lang="ko-KR" altLang="en-US" dirty="0"/>
              <a:t>는 각 입장에 대해 논리적이라 생각하면 얼마든지 줄 수 있음</a:t>
            </a:r>
            <a:r>
              <a:rPr lang="en-US" altLang="ko-KR" dirty="0"/>
              <a:t>. </a:t>
            </a:r>
            <a:r>
              <a:rPr lang="ko-KR" altLang="en-US" dirty="0"/>
              <a:t>찬반 중 하나를 선택할 경우 상대 진영의 의견에 대해서는 </a:t>
            </a:r>
            <a:r>
              <a:rPr lang="en-US" altLang="ko-KR" dirty="0"/>
              <a:t>Approve</a:t>
            </a:r>
            <a:r>
              <a:rPr lang="ko-KR" altLang="en-US" dirty="0"/>
              <a:t>로 </a:t>
            </a:r>
            <a:r>
              <a:rPr lang="en-US" altLang="ko-KR" dirty="0"/>
              <a:t>count</a:t>
            </a:r>
            <a:r>
              <a:rPr lang="ko-KR" altLang="en-US" dirty="0"/>
              <a:t>가 올라가나</a:t>
            </a:r>
            <a:r>
              <a:rPr lang="en-US" altLang="ko-KR" dirty="0"/>
              <a:t>, </a:t>
            </a:r>
            <a:r>
              <a:rPr lang="ko-KR" altLang="en-US" dirty="0"/>
              <a:t>우리 진영에 대해서는 </a:t>
            </a:r>
            <a:r>
              <a:rPr lang="en-US" altLang="ko-KR" dirty="0"/>
              <a:t>approve</a:t>
            </a:r>
            <a:r>
              <a:rPr lang="ko-KR" altLang="en-US" dirty="0"/>
              <a:t>를 따로 표시하지 않음 </a:t>
            </a:r>
            <a:r>
              <a:rPr lang="en-US" altLang="ko-KR" dirty="0"/>
              <a:t>(</a:t>
            </a:r>
            <a:r>
              <a:rPr lang="ko-KR" altLang="en-US" dirty="0"/>
              <a:t>의견 올리는 순서에 대해서는 영향을 줄 수 있겠다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5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Fair enough</a:t>
            </a:r>
            <a:r>
              <a:rPr lang="ko-KR" altLang="en-US" dirty="0"/>
              <a:t>는 각 입장에 대해 논리적이라 생각하면 얼마든지 줄 수 있음</a:t>
            </a:r>
            <a:r>
              <a:rPr lang="en-US" altLang="ko-KR" dirty="0"/>
              <a:t>. </a:t>
            </a:r>
            <a:r>
              <a:rPr lang="ko-KR" altLang="en-US" dirty="0"/>
              <a:t>찬반 중 하나를 선택할 경우 상대 진영의 의견에 대해서는 </a:t>
            </a:r>
            <a:r>
              <a:rPr lang="en-US" altLang="ko-KR" dirty="0"/>
              <a:t>Approve</a:t>
            </a:r>
            <a:r>
              <a:rPr lang="ko-KR" altLang="en-US" dirty="0"/>
              <a:t>로 </a:t>
            </a:r>
            <a:r>
              <a:rPr lang="en-US" altLang="ko-KR" dirty="0"/>
              <a:t>count</a:t>
            </a:r>
            <a:r>
              <a:rPr lang="ko-KR" altLang="en-US" dirty="0"/>
              <a:t>가 올라가나</a:t>
            </a:r>
            <a:r>
              <a:rPr lang="en-US" altLang="ko-KR" dirty="0"/>
              <a:t>, </a:t>
            </a:r>
            <a:r>
              <a:rPr lang="ko-KR" altLang="en-US" dirty="0"/>
              <a:t>우리 진영에 대해서는 </a:t>
            </a:r>
            <a:r>
              <a:rPr lang="en-US" altLang="ko-KR" dirty="0"/>
              <a:t>approve</a:t>
            </a:r>
            <a:r>
              <a:rPr lang="ko-KR" altLang="en-US" dirty="0"/>
              <a:t>를 따로 표시하지 않음 </a:t>
            </a:r>
            <a:r>
              <a:rPr lang="en-US" altLang="ko-KR" dirty="0"/>
              <a:t>(</a:t>
            </a:r>
            <a:r>
              <a:rPr lang="ko-KR" altLang="en-US" dirty="0"/>
              <a:t>의견 올리는 순서에 대해서는 영향을 줄 수 있겠다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5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F2A1-6537-4B5D-950A-3B29B3D5647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09C4-B028-45AA-A476-3D11398E829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4035-7633-4AE3-8E2F-314D7349CAD7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verge.com/2019/3/28/18285572/prison-labor-finland-artificial-intelligence-data-tagging-vainu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35079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rgbClr val="00388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CS489 Project Sales Pitch</a:t>
            </a:r>
            <a:br>
              <a:rPr lang="en-US" altLang="ko-KR" sz="2800" dirty="0">
                <a:solidFill>
                  <a:srgbClr val="2DB4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Forus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 healthy debate platform </a:t>
            </a:r>
            <a:endParaRPr lang="ko-KR" altLang="en-US" sz="2800" dirty="0">
              <a:solidFill>
                <a:srgbClr val="2DB4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F2EEC-F0E8-42BC-B310-1FDE8BA88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4830474"/>
            <a:ext cx="9144000" cy="1655762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Team10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Inyong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Koo,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Minsu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Kim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7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Technology leads back to tribalism 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C9D4D5A-236C-4384-A7AC-9C6D92965886}"/>
              </a:ext>
            </a:extLst>
          </p:cNvPr>
          <p:cNvGrpSpPr/>
          <p:nvPr/>
        </p:nvGrpSpPr>
        <p:grpSpPr>
          <a:xfrm>
            <a:off x="559943" y="1669096"/>
            <a:ext cx="1371600" cy="623284"/>
            <a:chOff x="1203820" y="1828800"/>
            <a:chExt cx="3812680" cy="173256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5411745-9312-4512-B80D-818BDBD0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820" y="1828800"/>
              <a:ext cx="1729880" cy="172988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391014-9F56-489B-938E-97FD05AB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620" y="1831480"/>
              <a:ext cx="1729880" cy="1729880"/>
            </a:xfrm>
            <a:prstGeom prst="rect">
              <a:avLst/>
            </a:prstGeom>
          </p:spPr>
        </p:pic>
      </p:grp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7B7F7E58-E297-487D-ABF0-D11A12A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505" y="2426333"/>
            <a:ext cx="8941943" cy="1993267"/>
          </a:xfrm>
        </p:spPr>
        <p:txBody>
          <a:bodyPr>
            <a:normAutofit/>
          </a:bodyPr>
          <a:lstStyle/>
          <a:p>
            <a: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“Beliefs and world-views are reinforced by repetition inside </a:t>
            </a:r>
            <a:b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</a:br>
            <a: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 closed network of similarly-minded people”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Difficult to meet opposing ideas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Often exposed to disrespectful comments</a:t>
            </a:r>
          </a:p>
          <a:p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33FEF9-22BB-42B0-AE52-2CAAEDF41D40}"/>
              </a:ext>
            </a:extLst>
          </p:cNvPr>
          <p:cNvSpPr txBox="1"/>
          <p:nvPr/>
        </p:nvSpPr>
        <p:spPr>
          <a:xfrm>
            <a:off x="1182262" y="1687868"/>
            <a:ext cx="608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32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Friends and followers</a:t>
            </a:r>
            <a:endParaRPr lang="en-US" altLang="ko-KR" sz="4400" dirty="0">
              <a:solidFill>
                <a:prstClr val="black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06A95A-D98A-4B7D-9373-E8820FC1479A}"/>
              </a:ext>
            </a:extLst>
          </p:cNvPr>
          <p:cNvSpPr txBox="1"/>
          <p:nvPr/>
        </p:nvSpPr>
        <p:spPr>
          <a:xfrm>
            <a:off x="1709283" y="4787810"/>
            <a:ext cx="839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That’s why we need a new platform.. </a:t>
            </a:r>
          </a:p>
          <a:p>
            <a:pPr algn="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Where healthy discussion can be made,</a:t>
            </a:r>
          </a:p>
          <a:p>
            <a:pPr algn="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forum for us!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1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0D5F0F-D3F3-4E2B-98C7-876D849B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01" y="2010503"/>
            <a:ext cx="6145301" cy="3700593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4C74A79D-55CC-4573-81AD-9CB93BE2E50A}"/>
              </a:ext>
            </a:extLst>
          </p:cNvPr>
          <p:cNvSpPr txBox="1">
            <a:spLocks/>
          </p:cNvSpPr>
          <p:nvPr/>
        </p:nvSpPr>
        <p:spPr>
          <a:xfrm>
            <a:off x="6096000" y="1562732"/>
            <a:ext cx="6096000" cy="397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Few Ground rules</a:t>
            </a:r>
          </a:p>
          <a:p>
            <a:pPr marL="0" indent="0">
              <a:buNone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Clean, swear-free debate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We don’t show polls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Make your side to participate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Read powerful opposing ideas and reassess your reasons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Give credit only to opponents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FDAAD9-D194-460F-9004-B5695BE15D4D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What is </a:t>
            </a:r>
            <a:r>
              <a:rPr lang="en-US" altLang="ko-KR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Forus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3FB67CEA-A980-41A6-B5C5-A3CB1A19FFDA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2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CB2E53-EAD0-496F-87E6-8593A0B30276}"/>
              </a:ext>
            </a:extLst>
          </p:cNvPr>
          <p:cNvSpPr/>
          <p:nvPr/>
        </p:nvSpPr>
        <p:spPr>
          <a:xfrm>
            <a:off x="1752600" y="1974858"/>
            <a:ext cx="10247443" cy="1633785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746B7-E9E9-4125-9C7A-79FF611CE499}"/>
              </a:ext>
            </a:extLst>
          </p:cNvPr>
          <p:cNvSpPr txBox="1"/>
          <p:nvPr/>
        </p:nvSpPr>
        <p:spPr>
          <a:xfrm>
            <a:off x="1830570" y="2045381"/>
            <a:ext cx="10793230" cy="138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Read This: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Inmates in Finland are training AI as part of prison labor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Do you support the practice outlined in the article?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4EB9F8A-CEBD-4A0F-93BB-AA714AFF9822}"/>
              </a:ext>
            </a:extLst>
          </p:cNvPr>
          <p:cNvSpPr/>
          <p:nvPr/>
        </p:nvSpPr>
        <p:spPr>
          <a:xfrm>
            <a:off x="1752601" y="3773197"/>
            <a:ext cx="10236200" cy="1568724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DE67C-CAD8-491E-BF13-BA6958DE2B20}"/>
              </a:ext>
            </a:extLst>
          </p:cNvPr>
          <p:cNvSpPr txBox="1"/>
          <p:nvPr/>
        </p:nvSpPr>
        <p:spPr>
          <a:xfrm>
            <a:off x="1830570" y="3843720"/>
            <a:ext cx="10781388" cy="132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“social networking and automated contents recommendation are   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making people more radical”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9271C-6F85-412D-8CFE-851AD995DC87}"/>
              </a:ext>
            </a:extLst>
          </p:cNvPr>
          <p:cNvSpPr txBox="1"/>
          <p:nvPr/>
        </p:nvSpPr>
        <p:spPr>
          <a:xfrm>
            <a:off x="3117747" y="2186427"/>
            <a:ext cx="399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opinion 	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65AB6-2948-4FC9-AF8B-0DF9A409A6B6}"/>
              </a:ext>
            </a:extLst>
          </p:cNvPr>
          <p:cNvSpPr txBox="1"/>
          <p:nvPr/>
        </p:nvSpPr>
        <p:spPr>
          <a:xfrm>
            <a:off x="3117747" y="4008420"/>
            <a:ext cx="48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opinion 	</a:t>
            </a:r>
            <a:r>
              <a:rPr lang="en-US" altLang="ko-KR" u="sng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D85B0E-1FA1-4B39-BFA2-104866F0184B}"/>
              </a:ext>
            </a:extLst>
          </p:cNvPr>
          <p:cNvSpPr txBox="1"/>
          <p:nvPr/>
        </p:nvSpPr>
        <p:spPr>
          <a:xfrm>
            <a:off x="7990071" y="3165727"/>
            <a:ext cx="399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 Opinions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41E27-7F70-43F5-9FE8-CDB229BF5041}"/>
              </a:ext>
            </a:extLst>
          </p:cNvPr>
          <p:cNvSpPr txBox="1"/>
          <p:nvPr/>
        </p:nvSpPr>
        <p:spPr>
          <a:xfrm>
            <a:off x="7990071" y="4967462"/>
            <a:ext cx="399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 Opinions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F15B62B-6F39-402E-8EB6-15959A66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52"/>
            <a:ext cx="3046501" cy="18345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7D42AF5-7100-423D-B1D5-B17FA146BADF}"/>
              </a:ext>
            </a:extLst>
          </p:cNvPr>
          <p:cNvSpPr txBox="1"/>
          <p:nvPr/>
        </p:nvSpPr>
        <p:spPr>
          <a:xfrm>
            <a:off x="1830570" y="5709382"/>
            <a:ext cx="9508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General hot topics or individual recommendation feed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Personal timeline shows the topics user participated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65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4EB9F8A-CEBD-4A0F-93BB-AA714AFF9822}"/>
              </a:ext>
            </a:extLst>
          </p:cNvPr>
          <p:cNvSpPr/>
          <p:nvPr/>
        </p:nvSpPr>
        <p:spPr>
          <a:xfrm>
            <a:off x="977900" y="564876"/>
            <a:ext cx="10236200" cy="1568724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DE67C-CAD8-491E-BF13-BA6958DE2B20}"/>
              </a:ext>
            </a:extLst>
          </p:cNvPr>
          <p:cNvSpPr txBox="1"/>
          <p:nvPr/>
        </p:nvSpPr>
        <p:spPr>
          <a:xfrm>
            <a:off x="1055869" y="635399"/>
            <a:ext cx="10781388" cy="132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“social networking and automated contents recommendation are   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making people more radical”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65AB6-2948-4FC9-AF8B-0DF9A409A6B6}"/>
              </a:ext>
            </a:extLst>
          </p:cNvPr>
          <p:cNvSpPr txBox="1"/>
          <p:nvPr/>
        </p:nvSpPr>
        <p:spPr>
          <a:xfrm>
            <a:off x="2343046" y="800099"/>
            <a:ext cx="48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opinion 	</a:t>
            </a:r>
            <a:r>
              <a:rPr lang="en-US" altLang="ko-KR" u="sng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41E27-7F70-43F5-9FE8-CDB229BF5041}"/>
              </a:ext>
            </a:extLst>
          </p:cNvPr>
          <p:cNvSpPr txBox="1"/>
          <p:nvPr/>
        </p:nvSpPr>
        <p:spPr>
          <a:xfrm>
            <a:off x="7215370" y="1759141"/>
            <a:ext cx="399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 Opinions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D85672-499A-45EA-963E-249950251345}"/>
              </a:ext>
            </a:extLst>
          </p:cNvPr>
          <p:cNvSpPr/>
          <p:nvPr/>
        </p:nvSpPr>
        <p:spPr>
          <a:xfrm>
            <a:off x="1155700" y="2298301"/>
            <a:ext cx="4762500" cy="2032399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59B697-47BE-42B4-91F9-CE2C71809C6E}"/>
              </a:ext>
            </a:extLst>
          </p:cNvPr>
          <p:cNvSpPr/>
          <p:nvPr/>
        </p:nvSpPr>
        <p:spPr>
          <a:xfrm>
            <a:off x="6273800" y="2298301"/>
            <a:ext cx="4762500" cy="25912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43880-8791-405F-85BE-E8616FF6E60D}"/>
              </a:ext>
            </a:extLst>
          </p:cNvPr>
          <p:cNvSpPr txBox="1"/>
          <p:nvPr/>
        </p:nvSpPr>
        <p:spPr>
          <a:xfrm>
            <a:off x="1543935" y="2598003"/>
            <a:ext cx="398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agree with this statement because 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97CD5-93FE-4BD3-A48E-211EFA70CAD4}"/>
              </a:ext>
            </a:extLst>
          </p:cNvPr>
          <p:cNvSpPr txBox="1"/>
          <p:nvPr/>
        </p:nvSpPr>
        <p:spPr>
          <a:xfrm>
            <a:off x="6662035" y="2598003"/>
            <a:ext cx="398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disagree with this statement because 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9FA83-F63E-4157-9E17-98082AE588B1}"/>
              </a:ext>
            </a:extLst>
          </p:cNvPr>
          <p:cNvSpPr txBox="1"/>
          <p:nvPr/>
        </p:nvSpPr>
        <p:spPr>
          <a:xfrm>
            <a:off x="1543935" y="3770869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43 Approves from Cons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1E6E2-4A30-4C5C-AF82-BD9AE998692E}"/>
              </a:ext>
            </a:extLst>
          </p:cNvPr>
          <p:cNvSpPr txBox="1"/>
          <p:nvPr/>
        </p:nvSpPr>
        <p:spPr>
          <a:xfrm>
            <a:off x="6662035" y="4308276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 Approves from Pros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F1111E-2812-441F-B373-9B2312F2C18C}"/>
              </a:ext>
            </a:extLst>
          </p:cNvPr>
          <p:cNvCxnSpPr>
            <a:cxnSpLocks/>
          </p:cNvCxnSpPr>
          <p:nvPr/>
        </p:nvCxnSpPr>
        <p:spPr>
          <a:xfrm>
            <a:off x="6096000" y="2428175"/>
            <a:ext cx="0" cy="32614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F0D671-A555-4C63-ACEA-0D72566DC63D}"/>
              </a:ext>
            </a:extLst>
          </p:cNvPr>
          <p:cNvSpPr/>
          <p:nvPr/>
        </p:nvSpPr>
        <p:spPr>
          <a:xfrm>
            <a:off x="1155700" y="4457701"/>
            <a:ext cx="4762500" cy="12319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5C8C92B-E169-4D0F-BA16-9B2A5C6A9D46}"/>
              </a:ext>
            </a:extLst>
          </p:cNvPr>
          <p:cNvSpPr/>
          <p:nvPr/>
        </p:nvSpPr>
        <p:spPr>
          <a:xfrm>
            <a:off x="6273800" y="4959424"/>
            <a:ext cx="4762500" cy="717476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9CDEA2-03B8-47F6-8107-A6DF8739D670}"/>
              </a:ext>
            </a:extLst>
          </p:cNvPr>
          <p:cNvSpPr txBox="1"/>
          <p:nvPr/>
        </p:nvSpPr>
        <p:spPr>
          <a:xfrm>
            <a:off x="3077018" y="3923269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 enough!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12D9F-BCCD-4599-9E1D-F6AD58D66BD7}"/>
              </a:ext>
            </a:extLst>
          </p:cNvPr>
          <p:cNvSpPr txBox="1"/>
          <p:nvPr/>
        </p:nvSpPr>
        <p:spPr>
          <a:xfrm>
            <a:off x="8195116" y="4494371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 enough!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9F7E4-340A-4B36-9EF6-9BFD0FEE8D86}"/>
              </a:ext>
            </a:extLst>
          </p:cNvPr>
          <p:cNvSpPr txBox="1"/>
          <p:nvPr/>
        </p:nvSpPr>
        <p:spPr>
          <a:xfrm>
            <a:off x="1397000" y="5916141"/>
            <a:ext cx="9508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r>
              <a:rPr lang="ko-KR" altLang="en-US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choose your side to add a new opinion.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 can vote approval but only opponent’s approvals are shown.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6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7F1029-6FF4-4A74-BEE7-DCEC1E48A934}"/>
              </a:ext>
            </a:extLst>
          </p:cNvPr>
          <p:cNvSpPr/>
          <p:nvPr/>
        </p:nvSpPr>
        <p:spPr>
          <a:xfrm>
            <a:off x="977900" y="1607275"/>
            <a:ext cx="10236200" cy="15687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4EB9F8A-CEBD-4A0F-93BB-AA714AFF9822}"/>
              </a:ext>
            </a:extLst>
          </p:cNvPr>
          <p:cNvSpPr/>
          <p:nvPr/>
        </p:nvSpPr>
        <p:spPr>
          <a:xfrm>
            <a:off x="977900" y="564876"/>
            <a:ext cx="10236200" cy="15687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DE67C-CAD8-491E-BF13-BA6958DE2B20}"/>
              </a:ext>
            </a:extLst>
          </p:cNvPr>
          <p:cNvSpPr txBox="1"/>
          <p:nvPr/>
        </p:nvSpPr>
        <p:spPr>
          <a:xfrm>
            <a:off x="1055869" y="635399"/>
            <a:ext cx="10781388" cy="132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“social networking and automated contents recommendation are   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making people more radical”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65AB6-2948-4FC9-AF8B-0DF9A409A6B6}"/>
              </a:ext>
            </a:extLst>
          </p:cNvPr>
          <p:cNvSpPr txBox="1"/>
          <p:nvPr/>
        </p:nvSpPr>
        <p:spPr>
          <a:xfrm>
            <a:off x="2343046" y="800099"/>
            <a:ext cx="489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opinion  	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41E27-7F70-43F5-9FE8-CDB229BF5041}"/>
              </a:ext>
            </a:extLst>
          </p:cNvPr>
          <p:cNvSpPr txBox="1"/>
          <p:nvPr/>
        </p:nvSpPr>
        <p:spPr>
          <a:xfrm>
            <a:off x="7215370" y="1759141"/>
            <a:ext cx="399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 Opinions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1E6E2-4A30-4C5C-AF82-BD9AE998692E}"/>
              </a:ext>
            </a:extLst>
          </p:cNvPr>
          <p:cNvSpPr txBox="1"/>
          <p:nvPr/>
        </p:nvSpPr>
        <p:spPr>
          <a:xfrm>
            <a:off x="8503535" y="2731017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Approves from Cons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418F0-AF5B-4CD1-86FB-12B55884D513}"/>
              </a:ext>
            </a:extLst>
          </p:cNvPr>
          <p:cNvSpPr txBox="1"/>
          <p:nvPr/>
        </p:nvSpPr>
        <p:spPr>
          <a:xfrm>
            <a:off x="1155699" y="2172550"/>
            <a:ext cx="10681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Opinion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I believe ~~~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FE5529-81A9-43FE-9FCD-080886C804AA}"/>
              </a:ext>
            </a:extLst>
          </p:cNvPr>
          <p:cNvSpPr/>
          <p:nvPr/>
        </p:nvSpPr>
        <p:spPr>
          <a:xfrm>
            <a:off x="1155699" y="3283030"/>
            <a:ext cx="9880601" cy="137787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84EBCD-54D7-4457-A888-AF8FF99EFD74}"/>
              </a:ext>
            </a:extLst>
          </p:cNvPr>
          <p:cNvSpPr txBox="1"/>
          <p:nvPr/>
        </p:nvSpPr>
        <p:spPr>
          <a:xfrm>
            <a:off x="1315332" y="3366990"/>
            <a:ext cx="784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disagree with this statement because 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B619FDB-B9ED-49BF-92BE-9C868C2B61BD}"/>
              </a:ext>
            </a:extLst>
          </p:cNvPr>
          <p:cNvSpPr/>
          <p:nvPr/>
        </p:nvSpPr>
        <p:spPr>
          <a:xfrm>
            <a:off x="1155699" y="4813654"/>
            <a:ext cx="9880601" cy="1142647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B24CB-96F2-43B2-8203-88B0B1E24589}"/>
              </a:ext>
            </a:extLst>
          </p:cNvPr>
          <p:cNvSpPr txBox="1"/>
          <p:nvPr/>
        </p:nvSpPr>
        <p:spPr>
          <a:xfrm>
            <a:off x="1315333" y="4869531"/>
            <a:ext cx="784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don’t think this statement is true because 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7E59E6-BCD6-4E83-A9DC-78F4FFA4D8F4}"/>
              </a:ext>
            </a:extLst>
          </p:cNvPr>
          <p:cNvSpPr txBox="1"/>
          <p:nvPr/>
        </p:nvSpPr>
        <p:spPr>
          <a:xfrm>
            <a:off x="8236835" y="4285396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 enough!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8EF94E-E49E-456B-84F8-21CAADA111C7}"/>
              </a:ext>
            </a:extLst>
          </p:cNvPr>
          <p:cNvSpPr txBox="1"/>
          <p:nvPr/>
        </p:nvSpPr>
        <p:spPr>
          <a:xfrm>
            <a:off x="1315334" y="4222928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62 Approves from Pros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7B7133-B53F-495F-AC8C-F343FB124D9E}"/>
              </a:ext>
            </a:extLst>
          </p:cNvPr>
          <p:cNvSpPr txBox="1"/>
          <p:nvPr/>
        </p:nvSpPr>
        <p:spPr>
          <a:xfrm>
            <a:off x="1315334" y="5530361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 Approves from Pros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65FB9A-8B34-49DA-B628-1044543540EF}"/>
              </a:ext>
            </a:extLst>
          </p:cNvPr>
          <p:cNvSpPr txBox="1"/>
          <p:nvPr/>
        </p:nvSpPr>
        <p:spPr>
          <a:xfrm>
            <a:off x="8236835" y="5593497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 enough!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7ABF43-A90D-48BB-8170-30CD21CD12E6}"/>
              </a:ext>
            </a:extLst>
          </p:cNvPr>
          <p:cNvSpPr txBox="1"/>
          <p:nvPr/>
        </p:nvSpPr>
        <p:spPr>
          <a:xfrm>
            <a:off x="1397000" y="6186395"/>
            <a:ext cx="950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 are more exposed to opposing ideas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67D4BE-67CA-4FF5-BC23-9FE820D32F38}"/>
              </a:ext>
            </a:extLst>
          </p:cNvPr>
          <p:cNvSpPr txBox="1"/>
          <p:nvPr/>
        </p:nvSpPr>
        <p:spPr>
          <a:xfrm>
            <a:off x="6446132" y="4285396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Objection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9B3572-6BCD-4947-AEA8-33CA10FFEA7A}"/>
              </a:ext>
            </a:extLst>
          </p:cNvPr>
          <p:cNvSpPr txBox="1"/>
          <p:nvPr/>
        </p:nvSpPr>
        <p:spPr>
          <a:xfrm>
            <a:off x="6446132" y="5593497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Objection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77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C33D-1DF2-45CD-9F05-C0AFFE7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C808419-F2EB-438F-B4D7-093A08A46D7C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Profile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8D5B92B-D557-4146-B828-4DC6D6F91F9A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default profile image에 대한 이미지 검색결과">
            <a:extLst>
              <a:ext uri="{FF2B5EF4-FFF2-40B4-BE49-F238E27FC236}">
                <a16:creationId xmlns:a16="http://schemas.microsoft.com/office/drawing/2014/main" id="{F96BE43A-FB72-48AD-A444-E989104E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676400"/>
            <a:ext cx="3041524" cy="3041524"/>
          </a:xfrm>
          <a:custGeom>
            <a:avLst/>
            <a:gdLst>
              <a:gd name="connsiteX0" fmla="*/ 2838412 w 5676900"/>
              <a:gd name="connsiteY0" fmla="*/ 0 h 5676900"/>
              <a:gd name="connsiteX1" fmla="*/ 2838489 w 5676900"/>
              <a:gd name="connsiteY1" fmla="*/ 0 h 5676900"/>
              <a:gd name="connsiteX2" fmla="*/ 3128665 w 5676900"/>
              <a:gd name="connsiteY2" fmla="*/ 14653 h 5676900"/>
              <a:gd name="connsiteX3" fmla="*/ 5676900 w 5676900"/>
              <a:gd name="connsiteY3" fmla="*/ 2838449 h 5676900"/>
              <a:gd name="connsiteX4" fmla="*/ 2838450 w 5676900"/>
              <a:gd name="connsiteY4" fmla="*/ 5676900 h 5676900"/>
              <a:gd name="connsiteX5" fmla="*/ 0 w 5676900"/>
              <a:gd name="connsiteY5" fmla="*/ 2838449 h 5676900"/>
              <a:gd name="connsiteX6" fmla="*/ 2548235 w 5676900"/>
              <a:gd name="connsiteY6" fmla="*/ 14653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5676900">
                <a:moveTo>
                  <a:pt x="2838412" y="0"/>
                </a:moveTo>
                <a:lnTo>
                  <a:pt x="2838489" y="0"/>
                </a:lnTo>
                <a:lnTo>
                  <a:pt x="3128665" y="14653"/>
                </a:lnTo>
                <a:cubicBezTo>
                  <a:pt x="4559971" y="160010"/>
                  <a:pt x="5676900" y="1368793"/>
                  <a:pt x="5676900" y="2838449"/>
                </a:cubicBezTo>
                <a:cubicBezTo>
                  <a:pt x="5676900" y="4406082"/>
                  <a:pt x="4406083" y="5676900"/>
                  <a:pt x="2838450" y="5676900"/>
                </a:cubicBezTo>
                <a:cubicBezTo>
                  <a:pt x="1270817" y="5676900"/>
                  <a:pt x="0" y="4406082"/>
                  <a:pt x="0" y="2838449"/>
                </a:cubicBezTo>
                <a:cubicBezTo>
                  <a:pt x="0" y="1368793"/>
                  <a:pt x="1116929" y="160010"/>
                  <a:pt x="2548235" y="1465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C9BA0494-A21B-4C60-9195-D361D1E7F7AC}"/>
              </a:ext>
            </a:extLst>
          </p:cNvPr>
          <p:cNvSpPr txBox="1">
            <a:spLocks/>
          </p:cNvSpPr>
          <p:nvPr/>
        </p:nvSpPr>
        <p:spPr>
          <a:xfrm>
            <a:off x="4076700" y="1550032"/>
            <a:ext cx="6096000" cy="397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John Smith 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(Influence Level 9)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Advocates 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226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Interested Topics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#Environment #Politics #Animals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#Philosophy #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ComputerEthics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FFC5C-3E71-4298-A616-B809D82C29B9}"/>
              </a:ext>
            </a:extLst>
          </p:cNvPr>
          <p:cNvSpPr txBox="1"/>
          <p:nvPr/>
        </p:nvSpPr>
        <p:spPr>
          <a:xfrm>
            <a:off x="1845119" y="5340261"/>
            <a:ext cx="9508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Get many opponent’s approval to get higher influence level.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Be one’s advocate and get his/her opinion on top of others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 Interested topics to get recommendation 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38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7B7F7E58-E297-487D-ABF0-D11A12A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06" y="1334133"/>
            <a:ext cx="10405142" cy="359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When you write,</a:t>
            </a:r>
            <a:endParaRPr lang="en-US" altLang="ko-KR" sz="2400" b="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carefully organize your logic and word choice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establish your profile for recommendation and build influence level</a:t>
            </a:r>
          </a:p>
          <a:p>
            <a:endParaRPr lang="en-US" altLang="ko-KR" sz="2400" b="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When you read,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meet different perspective on the topic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can show appreciation for reasonable, persuasive opposing ideas </a:t>
            </a: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7C2C509F-222D-4F46-B21F-A7C99743F9E5}"/>
              </a:ext>
            </a:extLst>
          </p:cNvPr>
          <p:cNvSpPr txBox="1">
            <a:spLocks/>
          </p:cNvSpPr>
          <p:nvPr/>
        </p:nvSpPr>
        <p:spPr>
          <a:xfrm>
            <a:off x="595306" y="5313803"/>
            <a:ext cx="10405142" cy="200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develop a concrete moral with balanced view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become a respectful debater</a:t>
            </a:r>
          </a:p>
        </p:txBody>
      </p:sp>
    </p:spTree>
    <p:extLst>
      <p:ext uri="{BB962C8B-B14F-4D97-AF65-F5344CB8AC3E}">
        <p14:creationId xmlns:p14="http://schemas.microsoft.com/office/powerpoint/2010/main" val="27946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</TotalTime>
  <Words>432</Words>
  <Application>Microsoft Office PowerPoint</Application>
  <PresentationFormat>와이드스크린</PresentationFormat>
  <Paragraphs>87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나눔스퀘어 Bold</vt:lpstr>
      <vt:lpstr>나눔스퀘어 ExtraBold</vt:lpstr>
      <vt:lpstr>Arial</vt:lpstr>
      <vt:lpstr>나눔바른고딕 Light</vt:lpstr>
      <vt:lpstr>나눔스퀘어</vt:lpstr>
      <vt:lpstr>Office 테마</vt:lpstr>
      <vt:lpstr>CS489 Project Sales Pitch Forus: A healthy debate platform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박재균</dc:creator>
  <cp:keywords/>
  <dc:description/>
  <cp:lastModifiedBy>Windows 사용자</cp:lastModifiedBy>
  <cp:revision>513</cp:revision>
  <dcterms:created xsi:type="dcterms:W3CDTF">2018-05-29T15:26:03Z</dcterms:created>
  <dcterms:modified xsi:type="dcterms:W3CDTF">2019-10-06T10:44:58Z</dcterms:modified>
  <cp:category/>
</cp:coreProperties>
</file>