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739" autoAdjust="0"/>
  </p:normalViewPr>
  <p:slideViewPr>
    <p:cSldViewPr snapToGrid="0">
      <p:cViewPr varScale="1">
        <p:scale>
          <a:sx n="66" d="100"/>
          <a:sy n="66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E59E-21DB-460C-BDC6-798A1E5ACE31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3E2B-6160-476F-BD2A-F6CE488C9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3E2B-6160-476F-BD2A-F6CE488C94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5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3E2B-6160-476F-BD2A-F6CE488C94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8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3E2B-6160-476F-BD2A-F6CE488C94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4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06480-FA79-4985-B870-0BCE98D3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1DDDA-4011-41E2-8CDD-0DA9816BE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61291-85C7-4007-89FD-D5E7FE3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83AB3-B53C-4006-9BE3-9A31AECC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B5475-914C-4964-ADAF-5CE9B2DC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CF2EE-CD01-4DD3-841B-C105B97E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35920-DB99-4CCA-86AD-FF1F9CBA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0452F-1AFD-4B82-B945-E1F1DB4E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25635-AE49-4F7A-A58F-B9196A6B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7BD87-6067-4CE0-896D-91F52C1B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597176-B5EA-4DC3-8D56-DFBCEAD3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E46DE-F362-4FAC-AEF7-3B2831B0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C1288-2828-44CA-A92B-FEF678E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AD600-10AC-4375-A218-2149E3DE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96580-FE59-4364-8AC0-D72AC32E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2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15F5A-0D84-462C-9DDD-9E351D3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85E78-3680-4059-846B-7C7DF717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274C8-F412-4374-8C82-DF6A2253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F662F-A62A-4678-BD36-27C3EBBC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43AD9-2ED0-44CD-85D5-05B24ECD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C4253-BF49-4D87-B56A-00A6FA1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9563E-8695-4309-BB4C-38DB70FF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16AB3-14B5-4261-B75D-6813D206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6DC62-23CD-49E0-BADB-A49015E1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5CF45-EE52-46ED-B361-20DA4C94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4DAF-418D-4D39-A437-7D632085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5C244-B58D-40C9-B816-FF8580D44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36A03-AFE7-465B-B6EF-CB4DE4387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50DED-66BA-43B4-A8C5-1C873E9E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F01E3-C67F-448C-B4EC-C918EDBC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FA473-B387-4D74-AAED-205A4F1C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6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B5C68-0F95-4481-9472-D4C3D816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8E591-C380-4179-B4BE-B5ABC93E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902ACA-FCDA-42EB-88E6-483B21A07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47BAAD-D2B1-4734-966B-AF6B2E30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F5352B-72B4-4107-B11B-831A46E7A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8244B5-AC56-4162-AA23-97DC980B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8A5CFA-B257-42A2-A433-929C0B4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DDA225-E618-43F4-AA38-BD4C711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4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A3C78-1774-453D-BAF1-262C3C09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F5EF2C-0343-4B72-8753-73F03802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5E8930-093B-4C5F-A85C-52833943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88A942-66AD-4BD2-9696-59C4B5F5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8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4F81D4-6EB9-4474-949F-8076D290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D2A490-02DB-472D-9E48-F216B2F6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68659-1E05-438E-B31C-8B188EBA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5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4A5BB-3853-440A-823A-5810C21B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AF317-15EE-4D13-8128-AA55BC43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9DE61-C253-490D-904C-5A28C078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67636-91A3-4628-B05E-F8194641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71D02-FC27-4F18-A99F-1399F243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11CA4-8282-40E7-A248-3CFB5EF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1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5B89B-A28C-41C1-96E0-A1B106CC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8D2D2A-0D64-4F72-B8A1-9A01B02CA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F4020-A815-475B-AD59-73C93163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2D602-936C-4760-B604-38828BBF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07F3A-D7FC-40D4-A6B0-CBBCE682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95593-782D-434B-89B7-F918E61A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7F685-1242-4BEB-BA3D-CDF764D6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BDDED-B181-462A-9002-0A94713A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EF441-900E-4BC3-93BE-9C0733F7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F562-A454-4BB7-B587-3C4057F3348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E5104-A3C7-4F52-9DBF-286F38473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72C07-F764-4241-AF26-8888762C8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9CD3-F5C2-4CBB-9546-9D8FA9F8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0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image_processing#Filtering" TargetMode="External"/><Relationship Id="rId2" Type="http://schemas.openxmlformats.org/officeDocument/2006/relationships/hyperlink" Target="https://www.coursera.org/learn/convolutional-neural-networks/lecture/AYzbX/data-aug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dge_det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AE316B-895A-4A80-B665-1106354CAB15}"/>
              </a:ext>
            </a:extLst>
          </p:cNvPr>
          <p:cNvSpPr/>
          <p:nvPr/>
        </p:nvSpPr>
        <p:spPr>
          <a:xfrm>
            <a:off x="0" y="0"/>
            <a:ext cx="12192000" cy="4463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A9EF6E-5A2A-4BF7-B2E3-CA05FE68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70" y="140351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>
                <a:latin typeface="Calibri" panose="020F0502020204030204" pitchFamily="34" charset="0"/>
              </a:rPr>
              <a:t>Video Classification</a:t>
            </a:r>
            <a:br>
              <a:rPr lang="en-US" altLang="ko-KR" sz="4400" b="1" dirty="0">
                <a:latin typeface="Calibri" panose="020F0502020204030204" pitchFamily="34" charset="0"/>
              </a:rPr>
            </a:br>
            <a:r>
              <a:rPr lang="en-US" altLang="ko-KR" sz="3600" b="1" dirty="0">
                <a:latin typeface="Calibri" panose="020F0502020204030204" pitchFamily="34" charset="0"/>
              </a:rPr>
              <a:t>After Data Augmentation</a:t>
            </a:r>
            <a:endParaRPr lang="ko-KR" altLang="en-US" sz="4400" b="1" dirty="0">
              <a:latin typeface="Calibri" panose="020F0502020204030204" pitchFamily="34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2E23584-EC82-4CB2-89B6-52D5B4C3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70" y="380698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Comparison of Image Sharpening / Smoothing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99B88-7AEC-4A40-9C8B-B3EBC16D85F2}"/>
              </a:ext>
            </a:extLst>
          </p:cNvPr>
          <p:cNvSpPr txBox="1"/>
          <p:nvPr/>
        </p:nvSpPr>
        <p:spPr>
          <a:xfrm>
            <a:off x="8096250" y="5842575"/>
            <a:ext cx="369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20160042 </a:t>
            </a:r>
            <a:r>
              <a:rPr lang="ko-KR" altLang="en-US" sz="3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구인용</a:t>
            </a:r>
          </a:p>
        </p:txBody>
      </p:sp>
      <p:sp>
        <p:nvSpPr>
          <p:cNvPr id="13" name="부제목 4">
            <a:extLst>
              <a:ext uri="{FF2B5EF4-FFF2-40B4-BE49-F238E27FC236}">
                <a16:creationId xmlns:a16="http://schemas.microsoft.com/office/drawing/2014/main" id="{601E3EE5-820D-468D-ADA0-80C4BC856C7D}"/>
              </a:ext>
            </a:extLst>
          </p:cNvPr>
          <p:cNvSpPr txBox="1">
            <a:spLocks/>
          </p:cNvSpPr>
          <p:nvPr/>
        </p:nvSpPr>
        <p:spPr>
          <a:xfrm>
            <a:off x="2647950" y="4566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EE476 Audio-Visual Perception Model</a:t>
            </a:r>
          </a:p>
          <a:p>
            <a:pPr algn="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Term project Proposal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8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C538-A3FA-4BA6-9AB2-8F8AECFC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Data Augmentation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A0641-0145-4FD7-87FD-DE2D9817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A method often used when we have insufficient </a:t>
            </a:r>
            <a:r>
              <a:rPr lang="en-US" altLang="ko-KR">
                <a:latin typeface="Calibri" panose="020F0502020204030204" pitchFamily="34" charset="0"/>
              </a:rPr>
              <a:t>number of </a:t>
            </a:r>
            <a:r>
              <a:rPr lang="en-US" altLang="ko-KR" dirty="0">
                <a:latin typeface="Calibri" panose="020F0502020204030204" pitchFamily="34" charset="0"/>
              </a:rPr>
              <a:t>data.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Artificially enlarge the data set by conducting simple transformation to pre-existing data without changing labels.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Common methods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</a:rPr>
              <a:t>Mirroring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</a:rPr>
              <a:t>Translation / Rotation / shearing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</a:rPr>
              <a:t>Random cropping / scaling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</a:rPr>
              <a:t>Color jittering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3B3B1-894C-4500-9120-0511777FCA53}"/>
              </a:ext>
            </a:extLst>
          </p:cNvPr>
          <p:cNvPicPr/>
          <p:nvPr/>
        </p:nvPicPr>
        <p:blipFill rotWithShape="1">
          <a:blip r:embed="rId2"/>
          <a:srcRect l="5058" t="5118" r="5203" b="5426"/>
          <a:stretch/>
        </p:blipFill>
        <p:spPr>
          <a:xfrm>
            <a:off x="6096000" y="3429000"/>
            <a:ext cx="5467139" cy="3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0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C538-A3FA-4BA6-9AB2-8F8AECFC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My Idea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1F568-DEBA-4E02-8117-CFD26B5DEEF3}"/>
              </a:ext>
            </a:extLst>
          </p:cNvPr>
          <p:cNvSpPr txBox="1"/>
          <p:nvPr/>
        </p:nvSpPr>
        <p:spPr>
          <a:xfrm>
            <a:off x="838200" y="2846765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if I use image sharpening as augmentation method?”</a:t>
            </a:r>
            <a:endParaRPr lang="ko-KR" altLang="en-US" sz="32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2ABB992-5339-4D99-B4F4-31A30EE4EB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libri" panose="020F0502020204030204" pitchFamily="34" charset="0"/>
              </a:rPr>
              <a:t>EE474 Introduction to Multimedia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Learned various image processing methods</a:t>
            </a:r>
          </a:p>
          <a:p>
            <a:pPr marL="457200" lvl="1" indent="0">
              <a:buNone/>
            </a:pPr>
            <a:endParaRPr lang="en-US" altLang="ko-KR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663294-ABBE-4B8B-9561-FA353449D7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6096" y="3680500"/>
            <a:ext cx="2613201" cy="2622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7E474B-6268-4B4A-9E8A-44558CC2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05" y="3671252"/>
            <a:ext cx="2641293" cy="2640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1F4F81-74D5-44BF-9C43-24E5A9D15E16}"/>
              </a:ext>
            </a:extLst>
          </p:cNvPr>
          <p:cNvSpPr txBox="1"/>
          <p:nvPr/>
        </p:nvSpPr>
        <p:spPr>
          <a:xfrm>
            <a:off x="2855847" y="63119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Original LENA image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2CA09-D031-4B76-8739-1BE247109CBB}"/>
              </a:ext>
            </a:extLst>
          </p:cNvPr>
          <p:cNvSpPr txBox="1"/>
          <p:nvPr/>
        </p:nvSpPr>
        <p:spPr>
          <a:xfrm>
            <a:off x="6416501" y="63119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Sharpened LENA image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561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C538-A3FA-4BA6-9AB2-8F8AECFC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Image Sharpening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1A7236-D7FF-4D0E-8C1B-91E59F6E77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73980" y="1989664"/>
            <a:ext cx="252000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4C30D2-8811-4903-9BBB-5E2B144E83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33800" y="1989664"/>
            <a:ext cx="2520000" cy="2520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B1B18A-F206-4403-8D4B-DB9C2D942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07222"/>
              </p:ext>
            </p:extLst>
          </p:nvPr>
        </p:nvGraphicFramePr>
        <p:xfrm>
          <a:off x="1222850" y="198966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99908351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31261299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008618070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marL="205274" marR="205274" marT="102637" marB="102637" anchor="ctr"/>
                </a:tc>
                <a:extLst>
                  <a:ext uri="{0D108BD9-81ED-4DB2-BD59-A6C34878D82A}">
                    <a16:rowId xmlns:a16="http://schemas.microsoft.com/office/drawing/2014/main" val="2027965739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8</a:t>
                      </a:r>
                      <a:endParaRPr lang="ko-KR" altLang="en-US" sz="24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marL="205274" marR="205274" marT="102637" marB="102637" anchor="ctr"/>
                </a:tc>
                <a:extLst>
                  <a:ext uri="{0D108BD9-81ED-4DB2-BD59-A6C34878D82A}">
                    <a16:rowId xmlns:a16="http://schemas.microsoft.com/office/drawing/2014/main" val="807524293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marL="205274" marR="205274" marT="102637" marB="102637" anchor="ctr"/>
                </a:tc>
                <a:extLst>
                  <a:ext uri="{0D108BD9-81ED-4DB2-BD59-A6C34878D82A}">
                    <a16:rowId xmlns:a16="http://schemas.microsoft.com/office/drawing/2014/main" val="9829405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4A57D6-B5D1-401E-BDA3-9E10C4888ABB}"/>
              </a:ext>
            </a:extLst>
          </p:cNvPr>
          <p:cNvSpPr txBox="1"/>
          <p:nvPr/>
        </p:nvSpPr>
        <p:spPr>
          <a:xfrm>
            <a:off x="838200" y="4622800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Sharpening Filter Kernel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3944F-F595-4D32-A576-DBE913FCF35C}"/>
              </a:ext>
            </a:extLst>
          </p:cNvPr>
          <p:cNvSpPr txBox="1"/>
          <p:nvPr/>
        </p:nvSpPr>
        <p:spPr>
          <a:xfrm>
            <a:off x="4789330" y="4622800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Original LENA Image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E6AB8-AF68-4FDF-8388-075B972DA412}"/>
              </a:ext>
            </a:extLst>
          </p:cNvPr>
          <p:cNvSpPr txBox="1"/>
          <p:nvPr/>
        </p:nvSpPr>
        <p:spPr>
          <a:xfrm>
            <a:off x="8449150" y="4622800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Edge Detection Result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743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C538-A3FA-4BA6-9AB2-8F8AECFC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Image Smoothing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1A7236-D7FF-4D0E-8C1B-91E59F6E77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73980" y="1989664"/>
            <a:ext cx="2520000" cy="25200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B1B18A-F206-4403-8D4B-DB9C2D942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27900"/>
              </p:ext>
            </p:extLst>
          </p:nvPr>
        </p:nvGraphicFramePr>
        <p:xfrm>
          <a:off x="1222850" y="198966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99908351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31261299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008618070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1/9</a:t>
                      </a:r>
                      <a:endParaRPr lang="ko-KR" altLang="en-US" sz="20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1/9</a:t>
                      </a:r>
                      <a:endParaRPr lang="ko-KR" altLang="en-US" sz="20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1/9</a:t>
                      </a:r>
                      <a:endParaRPr lang="ko-KR" altLang="en-US" sz="2000" b="1" dirty="0"/>
                    </a:p>
                  </a:txBody>
                  <a:tcPr marL="205274" marR="205274" marT="102637" marB="102637" anchor="ctr"/>
                </a:tc>
                <a:extLst>
                  <a:ext uri="{0D108BD9-81ED-4DB2-BD59-A6C34878D82A}">
                    <a16:rowId xmlns:a16="http://schemas.microsoft.com/office/drawing/2014/main" val="2027965739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1/9</a:t>
                      </a:r>
                      <a:endParaRPr lang="ko-KR" altLang="en-US" sz="20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1/9</a:t>
                      </a:r>
                      <a:endParaRPr lang="ko-KR" altLang="en-US" sz="20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1/9</a:t>
                      </a:r>
                      <a:endParaRPr lang="ko-KR" altLang="en-US" sz="2000" b="1" dirty="0"/>
                    </a:p>
                  </a:txBody>
                  <a:tcPr marL="205274" marR="205274" marT="102637" marB="102637" anchor="ctr"/>
                </a:tc>
                <a:extLst>
                  <a:ext uri="{0D108BD9-81ED-4DB2-BD59-A6C34878D82A}">
                    <a16:rowId xmlns:a16="http://schemas.microsoft.com/office/drawing/2014/main" val="807524293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1/9</a:t>
                      </a:r>
                      <a:endParaRPr lang="ko-KR" altLang="en-US" sz="20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1/9</a:t>
                      </a:r>
                      <a:endParaRPr lang="ko-KR" altLang="en-US" sz="2000" b="1" dirty="0"/>
                    </a:p>
                  </a:txBody>
                  <a:tcPr marL="205274" marR="205274" marT="102637" marB="1026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1/9</a:t>
                      </a:r>
                      <a:endParaRPr lang="ko-KR" altLang="en-US" sz="2000" b="1" dirty="0"/>
                    </a:p>
                  </a:txBody>
                  <a:tcPr marL="205274" marR="205274" marT="102637" marB="102637" anchor="ctr"/>
                </a:tc>
                <a:extLst>
                  <a:ext uri="{0D108BD9-81ED-4DB2-BD59-A6C34878D82A}">
                    <a16:rowId xmlns:a16="http://schemas.microsoft.com/office/drawing/2014/main" val="9829405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4A57D6-B5D1-401E-BDA3-9E10C4888ABB}"/>
              </a:ext>
            </a:extLst>
          </p:cNvPr>
          <p:cNvSpPr txBox="1"/>
          <p:nvPr/>
        </p:nvSpPr>
        <p:spPr>
          <a:xfrm>
            <a:off x="838200" y="4622800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Smoothing Filter Kernel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3944F-F595-4D32-A576-DBE913FCF35C}"/>
              </a:ext>
            </a:extLst>
          </p:cNvPr>
          <p:cNvSpPr txBox="1"/>
          <p:nvPr/>
        </p:nvSpPr>
        <p:spPr>
          <a:xfrm>
            <a:off x="4789330" y="4622800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Original LENA Image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E6AB8-AF68-4FDF-8388-075B972DA412}"/>
              </a:ext>
            </a:extLst>
          </p:cNvPr>
          <p:cNvSpPr txBox="1"/>
          <p:nvPr/>
        </p:nvSpPr>
        <p:spPr>
          <a:xfrm>
            <a:off x="8449150" y="4622800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Smoothen LENA Image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5A0056-4592-4A74-A51E-4274C34C9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957" y="1989664"/>
            <a:ext cx="255968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C538-A3FA-4BA6-9AB2-8F8AECFC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Data augmentation</a:t>
            </a:r>
            <a:br>
              <a:rPr lang="en-US" altLang="ko-KR" b="1" dirty="0">
                <a:latin typeface="Calibri" panose="020F0502020204030204" pitchFamily="34" charset="0"/>
              </a:rPr>
            </a:br>
            <a:r>
              <a:rPr lang="en-US" altLang="ko-KR" b="1" dirty="0">
                <a:latin typeface="Calibri" panose="020F0502020204030204" pitchFamily="34" charset="0"/>
              </a:rPr>
              <a:t>using Sharpening/Smoothing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9688EC-7A20-49B8-8248-64BEC067238C}"/>
              </a:ext>
            </a:extLst>
          </p:cNvPr>
          <p:cNvGrpSpPr/>
          <p:nvPr/>
        </p:nvGrpSpPr>
        <p:grpSpPr>
          <a:xfrm>
            <a:off x="514350" y="2798829"/>
            <a:ext cx="3665945" cy="2208283"/>
            <a:chOff x="1028700" y="2208279"/>
            <a:chExt cx="3665945" cy="22082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02D2E77-352B-43CD-956D-7AFB5DB508AA}"/>
                </a:ext>
              </a:extLst>
            </p:cNvPr>
            <p:cNvSpPr/>
            <p:nvPr/>
          </p:nvSpPr>
          <p:spPr>
            <a:xfrm>
              <a:off x="1814645" y="2208279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9CB44C-EE73-4733-95CD-94E058623B6E}"/>
                </a:ext>
              </a:extLst>
            </p:cNvPr>
            <p:cNvSpPr/>
            <p:nvPr/>
          </p:nvSpPr>
          <p:spPr>
            <a:xfrm>
              <a:off x="1629590" y="2387236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7F2FBC-9C6D-4961-B39D-61773EA23E58}"/>
                </a:ext>
              </a:extLst>
            </p:cNvPr>
            <p:cNvSpPr/>
            <p:nvPr/>
          </p:nvSpPr>
          <p:spPr>
            <a:xfrm>
              <a:off x="1439090" y="2583678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BFB3F0-3C9F-4E75-9ECA-62CD578C5C0B}"/>
                </a:ext>
              </a:extLst>
            </p:cNvPr>
            <p:cNvSpPr/>
            <p:nvPr/>
          </p:nvSpPr>
          <p:spPr>
            <a:xfrm>
              <a:off x="1219200" y="2780120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68B21B6-5996-412D-A9AB-152A32EAB1CB}"/>
                </a:ext>
              </a:extLst>
            </p:cNvPr>
            <p:cNvSpPr/>
            <p:nvPr/>
          </p:nvSpPr>
          <p:spPr>
            <a:xfrm>
              <a:off x="1028700" y="2976562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0A02252-A2C6-45BC-B66F-E35FBF4F3F98}"/>
              </a:ext>
            </a:extLst>
          </p:cNvPr>
          <p:cNvSpPr txBox="1"/>
          <p:nvPr/>
        </p:nvSpPr>
        <p:spPr>
          <a:xfrm>
            <a:off x="720090" y="5213350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Original Video</a:t>
            </a:r>
            <a:endParaRPr lang="ko-KR" altLang="en-US" sz="20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28DF61-D0EB-4790-94F4-70E4ADBD9C69}"/>
              </a:ext>
            </a:extLst>
          </p:cNvPr>
          <p:cNvGrpSpPr/>
          <p:nvPr/>
        </p:nvGrpSpPr>
        <p:grpSpPr>
          <a:xfrm>
            <a:off x="4365350" y="2798829"/>
            <a:ext cx="3665945" cy="2208283"/>
            <a:chOff x="1028700" y="2208279"/>
            <a:chExt cx="3665945" cy="220828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DEB318-01C9-421D-AE5B-A13C94DE6754}"/>
                </a:ext>
              </a:extLst>
            </p:cNvPr>
            <p:cNvSpPr/>
            <p:nvPr/>
          </p:nvSpPr>
          <p:spPr>
            <a:xfrm>
              <a:off x="1814645" y="2208279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5D2829-1D2B-421E-8F38-FB87EEB5C66E}"/>
                </a:ext>
              </a:extLst>
            </p:cNvPr>
            <p:cNvSpPr/>
            <p:nvPr/>
          </p:nvSpPr>
          <p:spPr>
            <a:xfrm>
              <a:off x="1629590" y="2387236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F9BEDCF-640C-4331-A7F5-B1944BCD1EFF}"/>
                </a:ext>
              </a:extLst>
            </p:cNvPr>
            <p:cNvSpPr/>
            <p:nvPr/>
          </p:nvSpPr>
          <p:spPr>
            <a:xfrm>
              <a:off x="1439090" y="2583678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17D8C1B-7B48-4955-A7FF-DA8009EB7046}"/>
                </a:ext>
              </a:extLst>
            </p:cNvPr>
            <p:cNvSpPr/>
            <p:nvPr/>
          </p:nvSpPr>
          <p:spPr>
            <a:xfrm>
              <a:off x="1219200" y="2780120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77F8D2-3FF6-496B-BED9-31BC83EE9B87}"/>
                </a:ext>
              </a:extLst>
            </p:cNvPr>
            <p:cNvSpPr/>
            <p:nvPr/>
          </p:nvSpPr>
          <p:spPr>
            <a:xfrm>
              <a:off x="1028700" y="2976562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1C0CED3-E408-45B7-9EE2-634FB08697EA}"/>
              </a:ext>
            </a:extLst>
          </p:cNvPr>
          <p:cNvSpPr txBox="1"/>
          <p:nvPr/>
        </p:nvSpPr>
        <p:spPr>
          <a:xfrm>
            <a:off x="4571090" y="5213350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Sharpened Video</a:t>
            </a:r>
            <a:endParaRPr lang="ko-KR" altLang="en-US" sz="20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D2441A-8093-428D-9D06-AD4BE2E3ECEF}"/>
              </a:ext>
            </a:extLst>
          </p:cNvPr>
          <p:cNvGrpSpPr/>
          <p:nvPr/>
        </p:nvGrpSpPr>
        <p:grpSpPr>
          <a:xfrm>
            <a:off x="8215087" y="2798829"/>
            <a:ext cx="3665945" cy="2208283"/>
            <a:chOff x="1028700" y="2208279"/>
            <a:chExt cx="3665945" cy="220828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62FADF6-CFBB-4B6D-8A58-02BF69FD83AD}"/>
                </a:ext>
              </a:extLst>
            </p:cNvPr>
            <p:cNvSpPr/>
            <p:nvPr/>
          </p:nvSpPr>
          <p:spPr>
            <a:xfrm>
              <a:off x="1814645" y="2208279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70EA74D-E508-48ED-94FB-7CBF8762C825}"/>
                </a:ext>
              </a:extLst>
            </p:cNvPr>
            <p:cNvSpPr/>
            <p:nvPr/>
          </p:nvSpPr>
          <p:spPr>
            <a:xfrm>
              <a:off x="1629590" y="2387236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3CFE8E-A639-488D-863C-8129062A688E}"/>
                </a:ext>
              </a:extLst>
            </p:cNvPr>
            <p:cNvSpPr/>
            <p:nvPr/>
          </p:nvSpPr>
          <p:spPr>
            <a:xfrm>
              <a:off x="1439090" y="2583678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822B35C-8FB1-419E-B728-76ACB69A1054}"/>
                </a:ext>
              </a:extLst>
            </p:cNvPr>
            <p:cNvSpPr/>
            <p:nvPr/>
          </p:nvSpPr>
          <p:spPr>
            <a:xfrm>
              <a:off x="1219200" y="2780120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B8CB06D-0EAE-4B3B-B215-5300A498C7E2}"/>
                </a:ext>
              </a:extLst>
            </p:cNvPr>
            <p:cNvSpPr/>
            <p:nvPr/>
          </p:nvSpPr>
          <p:spPr>
            <a:xfrm>
              <a:off x="1028700" y="2976562"/>
              <a:ext cx="2880000" cy="14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BB900D1-FF21-4519-90FF-A7BFD6A547E3}"/>
              </a:ext>
            </a:extLst>
          </p:cNvPr>
          <p:cNvSpPr txBox="1"/>
          <p:nvPr/>
        </p:nvSpPr>
        <p:spPr>
          <a:xfrm>
            <a:off x="8422090" y="5213350"/>
            <a:ext cx="3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Smoothen Video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0D05F-17AA-4EAF-BEB6-8882AEA444DB}"/>
              </a:ext>
            </a:extLst>
          </p:cNvPr>
          <p:cNvSpPr txBox="1"/>
          <p:nvPr/>
        </p:nvSpPr>
        <p:spPr>
          <a:xfrm>
            <a:off x="555893" y="4038774"/>
            <a:ext cx="80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48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60221C-9F10-4E63-B53E-C48121EC1CDF}"/>
              </a:ext>
            </a:extLst>
          </p:cNvPr>
          <p:cNvSpPr txBox="1"/>
          <p:nvPr/>
        </p:nvSpPr>
        <p:spPr>
          <a:xfrm>
            <a:off x="1556292" y="4616798"/>
            <a:ext cx="80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96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C538-A3FA-4BA6-9AB2-8F8AECFC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Expected Result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862B2-2D2D-451C-B3AC-6F65CC6A0B16}"/>
              </a:ext>
            </a:extLst>
          </p:cNvPr>
          <p:cNvSpPr/>
          <p:nvPr/>
        </p:nvSpPr>
        <p:spPr>
          <a:xfrm>
            <a:off x="1451428" y="1872120"/>
            <a:ext cx="9289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Calibri" panose="020F0502020204030204" pitchFamily="34" charset="0"/>
              </a:rPr>
              <a:t>Classification Accuracy: (Sharpening) &gt; (Smoothing) &gt; (Original)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BEEFAC9-C19E-46D5-9793-E7A78DD2C0DD}"/>
              </a:ext>
            </a:extLst>
          </p:cNvPr>
          <p:cNvGrpSpPr/>
          <p:nvPr/>
        </p:nvGrpSpPr>
        <p:grpSpPr>
          <a:xfrm>
            <a:off x="-809235" y="7605568"/>
            <a:ext cx="13001235" cy="2442892"/>
            <a:chOff x="-403792" y="2823111"/>
            <a:chExt cx="13001235" cy="244289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497677C-4823-48A4-9126-3C4428F19008}"/>
                </a:ext>
              </a:extLst>
            </p:cNvPr>
            <p:cNvGrpSpPr/>
            <p:nvPr/>
          </p:nvGrpSpPr>
          <p:grpSpPr>
            <a:xfrm>
              <a:off x="486717" y="2823111"/>
              <a:ext cx="11218565" cy="1506357"/>
              <a:chOff x="-3579515" y="2181225"/>
              <a:chExt cx="18479158" cy="248126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F1888D3C-2AE3-42E8-9F1E-BD5723A4E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4632" y="2214562"/>
                <a:ext cx="2466975" cy="2428875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F9C754A5-9A08-408B-9353-3AD8B4B7A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41954" y="2214562"/>
                <a:ext cx="2447925" cy="2447925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A2069496-7680-4E3E-B0D7-ED8A28E88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8596" y="2214562"/>
                <a:ext cx="2447925" cy="2447925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71087946-1FF0-4AAB-A2EF-1B9528AEB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9146" y="2205037"/>
                <a:ext cx="2457450" cy="2438400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8AA6A3AA-A298-49BE-8D00-BB258FADC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1889" y="2219325"/>
                <a:ext cx="2457450" cy="2419350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DDDCF5C8-A1E4-41E7-8CC6-A5F64351F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579515" y="2214562"/>
                <a:ext cx="2466975" cy="2438400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02D1312-5B63-4891-9FAD-2544D58CC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42193" y="2181225"/>
                <a:ext cx="2457450" cy="2457450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E1B9492-F547-4E5D-9E8E-9BF9E69F5072}"/>
                </a:ext>
              </a:extLst>
            </p:cNvPr>
            <p:cNvCxnSpPr/>
            <p:nvPr/>
          </p:nvCxnSpPr>
          <p:spPr>
            <a:xfrm>
              <a:off x="495300" y="4769757"/>
              <a:ext cx="11163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9C2E83-8FF9-40FF-8CFB-5B761B8372AE}"/>
                </a:ext>
              </a:extLst>
            </p:cNvPr>
            <p:cNvSpPr/>
            <p:nvPr/>
          </p:nvSpPr>
          <p:spPr>
            <a:xfrm>
              <a:off x="5464778" y="4293636"/>
              <a:ext cx="1216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Calibri" panose="020F0502020204030204" pitchFamily="34" charset="0"/>
                </a:rPr>
                <a:t>Original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A71FCF4-E5F0-4178-87A9-35F769488C57}"/>
                </a:ext>
              </a:extLst>
            </p:cNvPr>
            <p:cNvSpPr/>
            <p:nvPr/>
          </p:nvSpPr>
          <p:spPr>
            <a:xfrm>
              <a:off x="7024203" y="4293636"/>
              <a:ext cx="1216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838B7E-8BF2-46D6-9D9C-8E1E2034BE48}"/>
                </a:ext>
              </a:extLst>
            </p:cNvPr>
            <p:cNvSpPr/>
            <p:nvPr/>
          </p:nvSpPr>
          <p:spPr>
            <a:xfrm>
              <a:off x="8618792" y="4293636"/>
              <a:ext cx="1216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Calibri" panose="020F0502020204030204" pitchFamily="34" charset="0"/>
                </a:rPr>
                <a:t>50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C7218B3-E499-4D72-9CD5-CAF405A5F97E}"/>
                </a:ext>
              </a:extLst>
            </p:cNvPr>
            <p:cNvSpPr/>
            <p:nvPr/>
          </p:nvSpPr>
          <p:spPr>
            <a:xfrm>
              <a:off x="10351257" y="4293636"/>
              <a:ext cx="1216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Calibri" panose="020F0502020204030204" pitchFamily="34" charset="0"/>
                </a:rPr>
                <a:t>1000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A312A24-C567-41D0-985E-85BC1DC41957}"/>
                </a:ext>
              </a:extLst>
            </p:cNvPr>
            <p:cNvSpPr/>
            <p:nvPr/>
          </p:nvSpPr>
          <p:spPr>
            <a:xfrm>
              <a:off x="626244" y="4293636"/>
              <a:ext cx="1216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Calibri" panose="020F0502020204030204" pitchFamily="34" charset="0"/>
                </a:rPr>
                <a:t>1000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912FCE9-2E0E-4E42-BA73-D6305D27AC8D}"/>
                </a:ext>
              </a:extLst>
            </p:cNvPr>
            <p:cNvSpPr/>
            <p:nvPr/>
          </p:nvSpPr>
          <p:spPr>
            <a:xfrm>
              <a:off x="2340290" y="4293636"/>
              <a:ext cx="1216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Calibri" panose="020F0502020204030204" pitchFamily="34" charset="0"/>
                </a:rPr>
                <a:t>50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040822A-4C69-4824-9699-F7256E7407B3}"/>
                </a:ext>
              </a:extLst>
            </p:cNvPr>
            <p:cNvSpPr/>
            <p:nvPr/>
          </p:nvSpPr>
          <p:spPr>
            <a:xfrm>
              <a:off x="3878338" y="4293636"/>
              <a:ext cx="1216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9E67DE-11E2-4E60-808D-6FAE562BB69B}"/>
                </a:ext>
              </a:extLst>
            </p:cNvPr>
            <p:cNvSpPr/>
            <p:nvPr/>
          </p:nvSpPr>
          <p:spPr>
            <a:xfrm>
              <a:off x="10537371" y="4804338"/>
              <a:ext cx="20600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Calibri" panose="020F0502020204030204" pitchFamily="34" charset="0"/>
                </a:rPr>
                <a:t>Smoothing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BCC307-6198-43CA-8F63-13C1F33A0923}"/>
                </a:ext>
              </a:extLst>
            </p:cNvPr>
            <p:cNvSpPr/>
            <p:nvPr/>
          </p:nvSpPr>
          <p:spPr>
            <a:xfrm>
              <a:off x="-403792" y="4804338"/>
              <a:ext cx="20600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Calibri" panose="020F0502020204030204" pitchFamily="34" charset="0"/>
                </a:rPr>
                <a:t>Sharpening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69C0F39-1F91-47A6-BC43-97151D945E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049055"/>
            <a:ext cx="12192000" cy="24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C538-A3FA-4BA6-9AB2-8F8AECFC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Project Schedule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A0641-0145-4FD7-87FD-DE2D9817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</a:rPr>
              <a:t>                    6/8	Project proposal presentation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</a:rPr>
              <a:t>        6/9 – 6/15 	</a:t>
            </a:r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</a:rPr>
              <a:t>FINAL EXAM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</a:rPr>
              <a:t>                  6/16	MATLAB</a:t>
            </a:r>
            <a:r>
              <a:rPr lang="ko-KR" altLang="en-US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coding for image sharpening / smoothing process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</a:rPr>
              <a:t>                  6/17	Conduct learning on augmented data set</a:t>
            </a: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</a:rPr>
              <a:t>                  6/18	Write project report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8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C538-A3FA-4BA6-9AB2-8F8AECFC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References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A0641-0145-4FD7-87FD-DE2D9817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[1] Lecture by Andrew ng, </a:t>
            </a:r>
            <a:r>
              <a:rPr lang="en-US" altLang="ko-KR" u="sng" dirty="0">
                <a:latin typeface="Calibri" panose="020F0502020204030204" pitchFamily="34" charset="0"/>
                <a:hlinkClick r:id="rId2"/>
              </a:rPr>
              <a:t>https://www.coursera.org/learn/convolutional-neural-networks/lecture/AYzbX/data-augmentation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endParaRPr lang="ko-KR" altLang="ko-KR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[2] Hall, Mark, et al. "The WEKA data mining software: an update." </a:t>
            </a:r>
            <a:r>
              <a:rPr lang="en-US" altLang="ko-KR" i="1" dirty="0">
                <a:latin typeface="Calibri" panose="020F0502020204030204" pitchFamily="34" charset="0"/>
              </a:rPr>
              <a:t>ACM SIGKDD explorations newsletter</a:t>
            </a:r>
            <a:r>
              <a:rPr lang="en-US" altLang="ko-KR" dirty="0">
                <a:latin typeface="Calibri" panose="020F0502020204030204" pitchFamily="34" charset="0"/>
              </a:rPr>
              <a:t> 11.1 (2009): 10-18.</a:t>
            </a:r>
            <a:endParaRPr lang="ko-KR" altLang="ko-KR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[3] Luke Taylor, Geoff </a:t>
            </a:r>
            <a:r>
              <a:rPr lang="en-US" altLang="ko-KR" dirty="0" err="1">
                <a:latin typeface="Calibri" panose="020F0502020204030204" pitchFamily="34" charset="0"/>
              </a:rPr>
              <a:t>Nitschke</a:t>
            </a:r>
            <a:r>
              <a:rPr lang="en-US" altLang="ko-KR" dirty="0">
                <a:latin typeface="Calibri" panose="020F0502020204030204" pitchFamily="34" charset="0"/>
              </a:rPr>
              <a:t> “Improving Deep Learning using Generic Data Augmentation”</a:t>
            </a:r>
            <a:endParaRPr lang="ko-KR" altLang="ko-KR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[4] </a:t>
            </a:r>
            <a:r>
              <a:rPr lang="en-US" altLang="ko-KR" u="sng" dirty="0">
                <a:latin typeface="Calibri" panose="020F0502020204030204" pitchFamily="34" charset="0"/>
                <a:hlinkClick r:id="rId3"/>
              </a:rPr>
              <a:t>https://en.wikipedia.org/wiki/Digital_image_processing</a:t>
            </a:r>
            <a:endParaRPr lang="ko-KR" altLang="ko-KR" dirty="0">
              <a:latin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</a:rPr>
              <a:t>[5] </a:t>
            </a:r>
            <a:r>
              <a:rPr lang="en-US" altLang="ko-KR" u="sng" dirty="0">
                <a:latin typeface="Calibri" panose="020F0502020204030204" pitchFamily="34" charset="0"/>
                <a:hlinkClick r:id="rId4"/>
              </a:rPr>
              <a:t>https://en.wikipedia.org/wiki/Edge_detection</a:t>
            </a:r>
            <a:endParaRPr lang="ko-KR" altLang="ko-K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225</Words>
  <Application>Microsoft Office PowerPoint</Application>
  <PresentationFormat>와이드스크린</PresentationFormat>
  <Paragraphs>77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KoPub돋움체 Medium</vt:lpstr>
      <vt:lpstr>Times New Roman</vt:lpstr>
      <vt:lpstr>맑은 고딕</vt:lpstr>
      <vt:lpstr>Office 테마</vt:lpstr>
      <vt:lpstr>Video Classification After Data Augmentation</vt:lpstr>
      <vt:lpstr>Data Augmentation</vt:lpstr>
      <vt:lpstr>My Idea</vt:lpstr>
      <vt:lpstr>Image Sharpening</vt:lpstr>
      <vt:lpstr>Image Smoothing</vt:lpstr>
      <vt:lpstr>Data augmentation using Sharpening/Smoothing</vt:lpstr>
      <vt:lpstr>Expected Result</vt:lpstr>
      <vt:lpstr>Project 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iykoo</dc:creator>
  <cp:lastModifiedBy>iykoo</cp:lastModifiedBy>
  <cp:revision>37</cp:revision>
  <dcterms:created xsi:type="dcterms:W3CDTF">2018-06-07T09:19:08Z</dcterms:created>
  <dcterms:modified xsi:type="dcterms:W3CDTF">2018-06-08T01:13:48Z</dcterms:modified>
</cp:coreProperties>
</file>