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b830ef46439f4e92" Type="http://schemas.microsoft.com/office/2007/relationships/ui/extensibility" Target="customUI/customUI14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09" r:id="rId2"/>
    <p:sldMasterId id="2147483727" r:id="rId3"/>
    <p:sldMasterId id="2147483732" r:id="rId4"/>
    <p:sldMasterId id="2147483687" r:id="rId5"/>
  </p:sldMasterIdLst>
  <p:notesMasterIdLst>
    <p:notesMasterId r:id="rId16"/>
  </p:notesMasterIdLst>
  <p:sldIdLst>
    <p:sldId id="257" r:id="rId6"/>
    <p:sldId id="290" r:id="rId7"/>
    <p:sldId id="291" r:id="rId8"/>
    <p:sldId id="292" r:id="rId9"/>
    <p:sldId id="293" r:id="rId10"/>
    <p:sldId id="283" r:id="rId11"/>
    <p:sldId id="284" r:id="rId12"/>
    <p:sldId id="271" r:id="rId13"/>
    <p:sldId id="296" r:id="rId14"/>
    <p:sldId id="270" r:id="rId15"/>
  </p:sldIdLst>
  <p:sldSz cx="9144000" cy="5143500" type="screen16x9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B7B"/>
    <a:srgbClr val="538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88" autoAdjust="0"/>
    <p:restoredTop sz="65629" autoAdjust="0"/>
  </p:normalViewPr>
  <p:slideViewPr>
    <p:cSldViewPr>
      <p:cViewPr varScale="1">
        <p:scale>
          <a:sx n="97" d="100"/>
          <a:sy n="97" d="100"/>
        </p:scale>
        <p:origin x="906" y="78"/>
      </p:cViewPr>
      <p:guideLst>
        <p:guide orient="horz" pos="1620"/>
        <p:guide pos="288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40AC-5315-4B2D-B303-584BA5E9BD87}" type="datetimeFigureOut">
              <a:rPr lang="de-DE" smtClean="0"/>
              <a:t>18.02.2020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B711C-69FD-4198-BB3A-B535B2CB313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6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Verteiltes_Dateisystem" TargetMode="External"/><Relationship Id="rId3" Type="http://schemas.openxmlformats.org/officeDocument/2006/relationships/hyperlink" Target="https://de.wikipedia.org/wiki/Storage" TargetMode="External"/><Relationship Id="rId7" Type="http://schemas.openxmlformats.org/officeDocument/2006/relationships/hyperlink" Target="https://de.wikipedia.org/wiki/Blockger%C3%A4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.wikipedia.org/wiki/Amazon_S3" TargetMode="External"/><Relationship Id="rId5" Type="http://schemas.openxmlformats.org/officeDocument/2006/relationships/hyperlink" Target="https://de.wikipedia.org/wiki/OpenStack#Object_Storage_(Swift)" TargetMode="External"/><Relationship Id="rId4" Type="http://schemas.openxmlformats.org/officeDocument/2006/relationships/hyperlink" Target="https://de.wikipedia.org/wiki/Englische_Sprache" TargetMode="External"/><Relationship Id="rId9" Type="http://schemas.openxmlformats.org/officeDocument/2006/relationships/hyperlink" Target="https://de.wikipedia.org/wiki/Ceph#cite_note-ceph-website-4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Nächste </a:t>
            </a:r>
            <a:r>
              <a:rPr lang="de-DE" dirty="0" err="1"/>
              <a:t>folie</a:t>
            </a:r>
            <a:r>
              <a:rPr lang="de-DE" dirty="0"/>
              <a:t>: julian </a:t>
            </a:r>
            <a:r>
              <a:rPr lang="de-DE" dirty="0" err="1"/>
              <a:t>müller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B711C-69FD-4198-BB3A-B535B2CB313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29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Nächste </a:t>
            </a:r>
            <a:r>
              <a:rPr lang="de-DE" dirty="0" err="1"/>
              <a:t>folie</a:t>
            </a:r>
            <a:r>
              <a:rPr lang="de-DE" dirty="0"/>
              <a:t>: mg</a:t>
            </a:r>
          </a:p>
          <a:p>
            <a:endParaRPr lang="de-DE"/>
          </a:p>
          <a:p>
            <a:r>
              <a:rPr lang="de-DE"/>
              <a:t>Server </a:t>
            </a:r>
            <a:r>
              <a:rPr lang="de-DE" dirty="0"/>
              <a:t>mit LAN an Switch</a:t>
            </a:r>
          </a:p>
          <a:p>
            <a:r>
              <a:rPr lang="de-DE" dirty="0"/>
              <a:t>Server</a:t>
            </a:r>
            <a:r>
              <a:rPr lang="de-DE" baseline="0" dirty="0"/>
              <a:t> mit Management LAN an Switch</a:t>
            </a:r>
          </a:p>
          <a:p>
            <a:r>
              <a:rPr lang="de-DE" baseline="0" dirty="0"/>
              <a:t>Storage mit 2 Management LAN am Switch (wegen 2 Controller am Storage)</a:t>
            </a:r>
          </a:p>
          <a:p>
            <a:r>
              <a:rPr lang="de-DE" baseline="0" dirty="0"/>
              <a:t>Server und Storage jeweils über Kreuz an beide Controller des Storage wegen Redundanz</a:t>
            </a:r>
          </a:p>
          <a:p>
            <a:endParaRPr lang="de-DE" baseline="0" dirty="0"/>
          </a:p>
          <a:p>
            <a:r>
              <a:rPr lang="de-DE" baseline="0" dirty="0" err="1"/>
              <a:t>Fc</a:t>
            </a:r>
            <a:r>
              <a:rPr lang="de-DE" baseline="0" dirty="0"/>
              <a:t> </a:t>
            </a:r>
            <a:r>
              <a:rPr lang="de-DE" baseline="0" dirty="0" err="1"/>
              <a:t>datendurchsatz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Storage an </a:t>
            </a:r>
            <a:r>
              <a:rPr lang="de-DE" baseline="0" dirty="0" err="1"/>
              <a:t>switch</a:t>
            </a:r>
            <a:r>
              <a:rPr lang="de-DE" baseline="0" dirty="0"/>
              <a:t> anschließen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B711C-69FD-4198-BB3A-B535B2CB313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97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Nächste </a:t>
            </a:r>
            <a:r>
              <a:rPr lang="de-DE" dirty="0" err="1"/>
              <a:t>folie</a:t>
            </a:r>
            <a:r>
              <a:rPr lang="de-DE" dirty="0"/>
              <a:t>: david </a:t>
            </a:r>
            <a:r>
              <a:rPr lang="de-DE" dirty="0" err="1"/>
              <a:t>bernstein</a:t>
            </a:r>
            <a:endParaRPr lang="de-DE" dirty="0"/>
          </a:p>
          <a:p>
            <a:r>
              <a:rPr lang="de-DE" dirty="0"/>
              <a:t>Wer trägt vor: Julian Müller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Sprechtext: 	Überschrift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	Visualisierung bedeutet das auf einem Physischem System mehrere Services,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	Betriebssysteme und sogar ganze Geräte virtuell nachgebildet werden können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	Das ganze ist auch für Netzwerkfunktionen, sowie Hard- und Software möglich.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B711C-69FD-4198-BB3A-B535B2CB313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01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Nächste </a:t>
            </a:r>
            <a:r>
              <a:rPr lang="de-DE" dirty="0" err="1"/>
              <a:t>folie</a:t>
            </a:r>
            <a:r>
              <a:rPr lang="de-DE" dirty="0"/>
              <a:t>: julian </a:t>
            </a:r>
            <a:r>
              <a:rPr lang="de-DE" dirty="0" err="1"/>
              <a:t>müller</a:t>
            </a:r>
            <a:endParaRPr lang="de-DE" dirty="0"/>
          </a:p>
          <a:p>
            <a:r>
              <a:rPr lang="de-DE" dirty="0"/>
              <a:t>Wer trägt vor:</a:t>
            </a:r>
            <a:r>
              <a:rPr lang="de-DE" baseline="0" dirty="0"/>
              <a:t> David Bernstein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Sprechtext: 	Überschrift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	Es wird ein </a:t>
            </a:r>
            <a:r>
              <a:rPr lang="de-DE" baseline="0" dirty="0" err="1"/>
              <a:t>Hypervisor</a:t>
            </a:r>
            <a:r>
              <a:rPr lang="de-DE" baseline="0" dirty="0"/>
              <a:t> eingesetzt (Software auf einem Physischem system).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	Dieser trennt die physischen Ressourcen von den virtuellen Systemen und </a:t>
            </a:r>
            <a:r>
              <a:rPr lang="de-DE" baseline="0" dirty="0" err="1"/>
              <a:t>managed</a:t>
            </a:r>
            <a:r>
              <a:rPr lang="de-DE" baseline="0" dirty="0"/>
              <a:t> diese.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BILD?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B711C-69FD-4198-BB3A-B535B2CB313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30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Nächste </a:t>
            </a:r>
            <a:r>
              <a:rPr lang="de-DE" dirty="0" err="1"/>
              <a:t>folie</a:t>
            </a:r>
            <a:r>
              <a:rPr lang="de-DE" dirty="0"/>
              <a:t>:  david </a:t>
            </a:r>
            <a:r>
              <a:rPr lang="de-DE" dirty="0" err="1"/>
              <a:t>bernstein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Wer trägt vor:</a:t>
            </a:r>
            <a:r>
              <a:rPr lang="de-DE" baseline="0" dirty="0"/>
              <a:t> Julian Müller</a:t>
            </a:r>
            <a:endParaRPr lang="de-DE" dirty="0"/>
          </a:p>
          <a:p>
            <a:endParaRPr lang="de-DE" dirty="0"/>
          </a:p>
          <a:p>
            <a:r>
              <a:rPr lang="de-DE" dirty="0"/>
              <a:t>Beispiel noch Server</a:t>
            </a:r>
            <a:r>
              <a:rPr lang="de-DE" baseline="0" dirty="0"/>
              <a:t> kaputt </a:t>
            </a:r>
          </a:p>
          <a:p>
            <a:endParaRPr lang="de-DE" baseline="0" dirty="0"/>
          </a:p>
          <a:p>
            <a:r>
              <a:rPr lang="de-DE" baseline="0" dirty="0"/>
              <a:t>Sprechtext: 	Die Nachteile von Virtualisierung sind erstens</a:t>
            </a:r>
          </a:p>
          <a:p>
            <a:r>
              <a:rPr lang="de-DE" baseline="0" dirty="0"/>
              <a:t>	-das die physischen Ressourcen aufgeteilt werden müssen</a:t>
            </a:r>
          </a:p>
          <a:p>
            <a:r>
              <a:rPr lang="de-DE" baseline="0" dirty="0"/>
              <a:t>	</a:t>
            </a:r>
          </a:p>
          <a:p>
            <a:r>
              <a:rPr lang="de-DE" baseline="0" dirty="0"/>
              <a:t>	zweitens</a:t>
            </a:r>
          </a:p>
          <a:p>
            <a:r>
              <a:rPr lang="de-DE" baseline="0" dirty="0"/>
              <a:t>	-das mehr Rechen- und Netzwerkleistung benötigt wird je höher der Aufwand ist</a:t>
            </a:r>
          </a:p>
          <a:p>
            <a:r>
              <a:rPr lang="de-DE" baseline="0" dirty="0"/>
              <a:t>	</a:t>
            </a:r>
          </a:p>
          <a:p>
            <a:r>
              <a:rPr lang="de-DE" baseline="0" dirty="0"/>
              <a:t>	drittens</a:t>
            </a:r>
          </a:p>
          <a:p>
            <a:r>
              <a:rPr lang="de-DE" baseline="0" dirty="0"/>
              <a:t>	-das unter Umständen Lizensierungen organisiert werden müssen</a:t>
            </a:r>
          </a:p>
          <a:p>
            <a:endParaRPr lang="de-DE" baseline="0" dirty="0"/>
          </a:p>
          <a:p>
            <a:r>
              <a:rPr lang="de-DE" baseline="0" dirty="0"/>
              <a:t>	und viertens</a:t>
            </a:r>
          </a:p>
          <a:p>
            <a:r>
              <a:rPr lang="de-DE" baseline="0" dirty="0"/>
              <a:t>	-bei einem Server Ausfall viele bis alle Virtuellen Maschinen nicht mehr Ansprechbar, bzw. offline sind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B711C-69FD-4198-BB3A-B535B2CB313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23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Nächste </a:t>
            </a:r>
            <a:r>
              <a:rPr lang="de-DE" dirty="0" err="1"/>
              <a:t>folie</a:t>
            </a:r>
            <a:r>
              <a:rPr lang="de-DE" dirty="0"/>
              <a:t>: </a:t>
            </a:r>
            <a:r>
              <a:rPr lang="de-DE" dirty="0" err="1"/>
              <a:t>michael</a:t>
            </a:r>
            <a:r>
              <a:rPr lang="de-DE" dirty="0"/>
              <a:t> </a:t>
            </a:r>
            <a:r>
              <a:rPr lang="de-DE" dirty="0" err="1"/>
              <a:t>grote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Wer trägt vor:</a:t>
            </a:r>
            <a:r>
              <a:rPr lang="de-DE" baseline="0" dirty="0"/>
              <a:t> David Bernstein</a:t>
            </a:r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Sprechtext: 	Vorteile der Virtualisierung sind bspw.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	- Geringere Unterhaltskosten bzgl. Des Stromverbrauch, kleinere Rechenzentren…</a:t>
            </a:r>
            <a:endParaRPr lang="de-DE" dirty="0"/>
          </a:p>
          <a:p>
            <a:r>
              <a:rPr lang="de-DE" dirty="0"/>
              <a:t>	- bessere</a:t>
            </a:r>
            <a:r>
              <a:rPr lang="de-DE" baseline="0" dirty="0"/>
              <a:t> Nutzungsmöglichkeiten und Aufteilung für physische Ressourcen </a:t>
            </a:r>
            <a:endParaRPr lang="de-DE" dirty="0"/>
          </a:p>
          <a:p>
            <a:r>
              <a:rPr lang="de-DE" dirty="0"/>
              <a:t>	- kann</a:t>
            </a:r>
            <a:r>
              <a:rPr lang="de-DE" baseline="0" dirty="0"/>
              <a:t> eine größere Sicherheit gewährleistet werden durch Verschlüsselungen, sowie Virtuelle Firewalls und geringeren anzahlen an Schnittstellen</a:t>
            </a:r>
          </a:p>
          <a:p>
            <a:r>
              <a:rPr lang="de-DE" baseline="0" dirty="0"/>
              <a:t>	- spart es in gewissermaßen zeit bei Aufbau und bei den Benutzern</a:t>
            </a:r>
          </a:p>
          <a:p>
            <a:r>
              <a:rPr lang="de-DE" baseline="0" dirty="0"/>
              <a:t>	</a:t>
            </a:r>
            <a:endParaRPr lang="de-DE" dirty="0"/>
          </a:p>
          <a:p>
            <a:endParaRPr lang="de-DE" dirty="0"/>
          </a:p>
          <a:p>
            <a:r>
              <a:rPr lang="de-DE" dirty="0"/>
              <a:t>Sicherheit</a:t>
            </a:r>
            <a:r>
              <a:rPr lang="de-DE" baseline="0" dirty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B711C-69FD-4198-BB3A-B535B2CB313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0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de-DE" dirty="0"/>
              <a:t>Nächste </a:t>
            </a:r>
            <a:r>
              <a:rPr lang="de-DE" dirty="0" err="1"/>
              <a:t>folie</a:t>
            </a:r>
            <a:r>
              <a:rPr lang="de-DE" dirty="0"/>
              <a:t>:  </a:t>
            </a:r>
            <a:r>
              <a:rPr lang="de-DE" dirty="0" err="1"/>
              <a:t>michael</a:t>
            </a:r>
            <a:r>
              <a:rPr lang="de-DE" dirty="0"/>
              <a:t> </a:t>
            </a:r>
            <a:r>
              <a:rPr lang="de-DE" dirty="0" err="1"/>
              <a:t>grote</a:t>
            </a:r>
            <a:endParaRPr lang="de-DE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uick 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lator: Führt die Virtualisierung durch</a:t>
            </a:r>
          </a:p>
          <a:p>
            <a:pPr rtl="0" eaLnBrk="1" fontAlgn="t" latinLnBrk="0" hangingPunct="1"/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ernel </a:t>
            </a:r>
            <a:r>
              <a:rPr lang="de-DE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irtual </a:t>
            </a:r>
            <a:r>
              <a:rPr lang="de-DE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achine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Stellt die </a:t>
            </a:r>
            <a:r>
              <a:rPr lang="de-DE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Virtualisierungsinfrastruktur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bereit</a:t>
            </a:r>
            <a:endParaRPr lang="de-DE" b="1" baseline="0" dirty="0"/>
          </a:p>
          <a:p>
            <a:endParaRPr lang="de-DE" baseline="0" dirty="0"/>
          </a:p>
          <a:p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Ja, was ist </a:t>
            </a:r>
            <a:r>
              <a:rPr lang="de-DE" dirty="0" err="1"/>
              <a:t>Proxmox</a:t>
            </a:r>
            <a:r>
              <a:rPr lang="de-DE" dirty="0"/>
              <a:t>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Eine Open-Source </a:t>
            </a:r>
            <a:r>
              <a:rPr lang="de-DE" dirty="0" err="1"/>
              <a:t>Virtualisierungsplattform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Ein Produkt der Wiener Firma: „</a:t>
            </a:r>
            <a:r>
              <a:rPr lang="de-DE" dirty="0" err="1"/>
              <a:t>Proxmox</a:t>
            </a:r>
            <a:r>
              <a:rPr lang="de-DE" dirty="0"/>
              <a:t> Server Solutions GmbH“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basiert auf der Linux Distribution „Debian“ und dem </a:t>
            </a:r>
            <a:r>
              <a:rPr lang="de-DE" dirty="0" err="1"/>
              <a:t>Virtualisierer</a:t>
            </a:r>
            <a:r>
              <a:rPr lang="de-DE" dirty="0"/>
              <a:t> „QEMU mit KVM“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Es kann x86 Hardware virtualisieren.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Abgekürzt auch PVE genannt. (</a:t>
            </a:r>
            <a:r>
              <a:rPr lang="de-DE" dirty="0" err="1"/>
              <a:t>ProxMox</a:t>
            </a:r>
            <a:r>
              <a:rPr lang="de-DE" dirty="0"/>
              <a:t> Virtual </a:t>
            </a:r>
            <a:r>
              <a:rPr lang="de-DE" dirty="0" err="1"/>
              <a:t>Environement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 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(aus englisch 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wörtlich offene Quelle) wird Software bezeichnet, deren Quelltext öffentlich und von Dritten eingesehen, geändert und genutzt werden kann. 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Open-Source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-Software kann meistens kostenlos genutzt werden.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B711C-69FD-4198-BB3A-B535B2CB313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09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Nächste </a:t>
            </a:r>
            <a:r>
              <a:rPr lang="de-DE" dirty="0" err="1"/>
              <a:t>folie</a:t>
            </a:r>
            <a:r>
              <a:rPr lang="de-DE" dirty="0"/>
              <a:t>: julian </a:t>
            </a:r>
            <a:r>
              <a:rPr lang="de-DE" dirty="0" err="1"/>
              <a:t>müller</a:t>
            </a:r>
            <a:endParaRPr lang="de-DE" dirty="0"/>
          </a:p>
          <a:p>
            <a:r>
              <a:rPr lang="de-DE" dirty="0"/>
              <a:t>Was kann </a:t>
            </a:r>
            <a:r>
              <a:rPr lang="de-DE" dirty="0" err="1"/>
              <a:t>ProxMox</a:t>
            </a:r>
            <a:r>
              <a:rPr lang="de-DE" dirty="0"/>
              <a:t>?</a:t>
            </a:r>
          </a:p>
          <a:p>
            <a:endParaRPr lang="de-DE" dirty="0"/>
          </a:p>
          <a:p>
            <a:r>
              <a:rPr lang="de-DE" dirty="0"/>
              <a:t>Zuallererst stellt es ein vollwertiges Linux als Unterbau bereit.</a:t>
            </a:r>
          </a:p>
          <a:p>
            <a:r>
              <a:rPr lang="de-DE" dirty="0"/>
              <a:t>Darauf läuft unter Nutzung von QEMU mit KVM für die Virtualisierung.</a:t>
            </a:r>
          </a:p>
          <a:p>
            <a:r>
              <a:rPr lang="de-DE" dirty="0"/>
              <a:t>	Es können komplette VMs oder auch nur Container(LXC) virtualisiert werden.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ProxMox</a:t>
            </a:r>
            <a:r>
              <a:rPr lang="de-DE" dirty="0"/>
              <a:t> bietet eine Integrierte Cluster und HA/Hochverfügbarkeitslösung auf Basis von </a:t>
            </a:r>
            <a:r>
              <a:rPr lang="de-DE" dirty="0" err="1"/>
              <a:t>Corosync</a:t>
            </a:r>
            <a:r>
              <a:rPr lang="de-DE" dirty="0"/>
              <a:t> und </a:t>
            </a:r>
            <a:r>
              <a:rPr lang="de-DE" dirty="0" err="1"/>
              <a:t>Ceph</a:t>
            </a:r>
            <a:r>
              <a:rPr lang="de-DE" dirty="0"/>
              <a:t>.</a:t>
            </a:r>
          </a:p>
          <a:p>
            <a:r>
              <a:rPr lang="de-DE" dirty="0"/>
              <a:t>Auch besitzt PVE eine integrierte Backuplösung die auch Snapshots(Momentaufnahmen der VMs) </a:t>
            </a:r>
            <a:r>
              <a:rPr lang="de-DE" dirty="0" err="1"/>
              <a:t>beherscht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Corosync</a:t>
            </a:r>
            <a:r>
              <a:rPr lang="de-DE" dirty="0"/>
              <a:t> ist ein verteiltes System für das Management von Computerclustern und Hochverfügbarkeitsclustern</a:t>
            </a:r>
          </a:p>
          <a:p>
            <a:r>
              <a:rPr lang="de-DE" dirty="0"/>
              <a:t>- Auch basierend auf Linux</a:t>
            </a:r>
          </a:p>
          <a:p>
            <a:endParaRPr lang="de-DE" dirty="0"/>
          </a:p>
          <a:p>
            <a:r>
              <a:rPr lang="de-DE" dirty="0" err="1"/>
              <a:t>Ceph</a:t>
            </a:r>
            <a:endParaRPr lang="de-DE" dirty="0"/>
          </a:p>
          <a:p>
            <a:r>
              <a:rPr lang="de-D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ist eine verteilte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torage"/>
              </a:rPr>
              <a:t>Storage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-Lösung. 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Kernkomponente ist mit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RADOS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nglische Sprache"/>
              </a:rPr>
              <a:t>englisch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reliable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autonomic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	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ein über beliebig viele Server redundant verteilbarer Objektspeicher (englisch 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drei Arten von Storage an: 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Einen mit der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OpenStack"/>
              </a:rPr>
              <a:t>Swift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und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Amazon S3"/>
              </a:rPr>
              <a:t>S3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-API kompatiblen Objektspeicher (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RADOS Gateway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virtuelle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lockgerät"/>
              </a:rPr>
              <a:t>Blockgeräte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de-D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RADOS Block Devices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und 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de-D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CephFS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ein </a:t>
            </a:r>
            <a:r>
              <a:rPr lang="de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Verteiltes Dateisystem"/>
              </a:rPr>
              <a:t>verteiltes Dateisystem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de-DE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[4]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/>
              <a:t>Skalierbar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/>
              <a:t>Flexibel und selbstverwaltend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/>
              <a:t>Verteilung auf mehrere Nodes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/>
              <a:t>Software basierend und Open Source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dirty="0"/>
              <a:t>SDN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(Open </a:t>
            </a:r>
            <a:r>
              <a:rPr lang="de-DE" dirty="0" err="1"/>
              <a:t>vSwitch</a:t>
            </a:r>
            <a:r>
              <a:rPr lang="de-DE" dirty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dirty="0"/>
          </a:p>
          <a:p>
            <a:br>
              <a:rPr lang="de-DE" dirty="0"/>
            </a:br>
            <a:endParaRPr lang="de-DE" dirty="0"/>
          </a:p>
          <a:p>
            <a:endParaRPr lang="de-DE" dirty="0"/>
          </a:p>
          <a:p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B711C-69FD-4198-BB3A-B535B2CB313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612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1 und 2 mit Storage</a:t>
            </a:r>
            <a:r>
              <a:rPr lang="de-DE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bilden ein 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 (Storage) 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selber RAID 10 mit 2 300GB platten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RAID 6 mit 7 Platten RAID 1 0 mit 4 und 1 Hot Spare Platte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 10 für VMs und RAID 6 Für Datenablage mit wichtigen Infos zum Server (Dokus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B711C-69FD-4198-BB3A-B535B2CB313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79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</a:t>
            </a:r>
            <a:r>
              <a:rPr lang="de-DE" baseline="0" dirty="0"/>
              <a:t> Luns pro Volumen</a:t>
            </a:r>
          </a:p>
          <a:p>
            <a:r>
              <a:rPr lang="de-DE" baseline="0" dirty="0"/>
              <a:t>Lun Mappen auf Frontend Port</a:t>
            </a:r>
          </a:p>
          <a:p>
            <a:r>
              <a:rPr lang="de-DE" baseline="0" dirty="0"/>
              <a:t> als 2 Blockdevices angezeigt auf Serverseite</a:t>
            </a:r>
          </a:p>
          <a:p>
            <a:r>
              <a:rPr lang="de-DE" baseline="0" dirty="0"/>
              <a:t>2 BD zu jeweils einem Multipath zsm gefasst</a:t>
            </a:r>
          </a:p>
          <a:p>
            <a:r>
              <a:rPr lang="de-DE" dirty="0"/>
              <a:t>Dieser wird</a:t>
            </a:r>
            <a:r>
              <a:rPr lang="de-DE" baseline="0" dirty="0"/>
              <a:t> zu einem Blockdevice</a:t>
            </a:r>
          </a:p>
          <a:p>
            <a:r>
              <a:rPr lang="de-DE" baseline="0" dirty="0"/>
              <a:t>Auf BD erstellen wir PV</a:t>
            </a:r>
          </a:p>
          <a:p>
            <a:r>
              <a:rPr lang="de-DE" baseline="0" dirty="0"/>
              <a:t>Auf PV ist VG und darauf erstellen wir endlich viele LV</a:t>
            </a:r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B711C-69FD-4198-BB3A-B535B2CB313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81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0A91F-24E4-4A2E-A344-626ECC2D3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4F307F-AC56-4536-AC93-92C3ACDD8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53B716-47C7-4F76-844D-8EE7E8DD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C6EF09-6E83-495E-9533-AB4E2582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Vortragende/r | Vortragstitel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7323B8-56CD-4D99-8D63-50AE55ED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F288-AC6B-449B-A234-4A20AE4E6D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4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el_UTitel_Inhalt_ohne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88000"/>
            <a:ext cx="630024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 einfügen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395536" y="2067694"/>
            <a:ext cx="4068000" cy="2268000"/>
          </a:xfrm>
        </p:spPr>
        <p:txBody>
          <a:bodyPr lIns="0" rIns="0">
            <a:noAutofit/>
          </a:bodyPr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Inhalt einfügen</a:t>
            </a:r>
          </a:p>
        </p:txBody>
      </p:sp>
      <p:sp>
        <p:nvSpPr>
          <p:cNvPr id="13" name="Inhaltsplatzhalter 11"/>
          <p:cNvSpPr>
            <a:spLocks noGrp="1"/>
          </p:cNvSpPr>
          <p:nvPr>
            <p:ph sz="quarter" idx="20" hasCustomPrompt="1"/>
          </p:nvPr>
        </p:nvSpPr>
        <p:spPr>
          <a:xfrm>
            <a:off x="4716016" y="2067694"/>
            <a:ext cx="4068000" cy="2268000"/>
          </a:xfrm>
        </p:spPr>
        <p:txBody>
          <a:bodyPr lIns="0" rIns="0">
            <a:noAutofit/>
          </a:bodyPr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Inhalt einfügen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1274400"/>
            <a:ext cx="4068000" cy="619200"/>
          </a:xfrm>
        </p:spPr>
        <p:txBody>
          <a:bodyPr lIns="0" rIns="0" anchor="b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4716016" y="1275606"/>
            <a:ext cx="4068000" cy="619200"/>
          </a:xfrm>
        </p:spPr>
        <p:txBody>
          <a:bodyPr lIns="0" rIns="0" anchor="b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3"/>
          </p:nvPr>
        </p:nvSpPr>
        <p:spPr>
          <a:xfrm>
            <a:off x="7020000" y="162000"/>
            <a:ext cx="576000" cy="122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24"/>
          </p:nvPr>
        </p:nvSpPr>
        <p:spPr>
          <a:xfrm>
            <a:off x="7020000" y="360000"/>
            <a:ext cx="1900800" cy="1224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Vortragende/r  |  Vortragstitel</a:t>
            </a:r>
            <a:endParaRPr lang="de-DE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25"/>
          </p:nvPr>
        </p:nvSpPr>
        <p:spPr>
          <a:xfrm>
            <a:off x="8820000" y="162000"/>
            <a:ext cx="205200" cy="169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A323792D-4B08-4322-A146-FA63289006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70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el_2Inhalte_mit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88000"/>
            <a:ext cx="630024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020000" y="162000"/>
            <a:ext cx="576000" cy="122400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>
              <a:defRPr lang="de-DE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020000" y="360000"/>
            <a:ext cx="1900800" cy="122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Vortragende/r  |  Vortragstitel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820000" y="162000"/>
            <a:ext cx="205200" cy="169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00"/>
            </a:lvl1pPr>
          </a:lstStyle>
          <a:p>
            <a:fld id="{A323792D-4B08-4322-A146-FA63289006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32000" y="1419225"/>
            <a:ext cx="3060000" cy="3240000"/>
          </a:xfrm>
        </p:spPr>
        <p:txBody>
          <a:bodyPr lIns="0" rIns="0">
            <a:noAutofit/>
          </a:bodyPr>
          <a:lstStyle>
            <a:lvl1pPr marL="0" indent="0">
              <a:buClr>
                <a:schemeClr val="accent4"/>
              </a:buClr>
              <a:buFont typeface="Wingdings" panose="05000000000000000000" pitchFamily="2" charset="2"/>
              <a:buNone/>
              <a:defRPr sz="2000"/>
            </a:lvl1pPr>
            <a:lvl2pPr marL="800100" indent="-342900"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Inhalt einfügen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3636000" y="1419622"/>
            <a:ext cx="3060000" cy="3240000"/>
          </a:xfrm>
        </p:spPr>
        <p:txBody>
          <a:bodyPr lIns="0" rIns="0">
            <a:noAutofit/>
          </a:bodyPr>
          <a:lstStyle>
            <a:lvl1pPr marL="0" indent="0">
              <a:buClr>
                <a:schemeClr val="accent4"/>
              </a:buClr>
              <a:buFont typeface="Wingdings" panose="05000000000000000000" pitchFamily="2" charset="2"/>
              <a:buNone/>
              <a:defRPr sz="2000"/>
            </a:lvl1pPr>
            <a:lvl2pPr marL="800100" indent="-342900"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Inhalte einfügen</a:t>
            </a:r>
          </a:p>
        </p:txBody>
      </p:sp>
    </p:spTree>
    <p:extLst>
      <p:ext uri="{BB962C8B-B14F-4D97-AF65-F5344CB8AC3E}">
        <p14:creationId xmlns:p14="http://schemas.microsoft.com/office/powerpoint/2010/main" val="374963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el_Inhalt_mit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88000"/>
            <a:ext cx="630024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020000" y="162000"/>
            <a:ext cx="576000" cy="122400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>
              <a:defRPr lang="de-DE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020000" y="360000"/>
            <a:ext cx="1900800" cy="122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800" b="0"/>
            </a:lvl1pPr>
          </a:lstStyle>
          <a:p>
            <a:r>
              <a:rPr lang="de-DE" dirty="0"/>
              <a:t>Vortragende/r  |  Vortragstitel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820000" y="162000"/>
            <a:ext cx="205200" cy="169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00"/>
            </a:lvl1pPr>
          </a:lstStyle>
          <a:p>
            <a:fld id="{A323792D-4B08-4322-A146-FA63289006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32000" y="1419225"/>
            <a:ext cx="6264275" cy="3455988"/>
          </a:xfrm>
        </p:spPr>
        <p:txBody>
          <a:bodyPr/>
          <a:lstStyle>
            <a:lvl1pPr marL="0" indent="0">
              <a:buClr>
                <a:schemeClr val="accent4"/>
              </a:buClr>
              <a:buFont typeface="Wingdings" panose="05000000000000000000" pitchFamily="2" charset="2"/>
              <a:buNone/>
              <a:defRPr sz="2000" baseline="0"/>
            </a:lvl1pPr>
            <a:lvl2pPr marL="742950" indent="-285750"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Inhalt einfügen </a:t>
            </a:r>
          </a:p>
        </p:txBody>
      </p:sp>
    </p:spTree>
    <p:extLst>
      <p:ext uri="{BB962C8B-B14F-4D97-AF65-F5344CB8AC3E}">
        <p14:creationId xmlns:p14="http://schemas.microsoft.com/office/powerpoint/2010/main" val="1057151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Dataport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" y="0"/>
            <a:ext cx="91361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1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" y="0"/>
            <a:ext cx="913617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2000" y="3168000"/>
            <a:ext cx="6858000" cy="648072"/>
          </a:xfrm>
        </p:spPr>
        <p:txBody>
          <a:bodyPr wrap="square" lIns="0" tIns="0" rIns="0" bIns="0" anchor="b" anchorCtr="0"/>
          <a:lstStyle>
            <a:lvl1pPr algn="l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432000" y="4572000"/>
            <a:ext cx="5112494" cy="431800"/>
          </a:xfrm>
        </p:spPr>
        <p:txBody>
          <a:bodyPr lIns="0" rIns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Vortragender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88629"/>
            <a:ext cx="3529013" cy="266898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b="0" dirty="0"/>
              <a:t>Ort, Datum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870000"/>
            <a:ext cx="5832574" cy="431800"/>
          </a:xfrm>
        </p:spPr>
        <p:txBody>
          <a:bodyPr lIns="0" rIns="0">
            <a:noAutofit/>
          </a:bodyPr>
          <a:lstStyle>
            <a:lvl1pPr marL="0" indent="0">
              <a:buNone/>
              <a:defRPr sz="1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061788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Abschnit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" y="0"/>
            <a:ext cx="9136171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3168000"/>
            <a:ext cx="7886700" cy="987926"/>
          </a:xfrm>
        </p:spPr>
        <p:txBody>
          <a:bodyPr lIns="0" rIns="0" anchor="t" anchorCtr="0"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Abschnitts Titel</a:t>
            </a:r>
            <a:br>
              <a:rPr lang="de-DE" dirty="0"/>
            </a:br>
            <a:r>
              <a:rPr lang="de-DE" dirty="0"/>
              <a:t>Zeile zwei </a:t>
            </a:r>
          </a:p>
        </p:txBody>
      </p:sp>
    </p:spTree>
    <p:extLst>
      <p:ext uri="{BB962C8B-B14F-4D97-AF65-F5344CB8AC3E}">
        <p14:creationId xmlns:p14="http://schemas.microsoft.com/office/powerpoint/2010/main" val="1896394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" y="0"/>
            <a:ext cx="9136171" cy="5143500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6930000" y="1620000"/>
            <a:ext cx="2188800" cy="2880000"/>
          </a:xfrm>
        </p:spPr>
        <p:txBody>
          <a:bodyPr lIns="0" rIns="0" anchor="b" anchorCtr="0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Name, Vorname</a:t>
            </a:r>
            <a:br>
              <a:rPr lang="de-DE" dirty="0"/>
            </a:br>
            <a:r>
              <a:rPr lang="de-DE" dirty="0"/>
              <a:t>Telefonnummer</a:t>
            </a:r>
            <a:br>
              <a:rPr lang="de-DE" dirty="0"/>
            </a:br>
            <a:r>
              <a:rPr lang="de-DE" dirty="0"/>
              <a:t>E-Mail</a:t>
            </a:r>
            <a:br>
              <a:rPr lang="de-DE" dirty="0"/>
            </a:br>
            <a:br>
              <a:rPr lang="de-DE" dirty="0"/>
            </a:br>
            <a:r>
              <a:rPr lang="de-DE" dirty="0"/>
              <a:t>Name, Vorname</a:t>
            </a:r>
            <a:br>
              <a:rPr lang="de-DE" dirty="0"/>
            </a:br>
            <a:r>
              <a:rPr lang="de-DE" dirty="0"/>
              <a:t>Telefonnummer</a:t>
            </a:r>
            <a:br>
              <a:rPr lang="de-DE" dirty="0"/>
            </a:br>
            <a:r>
              <a:rPr lang="de-DE" dirty="0"/>
              <a:t>E-Mail</a:t>
            </a:r>
            <a:br>
              <a:rPr lang="de-DE" dirty="0"/>
            </a:br>
            <a:br>
              <a:rPr lang="de-DE" dirty="0"/>
            </a:br>
            <a:r>
              <a:rPr lang="de-DE" dirty="0"/>
              <a:t>Name, Vorname</a:t>
            </a:r>
            <a:br>
              <a:rPr lang="de-DE" dirty="0"/>
            </a:br>
            <a:r>
              <a:rPr lang="de-DE" dirty="0"/>
              <a:t>Telefonnummer</a:t>
            </a:r>
            <a:br>
              <a:rPr lang="de-DE" dirty="0"/>
            </a:br>
            <a:r>
              <a:rPr lang="de-DE" dirty="0"/>
              <a:t>E-Mail</a:t>
            </a:r>
            <a:br>
              <a:rPr lang="de-DE" dirty="0"/>
            </a:br>
            <a:br>
              <a:rPr lang="de-DE" dirty="0"/>
            </a:br>
            <a:r>
              <a:rPr lang="de-DE" dirty="0"/>
              <a:t>Name, Vorname</a:t>
            </a:r>
            <a:br>
              <a:rPr lang="de-DE" dirty="0"/>
            </a:br>
            <a:r>
              <a:rPr lang="de-DE" dirty="0"/>
              <a:t>Telefonnummer</a:t>
            </a:r>
            <a:br>
              <a:rPr lang="de-DE" dirty="0"/>
            </a:br>
            <a:r>
              <a:rPr lang="de-DE" dirty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47001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el_Inhalt_mit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88000"/>
            <a:ext cx="630024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020000" y="162000"/>
            <a:ext cx="576000" cy="122400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>
              <a:defRPr lang="de-DE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020000" y="360000"/>
            <a:ext cx="1900800" cy="122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800" b="0"/>
            </a:lvl1pPr>
          </a:lstStyle>
          <a:p>
            <a:r>
              <a:rPr lang="de-DE" dirty="0"/>
              <a:t>Vortragende/r  |  Vortragstitel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820000" y="162000"/>
            <a:ext cx="205200" cy="169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00"/>
            </a:lvl1pPr>
          </a:lstStyle>
          <a:p>
            <a:fld id="{A323792D-4B08-4322-A146-FA63289006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32000" y="1419225"/>
            <a:ext cx="6264275" cy="3455988"/>
          </a:xfrm>
        </p:spPr>
        <p:txBody>
          <a:bodyPr/>
          <a:lstStyle>
            <a:lvl1pPr marL="0" indent="0">
              <a:buClr>
                <a:schemeClr val="accent4"/>
              </a:buClr>
              <a:buFont typeface="Wingdings" panose="05000000000000000000" pitchFamily="2" charset="2"/>
              <a:buNone/>
              <a:defRPr sz="2000" baseline="0"/>
            </a:lvl1pPr>
            <a:lvl2pPr marL="742950" indent="-285750"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Inhalt einfügen </a:t>
            </a:r>
          </a:p>
        </p:txBody>
      </p:sp>
    </p:spTree>
    <p:extLst>
      <p:ext uri="{BB962C8B-B14F-4D97-AF65-F5344CB8AC3E}">
        <p14:creationId xmlns:p14="http://schemas.microsoft.com/office/powerpoint/2010/main" val="303083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_Inhalt_ohne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88000"/>
            <a:ext cx="630024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020000" y="162000"/>
            <a:ext cx="576000" cy="122400"/>
          </a:xfrm>
        </p:spPr>
        <p:txBody>
          <a:bodyPr wrap="none" lIns="0" tIns="0" rIns="0" bIns="0" anchor="t" anchorCtr="0"/>
          <a:lstStyle>
            <a:lvl1pPr>
              <a:defRPr lang="de-DE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020000" y="360000"/>
            <a:ext cx="1900800" cy="122400"/>
          </a:xfrm>
        </p:spPr>
        <p:txBody>
          <a:bodyPr lIns="0" tIns="0" rIns="0" bIns="0" anchor="t" anchorCtr="0">
            <a:spAutoFit/>
          </a:bodyPr>
          <a:lstStyle>
            <a:lvl1pPr>
              <a:defRPr sz="800" b="0"/>
            </a:lvl1pPr>
          </a:lstStyle>
          <a:p>
            <a:pPr algn="l"/>
            <a:r>
              <a:rPr lang="de-DE">
                <a:solidFill>
                  <a:schemeClr val="tx1"/>
                </a:solidFill>
              </a:rPr>
              <a:t>Vortragende/r  |  Vortragstitel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820000" y="162000"/>
            <a:ext cx="205200" cy="169200"/>
          </a:xfrm>
        </p:spPr>
        <p:txBody>
          <a:bodyPr lIns="0" tIns="0" rIns="0" bIns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A323792D-4B08-4322-A146-FA63289006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32000" y="1419225"/>
            <a:ext cx="6264275" cy="3455988"/>
          </a:xfrm>
        </p:spPr>
        <p:txBody>
          <a:bodyPr/>
          <a:lstStyle>
            <a:lvl1pPr marL="0" indent="0">
              <a:buClr>
                <a:schemeClr val="accent4"/>
              </a:buClr>
              <a:buFont typeface="Wingdings" panose="05000000000000000000" pitchFamily="2" charset="2"/>
              <a:buNone/>
              <a:defRPr sz="2000" baseline="0"/>
            </a:lvl1pPr>
            <a:lvl2pPr marL="457200" indent="0">
              <a:buClr>
                <a:schemeClr val="accent4"/>
              </a:buClr>
              <a:buFont typeface="Wingdings" panose="05000000000000000000" pitchFamily="2" charset="2"/>
              <a:buNone/>
              <a:defRPr sz="2000"/>
            </a:lvl2pPr>
            <a:lvl3pPr marL="914400" indent="0">
              <a:buClr>
                <a:schemeClr val="accent4"/>
              </a:buClr>
              <a:buFont typeface="Wingdings" panose="05000000000000000000" pitchFamily="2" charset="2"/>
              <a:buNone/>
              <a:defRPr/>
            </a:lvl3pPr>
            <a:lvl4pPr marL="1371600" indent="0">
              <a:buFont typeface="Wingdings" panose="05000000000000000000" pitchFamily="2" charset="2"/>
              <a:buNone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  <a:lvl6pPr marL="2286000" indent="0">
              <a:buNone/>
              <a:defRPr/>
            </a:lvl6pPr>
          </a:lstStyle>
          <a:p>
            <a:pPr lvl="0"/>
            <a:r>
              <a:rPr lang="de-DE" dirty="0"/>
              <a:t>Inhalt einfügen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5"/>
          </p:nvPr>
        </p:nvSpPr>
        <p:spPr>
          <a:xfrm>
            <a:off x="7020272" y="1418400"/>
            <a:ext cx="1728787" cy="1368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 b="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67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_2Inhalte_ohne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88000"/>
            <a:ext cx="630024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020000" y="162000"/>
            <a:ext cx="576000" cy="122400"/>
          </a:xfrm>
        </p:spPr>
        <p:txBody>
          <a:bodyPr wrap="none" lIns="0" tIns="0" rIns="0" bIns="0" anchor="t" anchorCtr="0"/>
          <a:lstStyle>
            <a:lvl1pPr>
              <a:defRPr lang="de-DE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020000" y="360000"/>
            <a:ext cx="1900800" cy="122400"/>
          </a:xfrm>
        </p:spPr>
        <p:txBody>
          <a:bodyPr lIns="0" tIns="0" rIns="0" bIns="0" anchor="t" anchorCtr="0"/>
          <a:lstStyle>
            <a:lvl1pPr>
              <a:defRPr sz="800" b="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/>
              <a:t>Vortragende/r  |  Vortragstitel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820000" y="162000"/>
            <a:ext cx="205200" cy="169200"/>
          </a:xfrm>
        </p:spPr>
        <p:txBody>
          <a:bodyPr lIns="0" tIns="0" rIns="0" bIns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A323792D-4B08-4322-A146-FA63289006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32000" y="1419225"/>
            <a:ext cx="3060000" cy="3240000"/>
          </a:xfrm>
        </p:spPr>
        <p:txBody>
          <a:bodyPr lIns="0" rIns="0">
            <a:noAutofit/>
          </a:bodyPr>
          <a:lstStyle>
            <a:lvl1pPr marL="0" indent="0">
              <a:buClr>
                <a:schemeClr val="accent4"/>
              </a:buClr>
              <a:buFont typeface="Wingdings" panose="05000000000000000000" pitchFamily="2" charset="2"/>
              <a:buNone/>
              <a:defRPr sz="2000"/>
            </a:lvl1pPr>
            <a:lvl2pPr marL="457200" indent="0">
              <a:buClr>
                <a:schemeClr val="accent4"/>
              </a:buClr>
              <a:buFont typeface="Wingdings" panose="05000000000000000000" pitchFamily="2" charset="2"/>
              <a:buNone/>
              <a:defRPr sz="2000"/>
            </a:lvl2pPr>
            <a:lvl3pPr marL="914400" indent="0">
              <a:buClr>
                <a:schemeClr val="accent4"/>
              </a:buClr>
              <a:buFont typeface="Wingdings" panose="05000000000000000000" pitchFamily="2" charset="2"/>
              <a:buNone/>
              <a:defRPr/>
            </a:lvl3pPr>
          </a:lstStyle>
          <a:p>
            <a:pPr lvl="0"/>
            <a:r>
              <a:rPr lang="de-DE" dirty="0"/>
              <a:t>Inhalt einfügen</a:t>
            </a:r>
          </a:p>
          <a:p>
            <a:pPr lvl="0"/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5"/>
          </p:nvPr>
        </p:nvSpPr>
        <p:spPr>
          <a:xfrm>
            <a:off x="7020272" y="1418400"/>
            <a:ext cx="1728787" cy="1368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 b="0"/>
            </a:lvl1pPr>
          </a:lstStyle>
          <a:p>
            <a:pPr lvl="0"/>
            <a:endParaRPr lang="de-DE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3636000" y="1419622"/>
            <a:ext cx="3060000" cy="3240000"/>
          </a:xfrm>
        </p:spPr>
        <p:txBody>
          <a:bodyPr lIns="0" rIns="0">
            <a:noAutofit/>
          </a:bodyPr>
          <a:lstStyle>
            <a:lvl1pPr marL="0" indent="0">
              <a:buClr>
                <a:schemeClr val="accent4"/>
              </a:buClr>
              <a:buFont typeface="Wingdings" panose="05000000000000000000" pitchFamily="2" charset="2"/>
              <a:buNone/>
              <a:defRPr sz="2000"/>
            </a:lvl1pPr>
            <a:lvl2pPr marL="457200" indent="0">
              <a:buClr>
                <a:schemeClr val="accent4"/>
              </a:buClr>
              <a:buFont typeface="Wingdings" panose="05000000000000000000" pitchFamily="2" charset="2"/>
              <a:buNone/>
              <a:defRPr sz="2000"/>
            </a:lvl2pPr>
            <a:lvl3pPr marL="914400" indent="0">
              <a:buClr>
                <a:schemeClr val="accent4"/>
              </a:buClr>
              <a:buFont typeface="Wingdings" panose="05000000000000000000" pitchFamily="2" charset="2"/>
              <a:buNone/>
              <a:defRPr/>
            </a:lvl3pPr>
          </a:lstStyle>
          <a:p>
            <a:pPr lvl="0"/>
            <a:r>
              <a:rPr lang="de-DE" dirty="0"/>
              <a:t>Inhalt einfügen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81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_UTitel_Inhalt_ohne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88000"/>
            <a:ext cx="630024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 einfügen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5"/>
          </p:nvPr>
        </p:nvSpPr>
        <p:spPr>
          <a:xfrm>
            <a:off x="7020272" y="1418400"/>
            <a:ext cx="1728787" cy="1368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 b="0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432000" y="1994400"/>
            <a:ext cx="3060000" cy="2761200"/>
          </a:xfrm>
        </p:spPr>
        <p:txBody>
          <a:bodyPr lIns="0" rIns="0">
            <a:no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Inhalt einfügen</a:t>
            </a:r>
          </a:p>
        </p:txBody>
      </p:sp>
      <p:sp>
        <p:nvSpPr>
          <p:cNvPr id="13" name="Inhaltsplatzhalter 11"/>
          <p:cNvSpPr>
            <a:spLocks noGrp="1"/>
          </p:cNvSpPr>
          <p:nvPr>
            <p:ph sz="quarter" idx="20" hasCustomPrompt="1"/>
          </p:nvPr>
        </p:nvSpPr>
        <p:spPr>
          <a:xfrm>
            <a:off x="3636000" y="1995686"/>
            <a:ext cx="3060000" cy="2761200"/>
          </a:xfrm>
        </p:spPr>
        <p:txBody>
          <a:bodyPr lIns="0" rIns="0">
            <a:noAutofit/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Inhalt einfügen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432000" y="1274400"/>
            <a:ext cx="3060000" cy="619200"/>
          </a:xfrm>
        </p:spPr>
        <p:txBody>
          <a:bodyPr lIns="0" rIns="0" anchor="b" anchorCtr="0">
            <a:normAutofit/>
          </a:bodyPr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3635896" y="1275606"/>
            <a:ext cx="3060000" cy="619200"/>
          </a:xfrm>
        </p:spPr>
        <p:txBody>
          <a:bodyPr lIns="0" rIns="0" anchor="b" anchorCtr="0">
            <a:normAutofit/>
          </a:bodyPr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3"/>
          </p:nvPr>
        </p:nvSpPr>
        <p:spPr>
          <a:xfrm>
            <a:off x="7020000" y="162000"/>
            <a:ext cx="576000" cy="122400"/>
          </a:xfrm>
        </p:spPr>
        <p:txBody>
          <a:bodyPr lIns="0" tIns="0" rIns="0" bIns="0" anchor="t" anchorCtr="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24"/>
          </p:nvPr>
        </p:nvSpPr>
        <p:spPr>
          <a:xfrm>
            <a:off x="7020000" y="360000"/>
            <a:ext cx="1900800" cy="122400"/>
          </a:xfrm>
        </p:spPr>
        <p:txBody>
          <a:bodyPr lIns="0" tIns="0" rIns="0" bIns="0" anchor="t" anchorCtr="0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Vortragende/r  |  Vortragstitel</a:t>
            </a:r>
            <a:endParaRPr lang="de-DE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25"/>
          </p:nvPr>
        </p:nvSpPr>
        <p:spPr>
          <a:xfrm>
            <a:off x="8820000" y="162000"/>
            <a:ext cx="205200" cy="169200"/>
          </a:xfrm>
        </p:spPr>
        <p:txBody>
          <a:bodyPr lIns="0" tIns="0" rIns="0" bIns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A323792D-4B08-4322-A146-FA63289006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61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el_Inhalt_mit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88000"/>
            <a:ext cx="630024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020000" y="162000"/>
            <a:ext cx="576000" cy="122400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>
              <a:defRPr lang="de-DE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020000" y="360000"/>
            <a:ext cx="1900800" cy="122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800" b="0"/>
            </a:lvl1pPr>
          </a:lstStyle>
          <a:p>
            <a:r>
              <a:rPr lang="de-DE" dirty="0"/>
              <a:t>Vortragende/r  |  Vortragstitel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820000" y="162000"/>
            <a:ext cx="205200" cy="169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00"/>
            </a:lvl1pPr>
          </a:lstStyle>
          <a:p>
            <a:fld id="{A323792D-4B08-4322-A146-FA63289006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32000" y="1419225"/>
            <a:ext cx="6264275" cy="3455988"/>
          </a:xfrm>
        </p:spPr>
        <p:txBody>
          <a:bodyPr/>
          <a:lstStyle>
            <a:lvl1pPr marL="0" indent="0">
              <a:buClr>
                <a:schemeClr val="accent4"/>
              </a:buClr>
              <a:buFont typeface="Wingdings" panose="05000000000000000000" pitchFamily="2" charset="2"/>
              <a:buNone/>
              <a:defRPr sz="2000" baseline="0"/>
            </a:lvl1pPr>
            <a:lvl2pPr marL="742950" indent="-285750"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Inhalt einfügen </a:t>
            </a:r>
          </a:p>
        </p:txBody>
      </p:sp>
    </p:spTree>
    <p:extLst>
      <p:ext uri="{BB962C8B-B14F-4D97-AF65-F5344CB8AC3E}">
        <p14:creationId xmlns:p14="http://schemas.microsoft.com/office/powerpoint/2010/main" val="200389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el_2Inhalte_mit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88000"/>
            <a:ext cx="630024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020000" y="162000"/>
            <a:ext cx="576000" cy="122400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>
              <a:defRPr lang="de-DE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020000" y="360000"/>
            <a:ext cx="1900800" cy="122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Vortragende/r  |  Vortragstitel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820000" y="162000"/>
            <a:ext cx="205200" cy="169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00"/>
            </a:lvl1pPr>
          </a:lstStyle>
          <a:p>
            <a:fld id="{A323792D-4B08-4322-A146-FA63289006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32000" y="1419225"/>
            <a:ext cx="3060000" cy="3240000"/>
          </a:xfrm>
        </p:spPr>
        <p:txBody>
          <a:bodyPr lIns="0" rIns="0">
            <a:noAutofit/>
          </a:bodyPr>
          <a:lstStyle>
            <a:lvl1pPr marL="0" indent="0">
              <a:buClr>
                <a:schemeClr val="accent4"/>
              </a:buClr>
              <a:buFont typeface="Wingdings" panose="05000000000000000000" pitchFamily="2" charset="2"/>
              <a:buNone/>
              <a:defRPr sz="2000"/>
            </a:lvl1pPr>
            <a:lvl2pPr marL="800100" indent="-342900"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Inhalt einfügen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3636000" y="1419622"/>
            <a:ext cx="3060000" cy="3240000"/>
          </a:xfrm>
        </p:spPr>
        <p:txBody>
          <a:bodyPr lIns="0" rIns="0">
            <a:noAutofit/>
          </a:bodyPr>
          <a:lstStyle>
            <a:lvl1pPr marL="0" indent="0">
              <a:buClr>
                <a:schemeClr val="accent4"/>
              </a:buClr>
              <a:buFont typeface="Wingdings" panose="05000000000000000000" pitchFamily="2" charset="2"/>
              <a:buNone/>
              <a:defRPr sz="2000"/>
            </a:lvl1pPr>
            <a:lvl2pPr marL="800100" indent="-342900"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Inhalte einfügen</a:t>
            </a:r>
          </a:p>
        </p:txBody>
      </p:sp>
    </p:spTree>
    <p:extLst>
      <p:ext uri="{BB962C8B-B14F-4D97-AF65-F5344CB8AC3E}">
        <p14:creationId xmlns:p14="http://schemas.microsoft.com/office/powerpoint/2010/main" val="230882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el_UTitel_Inhalt_mit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88000"/>
            <a:ext cx="630024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Titel einfügen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6" hasCustomPrompt="1"/>
          </p:nvPr>
        </p:nvSpPr>
        <p:spPr>
          <a:xfrm>
            <a:off x="424800" y="1994400"/>
            <a:ext cx="3060000" cy="2761200"/>
          </a:xfrm>
        </p:spPr>
        <p:txBody>
          <a:bodyPr lIns="0" rIns="0">
            <a:noAutofit/>
          </a:bodyPr>
          <a:lstStyle>
            <a:lvl1pPr marL="0" indent="0"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Inhalt einfügen</a:t>
            </a:r>
          </a:p>
        </p:txBody>
      </p:sp>
      <p:sp>
        <p:nvSpPr>
          <p:cNvPr id="13" name="Inhaltsplatzhalter 11"/>
          <p:cNvSpPr>
            <a:spLocks noGrp="1"/>
          </p:cNvSpPr>
          <p:nvPr>
            <p:ph sz="quarter" idx="20" hasCustomPrompt="1"/>
          </p:nvPr>
        </p:nvSpPr>
        <p:spPr>
          <a:xfrm>
            <a:off x="3636000" y="1995686"/>
            <a:ext cx="3060000" cy="2761200"/>
          </a:xfrm>
        </p:spPr>
        <p:txBody>
          <a:bodyPr lIns="0" rIns="0">
            <a:noAutofit/>
          </a:bodyPr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Inhalt einfügen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432000" y="1274400"/>
            <a:ext cx="3060000" cy="619200"/>
          </a:xfrm>
        </p:spPr>
        <p:txBody>
          <a:bodyPr lIns="0" rIns="0" anchor="b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3635896" y="1275606"/>
            <a:ext cx="3060000" cy="619200"/>
          </a:xfrm>
        </p:spPr>
        <p:txBody>
          <a:bodyPr lIns="0" rIns="0" anchor="b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3"/>
          </p:nvPr>
        </p:nvSpPr>
        <p:spPr>
          <a:xfrm>
            <a:off x="7020000" y="162000"/>
            <a:ext cx="576000" cy="122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24"/>
          </p:nvPr>
        </p:nvSpPr>
        <p:spPr>
          <a:xfrm>
            <a:off x="7020000" y="360000"/>
            <a:ext cx="1900800" cy="1224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Vortragende/r  |  Vortragstitel</a:t>
            </a:r>
            <a:endParaRPr lang="de-DE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25"/>
          </p:nvPr>
        </p:nvSpPr>
        <p:spPr>
          <a:xfrm>
            <a:off x="8820000" y="162000"/>
            <a:ext cx="205200" cy="169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A323792D-4B08-4322-A146-FA632890062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522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el_Inhalt_ohne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88000"/>
            <a:ext cx="630024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020000" y="162000"/>
            <a:ext cx="576000" cy="122400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>
              <a:defRPr lang="de-DE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020000" y="360000"/>
            <a:ext cx="1900800" cy="122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800" b="0"/>
            </a:lvl1pPr>
          </a:lstStyle>
          <a:p>
            <a:r>
              <a:rPr lang="de-DE" dirty="0"/>
              <a:t>Vortragende/r  |  Vortragstitel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820000" y="162000"/>
            <a:ext cx="205200" cy="169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00"/>
            </a:lvl1pPr>
          </a:lstStyle>
          <a:p>
            <a:fld id="{A323792D-4B08-4322-A146-FA63289006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32000" y="1419225"/>
            <a:ext cx="8280000" cy="2952725"/>
          </a:xfrm>
        </p:spPr>
        <p:txBody>
          <a:bodyPr/>
          <a:lstStyle>
            <a:lvl1pPr marL="0" indent="0">
              <a:buClr>
                <a:schemeClr val="accent4"/>
              </a:buClr>
              <a:buFont typeface="Wingdings" panose="05000000000000000000" pitchFamily="2" charset="2"/>
              <a:buNone/>
              <a:defRPr sz="2000" baseline="0"/>
            </a:lvl1pPr>
            <a:lvl2pPr marL="742950" indent="-285750"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Inhalt einfügen </a:t>
            </a:r>
          </a:p>
        </p:txBody>
      </p:sp>
    </p:spTree>
    <p:extLst>
      <p:ext uri="{BB962C8B-B14F-4D97-AF65-F5344CB8AC3E}">
        <p14:creationId xmlns:p14="http://schemas.microsoft.com/office/powerpoint/2010/main" val="46757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el_2Inhalte_ohne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88000"/>
            <a:ext cx="6300240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einfügen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020000" y="162000"/>
            <a:ext cx="576000" cy="122400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>
              <a:defRPr lang="de-DE" sz="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7020000" y="360000"/>
            <a:ext cx="1900800" cy="1224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Vortragende/r  |  Vortragstitel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820000" y="162000"/>
            <a:ext cx="205200" cy="1692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defRPr sz="800"/>
            </a:lvl1pPr>
          </a:lstStyle>
          <a:p>
            <a:fld id="{A323792D-4B08-4322-A146-FA632890062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32000" y="1419225"/>
            <a:ext cx="4068000" cy="2952000"/>
          </a:xfrm>
        </p:spPr>
        <p:txBody>
          <a:bodyPr lIns="0" rIns="0">
            <a:noAutofit/>
          </a:bodyPr>
          <a:lstStyle>
            <a:lvl1pPr marL="0" indent="0">
              <a:buClr>
                <a:schemeClr val="accent4"/>
              </a:buClr>
              <a:buFont typeface="Wingdings" panose="05000000000000000000" pitchFamily="2" charset="2"/>
              <a:buNone/>
              <a:defRPr sz="2000"/>
            </a:lvl1pPr>
            <a:lvl2pPr marL="800100" indent="-342900"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Inhalt einfügen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4644008" y="1419622"/>
            <a:ext cx="4068000" cy="2952000"/>
          </a:xfrm>
        </p:spPr>
        <p:txBody>
          <a:bodyPr lIns="0" rIns="0">
            <a:noAutofit/>
          </a:bodyPr>
          <a:lstStyle>
            <a:lvl1pPr marL="0" indent="0">
              <a:buClr>
                <a:schemeClr val="accent4"/>
              </a:buClr>
              <a:buFont typeface="Wingdings" panose="05000000000000000000" pitchFamily="2" charset="2"/>
              <a:buNone/>
              <a:defRPr sz="2000"/>
            </a:lvl1pPr>
            <a:lvl2pPr marL="800100" indent="-342900"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Inhalte einfügen</a:t>
            </a:r>
          </a:p>
        </p:txBody>
      </p:sp>
    </p:spTree>
    <p:extLst>
      <p:ext uri="{BB962C8B-B14F-4D97-AF65-F5344CB8AC3E}">
        <p14:creationId xmlns:p14="http://schemas.microsoft.com/office/powerpoint/2010/main" val="141228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Vortragende/r | Vortragstitel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F288-AC6B-449B-A234-4A20AE4E6D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86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Vortragende/r | Vortragstitel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3792D-4B08-4322-A146-FA632890062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2"/>
            <a:ext cx="9136171" cy="5143500"/>
          </a:xfrm>
          <a:prstGeom prst="rect">
            <a:avLst/>
          </a:prstGeom>
        </p:spPr>
      </p:pic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432000" y="266400"/>
            <a:ext cx="6300240" cy="857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432000" y="1418400"/>
            <a:ext cx="6203032" cy="3394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b="0" i="0" dirty="0"/>
              <a:t>Klick mich zum Einfügen von Inhalten für alle Layouts dieses Masters</a:t>
            </a:r>
          </a:p>
          <a:p>
            <a:pPr lvl="0"/>
            <a:r>
              <a:rPr lang="de-DE" b="0" i="0" dirty="0"/>
              <a:t>Eins</a:t>
            </a:r>
          </a:p>
          <a:p>
            <a:pPr lvl="1"/>
            <a:r>
              <a:rPr lang="de-DE" b="0" i="0" dirty="0"/>
              <a:t>Zwei</a:t>
            </a:r>
          </a:p>
          <a:p>
            <a:pPr lvl="2"/>
            <a:r>
              <a:rPr lang="de-DE" b="0" i="0" dirty="0"/>
              <a:t>Drei</a:t>
            </a:r>
          </a:p>
          <a:p>
            <a:pPr lvl="3"/>
            <a:r>
              <a:rPr lang="de-DE" b="0" i="0" dirty="0"/>
              <a:t>Vier</a:t>
            </a:r>
          </a:p>
          <a:p>
            <a:pPr lvl="4"/>
            <a:r>
              <a:rPr lang="de-DE" b="0" i="0" dirty="0"/>
              <a:t>fünf</a:t>
            </a:r>
          </a:p>
          <a:p>
            <a:pPr lvl="0"/>
            <a:endParaRPr lang="de-DE" b="0" i="0" dirty="0"/>
          </a:p>
          <a:p>
            <a:pPr lvl="0"/>
            <a:endParaRPr lang="de-DE" b="0" i="0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3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de-DE" sz="2800" b="1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lang="de-DE" sz="2000" b="0" i="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" y="0"/>
            <a:ext cx="9136171" cy="5143500"/>
          </a:xfrm>
          <a:prstGeom prst="rect">
            <a:avLst/>
          </a:prstGeom>
        </p:spPr>
      </p:pic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432000" y="266400"/>
            <a:ext cx="6300240" cy="857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432000" y="1418400"/>
            <a:ext cx="6203032" cy="33940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b="0" i="0" dirty="0"/>
              <a:t>Klick mich zum Einfügen von Inhalten für alle Layouts dieses Masters</a:t>
            </a:r>
          </a:p>
          <a:p>
            <a:pPr lvl="0"/>
            <a:r>
              <a:rPr lang="de-DE" b="0" i="0" dirty="0"/>
              <a:t>Eins</a:t>
            </a:r>
          </a:p>
          <a:p>
            <a:pPr lvl="1"/>
            <a:r>
              <a:rPr lang="de-DE" b="0" i="0" dirty="0"/>
              <a:t>zwei</a:t>
            </a:r>
          </a:p>
          <a:p>
            <a:pPr lvl="2"/>
            <a:r>
              <a:rPr lang="de-DE" b="0" i="0" dirty="0"/>
              <a:t>Drei</a:t>
            </a:r>
          </a:p>
          <a:p>
            <a:pPr lvl="3"/>
            <a:r>
              <a:rPr lang="de-DE" b="0" i="0" dirty="0"/>
              <a:t>Vier</a:t>
            </a:r>
          </a:p>
          <a:p>
            <a:pPr lvl="4"/>
            <a:r>
              <a:rPr lang="de-DE" b="0" i="0" dirty="0"/>
              <a:t>fünf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857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de-DE" sz="2800" b="1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lang="de-DE" sz="2000" b="0" i="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" y="0"/>
            <a:ext cx="9136171" cy="5143500"/>
          </a:xfrm>
          <a:prstGeom prst="rect">
            <a:avLst/>
          </a:prstGeom>
        </p:spPr>
      </p:pic>
      <p:sp>
        <p:nvSpPr>
          <p:cNvPr id="10" name="Titelplatzhalter 9"/>
          <p:cNvSpPr>
            <a:spLocks noGrp="1"/>
          </p:cNvSpPr>
          <p:nvPr>
            <p:ph type="title"/>
          </p:nvPr>
        </p:nvSpPr>
        <p:spPr>
          <a:xfrm>
            <a:off x="432000" y="266400"/>
            <a:ext cx="6300240" cy="857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 durch Klicken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432000" y="1418401"/>
            <a:ext cx="8532488" cy="28815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b="0" i="0" dirty="0"/>
              <a:t>Klick mich zum Einfügen von Inhalten für alle Layouts dieses Masters</a:t>
            </a:r>
          </a:p>
          <a:p>
            <a:pPr lvl="0"/>
            <a:r>
              <a:rPr lang="de-DE" b="0" i="0" dirty="0"/>
              <a:t>Eins</a:t>
            </a:r>
          </a:p>
          <a:p>
            <a:pPr lvl="1"/>
            <a:r>
              <a:rPr lang="de-DE" b="0" i="0" dirty="0"/>
              <a:t>zwei</a:t>
            </a:r>
          </a:p>
          <a:p>
            <a:pPr lvl="2"/>
            <a:r>
              <a:rPr lang="de-DE" b="0" i="0" dirty="0"/>
              <a:t>Drei</a:t>
            </a:r>
          </a:p>
          <a:p>
            <a:pPr lvl="3"/>
            <a:r>
              <a:rPr lang="de-DE" b="0" i="0" dirty="0"/>
              <a:t>Vier</a:t>
            </a:r>
          </a:p>
          <a:p>
            <a:pPr lvl="4"/>
            <a:r>
              <a:rPr lang="de-DE" b="0" i="0" dirty="0"/>
              <a:t>fünf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9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41" r:id="rId4"/>
    <p:sldLayoutId id="2147483743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de-DE" sz="2800" b="1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lang="de-DE" sz="2000" b="0" i="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Vortragende/r | Vortragstitel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F288-AC6B-449B-A234-4A20AE4E6D8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574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6" r:id="rId4"/>
    <p:sldLayoutId id="2147483742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16D35-CDB4-4B4D-8B2D-092088C4F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3168000"/>
            <a:ext cx="8460480" cy="648072"/>
          </a:xfrm>
        </p:spPr>
        <p:txBody>
          <a:bodyPr/>
          <a:lstStyle/>
          <a:p>
            <a:r>
              <a:rPr lang="de-DE" dirty="0"/>
              <a:t>Virtualisierung mit </a:t>
            </a:r>
            <a:r>
              <a:rPr lang="de-DE" dirty="0" err="1"/>
              <a:t>ESXi</a:t>
            </a:r>
            <a:r>
              <a:rPr lang="de-DE" dirty="0"/>
              <a:t> und </a:t>
            </a:r>
            <a:r>
              <a:rPr lang="de-DE" dirty="0" err="1"/>
              <a:t>ProxMox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B8BEB7-7A99-4637-BFB6-A6B8A60FB7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Julian Müller, David Bernstein, Daniel Müller, Michael Grote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96B0B2-1737-45D4-9ED2-48994AF455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Magdeburg, den 12.12.2019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9A1DB1-EA5A-491A-BF87-4C77A9099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Vorstandspräsentation 25.02.2019 </a:t>
            </a:r>
          </a:p>
        </p:txBody>
      </p:sp>
    </p:spTree>
    <p:extLst>
      <p:ext uri="{BB962C8B-B14F-4D97-AF65-F5344CB8AC3E}">
        <p14:creationId xmlns:p14="http://schemas.microsoft.com/office/powerpoint/2010/main" val="82784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Berufsschulserver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Müller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792D-4B08-4322-A146-FA632890062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746852"/>
            <a:ext cx="4407645" cy="43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2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bedeutet Virtualisierung?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18.12.2019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Julian Müller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792D-4B08-4322-A146-FA632890062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/>
              <a:t>Durch Virtualisierung können mehrere Geräte, Betriebssysteme oder Services virtuell auf einem physischen System nachgebildet werden. </a:t>
            </a:r>
          </a:p>
          <a:p>
            <a:r>
              <a:rPr lang="de-DE"/>
              <a:t>Es ist für Hardware, Software und Netzwerkfunktionen möglich.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0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Wie wird Virtualisierung umgesetzt?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18.12.2019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David Bernstein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792D-4B08-4322-A146-FA632890062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Der Bare-</a:t>
            </a:r>
            <a:r>
              <a:rPr lang="de-DE" dirty="0" err="1"/>
              <a:t>Metal</a:t>
            </a:r>
            <a:r>
              <a:rPr lang="de-DE" dirty="0"/>
              <a:t>-</a:t>
            </a:r>
            <a:r>
              <a:rPr lang="de-DE" dirty="0" err="1"/>
              <a:t>Hypervisor</a:t>
            </a:r>
            <a:r>
              <a:rPr lang="de-DE" dirty="0"/>
              <a:t> oder auch </a:t>
            </a:r>
            <a:r>
              <a:rPr lang="de-DE" dirty="0" err="1"/>
              <a:t>Hypervisor</a:t>
            </a:r>
            <a:r>
              <a:rPr lang="de-DE" dirty="0"/>
              <a:t> Typ 1 (Software auf einem physischen System) trennt die virtuellen Systeme von den physischen Ressourcen und </a:t>
            </a:r>
            <a:r>
              <a:rPr lang="de-DE" dirty="0" err="1"/>
              <a:t>managed</a:t>
            </a:r>
            <a:r>
              <a:rPr lang="de-DE" dirty="0"/>
              <a:t> sie.</a:t>
            </a:r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616775"/>
            <a:ext cx="3991015" cy="22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Nachteile von Virtualisierung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18.12.2019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Julian Müller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792D-4B08-4322-A146-FA632890062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die physikalischen Ressourcen müssen aufgeteilt 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umso größer der benötigte Aufwand ist, umso mehr Rechen- und Netzwerkleistung wird benötigt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es müssen unter Umständen Lizenzen organisiert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811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Vorteile von Virtualisierung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18.12.2019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David Bernstein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792D-4B08-4322-A146-FA632890062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geringer Unterhalt bzgl. Stromverbrauch, kleinere Rechenzentren...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physikalische Ressourcen können besser genutzt und aufgeteilt werden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es kann eine größere Sicherheit gewährleistet werden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spart Zeit bei Aufbau und bei Benutzern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428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6">
            <a:extLst>
              <a:ext uri="{FF2B5EF4-FFF2-40B4-BE49-F238E27FC236}">
                <a16:creationId xmlns:a16="http://schemas.microsoft.com/office/drawing/2014/main" id="{B8FB5CAB-2D76-47DC-BEF8-EA077045656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20" y="1385998"/>
            <a:ext cx="3169672" cy="217859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ProxMox</a:t>
            </a:r>
            <a:r>
              <a:rPr lang="de-DE" dirty="0"/>
              <a:t>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Michael Grote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792D-4B08-4322-A146-FA632890062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432000" y="1419225"/>
            <a:ext cx="3131888" cy="3240000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>
                <a:solidFill>
                  <a:schemeClr val="tx2"/>
                </a:solidFill>
              </a:rPr>
              <a:t>Open-Source-</a:t>
            </a:r>
            <a:r>
              <a:rPr lang="de-DE" dirty="0" err="1">
                <a:solidFill>
                  <a:schemeClr val="tx2"/>
                </a:solidFill>
              </a:rPr>
              <a:t>Virtualisierungsplattform</a:t>
            </a:r>
            <a:endParaRPr lang="de-DE" dirty="0">
              <a:solidFill>
                <a:schemeClr val="tx2"/>
              </a:solidFill>
            </a:endParaRP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>
                <a:solidFill>
                  <a:schemeClr val="tx2"/>
                </a:solidFill>
              </a:rPr>
              <a:t>Basiert auf Debian und QEMU(KVM)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>
                <a:solidFill>
                  <a:schemeClr val="tx2"/>
                </a:solidFill>
              </a:rPr>
              <a:t>virtualisiert x86-Hardware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4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8EC49-782C-4107-B385-0BF88105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kann </a:t>
            </a:r>
            <a:r>
              <a:rPr lang="de-DE" dirty="0" err="1"/>
              <a:t>ProxMox</a:t>
            </a:r>
            <a:r>
              <a:rPr lang="de-DE" dirty="0"/>
              <a:t>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B054F8-9DCA-4B98-92F2-B1BF6E29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12.12.2019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4FF1E8-174E-4EB2-B40C-C2C89898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de-DE" dirty="0"/>
              <a:t>Michael Grote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32BDAB-969E-474A-B2D6-2FBADB9D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792D-4B08-4322-A146-FA632890062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BB9502-CBA0-4C42-97F9-28A2E6557E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>
                <a:solidFill>
                  <a:schemeClr val="tx2"/>
                </a:solidFill>
              </a:rPr>
              <a:t>vollwertiges Linux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>
                <a:solidFill>
                  <a:schemeClr val="tx2"/>
                </a:solidFill>
              </a:rPr>
              <a:t>Integrierte Snapshot- und Backuplösung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>
                <a:solidFill>
                  <a:schemeClr val="tx2"/>
                </a:solidFill>
              </a:rPr>
              <a:t>Software </a:t>
            </a:r>
            <a:r>
              <a:rPr lang="de-DE" dirty="0" err="1">
                <a:solidFill>
                  <a:schemeClr val="tx2"/>
                </a:solidFill>
              </a:rPr>
              <a:t>defined</a:t>
            </a:r>
            <a:r>
              <a:rPr lang="de-DE" dirty="0">
                <a:solidFill>
                  <a:schemeClr val="tx2"/>
                </a:solidFill>
              </a:rPr>
              <a:t> Networking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>
                <a:solidFill>
                  <a:schemeClr val="tx2"/>
                </a:solidFill>
              </a:rPr>
              <a:t>Software </a:t>
            </a:r>
            <a:r>
              <a:rPr lang="de-DE" dirty="0" err="1">
                <a:solidFill>
                  <a:schemeClr val="tx2"/>
                </a:solidFill>
              </a:rPr>
              <a:t>defined</a:t>
            </a:r>
            <a:r>
              <a:rPr lang="de-DE" dirty="0">
                <a:solidFill>
                  <a:schemeClr val="tx2"/>
                </a:solidFill>
              </a:rPr>
              <a:t> Storage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>
                <a:solidFill>
                  <a:schemeClr val="tx2"/>
                </a:solidFill>
              </a:rPr>
              <a:t>Clusterfähig und Hochverfügbar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>
                <a:solidFill>
                  <a:schemeClr val="tx2"/>
                </a:solidFill>
              </a:rPr>
              <a:t>Virtuelle Maschinen 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>
                <a:solidFill>
                  <a:schemeClr val="tx2"/>
                </a:solidFill>
              </a:rPr>
              <a:t>Linux Container (LXC)</a:t>
            </a:r>
          </a:p>
          <a:p>
            <a:pPr marL="34290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de-DE" dirty="0">
                <a:solidFill>
                  <a:schemeClr val="tx2"/>
                </a:solidFill>
              </a:rPr>
              <a:t>Firewall</a:t>
            </a:r>
          </a:p>
          <a:p>
            <a:pPr marL="342900">
              <a:buFontTx/>
              <a:buChar char="-"/>
            </a:pPr>
            <a:endParaRPr lang="de-DE" dirty="0"/>
          </a:p>
          <a:p>
            <a:pPr marL="685800" indent="-342900">
              <a:buFont typeface="Wingdings" panose="05000000000000000000" pitchFamily="2" charset="2"/>
              <a:buChar char="v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868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Berufsschulserver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Müller 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792D-4B08-4322-A146-FA6328900624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99542"/>
            <a:ext cx="5513993" cy="332512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267744" y="4005894"/>
            <a:ext cx="110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VM – Storage</a:t>
            </a:r>
          </a:p>
          <a:p>
            <a:r>
              <a:rPr lang="de-DE" sz="1000" dirty="0"/>
              <a:t>RAID 1 + 0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974404" y="4041755"/>
            <a:ext cx="113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Datenablage</a:t>
            </a:r>
          </a:p>
          <a:p>
            <a:r>
              <a:rPr lang="de-DE" sz="1000" dirty="0"/>
              <a:t>RAID 6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679498" y="4040865"/>
            <a:ext cx="972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Hot-Spare Festplatte</a:t>
            </a:r>
          </a:p>
        </p:txBody>
      </p:sp>
    </p:spTree>
    <p:extLst>
      <p:ext uri="{BB962C8B-B14F-4D97-AF65-F5344CB8AC3E}">
        <p14:creationId xmlns:p14="http://schemas.microsoft.com/office/powerpoint/2010/main" val="241770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Berufsschulserver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18.12.2019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Daniel Müller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792D-4B08-4322-A146-FA6328900624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3" y="746207"/>
            <a:ext cx="6088274" cy="4314928"/>
          </a:xfrm>
        </p:spPr>
      </p:pic>
    </p:spTree>
    <p:extLst>
      <p:ext uri="{BB962C8B-B14F-4D97-AF65-F5344CB8AC3E}">
        <p14:creationId xmlns:p14="http://schemas.microsoft.com/office/powerpoint/2010/main" val="586023121"/>
      </p:ext>
    </p:extLst>
  </p:cSld>
  <p:clrMapOvr>
    <a:masterClrMapping/>
  </p:clrMapOvr>
</p:sld>
</file>

<file path=ppt/theme/theme1.xml><?xml version="1.0" encoding="utf-8"?>
<a:theme xmlns:a="http://schemas.openxmlformats.org/drawingml/2006/main" name="PPT-Vorlage-CD-2016">
  <a:themeElements>
    <a:clrScheme name="Dataport 1">
      <a:dk1>
        <a:srgbClr val="000000"/>
      </a:dk1>
      <a:lt1>
        <a:srgbClr val="FFFFFF"/>
      </a:lt1>
      <a:dk2>
        <a:srgbClr val="54616E"/>
      </a:dk2>
      <a:lt2>
        <a:srgbClr val="D0D2D6"/>
      </a:lt2>
      <a:accent1>
        <a:srgbClr val="9E292B"/>
      </a:accent1>
      <a:accent2>
        <a:srgbClr val="9B9EA9"/>
      </a:accent2>
      <a:accent3>
        <a:srgbClr val="DFDEDF"/>
      </a:accent3>
      <a:accent4>
        <a:srgbClr val="7D212B"/>
      </a:accent4>
      <a:accent5>
        <a:srgbClr val="BDBFC8"/>
      </a:accent5>
      <a:accent6>
        <a:srgbClr val="777F8B"/>
      </a:accent6>
      <a:hlink>
        <a:srgbClr val="4650A0"/>
      </a:hlink>
      <a:folHlink>
        <a:srgbClr val="54616E"/>
      </a:folHlink>
    </a:clrScheme>
    <a:fontScheme name="Data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_DataportPP_16-9_V0.9.potx" id="{E8114BA1-466A-416E-8DED-3124316834C6}" vid="{5D5075FD-8A82-4DDE-81FB-31EDCBD5CC35}"/>
    </a:ext>
  </a:extLst>
</a:theme>
</file>

<file path=ppt/theme/theme2.xml><?xml version="1.0" encoding="utf-8"?>
<a:theme xmlns:a="http://schemas.openxmlformats.org/drawingml/2006/main" name="1_DataportMaster_ohneGrafik">
  <a:themeElements>
    <a:clrScheme name="Dataport 1">
      <a:dk1>
        <a:srgbClr val="000000"/>
      </a:dk1>
      <a:lt1>
        <a:srgbClr val="FFFFFF"/>
      </a:lt1>
      <a:dk2>
        <a:srgbClr val="54616E"/>
      </a:dk2>
      <a:lt2>
        <a:srgbClr val="D0D2D6"/>
      </a:lt2>
      <a:accent1>
        <a:srgbClr val="9E292B"/>
      </a:accent1>
      <a:accent2>
        <a:srgbClr val="9B9EA9"/>
      </a:accent2>
      <a:accent3>
        <a:srgbClr val="DFDEDF"/>
      </a:accent3>
      <a:accent4>
        <a:srgbClr val="7D212B"/>
      </a:accent4>
      <a:accent5>
        <a:srgbClr val="BDBFC8"/>
      </a:accent5>
      <a:accent6>
        <a:srgbClr val="777F8B"/>
      </a:accent6>
      <a:hlink>
        <a:srgbClr val="4650A0"/>
      </a:hlink>
      <a:folHlink>
        <a:srgbClr val="54616E"/>
      </a:folHlink>
    </a:clrScheme>
    <a:fontScheme name="Data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ataportMaster_MitGrafik">
  <a:themeElements>
    <a:clrScheme name="Dataport 1">
      <a:dk1>
        <a:srgbClr val="000000"/>
      </a:dk1>
      <a:lt1>
        <a:srgbClr val="FFFFFF"/>
      </a:lt1>
      <a:dk2>
        <a:srgbClr val="54616E"/>
      </a:dk2>
      <a:lt2>
        <a:srgbClr val="D0D2D6"/>
      </a:lt2>
      <a:accent1>
        <a:srgbClr val="9E292B"/>
      </a:accent1>
      <a:accent2>
        <a:srgbClr val="9B9EA9"/>
      </a:accent2>
      <a:accent3>
        <a:srgbClr val="DFDEDF"/>
      </a:accent3>
      <a:accent4>
        <a:srgbClr val="7D212B"/>
      </a:accent4>
      <a:accent5>
        <a:srgbClr val="BDBFC8"/>
      </a:accent5>
      <a:accent6>
        <a:srgbClr val="777F8B"/>
      </a:accent6>
      <a:hlink>
        <a:srgbClr val="4650A0"/>
      </a:hlink>
      <a:folHlink>
        <a:srgbClr val="54616E"/>
      </a:folHlink>
    </a:clrScheme>
    <a:fontScheme name="Data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DataportMaster_ohneRand">
  <a:themeElements>
    <a:clrScheme name="Dataport 1">
      <a:dk1>
        <a:srgbClr val="000000"/>
      </a:dk1>
      <a:lt1>
        <a:srgbClr val="FFFFFF"/>
      </a:lt1>
      <a:dk2>
        <a:srgbClr val="54616E"/>
      </a:dk2>
      <a:lt2>
        <a:srgbClr val="D0D2D6"/>
      </a:lt2>
      <a:accent1>
        <a:srgbClr val="9E292B"/>
      </a:accent1>
      <a:accent2>
        <a:srgbClr val="9B9EA9"/>
      </a:accent2>
      <a:accent3>
        <a:srgbClr val="DFDEDF"/>
      </a:accent3>
      <a:accent4>
        <a:srgbClr val="7D212B"/>
      </a:accent4>
      <a:accent5>
        <a:srgbClr val="BDBFC8"/>
      </a:accent5>
      <a:accent6>
        <a:srgbClr val="777F8B"/>
      </a:accent6>
      <a:hlink>
        <a:srgbClr val="4650A0"/>
      </a:hlink>
      <a:folHlink>
        <a:srgbClr val="54616E"/>
      </a:folHlink>
    </a:clrScheme>
    <a:fontScheme name="Data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Dataport_Master">
  <a:themeElements>
    <a:clrScheme name="Dataport 1">
      <a:dk1>
        <a:srgbClr val="000000"/>
      </a:dk1>
      <a:lt1>
        <a:srgbClr val="FFFFFF"/>
      </a:lt1>
      <a:dk2>
        <a:srgbClr val="54616E"/>
      </a:dk2>
      <a:lt2>
        <a:srgbClr val="D0D2D6"/>
      </a:lt2>
      <a:accent1>
        <a:srgbClr val="9E292B"/>
      </a:accent1>
      <a:accent2>
        <a:srgbClr val="9B9EA9"/>
      </a:accent2>
      <a:accent3>
        <a:srgbClr val="DFDEDF"/>
      </a:accent3>
      <a:accent4>
        <a:srgbClr val="7D212B"/>
      </a:accent4>
      <a:accent5>
        <a:srgbClr val="BDBFC8"/>
      </a:accent5>
      <a:accent6>
        <a:srgbClr val="777F8B"/>
      </a:accent6>
      <a:hlink>
        <a:srgbClr val="4650A0"/>
      </a:hlink>
      <a:folHlink>
        <a:srgbClr val="54616E"/>
      </a:folHlink>
    </a:clrScheme>
    <a:fontScheme name="Data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_DataportPP_16-9_V0.9.potx" id="{E8114BA1-466A-416E-8DED-3124316834C6}" vid="{5D5075FD-8A82-4DDE-81FB-31EDCBD5CC35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14.xml><?xml version="1.0" encoding="utf-8"?>
<customUI xmlns="http://schemas.microsoft.com/office/2009/07/customui">
  <ribbon startFromScratch="false">
    <tabs>
      <tab id="customTab" insertBeforeMso="TabHome" label="Dataport-Präsentation">
        <group idMso="GroupSlides"/>
        <group id="Group2" label="Präsentation bearbeiten">
          <box id="Box2a" boxStyle="horizontal">
            <button idMso="IndentDecrease" size="large"/>
            <button idMso="IndentIncrease" size="large"/>
          </box>
          <separator id="sep1"/>
          <box id="Box2b" boxStyle="vertical">
            <gallery idMso="TextDirectionGallery" size="normal"/>
            <gallery idMso="ConvertToSmartArt" size="normal"/>
            <button idMso="HeaderFooterInsert" size="normal"/>
          </box>
        </group>
        <group id="Group3" label="Grafik">
          <box id="Box3a" boxStyle="horizontal">
            <gallery idMso="ShapesInsertGallery" size="large"/>
          </box>
          <separator id="sep2"/>
          <box id="Box3b" boxStyle="horizontal">
            <menu idMso="ObjectsArrangeMenu" size="large"/>
            <gallery idMso="ShapeQuickStylesHome" size="large"/>
            <toggleButton idMso="AnimationCustom" size="large"/>
          </box>
          <box id="Box3c" boxStyle="vertical">
            <gallery idMso="ShapeFillColorPicker" size="normal"/>
            <gallery idMso="ShapeOutlineColorPicker" size="normal"/>
            <menu idMso="ShapeEffectsMenu" size="normal"/>
          </box>
        </group>
        <group idMso="GroupSlideShowStart"/>
        <!-- <group idMso="GroupInsertText"/> -->
        <group id="Group4" label="Präsentation vorbereiten">
          <box id="Box4a" boxStyle="horizontal">
            <button idMso="SlideShowSetUpDialog" size="large"/>
            <toggleButton idMso="SlideHide" size="large"/>
          </box>
        </group>
        <group id="Group5" label="Ansicht">
          <!-- <box id="Box5a" boxStyle="horizontal"> -->
          <toggleButton idMso="ViewNotesPageView" size="normal"/>
          <toggleButton idMso="ViewThumbnailViewPowerPoint" size="normal"/>
          <!-- </box> -->
        </group>
        <!-- <group idMso="GroupAnimations"/> -->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PPT-Vorlage-CD-2016</Template>
  <TotalTime>0</TotalTime>
  <Words>957</Words>
  <Application>Microsoft Office PowerPoint</Application>
  <PresentationFormat>Bildschirmpräsentation (16:9)</PresentationFormat>
  <Paragraphs>200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PPT-Vorlage-CD-2016</vt:lpstr>
      <vt:lpstr>1_DataportMaster_ohneGrafik</vt:lpstr>
      <vt:lpstr>2_DataportMaster_MitGrafik</vt:lpstr>
      <vt:lpstr>4_DataportMaster_ohneRand</vt:lpstr>
      <vt:lpstr>3_Dataport_Master</vt:lpstr>
      <vt:lpstr>Virtualisierung mit ESXi und ProxMox</vt:lpstr>
      <vt:lpstr>Was bedeutet Virtualisierung?</vt:lpstr>
      <vt:lpstr>Wie wird Virtualisierung umgesetzt?</vt:lpstr>
      <vt:lpstr>Nachteile von Virtualisierung</vt:lpstr>
      <vt:lpstr>Vorteile von Virtualisierung</vt:lpstr>
      <vt:lpstr>Was ist ProxMox?</vt:lpstr>
      <vt:lpstr>Was kann ProxMox?</vt:lpstr>
      <vt:lpstr>Projekt Berufsschulserver</vt:lpstr>
      <vt:lpstr>Projekt Berufsschulserver</vt:lpstr>
      <vt:lpstr>Projekt Berufsschulserver</vt:lpstr>
    </vt:vector>
  </TitlesOfParts>
  <Company>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Grote, Michael</dc:creator>
  <cp:lastModifiedBy>mg</cp:lastModifiedBy>
  <cp:revision>132</cp:revision>
  <cp:lastPrinted>2019-10-29T12:33:29Z</cp:lastPrinted>
  <dcterms:created xsi:type="dcterms:W3CDTF">2019-10-14T11:54:03Z</dcterms:created>
  <dcterms:modified xsi:type="dcterms:W3CDTF">2020-02-18T10:25:48Z</dcterms:modified>
</cp:coreProperties>
</file>