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94" r:id="rId29"/>
    <p:sldId id="295" r:id="rId30"/>
    <p:sldId id="383" r:id="rId31"/>
    <p:sldId id="382" r:id="rId32"/>
    <p:sldId id="378" r:id="rId33"/>
    <p:sldId id="379" r:id="rId34"/>
    <p:sldId id="370" r:id="rId35"/>
    <p:sldId id="372" r:id="rId36"/>
    <p:sldId id="373" r:id="rId37"/>
    <p:sldId id="37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473" r:id="rId59"/>
    <p:sldId id="475" r:id="rId60"/>
    <p:sldId id="527" r:id="rId61"/>
    <p:sldId id="474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280" r:id="rId1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5" Type="http://schemas.openxmlformats.org/officeDocument/2006/relationships/tableStyles" Target="tableStyles.xml"/><Relationship Id="rId114" Type="http://schemas.openxmlformats.org/officeDocument/2006/relationships/viewProps" Target="viewProps.xml"/><Relationship Id="rId113" Type="http://schemas.openxmlformats.org/officeDocument/2006/relationships/presProps" Target="presProps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6200" y="314326"/>
            <a:ext cx="9499600" cy="1285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FD2FF-01E3-4A3D-87C7-A9F5E76D1770}" type="datetime1">
              <a:rPr lang="en-US" altLang="zh-CN"/>
            </a:fld>
            <a:endParaRPr lang="en-US" altLang="zh-CN" sz="1800">
              <a:solidFill>
                <a:schemeClr val="tx1"/>
              </a:solidFill>
            </a:endParaRPr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E04E0-7F07-4FCD-8E17-C1C7A6A2A031}" type="slidenum">
              <a:rPr lang="zh-CN" altLang="en-US"/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打造软件测试专业视频网站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6DBA-B997-4437-B6E0-FA2C420DB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C5CC975-108C-45ED-BF34-976A44EF8E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7.png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hyperlink" Target="http://baike.baidu.com/view/25082.htm" TargetMode="External"/><Relationship Id="rId2" Type="http://schemas.openxmlformats.org/officeDocument/2006/relationships/hyperlink" Target="http://baike.baidu.com/view/1124394.htm" TargetMode="External"/><Relationship Id="rId1" Type="http://schemas.openxmlformats.org/officeDocument/2006/relationships/hyperlink" Target="http://baike.baidu.com/view/3316388.htm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hyperlink" Target="https://pypi.python.org/pypi/nose/" TargetMode="External"/><Relationship Id="rId1" Type="http://schemas.openxmlformats.org/officeDocument/2006/relationships/hyperlink" Target="https://pypi.python.org/pypi/lettuce_webdriver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2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3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hyperlink" Target="http://www.w3school.com.cn/xpath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hyperlink" Target="file:///\\10\" TargetMode="External"/><Relationship Id="rId1" Type="http://schemas.openxmlformats.org/officeDocument/2006/relationships/hyperlink" Target="file:///\\13\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hyperlink" Target="file:///\\10\" TargetMode="External"/><Relationship Id="rId1" Type="http://schemas.openxmlformats.org/officeDocument/2006/relationships/hyperlink" Target="file:///\\13\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4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1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image" Target="../media/image5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hyperlink" Target="https://github.com/petehunt/PyMySQL" TargetMode="External"/><Relationship Id="rId1" Type="http://schemas.openxmlformats.org/officeDocument/2006/relationships/hyperlink" Target="http://franz-see.github.io/Robotframework-Database-Library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code.google.com/p/selenium/downloads/list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8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7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80.png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pypi.python.org/pypi/selenium/2.40.0" TargetMode="External"/><Relationship Id="rId3" Type="http://schemas.openxmlformats.org/officeDocument/2006/relationships/hyperlink" Target="https://pypi.python.org/pypi/robotframework-selenium2library/1.5.0" TargetMode="External"/><Relationship Id="rId2" Type="http://schemas.openxmlformats.org/officeDocument/2006/relationships/hyperlink" Target="https://pypi.python.org/pypi/robotframework/#downloads" TargetMode="External"/><Relationship Id="rId1" Type="http://schemas.openxmlformats.org/officeDocument/2006/relationships/hyperlink" Target="https://pypi.python.org/pypi/decorator/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7.png"/></Relationships>
</file>

<file path=ppt/slides/_rels/slide9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hyperlink" Target="http://baike.baidu.com/view/37.htm" TargetMode="External"/><Relationship Id="rId3" Type="http://schemas.openxmlformats.org/officeDocument/2006/relationships/hyperlink" Target="http://baike.baidu.com/view/553710.htm" TargetMode="External"/><Relationship Id="rId2" Type="http://schemas.openxmlformats.org/officeDocument/2006/relationships/hyperlink" Target="http://baike.baidu.com/view/1303916.htm" TargetMode="External"/><Relationship Id="rId1" Type="http://schemas.openxmlformats.org/officeDocument/2006/relationships/hyperlink" Target="http://baike.baidu.com/view/3326872.htm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6.png"/><Relationship Id="rId1" Type="http://schemas.openxmlformats.org/officeDocument/2006/relationships/hyperlink" Target="http://localhost:8080/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90.png"/><Relationship Id="rId1" Type="http://schemas.openxmlformats.org/officeDocument/2006/relationships/image" Target="../media/image89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1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2.png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image" Target="../media/image9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工具简介与环境搭建</a:t>
            </a:r>
            <a:endParaRPr lang="zh-CN" altLang="en-US" sz="2400" b="1" dirty="0">
              <a:solidFill>
                <a:srgbClr val="FF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RobotFramework+Selenium使用</a:t>
            </a:r>
            <a:endParaRPr lang="en-US" altLang="zh-CN" sz="2400" b="1" dirty="0">
              <a:solidFill>
                <a:srgbClr val="FF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持续集成</a:t>
            </a:r>
            <a:endParaRPr lang="en-US" altLang="zh-CN" sz="2400" b="1" dirty="0">
              <a:solidFill>
                <a:srgbClr val="00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BDD</a:t>
            </a:r>
            <a:r>
              <a:rPr lang="zh-CN" altLang="en-US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简介与</a:t>
            </a:r>
            <a:r>
              <a:rPr lang="en-US" altLang="zh-CN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lettuce</a:t>
            </a:r>
            <a:endParaRPr lang="en-US" altLang="zh-CN" sz="2400" b="1" dirty="0">
              <a:solidFill>
                <a:srgbClr val="00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中文支持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在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[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PythonDir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]\Lib\site-packages\robot\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utils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下的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encodingsniffer.py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文件中，找到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DEFAULT_OUTPUT_ENCODING = 'cp437' :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原来的编码是’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cp437’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 将其改成’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cp936’(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简体中文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,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gbk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 。</a:t>
            </a:r>
            <a:endParaRPr lang="zh-CN" altLang="en-US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11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11881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8820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验收测试驱动开发概述</a:t>
            </a: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工具简介与环境搭建</a:t>
            </a: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RobotFramework+Selenium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使用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持续集成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rgbClr val="FF0000"/>
                </a:solidFill>
                <a:latin typeface="DFMoW4-B5"/>
                <a:ea typeface="DFMoW4-B5"/>
                <a:cs typeface="DFMoW4-B5"/>
              </a:rPr>
              <a:t>BDD</a:t>
            </a:r>
            <a:r>
              <a:rPr lang="zh-CN" altLang="en-US" sz="2400" b="1" dirty="0">
                <a:solidFill>
                  <a:srgbClr val="FF0000"/>
                </a:solidFill>
                <a:latin typeface="DFMoW4-B5"/>
                <a:ea typeface="DFMoW4-B5"/>
                <a:cs typeface="DFMoW4-B5"/>
              </a:rPr>
              <a:t>简介与</a:t>
            </a:r>
            <a:r>
              <a:rPr lang="en-US" altLang="zh-CN" sz="2400" b="1" dirty="0">
                <a:solidFill>
                  <a:srgbClr val="FF0000"/>
                </a:solidFill>
                <a:latin typeface="DFMoW4-B5"/>
                <a:ea typeface="DFMoW4-B5"/>
                <a:cs typeface="DFMoW4-B5"/>
              </a:rPr>
              <a:t>lettuce</a:t>
            </a:r>
            <a:endParaRPr lang="zh-CN" altLang="en-US" sz="2400" b="1" dirty="0">
              <a:solidFill>
                <a:srgbClr val="FF0000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118821" name="Isosceles Triangle 5"/>
          <p:cNvSpPr>
            <a:spLocks noChangeArrowheads="1"/>
          </p:cNvSpPr>
          <p:nvPr/>
        </p:nvSpPr>
        <p:spPr bwMode="auto">
          <a:xfrm rot="16200000" flipV="1">
            <a:off x="7485857" y="3029744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BDD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简介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9842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1" y="1806576"/>
            <a:ext cx="8230736" cy="4643438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BDD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Behavior Driven Development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hlinkClick r:id="rId1"/>
              </a:rPr>
              <a:t>行为驱动开发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是一种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  <a:hlinkClick r:id="rId2"/>
              </a:rPr>
              <a:t>敏捷软件开发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的技术，它鼓励软件项目中的开发者、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hlinkClick r:id="rId3"/>
              </a:rPr>
              <a:t>QA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和非技术人员或商业参与者之间的协作。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The common BDD approach basically consists in: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writing some unit tests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running these tests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making these tests fail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writing code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making the code pass these tests (green status)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lettuce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0866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1" y="1806576"/>
            <a:ext cx="7496175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 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是一个基于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Cucumber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（目前比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更强大的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BDD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工具，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Cucumber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是基于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ruby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语言的）的简单的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BDD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测试工具。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是基于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Python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语言的。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在线安装： 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pip install lettuce</a:t>
            </a: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457450" y="403225"/>
            <a:ext cx="7124700" cy="8715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Lettuce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流程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21891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4" y="1631950"/>
            <a:ext cx="6249987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831215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Lettuce+selenium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进行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Web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测试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564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1" y="1806576"/>
            <a:ext cx="7496175" cy="4566928"/>
          </a:xfrm>
        </p:spPr>
        <p:txBody>
          <a:bodyPr>
            <a:normAutofit lnSpcReduction="10000"/>
          </a:bodyPr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、安装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pip install lettuce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u="sng" dirty="0">
                <a:solidFill>
                  <a:schemeClr val="tx1"/>
                </a:solidFill>
              </a:rPr>
              <a:t>http://lettuce.it</a:t>
            </a:r>
            <a:endParaRPr lang="en-US" altLang="zh-CN" sz="2400" u="sng" dirty="0">
              <a:solidFill>
                <a:schemeClr val="tx1"/>
              </a:solidFill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、安装</a:t>
            </a:r>
            <a:r>
              <a:rPr lang="en-US" altLang="zh-CN" sz="24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lettuce_webdriver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pip install </a:t>
            </a:r>
            <a:r>
              <a:rPr lang="en-US" altLang="zh-CN" sz="24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lettuce_webdriver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dirty="0">
                <a:solidFill>
                  <a:schemeClr val="tx1"/>
                </a:solidFill>
                <a:hlinkClick r:id="rId1"/>
              </a:rPr>
              <a:t>https://pypi.python.org/pypi/lettuce_webdriver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、安装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nose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pip install nose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dirty="0">
                <a:solidFill>
                  <a:schemeClr val="tx1"/>
                </a:solidFill>
                <a:hlinkClick r:id="rId2"/>
              </a:rPr>
              <a:t>https://pypi.python.org/pypi/nose/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102870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831215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一个例子（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564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71714" y="1614488"/>
            <a:ext cx="7496175" cy="4602162"/>
          </a:xfrm>
        </p:spPr>
        <p:txBody>
          <a:bodyPr/>
          <a:lstStyle/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的目录结构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.../test/features/</a:t>
            </a:r>
            <a:r>
              <a:rPr lang="en-US" altLang="zh-CN" sz="2400" dirty="0" err="1">
                <a:solidFill>
                  <a:schemeClr val="tx1"/>
                </a:solidFill>
              </a:rPr>
              <a:t>baidu.feature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          /step_definitions/setps.py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          /support/terrain.py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4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831215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一个例子（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2564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71714" y="1614488"/>
            <a:ext cx="7496175" cy="4602162"/>
          </a:xfrm>
        </p:spPr>
        <p:txBody>
          <a:bodyPr/>
          <a:lstStyle/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的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Feature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文件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Feature: Go to </a:t>
            </a:r>
            <a:r>
              <a:rPr lang="en-US" altLang="zh-CN" sz="20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baidu</a:t>
            </a: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 </a:t>
            </a:r>
            <a:endParaRPr lang="en-US" altLang="zh-CN" sz="20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Scenario: search selenium  </a:t>
            </a:r>
            <a:endParaRPr lang="en-US" altLang="zh-CN" sz="20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 	Given I go to "http://www.baidu.com/"  </a:t>
            </a:r>
            <a:endParaRPr lang="en-US" altLang="zh-CN" sz="20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    When I fill in field with id "kw1" with "selenium"</a:t>
            </a:r>
            <a:endParaRPr lang="en-US" altLang="zh-CN" sz="20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    And  I click id "su1" with </a:t>
            </a:r>
            <a:r>
              <a:rPr lang="en-US" altLang="zh-CN" sz="20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baidu</a:t>
            </a: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once  </a:t>
            </a:r>
            <a:endParaRPr lang="en-US" altLang="zh-CN" sz="20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    Then I should see "seleniumhq.org" within 2 second</a:t>
            </a:r>
            <a:endParaRPr lang="en-US" altLang="zh-CN" sz="20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     Then I close browser</a:t>
            </a:r>
            <a:endParaRPr lang="en-US" altLang="zh-CN" sz="20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一个例子（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5967" name="Oval 97"/>
          <p:cNvSpPr>
            <a:spLocks noChangeAspect="1"/>
          </p:cNvSpPr>
          <p:nvPr/>
        </p:nvSpPr>
        <p:spPr bwMode="auto">
          <a:xfrm>
            <a:off x="2689226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25974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5989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3" y="1720850"/>
            <a:ext cx="526415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7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831215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一个例子（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7010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71714" y="1614488"/>
            <a:ext cx="7496175" cy="4602162"/>
          </a:xfrm>
        </p:spPr>
        <p:txBody>
          <a:bodyPr/>
          <a:lstStyle/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的</a:t>
            </a:r>
            <a:r>
              <a:rPr lang="en-US" altLang="zh-CN" sz="24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traint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文件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12701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2544764"/>
            <a:ext cx="5897562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831215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一个例子（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8034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71714" y="1614488"/>
            <a:ext cx="7496175" cy="4602162"/>
          </a:xfrm>
        </p:spPr>
        <p:txBody>
          <a:bodyPr/>
          <a:lstStyle/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运行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Lettuce---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直接在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test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目录下运行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命令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lvl="1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128036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6" y="2244725"/>
            <a:ext cx="69151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Oval 53"/>
          <p:cNvSpPr>
            <a:spLocks noChangeAspect="1"/>
          </p:cNvSpPr>
          <p:nvPr/>
        </p:nvSpPr>
        <p:spPr bwMode="auto">
          <a:xfrm>
            <a:off x="3544888" y="5422900"/>
            <a:ext cx="1909762" cy="11938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16078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8923" name="Oval 126"/>
          <p:cNvSpPr>
            <a:spLocks noChangeAspect="1"/>
          </p:cNvSpPr>
          <p:nvPr/>
        </p:nvSpPr>
        <p:spPr bwMode="auto">
          <a:xfrm>
            <a:off x="7315201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8926" name="Oval 97"/>
          <p:cNvSpPr>
            <a:spLocks noChangeAspect="1"/>
          </p:cNvSpPr>
          <p:nvPr/>
        </p:nvSpPr>
        <p:spPr bwMode="auto">
          <a:xfrm>
            <a:off x="2689226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3893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935" name="Rounded Rectangular Callout 28"/>
          <p:cNvSpPr>
            <a:spLocks noChangeAspect="1"/>
          </p:cNvSpPr>
          <p:nvPr/>
        </p:nvSpPr>
        <p:spPr bwMode="auto">
          <a:xfrm>
            <a:off x="1998664" y="3167064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FireBug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安装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38947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88" y="4745038"/>
            <a:ext cx="4456112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8" name="内容占位符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897063"/>
            <a:ext cx="27432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49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351" y="1128714"/>
            <a:ext cx="45878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左弧形箭头 2"/>
          <p:cNvSpPr/>
          <p:nvPr/>
        </p:nvSpPr>
        <p:spPr>
          <a:xfrm>
            <a:off x="2698750" y="3783014"/>
            <a:ext cx="787400" cy="15001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下弧形箭头 3"/>
          <p:cNvSpPr/>
          <p:nvPr/>
        </p:nvSpPr>
        <p:spPr>
          <a:xfrm rot="17821866">
            <a:off x="8223251" y="4625976"/>
            <a:ext cx="2062162" cy="86518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FireBug</a:t>
            </a:r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入门使用</a:t>
            </a:r>
            <a:endParaRPr lang="zh-CN" altLang="en-US" dirty="0"/>
          </a:p>
        </p:txBody>
      </p:sp>
      <p:pic>
        <p:nvPicPr>
          <p:cNvPr id="3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682750"/>
            <a:ext cx="6351588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73" y="4773613"/>
            <a:ext cx="91551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工具简介与环境搭建</a:t>
            </a:r>
            <a:endParaRPr lang="zh-CN" altLang="en-US" sz="2400" b="1" dirty="0">
              <a:solidFill>
                <a:srgbClr val="00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err="1">
                <a:solidFill>
                  <a:srgbClr val="FF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RobotFramework+Selenium</a:t>
            </a:r>
            <a:r>
              <a:rPr lang="zh-CN" altLang="en-US" sz="2400" b="1" dirty="0">
                <a:solidFill>
                  <a:srgbClr val="FF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使用</a:t>
            </a:r>
            <a:endParaRPr lang="en-US" altLang="zh-CN" sz="2400" b="1" dirty="0">
              <a:solidFill>
                <a:srgbClr val="FF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持续集成</a:t>
            </a:r>
            <a:endParaRPr lang="en-US" altLang="zh-CN" sz="2400" b="1" dirty="0">
              <a:solidFill>
                <a:srgbClr val="00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pPr marL="285750" lvl="0" indent="-285750" fontAlgn="base">
              <a:spcBef>
                <a:spcPct val="20000"/>
              </a:spcBef>
              <a:spcAft>
                <a:spcPts val="600"/>
              </a:spcAft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BDD</a:t>
            </a:r>
            <a:r>
              <a:rPr lang="zh-CN" altLang="en-US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简介与</a:t>
            </a:r>
            <a:r>
              <a:rPr lang="en-US" altLang="zh-CN" sz="2400" b="1" dirty="0">
                <a:solidFill>
                  <a:srgbClr val="000000"/>
                </a:solidFill>
                <a:latin typeface="DFMoW4-B5"/>
                <a:ea typeface="DFMoW4-B5"/>
                <a:cs typeface="DFMoW4-B5"/>
                <a:sym typeface="Calibri" panose="020F0502020204030204" pitchFamily="34" charset="0"/>
              </a:rPr>
              <a:t>lettuce</a:t>
            </a:r>
            <a:endParaRPr lang="en-US" altLang="zh-CN" sz="2400" b="1" dirty="0">
              <a:solidFill>
                <a:srgbClr val="000000"/>
              </a:solidFill>
              <a:latin typeface="DFMoW4-B5"/>
              <a:ea typeface="DFMoW4-B5"/>
              <a:cs typeface="DFMoW4-B5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RFS</a:t>
            </a:r>
            <a:r>
              <a:rPr lang="zh-CN" altLang="en-US" sz="6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基本使用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zh-CN" sz="5400" b="1" dirty="0">
                <a:ln w="12700">
                  <a:solidFill>
                    <a:srgbClr val="3399FF"/>
                  </a:solidFill>
                  <a:prstDash val="solid"/>
                </a:ln>
                <a:pattFill prst="pct50">
                  <a:fgClr>
                    <a:srgbClr val="3399FF"/>
                  </a:fgClr>
                  <a:bgClr>
                    <a:srgbClr val="3399FF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3399FF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rgbClr val="3399FF"/>
                  </a:solidFill>
                  <a:prstDash val="solid"/>
                </a:ln>
                <a:pattFill prst="pct50">
                  <a:fgClr>
                    <a:srgbClr val="3399FF"/>
                  </a:fgClr>
                  <a:bgClr>
                    <a:srgbClr val="3399FF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3399FF"/>
                  </a:outerShdw>
                </a:effectLst>
                <a:latin typeface="DFMoW4-B5"/>
                <a:ea typeface="DFMoW4-B5"/>
                <a:cs typeface="DFMoW4-B5"/>
              </a:rPr>
              <a:t>入门实例</a:t>
            </a:r>
            <a:endParaRPr lang="zh-CN" altLang="en-US" sz="5400" b="1" dirty="0">
              <a:ln w="12700">
                <a:solidFill>
                  <a:srgbClr val="3399FF"/>
                </a:solidFill>
                <a:prstDash val="solid"/>
              </a:ln>
              <a:pattFill prst="pct50">
                <a:fgClr>
                  <a:srgbClr val="3399FF"/>
                </a:fgClr>
                <a:bgClr>
                  <a:srgbClr val="3399FF">
                    <a:lumMod val="20000"/>
                    <a:lumOff val="80000"/>
                  </a:srgbClr>
                </a:bgClr>
              </a:pattFill>
              <a:effectLst>
                <a:outerShdw dist="38100" dir="2640000" algn="bl" rotWithShape="0">
                  <a:srgbClr val="3399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9" name="Oval 126"/>
          <p:cNvSpPr>
            <a:spLocks noChangeAspect="1"/>
          </p:cNvSpPr>
          <p:nvPr/>
        </p:nvSpPr>
        <p:spPr bwMode="auto">
          <a:xfrm>
            <a:off x="7315201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3020" name="Oval 127"/>
          <p:cNvSpPr>
            <a:spLocks noChangeAspect="1"/>
          </p:cNvSpPr>
          <p:nvPr/>
        </p:nvSpPr>
        <p:spPr bwMode="auto">
          <a:xfrm>
            <a:off x="7651751" y="6408738"/>
            <a:ext cx="1236663" cy="525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302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3031" name="Rounded Rectangular Callout 28"/>
          <p:cNvSpPr>
            <a:spLocks noChangeAspect="1"/>
          </p:cNvSpPr>
          <p:nvPr/>
        </p:nvSpPr>
        <p:spPr bwMode="auto">
          <a:xfrm>
            <a:off x="1998664" y="3167064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3033" name="Rounded Rectangular Callout 30"/>
          <p:cNvSpPr>
            <a:spLocks noChangeAspect="1"/>
          </p:cNvSpPr>
          <p:nvPr/>
        </p:nvSpPr>
        <p:spPr bwMode="auto">
          <a:xfrm>
            <a:off x="2154238" y="3625851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新建项目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3044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9" y="1806575"/>
            <a:ext cx="26574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0" y="2747964"/>
            <a:ext cx="5715000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4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6" y="4989514"/>
            <a:ext cx="2073275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上弧形箭头 1"/>
          <p:cNvSpPr/>
          <p:nvPr/>
        </p:nvSpPr>
        <p:spPr>
          <a:xfrm rot="1421318">
            <a:off x="4613276" y="1936751"/>
            <a:ext cx="1350963" cy="71437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左弧形箭头 3"/>
          <p:cNvSpPr/>
          <p:nvPr/>
        </p:nvSpPr>
        <p:spPr>
          <a:xfrm>
            <a:off x="3078163" y="4140201"/>
            <a:ext cx="957262" cy="186531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3" name="Oval 126"/>
          <p:cNvSpPr>
            <a:spLocks noChangeAspect="1"/>
          </p:cNvSpPr>
          <p:nvPr/>
        </p:nvSpPr>
        <p:spPr bwMode="auto">
          <a:xfrm>
            <a:off x="7315201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405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新建测试套件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4066" name="Group 38"/>
          <p:cNvGrpSpPr/>
          <p:nvPr/>
        </p:nvGrpSpPr>
        <p:grpSpPr bwMode="auto">
          <a:xfrm>
            <a:off x="7789863" y="4899026"/>
            <a:ext cx="1503362" cy="525463"/>
            <a:chOff x="0" y="0"/>
            <a:chExt cx="1447453" cy="431768"/>
          </a:xfrm>
        </p:grpSpPr>
        <p:sp>
          <p:nvSpPr>
            <p:cNvPr id="44073" name="Isosceles Triangle 22"/>
            <p:cNvSpPr>
              <a:spLocks noChangeArrowheads="1"/>
            </p:cNvSpPr>
            <p:nvPr/>
          </p:nvSpPr>
          <p:spPr bwMode="auto">
            <a:xfrm rot="10800000" flipV="1">
              <a:off x="907711" y="144610"/>
              <a:ext cx="488987" cy="171397"/>
            </a:xfrm>
            <a:prstGeom prst="triangle">
              <a:avLst>
                <a:gd name="adj" fmla="val 50000"/>
              </a:avLst>
            </a:prstGeom>
            <a:solidFill>
              <a:srgbClr val="ED5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2570B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4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2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4074" name="Isosceles Triangle 23"/>
            <p:cNvSpPr>
              <a:spLocks noChangeArrowheads="1"/>
            </p:cNvSpPr>
            <p:nvPr/>
          </p:nvSpPr>
          <p:spPr bwMode="auto">
            <a:xfrm rot="10800000" flipV="1">
              <a:off x="516010" y="260371"/>
              <a:ext cx="488987" cy="171397"/>
            </a:xfrm>
            <a:prstGeom prst="triangle">
              <a:avLst>
                <a:gd name="adj" fmla="val 50000"/>
              </a:avLst>
            </a:prstGeom>
            <a:solidFill>
              <a:srgbClr val="FF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2570BA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4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2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4075" name="Isosceles Triangle 24"/>
            <p:cNvSpPr>
              <a:spLocks noChangeArrowheads="1"/>
            </p:cNvSpPr>
            <p:nvPr/>
          </p:nvSpPr>
          <p:spPr bwMode="auto">
            <a:xfrm rot="10800000" flipV="1">
              <a:off x="848441" y="8470"/>
              <a:ext cx="289865" cy="101602"/>
            </a:xfrm>
            <a:prstGeom prst="triangle">
              <a:avLst>
                <a:gd name="adj" fmla="val 50000"/>
              </a:avLst>
            </a:prstGeom>
            <a:noFill/>
            <a:ln w="19050" cap="rnd">
              <a:solidFill>
                <a:schemeClr val="bg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4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2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4076" name="Isosceles Triangle 25"/>
            <p:cNvSpPr>
              <a:spLocks noChangeArrowheads="1"/>
            </p:cNvSpPr>
            <p:nvPr/>
          </p:nvSpPr>
          <p:spPr bwMode="auto">
            <a:xfrm rot="10800000" flipV="1">
              <a:off x="1302521" y="110074"/>
              <a:ext cx="144932" cy="50801"/>
            </a:xfrm>
            <a:prstGeom prst="triangle">
              <a:avLst>
                <a:gd name="adj" fmla="val 50000"/>
              </a:avLst>
            </a:prstGeom>
            <a:noFill/>
            <a:ln w="19050" cap="rnd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4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2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44077" name="Isosceles Triangle 26"/>
            <p:cNvSpPr>
              <a:spLocks noChangeArrowheads="1"/>
            </p:cNvSpPr>
            <p:nvPr/>
          </p:nvSpPr>
          <p:spPr bwMode="auto">
            <a:xfrm rot="10800000" flipV="1">
              <a:off x="0" y="0"/>
              <a:ext cx="1223360" cy="428806"/>
            </a:xfrm>
            <a:prstGeom prst="triangle">
              <a:avLst>
                <a:gd name="adj" fmla="val 50000"/>
              </a:avLst>
            </a:prstGeom>
            <a:noFill/>
            <a:ln w="19050" cap="rnd">
              <a:solidFill>
                <a:srgbClr val="FFA6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defRPr sz="16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4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2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Font typeface="Wingdings 2" panose="05020102010507070707" pitchFamily="18" charset="2"/>
                <a:buChar char=""/>
                <a:defRPr sz="1100">
                  <a:solidFill>
                    <a:schemeClr val="tx1"/>
                  </a:solidFill>
                  <a:latin typeface="Calibri" panose="020F0502020204030204" pitchFamily="34" charset="0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spcAft>
                  <a:spcPct val="0"/>
                </a:spcAft>
                <a:buClrTx/>
              </a:pPr>
              <a:endParaRPr lang="zh-CN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44067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072" y="1600201"/>
            <a:ext cx="3732212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819" y="2496930"/>
            <a:ext cx="468630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9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6" y="4379913"/>
            <a:ext cx="3140075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483101" y="4295776"/>
            <a:ext cx="569913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01013" y="2159001"/>
            <a:ext cx="569912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29689" y="5108576"/>
            <a:ext cx="5683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76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5077" name="Rounded Rectangular Callout 27"/>
          <p:cNvSpPr>
            <a:spLocks noChangeAspect="1"/>
          </p:cNvSpPr>
          <p:nvPr/>
        </p:nvSpPr>
        <p:spPr bwMode="auto">
          <a:xfrm>
            <a:off x="1679576" y="2698751"/>
            <a:ext cx="466725" cy="4667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5078" name="Rounded Rectangular Callout 28"/>
          <p:cNvSpPr>
            <a:spLocks noChangeAspect="1"/>
          </p:cNvSpPr>
          <p:nvPr/>
        </p:nvSpPr>
        <p:spPr bwMode="auto">
          <a:xfrm>
            <a:off x="1998664" y="3167064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5079" name="Rounded Rectangular Callout 29"/>
          <p:cNvSpPr>
            <a:spLocks noChangeAspect="1"/>
          </p:cNvSpPr>
          <p:nvPr/>
        </p:nvSpPr>
        <p:spPr bwMode="auto">
          <a:xfrm>
            <a:off x="1793876" y="3382964"/>
            <a:ext cx="352425" cy="35083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5080" name="Rounded Rectangular Callout 30"/>
          <p:cNvSpPr>
            <a:spLocks noChangeAspect="1"/>
          </p:cNvSpPr>
          <p:nvPr/>
        </p:nvSpPr>
        <p:spPr bwMode="auto">
          <a:xfrm>
            <a:off x="2154238" y="3625851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新建测试用例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5090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887538"/>
            <a:ext cx="3903662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062414" y="4083051"/>
            <a:ext cx="5683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5092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916363"/>
            <a:ext cx="48641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786939" y="4339893"/>
            <a:ext cx="569913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5094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264" y="1889126"/>
            <a:ext cx="507047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9218614" y="2114550"/>
            <a:ext cx="568325" cy="922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0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 dirty="0">
                <a:solidFill>
                  <a:srgbClr val="FFFFFF"/>
                </a:solidFill>
              </a:rPr>
              <a:t>*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添加测试库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27238" y="4144964"/>
            <a:ext cx="569912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6115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6" y="4641850"/>
            <a:ext cx="23288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930901" y="4465639"/>
            <a:ext cx="568325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611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4" y="2162176"/>
            <a:ext cx="510063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380413" y="3159125"/>
            <a:ext cx="569912" cy="9223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6119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6" y="4068764"/>
            <a:ext cx="106521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022475" y="2106613"/>
            <a:ext cx="2262188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在测试套件中添加库</a:t>
            </a:r>
            <a:endParaRPr lang="en-US" altLang="zh-C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defRPr/>
            </a:pPr>
            <a:r>
              <a:rPr lang="zh-CN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注意区分大小写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5" name="Oval 126"/>
          <p:cNvSpPr>
            <a:spLocks noChangeAspect="1"/>
          </p:cNvSpPr>
          <p:nvPr/>
        </p:nvSpPr>
        <p:spPr bwMode="auto">
          <a:xfrm>
            <a:off x="7315201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7116" name="Oval 127"/>
          <p:cNvSpPr>
            <a:spLocks noChangeAspect="1"/>
          </p:cNvSpPr>
          <p:nvPr/>
        </p:nvSpPr>
        <p:spPr bwMode="auto">
          <a:xfrm>
            <a:off x="7651751" y="6408738"/>
            <a:ext cx="1236663" cy="525462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712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47131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编写测试用例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7138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打开禅道登录页面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输入用户名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输入密码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单击登录按钮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4714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1" y="2543175"/>
            <a:ext cx="5446713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5219700" y="3165475"/>
            <a:ext cx="1790700" cy="13541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70469" y="4571319"/>
            <a:ext cx="227177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关键字</a:t>
            </a:r>
            <a:endParaRPr lang="zh-CN" alt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工具列表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RobotFramework</a:t>
            </a:r>
            <a:endParaRPr lang="en-US" altLang="zh-CN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Selenium</a:t>
            </a:r>
            <a:endParaRPr lang="en-US" altLang="zh-CN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FireBug</a:t>
            </a:r>
            <a:endParaRPr lang="en-US" altLang="zh-CN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Jenkins</a:t>
            </a:r>
            <a:endParaRPr lang="en-US" altLang="zh-CN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运行测试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8162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48164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704976"/>
            <a:ext cx="75231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9" y="3849689"/>
            <a:ext cx="32131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6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6" y="3970338"/>
            <a:ext cx="20494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6" name="Oval 97"/>
          <p:cNvSpPr>
            <a:spLocks noChangeAspect="1"/>
          </p:cNvSpPr>
          <p:nvPr/>
        </p:nvSpPr>
        <p:spPr bwMode="auto">
          <a:xfrm>
            <a:off x="2689226" y="5902325"/>
            <a:ext cx="777875" cy="7493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FE181">
                <a:alpha val="14117"/>
              </a:srgb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4917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运行测试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9186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49188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8" y="1184275"/>
            <a:ext cx="72310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7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查看报告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0210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50212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369" y="1282408"/>
            <a:ext cx="6821487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查看日志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34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5123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1771651"/>
            <a:ext cx="6392862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fld id="{7EACFBFB-CBAA-4C04-90E5-642700D627E0}" type="slidenum">
              <a:rPr lang="zh-CN" altLang="en-US" sz="1800">
                <a:solidFill>
                  <a:srgbClr val="FFFFFF"/>
                </a:solidFill>
                <a:latin typeface="Arial" panose="020B0604020202020204" pitchFamily="34" charset="0"/>
              </a:rPr>
            </a:fld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5224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2251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2253" name="Rounded Rectangular Callout 34"/>
          <p:cNvSpPr>
            <a:spLocks noChangeAspect="1"/>
          </p:cNvSpPr>
          <p:nvPr/>
        </p:nvSpPr>
        <p:spPr bwMode="auto">
          <a:xfrm>
            <a:off x="9544051" y="4497389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5225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59" name="Isosceles Triangle 5"/>
          <p:cNvSpPr>
            <a:spLocks noChangeArrowheads="1"/>
          </p:cNvSpPr>
          <p:nvPr/>
        </p:nvSpPr>
        <p:spPr bwMode="auto">
          <a:xfrm rot="16200000" flipV="1">
            <a:off x="7485857" y="3029744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31782" y="4255982"/>
            <a:ext cx="401584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元素定位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Selenium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支持的定位方式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3282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53284" name="文本框 4"/>
          <p:cNvSpPr txBox="1">
            <a:spLocks noChangeArrowheads="1"/>
          </p:cNvSpPr>
          <p:nvPr/>
        </p:nvSpPr>
        <p:spPr bwMode="auto">
          <a:xfrm>
            <a:off x="2122488" y="1939926"/>
            <a:ext cx="80264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2100">
                <a:solidFill>
                  <a:srgbClr val="000000"/>
                </a:solidFill>
              </a:rPr>
              <a:t>最好以</a:t>
            </a:r>
            <a:r>
              <a:rPr lang="en-US" altLang="zh-CN" sz="2100">
                <a:solidFill>
                  <a:srgbClr val="000000"/>
                </a:solidFill>
              </a:rPr>
              <a:t>id</a:t>
            </a:r>
            <a:r>
              <a:rPr lang="zh-CN" altLang="en-US" sz="2100">
                <a:solidFill>
                  <a:srgbClr val="000000"/>
                </a:solidFill>
              </a:rPr>
              <a:t>来定位，如果没有</a:t>
            </a:r>
            <a:r>
              <a:rPr lang="en-US" altLang="zh-CN" sz="2100">
                <a:solidFill>
                  <a:srgbClr val="000000"/>
                </a:solidFill>
              </a:rPr>
              <a:t>id</a:t>
            </a:r>
            <a:r>
              <a:rPr lang="zh-CN" altLang="en-US" sz="2100">
                <a:solidFill>
                  <a:srgbClr val="000000"/>
                </a:solidFill>
              </a:rPr>
              <a:t>可以使用</a:t>
            </a:r>
            <a:r>
              <a:rPr lang="en-US" altLang="zh-CN" sz="2100">
                <a:solidFill>
                  <a:srgbClr val="000000"/>
                </a:solidFill>
              </a:rPr>
              <a:t>Assign Id To Element</a:t>
            </a:r>
            <a:r>
              <a:rPr lang="zh-CN" altLang="en-US" sz="2100">
                <a:solidFill>
                  <a:srgbClr val="000000"/>
                </a:solidFill>
              </a:rPr>
              <a:t>关键字来为元素分配一个</a:t>
            </a:r>
            <a:r>
              <a:rPr lang="en-US" altLang="zh-CN" sz="2100">
                <a:solidFill>
                  <a:srgbClr val="000000"/>
                </a:solidFill>
              </a:rPr>
              <a:t>id</a:t>
            </a:r>
            <a:endParaRPr lang="en-US" altLang="zh-CN" sz="2100">
              <a:solidFill>
                <a:srgbClr val="000000"/>
              </a:solidFill>
            </a:endParaRPr>
          </a:p>
        </p:txBody>
      </p:sp>
      <p:pic>
        <p:nvPicPr>
          <p:cNvPr id="53285" name="内容占位符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886076"/>
            <a:ext cx="7018337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7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Xpath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330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8148638" cy="432126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XPath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是一门在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文档中查找信息的语言。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XPath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用于在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XML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文档中通过元素和属性进行导航。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XPath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XML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路径语言，用来查询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XML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文档里中癿节点。主流的浏览器都支持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Xpath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因为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HTML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页面在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DOM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中表示为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XHTML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文档。</a:t>
            </a:r>
            <a:r>
              <a:rPr lang="en-US" altLang="zh-CN" sz="2400" dirty="0" err="1">
                <a:solidFill>
                  <a:schemeClr val="tx1"/>
                </a:solidFill>
                <a:ea typeface="宋体" panose="02010600030101010101" pitchFamily="2" charset="-122"/>
              </a:rPr>
              <a:t>Xpath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语言是基于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XML </a:t>
            </a:r>
            <a:r>
              <a:rPr lang="zh-CN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文档的树结构，并提供了浏览树的能力，通过多样的标准来选择结点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hlinkClick r:id="rId1"/>
              </a:rPr>
              <a:t>http://www.w3school.com.cn/xpath/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eaLnBrk="1" hangingPunct="1"/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Xpath1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6356" name="内容占位符 2"/>
          <p:cNvSpPr txBox="1"/>
          <p:nvPr/>
        </p:nvSpPr>
        <p:spPr bwMode="auto">
          <a:xfrm>
            <a:off x="2319291" y="1576318"/>
            <a:ext cx="8793162" cy="476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zh-CN" sz="1800" dirty="0"/>
              <a:t>通过绝对路径定位元素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=/html/body/form/input</a:t>
            </a:r>
            <a:endParaRPr lang="zh-CN" altLang="zh-CN" sz="1800" dirty="0"/>
          </a:p>
          <a:p>
            <a:r>
              <a:rPr lang="zh-CN" altLang="zh-CN" sz="1800" dirty="0"/>
              <a:t>通过相对路径定位元素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=//input  </a:t>
            </a:r>
            <a:endParaRPr lang="en-US" altLang="zh-CN" sz="1800" dirty="0"/>
          </a:p>
          <a:p>
            <a:r>
              <a:rPr lang="zh-CN" altLang="zh-CN" sz="1800" dirty="0"/>
              <a:t>使用索引来定位元素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=//input[2] </a:t>
            </a:r>
            <a:endParaRPr lang="zh-CN" altLang="zh-CN" sz="1800" dirty="0"/>
          </a:p>
          <a:p>
            <a:r>
              <a:rPr lang="zh-CN" altLang="zh-CN" sz="1800" dirty="0"/>
              <a:t>使用属性值定位元素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=//input[@id=’username’]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=//input[@id=’username’][@name=’username’]</a:t>
            </a:r>
            <a:endParaRPr lang="zh-CN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=//input[@id=’username’ and @name=’username’]</a:t>
            </a:r>
            <a:endParaRPr lang="zh-CN" altLang="zh-CN" sz="1800" dirty="0"/>
          </a:p>
          <a:p>
            <a:pPr lvl="1"/>
            <a:r>
              <a:rPr lang="en-US" altLang="zh-CN" sz="1800" dirty="0" err="1"/>
              <a:t>xpath</a:t>
            </a:r>
            <a:r>
              <a:rPr lang="en-US" altLang="zh-CN" sz="1800" dirty="0"/>
              <a:t>=//input[@id=’username’ or @name=’username’]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Xpath2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7380" name="内容占位符 2"/>
          <p:cNvSpPr txBox="1"/>
          <p:nvPr/>
        </p:nvSpPr>
        <p:spPr bwMode="auto">
          <a:xfrm>
            <a:off x="2133601" y="1758950"/>
            <a:ext cx="8793163" cy="4314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zh-CN" sz="2000" dirty="0"/>
              <a:t>使用属性名称定为元素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xpath</a:t>
            </a:r>
            <a:r>
              <a:rPr lang="en-US" altLang="zh-CN" sz="2000" dirty="0"/>
              <a:t>=//input[@name]</a:t>
            </a:r>
            <a:endParaRPr lang="zh-CN" altLang="zh-CN" sz="2000" dirty="0"/>
          </a:p>
          <a:p>
            <a:r>
              <a:rPr lang="zh-CN" altLang="zh-CN" sz="2000" dirty="0"/>
              <a:t>使用部分属性值定位元素</a:t>
            </a:r>
            <a:endParaRPr lang="en-US" altLang="zh-CN" sz="2000" dirty="0"/>
          </a:p>
          <a:p>
            <a:pPr lvl="1"/>
            <a:endParaRPr lang="zh-CN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使用值来匹配任意属性及元素</a:t>
            </a:r>
            <a:endParaRPr lang="zh-CN" altLang="en-US" sz="2000" dirty="0"/>
          </a:p>
          <a:p>
            <a:pPr lvl="1"/>
            <a:r>
              <a:rPr lang="en-US" altLang="zh-CN" sz="2000" dirty="0"/>
              <a:t>//input[@*=’username’]</a:t>
            </a:r>
            <a:endParaRPr lang="zh-CN" altLang="zh-CN" sz="2000" dirty="0"/>
          </a:p>
          <a:p>
            <a:pPr lvl="1"/>
            <a:endParaRPr lang="zh-CN" altLang="en-US" dirty="0"/>
          </a:p>
        </p:txBody>
      </p:sp>
      <p:pic>
        <p:nvPicPr>
          <p:cNvPr id="57381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6" y="3121026"/>
            <a:ext cx="6245225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切换到新的窗口</a:t>
            </a:r>
            <a:endParaRPr lang="zh-CN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4306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54308" name="内容占位符 2"/>
          <p:cNvSpPr txBox="1"/>
          <p:nvPr/>
        </p:nvSpPr>
        <p:spPr bwMode="auto">
          <a:xfrm>
            <a:off x="1499870" y="1159510"/>
            <a:ext cx="8792845" cy="570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>
                <a:solidFill>
                  <a:srgbClr val="00B0F0"/>
                </a:solidFill>
              </a:rPr>
              <a:t>有时，浏览器打开了两个窗口，要跳转到新的窗口才能操作元素</a:t>
            </a:r>
            <a:endParaRPr lang="zh-CN" altLang="en-US" sz="2000" dirty="0">
              <a:solidFill>
                <a:srgbClr val="00B0F0"/>
              </a:solidFill>
            </a:endParaRPr>
          </a:p>
          <a:p>
            <a:endParaRPr lang="en-US" altLang="zh-CN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进入新的窗口</a:t>
            </a:r>
            <a:endParaRPr lang="en-US" altLang="zh-CN" sz="2000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Select Window  	new</a:t>
            </a:r>
            <a:endParaRPr lang="en-US" altLang="zh-CN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返回到主窗口</a:t>
            </a:r>
            <a:endParaRPr lang="zh-CN" altLang="en-US" sz="2000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Select Window	main</a:t>
            </a:r>
            <a:endParaRPr lang="en-US" altLang="zh-CN" sz="2000" dirty="0">
              <a:sym typeface="+mn-ea"/>
            </a:endParaRPr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注意：切换到新窗口后，关闭窗口，必须要有一步返回到主页面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r>
              <a:rPr lang="zh-CN" altLang="en-US" sz="2000" dirty="0">
                <a:solidFill>
                  <a:srgbClr val="00B0F0"/>
                </a:solidFill>
              </a:rPr>
              <a:t>打开</a:t>
            </a:r>
            <a:r>
              <a:rPr lang="en-US" altLang="zh-CN" sz="2000" dirty="0">
                <a:solidFill>
                  <a:srgbClr val="00B0F0"/>
                </a:solidFill>
              </a:rPr>
              <a:t>3</a:t>
            </a:r>
            <a:r>
              <a:rPr lang="zh-CN" altLang="en-US" sz="2000" dirty="0">
                <a:solidFill>
                  <a:srgbClr val="00B0F0"/>
                </a:solidFill>
              </a:rPr>
              <a:t>和</a:t>
            </a:r>
            <a:r>
              <a:rPr lang="en-US" altLang="zh-CN" sz="2000" dirty="0">
                <a:solidFill>
                  <a:srgbClr val="00B0F0"/>
                </a:solidFill>
              </a:rPr>
              <a:t>3</a:t>
            </a:r>
            <a:r>
              <a:rPr lang="zh-CN" altLang="en-US" sz="2000" dirty="0">
                <a:solidFill>
                  <a:srgbClr val="00B0F0"/>
                </a:solidFill>
              </a:rPr>
              <a:t>个以上的窗口：</a:t>
            </a:r>
            <a:endParaRPr lang="zh-CN" altLang="en-US" sz="2000" dirty="0">
              <a:solidFill>
                <a:srgbClr val="00B0F0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@{x}		list windows 		</a:t>
            </a:r>
            <a:r>
              <a:rPr lang="zh-CN" altLang="en-US" sz="2000" dirty="0"/>
              <a:t>首先得到所有窗口的句柄列表</a:t>
            </a:r>
            <a:endParaRPr lang="en-US" altLang="zh-CN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select window 	@{x}[2]		</a:t>
            </a:r>
            <a:r>
              <a:rPr lang="zh-CN" altLang="en-US" sz="2000" dirty="0"/>
              <a:t>切换到第三个窗口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5" dur="2000"/>
                                        <p:tgtEl>
                                          <p:spTgt spid="54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0" dur="2000"/>
                                        <p:tgtEl>
                                          <p:spTgt spid="543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Robot Framework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是什么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spcBef>
                <a:spcPct val="20000"/>
              </a:spcBef>
              <a:spcAft>
                <a:spcPts val="600"/>
              </a:spcAft>
              <a:buClr>
                <a:srgbClr val="FEDD78"/>
              </a:buClr>
              <a:buNone/>
            </a:pP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Robot Framework</a:t>
            </a:r>
            <a:r>
              <a:rPr lang="zh-CN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是一款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python</a:t>
            </a:r>
            <a:r>
              <a:rPr lang="zh-CN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编写的功能</a:t>
            </a:r>
            <a:r>
              <a:rPr lang="zh-CN" altLang="zh-CN" sz="24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自动化测试框架</a:t>
            </a:r>
            <a:r>
              <a:rPr lang="zh-CN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。具备良好的可扩展性，支持关键字驱动，可以同时测试多种类型的客户端或者接口，可以进行分布式测试执行。主要用于轮次很多的验收测试和验收测试驱动开发（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ATDD</a:t>
            </a:r>
            <a:r>
              <a:rPr lang="zh-CN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）。</a:t>
            </a:r>
            <a:endParaRPr lang="zh-CN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进入一个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frame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iframe</a:t>
            </a:r>
            <a:endPara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+mn-ea"/>
            </a:endParaRPr>
          </a:p>
        </p:txBody>
      </p:sp>
      <p:sp>
        <p:nvSpPr>
          <p:cNvPr id="54306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>
              <a:solidFill>
                <a:srgbClr val="595959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54308" name="内容占位符 2"/>
          <p:cNvSpPr txBox="1"/>
          <p:nvPr/>
        </p:nvSpPr>
        <p:spPr bwMode="auto">
          <a:xfrm>
            <a:off x="2209800" y="1756024"/>
            <a:ext cx="8793162" cy="151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有时，需要先进入一个</a:t>
            </a:r>
            <a:r>
              <a:rPr lang="en-US" altLang="zh-CN" sz="2000" dirty="0"/>
              <a:t>frame</a:t>
            </a:r>
            <a:r>
              <a:rPr lang="zh-CN" altLang="en-US" sz="2000" dirty="0"/>
              <a:t>或</a:t>
            </a:r>
            <a:r>
              <a:rPr lang="en-US" altLang="zh-CN" sz="2000" dirty="0"/>
              <a:t>iframe</a:t>
            </a:r>
            <a:r>
              <a:rPr lang="zh-CN" altLang="en-US" sz="2000" dirty="0"/>
              <a:t>再定位一个元素，这样效率更高，可以使用如下两个关键词</a:t>
            </a:r>
            <a:endParaRPr lang="en-US" altLang="zh-CN" sz="2000" dirty="0"/>
          </a:p>
          <a:p>
            <a:endParaRPr lang="en-US" altLang="zh-CN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进入一个</a:t>
            </a:r>
            <a:r>
              <a:rPr lang="en-US" altLang="zh-CN" sz="2000" dirty="0"/>
              <a:t>frame</a:t>
            </a:r>
            <a:r>
              <a:rPr lang="zh-CN" altLang="en-US" sz="2000" dirty="0"/>
              <a:t>或</a:t>
            </a:r>
            <a:r>
              <a:rPr lang="en-US" altLang="zh-CN" sz="2000" dirty="0"/>
              <a:t>iframe</a:t>
            </a:r>
            <a:endParaRPr lang="en-US" altLang="zh-CN" sz="2000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Select Frame | locator</a:t>
            </a:r>
            <a:endParaRPr lang="en-US" altLang="zh-CN" sz="20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/>
              <a:t>回到最上层</a:t>
            </a:r>
            <a:r>
              <a:rPr lang="en-US" altLang="zh-CN" sz="2000" dirty="0"/>
              <a:t>frame</a:t>
            </a:r>
            <a:r>
              <a:rPr lang="zh-CN" altLang="en-US" sz="2000" dirty="0"/>
              <a:t>或</a:t>
            </a:r>
            <a:r>
              <a:rPr lang="en-US" altLang="zh-CN" sz="2000" dirty="0"/>
              <a:t>iframe</a:t>
            </a:r>
            <a:endParaRPr lang="en-US" altLang="zh-CN" sz="2000" dirty="0"/>
          </a:p>
          <a:p>
            <a:pPr lvl="2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/>
              <a:t>Unselect Frame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5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5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5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4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4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js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定位：（</a:t>
            </a: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js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）</a:t>
            </a:r>
            <a:b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6356" name="内容占位符 2"/>
          <p:cNvSpPr txBox="1"/>
          <p:nvPr/>
        </p:nvSpPr>
        <p:spPr bwMode="auto">
          <a:xfrm>
            <a:off x="2319291" y="1576318"/>
            <a:ext cx="8793162" cy="476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en-US" altLang="zh-CN" sz="1800" dirty="0"/>
          </a:p>
          <a:p>
            <a:pPr lvl="1"/>
            <a:r>
              <a:rPr lang="en-US" altLang="zh-CN" sz="1800" dirty="0">
                <a:solidFill>
                  <a:srgbClr val="00B0F0"/>
                </a:solidFill>
              </a:rPr>
              <a:t>js</a:t>
            </a:r>
            <a:r>
              <a:rPr lang="zh-CN" altLang="en-US" sz="1800" dirty="0">
                <a:solidFill>
                  <a:srgbClr val="00B0F0"/>
                </a:solidFill>
              </a:rPr>
              <a:t>点击</a:t>
            </a:r>
            <a:endParaRPr lang="zh-CN" altLang="en-US" sz="18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execute javascript 		document.querySelectorAll('css')[0].click()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zh-CN" altLang="en-US" sz="1800" dirty="0">
                <a:solidFill>
                  <a:srgbClr val="00B0F0"/>
                </a:solidFill>
              </a:rPr>
              <a:t>移动</a:t>
            </a:r>
            <a:r>
              <a:rPr lang="en-US" altLang="zh-CN" sz="1800" dirty="0">
                <a:solidFill>
                  <a:srgbClr val="00B0F0"/>
                </a:solidFill>
              </a:rPr>
              <a:t>div</a:t>
            </a:r>
            <a:r>
              <a:rPr lang="zh-CN" altLang="en-US" sz="1800" dirty="0">
                <a:solidFill>
                  <a:srgbClr val="00B0F0"/>
                </a:solidFill>
              </a:rPr>
              <a:t>中内嵌滚动条</a:t>
            </a:r>
            <a:r>
              <a:rPr lang="en-US" altLang="zh-CN" sz="1800" dirty="0">
                <a:solidFill>
                  <a:srgbClr val="00B0F0"/>
                </a:solidFill>
              </a:rPr>
              <a:t> </a:t>
            </a:r>
            <a:r>
              <a:rPr lang="zh-CN" altLang="en-US" sz="1800" dirty="0">
                <a:solidFill>
                  <a:srgbClr val="00B0F0"/>
                </a:solidFill>
              </a:rPr>
              <a:t>（先定位，再移动）</a:t>
            </a:r>
            <a:endParaRPr lang="zh-CN" altLang="en-US" sz="18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/>
              <a:t>移动滚动条到最底端</a:t>
            </a:r>
            <a:endParaRPr lang="zh-CN" altLang="en-US" sz="1800" dirty="0"/>
          </a:p>
          <a:p>
            <a:pPr marL="0" lvl="1" indent="0">
              <a:buNone/>
            </a:pPr>
            <a:r>
              <a:rPr lang="en-US" altLang="zh-CN" sz="1800" dirty="0">
                <a:sym typeface="+mn-ea"/>
              </a:rPr>
              <a:t>execute javascript    document.querySelectorAll('css')[0].scrollTop=10000</a:t>
            </a:r>
            <a:endParaRPr lang="zh-CN" altLang="en-US" sz="1800" dirty="0">
              <a:sym typeface="+mn-ea"/>
            </a:endParaRPr>
          </a:p>
          <a:p>
            <a:pPr marL="457200" lvl="1" indent="0">
              <a:buNone/>
            </a:pPr>
            <a:r>
              <a:rPr lang="zh-CN" altLang="en-US" sz="1800" dirty="0">
                <a:sym typeface="+mn-ea"/>
              </a:rPr>
              <a:t>移动到最顶端</a:t>
            </a:r>
            <a:endParaRPr lang="zh-CN" altLang="en-US" sz="1800" dirty="0">
              <a:sym typeface="+mn-ea"/>
            </a:endParaRPr>
          </a:p>
          <a:p>
            <a:pPr marL="0" lvl="1" indent="0">
              <a:buNone/>
            </a:pPr>
            <a:r>
              <a:rPr lang="en-US" altLang="zh-CN" sz="1800" dirty="0">
                <a:sym typeface="+mn-ea"/>
              </a:rPr>
              <a:t>execute javascript    document.querySelectorAll('css')[0].scrollTop=0</a:t>
            </a:r>
            <a:endParaRPr lang="zh-CN" altLang="en-US" sz="1800" dirty="0">
              <a:sym typeface="+mn-ea"/>
            </a:endParaRPr>
          </a:p>
          <a:p>
            <a:pPr lvl="1"/>
            <a:r>
              <a:rPr lang="zh-CN" altLang="en-US" sz="1800" dirty="0">
                <a:solidFill>
                  <a:srgbClr val="00B0F0"/>
                </a:solidFill>
              </a:rPr>
              <a:t>正常网页直接进行移动</a:t>
            </a:r>
            <a:endParaRPr lang="zh-CN" altLang="en-US" sz="18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execute javascript    document.body.scrollTop=0</a:t>
            </a:r>
            <a:endParaRPr lang="en-US" altLang="zh-CN" sz="1800" dirty="0"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 dirty="0">
                <a:sym typeface="+mn-ea"/>
              </a:rPr>
              <a:t>execute javascript    document.scrollTop(0,50)</a:t>
            </a:r>
            <a:endParaRPr lang="en-US" altLang="zh-CN" sz="1800" dirty="0"/>
          </a:p>
        </p:txBody>
      </p:sp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30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js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定位：（</a:t>
            </a: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jQuery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）</a:t>
            </a:r>
            <a:b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6356" name="内容占位符 2"/>
          <p:cNvSpPr txBox="1"/>
          <p:nvPr/>
        </p:nvSpPr>
        <p:spPr bwMode="auto">
          <a:xfrm>
            <a:off x="2319291" y="1576318"/>
            <a:ext cx="8793162" cy="476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en-US" altLang="zh-CN" sz="1800" dirty="0"/>
          </a:p>
          <a:p>
            <a:pPr lvl="1"/>
            <a:r>
              <a:rPr lang="en-US" altLang="zh-CN" sz="1800" dirty="0">
                <a:solidFill>
                  <a:srgbClr val="00B0F0"/>
                </a:solidFill>
              </a:rPr>
              <a:t>jQuery</a:t>
            </a:r>
            <a:r>
              <a:rPr lang="zh-CN" altLang="en-US" sz="1800" dirty="0">
                <a:solidFill>
                  <a:srgbClr val="00B0F0"/>
                </a:solidFill>
              </a:rPr>
              <a:t>定位</a:t>
            </a:r>
            <a:r>
              <a:rPr lang="en-US" altLang="zh-CN" sz="1800" dirty="0">
                <a:solidFill>
                  <a:srgbClr val="00B0F0"/>
                </a:solidFill>
              </a:rPr>
              <a:t>(</a:t>
            </a:r>
            <a:r>
              <a:rPr lang="zh-CN" altLang="en-US" sz="1800" dirty="0">
                <a:solidFill>
                  <a:srgbClr val="00B0F0"/>
                </a:solidFill>
              </a:rPr>
              <a:t>定位使用的是</a:t>
            </a:r>
            <a:r>
              <a:rPr lang="en-US" altLang="zh-CN" sz="1800" dirty="0">
                <a:solidFill>
                  <a:srgbClr val="00B0F0"/>
                </a:solidFill>
              </a:rPr>
              <a:t>css</a:t>
            </a:r>
            <a:r>
              <a:rPr lang="zh-CN" altLang="en-US" sz="1800" dirty="0">
                <a:solidFill>
                  <a:srgbClr val="00B0F0"/>
                </a:solidFill>
              </a:rPr>
              <a:t>定位</a:t>
            </a:r>
            <a:r>
              <a:rPr lang="en-US" altLang="zh-CN" sz="1800" dirty="0">
                <a:solidFill>
                  <a:srgbClr val="00B0F0"/>
                </a:solidFill>
              </a:rPr>
              <a:t>)</a:t>
            </a:r>
            <a:endParaRPr lang="en-US" altLang="zh-CN" sz="18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execute javascript 		$('css').click()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1"/>
            <a:r>
              <a:rPr lang="en-US" altLang="zh-CN" sz="1800" dirty="0">
                <a:solidFill>
                  <a:srgbClr val="00B0F0"/>
                </a:solidFill>
              </a:rPr>
              <a:t>jQuery</a:t>
            </a:r>
            <a:r>
              <a:rPr lang="zh-CN" altLang="en-US" sz="1800" dirty="0">
                <a:solidFill>
                  <a:srgbClr val="00B0F0"/>
                </a:solidFill>
              </a:rPr>
              <a:t>事件</a:t>
            </a:r>
            <a:endParaRPr lang="zh-CN" altLang="en-US" sz="1800" dirty="0">
              <a:solidFill>
                <a:srgbClr val="00B0F0"/>
              </a:solidFill>
            </a:endParaRPr>
          </a:p>
          <a:p>
            <a:pPr marL="0" lvl="1" indent="0">
              <a:buNone/>
            </a:pPr>
            <a:r>
              <a:rPr lang="en-US" altLang="zh-CN" sz="1800" dirty="0">
                <a:sym typeface="+mn-ea"/>
              </a:rPr>
              <a:t>execute javascript 		$('css').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click</a:t>
            </a:r>
            <a:r>
              <a:rPr lang="en-US" altLang="zh-CN" sz="1800" dirty="0">
                <a:sym typeface="+mn-ea"/>
              </a:rPr>
              <a:t>()		</a:t>
            </a:r>
            <a:r>
              <a:rPr lang="zh-CN" altLang="en-US" sz="1800" dirty="0">
                <a:sym typeface="+mn-ea"/>
              </a:rPr>
              <a:t>定位后点击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lvl="1" indent="0">
              <a:buNone/>
            </a:pPr>
            <a:r>
              <a:rPr lang="en-US" altLang="zh-CN" sz="1800" dirty="0">
                <a:sym typeface="+mn-ea"/>
              </a:rPr>
              <a:t>execute javascript 		$('css').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dblclick</a:t>
            </a:r>
            <a:r>
              <a:rPr lang="en-US" altLang="zh-CN" sz="1800" dirty="0">
                <a:sym typeface="+mn-ea"/>
              </a:rPr>
              <a:t>()		</a:t>
            </a:r>
            <a:r>
              <a:rPr lang="zh-CN" altLang="en-US" sz="1800" dirty="0">
                <a:sym typeface="+mn-ea"/>
              </a:rPr>
              <a:t>定位后双击</a:t>
            </a:r>
            <a:endParaRPr lang="zh-CN" altLang="en-US" sz="1800" dirty="0">
              <a:sym typeface="+mn-ea"/>
            </a:endParaRPr>
          </a:p>
          <a:p>
            <a:pPr marL="0" lvl="1" indent="0">
              <a:buNone/>
            </a:pPr>
            <a:r>
              <a:rPr lang="en-US" altLang="zh-CN" sz="1800" dirty="0">
                <a:sym typeface="+mn-ea"/>
              </a:rPr>
              <a:t>execute javascript 		$('css').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text</a:t>
            </a:r>
            <a:r>
              <a:rPr lang="en-US" altLang="zh-CN" sz="1800" dirty="0">
                <a:sym typeface="+mn-ea"/>
              </a:rPr>
              <a:t>()		</a:t>
            </a:r>
            <a:r>
              <a:rPr lang="zh-CN" altLang="en-US" sz="1800" dirty="0">
                <a:sym typeface="+mn-ea"/>
              </a:rPr>
              <a:t>定位后得到元素的文字</a:t>
            </a:r>
            <a:endParaRPr lang="zh-CN" altLang="en-US" sz="1800" dirty="0">
              <a:sym typeface="+mn-ea"/>
            </a:endParaRPr>
          </a:p>
          <a:p>
            <a:pPr marL="0" lvl="1" indent="0">
              <a:buNone/>
            </a:pPr>
            <a:r>
              <a:rPr lang="en-US" altLang="zh-CN" sz="1800" dirty="0">
                <a:sym typeface="+mn-ea"/>
              </a:rPr>
              <a:t>execute javascript 		$('css').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text</a:t>
            </a:r>
            <a:r>
              <a:rPr lang="en-US" altLang="zh-CN" sz="1800" dirty="0">
                <a:sym typeface="+mn-ea"/>
              </a:rPr>
              <a:t>('</a:t>
            </a:r>
            <a:r>
              <a:rPr lang="zh-CN" altLang="en-US" sz="1800" dirty="0">
                <a:sym typeface="+mn-ea"/>
              </a:rPr>
              <a:t>文字</a:t>
            </a:r>
            <a:r>
              <a:rPr lang="en-US" altLang="zh-CN" sz="1800" dirty="0">
                <a:sym typeface="+mn-ea"/>
              </a:rPr>
              <a:t>')	</a:t>
            </a:r>
            <a:r>
              <a:rPr lang="zh-CN" altLang="en-US" sz="1800" dirty="0">
                <a:sym typeface="+mn-ea"/>
              </a:rPr>
              <a:t>定位后输入文字</a:t>
            </a: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lvl="1" indent="0">
              <a:buNone/>
            </a:pPr>
            <a:r>
              <a:rPr lang="zh-CN" altLang="en-US" sz="1800" dirty="0">
                <a:solidFill>
                  <a:srgbClr val="00B0F0"/>
                </a:solidFill>
                <a:sym typeface="+mn-ea"/>
              </a:rPr>
              <a:t>返回得到的文字</a:t>
            </a:r>
            <a:endParaRPr lang="zh-CN" altLang="en-US" sz="1800" dirty="0">
              <a:solidFill>
                <a:srgbClr val="00B0F0"/>
              </a:solidFill>
              <a:sym typeface="+mn-ea"/>
            </a:endParaRPr>
          </a:p>
          <a:p>
            <a:pPr marL="0" lvl="1" indent="0">
              <a:buNone/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${x}		</a:t>
            </a:r>
            <a:r>
              <a:rPr lang="en-US" altLang="zh-CN" sz="1800" dirty="0">
                <a:sym typeface="+mn-ea"/>
              </a:rPr>
              <a:t>execute javascript 		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return</a:t>
            </a:r>
            <a:r>
              <a:rPr lang="en-US" altLang="zh-CN" sz="1800" dirty="0">
                <a:sym typeface="+mn-ea"/>
              </a:rPr>
              <a:t> $('css').text()</a:t>
            </a:r>
            <a:endParaRPr lang="en-US" altLang="zh-CN" sz="1800" dirty="0">
              <a:solidFill>
                <a:schemeClr val="tx1"/>
              </a:solidFill>
              <a:sym typeface="+mn-ea"/>
            </a:endParaRPr>
          </a:p>
          <a:p>
            <a:pPr marL="0" lvl="1" indent="0"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lvl="1" indent="0"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0" lvl="1" indent="0">
              <a:buNone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1000"/>
                                        <p:tgtEl>
                                          <p:spTgt spid="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17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102360" y="27940"/>
            <a:ext cx="7124700" cy="73914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css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定位：</a:t>
            </a:r>
            <a:endParaRPr lang="zh-CN" alt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5330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8148638" cy="43212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Clr>
                <a:srgbClr val="D23B07"/>
              </a:buClr>
              <a:buFont typeface="Wingdings" panose="05000000000000000000" pitchFamily="2" charset="2"/>
              <a:buChar char="§"/>
            </a:pP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eaLnBrk="1" hangingPunct="1"/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  <p:pic>
        <p:nvPicPr>
          <p:cNvPr id="2" name="图片 1" descr="搜狗截图_2018-04-14_20-30-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" y="577850"/>
            <a:ext cx="10580370" cy="6203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网页代码：</a:t>
            </a:r>
            <a:endParaRPr lang="zh-CN" alt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+mn-ea"/>
            </a:endParaRPr>
          </a:p>
        </p:txBody>
      </p:sp>
      <p:sp>
        <p:nvSpPr>
          <p:cNvPr id="56356" name="内容占位符 2"/>
          <p:cNvSpPr txBox="1"/>
          <p:nvPr/>
        </p:nvSpPr>
        <p:spPr bwMode="auto">
          <a:xfrm>
            <a:off x="2319291" y="1576318"/>
            <a:ext cx="8793162" cy="476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zh-CN" altLang="zh-CN" sz="1800" dirty="0"/>
          </a:p>
        </p:txBody>
      </p:sp>
      <p:pic>
        <p:nvPicPr>
          <p:cNvPr id="2" name="图片 1" descr="搜狗截图_2018-04-14_20-30-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885825"/>
            <a:ext cx="11378565" cy="5895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668145" y="-72390"/>
            <a:ext cx="7124700" cy="951230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定位实例：</a:t>
            </a:r>
            <a:endParaRPr lang="zh-CN" altLang="en-US" b="1" dirty="0" smtClean="0">
              <a:solidFill>
                <a:srgbClr val="00B0F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+mn-ea"/>
            </a:endParaRPr>
          </a:p>
        </p:txBody>
      </p:sp>
      <p:sp>
        <p:nvSpPr>
          <p:cNvPr id="56356" name="内容占位符 2"/>
          <p:cNvSpPr txBox="1"/>
          <p:nvPr/>
        </p:nvSpPr>
        <p:spPr bwMode="auto">
          <a:xfrm>
            <a:off x="2319291" y="1576318"/>
            <a:ext cx="8793162" cy="476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zh-CN" altLang="zh-CN" sz="1800" dirty="0"/>
          </a:p>
        </p:txBody>
      </p:sp>
      <p:pic>
        <p:nvPicPr>
          <p:cNvPr id="3" name="图片 2" descr="搜狗截图_2018-04-14_20-31-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462280"/>
            <a:ext cx="11369040" cy="6318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css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+mn-ea"/>
              </a:rPr>
              <a:t>结构定位：</a:t>
            </a:r>
            <a:endParaRPr lang="zh-CN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+mn-ea"/>
            </a:endParaRPr>
          </a:p>
        </p:txBody>
      </p:sp>
      <p:sp>
        <p:nvSpPr>
          <p:cNvPr id="56356" name="内容占位符 2"/>
          <p:cNvSpPr txBox="1"/>
          <p:nvPr/>
        </p:nvSpPr>
        <p:spPr bwMode="auto">
          <a:xfrm>
            <a:off x="2434861" y="1600448"/>
            <a:ext cx="8793162" cy="4765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zh-CN" sz="1800" dirty="0">
                <a:sym typeface="+mn-ea"/>
              </a:rPr>
              <a:t>1、 li&gt;a       ：选中 li 标签的子元素 a</a:t>
            </a:r>
            <a:endParaRPr lang="zh-CN" altLang="zh-CN" sz="1800" dirty="0">
              <a:sym typeface="+mn-ea"/>
            </a:endParaRPr>
          </a:p>
          <a:p>
            <a:pPr>
              <a:defRPr/>
            </a:pPr>
            <a:r>
              <a:rPr lang="zh-CN" altLang="zh-CN" sz="1800" dirty="0">
                <a:sym typeface="+mn-ea"/>
              </a:rPr>
              <a:t>2、 li +a      ：选中 li 同级的 下一个 a</a:t>
            </a:r>
            <a:endParaRPr lang="zh-CN" altLang="zh-CN" sz="1800" dirty="0">
              <a:sym typeface="+mn-ea"/>
            </a:endParaRPr>
          </a:p>
          <a:p>
            <a:pPr>
              <a:defRPr/>
            </a:pPr>
            <a:endParaRPr lang="zh-CN" altLang="zh-CN" sz="1800" dirty="0">
              <a:sym typeface="+mn-ea"/>
            </a:endParaRPr>
          </a:p>
          <a:p>
            <a:pPr>
              <a:defRPr/>
            </a:pPr>
            <a:r>
              <a:rPr lang="en-US" altLang="zh-CN" sz="1800" dirty="0">
                <a:sym typeface="+mn-ea"/>
              </a:rPr>
              <a:t>3</a:t>
            </a:r>
            <a:r>
              <a:rPr lang="zh-CN" altLang="zh-CN" sz="1800" dirty="0">
                <a:sym typeface="+mn-ea"/>
              </a:rPr>
              <a:t>、 li&gt;a:nth-child(n)   /  li&gt;a:nth-of-type(n) ：选中 li 下第 n 个 a</a:t>
            </a:r>
            <a:endParaRPr lang="zh-CN" altLang="zh-CN" sz="1800" dirty="0"/>
          </a:p>
          <a:p>
            <a:pPr>
              <a:defRPr/>
            </a:pPr>
            <a:r>
              <a:rPr lang="zh-CN" altLang="zh-CN" sz="1800" dirty="0">
                <a:sym typeface="+mn-ea"/>
              </a:rPr>
              <a:t>      li&gt;a:nth-last-child(n)   /  li&gt;a:nth-last-of-type(n)：选中 li 下,倒数第 n 个 a</a:t>
            </a:r>
            <a:endParaRPr lang="zh-CN" altLang="zh-CN" sz="1800" dirty="0"/>
          </a:p>
          <a:p>
            <a:pPr>
              <a:defRPr/>
            </a:pPr>
            <a:r>
              <a:rPr lang="zh-CN" altLang="zh-CN" sz="1800" dirty="0">
                <a:sym typeface="+mn-ea"/>
              </a:rPr>
              <a:t>      如果 n = odd 表示奇数</a:t>
            </a:r>
            <a:endParaRPr lang="zh-CN" altLang="zh-CN" sz="1800" dirty="0"/>
          </a:p>
          <a:p>
            <a:pPr>
              <a:defRPr/>
            </a:pPr>
            <a:r>
              <a:rPr lang="zh-CN" altLang="zh-CN" sz="1800" dirty="0">
                <a:sym typeface="+mn-ea"/>
              </a:rPr>
              <a:t>      如果 n = even 表示偶数</a:t>
            </a:r>
            <a:endParaRPr lang="zh-CN" altLang="zh-CN" sz="1800" dirty="0">
              <a:sym typeface="+mn-ea"/>
            </a:endParaRPr>
          </a:p>
          <a:p>
            <a:pPr>
              <a:defRPr/>
            </a:pPr>
            <a:endParaRPr lang="zh-CN" altLang="zh-CN" sz="1800" dirty="0">
              <a:sym typeface="+mn-ea"/>
            </a:endParaRPr>
          </a:p>
          <a:p>
            <a:pPr>
              <a:defRPr/>
            </a:pPr>
            <a:r>
              <a:rPr lang="en-US" altLang="zh-CN" sz="1800" dirty="0">
                <a:sym typeface="+mn-ea"/>
              </a:rPr>
              <a:t>4</a:t>
            </a:r>
            <a:r>
              <a:rPr lang="zh-CN" altLang="zh-CN" sz="1800" dirty="0">
                <a:sym typeface="+mn-ea"/>
              </a:rPr>
              <a:t>、 li&gt;a:last-child  /  li&gt;a:last-of-type  : 选中 li 下最后面一个 a</a:t>
            </a:r>
            <a:endParaRPr lang="zh-CN" altLang="zh-CN" sz="1800" dirty="0"/>
          </a:p>
          <a:p>
            <a:pPr>
              <a:defRPr/>
            </a:pPr>
            <a:r>
              <a:rPr lang="en-US" altLang="zh-CN" sz="1800" dirty="0">
                <a:sym typeface="+mn-ea"/>
              </a:rPr>
              <a:t>     </a:t>
            </a:r>
            <a:r>
              <a:rPr lang="zh-CN" altLang="zh-CN" sz="1800" dirty="0">
                <a:sym typeface="+mn-ea"/>
              </a:rPr>
              <a:t> li&gt;a:</a:t>
            </a:r>
            <a:r>
              <a:rPr lang="en-US" altLang="zh-CN" sz="1800" dirty="0">
                <a:sym typeface="+mn-ea"/>
              </a:rPr>
              <a:t>first</a:t>
            </a:r>
            <a:r>
              <a:rPr lang="zh-CN" altLang="zh-CN" sz="1800" dirty="0">
                <a:sym typeface="+mn-ea"/>
              </a:rPr>
              <a:t>-child  /  li&gt;a:</a:t>
            </a:r>
            <a:r>
              <a:rPr lang="en-US" altLang="zh-CN" sz="1800" dirty="0">
                <a:sym typeface="+mn-ea"/>
              </a:rPr>
              <a:t>first</a:t>
            </a:r>
            <a:r>
              <a:rPr lang="zh-CN" altLang="zh-CN" sz="1800" dirty="0">
                <a:sym typeface="+mn-ea"/>
              </a:rPr>
              <a:t>-of-type  : 选中 li 下第一个个 a</a:t>
            </a:r>
            <a:endParaRPr lang="zh-CN" altLang="zh-CN" sz="1800" dirty="0">
              <a:sym typeface="+mn-ea"/>
            </a:endParaRPr>
          </a:p>
          <a:p>
            <a:pPr>
              <a:defRPr/>
            </a:pPr>
            <a:endParaRPr lang="zh-CN" altLang="zh-CN" sz="1800" dirty="0">
              <a:sym typeface="+mn-ea"/>
            </a:endParaRPr>
          </a:p>
          <a:p>
            <a:pPr>
              <a:defRPr/>
            </a:pPr>
            <a:r>
              <a:rPr lang="en-US" altLang="zh-CN" sz="1800" dirty="0">
                <a:sym typeface="+mn-ea"/>
              </a:rPr>
              <a:t>5</a:t>
            </a:r>
            <a:r>
              <a:rPr lang="zh-CN" altLang="zh-CN" sz="1800" dirty="0">
                <a:sym typeface="+mn-ea"/>
              </a:rPr>
              <a:t>、 li&gt;a:only-child      ：li 下只有1个a的 a 标签</a:t>
            </a:r>
            <a:endParaRPr lang="zh-CN" altLang="zh-CN" sz="1800" dirty="0"/>
          </a:p>
          <a:p>
            <a:pPr>
              <a:defRPr/>
            </a:pPr>
            <a:endParaRPr lang="zh-CN" altLang="zh-CN" sz="1800" dirty="0"/>
          </a:p>
          <a:p>
            <a:pPr>
              <a:defRPr/>
            </a:pPr>
            <a:endParaRPr sz="1800" b="1" dirty="0" smtClean="0"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5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6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4" dur="2000"/>
                                        <p:tgtEl>
                                          <p:spTgt spid="56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9" dur="2000"/>
                                        <p:tgtEl>
                                          <p:spTgt spid="56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56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95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8397" name="Rounded Rectangular Callout 34"/>
          <p:cNvSpPr>
            <a:spLocks noChangeAspect="1"/>
          </p:cNvSpPr>
          <p:nvPr/>
        </p:nvSpPr>
        <p:spPr bwMode="auto">
          <a:xfrm>
            <a:off x="9544051" y="4497389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5840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403" name="Isosceles Triangle 5"/>
          <p:cNvSpPr>
            <a:spLocks noChangeArrowheads="1"/>
          </p:cNvSpPr>
          <p:nvPr/>
        </p:nvSpPr>
        <p:spPr bwMode="auto">
          <a:xfrm rot="16200000" flipV="1">
            <a:off x="7485857" y="3029744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12113" y="4257821"/>
            <a:ext cx="577594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selenium2library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操作浏览器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9428" name="内容占位符 2"/>
          <p:cNvSpPr txBox="1"/>
          <p:nvPr/>
        </p:nvSpPr>
        <p:spPr bwMode="auto">
          <a:xfrm>
            <a:off x="2227263" y="1736725"/>
            <a:ext cx="879475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altLang="zh-CN" sz="2000" dirty="0"/>
              <a:t>Selenium2Lib</a:t>
            </a:r>
            <a:r>
              <a:rPr lang="zh-CN" altLang="en-US" sz="2000" dirty="0"/>
              <a:t>提供了与浏览器交互的关键词：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Open Browser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Maximize Browser Window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Go To 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Go Back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Reload Page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Close Window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Close Browser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Close All Browsers</a:t>
            </a:r>
            <a:endParaRPr lang="en-US" altLang="zh-CN" sz="2000" dirty="0"/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1" name="Rounded Rectangular Callout 30"/>
          <p:cNvSpPr>
            <a:spLocks noChangeAspect="1"/>
          </p:cNvSpPr>
          <p:nvPr/>
        </p:nvSpPr>
        <p:spPr bwMode="auto">
          <a:xfrm>
            <a:off x="2154238" y="3625851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驱动不同的浏览器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0451" name="内容占位符 2"/>
          <p:cNvSpPr txBox="1"/>
          <p:nvPr/>
        </p:nvSpPr>
        <p:spPr bwMode="auto">
          <a:xfrm>
            <a:off x="1731963" y="1985963"/>
            <a:ext cx="879316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48163" y="1743409"/>
            <a:ext cx="6869188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accent1"/>
                </a:solidFill>
              </a:rPr>
              <a:t>Selenium </a:t>
            </a:r>
            <a:r>
              <a:rPr lang="zh-CN" altLang="en-US" b="1" dirty="0">
                <a:solidFill>
                  <a:schemeClr val="accent1"/>
                </a:solidFill>
              </a:rPr>
              <a:t>默认的是</a:t>
            </a:r>
            <a:r>
              <a:rPr lang="en-US" altLang="zh-CN" b="1" dirty="0">
                <a:solidFill>
                  <a:schemeClr val="accent1"/>
                </a:solidFill>
              </a:rPr>
              <a:t>Firefox</a:t>
            </a:r>
            <a:r>
              <a:rPr lang="zh-CN" altLang="en-US" b="1" dirty="0">
                <a:solidFill>
                  <a:schemeClr val="accent1"/>
                </a:solidFill>
              </a:rPr>
              <a:t>浏览器，其他浏览器需要自己的</a:t>
            </a:r>
            <a:r>
              <a:rPr lang="en-US" altLang="zh-CN" b="1" dirty="0">
                <a:solidFill>
                  <a:schemeClr val="accent1"/>
                </a:solidFill>
              </a:rPr>
              <a:t>driver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pic>
        <p:nvPicPr>
          <p:cNvPr id="60453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2471739"/>
            <a:ext cx="3182938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5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0" y="3736975"/>
            <a:ext cx="26289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55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132138" y="6011864"/>
            <a:ext cx="71564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曲线连接符 4"/>
          <p:cNvCxnSpPr/>
          <p:nvPr/>
        </p:nvCxnSpPr>
        <p:spPr>
          <a:xfrm rot="16200000" flipH="1">
            <a:off x="6717507" y="5034757"/>
            <a:ext cx="1095375" cy="773112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57" name="文本框 7"/>
          <p:cNvSpPr txBox="1">
            <a:spLocks noChangeArrowheads="1"/>
          </p:cNvSpPr>
          <p:nvPr/>
        </p:nvSpPr>
        <p:spPr bwMode="auto">
          <a:xfrm>
            <a:off x="6088064" y="2706688"/>
            <a:ext cx="2663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800">
                <a:solidFill>
                  <a:srgbClr val="00B0F0"/>
                </a:solidFill>
              </a:rPr>
              <a:t>1</a:t>
            </a:r>
            <a:r>
              <a:rPr lang="zh-CN" altLang="en-US" sz="1800">
                <a:solidFill>
                  <a:srgbClr val="00B0F0"/>
                </a:solidFill>
              </a:rPr>
              <a:t>、下载</a:t>
            </a:r>
            <a:r>
              <a:rPr lang="en-US" altLang="zh-CN" sz="1800">
                <a:solidFill>
                  <a:srgbClr val="00B0F0"/>
                </a:solidFill>
              </a:rPr>
              <a:t>IE</a:t>
            </a:r>
            <a:r>
              <a:rPr lang="zh-CN" altLang="en-US" sz="1800">
                <a:solidFill>
                  <a:srgbClr val="00B0F0"/>
                </a:solidFill>
              </a:rPr>
              <a:t>的</a:t>
            </a:r>
            <a:r>
              <a:rPr lang="en-US" altLang="zh-CN" sz="1800">
                <a:solidFill>
                  <a:srgbClr val="00B0F0"/>
                </a:solidFill>
              </a:rPr>
              <a:t>driver</a:t>
            </a:r>
            <a:endParaRPr lang="en-US" altLang="zh-CN" sz="1800">
              <a:solidFill>
                <a:srgbClr val="00B0F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800">
                <a:solidFill>
                  <a:srgbClr val="00B0F0"/>
                </a:solidFill>
              </a:rPr>
              <a:t>2</a:t>
            </a:r>
            <a:r>
              <a:rPr lang="zh-CN" altLang="en-US" sz="1800">
                <a:solidFill>
                  <a:srgbClr val="00B0F0"/>
                </a:solidFill>
              </a:rPr>
              <a:t>、放到项目目录下</a:t>
            </a:r>
            <a:endParaRPr lang="zh-CN" altLang="en-US" sz="180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自动化测试框架的职责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定义一种统一的方式来书写和组织测试用例（测试步骤，测试数据与期待返回值）；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控制测试用例的执行过程；</a:t>
            </a:r>
            <a:endParaRPr lang="zh-CN" altLang="en-US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生成测试报告和测试日志；</a:t>
            </a:r>
            <a:endParaRPr lang="zh-CN" altLang="en-US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1476" name="内容占位符 2"/>
          <p:cNvSpPr txBox="1"/>
          <p:nvPr/>
        </p:nvSpPr>
        <p:spPr bwMode="auto">
          <a:xfrm>
            <a:off x="2182813" y="1817688"/>
            <a:ext cx="879316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点击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Click Button | locator 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Click Element | locator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Click Image | locator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Click Link | locator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Double Click Element | locator</a:t>
            </a:r>
            <a:endParaRPr lang="en-US" altLang="zh-CN" sz="2000" dirty="0"/>
          </a:p>
          <a:p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有时在</a:t>
            </a:r>
            <a:r>
              <a:rPr lang="en-US" altLang="zh-CN" sz="2000" dirty="0"/>
              <a:t>IE</a:t>
            </a:r>
            <a:r>
              <a:rPr lang="zh-CN" altLang="en-US" sz="2000" dirty="0"/>
              <a:t>中，</a:t>
            </a:r>
            <a:r>
              <a:rPr lang="en-US" altLang="zh-CN" sz="2000" dirty="0"/>
              <a:t>Click</a:t>
            </a:r>
            <a:r>
              <a:rPr lang="zh-CN" altLang="en-US" sz="2000" dirty="0"/>
              <a:t>不起作用，可以用如下命令来替代</a:t>
            </a:r>
            <a:endParaRPr lang="en-US" altLang="zh-CN" sz="20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Press Key | &lt;id&gt; | </a:t>
            </a:r>
            <a:r>
              <a:rPr lang="en-US" altLang="zh-CN" sz="2000" dirty="0">
                <a:hlinkClick r:id="rId1" action="ppaction://hlinkfile"/>
              </a:rPr>
              <a:t>\\13</a:t>
            </a:r>
            <a:r>
              <a:rPr lang="zh-CN" altLang="en-US" sz="2000" dirty="0"/>
              <a:t>或</a:t>
            </a:r>
            <a:r>
              <a:rPr lang="en-US" altLang="zh-CN" sz="2000" dirty="0">
                <a:hlinkClick r:id="rId2" action="ppaction://hlinkfile"/>
              </a:rPr>
              <a:t>\\10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2500" name="内容占位符 2"/>
          <p:cNvSpPr txBox="1"/>
          <p:nvPr/>
        </p:nvSpPr>
        <p:spPr bwMode="auto">
          <a:xfrm>
            <a:off x="2182813" y="1817688"/>
            <a:ext cx="7326312" cy="77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输入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Input Password | locator | text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Input Text| locator | text</a:t>
            </a:r>
            <a:endParaRPr lang="zh-CN" altLang="en-US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有时会出现输入之后界面没有的问题，可以用如下命令来触发页面更新</a:t>
            </a:r>
            <a:endParaRPr lang="en-US" altLang="zh-CN" sz="20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Press Key | &lt;id&gt; | </a:t>
            </a:r>
            <a:r>
              <a:rPr lang="en-US" altLang="zh-CN" sz="2000" dirty="0">
                <a:hlinkClick r:id="rId1" action="ppaction://hlinkfile"/>
              </a:rPr>
              <a:t>\\13</a:t>
            </a:r>
            <a:r>
              <a:rPr lang="zh-CN" altLang="en-US" sz="2000" dirty="0"/>
              <a:t>或</a:t>
            </a:r>
            <a:r>
              <a:rPr lang="en-US" altLang="zh-CN" sz="2000" dirty="0">
                <a:hlinkClick r:id="rId2" action="ppaction://hlinkfile"/>
              </a:rPr>
              <a:t>\\10</a:t>
            </a:r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3524" name="Rectangle 3"/>
          <p:cNvSpPr txBox="1">
            <a:spLocks noChangeArrowheads="1"/>
          </p:cNvSpPr>
          <p:nvPr/>
        </p:nvSpPr>
        <p:spPr bwMode="auto">
          <a:xfrm>
            <a:off x="2209800" y="1328193"/>
            <a:ext cx="4261109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dirty="0"/>
              <a:t>按键</a:t>
            </a:r>
            <a:endParaRPr lang="en-US" altLang="zh-CN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Press Key | locator | key </a:t>
            </a:r>
            <a:endParaRPr lang="en-US" altLang="zh-CN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1800" dirty="0"/>
              <a:t>例子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Press Key | </a:t>
            </a:r>
            <a:r>
              <a:rPr lang="en-US" altLang="zh-CN" sz="1800" dirty="0" err="1"/>
              <a:t>text_field</a:t>
            </a:r>
            <a:r>
              <a:rPr lang="en-US" altLang="zh-CN" sz="1800" dirty="0"/>
              <a:t>   | q |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Press Key | </a:t>
            </a:r>
            <a:r>
              <a:rPr lang="en-US" altLang="zh-CN" sz="1800" dirty="0" err="1"/>
              <a:t>login_button</a:t>
            </a:r>
            <a:r>
              <a:rPr lang="en-US" altLang="zh-CN" sz="1800" dirty="0"/>
              <a:t> | \\13 | # ASCII code for </a:t>
            </a:r>
            <a:endParaRPr lang="en-US" altLang="zh-CN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特殊编码</a:t>
            </a:r>
            <a:endParaRPr lang="en-US" altLang="zh-CN" dirty="0"/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0: </a:t>
            </a:r>
            <a:r>
              <a:rPr lang="en-US" altLang="zh-CN" sz="1500" dirty="0" err="1">
                <a:latin typeface="Arial" panose="020B0604020202020204" pitchFamily="34" charset="0"/>
              </a:rPr>
              <a:t>Keys.NULL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8: </a:t>
            </a:r>
            <a:r>
              <a:rPr lang="en-US" altLang="zh-CN" sz="1500" dirty="0" err="1">
                <a:latin typeface="Arial" panose="020B0604020202020204" pitchFamily="34" charset="0"/>
              </a:rPr>
              <a:t>Keys.BACK_SPACE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9: </a:t>
            </a:r>
            <a:r>
              <a:rPr lang="en-US" altLang="zh-CN" sz="1500" dirty="0" err="1">
                <a:latin typeface="Arial" panose="020B0604020202020204" pitchFamily="34" charset="0"/>
              </a:rPr>
              <a:t>Keys.TAB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10: </a:t>
            </a:r>
            <a:r>
              <a:rPr lang="en-US" altLang="zh-CN" sz="1500" dirty="0" err="1">
                <a:latin typeface="Arial" panose="020B0604020202020204" pitchFamily="34" charset="0"/>
              </a:rPr>
              <a:t>Keys.RETURN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13: </a:t>
            </a:r>
            <a:r>
              <a:rPr lang="en-US" altLang="zh-CN" sz="1500" dirty="0" err="1">
                <a:latin typeface="Arial" panose="020B0604020202020204" pitchFamily="34" charset="0"/>
              </a:rPr>
              <a:t>Keys.ENTER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24: </a:t>
            </a:r>
            <a:r>
              <a:rPr lang="en-US" altLang="zh-CN" sz="1500" dirty="0" err="1">
                <a:latin typeface="Arial" panose="020B0604020202020204" pitchFamily="34" charset="0"/>
              </a:rPr>
              <a:t>Keys.CANCEL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27: </a:t>
            </a:r>
            <a:r>
              <a:rPr lang="en-US" altLang="zh-CN" sz="1500" dirty="0" err="1">
                <a:latin typeface="Arial" panose="020B0604020202020204" pitchFamily="34" charset="0"/>
              </a:rPr>
              <a:t>Keys.ESCAPE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32: </a:t>
            </a:r>
            <a:r>
              <a:rPr lang="en-US" altLang="zh-CN" sz="1500" dirty="0" err="1">
                <a:latin typeface="Arial" panose="020B0604020202020204" pitchFamily="34" charset="0"/>
              </a:rPr>
              <a:t>Keys.SPACE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42: </a:t>
            </a:r>
            <a:r>
              <a:rPr lang="en-US" altLang="zh-CN" sz="1500" dirty="0" err="1">
                <a:latin typeface="Arial" panose="020B0604020202020204" pitchFamily="34" charset="0"/>
              </a:rPr>
              <a:t>Keys.MULTIPLY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</p:txBody>
      </p:sp>
      <p:sp>
        <p:nvSpPr>
          <p:cNvPr id="63525" name="TextBox 1"/>
          <p:cNvSpPr txBox="1">
            <a:spLocks noChangeArrowheads="1"/>
          </p:cNvSpPr>
          <p:nvPr/>
        </p:nvSpPr>
        <p:spPr bwMode="auto">
          <a:xfrm>
            <a:off x="6218877" y="3930556"/>
            <a:ext cx="4480968" cy="2262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43: </a:t>
            </a:r>
            <a:r>
              <a:rPr lang="en-US" altLang="zh-CN" sz="1500" dirty="0" err="1">
                <a:latin typeface="Arial" panose="020B0604020202020204" pitchFamily="34" charset="0"/>
              </a:rPr>
              <a:t>Keys.ADD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44: </a:t>
            </a:r>
            <a:r>
              <a:rPr lang="en-US" altLang="zh-CN" sz="1500" dirty="0" err="1">
                <a:latin typeface="Arial" panose="020B0604020202020204" pitchFamily="34" charset="0"/>
              </a:rPr>
              <a:t>Keys.SEPARATOR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45: </a:t>
            </a:r>
            <a:r>
              <a:rPr lang="en-US" altLang="zh-CN" sz="1500" dirty="0" err="1">
                <a:latin typeface="Arial" panose="020B0604020202020204" pitchFamily="34" charset="0"/>
              </a:rPr>
              <a:t>Keys.SUBTRACT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56: </a:t>
            </a:r>
            <a:r>
              <a:rPr lang="en-US" altLang="zh-CN" sz="1500" dirty="0" err="1">
                <a:latin typeface="Arial" panose="020B0604020202020204" pitchFamily="34" charset="0"/>
              </a:rPr>
              <a:t>Keys.DECIMAL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57: </a:t>
            </a:r>
            <a:r>
              <a:rPr lang="en-US" altLang="zh-CN" sz="1500" dirty="0" err="1">
                <a:latin typeface="Arial" panose="020B0604020202020204" pitchFamily="34" charset="0"/>
              </a:rPr>
              <a:t>Keys.DIVIDE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59: </a:t>
            </a:r>
            <a:r>
              <a:rPr lang="en-US" altLang="zh-CN" sz="1500" dirty="0" err="1">
                <a:latin typeface="Arial" panose="020B0604020202020204" pitchFamily="34" charset="0"/>
              </a:rPr>
              <a:t>Keys.SEMICOLON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61: </a:t>
            </a:r>
            <a:r>
              <a:rPr lang="en-US" altLang="zh-CN" sz="1500" dirty="0" err="1">
                <a:latin typeface="Arial" panose="020B0604020202020204" pitchFamily="34" charset="0"/>
              </a:rPr>
              <a:t>Keys.EQUALS</a:t>
            </a:r>
            <a:r>
              <a:rPr lang="en-US" altLang="zh-CN" sz="1500" dirty="0">
                <a:latin typeface="Arial" panose="020B0604020202020204" pitchFamily="34" charset="0"/>
              </a:rPr>
              <a:t>,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lvl="2">
              <a:spcAft>
                <a:spcPct val="0"/>
              </a:spcAft>
              <a:buClr>
                <a:srgbClr val="00B0F0"/>
              </a:buClr>
              <a:buFontTx/>
              <a:buChar char="•"/>
            </a:pPr>
            <a:r>
              <a:rPr lang="en-US" altLang="zh-CN" sz="1500" dirty="0">
                <a:latin typeface="Arial" panose="020B0604020202020204" pitchFamily="34" charset="0"/>
              </a:rPr>
              <a:t>127: </a:t>
            </a:r>
            <a:r>
              <a:rPr lang="en-US" altLang="zh-CN" sz="1500" dirty="0" err="1">
                <a:latin typeface="Arial" panose="020B0604020202020204" pitchFamily="34" charset="0"/>
              </a:rPr>
              <a:t>Keys.DELETE</a:t>
            </a:r>
            <a:endParaRPr lang="zh-CN" altLang="en-US" sz="15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内容占位符 2"/>
          <p:cNvSpPr txBox="1"/>
          <p:nvPr/>
        </p:nvSpPr>
        <p:spPr>
          <a:xfrm>
            <a:off x="2209800" y="1431333"/>
            <a:ext cx="8793162" cy="4969467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Selenium2Lib</a:t>
            </a:r>
            <a:r>
              <a:rPr lang="zh-CN" altLang="en-US" sz="1800" dirty="0"/>
              <a:t>提供了和其他界面元素交互的关键词：</a:t>
            </a:r>
            <a:endParaRPr lang="en-US" altLang="zh-CN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Element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Focus </a:t>
            </a:r>
            <a:r>
              <a:rPr lang="zh-CN" altLang="en-US" sz="1800" dirty="0"/>
              <a:t>聚焦</a:t>
            </a:r>
            <a:endParaRPr lang="zh-CN" altLang="en-US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Simulate </a:t>
            </a:r>
            <a:r>
              <a:rPr lang="zh-CN" altLang="en-US" sz="1800" dirty="0"/>
              <a:t>模拟时间触发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Open Context Menu </a:t>
            </a:r>
            <a:r>
              <a:rPr lang="zh-CN" altLang="en-US" sz="1800" dirty="0"/>
              <a:t>打开</a:t>
            </a:r>
            <a:endParaRPr lang="en-US" altLang="zh-CN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List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Select All From List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Select From List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Unselect From </a:t>
            </a:r>
            <a:r>
              <a:rPr lang="en-US" altLang="zh-CN" sz="1800" dirty="0" smtClean="0"/>
              <a:t>List</a:t>
            </a:r>
            <a:endParaRPr lang="en-US" altLang="zh-CN" sz="1800" dirty="0" smtClean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Checkbox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Select Checkbox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Unselect Checkbox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endParaRPr lang="en-US" altLang="zh-CN" sz="18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4" name="内容占位符 2"/>
          <p:cNvSpPr txBox="1"/>
          <p:nvPr/>
        </p:nvSpPr>
        <p:spPr>
          <a:xfrm>
            <a:off x="2228057" y="1460501"/>
            <a:ext cx="8793163" cy="471805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  <a:defRPr/>
            </a:pPr>
            <a:r>
              <a:rPr lang="en-US" altLang="zh-CN" sz="2000" dirty="0"/>
              <a:t>Selenium2Lib</a:t>
            </a:r>
            <a:r>
              <a:rPr lang="zh-CN" altLang="en-US" sz="2000" dirty="0"/>
              <a:t>提供了和其他界面元素交互的关键词：</a:t>
            </a:r>
            <a:endParaRPr lang="en-US" altLang="zh-CN" sz="2000" dirty="0"/>
          </a:p>
          <a:p>
            <a:pPr lvl="1">
              <a:defRPr/>
            </a:pP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Radio Button</a:t>
            </a:r>
            <a:endParaRPr lang="en-US" altLang="zh-CN" sz="20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Select Radio Button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Form</a:t>
            </a:r>
            <a:endParaRPr lang="en-US" altLang="zh-CN" sz="20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Submit Form</a:t>
            </a:r>
            <a:endParaRPr lang="en-US" altLang="zh-CN" sz="20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/>
              <a:t>Choose File </a:t>
            </a:r>
            <a:r>
              <a:rPr lang="zh-CN" altLang="en-US" sz="2000" dirty="0"/>
              <a:t>（</a:t>
            </a:r>
            <a:r>
              <a:rPr lang="en-US" altLang="zh-CN" sz="2000" dirty="0"/>
              <a:t>For File Upload)</a:t>
            </a:r>
            <a:endParaRPr lang="en-US" altLang="zh-CN" sz="200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6596" name="内容占位符 2"/>
          <p:cNvSpPr txBox="1"/>
          <p:nvPr/>
        </p:nvSpPr>
        <p:spPr bwMode="auto">
          <a:xfrm>
            <a:off x="2192338" y="1765300"/>
            <a:ext cx="7562850" cy="296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默认情况下</a:t>
            </a:r>
            <a:r>
              <a:rPr lang="en-US" altLang="zh-CN" sz="2000" dirty="0"/>
              <a:t>, Selenium2</a:t>
            </a:r>
            <a:r>
              <a:rPr lang="zh-CN" altLang="en-US" sz="2000" dirty="0"/>
              <a:t>会自动等待页面加载完成</a:t>
            </a:r>
            <a:endParaRPr lang="zh-CN" altLang="en-US" sz="2000" dirty="0"/>
          </a:p>
          <a:p>
            <a:r>
              <a:rPr lang="zh-CN" altLang="en-US" sz="2000" dirty="0"/>
              <a:t>对于页面</a:t>
            </a:r>
            <a:r>
              <a:rPr lang="en-US" altLang="zh-CN" sz="2000" dirty="0"/>
              <a:t>AJAX</a:t>
            </a:r>
            <a:r>
              <a:rPr lang="zh-CN" altLang="en-US" sz="2000" dirty="0"/>
              <a:t>可以使用如下等待页面的关键词：</a:t>
            </a:r>
            <a:endParaRPr lang="zh-CN" altLang="en-US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Wait For Condition | condition | timeout=None | error=None </a:t>
            </a:r>
            <a:endParaRPr lang="zh-CN" altLang="en-US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Wait </a:t>
            </a:r>
            <a:r>
              <a:rPr lang="en-US" altLang="zh-CN" sz="2000" dirty="0"/>
              <a:t>Until Page Contains | text | timeout=None | error=None 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Wait Until Page Contains Element | locator | timeout </a:t>
            </a:r>
            <a:endParaRPr lang="zh-CN" altLang="en-US" sz="2000" dirty="0"/>
          </a:p>
          <a:p>
            <a:r>
              <a:rPr lang="zh-CN" altLang="en-US" sz="2000" dirty="0"/>
              <a:t>一种调试时可以使用，但是不应该留下来</a:t>
            </a:r>
            <a:r>
              <a:rPr lang="zh-CN" altLang="en-US" sz="2000" dirty="0" smtClean="0"/>
              <a:t>的</a:t>
            </a:r>
            <a:endParaRPr lang="en-US" altLang="zh-CN" sz="2000" dirty="0" smtClean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Sleep x</a:t>
            </a:r>
            <a:endParaRPr lang="en-US" altLang="zh-CN" sz="20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Sleep</a:t>
            </a:r>
            <a:r>
              <a:rPr lang="zh-CN" altLang="en-US" sz="2000" dirty="0"/>
              <a:t>关键词是</a:t>
            </a:r>
            <a:r>
              <a:rPr lang="en-US" altLang="zh-CN" sz="2000" dirty="0"/>
              <a:t>Robot Framework Built In Library</a:t>
            </a:r>
            <a:r>
              <a:rPr lang="zh-CN" altLang="en-US" sz="2000" dirty="0"/>
              <a:t>提供的</a:t>
            </a:r>
            <a:r>
              <a:rPr lang="en-US" altLang="zh-CN" sz="2000" dirty="0"/>
              <a:t>http://robotframework.googlecode.com/hg/doc/libraries/BuiltIn.html?r=2.6.1</a:t>
            </a:r>
            <a:endParaRPr lang="zh-CN" altLang="en-US" sz="2000" dirty="0"/>
          </a:p>
          <a:p>
            <a:endParaRPr lang="en-US" altLang="zh-CN" sz="2000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619" name="内容占位符 2"/>
          <p:cNvSpPr txBox="1"/>
          <p:nvPr/>
        </p:nvSpPr>
        <p:spPr bwMode="auto">
          <a:xfrm>
            <a:off x="2374711" y="1283139"/>
            <a:ext cx="9121443" cy="63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1800" dirty="0"/>
              <a:t>获取页面信息：</a:t>
            </a:r>
            <a:endParaRPr lang="en-US" altLang="zh-CN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Page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Title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Location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Source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Matching </a:t>
            </a:r>
            <a:r>
              <a:rPr lang="en-US" altLang="zh-CN" sz="1800" dirty="0" err="1"/>
              <a:t>Xpath</a:t>
            </a:r>
            <a:r>
              <a:rPr lang="en-US" altLang="zh-CN" sz="1800" dirty="0"/>
              <a:t> Count</a:t>
            </a:r>
            <a:endParaRPr lang="en-US" altLang="zh-CN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Element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Element Attribute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Value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Text (Added By Adam Wu)</a:t>
            </a:r>
            <a:endParaRPr lang="en-US" altLang="zh-CN" sz="1800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Link</a:t>
            </a:r>
            <a:endParaRPr lang="en-US" altLang="zh-CN" sz="1800" dirty="0"/>
          </a:p>
          <a:p>
            <a:pPr lvl="2"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1800" dirty="0"/>
              <a:t>Get All Links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8643" name="内容占位符 2"/>
          <p:cNvSpPr txBox="1"/>
          <p:nvPr/>
        </p:nvSpPr>
        <p:spPr bwMode="auto">
          <a:xfrm>
            <a:off x="2419256" y="1380983"/>
            <a:ext cx="8793162" cy="471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6858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0287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ea typeface="微软雅黑" charset="-122"/>
              </a:rPr>
              <a:t>获取页面信息</a:t>
            </a:r>
            <a:endParaRPr lang="en-US" altLang="zh-CN" sz="2000" dirty="0">
              <a:solidFill>
                <a:srgbClr val="000000"/>
              </a:solidFill>
              <a:ea typeface="微软雅黑" charset="-122"/>
            </a:endParaRPr>
          </a:p>
          <a:p>
            <a:pPr lvl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charset="-122"/>
              </a:rPr>
              <a:t>Table</a:t>
            </a:r>
            <a:endParaRPr lang="en-US" altLang="zh-CN" sz="2000" dirty="0">
              <a:solidFill>
                <a:srgbClr val="000000"/>
              </a:solidFill>
              <a:ea typeface="微软雅黑" charset="-122"/>
            </a:endParaRPr>
          </a:p>
          <a:p>
            <a:pPr lvl="2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charset="-122"/>
              </a:rPr>
              <a:t>Get Table Cell</a:t>
            </a:r>
            <a:endParaRPr lang="en-US" altLang="zh-CN" sz="2000" dirty="0">
              <a:solidFill>
                <a:srgbClr val="000000"/>
              </a:solidFill>
              <a:ea typeface="微软雅黑" charset="-122"/>
            </a:endParaRPr>
          </a:p>
          <a:p>
            <a:pPr lvl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charset="-122"/>
              </a:rPr>
              <a:t>List</a:t>
            </a:r>
            <a:endParaRPr lang="en-US" altLang="zh-CN" sz="2000" dirty="0">
              <a:solidFill>
                <a:srgbClr val="000000"/>
              </a:solidFill>
              <a:ea typeface="微软雅黑" charset="-122"/>
            </a:endParaRPr>
          </a:p>
          <a:p>
            <a:pPr lvl="2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charset="-122"/>
              </a:rPr>
              <a:t>Get List Items</a:t>
            </a:r>
            <a:endParaRPr lang="en-US" altLang="zh-CN" sz="2000" dirty="0">
              <a:solidFill>
                <a:srgbClr val="000000"/>
              </a:solidFill>
              <a:ea typeface="微软雅黑" charset="-122"/>
            </a:endParaRPr>
          </a:p>
          <a:p>
            <a:pPr lvl="2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charset="-122"/>
              </a:rPr>
              <a:t>Get Selected List Label</a:t>
            </a:r>
            <a:endParaRPr lang="en-US" altLang="zh-CN" sz="2000" dirty="0">
              <a:solidFill>
                <a:srgbClr val="000000"/>
              </a:solidFill>
              <a:ea typeface="微软雅黑" charset="-122"/>
            </a:endParaRPr>
          </a:p>
          <a:p>
            <a:pPr lvl="2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charset="-122"/>
              </a:rPr>
              <a:t>Get Selected List Labels</a:t>
            </a:r>
            <a:endParaRPr lang="en-US" altLang="zh-CN" sz="2000" dirty="0">
              <a:solidFill>
                <a:srgbClr val="000000"/>
              </a:solidFill>
              <a:ea typeface="微软雅黑" charset="-122"/>
            </a:endParaRPr>
          </a:p>
          <a:p>
            <a:pPr lvl="2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charset="-122"/>
              </a:rPr>
              <a:t>Get Selected List Value</a:t>
            </a:r>
            <a:endParaRPr lang="en-US" altLang="zh-CN" sz="2000" dirty="0">
              <a:solidFill>
                <a:srgbClr val="000000"/>
              </a:solidFill>
              <a:ea typeface="微软雅黑" charset="-122"/>
            </a:endParaRPr>
          </a:p>
          <a:p>
            <a:pPr lvl="2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00"/>
                </a:solidFill>
                <a:ea typeface="微软雅黑" charset="-122"/>
              </a:rPr>
              <a:t>Get Selected List Values</a:t>
            </a:r>
            <a:endParaRPr lang="en-US" altLang="zh-CN" sz="2000" dirty="0">
              <a:solidFill>
                <a:srgbClr val="000000"/>
              </a:solidFill>
              <a:ea typeface="微软雅黑" charset="-122"/>
            </a:endParaRPr>
          </a:p>
          <a:p>
            <a:endParaRPr lang="zh-CN" alt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9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69661" name="Rounded Rectangular Callout 34"/>
          <p:cNvSpPr>
            <a:spLocks noChangeAspect="1"/>
          </p:cNvSpPr>
          <p:nvPr/>
        </p:nvSpPr>
        <p:spPr bwMode="auto">
          <a:xfrm>
            <a:off x="9544051" y="4497389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6966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67" name="Isosceles Triangle 5"/>
          <p:cNvSpPr>
            <a:spLocks noChangeArrowheads="1"/>
          </p:cNvSpPr>
          <p:nvPr/>
        </p:nvSpPr>
        <p:spPr bwMode="auto">
          <a:xfrm rot="16200000" flipV="1">
            <a:off x="7485857" y="3029744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5389" y="4311948"/>
            <a:ext cx="540724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弹出窗口处理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7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3" name="内容占位符 2"/>
          <p:cNvSpPr txBox="1"/>
          <p:nvPr/>
        </p:nvSpPr>
        <p:spPr>
          <a:xfrm>
            <a:off x="2144713" y="1801813"/>
            <a:ext cx="8793162" cy="471805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Alert Should Be Present</a:t>
            </a:r>
            <a:endParaRPr lang="en-US" altLang="zh-CN" sz="1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Get Alert Message</a:t>
            </a:r>
            <a:endParaRPr lang="en-US" altLang="zh-CN" sz="1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endParaRPr lang="en-US" altLang="zh-CN" sz="1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Choose Cancel On Next Confirmation</a:t>
            </a:r>
            <a:endParaRPr lang="en-US" altLang="zh-CN" sz="1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Choose Ok On Next Confirmation</a:t>
            </a:r>
            <a:endParaRPr lang="en-US" altLang="zh-CN" sz="1800" dirty="0"/>
          </a:p>
          <a:p>
            <a:pPr marL="285750" indent="-285750">
              <a:buClr>
                <a:srgbClr val="00B0F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Confirm Action</a:t>
            </a:r>
            <a:endParaRPr lang="en-US" altLang="zh-CN" sz="1800" dirty="0"/>
          </a:p>
          <a:p>
            <a:pPr>
              <a:defRPr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RobotFramework</a:t>
            </a:r>
            <a:r>
              <a:rPr lang="en-US" altLang="zh-CN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易于使用，采用表格式语法，统一测试用例格式；</a:t>
            </a:r>
            <a:endParaRPr lang="zh-CN" altLang="en-US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重用性好，可以利用现有关键字来组合新关键字；</a:t>
            </a:r>
            <a:endParaRPr lang="zh-CN" altLang="en-US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支持变量；</a:t>
            </a:r>
            <a:endParaRPr lang="zh-CN" altLang="en-US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支持创建基于数据驱动的测试用例。</a:t>
            </a:r>
            <a:endParaRPr lang="zh-CN" altLang="en-US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结果报告和日志采用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HTML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格式，易于阅读；</a:t>
            </a:r>
            <a:endParaRPr lang="zh-CN" altLang="en-US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提供标签以分类和选择将被执行的测试用例；</a:t>
            </a:r>
            <a:endParaRPr lang="zh-CN" altLang="en-US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平台、应用无关；</a:t>
            </a:r>
            <a:endParaRPr lang="zh-CN" altLang="en-US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功能全面，支持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WEB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测试（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Selenium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）、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Java GUI 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测试</a:t>
            </a:r>
            <a:endParaRPr lang="zh-CN" altLang="en-US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易于扩展，提供了简单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API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，用户可以自定义的基于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Python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或者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Java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的测试库；</a:t>
            </a:r>
            <a:endParaRPr lang="zh-CN" altLang="en-US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易于集成，提供了命令行接口和基于</a:t>
            </a:r>
            <a:r>
              <a:rPr lang="en-US" altLang="zh-CN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XML</a:t>
            </a: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的输出文件；</a:t>
            </a:r>
            <a:endParaRPr lang="zh-CN" altLang="en-US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285750" lvl="0" indent="-28575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易于与版本管理集成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AutoItLibrary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1716" name="内容占位符 2"/>
          <p:cNvSpPr txBox="1"/>
          <p:nvPr/>
        </p:nvSpPr>
        <p:spPr bwMode="auto">
          <a:xfrm>
            <a:off x="2319338" y="1890712"/>
            <a:ext cx="8793162" cy="360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以管理员身份运行</a:t>
            </a:r>
            <a:r>
              <a:rPr lang="en-US" altLang="zh-CN" sz="2000" dirty="0" err="1"/>
              <a:t>cmd</a:t>
            </a:r>
            <a:endParaRPr lang="en-US" altLang="zh-CN" sz="2000" dirty="0"/>
          </a:p>
          <a:p>
            <a:r>
              <a:rPr lang="en-US" altLang="zh-CN" sz="2000" dirty="0"/>
              <a:t>python setup.py install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导入库</a:t>
            </a:r>
            <a:endParaRPr lang="en-US" altLang="zh-CN" sz="2000" dirty="0"/>
          </a:p>
          <a:p>
            <a:r>
              <a:rPr lang="en-US" altLang="zh-CN" sz="2000" dirty="0" err="1"/>
              <a:t>AutoItLibrary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72731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2733" name="Rounded Rectangular Callout 34"/>
          <p:cNvSpPr>
            <a:spLocks noChangeAspect="1"/>
          </p:cNvSpPr>
          <p:nvPr/>
        </p:nvSpPr>
        <p:spPr bwMode="auto">
          <a:xfrm>
            <a:off x="9544051" y="4497389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7273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739" name="Isosceles Triangle 5"/>
          <p:cNvSpPr>
            <a:spLocks noChangeArrowheads="1"/>
          </p:cNvSpPr>
          <p:nvPr/>
        </p:nvSpPr>
        <p:spPr bwMode="auto">
          <a:xfrm rot="16200000" flipV="1">
            <a:off x="7485857" y="3029744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62185" y="4311948"/>
            <a:ext cx="541366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编写测试用例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5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3756" name="Rounded Rectangular Callout 33"/>
          <p:cNvSpPr>
            <a:spLocks noChangeAspect="1"/>
          </p:cNvSpPr>
          <p:nvPr/>
        </p:nvSpPr>
        <p:spPr bwMode="auto">
          <a:xfrm>
            <a:off x="9748839" y="4281489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3757" name="Rounded Rectangular Callout 34"/>
          <p:cNvSpPr>
            <a:spLocks noChangeAspect="1"/>
          </p:cNvSpPr>
          <p:nvPr/>
        </p:nvSpPr>
        <p:spPr bwMode="auto">
          <a:xfrm>
            <a:off x="9544051" y="4497389"/>
            <a:ext cx="352425" cy="3524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添加资源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3764" name="内容占位符 2"/>
          <p:cNvSpPr txBox="1"/>
          <p:nvPr/>
        </p:nvSpPr>
        <p:spPr bwMode="auto">
          <a:xfrm>
            <a:off x="1807528" y="1854518"/>
            <a:ext cx="8793162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/>
              <a:t>资源下面可以放自己的关键字</a:t>
            </a:r>
            <a:endParaRPr lang="en-US" altLang="zh-CN" sz="2000"/>
          </a:p>
        </p:txBody>
      </p:sp>
      <p:pic>
        <p:nvPicPr>
          <p:cNvPr id="73765" name="内容占位符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081213"/>
            <a:ext cx="27432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4697413"/>
            <a:ext cx="46863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67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2766379"/>
            <a:ext cx="206375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下箭头 44"/>
          <p:cNvSpPr/>
          <p:nvPr/>
        </p:nvSpPr>
        <p:spPr>
          <a:xfrm rot="3737964">
            <a:off x="6752432" y="3740944"/>
            <a:ext cx="423862" cy="908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上箭头 45"/>
          <p:cNvSpPr/>
          <p:nvPr/>
        </p:nvSpPr>
        <p:spPr>
          <a:xfrm rot="18344299">
            <a:off x="4383088" y="3663950"/>
            <a:ext cx="436562" cy="1062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7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7376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4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7376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  <p:bldP spid="45" grpId="0" animBg="1"/>
      <p:bldP spid="45" grpId="1" animBg="1"/>
      <p:bldP spid="4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9" name="Rounded Rectangular Callout 21"/>
          <p:cNvSpPr>
            <a:spLocks noChangeAspect="1"/>
          </p:cNvSpPr>
          <p:nvPr/>
        </p:nvSpPr>
        <p:spPr bwMode="auto">
          <a:xfrm>
            <a:off x="9153526" y="5611814"/>
            <a:ext cx="739775" cy="7381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4770" name="Rounded Rectangular Callout 22"/>
          <p:cNvSpPr>
            <a:spLocks noChangeAspect="1"/>
          </p:cNvSpPr>
          <p:nvPr/>
        </p:nvSpPr>
        <p:spPr bwMode="auto">
          <a:xfrm>
            <a:off x="8496301" y="5241926"/>
            <a:ext cx="739775" cy="73977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4771" name="Rounded Rectangular Callout 23"/>
          <p:cNvSpPr>
            <a:spLocks noChangeAspect="1"/>
          </p:cNvSpPr>
          <p:nvPr/>
        </p:nvSpPr>
        <p:spPr bwMode="auto">
          <a:xfrm>
            <a:off x="9753600" y="5667375"/>
            <a:ext cx="604838" cy="604838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4772" name="Oval 116"/>
          <p:cNvSpPr>
            <a:spLocks noChangeAspect="1"/>
          </p:cNvSpPr>
          <p:nvPr/>
        </p:nvSpPr>
        <p:spPr bwMode="auto">
          <a:xfrm>
            <a:off x="8551864" y="6015039"/>
            <a:ext cx="503237" cy="554037"/>
          </a:xfrm>
          <a:prstGeom prst="wedgeRoundRectCallout">
            <a:avLst>
              <a:gd name="adj1" fmla="val -13657"/>
              <a:gd name="adj2" fmla="val 6363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4773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4775" name="Rounded Rectangular Callout 28"/>
          <p:cNvSpPr>
            <a:spLocks noChangeAspect="1"/>
          </p:cNvSpPr>
          <p:nvPr/>
        </p:nvSpPr>
        <p:spPr bwMode="auto">
          <a:xfrm>
            <a:off x="1998664" y="3167064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74777" name="Rounded Rectangular Callout 30"/>
          <p:cNvSpPr>
            <a:spLocks noChangeAspect="1"/>
          </p:cNvSpPr>
          <p:nvPr/>
        </p:nvSpPr>
        <p:spPr bwMode="auto">
          <a:xfrm>
            <a:off x="2154238" y="3625851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增加自定义关键字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74789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1" y="1776413"/>
            <a:ext cx="3865563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41" y="5219701"/>
            <a:ext cx="507841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91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88" y="1682750"/>
            <a:ext cx="36068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右箭头 44"/>
          <p:cNvSpPr/>
          <p:nvPr/>
        </p:nvSpPr>
        <p:spPr>
          <a:xfrm rot="2016018">
            <a:off x="5884863" y="4370388"/>
            <a:ext cx="906462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上箭头 45"/>
          <p:cNvSpPr/>
          <p:nvPr/>
        </p:nvSpPr>
        <p:spPr>
          <a:xfrm rot="2900740">
            <a:off x="7954170" y="3604420"/>
            <a:ext cx="528637" cy="15906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478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479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4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7479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15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增加内置模块</a:t>
            </a:r>
            <a:endParaRPr lang="en-US" altLang="zh-CN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5812" name="内容占位符 2"/>
          <p:cNvSpPr txBox="1"/>
          <p:nvPr/>
        </p:nvSpPr>
        <p:spPr bwMode="auto">
          <a:xfrm>
            <a:off x="1867218" y="1931988"/>
            <a:ext cx="8793162" cy="69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为资源添加库</a:t>
            </a:r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75813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4038600"/>
            <a:ext cx="554355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814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26" y="1931989"/>
            <a:ext cx="176371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右箭头 43"/>
          <p:cNvSpPr/>
          <p:nvPr/>
        </p:nvSpPr>
        <p:spPr>
          <a:xfrm rot="19578269">
            <a:off x="6197600" y="3375026"/>
            <a:ext cx="1352550" cy="40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5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58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7581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  <p:bldP spid="4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5" name="Rounded Rectangular Callout 30"/>
          <p:cNvSpPr>
            <a:spLocks noChangeAspect="1"/>
          </p:cNvSpPr>
          <p:nvPr/>
        </p:nvSpPr>
        <p:spPr bwMode="auto">
          <a:xfrm>
            <a:off x="2154238" y="3625851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引用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自定义资源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6836" name="内容占位符 2"/>
          <p:cNvSpPr txBox="1"/>
          <p:nvPr/>
        </p:nvSpPr>
        <p:spPr bwMode="auto">
          <a:xfrm>
            <a:off x="1698943" y="1947228"/>
            <a:ext cx="879316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在测试套件中添加资源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4" name="右箭头 43"/>
          <p:cNvSpPr/>
          <p:nvPr/>
        </p:nvSpPr>
        <p:spPr>
          <a:xfrm rot="19578269">
            <a:off x="6496050" y="3825876"/>
            <a:ext cx="1352550" cy="40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6838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3000375"/>
            <a:ext cx="1312862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3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4603750"/>
            <a:ext cx="5037138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4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8" y="2189163"/>
            <a:ext cx="17780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右箭头 47"/>
          <p:cNvSpPr/>
          <p:nvPr/>
        </p:nvSpPr>
        <p:spPr>
          <a:xfrm rot="2158832">
            <a:off x="3625850" y="4027488"/>
            <a:ext cx="666750" cy="258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683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7683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7684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  <p:bldP spid="48" grpId="0" animBg="1"/>
      <p:bldP spid="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使用自定义资源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859" name="内容占位符 2"/>
          <p:cNvSpPr txBox="1"/>
          <p:nvPr/>
        </p:nvSpPr>
        <p:spPr bwMode="auto">
          <a:xfrm>
            <a:off x="1860233" y="2264093"/>
            <a:ext cx="8793162" cy="451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“打开浏览器”已经变颜色了，说明引用正确</a:t>
            </a:r>
            <a:endParaRPr lang="zh-CN" altLang="en-US" sz="1800" dirty="0"/>
          </a:p>
        </p:txBody>
      </p:sp>
      <p:pic>
        <p:nvPicPr>
          <p:cNvPr id="77860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390" y="1416050"/>
            <a:ext cx="750697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786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7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参数化：</a:t>
            </a:r>
            <a:b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</a:b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（一）创建列表形式，适用于少量数据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859" name="内容占位符 2"/>
          <p:cNvSpPr txBox="1"/>
          <p:nvPr/>
        </p:nvSpPr>
        <p:spPr bwMode="auto">
          <a:xfrm>
            <a:off x="1375728" y="1724343"/>
            <a:ext cx="8793162" cy="451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2" name="图片 1" descr="rf参数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1428750"/>
            <a:ext cx="8968740" cy="5282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906780" y="81915"/>
            <a:ext cx="9898380" cy="1285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（二）调用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read.py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脚本，进行封装，适用于大量数据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859" name="内容占位符 2"/>
          <p:cNvSpPr txBox="1"/>
          <p:nvPr/>
        </p:nvSpPr>
        <p:spPr bwMode="auto">
          <a:xfrm>
            <a:off x="1375728" y="1724343"/>
            <a:ext cx="8793162" cy="451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3" name="图片 2" descr="py参数化关键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1144270"/>
            <a:ext cx="10227310" cy="5637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906780" y="81915"/>
            <a:ext cx="9898380" cy="1285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位置结构：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excel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文件和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read.py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文件在同一个目录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859" name="内容占位符 2"/>
          <p:cNvSpPr txBox="1"/>
          <p:nvPr/>
        </p:nvSpPr>
        <p:spPr bwMode="auto">
          <a:xfrm>
            <a:off x="1375728" y="1724343"/>
            <a:ext cx="8793162" cy="451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4" name="图片 3" descr="搜狗截图_2018-04-22_17-38-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80" y="1461135"/>
            <a:ext cx="9587865" cy="5323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Selenium </a:t>
            </a:r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Selenium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是 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ThoughtWorks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专门为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Web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应用程序编写的一个验收测试工具。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与其他测试工具相比，使用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Selenium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的最大好处是：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Selenium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测试直接在浏览器中运行，就像真实用户所做的一样。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Selenium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测试可以在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Windows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Linux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和上的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Internet Explorer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Mozilla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和 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Firefox 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中运行。其他测试工具都不能覆盖如此多的平台。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RFS=Robot Framework + Selenium</a:t>
            </a:r>
            <a:r>
              <a:rPr lang="zh-CN" altLang="en-US" sz="2400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（</a:t>
            </a:r>
            <a:r>
              <a:rPr lang="en-US" altLang="zh-CN" sz="2400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WD</a:t>
            </a:r>
            <a:r>
              <a:rPr lang="zh-CN" altLang="en-US" sz="2400" dirty="0">
                <a:solidFill>
                  <a:srgbClr val="00B0F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）</a:t>
            </a:r>
            <a:endParaRPr lang="zh-CN" altLang="en-US" sz="2400" dirty="0">
              <a:solidFill>
                <a:srgbClr val="00B0F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5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906780" y="81915"/>
            <a:ext cx="9898380" cy="12858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read.py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脚本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代码一览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7859" name="内容占位符 2"/>
          <p:cNvSpPr txBox="1"/>
          <p:nvPr/>
        </p:nvSpPr>
        <p:spPr bwMode="auto">
          <a:xfrm>
            <a:off x="1375728" y="1724343"/>
            <a:ext cx="8793162" cy="451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4" name="图片 3" descr="py参数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165" y="1510030"/>
            <a:ext cx="6875780" cy="5271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5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6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写好自动化测试用例的原则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883" name="内容占位符 2"/>
          <p:cNvSpPr txBox="1"/>
          <p:nvPr/>
        </p:nvSpPr>
        <p:spPr bwMode="auto">
          <a:xfrm>
            <a:off x="2144713" y="1801813"/>
            <a:ext cx="8793162" cy="131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dirty="0"/>
              <a:t>要做到流程和数据的分离</a:t>
            </a:r>
            <a:endParaRPr lang="zh-CN" altLang="en-US" dirty="0"/>
          </a:p>
          <a:p>
            <a:pPr lvl="1"/>
            <a:r>
              <a:rPr lang="zh-CN" altLang="en-US" dirty="0"/>
              <a:t>注意：界面元素</a:t>
            </a:r>
            <a:r>
              <a:rPr lang="en-US" altLang="zh-CN" dirty="0"/>
              <a:t>id</a:t>
            </a:r>
            <a:r>
              <a:rPr lang="zh-CN" altLang="en-US" dirty="0"/>
              <a:t>不算数据，不应分离</a:t>
            </a:r>
            <a:endParaRPr lang="zh-CN" altLang="en-US" dirty="0"/>
          </a:p>
        </p:txBody>
      </p:sp>
      <p:pic>
        <p:nvPicPr>
          <p:cNvPr id="7888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4584700"/>
            <a:ext cx="3535362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4" y="2593976"/>
            <a:ext cx="3292475" cy="232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8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975" y="2093914"/>
            <a:ext cx="17716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4722814" y="5238750"/>
            <a:ext cx="909637" cy="273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956425" y="4633914"/>
            <a:ext cx="1028700" cy="4095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316538" y="3768725"/>
            <a:ext cx="11303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274175" y="2659063"/>
            <a:ext cx="909638" cy="273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更新测试用例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9907" name="内容占位符 2"/>
          <p:cNvSpPr txBox="1"/>
          <p:nvPr/>
        </p:nvSpPr>
        <p:spPr bwMode="auto">
          <a:xfrm>
            <a:off x="2144713" y="1801813"/>
            <a:ext cx="879316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1800" dirty="0"/>
              <a:t>增加一个新的测试用例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这样好吗</a:t>
            </a:r>
            <a:r>
              <a:rPr lang="zh-CN" altLang="en-US" sz="1800" dirty="0">
                <a:solidFill>
                  <a:srgbClr val="FF0000"/>
                </a:solidFill>
              </a:rPr>
              <a:t>？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pic>
        <p:nvPicPr>
          <p:cNvPr id="7990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09826"/>
            <a:ext cx="3473450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90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6" y="2427288"/>
            <a:ext cx="3349625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写好自动化测试用例的原则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0931" name="内容占位符 2"/>
          <p:cNvSpPr txBox="1"/>
          <p:nvPr/>
        </p:nvSpPr>
        <p:spPr bwMode="auto">
          <a:xfrm>
            <a:off x="2144713" y="1801813"/>
            <a:ext cx="879316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1800" dirty="0"/>
              <a:t>不断封装，用例复用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8093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4" y="2382838"/>
            <a:ext cx="5164137" cy="326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1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写好自动化测试用例的原则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883" name="内容占位符 2"/>
          <p:cNvSpPr txBox="1"/>
          <p:nvPr/>
        </p:nvSpPr>
        <p:spPr bwMode="auto">
          <a:xfrm>
            <a:off x="2144713" y="1801813"/>
            <a:ext cx="879316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要做到数据和流程的分离</a:t>
            </a: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不断抽象，消除冗余</a:t>
            </a:r>
            <a:endParaRPr lang="en-US" altLang="zh-CN" sz="20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  <p:pic>
        <p:nvPicPr>
          <p:cNvPr id="8195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1" y="2790826"/>
            <a:ext cx="2557463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5203825"/>
            <a:ext cx="5786438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75" y="1830388"/>
            <a:ext cx="308610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AutoShape 11"/>
          <p:cNvSpPr>
            <a:spLocks noChangeArrowheads="1"/>
          </p:cNvSpPr>
          <p:nvPr/>
        </p:nvSpPr>
        <p:spPr bwMode="grayWhite">
          <a:xfrm rot="5400000">
            <a:off x="4130676" y="4600576"/>
            <a:ext cx="542925" cy="349250"/>
          </a:xfrm>
          <a:prstGeom prst="rightArrow">
            <a:avLst>
              <a:gd name="adj1" fmla="val 50000"/>
              <a:gd name="adj2" fmla="val 39127"/>
            </a:avLst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7" name="AutoShape 10"/>
          <p:cNvSpPr>
            <a:spLocks noChangeArrowheads="1"/>
          </p:cNvSpPr>
          <p:nvPr/>
        </p:nvSpPr>
        <p:spPr bwMode="grayWhite">
          <a:xfrm>
            <a:off x="5643563" y="3325813"/>
            <a:ext cx="544512" cy="349250"/>
          </a:xfrm>
          <a:prstGeom prst="rightArrow">
            <a:avLst>
              <a:gd name="adj1" fmla="val 50000"/>
              <a:gd name="adj2" fmla="val 39127"/>
            </a:avLst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写好自动化测试用例的原则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883" name="内容占位符 2"/>
          <p:cNvSpPr txBox="1"/>
          <p:nvPr/>
        </p:nvSpPr>
        <p:spPr bwMode="auto">
          <a:xfrm>
            <a:off x="2362083" y="1578758"/>
            <a:ext cx="6513631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要做到数据和流程的分离</a:t>
            </a: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不断抽象，消除冗余</a:t>
            </a: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测试用例应该简单易读，避免复杂逻辑</a:t>
            </a:r>
            <a:endParaRPr lang="en-US" altLang="zh-CN" sz="20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  <p:pic>
        <p:nvPicPr>
          <p:cNvPr id="8298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1" y="1855789"/>
            <a:ext cx="2328863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4" y="4059238"/>
            <a:ext cx="5786437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Oval 6"/>
          <p:cNvSpPr>
            <a:spLocks noChangeArrowheads="1"/>
          </p:cNvSpPr>
          <p:nvPr/>
        </p:nvSpPr>
        <p:spPr bwMode="grayWhite">
          <a:xfrm>
            <a:off x="5691188" y="4451350"/>
            <a:ext cx="2508250" cy="319088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829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4827588"/>
            <a:ext cx="549275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Oval 7"/>
          <p:cNvSpPr>
            <a:spLocks noChangeArrowheads="1"/>
          </p:cNvSpPr>
          <p:nvPr/>
        </p:nvSpPr>
        <p:spPr bwMode="grayWhite">
          <a:xfrm>
            <a:off x="5691188" y="5216525"/>
            <a:ext cx="2508250" cy="319088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9" name="Oval 126"/>
          <p:cNvSpPr>
            <a:spLocks noChangeAspect="1"/>
          </p:cNvSpPr>
          <p:nvPr/>
        </p:nvSpPr>
        <p:spPr bwMode="auto">
          <a:xfrm>
            <a:off x="7315201" y="6489700"/>
            <a:ext cx="1116013" cy="444500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5098"/>
            </a:srgbClr>
          </a:solidFill>
          <a:ln w="177800" cap="rnd">
            <a:solidFill>
              <a:srgbClr val="FEEAAC">
                <a:alpha val="3137"/>
              </a:srgb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3989" name="Date Placeholder 3"/>
          <p:cNvSpPr>
            <a:spLocks noChangeArrowheads="1"/>
          </p:cNvSpPr>
          <p:nvPr/>
        </p:nvSpPr>
        <p:spPr bwMode="auto">
          <a:xfrm>
            <a:off x="7961313" y="6450014"/>
            <a:ext cx="2133600" cy="331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zh-CN" altLang="en-US" sz="1800">
                <a:solidFill>
                  <a:srgbClr val="FFFFFF"/>
                </a:solidFill>
              </a:rPr>
              <a:t>*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写好自动化测试用例的原则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883" name="内容占位符 2"/>
          <p:cNvSpPr txBox="1"/>
          <p:nvPr/>
        </p:nvSpPr>
        <p:spPr bwMode="auto">
          <a:xfrm>
            <a:off x="2209800" y="1712121"/>
            <a:ext cx="5400029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要做到数据和流程的分离</a:t>
            </a: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不断抽象，消除冗余</a:t>
            </a: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测试用例应该简单易读，避免复杂逻辑</a:t>
            </a: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/>
              <a:t>问题：“登录”放在这好吗？</a:t>
            </a:r>
            <a:endParaRPr lang="en-US" altLang="zh-CN" sz="20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  <p:pic>
        <p:nvPicPr>
          <p:cNvPr id="84004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5" y="3079355"/>
            <a:ext cx="257968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9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85020" name="Rounded Rectangular Callout 33"/>
          <p:cNvSpPr>
            <a:spLocks noChangeAspect="1"/>
          </p:cNvSpPr>
          <p:nvPr/>
        </p:nvSpPr>
        <p:spPr bwMode="auto">
          <a:xfrm>
            <a:off x="9748839" y="4281489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写好自动化测试用例的原则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5027" name="内容占位符 2"/>
          <p:cNvSpPr txBox="1"/>
          <p:nvPr/>
        </p:nvSpPr>
        <p:spPr bwMode="auto">
          <a:xfrm>
            <a:off x="1820863" y="2046288"/>
            <a:ext cx="274955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、要做到流程和数据的分离</a:t>
            </a:r>
            <a:endParaRPr lang="zh-CN" altLang="en-US" sz="180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sz="1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、通过不断抽象，消除冗余</a:t>
            </a:r>
            <a:endParaRPr lang="zh-CN" altLang="en-US" sz="180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3</a:t>
            </a:r>
            <a:r>
              <a:rPr lang="zh-CN" altLang="en-US" sz="1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、测试用例应尽量简单易读，避免复杂逻辑</a:t>
            </a:r>
            <a:endParaRPr lang="zh-CN" altLang="en-US" sz="180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4</a:t>
            </a:r>
            <a:r>
              <a:rPr lang="zh-CN" altLang="en-US" sz="180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、建立测试用例分层架构，并坚守</a:t>
            </a:r>
            <a:endParaRPr lang="zh-CN" altLang="en-US" sz="1800">
              <a:solidFill>
                <a:srgbClr val="FF3300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8502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9" y="1946275"/>
            <a:ext cx="1603375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9"/>
          <p:cNvSpPr>
            <a:spLocks noChangeArrowheads="1"/>
          </p:cNvSpPr>
          <p:nvPr/>
        </p:nvSpPr>
        <p:spPr bwMode="grayWhite">
          <a:xfrm>
            <a:off x="5200651" y="2560639"/>
            <a:ext cx="1541463" cy="600075"/>
          </a:xfrm>
          <a:prstGeom prst="rect">
            <a:avLst/>
          </a:prstGeom>
          <a:noFill/>
          <a:ln w="38100" algn="ctr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grayWhite">
          <a:xfrm>
            <a:off x="5194301" y="3201988"/>
            <a:ext cx="1539875" cy="385762"/>
          </a:xfrm>
          <a:prstGeom prst="rect">
            <a:avLst/>
          </a:prstGeom>
          <a:noFill/>
          <a:ln w="38100" algn="ctr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grayWhite">
          <a:xfrm>
            <a:off x="5195888" y="3636963"/>
            <a:ext cx="1541462" cy="836612"/>
          </a:xfrm>
          <a:prstGeom prst="rect">
            <a:avLst/>
          </a:prstGeom>
          <a:noFill/>
          <a:ln w="38100" algn="ctr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8503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946275"/>
            <a:ext cx="310038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3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149600"/>
            <a:ext cx="2859088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Oval 16"/>
          <p:cNvSpPr>
            <a:spLocks noChangeArrowheads="1"/>
          </p:cNvSpPr>
          <p:nvPr/>
        </p:nvSpPr>
        <p:spPr bwMode="grayWhite">
          <a:xfrm>
            <a:off x="7229476" y="2944814"/>
            <a:ext cx="1579563" cy="244475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50" name="Oval 17"/>
          <p:cNvSpPr>
            <a:spLocks noChangeArrowheads="1"/>
          </p:cNvSpPr>
          <p:nvPr/>
        </p:nvSpPr>
        <p:spPr bwMode="grayWhite">
          <a:xfrm>
            <a:off x="7335839" y="4713288"/>
            <a:ext cx="1577975" cy="246062"/>
          </a:xfrm>
          <a:prstGeom prst="ellipse">
            <a:avLst/>
          </a:prstGeom>
          <a:noFill/>
          <a:ln w="38100" algn="ctr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cxnSp>
        <p:nvCxnSpPr>
          <p:cNvPr id="85036" name="AutoShape 12"/>
          <p:cNvCxnSpPr>
            <a:cxnSpLocks noChangeShapeType="1"/>
          </p:cNvCxnSpPr>
          <p:nvPr/>
        </p:nvCxnSpPr>
        <p:spPr bwMode="grayWhite">
          <a:xfrm flipH="1">
            <a:off x="6788150" y="2771775"/>
            <a:ext cx="7938" cy="533400"/>
          </a:xfrm>
          <a:prstGeom prst="curvedConnector3">
            <a:avLst>
              <a:gd name="adj1" fmla="val -2200000"/>
            </a:avLst>
          </a:prstGeom>
          <a:noFill/>
          <a:ln w="12700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37" name="AutoShape 13"/>
          <p:cNvCxnSpPr>
            <a:cxnSpLocks noChangeShapeType="1"/>
          </p:cNvCxnSpPr>
          <p:nvPr/>
        </p:nvCxnSpPr>
        <p:spPr bwMode="grayWhite">
          <a:xfrm>
            <a:off x="6788151" y="3305175"/>
            <a:ext cx="3175" cy="661988"/>
          </a:xfrm>
          <a:prstGeom prst="curvedConnector3">
            <a:avLst>
              <a:gd name="adj1" fmla="val 6700000"/>
            </a:avLst>
          </a:prstGeom>
          <a:noFill/>
          <a:ln w="12700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测试用例的层次结构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8605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71650"/>
            <a:ext cx="38433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895600" y="1709738"/>
            <a:ext cx="222885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350" dirty="0">
                <a:solidFill>
                  <a:prstClr val="black"/>
                </a:solidFill>
              </a:rPr>
              <a:t>测试用例 </a:t>
            </a:r>
            <a:r>
              <a:rPr lang="en-US" altLang="zh-CN" sz="1350" dirty="0">
                <a:solidFill>
                  <a:prstClr val="black"/>
                </a:solidFill>
              </a:rPr>
              <a:t>=</a:t>
            </a:r>
            <a:endParaRPr lang="en-US" altLang="zh-CN" sz="1350" dirty="0">
              <a:solidFill>
                <a:prstClr val="black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350" dirty="0">
                <a:solidFill>
                  <a:prstClr val="black"/>
                </a:solidFill>
              </a:rPr>
              <a:t> </a:t>
            </a:r>
            <a:r>
              <a:rPr lang="zh-CN" altLang="en-US" sz="1350" dirty="0">
                <a:solidFill>
                  <a:prstClr val="black"/>
                </a:solidFill>
              </a:rPr>
              <a:t>测试流程模板 </a:t>
            </a:r>
            <a:r>
              <a:rPr lang="en-US" altLang="zh-CN" sz="1350" dirty="0">
                <a:solidFill>
                  <a:prstClr val="black"/>
                </a:solidFill>
              </a:rPr>
              <a:t>+ </a:t>
            </a:r>
            <a:endParaRPr lang="en-US" altLang="zh-CN" sz="1350" dirty="0">
              <a:solidFill>
                <a:prstClr val="black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350" dirty="0">
                <a:solidFill>
                  <a:prstClr val="black"/>
                </a:solidFill>
              </a:rPr>
              <a:t>测试数据</a:t>
            </a:r>
            <a:endParaRPr lang="zh-CN" altLang="en-US" sz="1350" dirty="0">
              <a:solidFill>
                <a:prstClr val="black"/>
              </a:solidFill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895600" y="2905125"/>
            <a:ext cx="222885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350" dirty="0">
                <a:solidFill>
                  <a:prstClr val="black"/>
                </a:solidFill>
              </a:rPr>
              <a:t> </a:t>
            </a:r>
            <a:r>
              <a:rPr lang="zh-CN" altLang="en-US" sz="1350" dirty="0">
                <a:solidFill>
                  <a:prstClr val="black"/>
                </a:solidFill>
              </a:rPr>
              <a:t>测试流程模板 </a:t>
            </a:r>
            <a:r>
              <a:rPr lang="en-US" altLang="zh-CN" sz="1350" dirty="0">
                <a:solidFill>
                  <a:prstClr val="black"/>
                </a:solidFill>
              </a:rPr>
              <a:t>=</a:t>
            </a:r>
            <a:endParaRPr lang="en-US" altLang="zh-CN" sz="1350" dirty="0">
              <a:solidFill>
                <a:prstClr val="black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350" dirty="0">
                <a:solidFill>
                  <a:prstClr val="black"/>
                </a:solidFill>
              </a:rPr>
              <a:t>测试流程构件的排列</a:t>
            </a:r>
            <a:endParaRPr lang="zh-CN" altLang="en-US" sz="1350" dirty="0">
              <a:solidFill>
                <a:prstClr val="black"/>
              </a:solidFill>
            </a:endParaRPr>
          </a:p>
        </p:txBody>
      </p:sp>
      <p:pic>
        <p:nvPicPr>
          <p:cNvPr id="8605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93989"/>
            <a:ext cx="383698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2895600" y="4057650"/>
            <a:ext cx="222885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350" dirty="0">
                <a:solidFill>
                  <a:prstClr val="black"/>
                </a:solidFill>
              </a:rPr>
              <a:t> </a:t>
            </a:r>
            <a:r>
              <a:rPr lang="zh-CN" altLang="en-US" sz="1350" dirty="0">
                <a:solidFill>
                  <a:prstClr val="black"/>
                </a:solidFill>
              </a:rPr>
              <a:t>测试流程构件 </a:t>
            </a:r>
            <a:r>
              <a:rPr lang="en-US" altLang="zh-CN" sz="1350" dirty="0">
                <a:solidFill>
                  <a:prstClr val="black"/>
                </a:solidFill>
              </a:rPr>
              <a:t>=</a:t>
            </a:r>
            <a:endParaRPr lang="en-US" altLang="zh-CN" sz="1350" dirty="0">
              <a:solidFill>
                <a:prstClr val="black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350" dirty="0">
                <a:solidFill>
                  <a:prstClr val="black"/>
                </a:solidFill>
              </a:rPr>
              <a:t>测试流程步骤的排列</a:t>
            </a:r>
            <a:endParaRPr lang="zh-CN" altLang="en-US" sz="1350" dirty="0">
              <a:solidFill>
                <a:prstClr val="black"/>
              </a:solidFill>
            </a:endParaRPr>
          </a:p>
        </p:txBody>
      </p:sp>
      <p:pic>
        <p:nvPicPr>
          <p:cNvPr id="8605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98888"/>
            <a:ext cx="2636838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2895600" y="5330825"/>
            <a:ext cx="2228850" cy="742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1350">
                <a:solidFill>
                  <a:prstClr val="black"/>
                </a:solidFill>
              </a:rPr>
              <a:t> </a:t>
            </a:r>
            <a:r>
              <a:rPr lang="zh-CN" altLang="en-US" sz="1350">
                <a:solidFill>
                  <a:prstClr val="black"/>
                </a:solidFill>
              </a:rPr>
              <a:t>测试流程步骤 </a:t>
            </a:r>
            <a:r>
              <a:rPr lang="en-US" altLang="zh-CN" sz="1350">
                <a:solidFill>
                  <a:prstClr val="black"/>
                </a:solidFill>
              </a:rPr>
              <a:t>=</a:t>
            </a:r>
            <a:endParaRPr lang="en-US" altLang="zh-CN" sz="1350">
              <a:solidFill>
                <a:prstClr val="black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1350">
                <a:solidFill>
                  <a:prstClr val="black"/>
                </a:solidFill>
              </a:rPr>
              <a:t>界面交互细节</a:t>
            </a:r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86058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5280025"/>
            <a:ext cx="3800475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59" name="WordArt 14"/>
          <p:cNvSpPr>
            <a:spLocks noChangeArrowheads="1" noChangeShapeType="1" noTextEdit="1"/>
          </p:cNvSpPr>
          <p:nvPr/>
        </p:nvSpPr>
        <p:spPr bwMode="auto">
          <a:xfrm>
            <a:off x="7296150" y="5143501"/>
            <a:ext cx="1371600" cy="3857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en-US" altLang="zh-CN" kern="10">
                <a:ln w="9525">
                  <a:solidFill>
                    <a:srgbClr val="CC99FF"/>
                  </a:solidFill>
                  <a:rou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Call Selenium Library</a:t>
            </a:r>
            <a:endParaRPr lang="zh-CN" altLang="en-US" kern="10">
              <a:ln w="9525">
                <a:solidFill>
                  <a:srgbClr val="CC99FF"/>
                </a:solidFill>
                <a:round/>
              </a:ln>
              <a:gradFill rotWithShape="1">
                <a:gsLst>
                  <a:gs pos="0">
                    <a:srgbClr val="6600CC"/>
                  </a:gs>
                  <a:gs pos="100000">
                    <a:srgbClr val="CC00CC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67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8707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25" y="1608091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17539" y="4311948"/>
            <a:ext cx="610295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变量和结果验证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RobotFramework</a:t>
            </a:r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架构</a:t>
            </a:r>
            <a:endParaRPr lang="zh-CN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176" y="1905000"/>
            <a:ext cx="5640354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使用变量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883" name="内容占位符 2"/>
          <p:cNvSpPr txBox="1"/>
          <p:nvPr/>
        </p:nvSpPr>
        <p:spPr bwMode="auto">
          <a:xfrm>
            <a:off x="2144713" y="1801813"/>
            <a:ext cx="879316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/>
              <a:t>使用变量来实现测试目标可变</a:t>
            </a:r>
            <a:endParaRPr lang="zh-CN" altLang="en-US" sz="18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White">
          <a:xfrm rot="5400000">
            <a:off x="5514976" y="3586163"/>
            <a:ext cx="542925" cy="349250"/>
          </a:xfrm>
          <a:prstGeom prst="rightArrow">
            <a:avLst>
              <a:gd name="adj1" fmla="val 50000"/>
              <a:gd name="adj2" fmla="val 39127"/>
            </a:avLst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8810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3" y="4122738"/>
            <a:ext cx="5086350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1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2657475"/>
            <a:ext cx="5886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使用变量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883" name="内容占位符 2"/>
          <p:cNvSpPr txBox="1"/>
          <p:nvPr/>
        </p:nvSpPr>
        <p:spPr bwMode="auto">
          <a:xfrm>
            <a:off x="2144713" y="1801813"/>
            <a:ext cx="879316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/>
              <a:t>使用变量来实现测试目标可变</a:t>
            </a:r>
            <a:endParaRPr lang="en-US" altLang="zh-CN" sz="1800" dirty="0"/>
          </a:p>
          <a:p>
            <a:pPr marL="342900" lvl="1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运行时可以指定变量取值切换不同环境</a:t>
            </a:r>
            <a:endParaRPr lang="zh-CN" altLang="en-US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zh-CN" altLang="en-US" sz="18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  <p:pic>
        <p:nvPicPr>
          <p:cNvPr id="89124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4" y="2560639"/>
            <a:ext cx="2643187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AutoShape 10"/>
          <p:cNvSpPr>
            <a:spLocks noChangeArrowheads="1"/>
          </p:cNvSpPr>
          <p:nvPr/>
        </p:nvSpPr>
        <p:spPr bwMode="grayWhite">
          <a:xfrm rot="2090437">
            <a:off x="5354638" y="3484563"/>
            <a:ext cx="544512" cy="347662"/>
          </a:xfrm>
          <a:prstGeom prst="rightArrow">
            <a:avLst>
              <a:gd name="adj1" fmla="val 50000"/>
              <a:gd name="adj2" fmla="val 39127"/>
            </a:avLst>
          </a:prstGeom>
          <a:solidFill>
            <a:srgbClr val="66CCFF"/>
          </a:solidFill>
          <a:ln w="12700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0963" tIns="40481" rIns="80963" bIns="40481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pic>
        <p:nvPicPr>
          <p:cNvPr id="89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9" y="3956050"/>
            <a:ext cx="390048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使用变量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8883" name="内容占位符 2"/>
          <p:cNvSpPr txBox="1"/>
          <p:nvPr/>
        </p:nvSpPr>
        <p:spPr bwMode="auto">
          <a:xfrm>
            <a:off x="1912938" y="1351437"/>
            <a:ext cx="879316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zh-CN" altLang="en-US" sz="1800" dirty="0"/>
              <a:t>可以使用变量来获得界面返回值，用于验证</a:t>
            </a:r>
            <a:endParaRPr lang="zh-CN" altLang="en-US" sz="1800" dirty="0"/>
          </a:p>
          <a:p>
            <a:pPr>
              <a:defRPr/>
            </a:pPr>
            <a:endParaRPr lang="zh-CN" altLang="en-US" sz="18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/>
              <a:t>需要注意关键词里面的返回值变量只在关键词之内有效，</a:t>
            </a:r>
            <a:endParaRPr lang="zh-CN" altLang="en-US" sz="18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1800" dirty="0"/>
              <a:t>可以通过如下关键词来提升变量的可见范围，但是最好只提升到</a:t>
            </a:r>
            <a:r>
              <a:rPr lang="en-US" altLang="zh-CN" sz="1800" dirty="0"/>
              <a:t>Test</a:t>
            </a:r>
            <a:r>
              <a:rPr lang="zh-CN" altLang="en-US" sz="1800" dirty="0"/>
              <a:t>级别，因为测试用例最好是相互独立的</a:t>
            </a:r>
            <a:endParaRPr lang="en-US" altLang="zh-CN" sz="18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18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Set Global Variable</a:t>
            </a:r>
            <a:endParaRPr lang="en-US" altLang="zh-CN" sz="18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Set Suite Variable</a:t>
            </a:r>
            <a:endParaRPr lang="en-US" altLang="zh-CN" sz="1800" dirty="0"/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1800" dirty="0"/>
              <a:t>Set Test Variable</a:t>
            </a:r>
            <a:endParaRPr lang="zh-CN" altLang="en-US" sz="18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zh-CN" altLang="en-US" sz="18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  <a:p>
            <a:pPr>
              <a:defRPr/>
            </a:pPr>
            <a:endParaRPr lang="en-US" altLang="zh-CN" sz="1800" dirty="0"/>
          </a:p>
        </p:txBody>
      </p:sp>
      <p:pic>
        <p:nvPicPr>
          <p:cNvPr id="901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6" y="5595939"/>
            <a:ext cx="5973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1171" name="内容占位符 2"/>
          <p:cNvSpPr txBox="1"/>
          <p:nvPr/>
        </p:nvSpPr>
        <p:spPr bwMode="auto">
          <a:xfrm>
            <a:off x="2068158" y="1064123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1800" dirty="0"/>
              <a:t>验证页面是否包含相应结果</a:t>
            </a:r>
            <a:endParaRPr lang="en-US" altLang="zh-CN" sz="1800" dirty="0"/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Page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</a:t>
            </a:r>
            <a:r>
              <a:rPr lang="zh-CN" altLang="en-US" sz="1800" dirty="0"/>
              <a:t>（</a:t>
            </a:r>
            <a:r>
              <a:rPr lang="en-US" altLang="zh-CN" sz="1800" dirty="0"/>
              <a:t>Not)Contain Button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</a:t>
            </a:r>
            <a:r>
              <a:rPr lang="zh-CN" altLang="en-US" sz="1800" dirty="0"/>
              <a:t>（</a:t>
            </a:r>
            <a:r>
              <a:rPr lang="en-US" altLang="zh-CN" sz="1800" dirty="0"/>
              <a:t>Not)Contain Checkbox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</a:t>
            </a:r>
            <a:r>
              <a:rPr lang="zh-CN" altLang="en-US" sz="1800" dirty="0"/>
              <a:t>（</a:t>
            </a:r>
            <a:r>
              <a:rPr lang="en-US" altLang="zh-CN" sz="1800" dirty="0"/>
              <a:t>Not)Contain Element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</a:t>
            </a:r>
            <a:r>
              <a:rPr lang="zh-CN" altLang="en-US" sz="1800" dirty="0"/>
              <a:t>（</a:t>
            </a:r>
            <a:r>
              <a:rPr lang="en-US" altLang="zh-CN" sz="1800" dirty="0"/>
              <a:t>Not)Contain Image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 (Not)Contain Link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 (Not)Contain List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</a:t>
            </a:r>
            <a:r>
              <a:rPr lang="zh-CN" altLang="en-US" sz="1800" dirty="0"/>
              <a:t>（</a:t>
            </a:r>
            <a:r>
              <a:rPr lang="en-US" altLang="zh-CN" sz="1800" dirty="0"/>
              <a:t>Not)Contain Radio Button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</a:t>
            </a:r>
            <a:r>
              <a:rPr lang="zh-CN" altLang="en-US" sz="1800" dirty="0"/>
              <a:t>（</a:t>
            </a:r>
            <a:r>
              <a:rPr lang="en-US" altLang="zh-CN" sz="1800" dirty="0"/>
              <a:t>Not)Contain </a:t>
            </a:r>
            <a:r>
              <a:rPr lang="en-US" altLang="zh-CN" sz="1800" dirty="0" err="1"/>
              <a:t>Textfield</a:t>
            </a:r>
            <a:endParaRPr lang="en-US" altLang="zh-CN" sz="1800" dirty="0"/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Location &amp; Title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Location Should Be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Location Should Contain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Title Should Be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2195" name="内容占位符 2"/>
          <p:cNvSpPr txBox="1"/>
          <p:nvPr/>
        </p:nvSpPr>
        <p:spPr bwMode="auto">
          <a:xfrm>
            <a:off x="1958976" y="1282487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1800" dirty="0"/>
              <a:t>验证页面是否包含相应结果</a:t>
            </a:r>
            <a:endParaRPr lang="en-US" altLang="zh-CN" sz="1800" dirty="0"/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Text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Current Frame Contains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 Contain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Page Should Not Contain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 err="1"/>
              <a:t>Textfield</a:t>
            </a:r>
            <a:r>
              <a:rPr lang="en-US" altLang="zh-CN" sz="1800" dirty="0"/>
              <a:t> Value Should Be</a:t>
            </a:r>
            <a:endParaRPr lang="en-US" altLang="zh-CN" sz="1800" dirty="0"/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Element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Element Should Be Disabled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Element Should Be Enabled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Element Should Be Visible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Element Should Contain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Element Should Not Be Visible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Element Text Should Be</a:t>
            </a:r>
            <a:endParaRPr lang="en-US" altLang="zh-CN" sz="1800" dirty="0"/>
          </a:p>
          <a:p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3219" name="内容占位符 2"/>
          <p:cNvSpPr txBox="1"/>
          <p:nvPr/>
        </p:nvSpPr>
        <p:spPr bwMode="auto">
          <a:xfrm>
            <a:off x="1958976" y="1582738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1800" dirty="0"/>
              <a:t>验证页面是否包含相应结果</a:t>
            </a:r>
            <a:endParaRPr lang="en-US" altLang="zh-CN" sz="1800" dirty="0"/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List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List Selection Should Be 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List Should Have No Selections</a:t>
            </a:r>
            <a:endParaRPr lang="en-US" altLang="zh-CN" sz="1800" dirty="0"/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Checkbox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Checkbox Should Be Selected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Checkbox Should Not Be Selected</a:t>
            </a:r>
            <a:endParaRPr lang="en-US" altLang="zh-CN" sz="1800" dirty="0"/>
          </a:p>
          <a:p>
            <a:pPr lvl="1">
              <a:buClr>
                <a:srgbClr val="FF0000"/>
              </a:buClr>
            </a:pPr>
            <a:r>
              <a:rPr lang="en-US" altLang="zh-CN" sz="1800" dirty="0"/>
              <a:t>Radio Button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Radio Button Should Be Set To</a:t>
            </a:r>
            <a:endParaRPr lang="en-US" altLang="zh-CN" sz="1800" dirty="0"/>
          </a:p>
          <a:p>
            <a:pPr lvl="2">
              <a:buClr>
                <a:srgbClr val="FF0000"/>
              </a:buClr>
            </a:pPr>
            <a:r>
              <a:rPr lang="en-US" altLang="zh-CN" sz="1800" dirty="0"/>
              <a:t>Radio Button Should Not Be Selected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4243" name="内容占位符 2"/>
          <p:cNvSpPr txBox="1"/>
          <p:nvPr/>
        </p:nvSpPr>
        <p:spPr bwMode="auto">
          <a:xfrm>
            <a:off x="1958976" y="1269242"/>
            <a:ext cx="8793163" cy="503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000" dirty="0"/>
              <a:t>验证页面是否包含相应结果</a:t>
            </a:r>
            <a:endParaRPr lang="en-US" altLang="zh-CN" sz="2000" dirty="0"/>
          </a:p>
          <a:p>
            <a:pPr lvl="1">
              <a:buClr>
                <a:srgbClr val="FF0000"/>
              </a:buClr>
            </a:pPr>
            <a:r>
              <a:rPr lang="en-US" altLang="zh-CN" sz="2000" dirty="0"/>
              <a:t>Table</a:t>
            </a:r>
            <a:endParaRPr lang="en-US" altLang="zh-CN" sz="2000" dirty="0"/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Table Cell Should Contain</a:t>
            </a:r>
            <a:endParaRPr lang="en-US" altLang="zh-CN" sz="2000" dirty="0"/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Table Column Should Contain</a:t>
            </a:r>
            <a:endParaRPr lang="en-US" altLang="zh-CN" sz="2000" dirty="0"/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Table Footer Should Contain</a:t>
            </a:r>
            <a:endParaRPr lang="en-US" altLang="zh-CN" sz="2000" dirty="0"/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Table Header Should Contain</a:t>
            </a:r>
            <a:endParaRPr lang="en-US" altLang="zh-CN" sz="2000" dirty="0"/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Table Row Should Contain</a:t>
            </a:r>
            <a:endParaRPr lang="en-US" altLang="zh-CN" sz="2000" dirty="0"/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Table Should Contain</a:t>
            </a:r>
            <a:endParaRPr lang="en-US" altLang="zh-CN" sz="2000" dirty="0"/>
          </a:p>
          <a:p>
            <a:pPr lvl="2">
              <a:buClr>
                <a:srgbClr val="FF0000"/>
              </a:buClr>
            </a:pPr>
            <a:r>
              <a:rPr lang="en-US" altLang="zh-CN" sz="2000" dirty="0" err="1"/>
              <a:t>Textfield</a:t>
            </a:r>
            <a:r>
              <a:rPr lang="en-US" altLang="zh-CN" sz="2000" dirty="0"/>
              <a:t> Should Contain</a:t>
            </a:r>
            <a:endParaRPr lang="en-US" altLang="zh-CN" sz="2000" dirty="0"/>
          </a:p>
          <a:p>
            <a:pPr lvl="1">
              <a:buClr>
                <a:srgbClr val="FF0000"/>
              </a:buClr>
            </a:pPr>
            <a:r>
              <a:rPr lang="en-US" altLang="zh-CN" sz="2000" dirty="0" err="1"/>
              <a:t>Xpath</a:t>
            </a:r>
            <a:endParaRPr lang="en-US" altLang="zh-CN" sz="2000" dirty="0"/>
          </a:p>
          <a:p>
            <a:pPr lvl="2">
              <a:buClr>
                <a:srgbClr val="FF0000"/>
              </a:buClr>
            </a:pPr>
            <a:r>
              <a:rPr lang="en-US" altLang="zh-CN" sz="2000" dirty="0"/>
              <a:t> </a:t>
            </a:r>
            <a:r>
              <a:rPr lang="en-US" altLang="zh-CN" sz="2000" dirty="0" err="1"/>
              <a:t>Xpath</a:t>
            </a:r>
            <a:r>
              <a:rPr lang="en-US" altLang="zh-CN" sz="2000" dirty="0"/>
              <a:t> Should Match X Times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6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DBLibrary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5267" name="内容占位符 2"/>
          <p:cNvSpPr txBox="1"/>
          <p:nvPr/>
        </p:nvSpPr>
        <p:spPr bwMode="auto">
          <a:xfrm>
            <a:off x="1949451" y="1906588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altLang="zh-CN" sz="2000" dirty="0"/>
              <a:t>1</a:t>
            </a:r>
            <a:r>
              <a:rPr lang="zh-CN" altLang="en-US" sz="2000" dirty="0"/>
              <a:t>、下载</a:t>
            </a:r>
            <a:r>
              <a:rPr lang="en-US" altLang="zh-CN" sz="2000" dirty="0" err="1"/>
              <a:t>DBLibrary</a:t>
            </a:r>
            <a:r>
              <a:rPr lang="zh-CN" altLang="en-US" sz="2000" dirty="0"/>
              <a:t>： </a:t>
            </a:r>
            <a:r>
              <a:rPr lang="en-US" altLang="zh-CN" sz="2000" dirty="0">
                <a:hlinkClick r:id="rId1"/>
              </a:rPr>
              <a:t>http://franz-see.github.io/Robotframework-Database-Library/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、安装  </a:t>
            </a:r>
            <a:r>
              <a:rPr lang="en-US" altLang="zh-CN" sz="2000" dirty="0"/>
              <a:t>python setup.py install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、导入库：</a:t>
            </a:r>
            <a:r>
              <a:rPr lang="en-US" altLang="zh-CN" sz="2000" dirty="0" err="1"/>
              <a:t>DatabaseLibrary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、安装</a:t>
            </a:r>
            <a:r>
              <a:rPr lang="en-US" altLang="zh-CN" sz="2000" dirty="0"/>
              <a:t>MySQL Interface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https://github.com/petehunt/PyMySQL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89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DBLibrary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6291" name="内容占位符 2"/>
          <p:cNvSpPr txBox="1"/>
          <p:nvPr/>
        </p:nvSpPr>
        <p:spPr bwMode="auto">
          <a:xfrm>
            <a:off x="1949451" y="1906588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Connect To Database Using Custom </a:t>
            </a:r>
            <a:r>
              <a:rPr lang="en-US" altLang="zh-CN" sz="2000" dirty="0" err="1"/>
              <a:t>Params</a:t>
            </a:r>
            <a:endParaRPr lang="en-US" altLang="zh-CN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Disconnect From Database</a:t>
            </a:r>
            <a:endParaRPr lang="en-US" altLang="zh-CN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Query</a:t>
            </a:r>
            <a:endParaRPr lang="en-US" altLang="zh-CN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Execute </a:t>
            </a:r>
            <a:r>
              <a:rPr lang="en-US" altLang="zh-CN" sz="2000" dirty="0" err="1"/>
              <a:t>Sql</a:t>
            </a:r>
            <a:r>
              <a:rPr lang="en-US" altLang="zh-CN" sz="2000" dirty="0"/>
              <a:t> String</a:t>
            </a:r>
            <a:endParaRPr lang="en-US" altLang="zh-CN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Row Count Is Equal To X</a:t>
            </a:r>
            <a:endParaRPr lang="en-US" altLang="zh-CN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Table Must Exist</a:t>
            </a:r>
            <a:endParaRPr lang="en-US" altLang="zh-CN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/>
              <a:t>Check If Exists In Database</a:t>
            </a:r>
            <a:endParaRPr lang="en-US" altLang="zh-CN" sz="2000" dirty="0"/>
          </a:p>
        </p:txBody>
      </p:sp>
      <p:pic>
        <p:nvPicPr>
          <p:cNvPr id="96292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9" y="5154613"/>
            <a:ext cx="68738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07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9731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1920388" y="4135437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7889" y="4311948"/>
            <a:ext cx="402225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数据驱动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环境搭建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-----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在线安装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安装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Python</a:t>
            </a: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，使用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Python-2.7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安装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wxPython2.8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pip install 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robotframework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pip install </a:t>
            </a:r>
            <a:r>
              <a:rPr lang="en-US" altLang="zh-CN" sz="2400" dirty="0" err="1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robotframework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-ride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pip install robotframework-selenium2library</a:t>
            </a:r>
            <a:endParaRPr lang="en-US" altLang="zh-CN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Font typeface="Calibri" panose="020F0502020204030204" pitchFamily="34" charset="0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浏览器</a:t>
            </a: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driver:</a:t>
            </a:r>
            <a:b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</a:br>
            <a:r>
              <a:rPr lang="en-US" altLang="zh-CN" sz="2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  <a:hlinkClick r:id="rId1"/>
              </a:rPr>
              <a:t>http://code.google.com/p/selenium/downloads/list</a:t>
            </a:r>
            <a:endParaRPr lang="zh-CN" altLang="en-US" sz="2400" dirty="0">
              <a:solidFill>
                <a:srgbClr val="000000"/>
              </a:solidFill>
              <a:latin typeface="Calibri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4" name="Rounded Rectangular Callout 13"/>
          <p:cNvSpPr>
            <a:spLocks noChangeAspect="1"/>
          </p:cNvSpPr>
          <p:nvPr/>
        </p:nvSpPr>
        <p:spPr bwMode="auto">
          <a:xfrm>
            <a:off x="7983538" y="5140326"/>
            <a:ext cx="1909762" cy="190976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DC51B">
              <a:alpha val="9804"/>
            </a:srgbClr>
          </a:solidFill>
          <a:ln w="330200" cap="rnd">
            <a:solidFill>
              <a:srgbClr val="FFE181">
                <a:alpha val="0"/>
              </a:srgbClr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8320" name="Oval 107"/>
          <p:cNvSpPr>
            <a:spLocks noChangeAspect="1"/>
          </p:cNvSpPr>
          <p:nvPr/>
        </p:nvSpPr>
        <p:spPr bwMode="auto">
          <a:xfrm>
            <a:off x="10439401" y="749300"/>
            <a:ext cx="276225" cy="908050"/>
          </a:xfrm>
          <a:prstGeom prst="wedgeRoundRectCallout">
            <a:avLst>
              <a:gd name="adj1" fmla="val 28611"/>
              <a:gd name="adj2" fmla="val 54579"/>
              <a:gd name="adj3" fmla="val 16667"/>
            </a:avLst>
          </a:prstGeom>
          <a:solidFill>
            <a:srgbClr val="FFE181">
              <a:alpha val="5098"/>
            </a:srgbClr>
          </a:solidFill>
          <a:ln w="635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98337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数据驱动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8339" name="内容占位符 2"/>
          <p:cNvSpPr txBox="1"/>
          <p:nvPr/>
        </p:nvSpPr>
        <p:spPr bwMode="auto">
          <a:xfrm>
            <a:off x="1949451" y="1906588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/>
              <a:t>可以利用</a:t>
            </a:r>
            <a:r>
              <a:rPr lang="en-US" altLang="zh-CN" sz="2000"/>
              <a:t>Template</a:t>
            </a:r>
            <a:r>
              <a:rPr lang="zh-CN" altLang="en-US" sz="2000"/>
              <a:t>实现数据驱动</a:t>
            </a:r>
            <a:endParaRPr lang="en-US" altLang="zh-CN" sz="2000"/>
          </a:p>
        </p:txBody>
      </p:sp>
      <p:pic>
        <p:nvPicPr>
          <p:cNvPr id="9834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755900"/>
            <a:ext cx="5592762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1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创建一个</a:t>
            </a:r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Template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9363" name="内容占位符 2"/>
          <p:cNvSpPr txBox="1"/>
          <p:nvPr/>
        </p:nvSpPr>
        <p:spPr bwMode="auto">
          <a:xfrm>
            <a:off x="1949451" y="1906588"/>
            <a:ext cx="716725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/>
              <a:t>新建一个关键字</a:t>
            </a:r>
            <a:r>
              <a:rPr lang="en-US" altLang="zh-CN" sz="2000" dirty="0" err="1"/>
              <a:t>LoginTemplate</a:t>
            </a:r>
            <a:endParaRPr lang="en-US" altLang="zh-CN" sz="20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  <p:pic>
        <p:nvPicPr>
          <p:cNvPr id="99364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689" y="2992439"/>
            <a:ext cx="3957637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6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2541589"/>
            <a:ext cx="51069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8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引用</a:t>
            </a:r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Template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2" name="内容占位符 2"/>
          <p:cNvSpPr txBox="1"/>
          <p:nvPr/>
        </p:nvSpPr>
        <p:spPr>
          <a:xfrm>
            <a:off x="1881212" y="1077120"/>
            <a:ext cx="8793163" cy="4718050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dirty="0"/>
              <a:t>注意：</a:t>
            </a:r>
            <a:r>
              <a:rPr lang="zh-CN" altLang="zh-CN" sz="2400" dirty="0"/>
              <a:t>用例中如果使用了这个</a:t>
            </a:r>
            <a:r>
              <a:rPr lang="en-US" altLang="zh-CN" sz="2400" dirty="0"/>
              <a:t>template</a:t>
            </a:r>
            <a:r>
              <a:rPr lang="zh-CN" altLang="zh-CN" sz="2400" dirty="0"/>
              <a:t>，那么用例步骤里面就只用填写传递的参数就可以了</a:t>
            </a:r>
            <a:endParaRPr lang="zh-CN" altLang="zh-CN" sz="24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endParaRPr lang="en-US" altLang="zh-CN" sz="2000" dirty="0"/>
          </a:p>
        </p:txBody>
      </p:sp>
      <p:pic>
        <p:nvPicPr>
          <p:cNvPr id="100388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3035301"/>
            <a:ext cx="4643438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5103814" y="3382963"/>
            <a:ext cx="2547937" cy="4302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30564" y="4594226"/>
            <a:ext cx="4421187" cy="14208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0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096" y="1526204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7889" y="4311948"/>
            <a:ext cx="506420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---RFS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中的编程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FMoW4-B5"/>
              <a:ea typeface="DFMoW4-B5"/>
              <a:cs typeface="DFMoW4-B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3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分支与流程控制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2435" name="内容占位符 2"/>
          <p:cNvSpPr txBox="1"/>
          <p:nvPr/>
        </p:nvSpPr>
        <p:spPr bwMode="auto">
          <a:xfrm>
            <a:off x="2180326" y="1550988"/>
            <a:ext cx="7973608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514350" indent="-1714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FontTx/>
              <a:buChar char="•"/>
            </a:pPr>
            <a:r>
              <a:rPr lang="zh-CN" altLang="en-US" sz="2100" dirty="0">
                <a:solidFill>
                  <a:srgbClr val="000000"/>
                </a:solidFill>
                <a:ea typeface="微软雅黑" charset="-122"/>
              </a:rPr>
              <a:t>常用关键字</a:t>
            </a:r>
            <a:endParaRPr lang="en-US" altLang="zh-CN" sz="2100" dirty="0">
              <a:solidFill>
                <a:srgbClr val="000000"/>
              </a:solidFill>
              <a:ea typeface="微软雅黑" charset="-122"/>
            </a:endParaRPr>
          </a:p>
          <a:p>
            <a:pPr lvl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微软雅黑" charset="-122"/>
              </a:rPr>
              <a:t>Run Keyword If</a:t>
            </a:r>
            <a:endParaRPr lang="en-US" altLang="zh-CN" sz="1800" dirty="0">
              <a:solidFill>
                <a:srgbClr val="000000"/>
              </a:solidFill>
              <a:ea typeface="微软雅黑" charset="-122"/>
            </a:endParaRPr>
          </a:p>
          <a:p>
            <a:pPr lvl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微软雅黑" charset="-122"/>
              </a:rPr>
              <a:t>Run Keyword If Test Passed /Failed(only for teardown)</a:t>
            </a:r>
            <a:endParaRPr lang="en-US" altLang="zh-CN" sz="1800" dirty="0">
              <a:solidFill>
                <a:srgbClr val="000000"/>
              </a:solidFill>
              <a:ea typeface="微软雅黑" charset="-122"/>
            </a:endParaRPr>
          </a:p>
          <a:p>
            <a:pPr lvl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微软雅黑" charset="-122"/>
              </a:rPr>
              <a:t>Set Variable If</a:t>
            </a:r>
            <a:endParaRPr lang="en-US" altLang="zh-CN" sz="1800" dirty="0">
              <a:solidFill>
                <a:srgbClr val="000000"/>
              </a:solidFill>
              <a:ea typeface="微软雅黑" charset="-122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102436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4192588"/>
            <a:ext cx="5487988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57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常用关键字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3459" name="内容占位符 2"/>
          <p:cNvSpPr txBox="1"/>
          <p:nvPr/>
        </p:nvSpPr>
        <p:spPr bwMode="auto">
          <a:xfrm>
            <a:off x="1949451" y="1906588"/>
            <a:ext cx="879316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altLang="zh-CN" sz="2400"/>
              <a:t>Evaluate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8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Title 17"/>
          <p:cNvSpPr>
            <a:spLocks noGrp="1" noChangeArrowheads="1"/>
          </p:cNvSpPr>
          <p:nvPr>
            <p:ph type="title"/>
          </p:nvPr>
        </p:nvSpPr>
        <p:spPr>
          <a:xfrm>
            <a:off x="2312988" y="822325"/>
            <a:ext cx="7886700" cy="2852738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RFS</a:t>
            </a:r>
            <a:r>
              <a:rPr lang="zh-CN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基本使用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0756" name="Content Placeholder 12"/>
          <p:cNvSpPr>
            <a:spLocks noGrp="1" noChangeArrowheads="1"/>
          </p:cNvSpPr>
          <p:nvPr>
            <p:ph type="body" idx="1"/>
          </p:nvPr>
        </p:nvSpPr>
        <p:spPr>
          <a:xfrm>
            <a:off x="3492500" y="3738563"/>
            <a:ext cx="7886700" cy="1498600"/>
          </a:xfrm>
        </p:spPr>
        <p:txBody>
          <a:bodyPr/>
          <a:lstStyle/>
          <a:p>
            <a:pPr eaLnBrk="1" hangingPunct="1">
              <a:buClr>
                <a:srgbClr val="D23B07"/>
              </a:buClr>
              <a:defRPr/>
            </a:pPr>
            <a:endParaRPr lang="en-US" altLang="zh-CN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  <a:defRPr/>
            </a:pPr>
            <a:endParaRPr lang="zh-CN" altLang="en-US" b="1" dirty="0" smtClean="0">
              <a:solidFill>
                <a:schemeClr val="bg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7889" y="4311948"/>
            <a:ext cx="540724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---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FMoW4-B5"/>
                <a:ea typeface="DFMoW4-B5"/>
                <a:cs typeface="DFMoW4-B5"/>
              </a:rPr>
              <a:t>自定义关键字</a:t>
            </a:r>
            <a:endParaRPr lang="zh-CN" alt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FMoW4-B5"/>
              <a:ea typeface="DFMoW4-B5"/>
              <a:cs typeface="DFMoW4-B5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0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</a:t>
            </a:r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Python</a:t>
            </a:r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开发自定义关键字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5507" name="内容占位符 2"/>
          <p:cNvSpPr txBox="1"/>
          <p:nvPr/>
        </p:nvSpPr>
        <p:spPr bwMode="auto">
          <a:xfrm>
            <a:off x="1949451" y="1906588"/>
            <a:ext cx="8793163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zh-CN" altLang="en-US" sz="2400" dirty="0"/>
              <a:t>我们来开发一个产生随机数的库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、新建一个文件：</a:t>
            </a:r>
            <a:r>
              <a:rPr lang="en-US" altLang="zh-CN" sz="2400" dirty="0"/>
              <a:t>MyLibrary.py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105508" name="图片 1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4002089"/>
            <a:ext cx="4329112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29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引用定义关键字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6531" name="内容占位符 2"/>
          <p:cNvSpPr txBox="1"/>
          <p:nvPr/>
        </p:nvSpPr>
        <p:spPr bwMode="auto">
          <a:xfrm>
            <a:off x="1949451" y="1906588"/>
            <a:ext cx="5925307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2100">
                <a:solidFill>
                  <a:srgbClr val="000000"/>
                </a:solidFill>
                <a:ea typeface="微软雅黑" charset="-122"/>
              </a:rPr>
              <a:t>1</a:t>
            </a:r>
            <a:r>
              <a:rPr lang="zh-CN" altLang="en-US" sz="2100">
                <a:solidFill>
                  <a:srgbClr val="000000"/>
                </a:solidFill>
                <a:ea typeface="微软雅黑" charset="-122"/>
              </a:rPr>
              <a:t>、把它放到项目文件夹下</a:t>
            </a:r>
            <a:endParaRPr lang="en-US" altLang="zh-CN" sz="2100">
              <a:solidFill>
                <a:srgbClr val="000000"/>
              </a:solidFill>
              <a:ea typeface="微软雅黑" charset="-122"/>
            </a:endParaRPr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zh-CN" sz="2100">
                <a:solidFill>
                  <a:srgbClr val="000000"/>
                </a:solidFill>
                <a:ea typeface="微软雅黑" charset="-122"/>
              </a:rPr>
              <a:t>2</a:t>
            </a:r>
            <a:r>
              <a:rPr lang="zh-CN" altLang="en-US" sz="2100">
                <a:solidFill>
                  <a:srgbClr val="000000"/>
                </a:solidFill>
                <a:ea typeface="微软雅黑" charset="-122"/>
              </a:rPr>
              <a:t>、导入自己的库</a:t>
            </a:r>
            <a:r>
              <a:rPr lang="en-US" altLang="zh-CN" sz="2100">
                <a:solidFill>
                  <a:srgbClr val="000000"/>
                </a:solidFill>
                <a:ea typeface="微软雅黑" charset="-122"/>
              </a:rPr>
              <a:t>MyLibrary.py</a:t>
            </a:r>
            <a:endParaRPr lang="en-US" altLang="zh-CN" sz="2100">
              <a:solidFill>
                <a:srgbClr val="000000"/>
              </a:solidFill>
              <a:ea typeface="微软雅黑" charset="-122"/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06532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211514"/>
            <a:ext cx="5084762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3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76" y="4425950"/>
            <a:ext cx="24479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34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1" y="2235201"/>
            <a:ext cx="3286125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右箭头 44"/>
          <p:cNvSpPr/>
          <p:nvPr/>
        </p:nvSpPr>
        <p:spPr>
          <a:xfrm rot="1944609">
            <a:off x="6759576" y="3922713"/>
            <a:ext cx="779463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 rot="16550427">
            <a:off x="8636001" y="3768726"/>
            <a:ext cx="812800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53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使用自己的库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7555" name="内容占位符 2"/>
          <p:cNvSpPr txBox="1"/>
          <p:nvPr/>
        </p:nvSpPr>
        <p:spPr bwMode="auto">
          <a:xfrm>
            <a:off x="2025651" y="1814513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zh-CN" altLang="en-US" sz="2100">
                <a:solidFill>
                  <a:srgbClr val="000000"/>
                </a:solidFill>
                <a:ea typeface="微软雅黑" charset="-122"/>
              </a:rPr>
              <a:t>产生</a:t>
            </a:r>
            <a:r>
              <a:rPr lang="en-US" altLang="zh-CN" sz="2100">
                <a:solidFill>
                  <a:srgbClr val="000000"/>
                </a:solidFill>
                <a:ea typeface="微软雅黑" charset="-122"/>
              </a:rPr>
              <a:t>4</a:t>
            </a:r>
            <a:r>
              <a:rPr lang="zh-CN" altLang="en-US" sz="2100">
                <a:solidFill>
                  <a:srgbClr val="000000"/>
                </a:solidFill>
                <a:ea typeface="微软雅黑" charset="-122"/>
              </a:rPr>
              <a:t>到</a:t>
            </a:r>
            <a:r>
              <a:rPr lang="en-US" altLang="zh-CN" sz="2100">
                <a:solidFill>
                  <a:srgbClr val="000000"/>
                </a:solidFill>
                <a:ea typeface="微软雅黑" charset="-122"/>
              </a:rPr>
              <a:t>10</a:t>
            </a:r>
            <a:r>
              <a:rPr lang="zh-CN" altLang="en-US" sz="2100">
                <a:solidFill>
                  <a:srgbClr val="000000"/>
                </a:solidFill>
                <a:ea typeface="微软雅黑" charset="-122"/>
              </a:rPr>
              <a:t>的随机数</a:t>
            </a:r>
            <a:endParaRPr lang="en-US" altLang="zh-CN" sz="2100">
              <a:solidFill>
                <a:srgbClr val="000000"/>
              </a:solidFill>
              <a:ea typeface="微软雅黑" charset="-122"/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07556" name="图片 1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9" y="2611439"/>
            <a:ext cx="812958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57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864" y="4540250"/>
            <a:ext cx="351472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4200525" y="3382963"/>
            <a:ext cx="5380038" cy="43021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597650" y="4849814"/>
            <a:ext cx="1054100" cy="2063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环境搭建</a:t>
            </a:r>
            <a:r>
              <a:rPr lang="en-US" altLang="zh-CN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-----</a:t>
            </a:r>
            <a:r>
              <a:rPr lang="zh-CN" altLang="en-US" sz="4400" dirty="0">
                <a:solidFill>
                  <a:srgbClr val="000000"/>
                </a:solidFill>
                <a:latin typeface="Calibri"/>
                <a:ea typeface="宋体" panose="02010600030101010101" pitchFamily="2" charset="-122"/>
                <a:sym typeface="Calibri" panose="020F0502020204030204" pitchFamily="34" charset="0"/>
              </a:rPr>
              <a:t>离线安装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"/>
              </a:rPr>
              <a:t>https://pypi.python.org/pypi/decorator/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2"/>
              </a:rPr>
              <a:t>https://pypi.python.org/pypi/robotframework/#downloads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https://pypi.python.org/pypi/robotframework-selenium2library/1.5.0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4"/>
              </a:rPr>
              <a:t>https://pypi.python.org/pypi/selenium/2.40.0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33600"/>
            <a:ext cx="7783512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71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pic>
        <p:nvPicPr>
          <p:cNvPr id="10857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1471613"/>
            <a:ext cx="2365375" cy="3935412"/>
          </a:xfrm>
          <a:prstGeom prst="rect">
            <a:avLst/>
          </a:prstGeom>
          <a:noFill/>
          <a:ln w="9525">
            <a:solidFill>
              <a:srgbClr val="B14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124700" cy="1285875"/>
          </a:xfrm>
        </p:spPr>
        <p:txBody>
          <a:bodyPr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Content</a:t>
            </a:r>
            <a:endParaRPr lang="zh-CN" alt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8580" name="Content Placeholder 12"/>
          <p:cNvSpPr>
            <a:spLocks noGrp="1" noChangeArrowheads="1"/>
          </p:cNvSpPr>
          <p:nvPr>
            <p:ph idx="4294967295"/>
          </p:nvPr>
        </p:nvSpPr>
        <p:spPr>
          <a:xfrm>
            <a:off x="2209800" y="1806576"/>
            <a:ext cx="5329238" cy="4602163"/>
          </a:xfrm>
        </p:spPr>
        <p:txBody>
          <a:bodyPr/>
          <a:lstStyle/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验收测试驱动开发概述</a:t>
            </a: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工具简介与环境搭建</a:t>
            </a: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 err="1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RobotFramework+Selenium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使用</a:t>
            </a:r>
            <a:endParaRPr lang="en-US" altLang="zh-CN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DFMoW4-B5"/>
                <a:ea typeface="DFMoW4-B5"/>
                <a:cs typeface="DFMoW4-B5"/>
              </a:rPr>
              <a:t>持续集成</a:t>
            </a:r>
            <a:endParaRPr lang="en-US" altLang="zh-CN" sz="2400" b="1" dirty="0">
              <a:solidFill>
                <a:srgbClr val="FF0000"/>
              </a:solidFill>
              <a:latin typeface="DFMoW4-B5"/>
              <a:ea typeface="DFMoW4-B5"/>
              <a:cs typeface="DFMoW4-B5"/>
            </a:endParaRPr>
          </a:p>
          <a:p>
            <a:pPr marL="285750" indent="-285750">
              <a:buClr>
                <a:srgbClr val="D23B07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BDD</a:t>
            </a:r>
            <a:r>
              <a:rPr lang="zh-CN" altLang="en-US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简介与</a:t>
            </a:r>
            <a:r>
              <a:rPr lang="en-US" altLang="zh-CN" sz="2400" b="1" dirty="0">
                <a:solidFill>
                  <a:schemeClr val="tx1"/>
                </a:solidFill>
                <a:latin typeface="DFMoW4-B5"/>
                <a:ea typeface="DFMoW4-B5"/>
                <a:cs typeface="DFMoW4-B5"/>
              </a:rPr>
              <a:t>lettuce</a:t>
            </a:r>
            <a:endParaRPr lang="zh-CN" altLang="en-US" sz="2400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  <a:p>
            <a:pPr marL="285750" indent="-285750"/>
            <a:endParaRPr lang="zh-CN" altLang="en-US" b="1" dirty="0">
              <a:solidFill>
                <a:schemeClr val="tx1"/>
              </a:solidFill>
              <a:latin typeface="DFMoW4-B5"/>
              <a:ea typeface="DFMoW4-B5"/>
              <a:cs typeface="DFMoW4-B5"/>
            </a:endParaRPr>
          </a:p>
        </p:txBody>
      </p:sp>
      <p:sp>
        <p:nvSpPr>
          <p:cNvPr id="108581" name="Isosceles Triangle 5"/>
          <p:cNvSpPr>
            <a:spLocks noChangeArrowheads="1"/>
          </p:cNvSpPr>
          <p:nvPr/>
        </p:nvSpPr>
        <p:spPr bwMode="auto">
          <a:xfrm rot="16200000" flipV="1">
            <a:off x="7485857" y="3029744"/>
            <a:ext cx="844550" cy="2968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29121"/>
              </a:gs>
              <a:gs pos="100000">
                <a:srgbClr val="CE3000"/>
              </a:gs>
            </a:gsLst>
            <a:lin ang="16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2570BA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01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持续集成（</a:t>
            </a:r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</a:t>
            </a:r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）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9603" name="内容占位符 2"/>
          <p:cNvSpPr txBox="1"/>
          <p:nvPr/>
        </p:nvSpPr>
        <p:spPr bwMode="auto">
          <a:xfrm>
            <a:off x="2025651" y="1814513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zh-CN" altLang="en-US" sz="2400" dirty="0"/>
              <a:t>持续集成是一种</a:t>
            </a:r>
            <a:r>
              <a:rPr lang="zh-CN" altLang="en-US" sz="2400" dirty="0">
                <a:hlinkClick r:id="rId1"/>
              </a:rPr>
              <a:t>软件开发实践</a:t>
            </a:r>
            <a:r>
              <a:rPr lang="zh-CN" altLang="en-US" sz="2400" dirty="0"/>
              <a:t>，即团队开发成员经常集成他们的工作，通常每个成员每天至少集成一次，也就意味着每天可能会发生多次集成。每次集成都通过自动化的构建（包括编译，发布，</a:t>
            </a:r>
            <a:r>
              <a:rPr lang="zh-CN" altLang="en-US" sz="2400" dirty="0">
                <a:hlinkClick r:id="rId2"/>
              </a:rPr>
              <a:t>自动化测试</a:t>
            </a:r>
            <a:r>
              <a:rPr lang="en-US" altLang="zh-CN" sz="2400" dirty="0"/>
              <a:t>)</a:t>
            </a:r>
            <a:r>
              <a:rPr lang="zh-CN" altLang="en-US" sz="2400" dirty="0"/>
              <a:t>来验证，从而尽快地发现集成错误。许多团队发现这个过程可以大大减少集成的问题，让团队能够更快的开发</a:t>
            </a:r>
            <a:r>
              <a:rPr lang="zh-CN" altLang="en-US" sz="2400" dirty="0">
                <a:hlinkClick r:id="rId3"/>
              </a:rPr>
              <a:t>内聚</a:t>
            </a:r>
            <a:r>
              <a:rPr lang="zh-CN" altLang="en-US" sz="2400" dirty="0"/>
              <a:t>的</a:t>
            </a:r>
            <a:r>
              <a:rPr lang="zh-CN" altLang="en-US" sz="2400" dirty="0">
                <a:hlinkClick r:id="rId4"/>
              </a:rPr>
              <a:t>软件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zh-CN" altLang="en-US" sz="2400" dirty="0"/>
              <a:t>安装</a:t>
            </a:r>
            <a:r>
              <a:rPr lang="en-US" altLang="zh-CN" sz="2400" dirty="0"/>
              <a:t>Jenkins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2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打开</a:t>
            </a:r>
            <a:r>
              <a:rPr lang="en-US" altLang="zh-CN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Jenkins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0627" name="内容占位符 2"/>
          <p:cNvSpPr txBox="1"/>
          <p:nvPr/>
        </p:nvSpPr>
        <p:spPr bwMode="auto">
          <a:xfrm>
            <a:off x="2025651" y="1814513"/>
            <a:ext cx="8793163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en-US" altLang="zh-CN" sz="2400">
                <a:solidFill>
                  <a:schemeClr val="bg1"/>
                </a:solidFill>
                <a:hlinkClick r:id="rId1"/>
              </a:rPr>
              <a:t>http://localhost:8080</a:t>
            </a:r>
            <a:endParaRPr lang="en-US" altLang="zh-CN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zh-CN" altLang="en-US" sz="2400">
              <a:solidFill>
                <a:schemeClr val="bg1"/>
              </a:solidFill>
            </a:endParaRPr>
          </a:p>
        </p:txBody>
      </p:sp>
      <p:pic>
        <p:nvPicPr>
          <p:cNvPr id="110628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1" y="2790826"/>
            <a:ext cx="5751513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49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添加节点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1651" name="内容占位符 2"/>
          <p:cNvSpPr txBox="1"/>
          <p:nvPr/>
        </p:nvSpPr>
        <p:spPr bwMode="auto">
          <a:xfrm>
            <a:off x="2025652" y="1814513"/>
            <a:ext cx="7159292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zh-CN" altLang="en-US" sz="2400" dirty="0"/>
              <a:t>选择系统管理</a:t>
            </a:r>
            <a:r>
              <a:rPr lang="en-US" altLang="zh-CN" sz="2400" dirty="0"/>
              <a:t>---</a:t>
            </a:r>
            <a:r>
              <a:rPr lang="zh-CN" altLang="en-US" sz="2400" dirty="0"/>
              <a:t>管理节点</a:t>
            </a:r>
            <a:endParaRPr lang="zh-CN" altLang="en-US" sz="2400" dirty="0"/>
          </a:p>
        </p:txBody>
      </p:sp>
      <p:pic>
        <p:nvPicPr>
          <p:cNvPr id="111652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2401889"/>
            <a:ext cx="2036762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椭圆 42"/>
          <p:cNvSpPr/>
          <p:nvPr/>
        </p:nvSpPr>
        <p:spPr>
          <a:xfrm>
            <a:off x="2752725" y="3024188"/>
            <a:ext cx="903288" cy="2730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1654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2389189"/>
            <a:ext cx="3151187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圆角矩形 44"/>
          <p:cNvSpPr/>
          <p:nvPr/>
        </p:nvSpPr>
        <p:spPr>
          <a:xfrm>
            <a:off x="6383338" y="3436939"/>
            <a:ext cx="2633662" cy="466725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3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添加节点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2675" name="内容占位符 2"/>
          <p:cNvSpPr txBox="1"/>
          <p:nvPr/>
        </p:nvSpPr>
        <p:spPr bwMode="auto">
          <a:xfrm>
            <a:off x="2025651" y="1814513"/>
            <a:ext cx="8793163" cy="276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zh-CN" altLang="en-US" sz="2400"/>
              <a:t>新建节点</a:t>
            </a:r>
            <a:r>
              <a:rPr lang="en-US" altLang="zh-CN" sz="2400"/>
              <a:t>---------------------------------</a:t>
            </a:r>
            <a:r>
              <a:rPr lang="zh-CN" altLang="en-US" sz="2400"/>
              <a:t>填入节点名称</a:t>
            </a:r>
            <a:endParaRPr lang="zh-CN" altLang="en-US" sz="2400"/>
          </a:p>
        </p:txBody>
      </p:sp>
      <p:pic>
        <p:nvPicPr>
          <p:cNvPr id="112676" name="图片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2652713"/>
            <a:ext cx="1957388" cy="237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圆角矩形 46"/>
          <p:cNvSpPr/>
          <p:nvPr/>
        </p:nvSpPr>
        <p:spPr>
          <a:xfrm>
            <a:off x="3063876" y="3270251"/>
            <a:ext cx="1063625" cy="25082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12678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88" y="2925764"/>
            <a:ext cx="2570162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7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添加节点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13700" name="内容占位符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831" y="1685925"/>
            <a:ext cx="45085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椭圆 44"/>
          <p:cNvSpPr/>
          <p:nvPr/>
        </p:nvSpPr>
        <p:spPr>
          <a:xfrm>
            <a:off x="1824039" y="2389188"/>
            <a:ext cx="1404937" cy="298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824038" y="2687639"/>
            <a:ext cx="1528762" cy="3206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1998663" y="3800475"/>
            <a:ext cx="2855912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3704" name="文本框 7"/>
          <p:cNvSpPr txBox="1">
            <a:spLocks noChangeArrowheads="1"/>
          </p:cNvSpPr>
          <p:nvPr/>
        </p:nvSpPr>
        <p:spPr bwMode="auto">
          <a:xfrm>
            <a:off x="5580064" y="2227263"/>
            <a:ext cx="48482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2100">
                <a:solidFill>
                  <a:srgbClr val="000000"/>
                </a:solidFill>
              </a:rPr>
              <a:t># of executors</a:t>
            </a:r>
            <a:r>
              <a:rPr lang="zh-CN" altLang="en-US" sz="2100">
                <a:solidFill>
                  <a:srgbClr val="000000"/>
                </a:solidFill>
              </a:rPr>
              <a:t>：如果使用</a:t>
            </a:r>
            <a:r>
              <a:rPr lang="en-US" altLang="zh-CN" sz="2100">
                <a:solidFill>
                  <a:srgbClr val="000000"/>
                </a:solidFill>
              </a:rPr>
              <a:t>RF</a:t>
            </a:r>
            <a:r>
              <a:rPr lang="zh-CN" altLang="en-US" sz="2100">
                <a:solidFill>
                  <a:srgbClr val="000000"/>
                </a:solidFill>
              </a:rPr>
              <a:t>的话必须填</a:t>
            </a:r>
            <a:r>
              <a:rPr lang="en-US" altLang="zh-CN" sz="2100">
                <a:solidFill>
                  <a:srgbClr val="000000"/>
                </a:solidFill>
              </a:rPr>
              <a:t>1</a:t>
            </a:r>
            <a:endParaRPr lang="en-US" altLang="zh-CN" sz="21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2100">
                <a:solidFill>
                  <a:srgbClr val="000000"/>
                </a:solidFill>
              </a:rPr>
              <a:t>Remote FS root</a:t>
            </a:r>
            <a:r>
              <a:rPr lang="zh-CN" altLang="en-US" sz="2100">
                <a:solidFill>
                  <a:srgbClr val="000000"/>
                </a:solidFill>
              </a:rPr>
              <a:t>：远程机的工作目录</a:t>
            </a:r>
            <a:endParaRPr lang="en-US" altLang="zh-CN" sz="21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2100">
                <a:solidFill>
                  <a:srgbClr val="000000"/>
                </a:solidFill>
              </a:rPr>
              <a:t>Launch method</a:t>
            </a:r>
            <a:r>
              <a:rPr lang="zh-CN" altLang="en-US" sz="2100">
                <a:solidFill>
                  <a:srgbClr val="000000"/>
                </a:solidFill>
              </a:rPr>
              <a:t>：如果选其他的可能会出错</a:t>
            </a:r>
            <a:endParaRPr lang="zh-CN" altLang="en-US" sz="21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21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启动节点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4723" name="内容占位符 2"/>
          <p:cNvSpPr txBox="1"/>
          <p:nvPr/>
        </p:nvSpPr>
        <p:spPr bwMode="auto">
          <a:xfrm>
            <a:off x="1446664" y="1814513"/>
            <a:ext cx="8302174" cy="471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endParaRPr lang="en-US" altLang="zh-CN" sz="2400" dirty="0"/>
          </a:p>
          <a:p>
            <a:pPr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</a:pPr>
            <a:r>
              <a:rPr lang="en-US" altLang="zh-CN" sz="2400" dirty="0"/>
              <a:t>		</a:t>
            </a:r>
            <a:r>
              <a:rPr lang="zh-CN" altLang="en-US" sz="2400" dirty="0"/>
              <a:t>建议使用这种方式</a:t>
            </a:r>
            <a:endParaRPr lang="zh-CN" altLang="en-US" sz="2400" dirty="0"/>
          </a:p>
        </p:txBody>
      </p:sp>
      <p:pic>
        <p:nvPicPr>
          <p:cNvPr id="114724" name="内容占位符 3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966914"/>
            <a:ext cx="5659438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圆角矩形 46"/>
          <p:cNvSpPr/>
          <p:nvPr/>
        </p:nvSpPr>
        <p:spPr>
          <a:xfrm>
            <a:off x="3760788" y="3921125"/>
            <a:ext cx="3886200" cy="387350"/>
          </a:xfrm>
          <a:prstGeom prst="round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35" name="Rounded Rectangular Callout 28"/>
          <p:cNvSpPr>
            <a:spLocks noChangeAspect="1"/>
          </p:cNvSpPr>
          <p:nvPr/>
        </p:nvSpPr>
        <p:spPr bwMode="auto">
          <a:xfrm>
            <a:off x="1998664" y="3167064"/>
            <a:ext cx="458787" cy="458787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5737" name="Rounded Rectangular Callout 30"/>
          <p:cNvSpPr>
            <a:spLocks noChangeAspect="1"/>
          </p:cNvSpPr>
          <p:nvPr/>
        </p:nvSpPr>
        <p:spPr bwMode="auto">
          <a:xfrm>
            <a:off x="2154238" y="3625851"/>
            <a:ext cx="315912" cy="314325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5745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添加插件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5748" name="内容占位符 2"/>
          <p:cNvSpPr txBox="1"/>
          <p:nvPr/>
        </p:nvSpPr>
        <p:spPr bwMode="auto">
          <a:xfrm>
            <a:off x="1646238" y="1727200"/>
            <a:ext cx="8793162" cy="577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、系统管理</a:t>
            </a:r>
            <a:r>
              <a:rPr lang="en-US" altLang="zh-CN" dirty="0"/>
              <a:t>---</a:t>
            </a:r>
            <a:r>
              <a:rPr lang="zh-CN" altLang="en-US" dirty="0"/>
              <a:t>管理插件                      </a:t>
            </a:r>
            <a:r>
              <a:rPr lang="en-US" altLang="zh-CN" dirty="0"/>
              <a:t>			</a:t>
            </a:r>
            <a:r>
              <a:rPr lang="zh-CN" altLang="en-US" dirty="0"/>
              <a:t>  </a:t>
            </a:r>
            <a:r>
              <a:rPr lang="en-US" altLang="zh-CN" dirty="0"/>
              <a:t>2</a:t>
            </a:r>
            <a:r>
              <a:rPr lang="zh-CN" altLang="en-US" dirty="0"/>
              <a:t>、高级</a:t>
            </a:r>
            <a:r>
              <a:rPr lang="en-US" altLang="zh-CN" dirty="0"/>
              <a:t>—</a:t>
            </a:r>
            <a:r>
              <a:rPr lang="zh-CN" altLang="en-US" dirty="0"/>
              <a:t>选择文件</a:t>
            </a:r>
            <a:r>
              <a:rPr lang="en-US" altLang="zh-CN" dirty="0"/>
              <a:t>—</a:t>
            </a:r>
            <a:r>
              <a:rPr lang="zh-CN" altLang="en-US" dirty="0"/>
              <a:t>上传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    			 </a:t>
            </a:r>
            <a:r>
              <a:rPr lang="zh-CN" altLang="en-US" dirty="0"/>
              <a:t>（上传后需重启</a:t>
            </a:r>
            <a:r>
              <a:rPr lang="en-US" altLang="zh-CN" dirty="0"/>
              <a:t>Jenkins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5749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1" y="2671763"/>
            <a:ext cx="28924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5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986089"/>
            <a:ext cx="1955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51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1" y="4313239"/>
            <a:ext cx="592137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63" name="Rounded Rectangular Callout 32"/>
          <p:cNvSpPr>
            <a:spLocks noChangeAspect="1"/>
          </p:cNvSpPr>
          <p:nvPr/>
        </p:nvSpPr>
        <p:spPr bwMode="auto">
          <a:xfrm>
            <a:off x="9429751" y="3813176"/>
            <a:ext cx="466725" cy="468313"/>
          </a:xfrm>
          <a:prstGeom prst="wedgeRoundRectCallout">
            <a:avLst>
              <a:gd name="adj1" fmla="val -19995"/>
              <a:gd name="adj2" fmla="val 65000"/>
              <a:gd name="adj3" fmla="val 16667"/>
            </a:avLst>
          </a:prstGeom>
          <a:solidFill>
            <a:srgbClr val="FFE181">
              <a:alpha val="5098"/>
            </a:srgbClr>
          </a:solidFill>
          <a:ln w="12700" cap="rnd">
            <a:solidFill>
              <a:srgbClr val="F5D3A1"/>
            </a:solidFill>
            <a:miter lim="800000"/>
          </a:ln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6769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新建任务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6771" name="内容占位符 4"/>
          <p:cNvSpPr txBox="1"/>
          <p:nvPr/>
        </p:nvSpPr>
        <p:spPr bwMode="auto">
          <a:xfrm>
            <a:off x="1793876" y="1976438"/>
            <a:ext cx="8793163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  <a:lvl2pPr marL="7429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4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2pPr>
            <a:lvl3pPr marL="1143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2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3pPr>
            <a:lvl4pPr marL="1600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4pPr>
            <a:lvl5pPr marL="20574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 2" panose="05020102010507070707" pitchFamily="18" charset="2"/>
              <a:buChar char=""/>
              <a:defRPr sz="1100">
                <a:solidFill>
                  <a:schemeClr val="tx1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9pPr>
          </a:lstStyle>
          <a:p>
            <a:r>
              <a:rPr lang="en-US" altLang="zh-CN" dirty="0"/>
              <a:t>1</a:t>
            </a:r>
            <a:r>
              <a:rPr lang="zh-CN" altLang="en-US" dirty="0"/>
              <a:t>、在首页</a:t>
            </a:r>
            <a:r>
              <a:rPr lang="en-US" altLang="zh-CN" dirty="0"/>
              <a:t>---</a:t>
            </a:r>
            <a:r>
              <a:rPr lang="zh-CN" altLang="en-US" dirty="0"/>
              <a:t>新建任务       </a:t>
            </a:r>
            <a:r>
              <a:rPr lang="en-US" altLang="zh-CN" dirty="0"/>
              <a:t>			2</a:t>
            </a:r>
            <a:r>
              <a:rPr lang="zh-CN" altLang="en-US" dirty="0"/>
              <a:t>、填入名称，选择自由风格即可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6772" name="内容占位符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200401"/>
            <a:ext cx="17145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73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320" y="3167064"/>
            <a:ext cx="5500687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93" name="Tit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14326"/>
            <a:ext cx="7539038" cy="1285875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新建任务</a:t>
            </a:r>
            <a:endParaRPr lang="zh-CN" altLang="en-US" b="1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11779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9" y="2379663"/>
            <a:ext cx="2312987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9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4" y="2252664"/>
            <a:ext cx="162083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98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8" y="3887788"/>
            <a:ext cx="4164012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10169</Words>
  <Application>WPS 演示</Application>
  <PresentationFormat>宽屏</PresentationFormat>
  <Paragraphs>1023</Paragraphs>
  <Slides>110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29" baseType="lpstr">
      <vt:lpstr>Arial</vt:lpstr>
      <vt:lpstr>宋体</vt:lpstr>
      <vt:lpstr>Wingdings</vt:lpstr>
      <vt:lpstr>Wingdings 3</vt:lpstr>
      <vt:lpstr>Arial</vt:lpstr>
      <vt:lpstr>Arial Unicode MS</vt:lpstr>
      <vt:lpstr>Calibri</vt:lpstr>
      <vt:lpstr>DFMoW4-B5</vt:lpstr>
      <vt:lpstr>Calibri</vt:lpstr>
      <vt:lpstr>Century Gothic</vt:lpstr>
      <vt:lpstr>Latha</vt:lpstr>
      <vt:lpstr>Symbol</vt:lpstr>
      <vt:lpstr>微软雅黑</vt:lpstr>
      <vt:lpstr>Arial Unicode MS</vt:lpstr>
      <vt:lpstr>幼圆</vt:lpstr>
      <vt:lpstr>Lucida Sans Unicode</vt:lpstr>
      <vt:lpstr>Wingdings 2</vt:lpstr>
      <vt:lpstr>Wingdings</vt:lpstr>
      <vt:lpstr>丝状</vt:lpstr>
      <vt:lpstr>Content</vt:lpstr>
      <vt:lpstr>工具列表</vt:lpstr>
      <vt:lpstr>Robot Framework 是什么</vt:lpstr>
      <vt:lpstr>自动化测试框架的职责</vt:lpstr>
      <vt:lpstr>RobotFramework 特性</vt:lpstr>
      <vt:lpstr>Selenium 简介</vt:lpstr>
      <vt:lpstr>RobotFramework架构</vt:lpstr>
      <vt:lpstr>环境搭建-----在线安装</vt:lpstr>
      <vt:lpstr>环境搭建-----离线安装</vt:lpstr>
      <vt:lpstr>中文支持</vt:lpstr>
      <vt:lpstr>FireBug安装</vt:lpstr>
      <vt:lpstr>FireBug入门使用</vt:lpstr>
      <vt:lpstr>Content</vt:lpstr>
      <vt:lpstr>RFS基本使用</vt:lpstr>
      <vt:lpstr>新建项目</vt:lpstr>
      <vt:lpstr>新建测试套件</vt:lpstr>
      <vt:lpstr>新建测试用例</vt:lpstr>
      <vt:lpstr>添加测试库</vt:lpstr>
      <vt:lpstr>编写测试用例</vt:lpstr>
      <vt:lpstr>运行测试</vt:lpstr>
      <vt:lpstr>运行测试</vt:lpstr>
      <vt:lpstr>查看报告</vt:lpstr>
      <vt:lpstr>查看日志</vt:lpstr>
      <vt:lpstr>RFS基本使用</vt:lpstr>
      <vt:lpstr>Selenium支持的定位方式</vt:lpstr>
      <vt:lpstr>Xpath</vt:lpstr>
      <vt:lpstr>Xpath1</vt:lpstr>
      <vt:lpstr>Xpath2</vt:lpstr>
      <vt:lpstr>切换到新的窗口</vt:lpstr>
      <vt:lpstr>进入一个frame或iframe</vt:lpstr>
      <vt:lpstr>js定位：（js） </vt:lpstr>
      <vt:lpstr>js定位：（jQuery） </vt:lpstr>
      <vt:lpstr>css定位：</vt:lpstr>
      <vt:lpstr>网页代码：</vt:lpstr>
      <vt:lpstr>css定位实例：</vt:lpstr>
      <vt:lpstr>css结构定位：</vt:lpstr>
      <vt:lpstr>RFS基本使用</vt:lpstr>
      <vt:lpstr>操作浏览器</vt:lpstr>
      <vt:lpstr>驱动不同的浏览器</vt:lpstr>
      <vt:lpstr>常用关键字</vt:lpstr>
      <vt:lpstr>常用关键字</vt:lpstr>
      <vt:lpstr>常用关键字</vt:lpstr>
      <vt:lpstr>常用关键字</vt:lpstr>
      <vt:lpstr>常用关键字</vt:lpstr>
      <vt:lpstr>常用关键字</vt:lpstr>
      <vt:lpstr>常用关键字</vt:lpstr>
      <vt:lpstr>常用关键字</vt:lpstr>
      <vt:lpstr>RFS基本使用</vt:lpstr>
      <vt:lpstr>常用关键字</vt:lpstr>
      <vt:lpstr>AutoItLibrary</vt:lpstr>
      <vt:lpstr>RFS基本使用</vt:lpstr>
      <vt:lpstr>添加资源</vt:lpstr>
      <vt:lpstr>增加自定义关键字</vt:lpstr>
      <vt:lpstr>增加资源模块</vt:lpstr>
      <vt:lpstr>引用自定义资源</vt:lpstr>
      <vt:lpstr>使用自定义资源</vt:lpstr>
      <vt:lpstr>参数化： （一）创建列表形式，适用于少量数据</vt:lpstr>
      <vt:lpstr>参数化： （二）调用read.py脚本，进行封装，适用于大量数据</vt:lpstr>
      <vt:lpstr>参数化： （二）调用read.py脚本，进行封装，适用于大量数据</vt:lpstr>
      <vt:lpstr>参数化： （二）read.py脚本,代码一览</vt:lpstr>
      <vt:lpstr>写好自动化测试用例的原则</vt:lpstr>
      <vt:lpstr>更新测试用例</vt:lpstr>
      <vt:lpstr>写好自动化测试用例的原则</vt:lpstr>
      <vt:lpstr>写好自动化测试用例的原则</vt:lpstr>
      <vt:lpstr>写好自动化测试用例的原则</vt:lpstr>
      <vt:lpstr>写好自动化测试用例的原则</vt:lpstr>
      <vt:lpstr>写好自动化测试用例的原则</vt:lpstr>
      <vt:lpstr>测试用例的层次结构</vt:lpstr>
      <vt:lpstr>RFS基本使用</vt:lpstr>
      <vt:lpstr>使用变量</vt:lpstr>
      <vt:lpstr>使用变量</vt:lpstr>
      <vt:lpstr>使用变量</vt:lpstr>
      <vt:lpstr>常用关键字</vt:lpstr>
      <vt:lpstr>常用关键字</vt:lpstr>
      <vt:lpstr>常用关键字</vt:lpstr>
      <vt:lpstr>常用关键字</vt:lpstr>
      <vt:lpstr>DBLibrary</vt:lpstr>
      <vt:lpstr>DBLibrary</vt:lpstr>
      <vt:lpstr>RFS基本使用</vt:lpstr>
      <vt:lpstr>数据驱动</vt:lpstr>
      <vt:lpstr>创建一个Template</vt:lpstr>
      <vt:lpstr>引用Template</vt:lpstr>
      <vt:lpstr>RFS基本使用</vt:lpstr>
      <vt:lpstr>分支与流程控制</vt:lpstr>
      <vt:lpstr>常用关键字</vt:lpstr>
      <vt:lpstr>RFS基本使用</vt:lpstr>
      <vt:lpstr>使用Python开发自定义关键字</vt:lpstr>
      <vt:lpstr>引用定义关键字</vt:lpstr>
      <vt:lpstr>使用自己的库</vt:lpstr>
      <vt:lpstr>Content</vt:lpstr>
      <vt:lpstr>持续集成（CI）</vt:lpstr>
      <vt:lpstr>打开Jenkins</vt:lpstr>
      <vt:lpstr>添加节点</vt:lpstr>
      <vt:lpstr>添加节点</vt:lpstr>
      <vt:lpstr>添加节点</vt:lpstr>
      <vt:lpstr>启动节点</vt:lpstr>
      <vt:lpstr>添加插件</vt:lpstr>
      <vt:lpstr>新建任务</vt:lpstr>
      <vt:lpstr>新建任务</vt:lpstr>
      <vt:lpstr>Content</vt:lpstr>
      <vt:lpstr>BDD简介</vt:lpstr>
      <vt:lpstr>lettuce</vt:lpstr>
      <vt:lpstr>Lettuce流程</vt:lpstr>
      <vt:lpstr>Lettuce+selenium进行Web测试</vt:lpstr>
      <vt:lpstr>一个例子（1）</vt:lpstr>
      <vt:lpstr>一个例子（2）</vt:lpstr>
      <vt:lpstr>一个例子（3）</vt:lpstr>
      <vt:lpstr>一个例子（4）</vt:lpstr>
      <vt:lpstr>一个例子（5）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验收测试驱动开发（ATDD）</dc:title>
  <dc:creator>Nick</dc:creator>
  <cp:lastModifiedBy>pan</cp:lastModifiedBy>
  <cp:revision>89</cp:revision>
  <dcterms:created xsi:type="dcterms:W3CDTF">2015-05-09T14:19:00Z</dcterms:created>
  <dcterms:modified xsi:type="dcterms:W3CDTF">2018-04-22T10:02:43Z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