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4" r:id="rId4"/>
    <p:sldId id="260" r:id="rId5"/>
    <p:sldId id="261" r:id="rId6"/>
    <p:sldId id="263" r:id="rId7"/>
    <p:sldId id="259" r:id="rId8"/>
    <p:sldId id="262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384" autoAdjust="0"/>
    <p:restoredTop sz="95788"/>
  </p:normalViewPr>
  <p:slideViewPr>
    <p:cSldViewPr snapToGrid="0">
      <p:cViewPr varScale="1">
        <p:scale>
          <a:sx n="57" d="100"/>
          <a:sy n="57" d="100"/>
        </p:scale>
        <p:origin x="56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960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6BB878-B8F0-8F44-9EDB-333045DBCCA2}" type="datetimeFigureOut">
              <a:rPr kumimoji="1" lang="zh-TW" altLang="en-US" smtClean="0"/>
              <a:t>2021/10/28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A46B72-F748-6B41-8C90-DC46BA5FCB7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097474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/>
              <a:t>大家好</a:t>
            </a:r>
            <a:endParaRPr kumimoji="1" lang="en-US" altLang="zh-TW" dirty="0"/>
          </a:p>
          <a:p>
            <a:r>
              <a:rPr kumimoji="1" lang="zh-TW" altLang="en-US" dirty="0"/>
              <a:t>我們的遊戲專題名稱為</a:t>
            </a:r>
            <a:r>
              <a:rPr kumimoji="1" lang="en-US" altLang="zh-TW" dirty="0"/>
              <a:t>survival </a:t>
            </a:r>
          </a:p>
          <a:p>
            <a:r>
              <a:rPr kumimoji="1" lang="zh-TW" altLang="en-US" dirty="0"/>
              <a:t>中文名稱是狹縫囚生</a:t>
            </a:r>
            <a:endParaRPr kumimoji="1" lang="en-US" altLang="zh-TW" dirty="0"/>
          </a:p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A46B72-F748-6B41-8C90-DC46BA5FCB71}" type="slidenum">
              <a:rPr kumimoji="1" lang="zh-TW" altLang="en-US" smtClean="0"/>
              <a:t>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5341163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TW" dirty="0"/>
          </a:p>
          <a:p>
            <a:r>
              <a:rPr kumimoji="1" lang="zh-TW" altLang="en-US" dirty="0"/>
              <a:t>靈感來源取自鬼抓人類型的遊戲</a:t>
            </a:r>
            <a:endParaRPr kumimoji="1" lang="en-US" altLang="zh-TW" dirty="0"/>
          </a:p>
          <a:p>
            <a:r>
              <a:rPr kumimoji="1" lang="zh-TW" altLang="en-US" dirty="0"/>
              <a:t>當然也不想單純的就只是鬼抓人的型態</a:t>
            </a:r>
            <a:endParaRPr kumimoji="1" lang="en-US" altLang="zh-TW" dirty="0"/>
          </a:p>
          <a:p>
            <a:endParaRPr kumimoji="1" lang="en-US" altLang="zh-TW" dirty="0"/>
          </a:p>
          <a:p>
            <a:r>
              <a:rPr kumimoji="1" lang="zh-TW" altLang="en-US" dirty="0"/>
              <a:t>所以我們在遊戲中</a:t>
            </a:r>
            <a:endParaRPr kumimoji="1" lang="en-US" altLang="zh-TW" dirty="0"/>
          </a:p>
          <a:p>
            <a:r>
              <a:rPr kumimoji="1" lang="zh-TW" altLang="en-US" dirty="0"/>
              <a:t>加入不同類型地圖的設計</a:t>
            </a:r>
            <a:endParaRPr kumimoji="1" lang="en-US" altLang="zh-TW" dirty="0"/>
          </a:p>
          <a:p>
            <a:r>
              <a:rPr kumimoji="1" lang="zh-TW" altLang="en-US" dirty="0"/>
              <a:t>跟變身模式</a:t>
            </a:r>
            <a:endParaRPr kumimoji="1" lang="en-US" altLang="zh-TW" dirty="0"/>
          </a:p>
          <a:p>
            <a:r>
              <a:rPr kumimoji="1" lang="zh-TW" altLang="en-US" dirty="0"/>
              <a:t>稍待</a:t>
            </a:r>
            <a:r>
              <a:rPr kumimoji="1" lang="en-US" altLang="zh-TW" dirty="0"/>
              <a:t>DEMO</a:t>
            </a:r>
            <a:r>
              <a:rPr kumimoji="1" lang="zh-TW" altLang="en-US" dirty="0"/>
              <a:t>影片中會比較清楚的介紹</a:t>
            </a:r>
            <a:endParaRPr kumimoji="1" lang="en-US" altLang="zh-TW" dirty="0"/>
          </a:p>
          <a:p>
            <a:endParaRPr kumimoji="1" lang="en-US" altLang="zh-TW" dirty="0"/>
          </a:p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A46B72-F748-6B41-8C90-DC46BA5FCB71}" type="slidenum">
              <a:rPr kumimoji="1" lang="zh-TW" altLang="en-US" smtClean="0"/>
              <a:t>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1959684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TW" altLang="en-US" dirty="0"/>
              <a:t>當然除了畫面</a:t>
            </a:r>
            <a:endParaRPr kumimoji="1"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TW" altLang="en-US" dirty="0"/>
              <a:t>遊戲內容我們也有製作電腦ＡＩ讓單人也能進行遊玩</a:t>
            </a:r>
            <a:endParaRPr kumimoji="1"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TW" altLang="en-US" dirty="0"/>
              <a:t>提供了單人積分模式 屬於比較節奏緩和</a:t>
            </a:r>
            <a:endParaRPr kumimoji="1"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TW" altLang="en-US" dirty="0"/>
              <a:t>跟被抓到就輸了的生存模式 屬於比較快節奏刺激型</a:t>
            </a:r>
            <a:endParaRPr kumimoji="1"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TW" altLang="en-US" dirty="0"/>
              <a:t>讓玩單機也有不同選擇 </a:t>
            </a:r>
            <a:endParaRPr kumimoji="1" lang="en-US" altLang="zh-TW" dirty="0"/>
          </a:p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A46B72-F748-6B41-8C90-DC46BA5FCB71}" type="slidenum">
              <a:rPr kumimoji="1" lang="zh-TW" altLang="en-US" smtClean="0"/>
              <a:t>4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447000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TW" altLang="en-US" dirty="0"/>
              <a:t>在製作過程中，</a:t>
            </a:r>
            <a:endParaRPr kumimoji="1"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TW" altLang="en-US" dirty="0"/>
              <a:t>不斷地試玩，</a:t>
            </a:r>
            <a:endParaRPr kumimoji="1"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TW" altLang="en-US" dirty="0"/>
              <a:t>我們有察覺到</a:t>
            </a:r>
            <a:endParaRPr kumimoji="1"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TW" altLang="en-US" dirty="0"/>
              <a:t>朋友之間用連線的方式遊玩這款遊戲</a:t>
            </a:r>
            <a:endParaRPr kumimoji="1"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TW" altLang="en-US" dirty="0"/>
              <a:t>才能真正發揮設計的變身系統跟道具</a:t>
            </a:r>
            <a:endParaRPr kumimoji="1"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TW" altLang="en-US" dirty="0"/>
              <a:t>體會這款遊戲的魅力</a:t>
            </a:r>
            <a:endParaRPr kumimoji="1"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TW" altLang="en-US" dirty="0"/>
              <a:t>所以我們花費很多心力在再多人連線模式中</a:t>
            </a:r>
            <a:endParaRPr kumimoji="1"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TW" altLang="en-US" dirty="0"/>
              <a:t>當然說了這麼多</a:t>
            </a:r>
            <a:endParaRPr kumimoji="1"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TW" altLang="en-US" dirty="0"/>
              <a:t>透過 影片的介紹比較能體會到</a:t>
            </a:r>
            <a:endParaRPr kumimoji="1" lang="en-US" altLang="zh-TW" dirty="0"/>
          </a:p>
          <a:p>
            <a:r>
              <a:rPr kumimoji="1" lang="zh-TW" altLang="en-US" dirty="0"/>
              <a:t>就先來看我們錄製的影片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A46B72-F748-6B41-8C90-DC46BA5FCB71}" type="slidenum">
              <a:rPr kumimoji="1" lang="zh-TW" altLang="en-US" smtClean="0"/>
              <a:t>5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40617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/>
              <a:t>在影片最後</a:t>
            </a:r>
            <a:endParaRPr kumimoji="1" lang="en-US" altLang="zh-TW" dirty="0"/>
          </a:p>
          <a:p>
            <a:r>
              <a:rPr kumimoji="1" lang="zh-TW" altLang="en-US" dirty="0"/>
              <a:t>是我們實際多人連線遊玩的狀況</a:t>
            </a:r>
            <a:endParaRPr kumimoji="1" lang="en-US" altLang="zh-TW" dirty="0"/>
          </a:p>
          <a:p>
            <a:endParaRPr kumimoji="1" lang="en-US" altLang="zh-TW" dirty="0"/>
          </a:p>
          <a:p>
            <a:r>
              <a:rPr kumimoji="1" lang="zh-TW" altLang="en-US" dirty="0"/>
              <a:t>可以看到流暢度其實已經幾乎像是單機遊玩</a:t>
            </a:r>
            <a:endParaRPr kumimoji="1" lang="en-US" altLang="zh-TW" dirty="0"/>
          </a:p>
          <a:p>
            <a:r>
              <a:rPr kumimoji="1" lang="zh-TW" altLang="en-US" dirty="0"/>
              <a:t>這中間過程真的是修改無數次</a:t>
            </a:r>
            <a:endParaRPr kumimoji="1" lang="en-US" altLang="zh-TW" dirty="0"/>
          </a:p>
          <a:p>
            <a:endParaRPr kumimoji="1" lang="en-US" altLang="zh-TW" dirty="0"/>
          </a:p>
          <a:p>
            <a:endParaRPr kumimoji="1" lang="en-US" altLang="zh-TW" dirty="0"/>
          </a:p>
          <a:p>
            <a:r>
              <a:rPr kumimoji="1" lang="zh-TW" altLang="en-US" dirty="0"/>
              <a:t>第一個就要解決移動同步的困難點</a:t>
            </a:r>
            <a:endParaRPr kumimoji="1" lang="en-US" altLang="zh-TW" dirty="0"/>
          </a:p>
          <a:p>
            <a:r>
              <a:rPr kumimoji="1" lang="zh-TW" altLang="en-US" dirty="0"/>
              <a:t>一開始我們封包是發送玩家的移動指令</a:t>
            </a:r>
            <a:endParaRPr kumimoji="1" lang="en-US" altLang="zh-TW" dirty="0"/>
          </a:p>
          <a:p>
            <a:r>
              <a:rPr kumimoji="1" lang="zh-TW" altLang="en-US" dirty="0"/>
              <a:t>發現常常會有延遲或是移動畫面不同步的狀況</a:t>
            </a:r>
            <a:endParaRPr kumimoji="1" lang="en-US" altLang="zh-TW" dirty="0"/>
          </a:p>
          <a:p>
            <a:endParaRPr kumimoji="1" lang="en-US" altLang="zh-TW" dirty="0"/>
          </a:p>
          <a:p>
            <a:r>
              <a:rPr kumimoji="1" lang="zh-TW" altLang="en-US" dirty="0"/>
              <a:t>一開始我們的解法是每十秒封包傳送一次位置，去修正移動不同的狀況</a:t>
            </a:r>
            <a:endParaRPr kumimoji="1" lang="en-US" altLang="zh-TW" dirty="0"/>
          </a:p>
          <a:p>
            <a:r>
              <a:rPr kumimoji="1" lang="zh-TW" altLang="en-US" dirty="0"/>
              <a:t>雖然初步解決不同步問題，</a:t>
            </a:r>
            <a:endParaRPr kumimoji="1" lang="en-US" altLang="zh-TW" dirty="0"/>
          </a:p>
          <a:p>
            <a:r>
              <a:rPr kumimoji="1" lang="zh-TW" altLang="en-US" dirty="0"/>
              <a:t>但每十秒一次的間隔，其實遊戲體驗就不太好</a:t>
            </a:r>
            <a:endParaRPr kumimoji="1" lang="en-US" altLang="zh-TW" dirty="0"/>
          </a:p>
          <a:p>
            <a:endParaRPr kumimoji="1" lang="en-US" altLang="zh-TW" dirty="0"/>
          </a:p>
          <a:p>
            <a:r>
              <a:rPr kumimoji="1" lang="zh-TW" altLang="en-US" dirty="0"/>
              <a:t>當然想過每一幀都傳送位置，但當時會出現角色不斷抖動情形</a:t>
            </a:r>
            <a:endParaRPr kumimoji="1" lang="en-US" altLang="zh-TW" dirty="0"/>
          </a:p>
          <a:p>
            <a:r>
              <a:rPr kumimoji="1" lang="zh-TW" altLang="en-US" dirty="0"/>
              <a:t>那時不清楚原因</a:t>
            </a:r>
            <a:endParaRPr kumimoji="1" lang="en-US" altLang="zh-TW" dirty="0"/>
          </a:p>
          <a:p>
            <a:r>
              <a:rPr kumimoji="1" lang="zh-TW" altLang="en-US" dirty="0"/>
              <a:t>後來有學長提點，因封包同時傳送移動跟位置導致</a:t>
            </a:r>
            <a:endParaRPr kumimoji="1" lang="en-US" altLang="zh-TW" dirty="0"/>
          </a:p>
          <a:p>
            <a:endParaRPr kumimoji="1" lang="en-US" altLang="zh-TW" dirty="0"/>
          </a:p>
          <a:p>
            <a:r>
              <a:rPr kumimoji="1" lang="zh-TW" altLang="en-US" dirty="0"/>
              <a:t>於是改變作法只傳送位置，才大幅改善移動的問題</a:t>
            </a:r>
            <a:endParaRPr kumimoji="1" lang="en-US" altLang="zh-TW" dirty="0"/>
          </a:p>
          <a:p>
            <a:endParaRPr kumimoji="1" lang="en-US" altLang="zh-TW" dirty="0"/>
          </a:p>
          <a:p>
            <a:r>
              <a:rPr kumimoji="1" lang="zh-TW" altLang="en-US" dirty="0"/>
              <a:t>當然連線中不是只需要傳送位置</a:t>
            </a:r>
            <a:endParaRPr kumimoji="1" lang="en-US" altLang="zh-TW" dirty="0"/>
          </a:p>
          <a:p>
            <a:r>
              <a:rPr kumimoji="1" lang="zh-TW" altLang="en-US" dirty="0"/>
              <a:t>包括地圖生產的道具被誰吃掉</a:t>
            </a:r>
            <a:endParaRPr kumimoji="1" lang="en-US" altLang="zh-TW" dirty="0"/>
          </a:p>
          <a:p>
            <a:r>
              <a:rPr kumimoji="1" lang="zh-TW" altLang="en-US" dirty="0"/>
              <a:t>鬼抓人角色的變換等等很多 </a:t>
            </a:r>
            <a:endParaRPr kumimoji="1" lang="en-US" altLang="zh-TW" dirty="0"/>
          </a:p>
          <a:p>
            <a:endParaRPr kumimoji="1" lang="en-US" altLang="zh-TW" dirty="0"/>
          </a:p>
          <a:p>
            <a:r>
              <a:rPr kumimoji="1" lang="zh-TW" altLang="en-US" dirty="0"/>
              <a:t>但我們一一克服了</a:t>
            </a:r>
            <a:endParaRPr kumimoji="1" lang="en-US" altLang="zh-TW" dirty="0"/>
          </a:p>
          <a:p>
            <a:endParaRPr kumimoji="1" lang="en-US" altLang="zh-TW" dirty="0"/>
          </a:p>
          <a:p>
            <a:endParaRPr kumimoji="1"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A46B72-F748-6B41-8C90-DC46BA5FCB71}" type="slidenum">
              <a:rPr kumimoji="1" lang="zh-TW" altLang="en-US" smtClean="0"/>
              <a:t>7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394081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/>
              <a:t>而這是我們整個遊戲中的分工情形</a:t>
            </a:r>
            <a:endParaRPr kumimoji="1" lang="en-US" altLang="zh-TW" dirty="0"/>
          </a:p>
          <a:p>
            <a:endParaRPr kumimoji="1" lang="en-US" altLang="zh-TW" dirty="0"/>
          </a:p>
          <a:p>
            <a:r>
              <a:rPr kumimoji="1" lang="zh-TW" altLang="en-US" dirty="0"/>
              <a:t>剩下就希望待會大家試玩能有好的體驗</a:t>
            </a:r>
            <a:endParaRPr kumimoji="1" lang="en-US" altLang="zh-TW" dirty="0"/>
          </a:p>
          <a:p>
            <a:r>
              <a:rPr kumimoji="1" lang="zh-TW" altLang="en-US" dirty="0"/>
              <a:t>也能再給我們意見</a:t>
            </a:r>
            <a:endParaRPr kumimoji="1" lang="en-US" altLang="zh-TW" dirty="0"/>
          </a:p>
          <a:p>
            <a:r>
              <a:rPr kumimoji="1" lang="zh-TW" altLang="en-US" dirty="0"/>
              <a:t>謝謝</a:t>
            </a:r>
            <a:endParaRPr kumimoji="1" lang="en-US" altLang="zh-TW" dirty="0"/>
          </a:p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A46B72-F748-6B41-8C90-DC46BA5FCB71}" type="slidenum">
              <a:rPr kumimoji="1" lang="zh-TW" altLang="en-US" smtClean="0"/>
              <a:t>8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9388114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B4EC29-B0A8-4327-824F-20424106A9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82FDC5F-AC8B-4534-9255-050217BCC7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8A48179-461F-4711-B747-F2DD8032B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F936C-3795-49B8-8DDD-5B0343A83054}" type="datetimeFigureOut">
              <a:rPr lang="zh-TW" altLang="en-US" smtClean="0"/>
              <a:t>2021/10/28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9FF73EF-4E02-42C8-A3F1-59B40D1BC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0872CC2-B3CA-4689-9175-4C9CDEDD2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4D9C9-6355-428E-9E14-47A921433F1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5730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811689-82B8-4DFD-A354-6C02534BD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D9C1418-64F4-4C79-BC42-80250FFCCF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08F64B1-E4F7-4C18-A22D-81D581343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F936C-3795-49B8-8DDD-5B0343A83054}" type="datetimeFigureOut">
              <a:rPr lang="zh-TW" altLang="en-US" smtClean="0"/>
              <a:t>2021/10/28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39BE77D-30E5-4202-84C8-920A590B1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31CDCEF-CA6F-4252-B931-A272B41B9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4D9C9-6355-428E-9E14-47A921433F1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8625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03DEA9B8-0BBA-4EF7-BACE-BDCE2FE831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184D924-0342-4EE6-9190-449C0C87A2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FEDD3AF-0758-4BF4-BB9D-1147CEB74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F936C-3795-49B8-8DDD-5B0343A83054}" type="datetimeFigureOut">
              <a:rPr lang="zh-TW" altLang="en-US" smtClean="0"/>
              <a:t>2021/10/28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EE5CD8C-4DC6-49E2-A98D-0FCF52194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CFF39E8-A813-4E0D-8FD5-D93DAD7AB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4D9C9-6355-428E-9E14-47A921433F1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7783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E41A067-4DAD-44A1-950E-16C56CC3D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2448D8A-C4FB-45E1-80D8-999F7A869C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774F4AA-9358-41FF-9976-4486AD1EE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F936C-3795-49B8-8DDD-5B0343A83054}" type="datetimeFigureOut">
              <a:rPr lang="zh-TW" altLang="en-US" smtClean="0"/>
              <a:t>2021/10/28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B449375-DE1E-4775-A86D-81A154C6E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A484D15-95B8-4488-B01F-D650B9765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4D9C9-6355-428E-9E14-47A921433F1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7725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8D89B1-8451-4429-BB0A-A8559C8C6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4F5055D-2F33-4586-B0A8-C65C7A96BF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D5321BA-38C5-45E1-A4BB-699629FEF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F936C-3795-49B8-8DDD-5B0343A83054}" type="datetimeFigureOut">
              <a:rPr lang="zh-TW" altLang="en-US" smtClean="0"/>
              <a:t>2021/10/28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4020C51-872A-4099-977F-C69270FBA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85458EA-8E1E-4592-B0CC-C3C48E9AA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4D9C9-6355-428E-9E14-47A921433F1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4107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099D407-E1DC-47F6-BBCB-F485DC708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D70E4A2-C4BA-419C-A2DC-F7DCA74E3D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6CC5BF1-B6DA-4987-B007-7D8A9FF712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480468B-6C59-4A4E-B413-88BEC4AAC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F936C-3795-49B8-8DDD-5B0343A83054}" type="datetimeFigureOut">
              <a:rPr lang="zh-TW" altLang="en-US" smtClean="0"/>
              <a:t>2021/10/28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7078CC8-1EA9-4409-9583-CD1C6FA87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5847F8C-858F-4F72-9D2F-C25FD8CC5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4D9C9-6355-428E-9E14-47A921433F1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5524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E84C686-E03C-4BAB-AA24-F9B3D990D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324C88B-D554-44A9-946D-9BB8A31A23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AF87943-FEEC-47A8-BE67-D97BCA6670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5AD119B3-9A70-41B4-943E-63470C420D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CD3B0F23-EAE7-4960-911F-615BDE3A74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E2B1E92A-924F-4ED2-88AC-6C67CFED7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F936C-3795-49B8-8DDD-5B0343A83054}" type="datetimeFigureOut">
              <a:rPr lang="zh-TW" altLang="en-US" smtClean="0"/>
              <a:t>2021/10/28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66A8750E-DC44-495A-B5C2-7978AEFC9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A410E9C6-99AF-4D03-9A99-FFD78844E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4D9C9-6355-428E-9E14-47A921433F1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8614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BAFE2A-BC74-4792-AEF5-4673FDB1B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85DBECEB-39B6-4C3B-9B91-2556957C3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F936C-3795-49B8-8DDD-5B0343A83054}" type="datetimeFigureOut">
              <a:rPr lang="zh-TW" altLang="en-US" smtClean="0"/>
              <a:t>2021/10/28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36768BAF-991C-4C73-80CC-11AFA708A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E1D47238-4AC5-41CE-9840-85A4D8680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4D9C9-6355-428E-9E14-47A921433F1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7775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F1A800B5-EA68-4C1E-A501-4B9B183F1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F936C-3795-49B8-8DDD-5B0343A83054}" type="datetimeFigureOut">
              <a:rPr lang="zh-TW" altLang="en-US" smtClean="0"/>
              <a:t>2021/10/28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EF3026D9-492B-4345-9309-E4C1A7DEA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DAAAEC5-A192-4933-80C3-35E6C61F2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4D9C9-6355-428E-9E14-47A921433F1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7593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5ED4D2-9E40-4CBC-B821-F4CF0F074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95D570B-DA29-4D87-BB02-F49C337527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9EFA554-7223-4CBE-8CB4-5A0243A9AD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CC0B85B-75DE-4235-8576-67160D192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F936C-3795-49B8-8DDD-5B0343A83054}" type="datetimeFigureOut">
              <a:rPr lang="zh-TW" altLang="en-US" smtClean="0"/>
              <a:t>2021/10/28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DD09AAF-987D-47B1-9DCC-8E4DB8AD0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4A2F46B-E5BE-4692-ABC7-9EC352E13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4D9C9-6355-428E-9E14-47A921433F1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0347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B71351-C5B2-442C-B610-75C85C63A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190DA6A2-C181-45A3-80DA-A2BBD24F11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E54EB71-9881-4C56-A075-0091F217F0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1065818-A48A-4D5B-9F97-5FD54CBCB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F936C-3795-49B8-8DDD-5B0343A83054}" type="datetimeFigureOut">
              <a:rPr lang="zh-TW" altLang="en-US" smtClean="0"/>
              <a:t>2021/10/28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F692BBC-2F75-4240-ADE9-F2F2B7EB1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06368DD-8C35-403F-A346-B36E2A941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4D9C9-6355-428E-9E14-47A921433F1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1288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D35872AA-6CDB-4D41-B177-F61F280ED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7363686-E642-4497-AAD7-EF30744FA0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E2D189B-32B8-4C3A-9515-FB9BF9E9DC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F936C-3795-49B8-8DDD-5B0343A83054}" type="datetimeFigureOut">
              <a:rPr lang="zh-TW" altLang="en-US" smtClean="0"/>
              <a:t>2021/10/28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1EB64CB-8A5F-4D7D-8E4C-5E41DC1CC7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0F891C4-F6B4-44FC-9D8A-56DB65928F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A4D9C9-6355-428E-9E14-47A921433F1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3514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5.png"/><Relationship Id="rId7" Type="http://schemas.microsoft.com/office/2007/relationships/hdphoto" Target="../media/hdphoto1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microsoft.com/office/2007/relationships/hdphoto" Target="../media/hdphoto2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microsoft.com/office/2007/relationships/hdphoto" Target="../media/hdphoto4.wd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microsoft.com/office/2007/relationships/hdphoto" Target="../media/hdphoto3.wdp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2CC9BFE-4876-4ADF-B5FC-02B4415BC0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79242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altLang="zh-TW" sz="19900" b="1" dirty="0">
                <a:solidFill>
                  <a:schemeClr val="bg1"/>
                </a:solidFill>
                <a:latin typeface="Wawati TC" pitchFamily="82" charset="-120"/>
                <a:ea typeface="Wawati TC" pitchFamily="82" charset="-120"/>
                <a:cs typeface="Kenney High" panose="00000400000000000000" pitchFamily="2" charset="-79"/>
              </a:rPr>
              <a:t>Survival</a:t>
            </a:r>
            <a:endParaRPr lang="zh-TW" altLang="en-US" sz="11500" b="1" dirty="0">
              <a:solidFill>
                <a:schemeClr val="bg1"/>
              </a:solidFill>
              <a:latin typeface="Wawati TC" pitchFamily="82" charset="-120"/>
              <a:ea typeface="Wawati TC" pitchFamily="82" charset="-120"/>
              <a:cs typeface="Kenney High" panose="00000400000000000000" pitchFamily="2" charset="-79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F28A2FC-2CC5-4A53-8735-60903950FE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41553" y="4399478"/>
            <a:ext cx="4685414" cy="704148"/>
          </a:xfrm>
        </p:spPr>
        <p:txBody>
          <a:bodyPr>
            <a:normAutofit fontScale="92500"/>
          </a:bodyPr>
          <a:lstStyle/>
          <a:p>
            <a:pPr algn="r"/>
            <a:r>
              <a:rPr lang="zh-TW" altLang="en-US" sz="2800" b="1" dirty="0">
                <a:solidFill>
                  <a:schemeClr val="bg1"/>
                </a:solidFill>
                <a:latin typeface="Wawati TC" pitchFamily="82" charset="-120"/>
                <a:ea typeface="Wawati TC" pitchFamily="82" charset="-120"/>
                <a:cs typeface="Kenney High" panose="00000400000000000000" pitchFamily="2" charset="-79"/>
              </a:rPr>
              <a:t>組員</a:t>
            </a:r>
            <a:r>
              <a:rPr lang="en-US" altLang="zh-TW" sz="2800" b="1" dirty="0">
                <a:solidFill>
                  <a:schemeClr val="bg1"/>
                </a:solidFill>
                <a:latin typeface="Wawati TC" pitchFamily="82" charset="-120"/>
                <a:ea typeface="Wawati TC" pitchFamily="82" charset="-120"/>
                <a:cs typeface="Kenney High" panose="00000400000000000000" pitchFamily="2" charset="-79"/>
              </a:rPr>
              <a:t>:</a:t>
            </a:r>
            <a:r>
              <a:rPr lang="zh-TW" altLang="en-US" sz="2800" b="1" dirty="0">
                <a:solidFill>
                  <a:schemeClr val="bg1"/>
                </a:solidFill>
                <a:latin typeface="Wawati TC" pitchFamily="82" charset="-120"/>
                <a:ea typeface="Wawati TC" pitchFamily="82" charset="-120"/>
                <a:cs typeface="Kenney High" panose="00000400000000000000" pitchFamily="2" charset="-79"/>
              </a:rPr>
              <a:t>張品楷、蔡敏麒、洪詩喻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1805914-3EDA-4347-931A-9FE8F90A42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7880" y="2331964"/>
            <a:ext cx="647700" cy="790575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6365C5CC-AD5E-4C3F-B20D-E189D00C4F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2903" y="1098254"/>
            <a:ext cx="628650" cy="87630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BCE45022-980B-4396-AACE-3387431076A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6959" y="4657725"/>
            <a:ext cx="962025" cy="2200275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88B0BFF5-DFF9-4BC6-B3D2-ED22867A35A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7405" y="4162169"/>
            <a:ext cx="704148" cy="704148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F656214C-4F84-4D78-90B4-12FC193A8A7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016" y="6159051"/>
            <a:ext cx="466725" cy="323850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11F60EFF-D8E5-49C3-B63A-7A165F564EA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" y="6482901"/>
            <a:ext cx="375099" cy="375099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34504CB8-DCDF-4D12-9693-7400C03414B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068" y="6482900"/>
            <a:ext cx="375099" cy="375099"/>
          </a:xfrm>
          <a:prstGeom prst="rect">
            <a:avLst/>
          </a:prstGeom>
        </p:spPr>
      </p:pic>
      <p:pic>
        <p:nvPicPr>
          <p:cNvPr id="16" name="圖片 15">
            <a:extLst>
              <a:ext uri="{FF2B5EF4-FFF2-40B4-BE49-F238E27FC236}">
                <a16:creationId xmlns:a16="http://schemas.microsoft.com/office/drawing/2014/main" id="{68A19956-C9D5-49D1-993F-A44DA6401DE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6374" y="1536404"/>
            <a:ext cx="691254" cy="380458"/>
          </a:xfrm>
          <a:prstGeom prst="rect">
            <a:avLst/>
          </a:prstGeom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A1D337FE-A947-4838-AB47-F14D693C1BF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823" y="3708018"/>
            <a:ext cx="691254" cy="380458"/>
          </a:xfrm>
          <a:prstGeom prst="rect">
            <a:avLst/>
          </a:prstGeom>
        </p:spPr>
      </p:pic>
      <p:sp>
        <p:nvSpPr>
          <p:cNvPr id="18" name="標題 1">
            <a:extLst>
              <a:ext uri="{FF2B5EF4-FFF2-40B4-BE49-F238E27FC236}">
                <a16:creationId xmlns:a16="http://schemas.microsoft.com/office/drawing/2014/main" id="{5CE39066-2378-DA41-BFC9-1A9C378ABB1F}"/>
              </a:ext>
            </a:extLst>
          </p:cNvPr>
          <p:cNvSpPr txBox="1">
            <a:spLocks/>
          </p:cNvSpPr>
          <p:nvPr/>
        </p:nvSpPr>
        <p:spPr>
          <a:xfrm>
            <a:off x="8770751" y="3335197"/>
            <a:ext cx="2737220" cy="592462"/>
          </a:xfrm>
          <a:prstGeom prst="rect">
            <a:avLst/>
          </a:prstGeom>
        </p:spPr>
        <p:txBody>
          <a:bodyPr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6000" b="1" dirty="0">
                <a:solidFill>
                  <a:schemeClr val="bg1"/>
                </a:solidFill>
                <a:latin typeface="Wawati TC" pitchFamily="82" charset="-120"/>
                <a:ea typeface="Wawati TC" pitchFamily="82" charset="-120"/>
                <a:cs typeface="Kenney High" panose="00000400000000000000" pitchFamily="2" charset="-79"/>
              </a:rPr>
              <a:t>狹縫囚生</a:t>
            </a:r>
          </a:p>
        </p:txBody>
      </p:sp>
    </p:spTree>
    <p:extLst>
      <p:ext uri="{BB962C8B-B14F-4D97-AF65-F5344CB8AC3E}">
        <p14:creationId xmlns:p14="http://schemas.microsoft.com/office/powerpoint/2010/main" val="1910202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82295F58-1742-E847-AF32-6508729F3F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5398" y="4710206"/>
            <a:ext cx="2044700" cy="198120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C0DA20E3-0D19-ED4D-BB54-3EFC9306C2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8027" y="2885417"/>
            <a:ext cx="1110005" cy="1501771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FCFE3A0C-AB7B-AD41-8BD7-0C0B631ABCB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2768" y="3526858"/>
            <a:ext cx="880984" cy="2130752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5ED317DC-940C-314E-947A-B8C3B4DDF31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7916" y="2205825"/>
            <a:ext cx="880984" cy="2130752"/>
          </a:xfrm>
          <a:prstGeom prst="rect">
            <a:avLst/>
          </a:prstGeom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487BD335-C29A-456A-9321-BB46DAD9C923}"/>
              </a:ext>
            </a:extLst>
          </p:cNvPr>
          <p:cNvSpPr txBox="1"/>
          <p:nvPr/>
        </p:nvSpPr>
        <p:spPr>
          <a:xfrm>
            <a:off x="218877" y="223025"/>
            <a:ext cx="32624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6000" b="1" dirty="0">
                <a:solidFill>
                  <a:schemeClr val="bg1"/>
                </a:solidFill>
                <a:latin typeface="Juice ITC" panose="04040403040A02020202" pitchFamily="82" charset="0"/>
                <a:ea typeface="Wawati TC"/>
              </a:rPr>
              <a:t>遊戲類型</a:t>
            </a:r>
            <a:endParaRPr lang="zh-TW" altLang="en-US" sz="4400" b="1" dirty="0">
              <a:solidFill>
                <a:schemeClr val="bg1"/>
              </a:solidFill>
              <a:latin typeface="Juice ITC" panose="04040403040A02020202" pitchFamily="82" charset="0"/>
              <a:ea typeface="Wawati TC"/>
            </a:endParaRPr>
          </a:p>
        </p:txBody>
      </p:sp>
    </p:spTree>
    <p:extLst>
      <p:ext uri="{BB962C8B-B14F-4D97-AF65-F5344CB8AC3E}">
        <p14:creationId xmlns:p14="http://schemas.microsoft.com/office/powerpoint/2010/main" val="900411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repeatCount="300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0.00533 C 0.07461 -0.00787 0.14922 -0.02083 0.20443 0.01621 C 0.25964 0.05324 0.26589 0.20324 0.33099 0.22755 C 0.39623 0.25209 0.52149 0.20093 0.59532 0.1625 C 0.66901 0.12431 0.75977 -0.00185 0.77331 -0.00277 " pathEditMode="relative" rAng="0" ptsTypes="AAAAA">
                                      <p:cBhvr>
                                        <p:cTn id="6" dur="5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672" y="1076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repeatCount="300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4.81481E-6 C 0.05468 -0.19444 0.10963 -0.38865 0.15781 -0.42245 C 0.20599 -0.45625 0.20911 -0.22893 0.28906 -0.203 C 0.36901 -0.17708 0.56953 -0.25254 0.6375 -0.26689 " pathEditMode="relative" rAng="0" ptsTypes="AAAA">
                                      <p:cBhvr>
                                        <p:cTn id="8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875" y="-212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138619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E079AF0-ECE1-4D67-B593-343F58EF9122}"/>
              </a:ext>
            </a:extLst>
          </p:cNvPr>
          <p:cNvSpPr/>
          <p:nvPr/>
        </p:nvSpPr>
        <p:spPr>
          <a:xfrm>
            <a:off x="1929237" y="1234799"/>
            <a:ext cx="2236510" cy="9025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4000" b="1" dirty="0">
                <a:solidFill>
                  <a:schemeClr val="bg2">
                    <a:lumMod val="50000"/>
                  </a:schemeClr>
                </a:solidFill>
                <a:latin typeface="Wawati TC" pitchFamily="82" charset="-120"/>
                <a:ea typeface="Wawati TC" pitchFamily="82" charset="-120"/>
              </a:rPr>
              <a:t>生存模式</a:t>
            </a:r>
            <a:endParaRPr lang="en-US" altLang="zh-TW" sz="4000" b="1" dirty="0">
              <a:solidFill>
                <a:schemeClr val="bg2">
                  <a:lumMod val="50000"/>
                </a:schemeClr>
              </a:solidFill>
              <a:latin typeface="Wawati TC" pitchFamily="82" charset="-120"/>
              <a:ea typeface="Wawati TC" pitchFamily="82" charset="-12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5DE4BD8-C355-4873-8F39-7CC8FCE9E251}"/>
              </a:ext>
            </a:extLst>
          </p:cNvPr>
          <p:cNvSpPr/>
          <p:nvPr/>
        </p:nvSpPr>
        <p:spPr>
          <a:xfrm>
            <a:off x="8051256" y="1234800"/>
            <a:ext cx="2236510" cy="9025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4000" b="1" dirty="0">
                <a:solidFill>
                  <a:schemeClr val="bg2">
                    <a:lumMod val="50000"/>
                  </a:schemeClr>
                </a:solidFill>
                <a:latin typeface="Wawati TC" pitchFamily="82" charset="-120"/>
                <a:ea typeface="Wawati TC" pitchFamily="82" charset="-120"/>
              </a:rPr>
              <a:t>積分模式</a:t>
            </a:r>
            <a:endParaRPr lang="en-US" altLang="zh-TW" sz="4000" b="1" dirty="0">
              <a:solidFill>
                <a:schemeClr val="bg2">
                  <a:lumMod val="50000"/>
                </a:schemeClr>
              </a:solidFill>
              <a:latin typeface="Wawati TC" pitchFamily="82" charset="-120"/>
              <a:ea typeface="Wawati TC" pitchFamily="82" charset="-120"/>
            </a:endParaRP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76A9A117-5559-470E-8F4B-F1F08499ABD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48" t="5517" r="34147" b="29106"/>
          <a:stretch/>
        </p:blipFill>
        <p:spPr>
          <a:xfrm>
            <a:off x="731243" y="2284237"/>
            <a:ext cx="4632498" cy="4272243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BB685263-387C-4156-B087-B9C40BD3B2E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42" t="7402" r="23344" b="8725"/>
          <a:stretch/>
        </p:blipFill>
        <p:spPr>
          <a:xfrm>
            <a:off x="6853262" y="2284237"/>
            <a:ext cx="4632498" cy="4266817"/>
          </a:xfrm>
          <a:prstGeom prst="rect">
            <a:avLst/>
          </a:prstGeom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E230A8BC-187C-4F14-837D-CE27ECB0CCCC}"/>
              </a:ext>
            </a:extLst>
          </p:cNvPr>
          <p:cNvSpPr/>
          <p:nvPr/>
        </p:nvSpPr>
        <p:spPr>
          <a:xfrm>
            <a:off x="278856" y="-114495"/>
            <a:ext cx="3262432" cy="1307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6000" b="1" dirty="0">
                <a:solidFill>
                  <a:schemeClr val="bg1"/>
                </a:solidFill>
                <a:latin typeface="微軟正黑體" panose="020B0604030504040204" pitchFamily="34" charset="-120"/>
                <a:ea typeface="Wawati TC"/>
              </a:rPr>
              <a:t>兩種模式</a:t>
            </a:r>
            <a:endParaRPr lang="en-US" altLang="zh-TW" sz="6000" b="1" dirty="0">
              <a:solidFill>
                <a:schemeClr val="bg1"/>
              </a:solidFill>
              <a:latin typeface="微軟正黑體" panose="020B0604030504040204" pitchFamily="34" charset="-120"/>
              <a:ea typeface="Wawati TC"/>
            </a:endParaRPr>
          </a:p>
        </p:txBody>
      </p:sp>
    </p:spTree>
    <p:extLst>
      <p:ext uri="{BB962C8B-B14F-4D97-AF65-F5344CB8AC3E}">
        <p14:creationId xmlns:p14="http://schemas.microsoft.com/office/powerpoint/2010/main" val="31344282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圖片 13">
            <a:extLst>
              <a:ext uri="{FF2B5EF4-FFF2-40B4-BE49-F238E27FC236}">
                <a16:creationId xmlns:a16="http://schemas.microsoft.com/office/drawing/2014/main" id="{A7685DC9-9E89-4E9B-8691-93DDED8E2A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3698" y="1511222"/>
            <a:ext cx="7351686" cy="4460023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44CE4ECE-904A-4B37-B667-6165C61602DE}"/>
              </a:ext>
            </a:extLst>
          </p:cNvPr>
          <p:cNvSpPr/>
          <p:nvPr/>
        </p:nvSpPr>
        <p:spPr>
          <a:xfrm>
            <a:off x="278856" y="-58739"/>
            <a:ext cx="3262432" cy="1307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6000" b="1" dirty="0">
                <a:solidFill>
                  <a:schemeClr val="bg1"/>
                </a:solidFill>
                <a:latin typeface="微軟正黑體" panose="020B0604030504040204" pitchFamily="34" charset="-120"/>
                <a:ea typeface="Wawati TC"/>
              </a:rPr>
              <a:t>多人連線</a:t>
            </a:r>
            <a:endParaRPr lang="en-US" altLang="zh-TW" sz="6000" b="1" dirty="0">
              <a:solidFill>
                <a:schemeClr val="bg1"/>
              </a:solidFill>
              <a:latin typeface="微軟正黑體" panose="020B0604030504040204" pitchFamily="34" charset="-120"/>
              <a:ea typeface="Wawati TC"/>
            </a:endParaRPr>
          </a:p>
        </p:txBody>
      </p:sp>
    </p:spTree>
    <p:extLst>
      <p:ext uri="{BB962C8B-B14F-4D97-AF65-F5344CB8AC3E}">
        <p14:creationId xmlns:p14="http://schemas.microsoft.com/office/powerpoint/2010/main" val="30873851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>
            <a:extLst>
              <a:ext uri="{FF2B5EF4-FFF2-40B4-BE49-F238E27FC236}">
                <a16:creationId xmlns:a16="http://schemas.microsoft.com/office/drawing/2014/main" id="{E451F642-43CF-4AB9-AC66-C2DE7E0C0A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6866" y="504048"/>
            <a:ext cx="1999878" cy="134277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E79B5FC1-3799-4048-B7F0-31B2077D58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0367" y="2604190"/>
            <a:ext cx="1637121" cy="2282048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C7691510-F692-493D-BE99-6EF5383CE4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4962" y="2730089"/>
            <a:ext cx="2282048" cy="2282048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6845F58A-7977-490A-83BD-BB7B8DA7A6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6122" y="3073826"/>
            <a:ext cx="1999878" cy="1342775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E5D7C709-0BF7-4AB1-B5E8-55D1191990B5}"/>
              </a:ext>
            </a:extLst>
          </p:cNvPr>
          <p:cNvSpPr/>
          <p:nvPr/>
        </p:nvSpPr>
        <p:spPr>
          <a:xfrm>
            <a:off x="267705" y="-88713"/>
            <a:ext cx="3262432" cy="1307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6000" b="1" dirty="0">
                <a:solidFill>
                  <a:schemeClr val="bg1"/>
                </a:solidFill>
                <a:latin typeface="微軟正黑體" panose="020B0604030504040204" pitchFamily="34" charset="-120"/>
                <a:ea typeface="Wawati TC"/>
              </a:rPr>
              <a:t>變身系統</a:t>
            </a:r>
            <a:endParaRPr lang="en-US" altLang="zh-TW" sz="6000" b="1" dirty="0">
              <a:solidFill>
                <a:schemeClr val="bg1"/>
              </a:solidFill>
              <a:latin typeface="微軟正黑體" panose="020B0604030504040204" pitchFamily="34" charset="-120"/>
              <a:ea typeface="Wawati TC"/>
            </a:endParaRP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76D51EFE-5466-452E-9831-022F7F35F05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4873" y="5625442"/>
            <a:ext cx="1563741" cy="1042494"/>
          </a:xfrm>
          <a:prstGeom prst="rect">
            <a:avLst/>
          </a:prstGeom>
        </p:spPr>
      </p:pic>
      <p:pic>
        <p:nvPicPr>
          <p:cNvPr id="16" name="圖片 15">
            <a:extLst>
              <a:ext uri="{FF2B5EF4-FFF2-40B4-BE49-F238E27FC236}">
                <a16:creationId xmlns:a16="http://schemas.microsoft.com/office/drawing/2014/main" id="{1AE62168-E85E-4A2F-82EE-71F8E12CB57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36667" y1="37500" x2="56250" y2="55417"/>
                        <a14:foregroundMark x1="60833" y1="41250" x2="35833" y2="67500"/>
                      </a14:backgroundRemoval>
                    </a14:imgEffect>
                    <a14:imgEffect>
                      <a14:sharpenSoften amount="-27000"/>
                    </a14:imgEffect>
                    <a14:imgEffect>
                      <a14:colorTemperature colorTemp="9966"/>
                    </a14:imgEffect>
                    <a14:imgEffect>
                      <a14:saturation sat="15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0087" y="2275508"/>
            <a:ext cx="909161" cy="909161"/>
          </a:xfrm>
          <a:prstGeom prst="rect">
            <a:avLst/>
          </a:prstGeom>
        </p:spPr>
      </p:pic>
      <p:pic>
        <p:nvPicPr>
          <p:cNvPr id="18" name="圖片 17">
            <a:extLst>
              <a:ext uri="{FF2B5EF4-FFF2-40B4-BE49-F238E27FC236}">
                <a16:creationId xmlns:a16="http://schemas.microsoft.com/office/drawing/2014/main" id="{48E2813E-9924-40B1-9E4F-16AC5E919DA2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9970" r="94494">
                        <a14:foregroundMark x1="92857" y1="54167" x2="93744" y2="53715"/>
                        <a14:foregroundMark x1="94196" y1="39167" x2="94196" y2="39167"/>
                        <a14:foregroundMark x1="92188" y1="31667" x2="92188" y2="31667"/>
                        <a14:foregroundMark x1="89881" y1="37500" x2="89881" y2="37500"/>
                        <a14:foregroundMark x1="88914" y1="50833" x2="88914" y2="50833"/>
                        <a14:foregroundMark x1="90551" y1="60000" x2="90551" y2="60000"/>
                        <a14:foregroundMark x1="93006" y1="66250" x2="93080" y2="57500"/>
                        <a14:foregroundMark x1="93304" y1="65417" x2="93824" y2="59583"/>
                        <a14:foregroundMark x1="94420" y1="58333" x2="93229" y2="64167"/>
                        <a14:foregroundMark x1="93750" y1="56250" x2="93750" y2="56250"/>
                        <a14:backgroundMark x1="64881" y1="61667" x2="70908" y2="46250"/>
                      </a14:backgroundRemoval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2753" t="14253" r="-1470" b="2944"/>
          <a:stretch/>
        </p:blipFill>
        <p:spPr>
          <a:xfrm>
            <a:off x="2462435" y="4361124"/>
            <a:ext cx="1329449" cy="1050227"/>
          </a:xfrm>
          <a:prstGeom prst="rect">
            <a:avLst/>
          </a:prstGeom>
        </p:spPr>
      </p:pic>
      <p:pic>
        <p:nvPicPr>
          <p:cNvPr id="20" name="圖片 19">
            <a:extLst>
              <a:ext uri="{FF2B5EF4-FFF2-40B4-BE49-F238E27FC236}">
                <a16:creationId xmlns:a16="http://schemas.microsoft.com/office/drawing/2014/main" id="{7D8DE54E-0688-463A-B9A5-306B796B531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895" y="4966054"/>
            <a:ext cx="1597290" cy="1518036"/>
          </a:xfrm>
          <a:prstGeom prst="rect">
            <a:avLst/>
          </a:prstGeom>
        </p:spPr>
      </p:pic>
      <p:pic>
        <p:nvPicPr>
          <p:cNvPr id="21" name="圖片 20">
            <a:extLst>
              <a:ext uri="{FF2B5EF4-FFF2-40B4-BE49-F238E27FC236}">
                <a16:creationId xmlns:a16="http://schemas.microsoft.com/office/drawing/2014/main" id="{6AD8A952-DC44-4B10-9E84-7DCCC7B06A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747" y="5373771"/>
            <a:ext cx="1329585" cy="892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889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1.85185E-6 L 0.13424 -0.3460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06" y="-173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xit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25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50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750"/>
                            </p:stCondLst>
                            <p:childTnLst>
                              <p:par>
                                <p:cTn id="19" presetID="49" presetClass="path" presetSubtype="0" accel="50000" decel="5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4.16667E-7 0 L -0.10039 -0.27824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026" y="-139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0"/>
                            </p:stCondLst>
                            <p:childTnLst>
                              <p:par>
                                <p:cTn id="2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67CC37B3-AF65-4EB4-83D4-97BDB04BD143}"/>
              </a:ext>
            </a:extLst>
          </p:cNvPr>
          <p:cNvSpPr/>
          <p:nvPr/>
        </p:nvSpPr>
        <p:spPr>
          <a:xfrm>
            <a:off x="231729" y="232151"/>
            <a:ext cx="3326552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TW" altLang="en-US" sz="6000" b="1" dirty="0">
                <a:solidFill>
                  <a:schemeClr val="bg1"/>
                </a:solidFill>
                <a:latin typeface="Juice ITC" panose="04040403040A02020202" pitchFamily="82" charset="0"/>
                <a:ea typeface="Wawati TC"/>
                <a:cs typeface="Kenney High" panose="00000400000000000000" pitchFamily="2" charset="-79"/>
              </a:rPr>
              <a:t>技術</a:t>
            </a:r>
            <a:r>
              <a:rPr lang="zh-TW" altLang="en-US" sz="6000" b="1" dirty="0">
                <a:solidFill>
                  <a:schemeClr val="bg1"/>
                </a:solidFill>
                <a:latin typeface="Wawati TC" pitchFamily="82" charset="-120"/>
                <a:ea typeface="Wawati TC"/>
                <a:cs typeface="Kenney High" panose="00000400000000000000" pitchFamily="2" charset="-79"/>
              </a:rPr>
              <a:t>困難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94F7B53D-F427-0141-942E-9C841F0E61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9247" y="3083313"/>
            <a:ext cx="751856" cy="1048042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87DEAB5F-7DC9-8B46-AB1A-FE7BDE8F0B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4792" y="3083313"/>
            <a:ext cx="751856" cy="1048042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285E47A3-FA79-4BCD-BAED-BB0A5341BD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4711" y="1448534"/>
            <a:ext cx="751856" cy="1048042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C3BAD261-EB95-4A12-9B0A-82397A1776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9729" y="3083313"/>
            <a:ext cx="751856" cy="1048042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B0692520-94BD-4A5C-B528-B59790137C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9247" y="4700545"/>
            <a:ext cx="751856" cy="1048042"/>
          </a:xfrm>
          <a:prstGeom prst="rect">
            <a:avLst/>
          </a:prstGeom>
        </p:spPr>
      </p:pic>
      <p:pic>
        <p:nvPicPr>
          <p:cNvPr id="28" name="圖片 27">
            <a:extLst>
              <a:ext uri="{FF2B5EF4-FFF2-40B4-BE49-F238E27FC236}">
                <a16:creationId xmlns:a16="http://schemas.microsoft.com/office/drawing/2014/main" id="{719A8EFE-9C91-4E7D-91E3-32C28B376E5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66699" y1="56522" x2="66699" y2="56522"/>
                        <a14:foregroundMark x1="66748" y1="57826" x2="66748" y2="57826"/>
                        <a14:foregroundMark x1="68213" y1="57826" x2="68213" y2="57826"/>
                        <a14:foregroundMark x1="66846" y1="80000" x2="66846" y2="80000"/>
                        <a14:foregroundMark x1="66748" y1="71739" x2="66748" y2="71739"/>
                        <a14:foregroundMark x1="66699" y1="68696" x2="66699" y2="68696"/>
                        <a14:foregroundMark x1="71436" y1="71739" x2="71436" y2="71739"/>
                        <a14:foregroundMark x1="65234" y1="21304" x2="65234" y2="21304"/>
                        <a14:backgroundMark x1="51758" y1="23913" x2="58643" y2="59565"/>
                        <a14:backgroundMark x1="66846" y1="59565" x2="66846" y2="59565"/>
                      </a14:backgroundRemoval>
                    </a14:imgEffect>
                    <a14:imgEffect>
                      <a14:sharpenSoften amount="1000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3082" r="25091"/>
          <a:stretch/>
        </p:blipFill>
        <p:spPr>
          <a:xfrm>
            <a:off x="2116388" y="1477752"/>
            <a:ext cx="1441893" cy="1369219"/>
          </a:xfrm>
          <a:prstGeom prst="rect">
            <a:avLst/>
          </a:prstGeom>
        </p:spPr>
      </p:pic>
      <p:pic>
        <p:nvPicPr>
          <p:cNvPr id="29" name="圖片 28">
            <a:extLst>
              <a:ext uri="{FF2B5EF4-FFF2-40B4-BE49-F238E27FC236}">
                <a16:creationId xmlns:a16="http://schemas.microsoft.com/office/drawing/2014/main" id="{FC8F2FDD-DB05-4803-88B5-49AB7DAEFD8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66699" y1="56522" x2="66699" y2="56522"/>
                        <a14:foregroundMark x1="66748" y1="57826" x2="66748" y2="57826"/>
                        <a14:foregroundMark x1="68213" y1="57826" x2="68213" y2="57826"/>
                        <a14:foregroundMark x1="66846" y1="80000" x2="66846" y2="80000"/>
                        <a14:foregroundMark x1="66748" y1="71739" x2="66748" y2="71739"/>
                        <a14:foregroundMark x1="66699" y1="68696" x2="66699" y2="68696"/>
                        <a14:foregroundMark x1="71436" y1="71739" x2="71436" y2="71739"/>
                        <a14:foregroundMark x1="65234" y1="21304" x2="65234" y2="21304"/>
                        <a14:backgroundMark x1="51758" y1="23913" x2="58643" y2="59565"/>
                        <a14:backgroundMark x1="66846" y1="59565" x2="66846" y2="59565"/>
                      </a14:backgroundRemoval>
                    </a14:imgEffect>
                    <a14:imgEffect>
                      <a14:sharpenSoften amount="1000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3082" r="25091"/>
          <a:stretch/>
        </p:blipFill>
        <p:spPr>
          <a:xfrm>
            <a:off x="2136586" y="3198483"/>
            <a:ext cx="1441893" cy="1369219"/>
          </a:xfrm>
          <a:prstGeom prst="rect">
            <a:avLst/>
          </a:prstGeom>
        </p:spPr>
      </p:pic>
      <p:pic>
        <p:nvPicPr>
          <p:cNvPr id="30" name="圖片 29">
            <a:extLst>
              <a:ext uri="{FF2B5EF4-FFF2-40B4-BE49-F238E27FC236}">
                <a16:creationId xmlns:a16="http://schemas.microsoft.com/office/drawing/2014/main" id="{222C4031-8BAF-491E-8AA3-5753C5945E0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66699" y1="56522" x2="66699" y2="56522"/>
                        <a14:foregroundMark x1="66748" y1="57826" x2="66748" y2="57826"/>
                        <a14:foregroundMark x1="68213" y1="57826" x2="68213" y2="57826"/>
                        <a14:foregroundMark x1="66846" y1="80000" x2="66846" y2="80000"/>
                        <a14:foregroundMark x1="66748" y1="71739" x2="66748" y2="71739"/>
                        <a14:foregroundMark x1="66699" y1="68696" x2="66699" y2="68696"/>
                        <a14:foregroundMark x1="71436" y1="71739" x2="71436" y2="71739"/>
                        <a14:foregroundMark x1="65234" y1="21304" x2="65234" y2="21304"/>
                        <a14:backgroundMark x1="51758" y1="23913" x2="58643" y2="59565"/>
                        <a14:backgroundMark x1="66846" y1="59565" x2="66846" y2="59565"/>
                      </a14:backgroundRemoval>
                    </a14:imgEffect>
                    <a14:imgEffect>
                      <a14:sharpenSoften amount="1000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3082" r="25091"/>
          <a:stretch/>
        </p:blipFill>
        <p:spPr>
          <a:xfrm>
            <a:off x="2136586" y="4705157"/>
            <a:ext cx="1441893" cy="1369219"/>
          </a:xfrm>
          <a:prstGeom prst="rect">
            <a:avLst/>
          </a:prstGeom>
        </p:spPr>
      </p:pic>
      <p:sp>
        <p:nvSpPr>
          <p:cNvPr id="31" name="文字方塊 30">
            <a:extLst>
              <a:ext uri="{FF2B5EF4-FFF2-40B4-BE49-F238E27FC236}">
                <a16:creationId xmlns:a16="http://schemas.microsoft.com/office/drawing/2014/main" id="{5A092B87-4D4F-4F9C-AF89-6AD13022775B}"/>
              </a:ext>
            </a:extLst>
          </p:cNvPr>
          <p:cNvSpPr txBox="1"/>
          <p:nvPr/>
        </p:nvSpPr>
        <p:spPr>
          <a:xfrm>
            <a:off x="2286756" y="2939233"/>
            <a:ext cx="7200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>
                <a:ea typeface="Wawati TC"/>
              </a:rPr>
              <a:t>10S</a:t>
            </a:r>
            <a:endParaRPr lang="zh-TW" altLang="en-US" sz="2800" b="1" dirty="0">
              <a:ea typeface="Wawati TC"/>
            </a:endParaRPr>
          </a:p>
        </p:txBody>
      </p:sp>
      <p:pic>
        <p:nvPicPr>
          <p:cNvPr id="33" name="圖片 32">
            <a:extLst>
              <a:ext uri="{FF2B5EF4-FFF2-40B4-BE49-F238E27FC236}">
                <a16:creationId xmlns:a16="http://schemas.microsoft.com/office/drawing/2014/main" id="{2A8AB8DA-5A61-4BE5-B2D9-9770E8FD30A0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9929" r="91223">
                        <a14:foregroundMark x1="84397" y1="35000" x2="84397" y2="35000"/>
                        <a14:foregroundMark x1="83333" y1="32500" x2="86348" y2="44583"/>
                        <a14:foregroundMark x1="89273" y1="56667" x2="91223" y2="66250"/>
                        <a14:foregroundMark x1="83777" y1="56667" x2="86436" y2="66667"/>
                        <a14:foregroundMark x1="78989" y1="56667" x2="81472" y2="65417"/>
                        <a14:backgroundMark x1="12677" y1="28750" x2="20479" y2="591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3297"/>
          <a:stretch/>
        </p:blipFill>
        <p:spPr>
          <a:xfrm>
            <a:off x="-11510" y="1222960"/>
            <a:ext cx="2480249" cy="1976251"/>
          </a:xfrm>
          <a:prstGeom prst="rect">
            <a:avLst/>
          </a:prstGeom>
        </p:spPr>
      </p:pic>
      <p:pic>
        <p:nvPicPr>
          <p:cNvPr id="34" name="圖片 33">
            <a:extLst>
              <a:ext uri="{FF2B5EF4-FFF2-40B4-BE49-F238E27FC236}">
                <a16:creationId xmlns:a16="http://schemas.microsoft.com/office/drawing/2014/main" id="{C9945AA9-71C9-47F1-8FAB-382104358320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9929" r="91223">
                        <a14:foregroundMark x1="84397" y1="35000" x2="84397" y2="35000"/>
                        <a14:foregroundMark x1="83333" y1="32500" x2="86348" y2="44583"/>
                        <a14:foregroundMark x1="89273" y1="56667" x2="91223" y2="66250"/>
                        <a14:foregroundMark x1="83777" y1="56667" x2="86436" y2="66667"/>
                        <a14:foregroundMark x1="78989" y1="56667" x2="81472" y2="65417"/>
                        <a14:backgroundMark x1="12677" y1="28750" x2="20479" y2="591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3297"/>
          <a:stretch/>
        </p:blipFill>
        <p:spPr>
          <a:xfrm>
            <a:off x="38129" y="2920356"/>
            <a:ext cx="2416520" cy="1925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195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32" presetClass="emph" presetSubtype="0" repeatCount="indefinite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Rot by="120000">
                                      <p:cBhvr>
                                        <p:cTn id="12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750"/>
                            </p:stCondLst>
                            <p:childTnLst>
                              <p:par>
                                <p:cTn id="32" presetID="1" presetClass="exit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44 0.00763 L 0.54519 0.0074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187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A31676D5-2CEB-1F4E-A4F7-51CF20156928}"/>
              </a:ext>
            </a:extLst>
          </p:cNvPr>
          <p:cNvSpPr/>
          <p:nvPr/>
        </p:nvSpPr>
        <p:spPr>
          <a:xfrm>
            <a:off x="488207" y="224909"/>
            <a:ext cx="3326552" cy="10156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zh-TW" altLang="en-US" sz="6000" b="1" dirty="0">
                <a:solidFill>
                  <a:schemeClr val="bg1"/>
                </a:solidFill>
                <a:latin typeface="Wawati TC" pitchFamily="82" charset="-120"/>
                <a:ea typeface="Wawati TC" pitchFamily="82" charset="-120"/>
                <a:cs typeface="Kenney High" panose="00000400000000000000" pitchFamily="2" charset="-79"/>
              </a:rPr>
              <a:t>團隊分工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C9FB57A3-9AA4-444A-8A07-84599CFD1D6C}"/>
              </a:ext>
            </a:extLst>
          </p:cNvPr>
          <p:cNvSpPr txBox="1"/>
          <p:nvPr/>
        </p:nvSpPr>
        <p:spPr>
          <a:xfrm>
            <a:off x="1537861" y="1374385"/>
            <a:ext cx="10373353" cy="10724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4800" b="1" dirty="0">
                <a:solidFill>
                  <a:schemeClr val="bg1"/>
                </a:solidFill>
                <a:latin typeface="微軟正黑體" panose="020B0604030504040204" pitchFamily="34" charset="-120"/>
                <a:ea typeface="Wawati TC"/>
                <a:cs typeface="Kenney High" panose="00000400000000000000" pitchFamily="2" charset="-79"/>
              </a:rPr>
              <a:t>張品楷：</a:t>
            </a:r>
            <a:r>
              <a:rPr lang="zh-TW" altLang="en-US" sz="4800" b="1" dirty="0">
                <a:solidFill>
                  <a:schemeClr val="bg1"/>
                </a:solidFill>
                <a:latin typeface="微軟正黑體" panose="020B0604030504040204" pitchFamily="34" charset="-120"/>
                <a:ea typeface="Wawati TC"/>
              </a:rPr>
              <a:t>網路連線、電腦ＡＩ、音效</a:t>
            </a:r>
            <a:endParaRPr lang="en-US" altLang="zh-TW" sz="4800" b="1" dirty="0">
              <a:solidFill>
                <a:schemeClr val="bg1"/>
              </a:solidFill>
              <a:latin typeface="微軟正黑體" panose="020B0604030504040204" pitchFamily="34" charset="-120"/>
              <a:ea typeface="Wawati TC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FDB359C6-318C-1248-B633-59F4EA6C88DA}"/>
              </a:ext>
            </a:extLst>
          </p:cNvPr>
          <p:cNvSpPr txBox="1"/>
          <p:nvPr/>
        </p:nvSpPr>
        <p:spPr>
          <a:xfrm>
            <a:off x="1463611" y="2932993"/>
            <a:ext cx="8642109" cy="10724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4800" b="1" dirty="0">
                <a:solidFill>
                  <a:schemeClr val="bg1"/>
                </a:solidFill>
                <a:latin typeface="微軟正黑體" panose="020B0604030504040204" pitchFamily="34" charset="-120"/>
                <a:ea typeface="Wawati TC"/>
                <a:cs typeface="Kenney High" panose="00000400000000000000" pitchFamily="2" charset="-79"/>
              </a:rPr>
              <a:t>蔡敏麒：遊戲動畫、地圖設計</a:t>
            </a:r>
            <a:endParaRPr lang="en-US" altLang="zh-TW" sz="4800" b="1" dirty="0">
              <a:solidFill>
                <a:schemeClr val="bg1"/>
              </a:solidFill>
              <a:latin typeface="微軟正黑體" panose="020B0604030504040204" pitchFamily="34" charset="-120"/>
              <a:ea typeface="Wawati TC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11A01E7C-B0A7-544B-B0F1-8BFEBD860CCB}"/>
              </a:ext>
            </a:extLst>
          </p:cNvPr>
          <p:cNvSpPr txBox="1"/>
          <p:nvPr/>
        </p:nvSpPr>
        <p:spPr>
          <a:xfrm>
            <a:off x="1521320" y="4395401"/>
            <a:ext cx="8526693" cy="10724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4800" b="1" dirty="0">
                <a:solidFill>
                  <a:schemeClr val="bg1"/>
                </a:solidFill>
                <a:latin typeface="微軟正黑體" panose="020B0604030504040204" pitchFamily="34" charset="-120"/>
                <a:ea typeface="Wawati TC"/>
                <a:cs typeface="Kenney High" panose="00000400000000000000" pitchFamily="2" charset="-79"/>
              </a:rPr>
              <a:t>洪詩喻：</a:t>
            </a:r>
            <a:r>
              <a:rPr lang="zh-TW" altLang="en-US" sz="4800" b="1" dirty="0">
                <a:solidFill>
                  <a:schemeClr val="bg1"/>
                </a:solidFill>
                <a:latin typeface="微軟正黑體" panose="020B0604030504040204" pitchFamily="34" charset="-120"/>
                <a:ea typeface="Wawati TC"/>
              </a:rPr>
              <a:t>場景設計、介面製作</a:t>
            </a:r>
            <a:endParaRPr lang="en-US" altLang="zh-TW" sz="4800" b="1" dirty="0">
              <a:solidFill>
                <a:schemeClr val="bg1"/>
              </a:solidFill>
              <a:latin typeface="微軟正黑體" panose="020B0604030504040204" pitchFamily="34" charset="-120"/>
              <a:ea typeface="Wawati TC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E4255ADF-D301-9C41-9728-DB947106A3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207" y="2853701"/>
            <a:ext cx="839829" cy="1151765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1D2733DF-0D52-1D4B-A2D3-EDC0707BC0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621" y="1504443"/>
            <a:ext cx="839828" cy="1151764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018F1865-D4DE-C94E-906D-CE16D37CE6A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207" y="4320853"/>
            <a:ext cx="839828" cy="1221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2816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1707</TotalTime>
  <Words>464</Words>
  <Application>Microsoft Office PowerPoint</Application>
  <PresentationFormat>寬螢幕</PresentationFormat>
  <Paragraphs>80</Paragraphs>
  <Slides>8</Slides>
  <Notes>6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7" baseType="lpstr">
      <vt:lpstr>Wawati TC</vt:lpstr>
      <vt:lpstr>微軟正黑體</vt:lpstr>
      <vt:lpstr>新細明體</vt:lpstr>
      <vt:lpstr>Arial</vt:lpstr>
      <vt:lpstr>Calibri</vt:lpstr>
      <vt:lpstr>Calibri Light</vt:lpstr>
      <vt:lpstr>Juice ITC</vt:lpstr>
      <vt:lpstr>Kenney High</vt:lpstr>
      <vt:lpstr>Office 佈景主題</vt:lpstr>
      <vt:lpstr>Survival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Survival</dc:title>
  <dc:creator>ASUS</dc:creator>
  <cp:lastModifiedBy>ASUS</cp:lastModifiedBy>
  <cp:revision>23</cp:revision>
  <dcterms:created xsi:type="dcterms:W3CDTF">2021-10-26T01:13:11Z</dcterms:created>
  <dcterms:modified xsi:type="dcterms:W3CDTF">2021-10-28T09:57:36Z</dcterms:modified>
</cp:coreProperties>
</file>