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07" r:id="rId4"/>
    <p:sldId id="361" r:id="rId5"/>
    <p:sldId id="362" r:id="rId6"/>
    <p:sldId id="363" r:id="rId7"/>
    <p:sldId id="365" r:id="rId8"/>
    <p:sldId id="366" r:id="rId9"/>
    <p:sldId id="305" r:id="rId10"/>
    <p:sldId id="368" r:id="rId11"/>
    <p:sldId id="369" r:id="rId12"/>
    <p:sldId id="367" r:id="rId13"/>
    <p:sldId id="370" r:id="rId14"/>
    <p:sldId id="352" r:id="rId15"/>
    <p:sldId id="265" r:id="rId1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6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0CBC1BFC-9F4F-4250-A575-DADC3CFD778C}" type="datetime1">
              <a:rPr lang="zh-CN" altLang="en-US"/>
              <a:pPr>
                <a:defRPr/>
              </a:pPr>
              <a:t>2017/2/19</a:t>
            </a:fld>
            <a:endParaRPr lang="zh-CN" altLang="en-US" sz="1200"/>
          </a:p>
        </p:txBody>
      </p:sp>
      <p:sp>
        <p:nvSpPr>
          <p:cNvPr id="6144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buFontTx/>
              <a:buNone/>
              <a:defRPr/>
            </a:pPr>
            <a:r>
              <a:rPr lang="zh-CN" altLang="en-US" smtClean="0"/>
              <a:t>第二级</a:t>
            </a:r>
          </a:p>
          <a:p>
            <a:pPr>
              <a:buFontTx/>
              <a:buNone/>
              <a:defRPr/>
            </a:pPr>
            <a:r>
              <a:rPr lang="zh-CN" altLang="en-US" smtClean="0"/>
              <a:t>第三级</a:t>
            </a:r>
          </a:p>
          <a:p>
            <a:pPr>
              <a:buFontTx/>
              <a:buNone/>
              <a:defRPr/>
            </a:pPr>
            <a:r>
              <a:rPr lang="zh-CN" altLang="en-US" smtClean="0"/>
              <a:t>第四级</a:t>
            </a:r>
          </a:p>
          <a:p>
            <a:pPr>
              <a:buFontTx/>
              <a:buNone/>
              <a:defRPr/>
            </a:pPr>
            <a:r>
              <a:rPr lang="zh-CN" altLang="en-US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703F5125-2B19-4CC6-A97F-C4BFB25AD5D7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844409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38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48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162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96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063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51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77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74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32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962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620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2"/>
          <p:cNvSpPr>
            <a:spLocks noChangeArrowheads="1"/>
          </p:cNvSpPr>
          <p:nvPr/>
        </p:nvSpPr>
        <p:spPr bwMode="auto">
          <a:xfrm>
            <a:off x="0" y="854075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7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CD1F0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CD1F0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椭圆 14"/>
          <p:cNvSpPr>
            <a:spLocks noChangeArrowheads="1"/>
          </p:cNvSpPr>
          <p:nvPr/>
        </p:nvSpPr>
        <p:spPr bwMode="auto">
          <a:xfrm>
            <a:off x="803275" y="866775"/>
            <a:ext cx="87313" cy="87313"/>
          </a:xfrm>
          <a:prstGeom prst="ellipse">
            <a:avLst/>
          </a:prstGeom>
          <a:solidFill>
            <a:srgbClr val="F6F6F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30" name="椭圆 14"/>
          <p:cNvSpPr>
            <a:spLocks noChangeAspect="1" noChangeArrowheads="1"/>
          </p:cNvSpPr>
          <p:nvPr/>
        </p:nvSpPr>
        <p:spPr bwMode="auto">
          <a:xfrm>
            <a:off x="565150" y="188913"/>
            <a:ext cx="563563" cy="719137"/>
          </a:xfrm>
          <a:custGeom>
            <a:avLst/>
            <a:gdLst>
              <a:gd name="T0" fmla="*/ 232313 w 683568"/>
              <a:gd name="T1" fmla="*/ 0 h 864094"/>
              <a:gd name="T2" fmla="*/ 464626 w 683568"/>
              <a:gd name="T3" fmla="*/ 236730 h 864094"/>
              <a:gd name="T4" fmla="*/ 392315 w 683568"/>
              <a:gd name="T5" fmla="*/ 407711 h 864094"/>
              <a:gd name="T6" fmla="*/ 232185 w 683568"/>
              <a:gd name="T7" fmla="*/ 598497 h 864094"/>
              <a:gd name="T8" fmla="*/ 71445 w 683568"/>
              <a:gd name="T9" fmla="*/ 406983 h 864094"/>
              <a:gd name="T10" fmla="*/ 40685 w 683568"/>
              <a:gd name="T11" fmla="*/ 370334 h 864094"/>
              <a:gd name="T12" fmla="*/ 40310 w 683568"/>
              <a:gd name="T13" fmla="*/ 369888 h 864094"/>
              <a:gd name="T14" fmla="*/ 40324 w 683568"/>
              <a:gd name="T15" fmla="*/ 369888 h 864094"/>
              <a:gd name="T16" fmla="*/ 0 w 683568"/>
              <a:gd name="T17" fmla="*/ 236730 h 864094"/>
              <a:gd name="T18" fmla="*/ 232313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CD1F06"/>
          </a:solidFill>
          <a:ln>
            <a:noFill/>
          </a:ln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31" name="矩形 16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3F3F3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fld id="{B3A191D9-CEB7-4122-9479-1321E066371F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pPr algn="ctr" eaLnBrk="1" hangingPunct="1"/>
              <a:t>‹#›</a:t>
            </a:fld>
            <a:r>
              <a:rPr lang="zh-CN" altLang="en-US">
                <a:solidFill>
                  <a:srgbClr val="3F3F3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 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ing.comp.nus.edu.sg/~antho/P/P15/P15-1048.pdf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researchgate.net/publication/2325587_Preliminaries_to_a_Theory_of_Speech_Disfluencies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lweb.org/anthology/N09-2028.pdf" TargetMode="External"/><Relationship Id="rId2" Type="http://schemas.openxmlformats.org/officeDocument/2006/relationships/hyperlink" Target="http://www.aclweb.org/website/old_anthology/N/N15/N15-1029.pdf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acl2014.org/acl2014/Q14/pdf/Q1402.pdf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sca-speech.org/archive/interspeech_2015/papers/i15_0849.pdf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7"/>
          <p:cNvSpPr>
            <a:spLocks noChangeArrowheads="1"/>
          </p:cNvSpPr>
          <p:nvPr/>
        </p:nvSpPr>
        <p:spPr bwMode="auto">
          <a:xfrm>
            <a:off x="2714668" y="3810506"/>
            <a:ext cx="32946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Shared</a:t>
            </a:r>
            <a:r>
              <a:rPr lang="zh-CN" altLang="zh-CN" sz="1600" dirty="0" smtClean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r>
              <a:rPr lang="zh-CN" altLang="zh-CN" sz="1600" dirty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by </a:t>
            </a:r>
            <a:r>
              <a:rPr lang="en-US" altLang="zh-CN" sz="1600" dirty="0" err="1" smtClean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QuQin</a:t>
            </a:r>
            <a:r>
              <a:rPr lang="en-US" altLang="zh-CN" sz="1600" dirty="0" smtClean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, 2017.02.19</a:t>
            </a:r>
            <a:endParaRPr lang="zh-CN" altLang="zh-CN" sz="1600" dirty="0">
              <a:solidFill>
                <a:srgbClr val="7F7F7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3076" name="矩形 27"/>
          <p:cNvSpPr>
            <a:spLocks noChangeArrowheads="1"/>
          </p:cNvSpPr>
          <p:nvPr/>
        </p:nvSpPr>
        <p:spPr bwMode="auto">
          <a:xfrm>
            <a:off x="2714668" y="2081718"/>
            <a:ext cx="4102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经典繁仿黑" pitchFamily="1" charset="-122"/>
              </a:rPr>
              <a:t>NLU Share</a:t>
            </a:r>
            <a:r>
              <a:rPr lang="zh-CN" altLang="zh-CN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经典繁仿黑" pitchFamily="1" charset="-122"/>
              </a:rPr>
              <a:t>——</a:t>
            </a:r>
            <a:endParaRPr lang="zh-CN" altLang="zh-CN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经典繁仿黑" pitchFamily="1" charset="-122"/>
            </a:endParaRPr>
          </a:p>
        </p:txBody>
      </p:sp>
      <p:sp>
        <p:nvSpPr>
          <p:cNvPr id="3077" name="TextBox 3"/>
          <p:cNvSpPr>
            <a:spLocks noChangeArrowheads="1"/>
          </p:cNvSpPr>
          <p:nvPr/>
        </p:nvSpPr>
        <p:spPr bwMode="auto">
          <a:xfrm>
            <a:off x="2697072" y="2615428"/>
            <a:ext cx="77912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 smtClean="0">
                <a:solidFill>
                  <a:srgbClr val="CD1F0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经典繁仿黑" pitchFamily="1" charset="-122"/>
              </a:rPr>
              <a:t>Papers about Disfluency Detection</a:t>
            </a:r>
            <a:endParaRPr lang="zh-CN" altLang="zh-CN" sz="3600" dirty="0">
              <a:solidFill>
                <a:srgbClr val="CD1F0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经典繁仿黑" pitchFamily="1" charset="-122"/>
            </a:endParaRPr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燕尾形 1"/>
          <p:cNvSpPr>
            <a:spLocks noChangeArrowheads="1"/>
          </p:cNvSpPr>
          <p:nvPr/>
        </p:nvSpPr>
        <p:spPr bwMode="auto">
          <a:xfrm>
            <a:off x="6383338" y="363538"/>
            <a:ext cx="2592387" cy="431800"/>
          </a:xfrm>
          <a:prstGeom prst="chevron">
            <a:avLst>
              <a:gd name="adj" fmla="val 26711"/>
            </a:avLst>
          </a:prstGeom>
          <a:solidFill>
            <a:srgbClr val="CD1F0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63" name="TextBox 5"/>
          <p:cNvSpPr>
            <a:spLocks noChangeArrowheads="1"/>
          </p:cNvSpPr>
          <p:nvPr/>
        </p:nvSpPr>
        <p:spPr bwMode="auto">
          <a:xfrm>
            <a:off x="890270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</a:t>
            </a:r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Paper2</a:t>
            </a:r>
            <a:endParaRPr lang="zh-CN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4" name="TextBox 6"/>
          <p:cNvSpPr>
            <a:spLocks noChangeArrowheads="1"/>
          </p:cNvSpPr>
          <p:nvPr/>
        </p:nvSpPr>
        <p:spPr bwMode="auto">
          <a:xfrm>
            <a:off x="145415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  What is</a:t>
            </a:r>
            <a:endParaRPr lang="en-US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40965" name="TextBox 11"/>
          <p:cNvSpPr>
            <a:spLocks noChangeArrowheads="1"/>
          </p:cNvSpPr>
          <p:nvPr/>
        </p:nvSpPr>
        <p:spPr bwMode="auto">
          <a:xfrm>
            <a:off x="641985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Paper1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6" name="TextBox 10"/>
          <p:cNvSpPr>
            <a:spLocks noChangeArrowheads="1"/>
          </p:cNvSpPr>
          <p:nvPr/>
        </p:nvSpPr>
        <p:spPr bwMode="auto">
          <a:xfrm>
            <a:off x="393700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02  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Current Studies</a:t>
            </a:r>
            <a:endParaRPr lang="zh-CN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TextBox 7"/>
          <p:cNvSpPr>
            <a:spLocks noChangeArrowheads="1"/>
          </p:cNvSpPr>
          <p:nvPr/>
        </p:nvSpPr>
        <p:spPr bwMode="auto">
          <a:xfrm>
            <a:off x="623544" y="1075368"/>
            <a:ext cx="80632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Neural Attention Model for Disfluency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Detection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=&gt; Encoder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623544" y="2780946"/>
            <a:ext cx="8856738" cy="52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dirty="0"/>
              <a:t>bidirectional LSTM-based RNN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891029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utoUpdateAnimBg="0"/>
      <p:bldP spid="11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燕尾形 1"/>
          <p:cNvSpPr>
            <a:spLocks noChangeArrowheads="1"/>
          </p:cNvSpPr>
          <p:nvPr/>
        </p:nvSpPr>
        <p:spPr bwMode="auto">
          <a:xfrm>
            <a:off x="6383338" y="363538"/>
            <a:ext cx="2592387" cy="431800"/>
          </a:xfrm>
          <a:prstGeom prst="chevron">
            <a:avLst>
              <a:gd name="adj" fmla="val 26711"/>
            </a:avLst>
          </a:prstGeom>
          <a:solidFill>
            <a:srgbClr val="CD1F0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63" name="TextBox 5"/>
          <p:cNvSpPr>
            <a:spLocks noChangeArrowheads="1"/>
          </p:cNvSpPr>
          <p:nvPr/>
        </p:nvSpPr>
        <p:spPr bwMode="auto">
          <a:xfrm>
            <a:off x="890270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</a:t>
            </a:r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Paper2</a:t>
            </a:r>
            <a:endParaRPr lang="zh-CN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4" name="TextBox 6"/>
          <p:cNvSpPr>
            <a:spLocks noChangeArrowheads="1"/>
          </p:cNvSpPr>
          <p:nvPr/>
        </p:nvSpPr>
        <p:spPr bwMode="auto">
          <a:xfrm>
            <a:off x="145415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  What is</a:t>
            </a:r>
            <a:endParaRPr lang="en-US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40965" name="TextBox 11"/>
          <p:cNvSpPr>
            <a:spLocks noChangeArrowheads="1"/>
          </p:cNvSpPr>
          <p:nvPr/>
        </p:nvSpPr>
        <p:spPr bwMode="auto">
          <a:xfrm>
            <a:off x="641985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Paper1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6" name="TextBox 10"/>
          <p:cNvSpPr>
            <a:spLocks noChangeArrowheads="1"/>
          </p:cNvSpPr>
          <p:nvPr/>
        </p:nvSpPr>
        <p:spPr bwMode="auto">
          <a:xfrm>
            <a:off x="393700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02  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Current Studies</a:t>
            </a:r>
            <a:endParaRPr lang="zh-CN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TextBox 7"/>
          <p:cNvSpPr>
            <a:spLocks noChangeArrowheads="1"/>
          </p:cNvSpPr>
          <p:nvPr/>
        </p:nvSpPr>
        <p:spPr bwMode="auto">
          <a:xfrm>
            <a:off x="623544" y="1075368"/>
            <a:ext cx="80632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Neural Attention Model for Disfluency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Detection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=&gt; Attention-based Decoder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623544" y="2618533"/>
            <a:ext cx="9504792" cy="17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select </a:t>
            </a:r>
            <a:r>
              <a:rPr lang="en-US" altLang="zh-CN" sz="2400" dirty="0" smtClean="0"/>
              <a:t>a word </a:t>
            </a:r>
            <a:r>
              <a:rPr lang="en-US" altLang="zh-CN" sz="2400" dirty="0"/>
              <a:t>from the candidate words (x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, ...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) rather than on a fixed output </a:t>
            </a:r>
            <a:r>
              <a:rPr lang="en-US" altLang="zh-CN" sz="2400" dirty="0" smtClean="0"/>
              <a:t>dictionary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once </a:t>
            </a:r>
            <a:r>
              <a:rPr lang="en-US" altLang="zh-CN" sz="2400" dirty="0"/>
              <a:t>a word 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k</a:t>
            </a:r>
            <a:r>
              <a:rPr lang="en-US" altLang="zh-CN" sz="2400" dirty="0"/>
              <a:t> is selected, all the words (x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, ..., x</a:t>
            </a:r>
            <a:r>
              <a:rPr lang="en-US" altLang="zh-CN" sz="2400" baseline="-25000" dirty="0"/>
              <a:t>k−1</a:t>
            </a:r>
            <a:r>
              <a:rPr lang="en-US" altLang="zh-CN" sz="2400" dirty="0"/>
              <a:t>) will be deleted and the candidate words </a:t>
            </a:r>
            <a:r>
              <a:rPr lang="en-US" altLang="zh-CN" sz="2400" dirty="0" smtClean="0"/>
              <a:t>in the </a:t>
            </a:r>
            <a:r>
              <a:rPr lang="en-US" altLang="zh-CN" sz="2400" dirty="0"/>
              <a:t>next step will be (x</a:t>
            </a:r>
            <a:r>
              <a:rPr lang="en-US" altLang="zh-CN" sz="2400" baseline="-25000" dirty="0"/>
              <a:t>k+1</a:t>
            </a:r>
            <a:r>
              <a:rPr lang="en-US" altLang="zh-CN" sz="2400" dirty="0"/>
              <a:t>, ...x</a:t>
            </a:r>
            <a:r>
              <a:rPr lang="en-US" altLang="zh-CN" sz="2400" baseline="-25000" dirty="0"/>
              <a:t>l</a:t>
            </a:r>
            <a:r>
              <a:rPr lang="en-US" altLang="zh-CN" sz="2400" dirty="0" smtClean="0"/>
              <a:t>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635806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utoUpdateAnimBg="0"/>
      <p:bldP spid="11" grpId="0" bldLvl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燕尾形 1"/>
          <p:cNvSpPr>
            <a:spLocks noChangeArrowheads="1"/>
          </p:cNvSpPr>
          <p:nvPr/>
        </p:nvSpPr>
        <p:spPr bwMode="auto">
          <a:xfrm>
            <a:off x="6383338" y="363538"/>
            <a:ext cx="2592387" cy="431800"/>
          </a:xfrm>
          <a:prstGeom prst="chevron">
            <a:avLst>
              <a:gd name="adj" fmla="val 26711"/>
            </a:avLst>
          </a:prstGeom>
          <a:solidFill>
            <a:srgbClr val="CD1F0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63" name="TextBox 5"/>
          <p:cNvSpPr>
            <a:spLocks noChangeArrowheads="1"/>
          </p:cNvSpPr>
          <p:nvPr/>
        </p:nvSpPr>
        <p:spPr bwMode="auto">
          <a:xfrm>
            <a:off x="890270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</a:t>
            </a:r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Paper2</a:t>
            </a:r>
            <a:endParaRPr lang="zh-CN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4" name="TextBox 6"/>
          <p:cNvSpPr>
            <a:spLocks noChangeArrowheads="1"/>
          </p:cNvSpPr>
          <p:nvPr/>
        </p:nvSpPr>
        <p:spPr bwMode="auto">
          <a:xfrm>
            <a:off x="145415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  What is</a:t>
            </a:r>
            <a:endParaRPr lang="en-US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40965" name="TextBox 11"/>
          <p:cNvSpPr>
            <a:spLocks noChangeArrowheads="1"/>
          </p:cNvSpPr>
          <p:nvPr/>
        </p:nvSpPr>
        <p:spPr bwMode="auto">
          <a:xfrm>
            <a:off x="641985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Paper1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6" name="TextBox 10"/>
          <p:cNvSpPr>
            <a:spLocks noChangeArrowheads="1"/>
          </p:cNvSpPr>
          <p:nvPr/>
        </p:nvSpPr>
        <p:spPr bwMode="auto">
          <a:xfrm>
            <a:off x="393700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02  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Current Studies</a:t>
            </a:r>
            <a:endParaRPr lang="zh-CN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TextBox 7"/>
          <p:cNvSpPr>
            <a:spLocks noChangeArrowheads="1"/>
          </p:cNvSpPr>
          <p:nvPr/>
        </p:nvSpPr>
        <p:spPr bwMode="auto">
          <a:xfrm>
            <a:off x="623544" y="1075368"/>
            <a:ext cx="80632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Neural Attention Model for Disfluency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Detection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=&gt; Attention-based Decoder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44" y="2132892"/>
            <a:ext cx="82486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4681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燕尾形 1"/>
          <p:cNvSpPr>
            <a:spLocks noChangeArrowheads="1"/>
          </p:cNvSpPr>
          <p:nvPr/>
        </p:nvSpPr>
        <p:spPr bwMode="auto">
          <a:xfrm>
            <a:off x="6383338" y="363538"/>
            <a:ext cx="2592387" cy="431800"/>
          </a:xfrm>
          <a:prstGeom prst="chevron">
            <a:avLst>
              <a:gd name="adj" fmla="val 26711"/>
            </a:avLst>
          </a:prstGeom>
          <a:solidFill>
            <a:srgbClr val="CD1F0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63" name="TextBox 5"/>
          <p:cNvSpPr>
            <a:spLocks noChangeArrowheads="1"/>
          </p:cNvSpPr>
          <p:nvPr/>
        </p:nvSpPr>
        <p:spPr bwMode="auto">
          <a:xfrm>
            <a:off x="890270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</a:t>
            </a:r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Paper2</a:t>
            </a:r>
            <a:endParaRPr lang="zh-CN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4" name="TextBox 6"/>
          <p:cNvSpPr>
            <a:spLocks noChangeArrowheads="1"/>
          </p:cNvSpPr>
          <p:nvPr/>
        </p:nvSpPr>
        <p:spPr bwMode="auto">
          <a:xfrm>
            <a:off x="145415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  What is</a:t>
            </a:r>
            <a:endParaRPr lang="en-US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40965" name="TextBox 11"/>
          <p:cNvSpPr>
            <a:spLocks noChangeArrowheads="1"/>
          </p:cNvSpPr>
          <p:nvPr/>
        </p:nvSpPr>
        <p:spPr bwMode="auto">
          <a:xfrm>
            <a:off x="641985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Paper1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6" name="TextBox 10"/>
          <p:cNvSpPr>
            <a:spLocks noChangeArrowheads="1"/>
          </p:cNvSpPr>
          <p:nvPr/>
        </p:nvSpPr>
        <p:spPr bwMode="auto">
          <a:xfrm>
            <a:off x="393700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02  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Current Studies</a:t>
            </a:r>
            <a:endParaRPr lang="zh-CN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TextBox 7"/>
          <p:cNvSpPr>
            <a:spLocks noChangeArrowheads="1"/>
          </p:cNvSpPr>
          <p:nvPr/>
        </p:nvSpPr>
        <p:spPr bwMode="auto">
          <a:xfrm>
            <a:off x="623544" y="1075368"/>
            <a:ext cx="80632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Neural Attention Model for Disfluency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Detection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=&gt;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Model performance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616" y="2619374"/>
            <a:ext cx="6836322" cy="1889715"/>
          </a:xfrm>
          <a:prstGeom prst="rect">
            <a:avLst/>
          </a:prstGeom>
        </p:spPr>
      </p:pic>
      <p:sp>
        <p:nvSpPr>
          <p:cNvPr id="10" name="TextBox 6"/>
          <p:cNvSpPr>
            <a:spLocks noChangeArrowheads="1"/>
          </p:cNvSpPr>
          <p:nvPr/>
        </p:nvSpPr>
        <p:spPr bwMode="auto">
          <a:xfrm>
            <a:off x="1775640" y="4852766"/>
            <a:ext cx="950479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dirty="0"/>
              <a:t>Comparison of </a:t>
            </a:r>
            <a:r>
              <a:rPr lang="en-US" altLang="zh-CN" sz="2200" dirty="0" smtClean="0"/>
              <a:t>the neural </a:t>
            </a:r>
            <a:r>
              <a:rPr lang="en-US" altLang="zh-CN" sz="2200" dirty="0"/>
              <a:t>attention-based model with </a:t>
            </a:r>
            <a:r>
              <a:rPr lang="en-US" altLang="zh-CN" sz="2200" dirty="0" smtClean="0"/>
              <a:t>the previous methods on the </a:t>
            </a:r>
            <a:r>
              <a:rPr lang="en-US" altLang="zh-CN" sz="2200" dirty="0"/>
              <a:t>test set of English Switchboard data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591315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utoUpdateAnimBg="0"/>
      <p:bldP spid="10" grpId="0" bldLvl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燕尾形 1"/>
          <p:cNvSpPr>
            <a:spLocks noChangeArrowheads="1"/>
          </p:cNvSpPr>
          <p:nvPr/>
        </p:nvSpPr>
        <p:spPr bwMode="auto">
          <a:xfrm>
            <a:off x="8758238" y="363538"/>
            <a:ext cx="2592387" cy="431800"/>
          </a:xfrm>
          <a:prstGeom prst="chevron">
            <a:avLst>
              <a:gd name="adj" fmla="val 26711"/>
            </a:avLst>
          </a:prstGeom>
          <a:solidFill>
            <a:srgbClr val="CD1F0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03" name="TextBox 5"/>
          <p:cNvSpPr>
            <a:spLocks noChangeArrowheads="1"/>
          </p:cNvSpPr>
          <p:nvPr/>
        </p:nvSpPr>
        <p:spPr bwMode="auto">
          <a:xfrm>
            <a:off x="890270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Paper2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04" name="TextBox 6"/>
          <p:cNvSpPr>
            <a:spLocks noChangeArrowheads="1"/>
          </p:cNvSpPr>
          <p:nvPr/>
        </p:nvSpPr>
        <p:spPr bwMode="auto">
          <a:xfrm>
            <a:off x="145415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  What is</a:t>
            </a:r>
            <a:endParaRPr lang="en-US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51205" name="TextBox 10"/>
          <p:cNvSpPr>
            <a:spLocks noChangeArrowheads="1"/>
          </p:cNvSpPr>
          <p:nvPr/>
        </p:nvSpPr>
        <p:spPr bwMode="auto">
          <a:xfrm>
            <a:off x="393700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02  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Current Studies</a:t>
            </a:r>
            <a:endParaRPr lang="zh-CN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06" name="TextBox 11"/>
          <p:cNvSpPr>
            <a:spLocks noChangeArrowheads="1"/>
          </p:cNvSpPr>
          <p:nvPr/>
        </p:nvSpPr>
        <p:spPr bwMode="auto">
          <a:xfrm>
            <a:off x="641985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Paper1</a:t>
            </a:r>
            <a:endParaRPr lang="zh-CN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07" name="TextBox 8"/>
          <p:cNvSpPr>
            <a:spLocks noChangeArrowheads="1"/>
          </p:cNvSpPr>
          <p:nvPr/>
        </p:nvSpPr>
        <p:spPr bwMode="auto">
          <a:xfrm>
            <a:off x="768350" y="1123950"/>
            <a:ext cx="49672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rgbClr val="3C78CE"/>
                </a:solidFill>
                <a:latin typeface="华康俪金黑W8(P)" pitchFamily="2" charset="-122"/>
                <a:ea typeface="华康俪金黑W8(P)" pitchFamily="2" charset="-122"/>
                <a:sym typeface="华康俪金黑W8(P)" pitchFamily="2" charset="-122"/>
              </a:rPr>
              <a:t>第一步</a:t>
            </a:r>
            <a:r>
              <a:rPr lang="en-US" altLang="zh-CN" sz="2200" dirty="0">
                <a:solidFill>
                  <a:srgbClr val="3C78CE"/>
                </a:solidFill>
                <a:latin typeface="华康俪金黑W8(P)" pitchFamily="2" charset="-122"/>
                <a:ea typeface="华康俪金黑W8(P)" pitchFamily="2" charset="-122"/>
                <a:sym typeface="华康俪金黑W8(P)" pitchFamily="2" charset="-122"/>
              </a:rPr>
              <a:t>  </a:t>
            </a:r>
            <a:r>
              <a:rPr lang="zh-CN" altLang="en-US" sz="2200" dirty="0">
                <a:solidFill>
                  <a:srgbClr val="3C78CE"/>
                </a:solidFill>
                <a:latin typeface="华康俪金黑W8(P)" pitchFamily="2" charset="-122"/>
                <a:ea typeface="华康俪金黑W8(P)" pitchFamily="2" charset="-122"/>
                <a:sym typeface="华康俪金黑W8(P)" pitchFamily="2" charset="-122"/>
              </a:rPr>
              <a:t>品牌诊断</a:t>
            </a:r>
            <a:r>
              <a:rPr lang="en-US" altLang="zh-CN" sz="2200" dirty="0">
                <a:solidFill>
                  <a:srgbClr val="3C78CE"/>
                </a:solidFill>
                <a:latin typeface="华康俪金黑W8(P)" pitchFamily="2" charset="-122"/>
                <a:ea typeface="华康俪金黑W8(P)" pitchFamily="2" charset="-122"/>
                <a:sym typeface="华康俪金黑W8(P)" pitchFamily="2" charset="-122"/>
              </a:rPr>
              <a:t>/</a:t>
            </a:r>
            <a:r>
              <a:rPr lang="zh-CN" altLang="en-US" sz="2200" dirty="0">
                <a:solidFill>
                  <a:srgbClr val="3C78CE"/>
                </a:solidFill>
                <a:latin typeface="华康俪金黑W8(P)" pitchFamily="2" charset="-122"/>
                <a:ea typeface="华康俪金黑W8(P)" pitchFamily="2" charset="-122"/>
                <a:sym typeface="华康俪金黑W8(P)" pitchFamily="2" charset="-122"/>
              </a:rPr>
              <a:t>品牌审计</a:t>
            </a:r>
            <a:r>
              <a:rPr lang="en-US" altLang="zh-CN" sz="2200" dirty="0">
                <a:solidFill>
                  <a:srgbClr val="3C78CE"/>
                </a:solidFill>
                <a:latin typeface="华康俪金黑W8(P)" pitchFamily="2" charset="-122"/>
                <a:ea typeface="华康俪金黑W8(P)" pitchFamily="2" charset="-122"/>
                <a:sym typeface="华康俪金黑W8(P)" pitchFamily="2" charset="-122"/>
              </a:rPr>
              <a:t>/</a:t>
            </a:r>
            <a:r>
              <a:rPr lang="zh-CN" altLang="en-US" sz="2200" dirty="0">
                <a:solidFill>
                  <a:srgbClr val="3C78CE"/>
                </a:solidFill>
                <a:latin typeface="华康俪金黑W8(P)" pitchFamily="2" charset="-122"/>
                <a:ea typeface="华康俪金黑W8(P)" pitchFamily="2" charset="-122"/>
                <a:sym typeface="华康俪金黑W8(P)" pitchFamily="2" charset="-122"/>
              </a:rPr>
              <a:t>品牌评估</a:t>
            </a:r>
            <a:endParaRPr lang="zh-CN" altLang="en-US" dirty="0"/>
          </a:p>
        </p:txBody>
      </p:sp>
      <p:sp>
        <p:nvSpPr>
          <p:cNvPr id="51208" name="TextBox 6"/>
          <p:cNvSpPr>
            <a:spLocks noChangeArrowheads="1"/>
          </p:cNvSpPr>
          <p:nvPr/>
        </p:nvSpPr>
        <p:spPr bwMode="auto">
          <a:xfrm>
            <a:off x="768350" y="2852738"/>
            <a:ext cx="110886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</a:pPr>
            <a:r>
              <a:rPr lang="zh-CN" altLang="en-US" sz="1600" dirty="0">
                <a:solidFill>
                  <a:srgbClr val="5F5E5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品牌诊断、品牌审计及品牌评估的三者含义相近，其目的都是为了</a:t>
            </a:r>
            <a:r>
              <a:rPr lang="zh-CN" altLang="en-US" sz="1600" b="1" dirty="0">
                <a:solidFill>
                  <a:srgbClr val="3C78C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全面检视品牌现状，了解品牌的竞争力和健康程度</a:t>
            </a:r>
            <a:r>
              <a:rPr lang="zh-CN" altLang="en-US" sz="1600" dirty="0">
                <a:solidFill>
                  <a:srgbClr val="5F5E5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。品牌诊断是所有工作的开始，但根据不同的实际情况诊断的层次和内容也不同。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09" name="矩形 9"/>
          <p:cNvSpPr>
            <a:spLocks noChangeArrowheads="1"/>
          </p:cNvSpPr>
          <p:nvPr/>
        </p:nvSpPr>
        <p:spPr bwMode="auto">
          <a:xfrm>
            <a:off x="768350" y="3681413"/>
            <a:ext cx="11088688" cy="107950"/>
          </a:xfrm>
          <a:prstGeom prst="rect">
            <a:avLst/>
          </a:prstGeom>
          <a:solidFill>
            <a:srgbClr val="3C78CE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10" name="矩形 10"/>
          <p:cNvSpPr>
            <a:spLocks noChangeArrowheads="1"/>
          </p:cNvSpPr>
          <p:nvPr/>
        </p:nvSpPr>
        <p:spPr bwMode="auto">
          <a:xfrm>
            <a:off x="768350" y="6345238"/>
            <a:ext cx="11088688" cy="107950"/>
          </a:xfrm>
          <a:prstGeom prst="rect">
            <a:avLst/>
          </a:prstGeom>
          <a:solidFill>
            <a:srgbClr val="3C78CE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11" name="TextBox 10"/>
          <p:cNvSpPr>
            <a:spLocks noChangeArrowheads="1"/>
          </p:cNvSpPr>
          <p:nvPr/>
        </p:nvSpPr>
        <p:spPr bwMode="auto">
          <a:xfrm>
            <a:off x="768350" y="4079875"/>
            <a:ext cx="5832475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600">
                <a:solidFill>
                  <a:srgbClr val="5F5E5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于一个全新的品牌，这种诊断叫做品牌调查或许更恰当，它主要是对目标市场和目标消费群体的调查研究，这与一般意义上的市场调查不同，它还包括对目标消费群体的品牌需求的调查分析，目的在于发现某种品牌需求，需要对目标消费群体进行深入的沟通和研究，发现他们心中未被其他品牌开发的处女地，然后后面的工作就是对这块处女地的开发建设和管理。</a:t>
            </a:r>
            <a:endParaRPr lang="zh-CN" altLang="en-US" sz="1600" b="1">
              <a:solidFill>
                <a:srgbClr val="E6781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12" name="TextBox 12"/>
          <p:cNvSpPr>
            <a:spLocks noChangeArrowheads="1"/>
          </p:cNvSpPr>
          <p:nvPr/>
        </p:nvSpPr>
        <p:spPr bwMode="auto">
          <a:xfrm>
            <a:off x="6816725" y="4079875"/>
            <a:ext cx="5040313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600">
                <a:solidFill>
                  <a:srgbClr val="5F5E5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而对于一个已经有一定品牌基础的品牌来讲，这时候的工作，还应包括对原品牌的诊断，品牌文化依托、品牌识别、品牌价值、品牌资产、品牌战略、品牌传播行为、品牌维护等要素的诊断等。这些诊断可以归为对市场的诊断和对自身的诊断，但还必须包括对竞争者的调查研究，这样才能制定出合理的品牌战略。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8" grpId="0" bldLvl="0" autoUpdateAnimBg="0"/>
      <p:bldP spid="51211" grpId="0" bldLvl="0" autoUpdateAnimBg="0"/>
      <p:bldP spid="51212" grpId="0" bldLvl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矩形 13"/>
          <p:cNvSpPr>
            <a:spLocks noChangeArrowheads="1"/>
          </p:cNvSpPr>
          <p:nvPr/>
        </p:nvSpPr>
        <p:spPr bwMode="auto">
          <a:xfrm>
            <a:off x="0" y="6669088"/>
            <a:ext cx="12188825" cy="188912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9395" name="矩形 14"/>
          <p:cNvSpPr>
            <a:spLocks noChangeArrowheads="1"/>
          </p:cNvSpPr>
          <p:nvPr/>
        </p:nvSpPr>
        <p:spPr bwMode="auto">
          <a:xfrm>
            <a:off x="0" y="0"/>
            <a:ext cx="12188825" cy="3644900"/>
          </a:xfrm>
          <a:prstGeom prst="rect">
            <a:avLst/>
          </a:prstGeom>
          <a:solidFill>
            <a:srgbClr val="CD1F0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0066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9396" name="标题 1"/>
          <p:cNvSpPr>
            <a:spLocks noChangeArrowheads="1"/>
          </p:cNvSpPr>
          <p:nvPr/>
        </p:nvSpPr>
        <p:spPr bwMode="auto">
          <a:xfrm>
            <a:off x="4222750" y="1887538"/>
            <a:ext cx="7558088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7200">
                <a:solidFill>
                  <a:schemeClr val="bg1"/>
                </a:solidFill>
                <a:latin typeface="方正兰亭特黑简体" charset="-122"/>
                <a:sym typeface="方正兰亭特黑简体" charset="-122"/>
              </a:rPr>
              <a:t>Thank You</a:t>
            </a:r>
          </a:p>
        </p:txBody>
      </p:sp>
    </p:spTree>
  </p:cSld>
  <p:clrMapOvr>
    <a:masterClrMapping/>
  </p:clrMapOvr>
  <p:transition>
    <p:cover dir="l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15"/>
          <p:cNvSpPr>
            <a:spLocks noChangeArrowheads="1"/>
          </p:cNvSpPr>
          <p:nvPr/>
        </p:nvSpPr>
        <p:spPr bwMode="auto">
          <a:xfrm>
            <a:off x="4367856" y="563482"/>
            <a:ext cx="23749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3200" dirty="0">
                <a:solidFill>
                  <a:srgbClr val="FF0000"/>
                </a:solidFill>
                <a:latin typeface="微软简中圆" charset="0"/>
                <a:ea typeface="Adobe 宋体 Std L" pitchFamily="18" charset="-122"/>
                <a:sym typeface="微软简中圆" charset="0"/>
              </a:rPr>
              <a:t>Contents </a:t>
            </a:r>
          </a:p>
        </p:txBody>
      </p:sp>
      <p:sp>
        <p:nvSpPr>
          <p:cNvPr id="4101" name="TextBox 15"/>
          <p:cNvSpPr>
            <a:spLocks noChangeArrowheads="1"/>
          </p:cNvSpPr>
          <p:nvPr/>
        </p:nvSpPr>
        <p:spPr bwMode="auto">
          <a:xfrm>
            <a:off x="10628967" y="6330950"/>
            <a:ext cx="9826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1600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—  </a:t>
            </a:r>
            <a:r>
              <a:rPr lang="zh-CN" altLang="zh-CN" sz="1600" dirty="0">
                <a:solidFill>
                  <a:srgbClr val="7F7F7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* </a:t>
            </a:r>
            <a:r>
              <a:rPr lang="zh-CN" altLang="zh-CN" sz="1600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—</a:t>
            </a:r>
            <a:r>
              <a:rPr lang="zh-CN" altLang="zh-CN" sz="1600" dirty="0">
                <a:solidFill>
                  <a:srgbClr val="7F7F7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zh-CN" sz="16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2" name="TextBox 5"/>
          <p:cNvSpPr>
            <a:spLocks noChangeArrowheads="1"/>
          </p:cNvSpPr>
          <p:nvPr/>
        </p:nvSpPr>
        <p:spPr bwMode="auto">
          <a:xfrm>
            <a:off x="1977854" y="4094453"/>
            <a:ext cx="887054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 smtClean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0</a:t>
            </a:r>
            <a:r>
              <a:rPr lang="en-US" altLang="zh-CN" sz="2400" dirty="0" smtClean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4</a:t>
            </a:r>
            <a:r>
              <a:rPr lang="en-US" altLang="zh-CN" sz="2400" dirty="0" smtClean="0">
                <a:solidFill>
                  <a:srgbClr val="CD1F0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Enhancing </a:t>
            </a:r>
            <a:r>
              <a:rPr lang="en-US" altLang="zh-CN" sz="2400" dirty="0">
                <a:solidFill>
                  <a:srgbClr val="CD1F0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Neural Disfluency </a:t>
            </a:r>
            <a:r>
              <a:rPr lang="en-US" altLang="zh-CN" sz="2400" dirty="0" smtClean="0">
                <a:solidFill>
                  <a:srgbClr val="CD1F0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Detection</a:t>
            </a:r>
          </a:p>
          <a:p>
            <a:pPr eaLnBrk="1" hangingPunct="1"/>
            <a:r>
              <a:rPr lang="en-US" altLang="zh-CN" sz="2400" dirty="0" smtClean="0">
                <a:solidFill>
                  <a:srgbClr val="CD1F0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with Hand-crafted Features</a:t>
            </a:r>
            <a:endParaRPr lang="zh-CN" altLang="zh-CN" sz="2400" dirty="0">
              <a:solidFill>
                <a:srgbClr val="CD1F0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3" name="TextBox 6"/>
          <p:cNvSpPr>
            <a:spLocks noChangeArrowheads="1"/>
          </p:cNvSpPr>
          <p:nvPr/>
        </p:nvSpPr>
        <p:spPr bwMode="auto">
          <a:xfrm>
            <a:off x="1977854" y="1822314"/>
            <a:ext cx="46985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01    </a:t>
            </a:r>
            <a:r>
              <a:rPr lang="en-US" altLang="zh-CN" sz="2400" dirty="0" smtClean="0">
                <a:solidFill>
                  <a:srgbClr val="CD1F0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What </a:t>
            </a:r>
            <a:r>
              <a:rPr lang="en-US" altLang="zh-CN" sz="2400" dirty="0" smtClean="0">
                <a:solidFill>
                  <a:srgbClr val="CD1F0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is </a:t>
            </a:r>
            <a:r>
              <a:rPr lang="en-US" altLang="zh-CN" sz="2400" dirty="0">
                <a:solidFill>
                  <a:srgbClr val="CD1F0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disfluency detection </a:t>
            </a:r>
            <a:endParaRPr lang="zh-CN" altLang="zh-CN" sz="2400" dirty="0">
              <a:solidFill>
                <a:srgbClr val="CD1F0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4" name="TextBox 10"/>
          <p:cNvSpPr>
            <a:spLocks noChangeArrowheads="1"/>
          </p:cNvSpPr>
          <p:nvPr/>
        </p:nvSpPr>
        <p:spPr bwMode="auto">
          <a:xfrm>
            <a:off x="1977854" y="2593975"/>
            <a:ext cx="383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02    </a:t>
            </a:r>
            <a:r>
              <a:rPr lang="en-US" altLang="zh-CN" sz="2400" dirty="0" smtClean="0">
                <a:solidFill>
                  <a:srgbClr val="CD1F0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Current Studies</a:t>
            </a:r>
            <a:endParaRPr lang="zh-CN" altLang="zh-CN" sz="2400" dirty="0">
              <a:solidFill>
                <a:srgbClr val="CD1F0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5" name="TextBox 11"/>
          <p:cNvSpPr>
            <a:spLocks noChangeArrowheads="1"/>
          </p:cNvSpPr>
          <p:nvPr/>
        </p:nvSpPr>
        <p:spPr bwMode="auto">
          <a:xfrm>
            <a:off x="1977854" y="3286117"/>
            <a:ext cx="44824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 smtClean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03    </a:t>
            </a:r>
            <a:r>
              <a:rPr lang="en-US" altLang="zh-CN" sz="2400" dirty="0" smtClean="0">
                <a:solidFill>
                  <a:srgbClr val="CD1F0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 </a:t>
            </a:r>
            <a:r>
              <a:rPr lang="en-US" altLang="zh-CN" sz="2400" dirty="0">
                <a:solidFill>
                  <a:srgbClr val="CD1F0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Neural Attention Model</a:t>
            </a:r>
            <a:endParaRPr lang="zh-CN" altLang="zh-CN" sz="2400" dirty="0">
              <a:solidFill>
                <a:srgbClr val="CD1F0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燕尾形 2"/>
          <p:cNvSpPr>
            <a:spLocks noChangeArrowheads="1"/>
          </p:cNvSpPr>
          <p:nvPr/>
        </p:nvSpPr>
        <p:spPr bwMode="auto">
          <a:xfrm>
            <a:off x="1273175" y="363538"/>
            <a:ext cx="2592388" cy="431800"/>
          </a:xfrm>
          <a:prstGeom prst="chevron">
            <a:avLst>
              <a:gd name="adj" fmla="val 26711"/>
            </a:avLst>
          </a:prstGeom>
          <a:solidFill>
            <a:srgbClr val="CD1F0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7" name="TextBox 5"/>
          <p:cNvSpPr>
            <a:spLocks noChangeArrowheads="1"/>
          </p:cNvSpPr>
          <p:nvPr/>
        </p:nvSpPr>
        <p:spPr bwMode="auto">
          <a:xfrm>
            <a:off x="8902700" y="455534"/>
            <a:ext cx="22669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16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</a:t>
            </a:r>
            <a:r>
              <a:rPr lang="en-US" altLang="zh-CN" sz="16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</a:t>
            </a:r>
            <a:r>
              <a:rPr lang="zh-CN" altLang="zh-CN" sz="16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</a:t>
            </a:r>
            <a:r>
              <a:rPr lang="en-US" altLang="zh-CN" sz="16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Paper2</a:t>
            </a:r>
            <a:endParaRPr lang="zh-CN" altLang="zh-CN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TextBox 6"/>
          <p:cNvSpPr>
            <a:spLocks noChangeArrowheads="1"/>
          </p:cNvSpPr>
          <p:nvPr/>
        </p:nvSpPr>
        <p:spPr bwMode="auto">
          <a:xfrm>
            <a:off x="145415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01 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What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is</a:t>
            </a:r>
            <a:endParaRPr lang="zh-CN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49" name="TextBox 10"/>
          <p:cNvSpPr>
            <a:spLocks noChangeArrowheads="1"/>
          </p:cNvSpPr>
          <p:nvPr/>
        </p:nvSpPr>
        <p:spPr bwMode="auto">
          <a:xfrm>
            <a:off x="393700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02  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Current Studies</a:t>
            </a:r>
            <a:endParaRPr lang="zh-CN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50" name="TextBox 11"/>
          <p:cNvSpPr>
            <a:spLocks noChangeArrowheads="1"/>
          </p:cNvSpPr>
          <p:nvPr/>
        </p:nvSpPr>
        <p:spPr bwMode="auto">
          <a:xfrm>
            <a:off x="641985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</a:t>
            </a:r>
            <a:r>
              <a:rPr lang="en-US" altLang="zh-CN" sz="20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Paper1</a:t>
            </a:r>
            <a:endParaRPr lang="zh-CN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2" name="TextBox 7"/>
          <p:cNvSpPr>
            <a:spLocks noChangeArrowheads="1"/>
          </p:cNvSpPr>
          <p:nvPr/>
        </p:nvSpPr>
        <p:spPr bwMode="auto">
          <a:xfrm>
            <a:off x="983574" y="2204898"/>
            <a:ext cx="69117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flight to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Beijing Wuhan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Tuesday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53" name="TextBox 6"/>
          <p:cNvSpPr>
            <a:spLocks noChangeArrowheads="1"/>
          </p:cNvSpPr>
          <p:nvPr/>
        </p:nvSpPr>
        <p:spPr bwMode="auto">
          <a:xfrm>
            <a:off x="998569" y="3178035"/>
            <a:ext cx="7256817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正心楼，嗯，不，还是在主楼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见面吧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 bldLvl="0" autoUpdateAnimBg="0"/>
      <p:bldP spid="6153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燕尾形 2"/>
          <p:cNvSpPr>
            <a:spLocks noChangeArrowheads="1"/>
          </p:cNvSpPr>
          <p:nvPr/>
        </p:nvSpPr>
        <p:spPr bwMode="auto">
          <a:xfrm>
            <a:off x="1273175" y="363538"/>
            <a:ext cx="2592388" cy="431800"/>
          </a:xfrm>
          <a:prstGeom prst="chevron">
            <a:avLst>
              <a:gd name="adj" fmla="val 26711"/>
            </a:avLst>
          </a:prstGeom>
          <a:solidFill>
            <a:srgbClr val="CD1F0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7" name="TextBox 5"/>
          <p:cNvSpPr>
            <a:spLocks noChangeArrowheads="1"/>
          </p:cNvSpPr>
          <p:nvPr/>
        </p:nvSpPr>
        <p:spPr bwMode="auto">
          <a:xfrm>
            <a:off x="8902700" y="455534"/>
            <a:ext cx="22669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16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</a:t>
            </a:r>
            <a:r>
              <a:rPr lang="en-US" altLang="zh-CN" sz="16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</a:t>
            </a:r>
            <a:r>
              <a:rPr lang="zh-CN" altLang="zh-CN" sz="16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</a:t>
            </a:r>
            <a:r>
              <a:rPr lang="en-US" altLang="zh-CN" sz="16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Paper2</a:t>
            </a:r>
            <a:endParaRPr lang="zh-CN" altLang="zh-CN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TextBox 6"/>
          <p:cNvSpPr>
            <a:spLocks noChangeArrowheads="1"/>
          </p:cNvSpPr>
          <p:nvPr/>
        </p:nvSpPr>
        <p:spPr bwMode="auto">
          <a:xfrm>
            <a:off x="145415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01 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What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is</a:t>
            </a:r>
            <a:endParaRPr lang="zh-CN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49" name="TextBox 10"/>
          <p:cNvSpPr>
            <a:spLocks noChangeArrowheads="1"/>
          </p:cNvSpPr>
          <p:nvPr/>
        </p:nvSpPr>
        <p:spPr bwMode="auto">
          <a:xfrm>
            <a:off x="393700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02  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Current Studies</a:t>
            </a:r>
            <a:endParaRPr lang="zh-CN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50" name="TextBox 11"/>
          <p:cNvSpPr>
            <a:spLocks noChangeArrowheads="1"/>
          </p:cNvSpPr>
          <p:nvPr/>
        </p:nvSpPr>
        <p:spPr bwMode="auto">
          <a:xfrm>
            <a:off x="641985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</a:t>
            </a:r>
            <a:r>
              <a:rPr lang="en-US" altLang="zh-CN" sz="20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Paper1</a:t>
            </a:r>
            <a:endParaRPr lang="zh-CN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2" name="TextBox 7"/>
          <p:cNvSpPr>
            <a:spLocks noChangeArrowheads="1"/>
          </p:cNvSpPr>
          <p:nvPr/>
        </p:nvSpPr>
        <p:spPr bwMode="auto">
          <a:xfrm>
            <a:off x="623544" y="1412832"/>
            <a:ext cx="69117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Disfluency of a sentence can be categorized into five classes (Wu et al., 2015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53" name="TextBox 6"/>
          <p:cNvSpPr>
            <a:spLocks noChangeArrowheads="1"/>
          </p:cNvSpPr>
          <p:nvPr/>
        </p:nvSpPr>
        <p:spPr bwMode="auto">
          <a:xfrm>
            <a:off x="623544" y="2420916"/>
            <a:ext cx="1008084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Uncompleted words</a:t>
            </a:r>
          </a:p>
          <a:p>
            <a:pPr marL="457200" indent="-457200" eaLnBrk="1" hangingPunct="1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Filled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pauses (e.g. “uh”, “um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”)</a:t>
            </a:r>
          </a:p>
          <a:p>
            <a:pPr marL="457200" indent="-457200" eaLnBrk="1" hangingPunct="1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Editing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terms (e.g. “you know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”)</a:t>
            </a:r>
          </a:p>
          <a:p>
            <a:pPr marL="457200" indent="-457200" eaLnBrk="1" hangingPunct="1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Discourse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markers (e.g.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“I mean”)</a:t>
            </a:r>
          </a:p>
          <a:p>
            <a:pPr marL="457200" indent="-457200" eaLnBrk="1" hangingPunct="1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Repairs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that are discarded, or corrected by its following words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TextBox 7"/>
          <p:cNvSpPr>
            <a:spLocks noChangeArrowheads="1"/>
          </p:cNvSpPr>
          <p:nvPr/>
        </p:nvSpPr>
        <p:spPr bwMode="auto">
          <a:xfrm>
            <a:off x="623544" y="5805198"/>
            <a:ext cx="61925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Efficient disfluency detection </a:t>
            </a:r>
            <a:r>
              <a:rPr lang="en-US" altLang="zh-CN" sz="1600" dirty="0" smtClean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with transition-based parsing</a:t>
            </a:r>
          </a:p>
          <a:p>
            <a:pPr eaLnBrk="1" hangingPunct="1"/>
            <a:r>
              <a:rPr lang="en-US" altLang="zh-CN" sz="1600" dirty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  <a:hlinkClick r:id="rId2"/>
              </a:rPr>
              <a:t>http://wing.comp.nus.edu.sg/~</a:t>
            </a:r>
            <a:r>
              <a:rPr lang="en-US" altLang="zh-CN" sz="1600" dirty="0" smtClean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  <a:hlinkClick r:id="rId2"/>
              </a:rPr>
              <a:t>antho/P/P15/P15-1048.pdf</a:t>
            </a:r>
            <a:r>
              <a:rPr lang="en-US" altLang="zh-CN" sz="1600" dirty="0" smtClean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endParaRPr lang="en-US" altLang="zh-CN" sz="1600" dirty="0">
              <a:solidFill>
                <a:srgbClr val="7F7F7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49987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 bldLvl="0" autoUpdateAnimBg="0"/>
      <p:bldP spid="6153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燕尾形 2"/>
          <p:cNvSpPr>
            <a:spLocks noChangeArrowheads="1"/>
          </p:cNvSpPr>
          <p:nvPr/>
        </p:nvSpPr>
        <p:spPr bwMode="auto">
          <a:xfrm>
            <a:off x="1273175" y="363538"/>
            <a:ext cx="2592388" cy="431800"/>
          </a:xfrm>
          <a:prstGeom prst="chevron">
            <a:avLst>
              <a:gd name="adj" fmla="val 26711"/>
            </a:avLst>
          </a:prstGeom>
          <a:solidFill>
            <a:srgbClr val="CD1F0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7" name="TextBox 5"/>
          <p:cNvSpPr>
            <a:spLocks noChangeArrowheads="1"/>
          </p:cNvSpPr>
          <p:nvPr/>
        </p:nvSpPr>
        <p:spPr bwMode="auto">
          <a:xfrm>
            <a:off x="8902700" y="455534"/>
            <a:ext cx="22669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16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</a:t>
            </a:r>
            <a:r>
              <a:rPr lang="en-US" altLang="zh-CN" sz="16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</a:t>
            </a:r>
            <a:r>
              <a:rPr lang="zh-CN" altLang="zh-CN" sz="16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</a:t>
            </a:r>
            <a:r>
              <a:rPr lang="en-US" altLang="zh-CN" sz="16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Paper2</a:t>
            </a:r>
            <a:endParaRPr lang="zh-CN" altLang="zh-CN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TextBox 6"/>
          <p:cNvSpPr>
            <a:spLocks noChangeArrowheads="1"/>
          </p:cNvSpPr>
          <p:nvPr/>
        </p:nvSpPr>
        <p:spPr bwMode="auto">
          <a:xfrm>
            <a:off x="145415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01 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What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is</a:t>
            </a:r>
            <a:endParaRPr lang="zh-CN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49" name="TextBox 10"/>
          <p:cNvSpPr>
            <a:spLocks noChangeArrowheads="1"/>
          </p:cNvSpPr>
          <p:nvPr/>
        </p:nvSpPr>
        <p:spPr bwMode="auto">
          <a:xfrm>
            <a:off x="393700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02  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Current Studies</a:t>
            </a:r>
            <a:endParaRPr lang="zh-CN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50" name="TextBox 11"/>
          <p:cNvSpPr>
            <a:spLocks noChangeArrowheads="1"/>
          </p:cNvSpPr>
          <p:nvPr/>
        </p:nvSpPr>
        <p:spPr bwMode="auto">
          <a:xfrm>
            <a:off x="641985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</a:t>
            </a:r>
            <a:r>
              <a:rPr lang="en-US" altLang="zh-CN" sz="20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Paper1</a:t>
            </a:r>
            <a:endParaRPr lang="zh-CN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2" name="TextBox 7"/>
          <p:cNvSpPr>
            <a:spLocks noChangeArrowheads="1"/>
          </p:cNvSpPr>
          <p:nvPr/>
        </p:nvSpPr>
        <p:spPr bwMode="auto">
          <a:xfrm>
            <a:off x="623544" y="1412832"/>
            <a:ext cx="69117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disfluencies annotated in the style of 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Shriberg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1994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TextBox 7"/>
          <p:cNvSpPr>
            <a:spLocks noChangeArrowheads="1"/>
          </p:cNvSpPr>
          <p:nvPr/>
        </p:nvSpPr>
        <p:spPr bwMode="auto">
          <a:xfrm>
            <a:off x="623544" y="5805198"/>
            <a:ext cx="61925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Preliminaries to a theory of speech disfluencies</a:t>
            </a:r>
          </a:p>
          <a:p>
            <a:pPr eaLnBrk="1" hangingPunct="1"/>
            <a:r>
              <a:rPr lang="en-US" altLang="zh-CN" sz="1600" dirty="0" smtClean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  <a:hlinkClick r:id="rId2"/>
              </a:rPr>
              <a:t>https</a:t>
            </a:r>
            <a:r>
              <a:rPr lang="en-US" altLang="zh-CN" sz="1600" dirty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  <a:hlinkClick r:id="rId2"/>
              </a:rPr>
              <a:t>://</a:t>
            </a:r>
            <a:r>
              <a:rPr lang="en-US" altLang="zh-CN" sz="1600" dirty="0" smtClean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  <a:hlinkClick r:id="rId2"/>
              </a:rPr>
              <a:t>www.researchgate.net/publication/2325587_Preliminaries_to_a_Theory_of_Speech_Disfluencies</a:t>
            </a:r>
            <a:endParaRPr lang="en-US" altLang="zh-CN" sz="1600" dirty="0">
              <a:solidFill>
                <a:srgbClr val="7F7F7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61" y="2420916"/>
            <a:ext cx="5867400" cy="733425"/>
          </a:xfrm>
          <a:prstGeom prst="rect">
            <a:avLst/>
          </a:prstGeom>
        </p:spPr>
      </p:pic>
      <p:sp>
        <p:nvSpPr>
          <p:cNvPr id="12" name="TextBox 6"/>
          <p:cNvSpPr>
            <a:spLocks noChangeArrowheads="1"/>
          </p:cNvSpPr>
          <p:nvPr/>
        </p:nvSpPr>
        <p:spPr bwMode="auto">
          <a:xfrm>
            <a:off x="649961" y="3363091"/>
            <a:ext cx="10080840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FP=Filled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Pause</a:t>
            </a:r>
          </a:p>
          <a:p>
            <a:pPr marL="457200" indent="-457200" eaLnBrk="1" hangingPunct="1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RM=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Reparandum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待修正语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IM=Interregnum</a:t>
            </a:r>
          </a:p>
          <a:p>
            <a:pPr marL="457200" indent="-457200" eaLnBrk="1" hangingPunct="1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RP=Repair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(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修正语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536177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 bldLvl="0" autoUpdateAnimBg="0"/>
      <p:bldP spid="12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燕尾形 1"/>
          <p:cNvSpPr>
            <a:spLocks noChangeArrowheads="1"/>
          </p:cNvSpPr>
          <p:nvPr/>
        </p:nvSpPr>
        <p:spPr bwMode="auto">
          <a:xfrm>
            <a:off x="3779838" y="363538"/>
            <a:ext cx="2592387" cy="431800"/>
          </a:xfrm>
          <a:prstGeom prst="chevron">
            <a:avLst>
              <a:gd name="adj" fmla="val 26711"/>
            </a:avLst>
          </a:prstGeom>
          <a:solidFill>
            <a:srgbClr val="CD1F0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5" name="TextBox 5"/>
          <p:cNvSpPr>
            <a:spLocks noChangeArrowheads="1"/>
          </p:cNvSpPr>
          <p:nvPr/>
        </p:nvSpPr>
        <p:spPr bwMode="auto">
          <a:xfrm>
            <a:off x="8902700" y="455613"/>
            <a:ext cx="22669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16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</a:t>
            </a:r>
            <a:r>
              <a:rPr lang="en-US" altLang="zh-CN" sz="16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</a:t>
            </a:r>
            <a:r>
              <a:rPr lang="zh-CN" altLang="zh-CN" sz="16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</a:t>
            </a:r>
            <a:r>
              <a:rPr lang="en-US" altLang="zh-CN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Paper2</a:t>
            </a:r>
            <a:endParaRPr lang="zh-CN" altLang="zh-CN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6" name="TextBox 6"/>
          <p:cNvSpPr>
            <a:spLocks noChangeArrowheads="1"/>
          </p:cNvSpPr>
          <p:nvPr/>
        </p:nvSpPr>
        <p:spPr bwMode="auto">
          <a:xfrm>
            <a:off x="1454150" y="455613"/>
            <a:ext cx="22669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16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</a:t>
            </a:r>
            <a:r>
              <a:rPr lang="en-US" altLang="zh-CN" sz="16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r>
              <a:rPr lang="en-US" altLang="zh-CN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  What is</a:t>
            </a:r>
            <a:endParaRPr lang="en-US" altLang="zh-CN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18437" name="TextBox 10"/>
          <p:cNvSpPr>
            <a:spLocks noChangeArrowheads="1"/>
          </p:cNvSpPr>
          <p:nvPr/>
        </p:nvSpPr>
        <p:spPr bwMode="auto">
          <a:xfrm>
            <a:off x="3937000" y="455613"/>
            <a:ext cx="22669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02  Current Studies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18438" name="TextBox 11"/>
          <p:cNvSpPr>
            <a:spLocks noChangeArrowheads="1"/>
          </p:cNvSpPr>
          <p:nvPr/>
        </p:nvSpPr>
        <p:spPr bwMode="auto">
          <a:xfrm>
            <a:off x="6419850" y="455534"/>
            <a:ext cx="22669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16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</a:t>
            </a:r>
            <a:r>
              <a:rPr lang="en-US" altLang="zh-CN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Paper1</a:t>
            </a:r>
            <a:endParaRPr lang="zh-CN" altLang="zh-CN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7"/>
          <p:cNvSpPr>
            <a:spLocks noChangeArrowheads="1"/>
          </p:cNvSpPr>
          <p:nvPr/>
        </p:nvSpPr>
        <p:spPr bwMode="auto">
          <a:xfrm>
            <a:off x="623544" y="1412833"/>
            <a:ext cx="76326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buAutoNum type="arabicParenBoth"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Sequence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tagging methods (Ferguson et al., </a:t>
            </a: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2015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Georgila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2009)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TextBox 7"/>
          <p:cNvSpPr>
            <a:spLocks noChangeArrowheads="1"/>
          </p:cNvSpPr>
          <p:nvPr/>
        </p:nvSpPr>
        <p:spPr bwMode="auto">
          <a:xfrm>
            <a:off x="623544" y="4841789"/>
            <a:ext cx="662455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Disfluency detection with a semi-</a:t>
            </a:r>
            <a:r>
              <a:rPr lang="en-US" altLang="zh-CN" sz="1600" dirty="0" err="1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markov</a:t>
            </a:r>
            <a:r>
              <a:rPr lang="en-US" altLang="zh-CN" sz="1600" dirty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model and prosodic features</a:t>
            </a:r>
            <a:br>
              <a:rPr lang="en-US" altLang="zh-CN" sz="1600" dirty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</a:br>
            <a:r>
              <a:rPr lang="en-US" altLang="zh-CN" sz="1600" dirty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  <a:hlinkClick r:id="rId2"/>
              </a:rPr>
              <a:t>http://</a:t>
            </a:r>
            <a:r>
              <a:rPr lang="en-US" altLang="zh-CN" sz="1600" dirty="0" smtClean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  <a:hlinkClick r:id="rId2"/>
              </a:rPr>
              <a:t>www.aclweb.org/website/old_anthology/N/N15/N15-1029.pdf</a:t>
            </a:r>
            <a:r>
              <a:rPr lang="en-US" altLang="zh-CN" sz="1600" dirty="0" smtClean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</a:p>
          <a:p>
            <a:pPr eaLnBrk="1" hangingPunct="1"/>
            <a:endParaRPr lang="en-US" altLang="zh-CN" sz="1600" dirty="0" smtClean="0">
              <a:solidFill>
                <a:srgbClr val="7F7F7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  <a:p>
            <a:pPr eaLnBrk="1" hangingPunct="1"/>
            <a:r>
              <a:rPr lang="en-US" altLang="zh-CN" sz="1600" dirty="0" smtClean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Using </a:t>
            </a:r>
            <a:r>
              <a:rPr lang="en-US" altLang="zh-CN" sz="1600" dirty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integer linear programming for detecting speech </a:t>
            </a:r>
            <a:r>
              <a:rPr lang="en-US" altLang="zh-CN" sz="1600" dirty="0" smtClean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disfluencies</a:t>
            </a:r>
          </a:p>
          <a:p>
            <a:pPr eaLnBrk="1" hangingPunct="1"/>
            <a:r>
              <a:rPr lang="en-US" altLang="zh-CN" sz="1600" dirty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  <a:hlinkClick r:id="rId3"/>
              </a:rPr>
              <a:t>http://</a:t>
            </a:r>
            <a:r>
              <a:rPr lang="en-US" altLang="zh-CN" sz="1600" dirty="0" smtClean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  <a:hlinkClick r:id="rId3"/>
              </a:rPr>
              <a:t>www.aclweb.org/anthology/N09-2028.pdf</a:t>
            </a:r>
            <a:r>
              <a:rPr lang="en-US" altLang="zh-CN" sz="1600" dirty="0" smtClean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endParaRPr lang="en-US" altLang="zh-CN" sz="1600" dirty="0">
              <a:solidFill>
                <a:srgbClr val="7F7F7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22" name="TextBox 6"/>
          <p:cNvSpPr>
            <a:spLocks noChangeArrowheads="1"/>
          </p:cNvSpPr>
          <p:nvPr/>
        </p:nvSpPr>
        <p:spPr bwMode="auto">
          <a:xfrm>
            <a:off x="623544" y="2492922"/>
            <a:ext cx="10080840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carefully designed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features required</a:t>
            </a:r>
          </a:p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sparsity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problem</a:t>
            </a:r>
          </a:p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cannot keep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generated sentences grammatical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918579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utoUpdateAnimBg="0"/>
      <p:bldP spid="22" grpId="0" bldLvl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燕尾形 1"/>
          <p:cNvSpPr>
            <a:spLocks noChangeArrowheads="1"/>
          </p:cNvSpPr>
          <p:nvPr/>
        </p:nvSpPr>
        <p:spPr bwMode="auto">
          <a:xfrm>
            <a:off x="3779838" y="363538"/>
            <a:ext cx="2592387" cy="431800"/>
          </a:xfrm>
          <a:prstGeom prst="chevron">
            <a:avLst>
              <a:gd name="adj" fmla="val 26711"/>
            </a:avLst>
          </a:prstGeom>
          <a:solidFill>
            <a:srgbClr val="CD1F0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5" name="TextBox 5"/>
          <p:cNvSpPr>
            <a:spLocks noChangeArrowheads="1"/>
          </p:cNvSpPr>
          <p:nvPr/>
        </p:nvSpPr>
        <p:spPr bwMode="auto">
          <a:xfrm>
            <a:off x="8902700" y="455613"/>
            <a:ext cx="22669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16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</a:t>
            </a:r>
            <a:r>
              <a:rPr lang="en-US" altLang="zh-CN" sz="16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</a:t>
            </a:r>
            <a:r>
              <a:rPr lang="zh-CN" altLang="zh-CN" sz="16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</a:t>
            </a:r>
            <a:r>
              <a:rPr lang="en-US" altLang="zh-CN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Paper2</a:t>
            </a:r>
            <a:endParaRPr lang="zh-CN" altLang="zh-CN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6" name="TextBox 6"/>
          <p:cNvSpPr>
            <a:spLocks noChangeArrowheads="1"/>
          </p:cNvSpPr>
          <p:nvPr/>
        </p:nvSpPr>
        <p:spPr bwMode="auto">
          <a:xfrm>
            <a:off x="1454150" y="455613"/>
            <a:ext cx="22669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16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</a:t>
            </a:r>
            <a:r>
              <a:rPr lang="en-US" altLang="zh-CN" sz="16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r>
              <a:rPr lang="en-US" altLang="zh-CN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  What is</a:t>
            </a:r>
            <a:endParaRPr lang="en-US" altLang="zh-CN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18437" name="TextBox 10"/>
          <p:cNvSpPr>
            <a:spLocks noChangeArrowheads="1"/>
          </p:cNvSpPr>
          <p:nvPr/>
        </p:nvSpPr>
        <p:spPr bwMode="auto">
          <a:xfrm>
            <a:off x="3937000" y="455613"/>
            <a:ext cx="22669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02  Current Studies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18438" name="TextBox 11"/>
          <p:cNvSpPr>
            <a:spLocks noChangeArrowheads="1"/>
          </p:cNvSpPr>
          <p:nvPr/>
        </p:nvSpPr>
        <p:spPr bwMode="auto">
          <a:xfrm>
            <a:off x="6419850" y="455534"/>
            <a:ext cx="22669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16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</a:t>
            </a:r>
            <a:r>
              <a:rPr lang="en-US" altLang="zh-CN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Paper1</a:t>
            </a:r>
            <a:endParaRPr lang="zh-CN" altLang="zh-CN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7"/>
          <p:cNvSpPr>
            <a:spLocks noChangeArrowheads="1"/>
          </p:cNvSpPr>
          <p:nvPr/>
        </p:nvSpPr>
        <p:spPr bwMode="auto">
          <a:xfrm>
            <a:off x="623544" y="1412834"/>
            <a:ext cx="80632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syntax-based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disfluency detection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works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(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Honnibal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and Johnson, 2014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Wu et al., 2015)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TextBox 7"/>
          <p:cNvSpPr>
            <a:spLocks noChangeArrowheads="1"/>
          </p:cNvSpPr>
          <p:nvPr/>
        </p:nvSpPr>
        <p:spPr bwMode="auto">
          <a:xfrm>
            <a:off x="623544" y="5580453"/>
            <a:ext cx="61925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Joint incremental disfluency detection and dependency </a:t>
            </a:r>
            <a:r>
              <a:rPr lang="en-US" altLang="zh-CN" sz="1600" dirty="0" smtClean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parsing</a:t>
            </a:r>
          </a:p>
          <a:p>
            <a:pPr eaLnBrk="1" hangingPunct="1"/>
            <a:r>
              <a:rPr lang="en-US" altLang="zh-CN" sz="1600" dirty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  <a:hlinkClick r:id="rId2"/>
              </a:rPr>
              <a:t>http://</a:t>
            </a:r>
            <a:r>
              <a:rPr lang="en-US" altLang="zh-CN" sz="1600" dirty="0" smtClean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  <a:hlinkClick r:id="rId2"/>
              </a:rPr>
              <a:t>acl2014.org/acl2014/Q14/pdf/Q1402.pdf</a:t>
            </a:r>
            <a:endParaRPr lang="en-US" altLang="zh-CN" sz="1600" dirty="0">
              <a:solidFill>
                <a:srgbClr val="7F7F7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22" name="TextBox 6"/>
          <p:cNvSpPr>
            <a:spLocks noChangeArrowheads="1"/>
          </p:cNvSpPr>
          <p:nvPr/>
        </p:nvSpPr>
        <p:spPr bwMode="auto">
          <a:xfrm>
            <a:off x="623544" y="2492922"/>
            <a:ext cx="8856738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data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that both have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syntax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trees and disfluency annotations are scarce</a:t>
            </a:r>
          </a:p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performance of syntax parsing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models hinders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disfluency detection</a:t>
            </a:r>
            <a:r>
              <a:rPr lang="en-US" altLang="zh-CN" sz="2400" dirty="0">
                <a:latin typeface="+mj-lt"/>
                <a:ea typeface="微软雅黑" panose="020B0503020204020204" pitchFamily="34" charset="-122"/>
                <a:sym typeface="微软雅黑" panose="020B0503020204020204" pitchFamily="34" charset="-122"/>
              </a:rPr>
              <a:t>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performance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363121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utoUpdateAnimBg="0"/>
      <p:bldP spid="22" grpId="0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燕尾形 1"/>
          <p:cNvSpPr>
            <a:spLocks noChangeArrowheads="1"/>
          </p:cNvSpPr>
          <p:nvPr/>
        </p:nvSpPr>
        <p:spPr bwMode="auto">
          <a:xfrm>
            <a:off x="3779838" y="363538"/>
            <a:ext cx="2592387" cy="431800"/>
          </a:xfrm>
          <a:prstGeom prst="chevron">
            <a:avLst>
              <a:gd name="adj" fmla="val 26711"/>
            </a:avLst>
          </a:prstGeom>
          <a:solidFill>
            <a:srgbClr val="CD1F0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5" name="TextBox 5"/>
          <p:cNvSpPr>
            <a:spLocks noChangeArrowheads="1"/>
          </p:cNvSpPr>
          <p:nvPr/>
        </p:nvSpPr>
        <p:spPr bwMode="auto">
          <a:xfrm>
            <a:off x="8902700" y="455613"/>
            <a:ext cx="22669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16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</a:t>
            </a:r>
            <a:r>
              <a:rPr lang="en-US" altLang="zh-CN" sz="16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</a:t>
            </a:r>
            <a:r>
              <a:rPr lang="zh-CN" altLang="zh-CN" sz="16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</a:t>
            </a:r>
            <a:r>
              <a:rPr lang="en-US" altLang="zh-CN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Paper2</a:t>
            </a:r>
            <a:endParaRPr lang="zh-CN" altLang="zh-CN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6" name="TextBox 6"/>
          <p:cNvSpPr>
            <a:spLocks noChangeArrowheads="1"/>
          </p:cNvSpPr>
          <p:nvPr/>
        </p:nvSpPr>
        <p:spPr bwMode="auto">
          <a:xfrm>
            <a:off x="1454150" y="455613"/>
            <a:ext cx="22669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16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</a:t>
            </a:r>
            <a:r>
              <a:rPr lang="en-US" altLang="zh-CN" sz="16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r>
              <a:rPr lang="en-US" altLang="zh-CN" sz="16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  </a:t>
            </a:r>
            <a:r>
              <a:rPr lang="en-US" altLang="zh-CN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What is</a:t>
            </a:r>
          </a:p>
        </p:txBody>
      </p:sp>
      <p:sp>
        <p:nvSpPr>
          <p:cNvPr id="18437" name="TextBox 10"/>
          <p:cNvSpPr>
            <a:spLocks noChangeArrowheads="1"/>
          </p:cNvSpPr>
          <p:nvPr/>
        </p:nvSpPr>
        <p:spPr bwMode="auto">
          <a:xfrm>
            <a:off x="3937000" y="455613"/>
            <a:ext cx="22669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02  Current Studies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18438" name="TextBox 11"/>
          <p:cNvSpPr>
            <a:spLocks noChangeArrowheads="1"/>
          </p:cNvSpPr>
          <p:nvPr/>
        </p:nvSpPr>
        <p:spPr bwMode="auto">
          <a:xfrm>
            <a:off x="6419850" y="455534"/>
            <a:ext cx="22669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16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</a:t>
            </a:r>
            <a:r>
              <a:rPr lang="en-US" altLang="zh-CN" sz="16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Paper1</a:t>
            </a:r>
            <a:endParaRPr lang="zh-CN" altLang="zh-CN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7"/>
          <p:cNvSpPr>
            <a:spLocks noChangeArrowheads="1"/>
          </p:cNvSpPr>
          <p:nvPr/>
        </p:nvSpPr>
        <p:spPr bwMode="auto">
          <a:xfrm>
            <a:off x="623544" y="1412834"/>
            <a:ext cx="80632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RNN method (Hough and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Schlangen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2015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623544" y="2128795"/>
            <a:ext cx="8856738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doesn</a:t>
            </a:r>
            <a:r>
              <a:rPr lang="en-US" altLang="zh-CN" sz="2400" dirty="0">
                <a:latin typeface="+mj-lt"/>
                <a:ea typeface="微软雅黑" panose="020B0503020204020204" pitchFamily="34" charset="-122"/>
                <a:sym typeface="微软雅黑" panose="020B0503020204020204" pitchFamily="34" charset="-122"/>
              </a:rPr>
              <a:t>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 model the transition between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tags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cannot keep the generated sentences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grammatical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TextBox 7"/>
          <p:cNvSpPr>
            <a:spLocks noChangeArrowheads="1"/>
          </p:cNvSpPr>
          <p:nvPr/>
        </p:nvSpPr>
        <p:spPr bwMode="auto">
          <a:xfrm>
            <a:off x="619564" y="3708297"/>
            <a:ext cx="7200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Recurrent neural networks for incremental disfluency </a:t>
            </a:r>
            <a:r>
              <a:rPr lang="en-US" altLang="zh-CN" sz="1600" dirty="0" smtClean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detection</a:t>
            </a:r>
          </a:p>
          <a:p>
            <a:pPr eaLnBrk="1" hangingPunct="1"/>
            <a:r>
              <a:rPr lang="en-US" altLang="zh-CN" sz="1600" dirty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  <a:hlinkClick r:id="rId2"/>
              </a:rPr>
              <a:t>http://</a:t>
            </a:r>
            <a:r>
              <a:rPr lang="en-US" altLang="zh-CN" sz="1600" dirty="0" smtClean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  <a:hlinkClick r:id="rId2"/>
              </a:rPr>
              <a:t>www.isca-speech.org/archive/interspeech_2015/papers/i15_0849.pdf</a:t>
            </a:r>
            <a:r>
              <a:rPr lang="en-US" altLang="zh-CN" sz="1600" dirty="0" smtClean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endParaRPr lang="en-US" altLang="zh-CN" sz="1600" dirty="0">
              <a:solidFill>
                <a:srgbClr val="7F7F7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427176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utoUpdateAnimBg="0"/>
      <p:bldP spid="11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燕尾形 1"/>
          <p:cNvSpPr>
            <a:spLocks noChangeArrowheads="1"/>
          </p:cNvSpPr>
          <p:nvPr/>
        </p:nvSpPr>
        <p:spPr bwMode="auto">
          <a:xfrm>
            <a:off x="6383338" y="363538"/>
            <a:ext cx="2592387" cy="431800"/>
          </a:xfrm>
          <a:prstGeom prst="chevron">
            <a:avLst>
              <a:gd name="adj" fmla="val 26711"/>
            </a:avLst>
          </a:prstGeom>
          <a:solidFill>
            <a:srgbClr val="CD1F0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63" name="TextBox 5"/>
          <p:cNvSpPr>
            <a:spLocks noChangeArrowheads="1"/>
          </p:cNvSpPr>
          <p:nvPr/>
        </p:nvSpPr>
        <p:spPr bwMode="auto">
          <a:xfrm>
            <a:off x="890270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</a:t>
            </a:r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Paper2</a:t>
            </a:r>
            <a:endParaRPr lang="zh-CN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4" name="TextBox 6"/>
          <p:cNvSpPr>
            <a:spLocks noChangeArrowheads="1"/>
          </p:cNvSpPr>
          <p:nvPr/>
        </p:nvSpPr>
        <p:spPr bwMode="auto">
          <a:xfrm>
            <a:off x="145415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  What is</a:t>
            </a:r>
            <a:endParaRPr lang="en-US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40965" name="TextBox 11"/>
          <p:cNvSpPr>
            <a:spLocks noChangeArrowheads="1"/>
          </p:cNvSpPr>
          <p:nvPr/>
        </p:nvSpPr>
        <p:spPr bwMode="auto">
          <a:xfrm>
            <a:off x="641985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Paper1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6" name="TextBox 10"/>
          <p:cNvSpPr>
            <a:spLocks noChangeArrowheads="1"/>
          </p:cNvSpPr>
          <p:nvPr/>
        </p:nvSpPr>
        <p:spPr bwMode="auto">
          <a:xfrm>
            <a:off x="3937000" y="424756"/>
            <a:ext cx="226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02  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Current Studies</a:t>
            </a:r>
            <a:endParaRPr lang="zh-CN" altLang="zh-CN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TextBox 7"/>
          <p:cNvSpPr>
            <a:spLocks noChangeArrowheads="1"/>
          </p:cNvSpPr>
          <p:nvPr/>
        </p:nvSpPr>
        <p:spPr bwMode="auto">
          <a:xfrm>
            <a:off x="623544" y="1075368"/>
            <a:ext cx="80632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Neural Attention Model for Disfluency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Detection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=&gt; Input Representation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TextBox 6"/>
          <p:cNvSpPr>
            <a:spLocks noChangeArrowheads="1"/>
          </p:cNvSpPr>
          <p:nvPr/>
        </p:nvSpPr>
        <p:spPr bwMode="auto">
          <a:xfrm>
            <a:off x="623544" y="3360303"/>
            <a:ext cx="8856738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w: a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learned word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embedding</a:t>
            </a:r>
          </a:p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: a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fixed word embedding</a:t>
            </a:r>
          </a:p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p: a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learned POS-tag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embedding</a:t>
            </a:r>
          </a:p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d: a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hand-crafted feature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representation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44" y="2511022"/>
            <a:ext cx="4904967" cy="48594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68" y="3892147"/>
            <a:ext cx="360030" cy="47458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utoUpdateAnimBg="0"/>
      <p:bldP spid="19" grpId="0" bldLvl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</TotalTime>
  <Pages>0</Pages>
  <Words>804</Words>
  <Characters>0</Characters>
  <Application>Microsoft Office PowerPoint</Application>
  <DocSecurity>0</DocSecurity>
  <PresentationFormat>宽屏</PresentationFormat>
  <Lines>0</Lines>
  <Paragraphs>118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Adobe 宋体 Std L</vt:lpstr>
      <vt:lpstr>Arial Unicode MS</vt:lpstr>
      <vt:lpstr>方正兰亭特黑简体</vt:lpstr>
      <vt:lpstr>华康俪金黑W8(P)</vt:lpstr>
      <vt:lpstr>经典繁仿黑</vt:lpstr>
      <vt:lpstr>宋体</vt:lpstr>
      <vt:lpstr>微软雅黑</vt:lpstr>
      <vt:lpstr>Arial</vt:lpstr>
      <vt:lpstr>Calibri</vt:lpstr>
      <vt:lpstr>Impact</vt:lpstr>
      <vt:lpstr>微软简中圆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user</dc:creator>
  <cp:keywords/>
  <dc:description/>
  <cp:lastModifiedBy>qin qu</cp:lastModifiedBy>
  <cp:revision>1865</cp:revision>
  <dcterms:created xsi:type="dcterms:W3CDTF">2015-01-10T08:41:55Z</dcterms:created>
  <dcterms:modified xsi:type="dcterms:W3CDTF">2017-02-19T13:42:48Z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2052-9.1.0.4885</vt:lpwstr>
  </property>
</Properties>
</file>