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07" r:id="rId4"/>
    <p:sldId id="361" r:id="rId5"/>
    <p:sldId id="362" r:id="rId6"/>
    <p:sldId id="363" r:id="rId7"/>
    <p:sldId id="365" r:id="rId8"/>
    <p:sldId id="366" r:id="rId9"/>
    <p:sldId id="371" r:id="rId10"/>
    <p:sldId id="305" r:id="rId11"/>
    <p:sldId id="372" r:id="rId12"/>
    <p:sldId id="376" r:id="rId13"/>
    <p:sldId id="374" r:id="rId14"/>
    <p:sldId id="375" r:id="rId15"/>
    <p:sldId id="378" r:id="rId16"/>
    <p:sldId id="382" r:id="rId17"/>
    <p:sldId id="380" r:id="rId18"/>
    <p:sldId id="379" r:id="rId19"/>
    <p:sldId id="265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7C4EC-DA7F-4E1F-BBBB-B62A92532779}" type="datetime1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FDB9D-555F-4674-B0B6-AB1598B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194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C640EF85-7CBC-4A62-82D7-C8632E6A752E}" type="datetime1">
              <a:rPr lang="zh-CN" altLang="en-US" smtClean="0"/>
              <a:t>2017/2/20</a:t>
            </a:fld>
            <a:endParaRPr lang="zh-CN" altLang="en-US" sz="1200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第二级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第三级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第四级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03F5125-2B19-4CC6-A97F-C4BFB25AD5D7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4440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FA4E629-8921-4DD9-93CE-0E41710C66FB}" type="datetime1">
              <a:rPr lang="zh-CN" altLang="en-US" smtClean="0"/>
              <a:t>2017/2/20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7045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82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8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62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6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63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1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7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4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62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62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7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ng.comp.nus.edu.sg/~antho/P/P15/P15-1048.pdf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searchgate.net/publication/2325587_Preliminaries_to_a_Theory_of_Speech_Disfluencie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N09-2028.pdf" TargetMode="External"/><Relationship Id="rId2" Type="http://schemas.openxmlformats.org/officeDocument/2006/relationships/hyperlink" Target="http://www.aclweb.org/website/old_anthology/N/N15/N15-1029.pdf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cl2014.org/acl2014/Q14/pdf/Q1402.pdf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ca-speech.org/archive/interspeech_2015/papers/i15_0849.pdf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7"/>
          <p:cNvSpPr>
            <a:spLocks noChangeArrowheads="1"/>
          </p:cNvSpPr>
          <p:nvPr/>
        </p:nvSpPr>
        <p:spPr bwMode="auto">
          <a:xfrm>
            <a:off x="2714668" y="3810506"/>
            <a:ext cx="32946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Shared</a:t>
            </a:r>
            <a:r>
              <a:rPr lang="zh-CN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by </a:t>
            </a:r>
            <a:r>
              <a:rPr lang="en-US" altLang="zh-CN" sz="1600" dirty="0" err="1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QuQin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, 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2017.02.20</a:t>
            </a:r>
            <a:endParaRPr lang="zh-CN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76" name="矩形 27"/>
          <p:cNvSpPr>
            <a:spLocks noChangeArrowheads="1"/>
          </p:cNvSpPr>
          <p:nvPr/>
        </p:nvSpPr>
        <p:spPr bwMode="auto">
          <a:xfrm>
            <a:off x="2714668" y="2081718"/>
            <a:ext cx="410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经典繁仿黑" pitchFamily="1" charset="-122"/>
              </a:rPr>
              <a:t>NLU Share</a:t>
            </a:r>
            <a:r>
              <a:rPr lang="zh-CN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经典繁仿黑" pitchFamily="1" charset="-122"/>
              </a:rPr>
              <a:t>——</a:t>
            </a:r>
            <a:endParaRPr lang="zh-CN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经典繁仿黑" pitchFamily="1" charset="-122"/>
            </a:endParaRPr>
          </a:p>
        </p:txBody>
      </p:sp>
      <p:sp>
        <p:nvSpPr>
          <p:cNvPr id="3077" name="TextBox 3"/>
          <p:cNvSpPr>
            <a:spLocks noChangeArrowheads="1"/>
          </p:cNvSpPr>
          <p:nvPr/>
        </p:nvSpPr>
        <p:spPr bwMode="auto">
          <a:xfrm>
            <a:off x="2697072" y="2615428"/>
            <a:ext cx="7791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经典繁仿黑" pitchFamily="1" charset="-122"/>
              </a:rPr>
              <a:t>Papers about Disfluency Detection</a:t>
            </a:r>
            <a:endParaRPr lang="zh-CN" altLang="zh-CN" sz="36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经典繁仿黑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90007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Enhancing Neural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Disfluency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Detection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Hand-crafted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Input Representation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6"/>
          <p:cNvSpPr>
            <a:spLocks noChangeArrowheads="1"/>
          </p:cNvSpPr>
          <p:nvPr/>
        </p:nvSpPr>
        <p:spPr bwMode="auto">
          <a:xfrm>
            <a:off x="479532" y="3109724"/>
            <a:ext cx="885673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learned word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embedding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: a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2400" dirty="0" err="1"/>
              <a:t>retrained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embedding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learned POS-tag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embedding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hand-crafted feature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representation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0" y="3641568"/>
            <a:ext cx="360030" cy="4745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38" y="1824742"/>
            <a:ext cx="3759838" cy="2249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38" y="4214514"/>
            <a:ext cx="3811648" cy="2376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Enhancing Neural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Disfluency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Hand-crafted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Hand-crafted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Features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829694"/>
            <a:ext cx="9070417" cy="38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Enhancing Neural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Disfluency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Hand-crafted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Effect of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Hand-crafted Features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068970"/>
            <a:ext cx="80676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1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Enhancing Neural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Disfluency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Hand-crafted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Model Performance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58" y="3194095"/>
            <a:ext cx="5200650" cy="2124075"/>
          </a:xfrm>
          <a:prstGeom prst="rect">
            <a:avLst/>
          </a:prstGeom>
        </p:spPr>
      </p:pic>
      <p:sp>
        <p:nvSpPr>
          <p:cNvPr id="10" name="TextBox 6"/>
          <p:cNvSpPr>
            <a:spLocks noChangeArrowheads="1"/>
          </p:cNvSpPr>
          <p:nvPr/>
        </p:nvSpPr>
        <p:spPr bwMode="auto">
          <a:xfrm>
            <a:off x="1667454" y="5517174"/>
            <a:ext cx="95047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/>
              <a:t>Comparison of the </a:t>
            </a:r>
            <a:r>
              <a:rPr lang="en-US" altLang="zh-CN" dirty="0" smtClean="0"/>
              <a:t>BI-LSTM-CRF</a:t>
            </a:r>
            <a:r>
              <a:rPr lang="en-US" altLang="zh-CN" sz="2000" dirty="0" smtClean="0"/>
              <a:t> model with the previous methods on the test set of English Switchboard data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23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燕尾形 1"/>
          <p:cNvSpPr>
            <a:spLocks noChangeArrowheads="1"/>
          </p:cNvSpPr>
          <p:nvPr/>
        </p:nvSpPr>
        <p:spPr bwMode="auto">
          <a:xfrm>
            <a:off x="87582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51205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6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Description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204898"/>
            <a:ext cx="8248650" cy="3848100"/>
          </a:xfrm>
          <a:prstGeom prst="rect">
            <a:avLst/>
          </a:prstGeom>
        </p:spPr>
      </p:pic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343604" y="6066853"/>
            <a:ext cx="309755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dirty="0" smtClean="0"/>
              <a:t>BI-LSTM-based </a:t>
            </a:r>
            <a:r>
              <a:rPr lang="en-US" altLang="zh-CN" sz="2400" dirty="0"/>
              <a:t>RNN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5591958" y="6052998"/>
            <a:ext cx="367513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sym typeface="微软雅黑" panose="020B0503020204020204" pitchFamily="34" charset="-122"/>
              </a:rPr>
              <a:t>Attention-based Decoder</a:t>
            </a:r>
          </a:p>
        </p:txBody>
      </p:sp>
    </p:spTree>
    <p:extLst>
      <p:ext uri="{BB962C8B-B14F-4D97-AF65-F5344CB8AC3E}">
        <p14:creationId xmlns:p14="http://schemas.microsoft.com/office/powerpoint/2010/main" val="265997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燕尾形 1"/>
          <p:cNvSpPr>
            <a:spLocks noChangeArrowheads="1"/>
          </p:cNvSpPr>
          <p:nvPr/>
        </p:nvSpPr>
        <p:spPr bwMode="auto">
          <a:xfrm>
            <a:off x="87582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51205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6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Input Representation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479532" y="3109724"/>
            <a:ext cx="885673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learned word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embedding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: a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2400" dirty="0" err="1" smtClean="0"/>
              <a:t>retrained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embedding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learned POS-tag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embedding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hand-crafted feature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representation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0" y="3641568"/>
            <a:ext cx="360030" cy="4745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419" y="2780946"/>
            <a:ext cx="4245861" cy="25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3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燕尾形 1"/>
          <p:cNvSpPr>
            <a:spLocks noChangeArrowheads="1"/>
          </p:cNvSpPr>
          <p:nvPr/>
        </p:nvSpPr>
        <p:spPr bwMode="auto">
          <a:xfrm>
            <a:off x="87582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51205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6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Attention-based Decoder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6"/>
          <p:cNvSpPr>
            <a:spLocks noChangeArrowheads="1"/>
          </p:cNvSpPr>
          <p:nvPr/>
        </p:nvSpPr>
        <p:spPr bwMode="auto">
          <a:xfrm>
            <a:off x="623544" y="2618533"/>
            <a:ext cx="9504792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select </a:t>
            </a:r>
            <a:r>
              <a:rPr lang="en-US" altLang="zh-CN" sz="2400" dirty="0" smtClean="0"/>
              <a:t>a word </a:t>
            </a:r>
            <a:r>
              <a:rPr lang="en-US" altLang="zh-CN" sz="2400" dirty="0"/>
              <a:t>from the candidate words (x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...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 rather than on a fixed output </a:t>
            </a:r>
            <a:r>
              <a:rPr lang="en-US" altLang="zh-CN" sz="2400" dirty="0" smtClean="0"/>
              <a:t>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once </a:t>
            </a:r>
            <a:r>
              <a:rPr lang="en-US" altLang="zh-CN" sz="2400" dirty="0"/>
              <a:t>a word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is selected, all the words (x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..., x</a:t>
            </a:r>
            <a:r>
              <a:rPr lang="en-US" altLang="zh-CN" sz="2400" baseline="-25000" dirty="0"/>
              <a:t>k−1</a:t>
            </a:r>
            <a:r>
              <a:rPr lang="en-US" altLang="zh-CN" sz="2400" dirty="0"/>
              <a:t>) will be deleted and the candidate words </a:t>
            </a:r>
            <a:r>
              <a:rPr lang="en-US" altLang="zh-CN" sz="2400" dirty="0" smtClean="0"/>
              <a:t>in the </a:t>
            </a:r>
            <a:r>
              <a:rPr lang="en-US" altLang="zh-CN" sz="2400" dirty="0"/>
              <a:t>next step will be (x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, ...x</a:t>
            </a:r>
            <a:r>
              <a:rPr lang="en-US" altLang="zh-CN" sz="2400" baseline="-25000" dirty="0"/>
              <a:t>l</a:t>
            </a:r>
            <a:r>
              <a:rPr lang="en-US" altLang="zh-CN" sz="2400" dirty="0" smtClean="0"/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18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燕尾形 1"/>
          <p:cNvSpPr>
            <a:spLocks noChangeArrowheads="1"/>
          </p:cNvSpPr>
          <p:nvPr/>
        </p:nvSpPr>
        <p:spPr bwMode="auto">
          <a:xfrm>
            <a:off x="87582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51205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6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Attention-based Decoder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56577"/>
          <a:stretch/>
        </p:blipFill>
        <p:spPr>
          <a:xfrm>
            <a:off x="360733" y="2420917"/>
            <a:ext cx="10030413" cy="576048"/>
          </a:xfrm>
          <a:prstGeom prst="rect">
            <a:avLst/>
          </a:prstGeom>
        </p:spPr>
      </p:pic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623544" y="3557992"/>
            <a:ext cx="9504792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t−1</a:t>
            </a:r>
            <a:r>
              <a:rPr lang="en-US" altLang="zh-CN" sz="2400" dirty="0"/>
              <a:t> is the decoder hidden states for time t − </a:t>
            </a:r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v, W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W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and W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are learnable parameters </a:t>
            </a:r>
            <a:r>
              <a:rPr lang="en-US" altLang="zh-CN" sz="2400" dirty="0" smtClean="0"/>
              <a:t>of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ym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sym typeface="微软雅黑" panose="020B0503020204020204" pitchFamily="34" charset="-122"/>
              </a:rPr>
              <a:t>k−i</a:t>
            </a:r>
            <a:r>
              <a:rPr lang="en-US" altLang="zh-CN" sz="2400" dirty="0">
                <a:sym typeface="微软雅黑" panose="020B0503020204020204" pitchFamily="34" charset="-122"/>
              </a:rPr>
              <a:t> is the embedding </a:t>
            </a:r>
            <a:r>
              <a:rPr lang="en-US" altLang="zh-CN" sz="2400" dirty="0" smtClean="0">
                <a:sym typeface="微软雅黑" panose="020B0503020204020204" pitchFamily="34" charset="-122"/>
              </a:rPr>
              <a:t>distance </a:t>
            </a:r>
            <a:r>
              <a:rPr lang="en-US" altLang="zh-CN" sz="2400" dirty="0">
                <a:sym typeface="微软雅黑" panose="020B0503020204020204" pitchFamily="34" charset="-122"/>
              </a:rPr>
              <a:t>between </a:t>
            </a:r>
            <a:r>
              <a:rPr lang="en-US" altLang="zh-CN" sz="2400" dirty="0" smtClean="0">
                <a:sym typeface="微软雅黑" panose="020B0503020204020204" pitchFamily="34" charset="-122"/>
              </a:rPr>
              <a:t>word </a:t>
            </a:r>
            <a:r>
              <a:rPr lang="en-US" altLang="zh-CN" sz="2400" dirty="0">
                <a:sym typeface="微软雅黑" panose="020B0503020204020204" pitchFamily="34" charset="-122"/>
              </a:rPr>
              <a:t>x</a:t>
            </a:r>
            <a:r>
              <a:rPr lang="en-US" altLang="zh-CN" sz="2400" baseline="-25000" dirty="0">
                <a:sym typeface="微软雅黑" panose="020B0503020204020204" pitchFamily="34" charset="-122"/>
              </a:rPr>
              <a:t>i−1</a:t>
            </a:r>
            <a:r>
              <a:rPr lang="en-US" altLang="zh-CN" sz="2400" dirty="0">
                <a:sym typeface="微软雅黑" panose="020B0503020204020204" pitchFamily="34" charset="-122"/>
              </a:rPr>
              <a:t> and the word </a:t>
            </a:r>
            <a:r>
              <a:rPr lang="en-US" altLang="zh-CN" sz="2400" dirty="0" err="1">
                <a:sym typeface="微软雅黑" panose="020B0503020204020204" pitchFamily="34" charset="-122"/>
              </a:rPr>
              <a:t>x</a:t>
            </a:r>
            <a:r>
              <a:rPr lang="en-US" altLang="zh-CN" sz="2400" baseline="-25000" dirty="0" err="1">
                <a:sym typeface="微软雅黑" panose="020B0503020204020204" pitchFamily="34" charset="-122"/>
              </a:rPr>
              <a:t>k</a:t>
            </a:r>
            <a:endParaRPr lang="zh-CN" altLang="en-US" sz="2400" baseline="-25000" dirty="0"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86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燕尾形 1"/>
          <p:cNvSpPr>
            <a:spLocks noChangeArrowheads="1"/>
          </p:cNvSpPr>
          <p:nvPr/>
        </p:nvSpPr>
        <p:spPr bwMode="auto">
          <a:xfrm>
            <a:off x="87582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51205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6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Performance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16" y="2619374"/>
            <a:ext cx="6836322" cy="1889715"/>
          </a:xfrm>
          <a:prstGeom prst="rect">
            <a:avLst/>
          </a:prstGeom>
        </p:spPr>
      </p:pic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1775640" y="4852766"/>
            <a:ext cx="95047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Comparison of </a:t>
            </a:r>
            <a:r>
              <a:rPr lang="en-US" altLang="zh-CN" sz="2200" dirty="0" smtClean="0"/>
              <a:t>the neural </a:t>
            </a:r>
            <a:r>
              <a:rPr lang="en-US" altLang="zh-CN" sz="2200" dirty="0"/>
              <a:t>attention-based model with </a:t>
            </a:r>
            <a:r>
              <a:rPr lang="en-US" altLang="zh-CN" sz="2200" dirty="0" smtClean="0"/>
              <a:t>the previous methods on the </a:t>
            </a:r>
            <a:r>
              <a:rPr lang="en-US" altLang="zh-CN" sz="2200" dirty="0"/>
              <a:t>test set of English Switchboard data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87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13"/>
          <p:cNvSpPr>
            <a:spLocks noChangeArrowheads="1"/>
          </p:cNvSpPr>
          <p:nvPr/>
        </p:nvSpPr>
        <p:spPr bwMode="auto">
          <a:xfrm>
            <a:off x="0" y="6669088"/>
            <a:ext cx="12188825" cy="1889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5" name="矩形 14"/>
          <p:cNvSpPr>
            <a:spLocks noChangeArrowheads="1"/>
          </p:cNvSpPr>
          <p:nvPr/>
        </p:nvSpPr>
        <p:spPr bwMode="auto">
          <a:xfrm>
            <a:off x="0" y="0"/>
            <a:ext cx="12188825" cy="3644900"/>
          </a:xfrm>
          <a:prstGeom prst="rect">
            <a:avLst/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66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6" name="标题 1"/>
          <p:cNvSpPr>
            <a:spLocks noChangeArrowheads="1"/>
          </p:cNvSpPr>
          <p:nvPr/>
        </p:nvSpPr>
        <p:spPr bwMode="auto">
          <a:xfrm>
            <a:off x="4222750" y="1887538"/>
            <a:ext cx="75580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特黑简体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5"/>
          <p:cNvSpPr>
            <a:spLocks noChangeArrowheads="1"/>
          </p:cNvSpPr>
          <p:nvPr/>
        </p:nvSpPr>
        <p:spPr bwMode="auto">
          <a:xfrm>
            <a:off x="4367856" y="563482"/>
            <a:ext cx="2374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dirty="0">
                <a:solidFill>
                  <a:srgbClr val="FF0000"/>
                </a:solidFill>
                <a:latin typeface="微软简中圆" charset="0"/>
                <a:ea typeface="Adobe 宋体 Std L" pitchFamily="18" charset="-122"/>
                <a:sym typeface="微软简中圆" charset="0"/>
              </a:rPr>
              <a:t>Contents </a:t>
            </a:r>
          </a:p>
        </p:txBody>
      </p:sp>
      <p:sp>
        <p:nvSpPr>
          <p:cNvPr id="4101" name="TextBox 15"/>
          <p:cNvSpPr>
            <a:spLocks noChangeArrowheads="1"/>
          </p:cNvSpPr>
          <p:nvPr/>
        </p:nvSpPr>
        <p:spPr bwMode="auto">
          <a:xfrm>
            <a:off x="10628967" y="6330950"/>
            <a:ext cx="982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—  </a:t>
            </a:r>
            <a:r>
              <a:rPr lang="zh-CN" altLang="zh-CN" sz="1600" dirty="0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 </a:t>
            </a:r>
            <a:r>
              <a:rPr lang="zh-CN" altLang="zh-CN" sz="16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600" dirty="0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6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2" name="TextBox 5"/>
          <p:cNvSpPr>
            <a:spLocks noChangeArrowheads="1"/>
          </p:cNvSpPr>
          <p:nvPr/>
        </p:nvSpPr>
        <p:spPr bwMode="auto">
          <a:xfrm>
            <a:off x="1977854" y="3393051"/>
            <a:ext cx="88705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03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Enhancing Neural </a:t>
            </a:r>
            <a:r>
              <a:rPr lang="en-US" altLang="zh-CN" sz="2400" dirty="0" err="1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Disfluency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Detection</a:t>
            </a:r>
          </a:p>
          <a:p>
            <a:pPr eaLnBrk="1" hangingPunct="1"/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with Hand-crafted Features</a:t>
            </a:r>
            <a:endParaRPr lang="zh-CN" altLang="zh-CN" sz="24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3" name="TextBox 6"/>
          <p:cNvSpPr>
            <a:spLocks noChangeArrowheads="1"/>
          </p:cNvSpPr>
          <p:nvPr/>
        </p:nvSpPr>
        <p:spPr bwMode="auto">
          <a:xfrm>
            <a:off x="1977854" y="1822314"/>
            <a:ext cx="4698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    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 is </a:t>
            </a:r>
            <a:r>
              <a:rPr lang="en-US" altLang="zh-CN" sz="2400" dirty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disfluency detection </a:t>
            </a:r>
            <a:endParaRPr lang="zh-CN" altLang="zh-CN" sz="24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TextBox 10"/>
          <p:cNvSpPr>
            <a:spLocks noChangeArrowheads="1"/>
          </p:cNvSpPr>
          <p:nvPr/>
        </p:nvSpPr>
        <p:spPr bwMode="auto">
          <a:xfrm>
            <a:off x="1977854" y="259397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  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Current Studies</a:t>
            </a:r>
            <a:endParaRPr lang="zh-CN" altLang="zh-CN" sz="24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5" name="TextBox 11"/>
          <p:cNvSpPr>
            <a:spLocks noChangeArrowheads="1"/>
          </p:cNvSpPr>
          <p:nvPr/>
        </p:nvSpPr>
        <p:spPr bwMode="auto">
          <a:xfrm>
            <a:off x="1977854" y="4427782"/>
            <a:ext cx="4482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en-US" altLang="zh-CN" sz="2400" dirty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4</a:t>
            </a:r>
            <a:r>
              <a:rPr lang="zh-CN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   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Neural Attention Model</a:t>
            </a:r>
            <a:endParaRPr lang="zh-CN" altLang="zh-CN" sz="24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燕尾形 2"/>
          <p:cNvSpPr>
            <a:spLocks noChangeArrowheads="1"/>
          </p:cNvSpPr>
          <p:nvPr/>
        </p:nvSpPr>
        <p:spPr bwMode="auto">
          <a:xfrm>
            <a:off x="1273175" y="363538"/>
            <a:ext cx="2592388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0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7"/>
          <p:cNvSpPr>
            <a:spLocks noChangeArrowheads="1"/>
          </p:cNvSpPr>
          <p:nvPr/>
        </p:nvSpPr>
        <p:spPr bwMode="auto">
          <a:xfrm>
            <a:off x="983574" y="2204898"/>
            <a:ext cx="69117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flight to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 Wuhan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Tuesday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3" name="TextBox 6"/>
          <p:cNvSpPr>
            <a:spLocks noChangeArrowheads="1"/>
          </p:cNvSpPr>
          <p:nvPr/>
        </p:nvSpPr>
        <p:spPr bwMode="auto">
          <a:xfrm>
            <a:off x="998569" y="3178035"/>
            <a:ext cx="725681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正心楼，嗯，不，还是在主楼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见面吧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燕尾形 2"/>
          <p:cNvSpPr>
            <a:spLocks noChangeArrowheads="1"/>
          </p:cNvSpPr>
          <p:nvPr/>
        </p:nvSpPr>
        <p:spPr bwMode="auto">
          <a:xfrm>
            <a:off x="1273175" y="363538"/>
            <a:ext cx="2592388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0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7"/>
          <p:cNvSpPr>
            <a:spLocks noChangeArrowheads="1"/>
          </p:cNvSpPr>
          <p:nvPr/>
        </p:nvSpPr>
        <p:spPr bwMode="auto">
          <a:xfrm>
            <a:off x="623544" y="1412832"/>
            <a:ext cx="6911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Disfluency of a sentence can be categorized into five classes (Wu et al., 2015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3" name="TextBox 6"/>
          <p:cNvSpPr>
            <a:spLocks noChangeArrowheads="1"/>
          </p:cNvSpPr>
          <p:nvPr/>
        </p:nvSpPr>
        <p:spPr bwMode="auto">
          <a:xfrm>
            <a:off x="623544" y="2420916"/>
            <a:ext cx="1008084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Uncompleted words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Filled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pauses (e.g. “uh”, “um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”)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Editing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terms (e.g. “you know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”)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Discourse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markers (e.g.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“I mean”)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Repairs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that are discarded, or corrected by its following words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623544" y="5805198"/>
            <a:ext cx="6192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Efficient disfluency detection 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with transition-based parsing</a:t>
            </a:r>
          </a:p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http://wing.comp.nus.edu.sg/~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antho/P/P15/P15-1048.pdf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49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燕尾形 2"/>
          <p:cNvSpPr>
            <a:spLocks noChangeArrowheads="1"/>
          </p:cNvSpPr>
          <p:nvPr/>
        </p:nvSpPr>
        <p:spPr bwMode="auto">
          <a:xfrm>
            <a:off x="1273175" y="363538"/>
            <a:ext cx="2592388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0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7"/>
          <p:cNvSpPr>
            <a:spLocks noChangeArrowheads="1"/>
          </p:cNvSpPr>
          <p:nvPr/>
        </p:nvSpPr>
        <p:spPr bwMode="auto">
          <a:xfrm>
            <a:off x="623544" y="1412832"/>
            <a:ext cx="6911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disfluencies annotated in the style of 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Shriberg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1994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623544" y="5805198"/>
            <a:ext cx="61925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Preliminaries to a theory of speech disfluencies</a:t>
            </a:r>
          </a:p>
          <a:p>
            <a:pPr eaLnBrk="1" hangingPunct="1"/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https</a:t>
            </a:r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www.researchgate.net/publication/2325587_Preliminaries_to_a_Theory_of_Speech_Disfluencies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1" y="2420916"/>
            <a:ext cx="5867400" cy="733425"/>
          </a:xfrm>
          <a:prstGeom prst="rect">
            <a:avLst/>
          </a:prstGeom>
        </p:spPr>
      </p:pic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649961" y="3363091"/>
            <a:ext cx="1008084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FP=Filled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Pause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RM=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Reparandum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待修正语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IM=Interregnum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RP=Repair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修正语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36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燕尾形 1"/>
          <p:cNvSpPr>
            <a:spLocks noChangeArrowheads="1"/>
          </p:cNvSpPr>
          <p:nvPr/>
        </p:nvSpPr>
        <p:spPr bwMode="auto">
          <a:xfrm>
            <a:off x="37798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18437" name="TextBox 10"/>
          <p:cNvSpPr>
            <a:spLocks noChangeArrowheads="1"/>
          </p:cNvSpPr>
          <p:nvPr/>
        </p:nvSpPr>
        <p:spPr bwMode="auto">
          <a:xfrm>
            <a:off x="39370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Current Studies</a:t>
            </a:r>
          </a:p>
        </p:txBody>
      </p:sp>
      <p:sp>
        <p:nvSpPr>
          <p:cNvPr id="18438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623544" y="1412833"/>
            <a:ext cx="7632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AutoNum type="arabicParenBoth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Sequence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tagging methods (Ferguson et al., 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2015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Georgila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2009)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623544" y="4841789"/>
            <a:ext cx="66245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Disfluency detection with a semi-</a:t>
            </a:r>
            <a:r>
              <a:rPr lang="en-US" altLang="zh-CN" sz="1600" dirty="0" err="1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markov</a:t>
            </a:r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model and prosodic features</a:t>
            </a:r>
            <a:b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</a:br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www.aclweb.org/website/old_anthology/N/N15/N15-1029.pdf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</a:p>
          <a:p>
            <a:pPr eaLnBrk="1" hangingPunct="1"/>
            <a:endParaRPr lang="en-US" altLang="zh-CN" sz="1600" dirty="0" smtClean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Using </a:t>
            </a:r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integer linear programming for detecting speech 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disfluencies</a:t>
            </a:r>
          </a:p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3"/>
              </a:rPr>
              <a:t>http://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3"/>
              </a:rPr>
              <a:t>www.aclweb.org/anthology/N09-2028.pdf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2" name="TextBox 6"/>
          <p:cNvSpPr>
            <a:spLocks noChangeArrowheads="1"/>
          </p:cNvSpPr>
          <p:nvPr/>
        </p:nvSpPr>
        <p:spPr bwMode="auto">
          <a:xfrm>
            <a:off x="623544" y="2492922"/>
            <a:ext cx="1008084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carefully designed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features required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sparsity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problem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cannot keep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generated sentences grammatical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18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燕尾形 1"/>
          <p:cNvSpPr>
            <a:spLocks noChangeArrowheads="1"/>
          </p:cNvSpPr>
          <p:nvPr/>
        </p:nvSpPr>
        <p:spPr bwMode="auto">
          <a:xfrm>
            <a:off x="37798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18437" name="TextBox 10"/>
          <p:cNvSpPr>
            <a:spLocks noChangeArrowheads="1"/>
          </p:cNvSpPr>
          <p:nvPr/>
        </p:nvSpPr>
        <p:spPr bwMode="auto">
          <a:xfrm>
            <a:off x="39370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Current Studies</a:t>
            </a:r>
          </a:p>
        </p:txBody>
      </p:sp>
      <p:sp>
        <p:nvSpPr>
          <p:cNvPr id="18438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623544" y="1412834"/>
            <a:ext cx="80632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syntax-based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disfluency detection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works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Honnibal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Johnson, 2014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Wu et al., 2015)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623544" y="5580453"/>
            <a:ext cx="6192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Joint incremental disfluency detection and dependency 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parsing</a:t>
            </a:r>
          </a:p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acl2014.org/acl2014/Q14/pdf/Q1402.pdf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2" name="TextBox 6"/>
          <p:cNvSpPr>
            <a:spLocks noChangeArrowheads="1"/>
          </p:cNvSpPr>
          <p:nvPr/>
        </p:nvSpPr>
        <p:spPr bwMode="auto">
          <a:xfrm>
            <a:off x="623544" y="2492922"/>
            <a:ext cx="885673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that both have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syntax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trees and disfluency annotations are scarce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performance of syntax parsing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models hinders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disfluency detection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performance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63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燕尾形 1"/>
          <p:cNvSpPr>
            <a:spLocks noChangeArrowheads="1"/>
          </p:cNvSpPr>
          <p:nvPr/>
        </p:nvSpPr>
        <p:spPr bwMode="auto">
          <a:xfrm>
            <a:off x="37798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TextBox 5"/>
          <p:cNvSpPr>
            <a:spLocks noChangeArrowheads="1"/>
          </p:cNvSpPr>
          <p:nvPr/>
        </p:nvSpPr>
        <p:spPr bwMode="auto">
          <a:xfrm>
            <a:off x="89027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What is</a:t>
            </a:r>
          </a:p>
        </p:txBody>
      </p:sp>
      <p:sp>
        <p:nvSpPr>
          <p:cNvPr id="18437" name="TextBox 10"/>
          <p:cNvSpPr>
            <a:spLocks noChangeArrowheads="1"/>
          </p:cNvSpPr>
          <p:nvPr/>
        </p:nvSpPr>
        <p:spPr bwMode="auto">
          <a:xfrm>
            <a:off x="39370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Current Studies</a:t>
            </a:r>
          </a:p>
        </p:txBody>
      </p:sp>
      <p:sp>
        <p:nvSpPr>
          <p:cNvPr id="18438" name="TextBox 11"/>
          <p:cNvSpPr>
            <a:spLocks noChangeArrowheads="1"/>
          </p:cNvSpPr>
          <p:nvPr/>
        </p:nvSpPr>
        <p:spPr bwMode="auto">
          <a:xfrm>
            <a:off x="6419850" y="455534"/>
            <a:ext cx="22669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623544" y="1412834"/>
            <a:ext cx="82791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 method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(Hough and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Schlangen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2015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623544" y="2520416"/>
            <a:ext cx="885673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doesn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 model the transition between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tags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cannot keep the generated sentences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grammatical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619564" y="4716381"/>
            <a:ext cx="720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Recurrent neural networks for incremental disfluency 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detection</a:t>
            </a:r>
          </a:p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www.isca-speech.org/archive/interspeech_2015/papers/i15_0849.pdf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27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Enhancing Neural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Disfluency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Detection with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Hand-crafted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Model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Description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75" y="2204898"/>
            <a:ext cx="5591175" cy="3867150"/>
          </a:xfrm>
          <a:prstGeom prst="rect">
            <a:avLst/>
          </a:prstGeom>
        </p:spPr>
      </p:pic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7104084" y="6165228"/>
            <a:ext cx="2376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BI-LSTM-CRF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78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Pages>0</Pages>
  <Words>740</Words>
  <Characters>0</Characters>
  <Application>Microsoft Office PowerPoint</Application>
  <DocSecurity>0</DocSecurity>
  <PresentationFormat>宽屏</PresentationFormat>
  <Lines>0</Lines>
  <Paragraphs>155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Adobe 宋体 Std L</vt:lpstr>
      <vt:lpstr>Arial Unicode MS</vt:lpstr>
      <vt:lpstr>方正兰亭特黑简体</vt:lpstr>
      <vt:lpstr>经典繁仿黑</vt:lpstr>
      <vt:lpstr>宋体</vt:lpstr>
      <vt:lpstr>微软简中圆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Qu,Qin</cp:lastModifiedBy>
  <cp:revision>1924</cp:revision>
  <dcterms:created xsi:type="dcterms:W3CDTF">2015-01-10T08:41:55Z</dcterms:created>
  <dcterms:modified xsi:type="dcterms:W3CDTF">2017-02-20T10:05:22Z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