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13"/>
  </p:notesMasterIdLst>
  <p:sldIdLst>
    <p:sldId id="256" r:id="rId2"/>
    <p:sldId id="284" r:id="rId3"/>
    <p:sldId id="391" r:id="rId4"/>
    <p:sldId id="392" r:id="rId5"/>
    <p:sldId id="393" r:id="rId6"/>
    <p:sldId id="394" r:id="rId7"/>
    <p:sldId id="395" r:id="rId8"/>
    <p:sldId id="325" r:id="rId9"/>
    <p:sldId id="326" r:id="rId10"/>
    <p:sldId id="32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Shoaib Noori" initials="MSN" lastIdx="1" clrIdx="0">
    <p:extLst>
      <p:ext uri="{19B8F6BF-5375-455C-9EA6-DF929625EA0E}">
        <p15:presenceInfo xmlns:p15="http://schemas.microsoft.com/office/powerpoint/2012/main" userId="ac8c077f90a9dd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41CDD-B629-4BBF-83F3-FD60959435F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9B93D-2C00-47A1-A82E-0804FBD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87D2F724-EC30-4F6B-9196-4B5C3DAF29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EE2F925C-1AFD-4017-B806-942C32F2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6F585206-B3C6-466D-A022-DEBBFD152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51EB7C-B5BA-4AC4-85FF-54C6DD507712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1264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8DEF791B-E7BA-412A-8ADD-248867EB0D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21A0E50C-BD5C-4B38-93C0-FF7690B8E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2407F16F-64BE-470B-B427-756C1DBBD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D0C338-B2B6-456F-9E5E-C6FBA2895854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9607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04A57A4D-84AC-45D7-A10F-B4B0B2E0BB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7AB9ECD2-BF81-4E67-A9A2-E64D8F67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054F999A-BF2B-4710-98B2-C9D294A4E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6A215C-0E15-43C9-BF00-2C68543DF51F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9749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D6F0-0549-4D6B-96E3-2A61A81F3492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fundamentals (Jahan University)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590-A604-45A7-8E42-18CBB59184DB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015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590-A604-45A7-8E42-18CBB59184DB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67515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590-A604-45A7-8E42-18CBB59184DB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9574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590-A604-45A7-8E42-18CBB59184DB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03873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590-A604-45A7-8E42-18CBB59184DB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698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3322-C770-483F-B268-4F1296FE2246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fundamentals (Jahan University)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C391-596E-4D91-8EFD-8D206724BE46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fundamentals (Jahan University)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8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3CA2-564B-4C48-BA00-50A88F8A5A07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943-7981-4094-B1E8-53BC2EC7CE5C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fundamentals (Jahan University)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538-D721-47B2-A41D-9416B8F99DFE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fundamentals (Jahan University)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BAA-9537-45B9-9171-391821F3C990}" type="datetime1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fundamentals (Jahan University)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95DE-CDA5-47C1-89CF-39CEF74C4F93}" type="datetime1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fundamentals (Jahan University)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074-752E-44F7-957B-C103BF3A97FE}" type="datetime1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fundamentals (Jahan University)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E83D-5A45-4ABB-AABD-2402D45E15CE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fundamentals (Jahan University)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C5BD-25F0-4AA7-A635-FA41B5B693D9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fundamentals (Jahan University)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E590-A604-45A7-8E42-18CBB59184DB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FD3E15-C39F-494A-9003-2C1C7320F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84578-9F38-57C0-9D82-56A5D0802C4F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98917"/>
            <a:ext cx="10459243" cy="1613262"/>
          </a:xfrm>
        </p:spPr>
        <p:txBody>
          <a:bodyPr>
            <a:noAutofit/>
          </a:bodyPr>
          <a:lstStyle/>
          <a:p>
            <a:pPr algn="ctr"/>
            <a:r>
              <a:rPr lang="en-US" sz="6000" b="1" cap="none" dirty="0">
                <a:latin typeface="Arial Black" panose="020B0A04020102020204" pitchFamily="34" charset="0"/>
              </a:rPr>
              <a:t>Lecture-1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18741" y="3812178"/>
            <a:ext cx="9130259" cy="101942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(Object Oriented Programming)</a:t>
            </a:r>
            <a:r>
              <a:rPr lang="en-US" sz="3200" dirty="0"/>
              <a:t> Presentation</a:t>
            </a:r>
          </a:p>
          <a:p>
            <a:pPr algn="ctr"/>
            <a:r>
              <a:rPr lang="en-US" sz="3200" dirty="0"/>
              <a:t>For 3</a:t>
            </a:r>
            <a:r>
              <a:rPr lang="en-US" sz="3200" baseline="30000" dirty="0"/>
              <a:t>rd</a:t>
            </a:r>
            <a:r>
              <a:rPr lang="en-US" sz="3200" dirty="0"/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90308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65A5F0E4-59BB-4710-8A3F-E77B2170F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22325"/>
            <a:ext cx="10515600" cy="88890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Logical Operators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031966" y="1958651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Logical operators are used to determine the logic between variables or values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3AE0845-C818-79B2-B997-9B8D3AC5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78307"/>
              </p:ext>
            </p:extLst>
          </p:nvPr>
        </p:nvGraphicFramePr>
        <p:xfrm>
          <a:off x="1031966" y="2460657"/>
          <a:ext cx="10128067" cy="21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22">
                  <a:extLst>
                    <a:ext uri="{9D8B030D-6E8A-4147-A177-3AD203B41FA5}">
                      <a16:colId xmlns:a16="http://schemas.microsoft.com/office/drawing/2014/main" val="2007002112"/>
                    </a:ext>
                  </a:extLst>
                </a:gridCol>
                <a:gridCol w="1653988">
                  <a:extLst>
                    <a:ext uri="{9D8B030D-6E8A-4147-A177-3AD203B41FA5}">
                      <a16:colId xmlns:a16="http://schemas.microsoft.com/office/drawing/2014/main" val="4108575146"/>
                    </a:ext>
                  </a:extLst>
                </a:gridCol>
                <a:gridCol w="5123330">
                  <a:extLst>
                    <a:ext uri="{9D8B030D-6E8A-4147-A177-3AD203B41FA5}">
                      <a16:colId xmlns:a16="http://schemas.microsoft.com/office/drawing/2014/main" val="1653741709"/>
                    </a:ext>
                  </a:extLst>
                </a:gridCol>
                <a:gridCol w="2042927">
                  <a:extLst>
                    <a:ext uri="{9D8B030D-6E8A-4147-A177-3AD203B41FA5}">
                      <a16:colId xmlns:a16="http://schemas.microsoft.com/office/drawing/2014/main" val="1339449563"/>
                    </a:ext>
                  </a:extLst>
                </a:gridCol>
              </a:tblGrid>
              <a:tr h="46710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95253140"/>
                  </a:ext>
                </a:extLst>
              </a:tr>
              <a:tr h="51469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Logical 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both statements are true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 5 &amp;&amp;  x &lt; 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476403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Logical 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 5 || x &lt;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29424"/>
                  </a:ext>
                </a:extLst>
              </a:tr>
              <a:tr h="70065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 the result, returns false if the result is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!(x &lt; 5 &amp;&amp; x &lt; 10)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0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11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 descr="Image result for questions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9"/>
          <a:stretch/>
        </p:blipFill>
        <p:spPr bwMode="auto">
          <a:xfrm>
            <a:off x="1661159" y="1186542"/>
            <a:ext cx="9322525" cy="4039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23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4D7BBA0-1A69-4E2E-8971-FE05207D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Chapter Topics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5D67B95-EDD3-4B1D-9425-7825AC456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85991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altLang="en-US" b="1" dirty="0"/>
              <a:t>Lecture Agenda</a:t>
            </a:r>
          </a:p>
          <a:p>
            <a:pPr>
              <a:defRPr/>
            </a:pPr>
            <a:r>
              <a:rPr lang="en-GB" sz="2000" b="1" dirty="0"/>
              <a:t>Comments </a:t>
            </a:r>
          </a:p>
          <a:p>
            <a:pPr>
              <a:defRPr/>
            </a:pPr>
            <a:r>
              <a:rPr lang="en-GB" sz="2000" b="1" dirty="0"/>
              <a:t>Type casting </a:t>
            </a:r>
          </a:p>
          <a:p>
            <a:pPr>
              <a:defRPr/>
            </a:pPr>
            <a:r>
              <a:rPr lang="en-GB" sz="2000" b="1" dirty="0"/>
              <a:t>Operators</a:t>
            </a:r>
          </a:p>
          <a:p>
            <a:pPr>
              <a:defRPr/>
            </a:pPr>
            <a:endParaRPr lang="en-GB" sz="2000" b="1" dirty="0"/>
          </a:p>
          <a:p>
            <a:pPr eaLnBrk="1" hangingPunct="1">
              <a:buFontTx/>
              <a:buNone/>
              <a:defRPr/>
            </a:pPr>
            <a:endParaRPr lang="en-US" altLang="en-US" sz="2800" b="1" dirty="0"/>
          </a:p>
          <a:p>
            <a:pPr eaLnBrk="1" hangingPunct="1">
              <a:buFontTx/>
              <a:buNone/>
              <a:defRPr/>
            </a:pPr>
            <a:endParaRPr lang="en-US" altLang="en-US" sz="1050" b="1" dirty="0">
              <a:latin typeface="Arial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600" dirty="0"/>
          </a:p>
          <a:p>
            <a:pPr lvl="1" eaLnBrk="1" hangingPunct="1"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111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D407-B78B-1013-066B-D1F994FA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2203-BA89-F44F-CABE-929F0A67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comment is part of program that  is not executed. Its only purpose is to be read by someone who is looking at the code.</a:t>
            </a:r>
          </a:p>
          <a:p>
            <a:r>
              <a:rPr lang="en-US" dirty="0"/>
              <a:t>Comments can be used to:</a:t>
            </a:r>
          </a:p>
          <a:p>
            <a:pPr lvl="1"/>
            <a:r>
              <a:rPr lang="en-US" dirty="0"/>
              <a:t>Let others understand your code</a:t>
            </a:r>
          </a:p>
          <a:p>
            <a:pPr lvl="1"/>
            <a:r>
              <a:rPr lang="en-US" dirty="0"/>
              <a:t>Remind yourself of what you did</a:t>
            </a:r>
          </a:p>
          <a:p>
            <a:r>
              <a:rPr lang="en-US" dirty="0"/>
              <a:t>Type of comments </a:t>
            </a:r>
          </a:p>
          <a:p>
            <a:pPr lvl="1"/>
            <a:r>
              <a:rPr lang="en-US" b="1" i="1" u="sng" dirty="0"/>
              <a:t>Single-line comments </a:t>
            </a:r>
            <a:r>
              <a:rPr lang="en-US" dirty="0"/>
              <a:t>start with two forward slashes (//)</a:t>
            </a:r>
          </a:p>
          <a:p>
            <a:pPr lvl="1"/>
            <a:r>
              <a:rPr lang="en-US" b="1" i="1" u="sng" dirty="0"/>
              <a:t>Multi-line comments </a:t>
            </a:r>
            <a:r>
              <a:rPr lang="en-US" dirty="0"/>
              <a:t>start with /* and ends with */.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800F8-1361-0997-EF72-229C2885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8D0AC-9AAA-3B72-DDE7-199D9938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BBE6-E980-951D-52C5-35660AC0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D6C4-66D9-7741-35A4-86679FF4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casting is also called type conversion  </a:t>
            </a:r>
          </a:p>
          <a:p>
            <a:r>
              <a:rPr lang="en-US" dirty="0"/>
              <a:t>process of converting the data type of a value during execution is called type casting</a:t>
            </a:r>
          </a:p>
          <a:p>
            <a:r>
              <a:rPr lang="en-US" dirty="0"/>
              <a:t>In Java, type casting can be done in two ways:</a:t>
            </a:r>
          </a:p>
          <a:p>
            <a:r>
              <a:rPr lang="en-US" dirty="0"/>
              <a:t>Implicit Type Casting</a:t>
            </a:r>
          </a:p>
          <a:p>
            <a:r>
              <a:rPr lang="en-US" dirty="0"/>
              <a:t>Explicit Type Casting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34C73-1C74-61DA-6FCC-E57529B0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193A0-44A7-2E7E-9D6F-4C0C994A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4D4-F0B2-8FA1-9C4B-D0718EDB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casting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8627-7F6F-836B-E2FB-B5612F48D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type casting is done automatically by the java compiler </a:t>
            </a:r>
          </a:p>
          <a:p>
            <a:r>
              <a:rPr lang="en-US" dirty="0"/>
              <a:t>Compiler convert lowest data type to highest data type automatically the vice versa process is not allows, like int to a float, char to int, int to a double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char c = 'A';</a:t>
            </a:r>
          </a:p>
          <a:p>
            <a:r>
              <a:rPr lang="en-US" dirty="0"/>
              <a:t>int a;</a:t>
            </a:r>
          </a:p>
          <a:p>
            <a:r>
              <a:rPr lang="en-US" dirty="0"/>
              <a:t>a = c; // Implicit type casting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9C134-A959-633A-20DE-901A512C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27DE7-21A4-F42C-1B04-19DD70DC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89F19-1F28-4AA7-37B2-E4DBE8F2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0" y="3097973"/>
            <a:ext cx="9943438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5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FA82-339E-10F8-3401-D2F85013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Casting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836F-08FB-E09D-20EF-F1275714B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78098" cy="3880773"/>
          </a:xfrm>
        </p:spPr>
        <p:txBody>
          <a:bodyPr/>
          <a:lstStyle/>
          <a:p>
            <a:r>
              <a:rPr lang="en-US" dirty="0"/>
              <a:t>Programmer convert highest data type to lowest data type, thus while conversion is done by the programmer is called explicit type conversion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C6EC7-AF8F-799B-70BF-A218F119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D5AB2-F70D-5240-8521-4E6A7678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6</a:t>
            </a:fld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46C0B64-CB2C-6B73-91F7-43E83457C773}"/>
              </a:ext>
            </a:extLst>
          </p:cNvPr>
          <p:cNvSpPr/>
          <p:nvPr/>
        </p:nvSpPr>
        <p:spPr>
          <a:xfrm>
            <a:off x="4904113" y="3119490"/>
            <a:ext cx="724950" cy="645046"/>
          </a:xfrm>
          <a:prstGeom prst="leftArrow">
            <a:avLst/>
          </a:prstGeom>
          <a:gradFill rotWithShape="1">
            <a:gsLst>
              <a:gs pos="0">
                <a:srgbClr val="3DA800">
                  <a:satMod val="103000"/>
                  <a:lumMod val="102000"/>
                  <a:tint val="94000"/>
                </a:srgbClr>
              </a:gs>
              <a:gs pos="50000">
                <a:srgbClr val="3DA800">
                  <a:satMod val="110000"/>
                  <a:lumMod val="100000"/>
                  <a:shade val="100000"/>
                </a:srgbClr>
              </a:gs>
              <a:gs pos="100000">
                <a:srgbClr val="3DA8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3DA8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02EE595-50AE-F8CF-E5AB-360FEEC83791}"/>
              </a:ext>
            </a:extLst>
          </p:cNvPr>
          <p:cNvSpPr/>
          <p:nvPr/>
        </p:nvSpPr>
        <p:spPr>
          <a:xfrm>
            <a:off x="6520879" y="3119490"/>
            <a:ext cx="724950" cy="645046"/>
          </a:xfrm>
          <a:prstGeom prst="leftArrow">
            <a:avLst/>
          </a:prstGeom>
          <a:gradFill rotWithShape="1">
            <a:gsLst>
              <a:gs pos="0">
                <a:srgbClr val="3DA800">
                  <a:satMod val="103000"/>
                  <a:lumMod val="102000"/>
                  <a:tint val="94000"/>
                </a:srgbClr>
              </a:gs>
              <a:gs pos="50000">
                <a:srgbClr val="3DA800">
                  <a:satMod val="110000"/>
                  <a:lumMod val="100000"/>
                  <a:shade val="100000"/>
                </a:srgbClr>
              </a:gs>
              <a:gs pos="100000">
                <a:srgbClr val="3DA8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3DA8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C7A0FA-92ED-E460-A7CD-81D1528EADAB}"/>
              </a:ext>
            </a:extLst>
          </p:cNvPr>
          <p:cNvSpPr/>
          <p:nvPr/>
        </p:nvSpPr>
        <p:spPr>
          <a:xfrm>
            <a:off x="1842863" y="3135549"/>
            <a:ext cx="724950" cy="645046"/>
          </a:xfrm>
          <a:prstGeom prst="leftArrow">
            <a:avLst/>
          </a:prstGeom>
          <a:gradFill rotWithShape="1">
            <a:gsLst>
              <a:gs pos="0">
                <a:srgbClr val="3DA800">
                  <a:satMod val="103000"/>
                  <a:lumMod val="102000"/>
                  <a:tint val="94000"/>
                </a:srgbClr>
              </a:gs>
              <a:gs pos="50000">
                <a:srgbClr val="3DA800">
                  <a:satMod val="110000"/>
                  <a:lumMod val="100000"/>
                  <a:shade val="100000"/>
                </a:srgbClr>
              </a:gs>
              <a:gs pos="100000">
                <a:srgbClr val="3DA8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3DA8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AD55116-F7B5-6A5D-99A4-6AC9B2AD854E}"/>
              </a:ext>
            </a:extLst>
          </p:cNvPr>
          <p:cNvSpPr/>
          <p:nvPr/>
        </p:nvSpPr>
        <p:spPr>
          <a:xfrm>
            <a:off x="3539139" y="3135549"/>
            <a:ext cx="724950" cy="645046"/>
          </a:xfrm>
          <a:prstGeom prst="leftArrow">
            <a:avLst/>
          </a:prstGeom>
          <a:gradFill rotWithShape="1">
            <a:gsLst>
              <a:gs pos="0">
                <a:srgbClr val="3DA800">
                  <a:satMod val="103000"/>
                  <a:lumMod val="102000"/>
                  <a:tint val="94000"/>
                </a:srgbClr>
              </a:gs>
              <a:gs pos="50000">
                <a:srgbClr val="3DA800">
                  <a:satMod val="110000"/>
                  <a:lumMod val="100000"/>
                  <a:shade val="100000"/>
                </a:srgbClr>
              </a:gs>
              <a:gs pos="100000">
                <a:srgbClr val="3DA8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3DA8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ED5B19-74DD-9765-3FAE-7EA9FD0C8F50}"/>
              </a:ext>
            </a:extLst>
          </p:cNvPr>
          <p:cNvSpPr/>
          <p:nvPr/>
        </p:nvSpPr>
        <p:spPr>
          <a:xfrm>
            <a:off x="1036568" y="3167390"/>
            <a:ext cx="812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D0F00"/>
                </a:solidFill>
                <a:latin typeface="Franklin Gothic Book"/>
              </a:rPr>
              <a:t>byte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BCE145-3C4E-32FC-746A-4068BC117052}"/>
              </a:ext>
            </a:extLst>
          </p:cNvPr>
          <p:cNvSpPr/>
          <p:nvPr/>
        </p:nvSpPr>
        <p:spPr>
          <a:xfrm>
            <a:off x="2589858" y="3167390"/>
            <a:ext cx="972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D0F00"/>
                </a:solidFill>
                <a:latin typeface="Franklin Gothic Book"/>
              </a:rPr>
              <a:t>short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D1CE7-AFCC-C0AA-74B2-C687A6B9A5FE}"/>
              </a:ext>
            </a:extLst>
          </p:cNvPr>
          <p:cNvSpPr/>
          <p:nvPr/>
        </p:nvSpPr>
        <p:spPr>
          <a:xfrm>
            <a:off x="4282832" y="3167390"/>
            <a:ext cx="570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D0F00"/>
                </a:solidFill>
                <a:latin typeface="Franklin Gothic Book"/>
              </a:rPr>
              <a:t>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B51D4-E931-9E59-072A-EA82F25AC5C8}"/>
              </a:ext>
            </a:extLst>
          </p:cNvPr>
          <p:cNvSpPr/>
          <p:nvPr/>
        </p:nvSpPr>
        <p:spPr>
          <a:xfrm>
            <a:off x="5688883" y="3167390"/>
            <a:ext cx="824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D0F00"/>
                </a:solidFill>
                <a:latin typeface="Franklin Gothic Book"/>
              </a:rPr>
              <a:t>long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923D379-B7C9-D6BB-1FF3-78E10EC79B85}"/>
              </a:ext>
            </a:extLst>
          </p:cNvPr>
          <p:cNvSpPr/>
          <p:nvPr/>
        </p:nvSpPr>
        <p:spPr>
          <a:xfrm>
            <a:off x="8154868" y="3135549"/>
            <a:ext cx="724950" cy="645046"/>
          </a:xfrm>
          <a:prstGeom prst="leftArrow">
            <a:avLst/>
          </a:prstGeom>
          <a:gradFill rotWithShape="1">
            <a:gsLst>
              <a:gs pos="0">
                <a:srgbClr val="3DA800">
                  <a:satMod val="103000"/>
                  <a:lumMod val="102000"/>
                  <a:tint val="94000"/>
                </a:srgbClr>
              </a:gs>
              <a:gs pos="50000">
                <a:srgbClr val="3DA800">
                  <a:satMod val="110000"/>
                  <a:lumMod val="100000"/>
                  <a:shade val="100000"/>
                </a:srgbClr>
              </a:gs>
              <a:gs pos="100000">
                <a:srgbClr val="3DA8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3DA8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5A6C6E-1A0C-73D5-4129-3D2E5F50EBAC}"/>
              </a:ext>
            </a:extLst>
          </p:cNvPr>
          <p:cNvSpPr/>
          <p:nvPr/>
        </p:nvSpPr>
        <p:spPr>
          <a:xfrm>
            <a:off x="7269866" y="3183449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D0F00"/>
                </a:solidFill>
                <a:latin typeface="Franklin Gothic Book"/>
              </a:rPr>
              <a:t>float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A5A31F8-FE9A-42C4-7FCD-DDFE56212BAE}"/>
              </a:ext>
            </a:extLst>
          </p:cNvPr>
          <p:cNvSpPr/>
          <p:nvPr/>
        </p:nvSpPr>
        <p:spPr>
          <a:xfrm>
            <a:off x="10116191" y="3130401"/>
            <a:ext cx="724950" cy="645046"/>
          </a:xfrm>
          <a:prstGeom prst="leftArrow">
            <a:avLst/>
          </a:prstGeom>
          <a:gradFill rotWithShape="1">
            <a:gsLst>
              <a:gs pos="0">
                <a:srgbClr val="3DA800">
                  <a:satMod val="103000"/>
                  <a:lumMod val="102000"/>
                  <a:tint val="94000"/>
                </a:srgbClr>
              </a:gs>
              <a:gs pos="50000">
                <a:srgbClr val="3DA800">
                  <a:satMod val="110000"/>
                  <a:lumMod val="100000"/>
                  <a:shade val="100000"/>
                </a:srgbClr>
              </a:gs>
              <a:gs pos="100000">
                <a:srgbClr val="3DA8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3DA8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0FEC65-057C-4BFC-A6D3-015F889098D9}"/>
              </a:ext>
            </a:extLst>
          </p:cNvPr>
          <p:cNvSpPr/>
          <p:nvPr/>
        </p:nvSpPr>
        <p:spPr>
          <a:xfrm>
            <a:off x="8886632" y="3178301"/>
            <a:ext cx="1221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D0F00"/>
                </a:solidFill>
                <a:latin typeface="Franklin Gothic Book"/>
              </a:rPr>
              <a:t>double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EE692C-6DA7-85A8-52A6-5F12A7DC61D8}"/>
              </a:ext>
            </a:extLst>
          </p:cNvPr>
          <p:cNvCxnSpPr>
            <a:cxnSpLocks/>
          </p:cNvCxnSpPr>
          <p:nvPr/>
        </p:nvCxnSpPr>
        <p:spPr>
          <a:xfrm flipV="1">
            <a:off x="1665084" y="4062423"/>
            <a:ext cx="8884717" cy="1"/>
          </a:xfrm>
          <a:prstGeom prst="straightConnector1">
            <a:avLst/>
          </a:prstGeom>
          <a:noFill/>
          <a:ln w="76200" cap="flat" cmpd="sng" algn="ctr">
            <a:solidFill>
              <a:srgbClr val="005CC9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E962F5-6CD5-81EF-3C2B-4B5FAB9FFE2D}"/>
              </a:ext>
            </a:extLst>
          </p:cNvPr>
          <p:cNvSpPr txBox="1"/>
          <p:nvPr/>
        </p:nvSpPr>
        <p:spPr>
          <a:xfrm>
            <a:off x="1036568" y="4477871"/>
            <a:ext cx="547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double </a:t>
            </a:r>
            <a:r>
              <a:rPr lang="en-US" dirty="0" err="1"/>
              <a:t>myDouble</a:t>
            </a:r>
            <a:r>
              <a:rPr lang="en-US" dirty="0"/>
              <a:t> = 9.78d;</a:t>
            </a:r>
          </a:p>
          <a:p>
            <a:r>
              <a:rPr lang="en-US" dirty="0"/>
              <a:t>    int </a:t>
            </a:r>
            <a:r>
              <a:rPr lang="en-US" dirty="0" err="1"/>
              <a:t>myInt</a:t>
            </a:r>
            <a:r>
              <a:rPr lang="en-US" dirty="0"/>
              <a:t> = (int) </a:t>
            </a:r>
            <a:r>
              <a:rPr lang="en-US" dirty="0" err="1"/>
              <a:t>myDouble</a:t>
            </a:r>
            <a:r>
              <a:rPr lang="en-US" dirty="0"/>
              <a:t>; // Manual casting: double to int</a:t>
            </a:r>
          </a:p>
        </p:txBody>
      </p:sp>
    </p:spTree>
    <p:extLst>
      <p:ext uri="{BB962C8B-B14F-4D97-AF65-F5344CB8AC3E}">
        <p14:creationId xmlns:p14="http://schemas.microsoft.com/office/powerpoint/2010/main" val="29767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406-0FFD-6BF1-4B6E-13F21732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38E-E7AE-5E3C-404F-73395FD1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used to perform operations on variables and values.</a:t>
            </a:r>
          </a:p>
          <a:p>
            <a:r>
              <a:rPr lang="en-US" dirty="0"/>
              <a:t>Java divides the operators into the following groups: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Logical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2744-781F-D69D-56A2-5B155A8A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7F80E-C451-6163-5DB3-2444BDBC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E15-C39F-494A-9003-2C1C7320F3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98AAD0B-624E-4044-A6C1-0C8B3CED6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2594"/>
            <a:ext cx="10515600" cy="52809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Arithmetic Operators</a:t>
            </a:r>
            <a:endParaRPr lang="en-US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67B08E-01F2-45CA-B69F-86E7ADC02F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261666"/>
          </a:xfrm>
        </p:spPr>
        <p:txBody>
          <a:bodyPr>
            <a:noAutofit/>
          </a:bodyPr>
          <a:lstStyle/>
          <a:p>
            <a:r>
              <a:rPr lang="en-US" sz="1800" dirty="0"/>
              <a:t>Arithmetic operators are used to perform common mathematical operations.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GB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D2A36-F8AA-94C1-A29F-3D7511E30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83057"/>
              </p:ext>
            </p:extLst>
          </p:nvPr>
        </p:nvGraphicFramePr>
        <p:xfrm>
          <a:off x="1157940" y="2287678"/>
          <a:ext cx="10195860" cy="386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025">
                  <a:extLst>
                    <a:ext uri="{9D8B030D-6E8A-4147-A177-3AD203B41FA5}">
                      <a16:colId xmlns:a16="http://schemas.microsoft.com/office/drawing/2014/main" val="498505520"/>
                    </a:ext>
                  </a:extLst>
                </a:gridCol>
                <a:gridCol w="1990164">
                  <a:extLst>
                    <a:ext uri="{9D8B030D-6E8A-4147-A177-3AD203B41FA5}">
                      <a16:colId xmlns:a16="http://schemas.microsoft.com/office/drawing/2014/main" val="112166517"/>
                    </a:ext>
                  </a:extLst>
                </a:gridCol>
                <a:gridCol w="3792071">
                  <a:extLst>
                    <a:ext uri="{9D8B030D-6E8A-4147-A177-3AD203B41FA5}">
                      <a16:colId xmlns:a16="http://schemas.microsoft.com/office/drawing/2014/main" val="207210763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680633063"/>
                    </a:ext>
                  </a:extLst>
                </a:gridCol>
              </a:tblGrid>
              <a:tr h="3479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33250"/>
                  </a:ext>
                </a:extLst>
              </a:tr>
              <a:tr h="3990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together two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55300"/>
                  </a:ext>
                </a:extLst>
              </a:tr>
              <a:tr h="4187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Subtracts one value from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-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83681"/>
                  </a:ext>
                </a:extLst>
              </a:tr>
              <a:tr h="4538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Multiplies two values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94295152"/>
                  </a:ext>
                </a:extLst>
              </a:tr>
              <a:tr h="4059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Divides one value by another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/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1009"/>
                  </a:ext>
                </a:extLst>
              </a:tr>
              <a:tr h="52155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division remainder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%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88222"/>
                  </a:ext>
                </a:extLst>
              </a:tr>
              <a:tr h="47177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Increases the value of a variable by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09030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Decreases the value of a variable by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7A2DE2-4FD0-484A-8E26-0908E73E6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83771"/>
            <a:ext cx="10515600" cy="906917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/>
              <a:t>Assignment operators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9984217-BC60-493A-9C6D-D72EE2045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791404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Assignment operators are used to assign values to variables.</a:t>
            </a:r>
          </a:p>
          <a:p>
            <a:endParaRPr lang="en-US" altLang="en-US" sz="2000" dirty="0"/>
          </a:p>
          <a:p>
            <a:pPr lvl="1"/>
            <a:endParaRPr lang="en-US" altLang="en-US" sz="1600" dirty="0"/>
          </a:p>
          <a:p>
            <a:endParaRPr lang="en-US" altLang="en-US" sz="2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254ECE-0CD4-C6E8-1E29-771B5342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99698"/>
              </p:ext>
            </p:extLst>
          </p:nvPr>
        </p:nvGraphicFramePr>
        <p:xfrm>
          <a:off x="1184835" y="2423387"/>
          <a:ext cx="8127999" cy="2987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777562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64582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6172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6422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9573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+=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x + 3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7231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-=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x –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2994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*=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x *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6414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/=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x /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8095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%=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x %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9177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2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1036</TotalTime>
  <Words>512</Words>
  <Application>Microsoft Office PowerPoint</Application>
  <PresentationFormat>Widescreen</PresentationFormat>
  <Paragraphs>140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Franklin Gothic Book</vt:lpstr>
      <vt:lpstr>Times New Roman</vt:lpstr>
      <vt:lpstr>Trebuchet MS</vt:lpstr>
      <vt:lpstr>Wingdings 3</vt:lpstr>
      <vt:lpstr>Facet</vt:lpstr>
      <vt:lpstr>Lecture-1</vt:lpstr>
      <vt:lpstr>Chapter Topics</vt:lpstr>
      <vt:lpstr>Comments in java</vt:lpstr>
      <vt:lpstr>Type casting </vt:lpstr>
      <vt:lpstr>Implicit type casting </vt:lpstr>
      <vt:lpstr>Explicit Type Casting </vt:lpstr>
      <vt:lpstr>Operators</vt:lpstr>
      <vt:lpstr>Arithmetic Operators</vt:lpstr>
      <vt:lpstr>Assignment operators</vt:lpstr>
      <vt:lpstr>Logical Operators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CSC339 Network Fundamentals</dc:title>
  <dc:creator>Mati Ullah</dc:creator>
  <cp:lastModifiedBy>QURAISHI-PC</cp:lastModifiedBy>
  <cp:revision>202</cp:revision>
  <dcterms:created xsi:type="dcterms:W3CDTF">2016-09-03T10:21:58Z</dcterms:created>
  <dcterms:modified xsi:type="dcterms:W3CDTF">2024-04-14T09:54:52Z</dcterms:modified>
</cp:coreProperties>
</file>