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embeddedFontLst>
    <p:embeddedFont>
      <p:font typeface="Lato" panose="020F0502020204030203" pitchFamily="34" charset="0"/>
      <p:regular r:id="rId22"/>
      <p:bold r:id="rId23"/>
      <p:italic r:id="rId24"/>
      <p:boldItalic r:id="rId25"/>
    </p:embeddedFont>
    <p:embeddedFont>
      <p:font typeface="Raleway"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F3BA634-AD16-4C33-BEA6-3178C94ED1C4}">
  <a:tblStyle styleId="{BF3BA634-AD16-4C33-BEA6-3178C94ED1C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966"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3098bd4fa46_1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3098bd4fa46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1aa3de191b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1aa3de191b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1aa3de191b_0_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1aa3de191b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30dbfaeb8e9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30dbfaeb8e9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31aa3de191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31aa3de191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1aa3de191b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1aa3de191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31aa3de191b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31aa3de191b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31aa3de191b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31aa3de191b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31aa3de191b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31aa3de191b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3098bd4fa46_1_3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3098bd4fa46_1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0dbfaeb8e9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0dbfaeb8e9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08fa460168_0_2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08fa460168_0_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30dbfaeb8e9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30dbfaeb8e9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1aa3de191b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1aa3de191b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31aa3de191b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31aa3de191b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1aa3de191b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1aa3de191b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30dbfaeb8e9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30dbfaeb8e9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30dbfaeb8e9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30dbfaeb8e9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hyperlink" Target="https://www.sciencedirect.com/science/article/pii/S2665917423003392" TargetMode="External"/><Relationship Id="rId4" Type="http://schemas.openxmlformats.org/officeDocument/2006/relationships/hyperlink" Target="https://www.sciencedirect.com/science/article/pii/S2214212623001370"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C1130"/>
        </a:solidFill>
        <a:effectLst/>
      </p:bgPr>
    </p:bg>
    <p:spTree>
      <p:nvGrpSpPr>
        <p:cNvPr id="1" name="Shape 85"/>
        <p:cNvGrpSpPr/>
        <p:nvPr/>
      </p:nvGrpSpPr>
      <p:grpSpPr>
        <a:xfrm>
          <a:off x="0" y="0"/>
          <a:ext cx="0" cy="0"/>
          <a:chOff x="0" y="0"/>
          <a:chExt cx="0" cy="0"/>
        </a:xfrm>
      </p:grpSpPr>
      <p:pic>
        <p:nvPicPr>
          <p:cNvPr id="86" name="Google Shape;86;p13" descr="Violet Background Images | Free Photos, PNG Stickers, Wallpapers ..."/>
          <p:cNvPicPr preferRelativeResize="0"/>
          <p:nvPr/>
        </p:nvPicPr>
        <p:blipFill>
          <a:blip r:embed="rId3">
            <a:alphaModFix amt="25000"/>
          </a:blip>
          <a:stretch>
            <a:fillRect/>
          </a:stretch>
        </p:blipFill>
        <p:spPr>
          <a:xfrm>
            <a:off x="0" y="0"/>
            <a:ext cx="9144000" cy="5143501"/>
          </a:xfrm>
          <a:prstGeom prst="rect">
            <a:avLst/>
          </a:prstGeom>
          <a:noFill/>
          <a:ln>
            <a:noFill/>
          </a:ln>
        </p:spPr>
      </p:pic>
      <p:sp>
        <p:nvSpPr>
          <p:cNvPr id="87" name="Google Shape;87;p13"/>
          <p:cNvSpPr txBox="1">
            <a:spLocks noGrp="1"/>
          </p:cNvSpPr>
          <p:nvPr>
            <p:ph type="title" idx="4294967295"/>
          </p:nvPr>
        </p:nvSpPr>
        <p:spPr>
          <a:xfrm>
            <a:off x="729475" y="883850"/>
            <a:ext cx="7688400" cy="135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3200">
                <a:solidFill>
                  <a:schemeClr val="lt1"/>
                </a:solidFill>
              </a:rPr>
              <a:t>PHISING ANALYSIS AND DETECTION FOR REAL-TIME CHAT WITH MACHINE LEARNING ALGORITHM</a:t>
            </a:r>
            <a:endParaRPr sz="2000">
              <a:solidFill>
                <a:schemeClr val="lt1"/>
              </a:solidFill>
            </a:endParaRPr>
          </a:p>
        </p:txBody>
      </p:sp>
      <p:sp>
        <p:nvSpPr>
          <p:cNvPr id="88" name="Google Shape;88;p13"/>
          <p:cNvSpPr txBox="1">
            <a:spLocks noGrp="1"/>
          </p:cNvSpPr>
          <p:nvPr>
            <p:ph type="subTitle" idx="4294967295"/>
          </p:nvPr>
        </p:nvSpPr>
        <p:spPr>
          <a:xfrm>
            <a:off x="729625" y="3132775"/>
            <a:ext cx="7688100" cy="1505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a:solidFill>
                  <a:srgbClr val="FFFFFF"/>
                </a:solidFill>
              </a:rPr>
              <a:t>Student :</a:t>
            </a:r>
            <a:endParaRPr sz="1500">
              <a:solidFill>
                <a:srgbClr val="FFFFFF"/>
              </a:solidFill>
            </a:endParaRPr>
          </a:p>
          <a:p>
            <a:pPr marL="457200" lvl="0" indent="-323850" algn="l" rtl="0">
              <a:spcBef>
                <a:spcPts val="0"/>
              </a:spcBef>
              <a:spcAft>
                <a:spcPts val="0"/>
              </a:spcAft>
              <a:buClr>
                <a:srgbClr val="FFFFFF"/>
              </a:buClr>
              <a:buSzPts val="1500"/>
              <a:buChar char="●"/>
            </a:pPr>
            <a:r>
              <a:rPr lang="en" sz="1500">
                <a:solidFill>
                  <a:srgbClr val="FFFFFF"/>
                </a:solidFill>
              </a:rPr>
              <a:t>Donny Halim (246150100111020)</a:t>
            </a:r>
            <a:endParaRPr sz="1500">
              <a:solidFill>
                <a:srgbClr val="FFFFFF"/>
              </a:solidFill>
            </a:endParaRPr>
          </a:p>
          <a:p>
            <a:pPr marL="457200" lvl="0" indent="-323850" algn="l" rtl="0">
              <a:spcBef>
                <a:spcPts val="0"/>
              </a:spcBef>
              <a:spcAft>
                <a:spcPts val="0"/>
              </a:spcAft>
              <a:buClr>
                <a:srgbClr val="FFFFFF"/>
              </a:buClr>
              <a:buSzPts val="1500"/>
              <a:buChar char="●"/>
            </a:pPr>
            <a:r>
              <a:rPr lang="en" sz="1500">
                <a:solidFill>
                  <a:srgbClr val="FFFFFF"/>
                </a:solidFill>
              </a:rPr>
              <a:t>Quraisy (246150100111014)</a:t>
            </a:r>
            <a:endParaRPr sz="15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674EA7"/>
        </a:solidFill>
        <a:effectLst/>
      </p:bgPr>
    </p:bg>
    <p:spTree>
      <p:nvGrpSpPr>
        <p:cNvPr id="1" name="Shape 164"/>
        <p:cNvGrpSpPr/>
        <p:nvPr/>
      </p:nvGrpSpPr>
      <p:grpSpPr>
        <a:xfrm>
          <a:off x="0" y="0"/>
          <a:ext cx="0" cy="0"/>
          <a:chOff x="0" y="0"/>
          <a:chExt cx="0" cy="0"/>
        </a:xfrm>
      </p:grpSpPr>
      <p:pic>
        <p:nvPicPr>
          <p:cNvPr id="165" name="Google Shape;165;p22" descr="Free photo: background, abstract, pink, green, blue, purple ..."/>
          <p:cNvPicPr preferRelativeResize="0"/>
          <p:nvPr/>
        </p:nvPicPr>
        <p:blipFill>
          <a:blip r:embed="rId3">
            <a:alphaModFix amt="50000"/>
          </a:blip>
          <a:stretch>
            <a:fillRect/>
          </a:stretch>
        </p:blipFill>
        <p:spPr>
          <a:xfrm>
            <a:off x="0" y="0"/>
            <a:ext cx="9144000" cy="5143500"/>
          </a:xfrm>
          <a:prstGeom prst="rect">
            <a:avLst/>
          </a:prstGeom>
          <a:noFill/>
          <a:ln>
            <a:noFill/>
          </a:ln>
        </p:spPr>
      </p:pic>
      <p:graphicFrame>
        <p:nvGraphicFramePr>
          <p:cNvPr id="166" name="Google Shape;166;p22"/>
          <p:cNvGraphicFramePr/>
          <p:nvPr/>
        </p:nvGraphicFramePr>
        <p:xfrm>
          <a:off x="814900" y="1418150"/>
          <a:ext cx="7239000" cy="3215550"/>
        </p:xfrm>
        <a:graphic>
          <a:graphicData uri="http://schemas.openxmlformats.org/drawingml/2006/table">
            <a:tbl>
              <a:tblPr>
                <a:noFill/>
                <a:tableStyleId>{BF3BA634-AD16-4C33-BEA6-3178C94ED1C4}</a:tableStyleId>
              </a:tblPr>
              <a:tblGrid>
                <a:gridCol w="1407600">
                  <a:extLst>
                    <a:ext uri="{9D8B030D-6E8A-4147-A177-3AD203B41FA5}">
                      <a16:colId xmlns:a16="http://schemas.microsoft.com/office/drawing/2014/main" val="20000"/>
                    </a:ext>
                  </a:extLst>
                </a:gridCol>
                <a:gridCol w="2497675">
                  <a:extLst>
                    <a:ext uri="{9D8B030D-6E8A-4147-A177-3AD203B41FA5}">
                      <a16:colId xmlns:a16="http://schemas.microsoft.com/office/drawing/2014/main" val="20001"/>
                    </a:ext>
                  </a:extLst>
                </a:gridCol>
                <a:gridCol w="3333725">
                  <a:extLst>
                    <a:ext uri="{9D8B030D-6E8A-4147-A177-3AD203B41FA5}">
                      <a16:colId xmlns:a16="http://schemas.microsoft.com/office/drawing/2014/main" val="20002"/>
                    </a:ext>
                  </a:extLst>
                </a:gridCol>
              </a:tblGrid>
              <a:tr h="381000">
                <a:tc>
                  <a:txBody>
                    <a:bodyPr/>
                    <a:lstStyle/>
                    <a:p>
                      <a:pPr marL="0" lvl="0" indent="0" algn="ctr" rtl="0">
                        <a:spcBef>
                          <a:spcPts val="0"/>
                        </a:spcBef>
                        <a:spcAft>
                          <a:spcPts val="0"/>
                        </a:spcAft>
                        <a:buNone/>
                      </a:pPr>
                      <a:r>
                        <a:rPr lang="en" sz="1000" b="1">
                          <a:solidFill>
                            <a:srgbClr val="FFFFFF"/>
                          </a:solidFill>
                          <a:latin typeface="Raleway"/>
                          <a:ea typeface="Raleway"/>
                          <a:cs typeface="Raleway"/>
                          <a:sym typeface="Raleway"/>
                        </a:rPr>
                        <a:t>Metode</a:t>
                      </a:r>
                      <a:endParaRPr sz="1000" b="1">
                        <a:solidFill>
                          <a:srgbClr val="FFFFFF"/>
                        </a:solidFill>
                        <a:latin typeface="Raleway"/>
                        <a:ea typeface="Raleway"/>
                        <a:cs typeface="Raleway"/>
                        <a:sym typeface="Raleway"/>
                      </a:endParaRPr>
                    </a:p>
                  </a:txBody>
                  <a:tcPr marL="91425" marR="91425" marT="91425" marB="91425" anchor="ctr">
                    <a:lnL w="9525" cap="flat" cmpd="sng">
                      <a:solidFill>
                        <a:srgbClr val="FF00FF"/>
                      </a:solidFill>
                      <a:prstDash val="solid"/>
                      <a:round/>
                      <a:headEnd type="none" w="sm" len="sm"/>
                      <a:tailEnd type="none" w="sm" len="sm"/>
                    </a:lnL>
                    <a:lnR w="9525" cap="flat" cmpd="sng">
                      <a:solidFill>
                        <a:srgbClr val="FF00FF"/>
                      </a:solidFill>
                      <a:prstDash val="solid"/>
                      <a:round/>
                      <a:headEnd type="none" w="sm" len="sm"/>
                      <a:tailEnd type="none" w="sm" len="sm"/>
                    </a:lnR>
                    <a:lnT w="9525" cap="flat" cmpd="sng">
                      <a:solidFill>
                        <a:srgbClr val="FF00FF"/>
                      </a:solidFill>
                      <a:prstDash val="solid"/>
                      <a:round/>
                      <a:headEnd type="none" w="sm" len="sm"/>
                      <a:tailEnd type="none" w="sm" len="sm"/>
                    </a:lnT>
                    <a:lnB w="9525" cap="flat" cmpd="sng">
                      <a:solidFill>
                        <a:srgbClr val="FF00FF"/>
                      </a:solidFill>
                      <a:prstDash val="solid"/>
                      <a:round/>
                      <a:headEnd type="none" w="sm" len="sm"/>
                      <a:tailEnd type="none" w="sm" len="sm"/>
                    </a:lnB>
                    <a:solidFill>
                      <a:srgbClr val="4C1130"/>
                    </a:solidFill>
                  </a:tcPr>
                </a:tc>
                <a:tc>
                  <a:txBody>
                    <a:bodyPr/>
                    <a:lstStyle/>
                    <a:p>
                      <a:pPr marL="0" lvl="0" indent="0" algn="ctr" rtl="0">
                        <a:spcBef>
                          <a:spcPts val="0"/>
                        </a:spcBef>
                        <a:spcAft>
                          <a:spcPts val="0"/>
                        </a:spcAft>
                        <a:buNone/>
                      </a:pPr>
                      <a:r>
                        <a:rPr lang="en" sz="1000" b="1">
                          <a:solidFill>
                            <a:srgbClr val="FFFFFF"/>
                          </a:solidFill>
                          <a:latin typeface="Raleway"/>
                          <a:ea typeface="Raleway"/>
                          <a:cs typeface="Raleway"/>
                          <a:sym typeface="Raleway"/>
                        </a:rPr>
                        <a:t>Studi</a:t>
                      </a:r>
                      <a:endParaRPr sz="1000" b="1">
                        <a:solidFill>
                          <a:srgbClr val="FFFFFF"/>
                        </a:solidFill>
                        <a:latin typeface="Raleway"/>
                        <a:ea typeface="Raleway"/>
                        <a:cs typeface="Raleway"/>
                        <a:sym typeface="Raleway"/>
                      </a:endParaRPr>
                    </a:p>
                  </a:txBody>
                  <a:tcPr marL="91425" marR="91425" marT="91425" marB="91425" anchor="ctr">
                    <a:lnL w="9525" cap="flat" cmpd="sng">
                      <a:solidFill>
                        <a:srgbClr val="FF00FF"/>
                      </a:solidFill>
                      <a:prstDash val="solid"/>
                      <a:round/>
                      <a:headEnd type="none" w="sm" len="sm"/>
                      <a:tailEnd type="none" w="sm" len="sm"/>
                    </a:lnL>
                    <a:lnR w="9525" cap="flat" cmpd="sng">
                      <a:solidFill>
                        <a:srgbClr val="FF00FF"/>
                      </a:solidFill>
                      <a:prstDash val="solid"/>
                      <a:round/>
                      <a:headEnd type="none" w="sm" len="sm"/>
                      <a:tailEnd type="none" w="sm" len="sm"/>
                    </a:lnR>
                    <a:lnT w="9525" cap="flat" cmpd="sng">
                      <a:solidFill>
                        <a:srgbClr val="FF00FF"/>
                      </a:solidFill>
                      <a:prstDash val="solid"/>
                      <a:round/>
                      <a:headEnd type="none" w="sm" len="sm"/>
                      <a:tailEnd type="none" w="sm" len="sm"/>
                    </a:lnT>
                    <a:lnB w="9525" cap="flat" cmpd="sng">
                      <a:solidFill>
                        <a:srgbClr val="FF00FF"/>
                      </a:solidFill>
                      <a:prstDash val="solid"/>
                      <a:round/>
                      <a:headEnd type="none" w="sm" len="sm"/>
                      <a:tailEnd type="none" w="sm" len="sm"/>
                    </a:lnB>
                    <a:solidFill>
                      <a:srgbClr val="4C1130"/>
                    </a:solidFill>
                  </a:tcPr>
                </a:tc>
                <a:tc>
                  <a:txBody>
                    <a:bodyPr/>
                    <a:lstStyle/>
                    <a:p>
                      <a:pPr marL="0" lvl="0" indent="0" algn="ctr" rtl="0">
                        <a:spcBef>
                          <a:spcPts val="0"/>
                        </a:spcBef>
                        <a:spcAft>
                          <a:spcPts val="0"/>
                        </a:spcAft>
                        <a:buNone/>
                      </a:pPr>
                      <a:r>
                        <a:rPr lang="en" sz="1000" b="1">
                          <a:solidFill>
                            <a:srgbClr val="FFFFFF"/>
                          </a:solidFill>
                          <a:latin typeface="Raleway"/>
                          <a:ea typeface="Raleway"/>
                          <a:cs typeface="Raleway"/>
                          <a:sym typeface="Raleway"/>
                        </a:rPr>
                        <a:t>Karya</a:t>
                      </a:r>
                      <a:endParaRPr sz="1000" b="1">
                        <a:solidFill>
                          <a:srgbClr val="FFFFFF"/>
                        </a:solidFill>
                        <a:latin typeface="Raleway"/>
                        <a:ea typeface="Raleway"/>
                        <a:cs typeface="Raleway"/>
                        <a:sym typeface="Raleway"/>
                      </a:endParaRPr>
                    </a:p>
                  </a:txBody>
                  <a:tcPr marL="91425" marR="91425" marT="91425" marB="91425" anchor="ctr">
                    <a:lnL w="9525" cap="flat" cmpd="sng">
                      <a:solidFill>
                        <a:srgbClr val="FF00FF"/>
                      </a:solidFill>
                      <a:prstDash val="solid"/>
                      <a:round/>
                      <a:headEnd type="none" w="sm" len="sm"/>
                      <a:tailEnd type="none" w="sm" len="sm"/>
                    </a:lnL>
                    <a:lnR w="9525" cap="flat" cmpd="sng">
                      <a:solidFill>
                        <a:srgbClr val="FF00FF"/>
                      </a:solidFill>
                      <a:prstDash val="solid"/>
                      <a:round/>
                      <a:headEnd type="none" w="sm" len="sm"/>
                      <a:tailEnd type="none" w="sm" len="sm"/>
                    </a:lnR>
                    <a:lnT w="9525" cap="flat" cmpd="sng">
                      <a:solidFill>
                        <a:srgbClr val="FF00FF"/>
                      </a:solidFill>
                      <a:prstDash val="solid"/>
                      <a:round/>
                      <a:headEnd type="none" w="sm" len="sm"/>
                      <a:tailEnd type="none" w="sm" len="sm"/>
                    </a:lnT>
                    <a:lnB w="9525" cap="flat" cmpd="sng">
                      <a:solidFill>
                        <a:srgbClr val="FF00FF"/>
                      </a:solidFill>
                      <a:prstDash val="solid"/>
                      <a:round/>
                      <a:headEnd type="none" w="sm" len="sm"/>
                      <a:tailEnd type="none" w="sm" len="sm"/>
                    </a:lnB>
                    <a:solidFill>
                      <a:srgbClr val="4C1130"/>
                    </a:solidFill>
                  </a:tcPr>
                </a:tc>
                <a:extLst>
                  <a:ext uri="{0D108BD9-81ED-4DB2-BD59-A6C34878D82A}">
                    <a16:rowId xmlns:a16="http://schemas.microsoft.com/office/drawing/2014/main" val="10000"/>
                  </a:ext>
                </a:extLst>
              </a:tr>
              <a:tr h="906725">
                <a:tc>
                  <a:txBody>
                    <a:bodyPr/>
                    <a:lstStyle/>
                    <a:p>
                      <a:pPr marL="0" lvl="0" indent="0" algn="ctr" rtl="0">
                        <a:lnSpc>
                          <a:spcPct val="100000"/>
                        </a:lnSpc>
                        <a:spcBef>
                          <a:spcPts val="0"/>
                        </a:spcBef>
                        <a:spcAft>
                          <a:spcPts val="0"/>
                        </a:spcAft>
                        <a:buNone/>
                      </a:pPr>
                      <a:r>
                        <a:rPr lang="en" sz="1000">
                          <a:latin typeface="Raleway"/>
                          <a:ea typeface="Raleway"/>
                          <a:cs typeface="Raleway"/>
                          <a:sym typeface="Raleway"/>
                        </a:rPr>
                        <a:t>Machine Learning-Based Phishing Detection</a:t>
                      </a:r>
                      <a:endParaRPr sz="1000">
                        <a:latin typeface="Raleway"/>
                        <a:ea typeface="Raleway"/>
                        <a:cs typeface="Raleway"/>
                        <a:sym typeface="Raleway"/>
                      </a:endParaRPr>
                    </a:p>
                  </a:txBody>
                  <a:tcPr marL="91425" marR="91425" marT="91425" marB="91425" anchor="ctr">
                    <a:lnL w="9525" cap="flat" cmpd="sng">
                      <a:solidFill>
                        <a:srgbClr val="FF00FF"/>
                      </a:solidFill>
                      <a:prstDash val="solid"/>
                      <a:round/>
                      <a:headEnd type="none" w="sm" len="sm"/>
                      <a:tailEnd type="none" w="sm" len="sm"/>
                    </a:lnL>
                    <a:lnR w="9525" cap="flat" cmpd="sng">
                      <a:solidFill>
                        <a:srgbClr val="FF00FF"/>
                      </a:solidFill>
                      <a:prstDash val="solid"/>
                      <a:round/>
                      <a:headEnd type="none" w="sm" len="sm"/>
                      <a:tailEnd type="none" w="sm" len="sm"/>
                    </a:lnR>
                    <a:lnT w="9525" cap="flat" cmpd="sng">
                      <a:solidFill>
                        <a:srgbClr val="FF00FF"/>
                      </a:solidFill>
                      <a:prstDash val="solid"/>
                      <a:round/>
                      <a:headEnd type="none" w="sm" len="sm"/>
                      <a:tailEnd type="none" w="sm" len="sm"/>
                    </a:lnT>
                    <a:lnB w="9525" cap="flat" cmpd="sng">
                      <a:solidFill>
                        <a:srgbClr val="FF00FF"/>
                      </a:solidFill>
                      <a:prstDash val="solid"/>
                      <a:round/>
                      <a:headEnd type="none" w="sm" len="sm"/>
                      <a:tailEnd type="none" w="sm" len="sm"/>
                    </a:lnB>
                    <a:solidFill>
                      <a:srgbClr val="FFFFFF"/>
                    </a:solidFill>
                  </a:tcPr>
                </a:tc>
                <a:tc>
                  <a:txBody>
                    <a:bodyPr/>
                    <a:lstStyle/>
                    <a:p>
                      <a:pPr marL="0" lvl="0" indent="0" algn="ctr" rtl="0">
                        <a:lnSpc>
                          <a:spcPct val="100000"/>
                        </a:lnSpc>
                        <a:spcBef>
                          <a:spcPts val="0"/>
                        </a:spcBef>
                        <a:spcAft>
                          <a:spcPts val="0"/>
                        </a:spcAft>
                        <a:buNone/>
                      </a:pPr>
                      <a:r>
                        <a:rPr lang="en" sz="1000">
                          <a:latin typeface="Raleway"/>
                          <a:ea typeface="Raleway"/>
                          <a:cs typeface="Raleway"/>
                          <a:sym typeface="Raleway"/>
                        </a:rPr>
                        <a:t>Penggunaan algoritma seperti Random Forest, SVM, dan XGBoost untuk mendeteksi phishing berdasarkan fitur teks dan URL.</a:t>
                      </a:r>
                      <a:endParaRPr sz="1000">
                        <a:latin typeface="Raleway"/>
                        <a:ea typeface="Raleway"/>
                        <a:cs typeface="Raleway"/>
                        <a:sym typeface="Raleway"/>
                      </a:endParaRPr>
                    </a:p>
                  </a:txBody>
                  <a:tcPr marL="91425" marR="91425" marT="91425" marB="91425" anchor="ctr">
                    <a:lnL w="9525" cap="flat" cmpd="sng">
                      <a:solidFill>
                        <a:srgbClr val="FF00FF"/>
                      </a:solidFill>
                      <a:prstDash val="solid"/>
                      <a:round/>
                      <a:headEnd type="none" w="sm" len="sm"/>
                      <a:tailEnd type="none" w="sm" len="sm"/>
                    </a:lnL>
                    <a:lnR w="9525" cap="flat" cmpd="sng">
                      <a:solidFill>
                        <a:srgbClr val="FF00FF"/>
                      </a:solidFill>
                      <a:prstDash val="solid"/>
                      <a:round/>
                      <a:headEnd type="none" w="sm" len="sm"/>
                      <a:tailEnd type="none" w="sm" len="sm"/>
                    </a:lnR>
                    <a:lnT w="9525" cap="flat" cmpd="sng">
                      <a:solidFill>
                        <a:srgbClr val="FF00FF"/>
                      </a:solidFill>
                      <a:prstDash val="solid"/>
                      <a:round/>
                      <a:headEnd type="none" w="sm" len="sm"/>
                      <a:tailEnd type="none" w="sm" len="sm"/>
                    </a:lnT>
                    <a:lnB w="9525" cap="flat" cmpd="sng">
                      <a:solidFill>
                        <a:srgbClr val="FF00FF"/>
                      </a:solidFill>
                      <a:prstDash val="solid"/>
                      <a:round/>
                      <a:headEnd type="none" w="sm" len="sm"/>
                      <a:tailEnd type="none" w="sm" len="sm"/>
                    </a:lnB>
                    <a:solidFill>
                      <a:srgbClr val="FFFFFF"/>
                    </a:solidFill>
                  </a:tcPr>
                </a:tc>
                <a:tc>
                  <a:txBody>
                    <a:bodyPr/>
                    <a:lstStyle/>
                    <a:p>
                      <a:pPr marL="0" lvl="0" indent="0" algn="ctr" rtl="0">
                        <a:lnSpc>
                          <a:spcPct val="100000"/>
                        </a:lnSpc>
                        <a:spcBef>
                          <a:spcPts val="0"/>
                        </a:spcBef>
                        <a:spcAft>
                          <a:spcPts val="0"/>
                        </a:spcAft>
                        <a:buNone/>
                      </a:pPr>
                      <a:r>
                        <a:rPr lang="en" sz="1000">
                          <a:latin typeface="Raleway"/>
                          <a:ea typeface="Raleway"/>
                          <a:cs typeface="Raleway"/>
                          <a:sym typeface="Raleway"/>
                        </a:rPr>
                        <a:t>“A Machine Learning Framework for Phishing Detection in Email Communication”</a:t>
                      </a:r>
                      <a:endParaRPr sz="1000">
                        <a:latin typeface="Raleway"/>
                        <a:ea typeface="Raleway"/>
                        <a:cs typeface="Raleway"/>
                        <a:sym typeface="Raleway"/>
                      </a:endParaRPr>
                    </a:p>
                    <a:p>
                      <a:pPr marL="0" lvl="0" indent="0" algn="ctr" rtl="0">
                        <a:lnSpc>
                          <a:spcPct val="100000"/>
                        </a:lnSpc>
                        <a:spcBef>
                          <a:spcPts val="0"/>
                        </a:spcBef>
                        <a:spcAft>
                          <a:spcPts val="0"/>
                        </a:spcAft>
                        <a:buNone/>
                      </a:pPr>
                      <a:endParaRPr sz="1000">
                        <a:latin typeface="Raleway"/>
                        <a:ea typeface="Raleway"/>
                        <a:cs typeface="Raleway"/>
                        <a:sym typeface="Raleway"/>
                      </a:endParaRPr>
                    </a:p>
                    <a:p>
                      <a:pPr marL="0" lvl="0" indent="0" algn="ctr" rtl="0">
                        <a:lnSpc>
                          <a:spcPct val="100000"/>
                        </a:lnSpc>
                        <a:spcBef>
                          <a:spcPts val="0"/>
                        </a:spcBef>
                        <a:spcAft>
                          <a:spcPts val="0"/>
                        </a:spcAft>
                        <a:buNone/>
                      </a:pPr>
                      <a:r>
                        <a:rPr lang="en" sz="1000">
                          <a:latin typeface="Raleway"/>
                          <a:ea typeface="Raleway"/>
                          <a:cs typeface="Raleway"/>
                          <a:sym typeface="Raleway"/>
                        </a:rPr>
                        <a:t>Menjelaskan metode berbasis NLP untuk mendeteksi phishing pada email, yang dapat diadaptasi ke pesan real-time.</a:t>
                      </a:r>
                      <a:endParaRPr sz="1000">
                        <a:latin typeface="Raleway"/>
                        <a:ea typeface="Raleway"/>
                        <a:cs typeface="Raleway"/>
                        <a:sym typeface="Raleway"/>
                      </a:endParaRPr>
                    </a:p>
                  </a:txBody>
                  <a:tcPr marL="91425" marR="91425" marT="91425" marB="91425" anchor="ctr">
                    <a:lnL w="9525" cap="flat" cmpd="sng">
                      <a:solidFill>
                        <a:srgbClr val="FF00FF"/>
                      </a:solidFill>
                      <a:prstDash val="solid"/>
                      <a:round/>
                      <a:headEnd type="none" w="sm" len="sm"/>
                      <a:tailEnd type="none" w="sm" len="sm"/>
                    </a:lnL>
                    <a:lnR w="9525" cap="flat" cmpd="sng">
                      <a:solidFill>
                        <a:srgbClr val="FF00FF"/>
                      </a:solidFill>
                      <a:prstDash val="solid"/>
                      <a:round/>
                      <a:headEnd type="none" w="sm" len="sm"/>
                      <a:tailEnd type="none" w="sm" len="sm"/>
                    </a:lnR>
                    <a:lnT w="9525" cap="flat" cmpd="sng">
                      <a:solidFill>
                        <a:srgbClr val="FF00FF"/>
                      </a:solidFill>
                      <a:prstDash val="solid"/>
                      <a:round/>
                      <a:headEnd type="none" w="sm" len="sm"/>
                      <a:tailEnd type="none" w="sm" len="sm"/>
                    </a:lnT>
                    <a:lnB w="9525" cap="flat" cmpd="sng">
                      <a:solidFill>
                        <a:srgbClr val="FF00FF"/>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606175">
                <a:tc>
                  <a:txBody>
                    <a:bodyPr/>
                    <a:lstStyle/>
                    <a:p>
                      <a:pPr marL="0" lvl="0" indent="0" algn="ctr" rtl="0">
                        <a:spcBef>
                          <a:spcPts val="0"/>
                        </a:spcBef>
                        <a:spcAft>
                          <a:spcPts val="0"/>
                        </a:spcAft>
                        <a:buNone/>
                      </a:pPr>
                      <a:r>
                        <a:rPr lang="en" sz="1000">
                          <a:latin typeface="Raleway"/>
                          <a:ea typeface="Raleway"/>
                          <a:cs typeface="Raleway"/>
                          <a:sym typeface="Raleway"/>
                        </a:rPr>
                        <a:t>Natural Language Processing (NLP) for Text Classification</a:t>
                      </a:r>
                      <a:endParaRPr sz="1000">
                        <a:latin typeface="Raleway"/>
                        <a:ea typeface="Raleway"/>
                        <a:cs typeface="Raleway"/>
                        <a:sym typeface="Raleway"/>
                      </a:endParaRPr>
                    </a:p>
                  </a:txBody>
                  <a:tcPr marL="91425" marR="91425" marT="91425" marB="91425" anchor="ctr">
                    <a:lnL w="9525" cap="flat" cmpd="sng">
                      <a:solidFill>
                        <a:srgbClr val="FF00FF"/>
                      </a:solidFill>
                      <a:prstDash val="solid"/>
                      <a:round/>
                      <a:headEnd type="none" w="sm" len="sm"/>
                      <a:tailEnd type="none" w="sm" len="sm"/>
                    </a:lnL>
                    <a:lnR w="9525" cap="flat" cmpd="sng">
                      <a:solidFill>
                        <a:srgbClr val="FF00FF"/>
                      </a:solidFill>
                      <a:prstDash val="solid"/>
                      <a:round/>
                      <a:headEnd type="none" w="sm" len="sm"/>
                      <a:tailEnd type="none" w="sm" len="sm"/>
                    </a:lnR>
                    <a:lnT w="9525" cap="flat" cmpd="sng">
                      <a:solidFill>
                        <a:srgbClr val="FF00FF"/>
                      </a:solidFill>
                      <a:prstDash val="solid"/>
                      <a:round/>
                      <a:headEnd type="none" w="sm" len="sm"/>
                      <a:tailEnd type="none" w="sm" len="sm"/>
                    </a:lnT>
                    <a:lnB w="9525" cap="flat" cmpd="sng">
                      <a:solidFill>
                        <a:srgbClr val="FF00FF"/>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1000">
                          <a:latin typeface="Raleway"/>
                          <a:ea typeface="Raleway"/>
                          <a:cs typeface="Raleway"/>
                          <a:sym typeface="Raleway"/>
                        </a:rPr>
                        <a:t>Penggunaan NLP untuk memahami konteks pesan phishing. Fokus pada pendekatan seperti TF-IDF, Deep Learning Models (LSTM, GRU), dan Transformer-based Models (BERT, GPT)</a:t>
                      </a:r>
                      <a:endParaRPr sz="1000">
                        <a:latin typeface="Raleway"/>
                        <a:ea typeface="Raleway"/>
                        <a:cs typeface="Raleway"/>
                        <a:sym typeface="Raleway"/>
                      </a:endParaRPr>
                    </a:p>
                  </a:txBody>
                  <a:tcPr marL="91425" marR="91425" marT="91425" marB="91425" anchor="ctr">
                    <a:lnL w="9525" cap="flat" cmpd="sng">
                      <a:solidFill>
                        <a:srgbClr val="FF00FF"/>
                      </a:solidFill>
                      <a:prstDash val="solid"/>
                      <a:round/>
                      <a:headEnd type="none" w="sm" len="sm"/>
                      <a:tailEnd type="none" w="sm" len="sm"/>
                    </a:lnL>
                    <a:lnR w="9525" cap="flat" cmpd="sng">
                      <a:solidFill>
                        <a:srgbClr val="FF00FF"/>
                      </a:solidFill>
                      <a:prstDash val="solid"/>
                      <a:round/>
                      <a:headEnd type="none" w="sm" len="sm"/>
                      <a:tailEnd type="none" w="sm" len="sm"/>
                    </a:lnR>
                    <a:lnT w="9525" cap="flat" cmpd="sng">
                      <a:solidFill>
                        <a:srgbClr val="FF00FF"/>
                      </a:solidFill>
                      <a:prstDash val="solid"/>
                      <a:round/>
                      <a:headEnd type="none" w="sm" len="sm"/>
                      <a:tailEnd type="none" w="sm" len="sm"/>
                    </a:lnT>
                    <a:lnB w="9525" cap="flat" cmpd="sng">
                      <a:solidFill>
                        <a:srgbClr val="FF00FF"/>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1000">
                          <a:latin typeface="Raleway"/>
                          <a:ea typeface="Raleway"/>
                          <a:cs typeface="Raleway"/>
                          <a:sym typeface="Raleway"/>
                        </a:rPr>
                        <a:t>“PhishBERT: A Pre-trained Model for Phishing Detection in Natural Language Text.”</a:t>
                      </a:r>
                      <a:endParaRPr sz="1000">
                        <a:latin typeface="Raleway"/>
                        <a:ea typeface="Raleway"/>
                        <a:cs typeface="Raleway"/>
                        <a:sym typeface="Raleway"/>
                      </a:endParaRPr>
                    </a:p>
                  </a:txBody>
                  <a:tcPr marL="91425" marR="91425" marT="91425" marB="91425" anchor="ctr">
                    <a:lnL w="9525" cap="flat" cmpd="sng">
                      <a:solidFill>
                        <a:srgbClr val="FF00FF"/>
                      </a:solidFill>
                      <a:prstDash val="solid"/>
                      <a:round/>
                      <a:headEnd type="none" w="sm" len="sm"/>
                      <a:tailEnd type="none" w="sm" len="sm"/>
                    </a:lnL>
                    <a:lnR w="9525" cap="flat" cmpd="sng">
                      <a:solidFill>
                        <a:srgbClr val="FF00FF"/>
                      </a:solidFill>
                      <a:prstDash val="solid"/>
                      <a:round/>
                      <a:headEnd type="none" w="sm" len="sm"/>
                      <a:tailEnd type="none" w="sm" len="sm"/>
                    </a:lnR>
                    <a:lnT w="9525" cap="flat" cmpd="sng">
                      <a:solidFill>
                        <a:srgbClr val="FF00FF"/>
                      </a:solidFill>
                      <a:prstDash val="solid"/>
                      <a:round/>
                      <a:headEnd type="none" w="sm" len="sm"/>
                      <a:tailEnd type="none" w="sm" len="sm"/>
                    </a:lnT>
                    <a:lnB w="9525" cap="flat" cmpd="sng">
                      <a:solidFill>
                        <a:srgbClr val="FF00FF"/>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 sz="1000">
                          <a:latin typeface="Raleway"/>
                          <a:ea typeface="Raleway"/>
                          <a:cs typeface="Raleway"/>
                          <a:sym typeface="Raleway"/>
                        </a:rPr>
                        <a:t>Phishing Detection in Real-Time Systems</a:t>
                      </a:r>
                      <a:endParaRPr sz="1000">
                        <a:latin typeface="Raleway"/>
                        <a:ea typeface="Raleway"/>
                        <a:cs typeface="Raleway"/>
                        <a:sym typeface="Raleway"/>
                      </a:endParaRPr>
                    </a:p>
                  </a:txBody>
                  <a:tcPr marL="91425" marR="91425" marT="91425" marB="91425" anchor="ctr">
                    <a:lnL w="9525" cap="flat" cmpd="sng">
                      <a:solidFill>
                        <a:srgbClr val="FF00FF"/>
                      </a:solidFill>
                      <a:prstDash val="solid"/>
                      <a:round/>
                      <a:headEnd type="none" w="sm" len="sm"/>
                      <a:tailEnd type="none" w="sm" len="sm"/>
                    </a:lnL>
                    <a:lnR w="9525" cap="flat" cmpd="sng">
                      <a:solidFill>
                        <a:srgbClr val="FF00FF"/>
                      </a:solidFill>
                      <a:prstDash val="solid"/>
                      <a:round/>
                      <a:headEnd type="none" w="sm" len="sm"/>
                      <a:tailEnd type="none" w="sm" len="sm"/>
                    </a:lnR>
                    <a:lnT w="9525" cap="flat" cmpd="sng">
                      <a:solidFill>
                        <a:srgbClr val="FF00FF"/>
                      </a:solidFill>
                      <a:prstDash val="solid"/>
                      <a:round/>
                      <a:headEnd type="none" w="sm" len="sm"/>
                      <a:tailEnd type="none" w="sm" len="sm"/>
                    </a:lnT>
                    <a:lnB w="9525" cap="flat" cmpd="sng">
                      <a:solidFill>
                        <a:srgbClr val="FF00FF"/>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1000">
                          <a:latin typeface="Raleway"/>
                          <a:ea typeface="Raleway"/>
                          <a:cs typeface="Raleway"/>
                          <a:sym typeface="Raleway"/>
                        </a:rPr>
                        <a:t>Deteksi phishing secara real-time di lingkungan seperti obrolan, email, dan aplikasi sosial media.</a:t>
                      </a:r>
                      <a:endParaRPr sz="1000">
                        <a:latin typeface="Raleway"/>
                        <a:ea typeface="Raleway"/>
                        <a:cs typeface="Raleway"/>
                        <a:sym typeface="Raleway"/>
                      </a:endParaRPr>
                    </a:p>
                  </a:txBody>
                  <a:tcPr marL="91425" marR="91425" marT="91425" marB="91425" anchor="ctr">
                    <a:lnL w="9525" cap="flat" cmpd="sng">
                      <a:solidFill>
                        <a:srgbClr val="FF00FF"/>
                      </a:solidFill>
                      <a:prstDash val="solid"/>
                      <a:round/>
                      <a:headEnd type="none" w="sm" len="sm"/>
                      <a:tailEnd type="none" w="sm" len="sm"/>
                    </a:lnL>
                    <a:lnR w="9525" cap="flat" cmpd="sng">
                      <a:solidFill>
                        <a:srgbClr val="FF00FF"/>
                      </a:solidFill>
                      <a:prstDash val="solid"/>
                      <a:round/>
                      <a:headEnd type="none" w="sm" len="sm"/>
                      <a:tailEnd type="none" w="sm" len="sm"/>
                    </a:lnR>
                    <a:lnT w="9525" cap="flat" cmpd="sng">
                      <a:solidFill>
                        <a:srgbClr val="FF00FF"/>
                      </a:solidFill>
                      <a:prstDash val="solid"/>
                      <a:round/>
                      <a:headEnd type="none" w="sm" len="sm"/>
                      <a:tailEnd type="none" w="sm" len="sm"/>
                    </a:lnT>
                    <a:lnB w="9525" cap="flat" cmpd="sng">
                      <a:solidFill>
                        <a:srgbClr val="FF00FF"/>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1000">
                          <a:latin typeface="Raleway"/>
                          <a:ea typeface="Raleway"/>
                          <a:cs typeface="Raleway"/>
                          <a:sym typeface="Raleway"/>
                        </a:rPr>
                        <a:t>“Real-Time Phishing Detection on Social Media Using Machine Learning Algorithms.”</a:t>
                      </a:r>
                      <a:endParaRPr sz="1000">
                        <a:latin typeface="Raleway"/>
                        <a:ea typeface="Raleway"/>
                        <a:cs typeface="Raleway"/>
                        <a:sym typeface="Raleway"/>
                      </a:endParaRPr>
                    </a:p>
                  </a:txBody>
                  <a:tcPr marL="91425" marR="91425" marT="91425" marB="91425" anchor="ctr">
                    <a:lnL w="9525" cap="flat" cmpd="sng">
                      <a:solidFill>
                        <a:srgbClr val="FF00FF"/>
                      </a:solidFill>
                      <a:prstDash val="solid"/>
                      <a:round/>
                      <a:headEnd type="none" w="sm" len="sm"/>
                      <a:tailEnd type="none" w="sm" len="sm"/>
                    </a:lnL>
                    <a:lnR w="9525" cap="flat" cmpd="sng">
                      <a:solidFill>
                        <a:srgbClr val="FF00FF"/>
                      </a:solidFill>
                      <a:prstDash val="solid"/>
                      <a:round/>
                      <a:headEnd type="none" w="sm" len="sm"/>
                      <a:tailEnd type="none" w="sm" len="sm"/>
                    </a:lnR>
                    <a:lnT w="9525" cap="flat" cmpd="sng">
                      <a:solidFill>
                        <a:srgbClr val="FF00FF"/>
                      </a:solidFill>
                      <a:prstDash val="solid"/>
                      <a:round/>
                      <a:headEnd type="none" w="sm" len="sm"/>
                      <a:tailEnd type="none" w="sm" len="sm"/>
                    </a:lnT>
                    <a:lnB w="9525" cap="flat" cmpd="sng">
                      <a:solidFill>
                        <a:srgbClr val="FF00FF"/>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bl>
          </a:graphicData>
        </a:graphic>
      </p:graphicFrame>
      <p:sp>
        <p:nvSpPr>
          <p:cNvPr id="167" name="Google Shape;167;p22"/>
          <p:cNvSpPr txBox="1">
            <a:spLocks noGrp="1"/>
          </p:cNvSpPr>
          <p:nvPr>
            <p:ph type="title"/>
          </p:nvPr>
        </p:nvSpPr>
        <p:spPr>
          <a:xfrm>
            <a:off x="727800" y="497175"/>
            <a:ext cx="7688400" cy="872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000"/>
              <a:t>RELATED WORKS</a:t>
            </a:r>
            <a:endParaRPr sz="3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674EA7"/>
        </a:solidFill>
        <a:effectLst/>
      </p:bgPr>
    </p:bg>
    <p:spTree>
      <p:nvGrpSpPr>
        <p:cNvPr id="1" name="Shape 171"/>
        <p:cNvGrpSpPr/>
        <p:nvPr/>
      </p:nvGrpSpPr>
      <p:grpSpPr>
        <a:xfrm>
          <a:off x="0" y="0"/>
          <a:ext cx="0" cy="0"/>
          <a:chOff x="0" y="0"/>
          <a:chExt cx="0" cy="0"/>
        </a:xfrm>
      </p:grpSpPr>
      <p:pic>
        <p:nvPicPr>
          <p:cNvPr id="172" name="Google Shape;172;p23" descr="Free photo: background, abstract, pink, green, blue, purple ..."/>
          <p:cNvPicPr preferRelativeResize="0"/>
          <p:nvPr/>
        </p:nvPicPr>
        <p:blipFill>
          <a:blip r:embed="rId3">
            <a:alphaModFix amt="50000"/>
          </a:blip>
          <a:stretch>
            <a:fillRect/>
          </a:stretch>
        </p:blipFill>
        <p:spPr>
          <a:xfrm>
            <a:off x="0" y="0"/>
            <a:ext cx="9144000" cy="5143500"/>
          </a:xfrm>
          <a:prstGeom prst="rect">
            <a:avLst/>
          </a:prstGeom>
          <a:noFill/>
          <a:ln>
            <a:noFill/>
          </a:ln>
        </p:spPr>
      </p:pic>
      <p:graphicFrame>
        <p:nvGraphicFramePr>
          <p:cNvPr id="173" name="Google Shape;173;p23"/>
          <p:cNvGraphicFramePr/>
          <p:nvPr/>
        </p:nvGraphicFramePr>
        <p:xfrm>
          <a:off x="814900" y="1418150"/>
          <a:ext cx="7239000" cy="3398400"/>
        </p:xfrm>
        <a:graphic>
          <a:graphicData uri="http://schemas.openxmlformats.org/drawingml/2006/table">
            <a:tbl>
              <a:tblPr>
                <a:noFill/>
                <a:tableStyleId>{BF3BA634-AD16-4C33-BEA6-3178C94ED1C4}</a:tableStyleId>
              </a:tblPr>
              <a:tblGrid>
                <a:gridCol w="1481675">
                  <a:extLst>
                    <a:ext uri="{9D8B030D-6E8A-4147-A177-3AD203B41FA5}">
                      <a16:colId xmlns:a16="http://schemas.microsoft.com/office/drawing/2014/main" val="20000"/>
                    </a:ext>
                  </a:extLst>
                </a:gridCol>
                <a:gridCol w="2360100">
                  <a:extLst>
                    <a:ext uri="{9D8B030D-6E8A-4147-A177-3AD203B41FA5}">
                      <a16:colId xmlns:a16="http://schemas.microsoft.com/office/drawing/2014/main" val="20001"/>
                    </a:ext>
                  </a:extLst>
                </a:gridCol>
                <a:gridCol w="3397225">
                  <a:extLst>
                    <a:ext uri="{9D8B030D-6E8A-4147-A177-3AD203B41FA5}">
                      <a16:colId xmlns:a16="http://schemas.microsoft.com/office/drawing/2014/main" val="20002"/>
                    </a:ext>
                  </a:extLst>
                </a:gridCol>
              </a:tblGrid>
              <a:tr h="381000">
                <a:tc>
                  <a:txBody>
                    <a:bodyPr/>
                    <a:lstStyle/>
                    <a:p>
                      <a:pPr marL="0" lvl="0" indent="0" algn="ctr" rtl="0">
                        <a:spcBef>
                          <a:spcPts val="0"/>
                        </a:spcBef>
                        <a:spcAft>
                          <a:spcPts val="0"/>
                        </a:spcAft>
                        <a:buNone/>
                      </a:pPr>
                      <a:r>
                        <a:rPr lang="en" sz="1000" b="1">
                          <a:solidFill>
                            <a:srgbClr val="FFFFFF"/>
                          </a:solidFill>
                          <a:latin typeface="Raleway"/>
                          <a:ea typeface="Raleway"/>
                          <a:cs typeface="Raleway"/>
                          <a:sym typeface="Raleway"/>
                        </a:rPr>
                        <a:t>Metode</a:t>
                      </a:r>
                      <a:endParaRPr sz="1000" b="1">
                        <a:solidFill>
                          <a:srgbClr val="FFFFFF"/>
                        </a:solidFill>
                        <a:latin typeface="Raleway"/>
                        <a:ea typeface="Raleway"/>
                        <a:cs typeface="Raleway"/>
                        <a:sym typeface="Raleway"/>
                      </a:endParaRPr>
                    </a:p>
                  </a:txBody>
                  <a:tcPr marL="91425" marR="91425" marT="91425" marB="91425" anchor="ctr">
                    <a:lnL w="9525" cap="flat" cmpd="sng">
                      <a:solidFill>
                        <a:srgbClr val="FF00FF"/>
                      </a:solidFill>
                      <a:prstDash val="solid"/>
                      <a:round/>
                      <a:headEnd type="none" w="sm" len="sm"/>
                      <a:tailEnd type="none" w="sm" len="sm"/>
                    </a:lnL>
                    <a:lnR w="9525" cap="flat" cmpd="sng">
                      <a:solidFill>
                        <a:srgbClr val="FF00FF"/>
                      </a:solidFill>
                      <a:prstDash val="solid"/>
                      <a:round/>
                      <a:headEnd type="none" w="sm" len="sm"/>
                      <a:tailEnd type="none" w="sm" len="sm"/>
                    </a:lnR>
                    <a:lnT w="9525" cap="flat" cmpd="sng">
                      <a:solidFill>
                        <a:srgbClr val="FF00FF"/>
                      </a:solidFill>
                      <a:prstDash val="solid"/>
                      <a:round/>
                      <a:headEnd type="none" w="sm" len="sm"/>
                      <a:tailEnd type="none" w="sm" len="sm"/>
                    </a:lnT>
                    <a:lnB w="9525" cap="flat" cmpd="sng">
                      <a:solidFill>
                        <a:srgbClr val="FF00FF"/>
                      </a:solidFill>
                      <a:prstDash val="solid"/>
                      <a:round/>
                      <a:headEnd type="none" w="sm" len="sm"/>
                      <a:tailEnd type="none" w="sm" len="sm"/>
                    </a:lnB>
                    <a:solidFill>
                      <a:srgbClr val="4C1130"/>
                    </a:solidFill>
                  </a:tcPr>
                </a:tc>
                <a:tc>
                  <a:txBody>
                    <a:bodyPr/>
                    <a:lstStyle/>
                    <a:p>
                      <a:pPr marL="0" lvl="0" indent="0" algn="ctr" rtl="0">
                        <a:spcBef>
                          <a:spcPts val="0"/>
                        </a:spcBef>
                        <a:spcAft>
                          <a:spcPts val="0"/>
                        </a:spcAft>
                        <a:buNone/>
                      </a:pPr>
                      <a:r>
                        <a:rPr lang="en" sz="1000" b="1">
                          <a:solidFill>
                            <a:srgbClr val="FFFFFF"/>
                          </a:solidFill>
                          <a:latin typeface="Raleway"/>
                          <a:ea typeface="Raleway"/>
                          <a:cs typeface="Raleway"/>
                          <a:sym typeface="Raleway"/>
                        </a:rPr>
                        <a:t>Studi</a:t>
                      </a:r>
                      <a:endParaRPr sz="1000" b="1">
                        <a:solidFill>
                          <a:srgbClr val="FFFFFF"/>
                        </a:solidFill>
                        <a:latin typeface="Raleway"/>
                        <a:ea typeface="Raleway"/>
                        <a:cs typeface="Raleway"/>
                        <a:sym typeface="Raleway"/>
                      </a:endParaRPr>
                    </a:p>
                  </a:txBody>
                  <a:tcPr marL="91425" marR="91425" marT="91425" marB="91425" anchor="ctr">
                    <a:lnL w="9525" cap="flat" cmpd="sng">
                      <a:solidFill>
                        <a:srgbClr val="FF00FF"/>
                      </a:solidFill>
                      <a:prstDash val="solid"/>
                      <a:round/>
                      <a:headEnd type="none" w="sm" len="sm"/>
                      <a:tailEnd type="none" w="sm" len="sm"/>
                    </a:lnL>
                    <a:lnR w="9525" cap="flat" cmpd="sng">
                      <a:solidFill>
                        <a:srgbClr val="FF00FF"/>
                      </a:solidFill>
                      <a:prstDash val="solid"/>
                      <a:round/>
                      <a:headEnd type="none" w="sm" len="sm"/>
                      <a:tailEnd type="none" w="sm" len="sm"/>
                    </a:lnR>
                    <a:lnT w="9525" cap="flat" cmpd="sng">
                      <a:solidFill>
                        <a:srgbClr val="FF00FF"/>
                      </a:solidFill>
                      <a:prstDash val="solid"/>
                      <a:round/>
                      <a:headEnd type="none" w="sm" len="sm"/>
                      <a:tailEnd type="none" w="sm" len="sm"/>
                    </a:lnT>
                    <a:lnB w="9525" cap="flat" cmpd="sng">
                      <a:solidFill>
                        <a:srgbClr val="FF00FF"/>
                      </a:solidFill>
                      <a:prstDash val="solid"/>
                      <a:round/>
                      <a:headEnd type="none" w="sm" len="sm"/>
                      <a:tailEnd type="none" w="sm" len="sm"/>
                    </a:lnB>
                    <a:solidFill>
                      <a:srgbClr val="4C1130"/>
                    </a:solidFill>
                  </a:tcPr>
                </a:tc>
                <a:tc>
                  <a:txBody>
                    <a:bodyPr/>
                    <a:lstStyle/>
                    <a:p>
                      <a:pPr marL="0" lvl="0" indent="0" algn="ctr" rtl="0">
                        <a:spcBef>
                          <a:spcPts val="0"/>
                        </a:spcBef>
                        <a:spcAft>
                          <a:spcPts val="0"/>
                        </a:spcAft>
                        <a:buNone/>
                      </a:pPr>
                      <a:r>
                        <a:rPr lang="en" sz="1000" b="1">
                          <a:solidFill>
                            <a:srgbClr val="FFFFFF"/>
                          </a:solidFill>
                          <a:latin typeface="Raleway"/>
                          <a:ea typeface="Raleway"/>
                          <a:cs typeface="Raleway"/>
                          <a:sym typeface="Raleway"/>
                        </a:rPr>
                        <a:t>Karya</a:t>
                      </a:r>
                      <a:endParaRPr sz="1000" b="1">
                        <a:solidFill>
                          <a:srgbClr val="FFFFFF"/>
                        </a:solidFill>
                        <a:latin typeface="Raleway"/>
                        <a:ea typeface="Raleway"/>
                        <a:cs typeface="Raleway"/>
                        <a:sym typeface="Raleway"/>
                      </a:endParaRPr>
                    </a:p>
                  </a:txBody>
                  <a:tcPr marL="91425" marR="91425" marT="91425" marB="91425" anchor="ctr">
                    <a:lnL w="9525" cap="flat" cmpd="sng">
                      <a:solidFill>
                        <a:srgbClr val="FF00FF"/>
                      </a:solidFill>
                      <a:prstDash val="solid"/>
                      <a:round/>
                      <a:headEnd type="none" w="sm" len="sm"/>
                      <a:tailEnd type="none" w="sm" len="sm"/>
                    </a:lnL>
                    <a:lnR w="9525" cap="flat" cmpd="sng">
                      <a:solidFill>
                        <a:srgbClr val="FF00FF"/>
                      </a:solidFill>
                      <a:prstDash val="solid"/>
                      <a:round/>
                      <a:headEnd type="none" w="sm" len="sm"/>
                      <a:tailEnd type="none" w="sm" len="sm"/>
                    </a:lnR>
                    <a:lnT w="9525" cap="flat" cmpd="sng">
                      <a:solidFill>
                        <a:srgbClr val="FF00FF"/>
                      </a:solidFill>
                      <a:prstDash val="solid"/>
                      <a:round/>
                      <a:headEnd type="none" w="sm" len="sm"/>
                      <a:tailEnd type="none" w="sm" len="sm"/>
                    </a:lnT>
                    <a:lnB w="9525" cap="flat" cmpd="sng">
                      <a:solidFill>
                        <a:srgbClr val="FF00FF"/>
                      </a:solidFill>
                      <a:prstDash val="solid"/>
                      <a:round/>
                      <a:headEnd type="none" w="sm" len="sm"/>
                      <a:tailEnd type="none" w="sm" len="sm"/>
                    </a:lnB>
                    <a:solidFill>
                      <a:srgbClr val="4C1130"/>
                    </a:solidFill>
                  </a:tcPr>
                </a:tc>
                <a:extLst>
                  <a:ext uri="{0D108BD9-81ED-4DB2-BD59-A6C34878D82A}">
                    <a16:rowId xmlns:a16="http://schemas.microsoft.com/office/drawing/2014/main" val="10000"/>
                  </a:ext>
                </a:extLst>
              </a:tr>
              <a:tr h="707750">
                <a:tc>
                  <a:txBody>
                    <a:bodyPr/>
                    <a:lstStyle/>
                    <a:p>
                      <a:pPr marL="0" lvl="0" indent="0" algn="ctr" rtl="0">
                        <a:lnSpc>
                          <a:spcPct val="100000"/>
                        </a:lnSpc>
                        <a:spcBef>
                          <a:spcPts val="0"/>
                        </a:spcBef>
                        <a:spcAft>
                          <a:spcPts val="0"/>
                        </a:spcAft>
                        <a:buNone/>
                      </a:pPr>
                      <a:r>
                        <a:rPr lang="en" sz="1000">
                          <a:latin typeface="Raleway"/>
                          <a:ea typeface="Raleway"/>
                          <a:cs typeface="Raleway"/>
                          <a:sym typeface="Raleway"/>
                        </a:rPr>
                        <a:t>URL Analysis for Phishing Detection</a:t>
                      </a:r>
                      <a:endParaRPr sz="1000">
                        <a:latin typeface="Raleway"/>
                        <a:ea typeface="Raleway"/>
                        <a:cs typeface="Raleway"/>
                        <a:sym typeface="Raleway"/>
                      </a:endParaRPr>
                    </a:p>
                  </a:txBody>
                  <a:tcPr marL="91425" marR="91425" marT="91425" marB="91425" anchor="ctr">
                    <a:lnL w="9525" cap="flat" cmpd="sng">
                      <a:solidFill>
                        <a:srgbClr val="FF00FF"/>
                      </a:solidFill>
                      <a:prstDash val="solid"/>
                      <a:round/>
                      <a:headEnd type="none" w="sm" len="sm"/>
                      <a:tailEnd type="none" w="sm" len="sm"/>
                    </a:lnL>
                    <a:lnR w="9525" cap="flat" cmpd="sng">
                      <a:solidFill>
                        <a:srgbClr val="FF00FF"/>
                      </a:solidFill>
                      <a:prstDash val="solid"/>
                      <a:round/>
                      <a:headEnd type="none" w="sm" len="sm"/>
                      <a:tailEnd type="none" w="sm" len="sm"/>
                    </a:lnR>
                    <a:lnT w="9525" cap="flat" cmpd="sng">
                      <a:solidFill>
                        <a:srgbClr val="FF00FF"/>
                      </a:solidFill>
                      <a:prstDash val="solid"/>
                      <a:round/>
                      <a:headEnd type="none" w="sm" len="sm"/>
                      <a:tailEnd type="none" w="sm" len="sm"/>
                    </a:lnT>
                    <a:lnB w="9525" cap="flat" cmpd="sng">
                      <a:solidFill>
                        <a:srgbClr val="FF00FF"/>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1000">
                          <a:latin typeface="Raleway"/>
                          <a:ea typeface="Raleway"/>
                          <a:cs typeface="Raleway"/>
                          <a:sym typeface="Raleway"/>
                        </a:rPr>
                        <a:t>Analisis URL untuk mendeteksi tautan phishing berdasarkan panjang URL, subdomain mencurigakan, validitas sertifikat SSL.</a:t>
                      </a:r>
                      <a:endParaRPr sz="1000">
                        <a:latin typeface="Raleway"/>
                        <a:ea typeface="Raleway"/>
                        <a:cs typeface="Raleway"/>
                        <a:sym typeface="Raleway"/>
                      </a:endParaRPr>
                    </a:p>
                  </a:txBody>
                  <a:tcPr marL="91425" marR="91425" marT="91425" marB="91425" anchor="ctr">
                    <a:lnL w="9525" cap="flat" cmpd="sng">
                      <a:solidFill>
                        <a:srgbClr val="FF00FF"/>
                      </a:solidFill>
                      <a:prstDash val="solid"/>
                      <a:round/>
                      <a:headEnd type="none" w="sm" len="sm"/>
                      <a:tailEnd type="none" w="sm" len="sm"/>
                    </a:lnL>
                    <a:lnR w="9525" cap="flat" cmpd="sng">
                      <a:solidFill>
                        <a:srgbClr val="FF00FF"/>
                      </a:solidFill>
                      <a:prstDash val="solid"/>
                      <a:round/>
                      <a:headEnd type="none" w="sm" len="sm"/>
                      <a:tailEnd type="none" w="sm" len="sm"/>
                    </a:lnR>
                    <a:lnT w="9525" cap="flat" cmpd="sng">
                      <a:solidFill>
                        <a:srgbClr val="FF00FF"/>
                      </a:solidFill>
                      <a:prstDash val="solid"/>
                      <a:round/>
                      <a:headEnd type="none" w="sm" len="sm"/>
                      <a:tailEnd type="none" w="sm" len="sm"/>
                    </a:lnT>
                    <a:lnB w="9525" cap="flat" cmpd="sng">
                      <a:solidFill>
                        <a:srgbClr val="FF00FF"/>
                      </a:solidFill>
                      <a:prstDash val="solid"/>
                      <a:round/>
                      <a:headEnd type="none" w="sm" len="sm"/>
                      <a:tailEnd type="none" w="sm" len="sm"/>
                    </a:lnB>
                    <a:solidFill>
                      <a:srgbClr val="FFFFFF"/>
                    </a:solidFill>
                  </a:tcPr>
                </a:tc>
                <a:tc>
                  <a:txBody>
                    <a:bodyPr/>
                    <a:lstStyle/>
                    <a:p>
                      <a:pPr marL="0" lvl="0" indent="0" algn="ctr" rtl="0">
                        <a:lnSpc>
                          <a:spcPct val="100000"/>
                        </a:lnSpc>
                        <a:spcBef>
                          <a:spcPts val="0"/>
                        </a:spcBef>
                        <a:spcAft>
                          <a:spcPts val="0"/>
                        </a:spcAft>
                        <a:buNone/>
                      </a:pPr>
                      <a:r>
                        <a:rPr lang="en" sz="1000">
                          <a:latin typeface="Raleway"/>
                          <a:ea typeface="Raleway"/>
                          <a:cs typeface="Raleway"/>
                          <a:sym typeface="Raleway"/>
                        </a:rPr>
                        <a:t>“Lightweight URL Phishing Detection with Machine Learning.”</a:t>
                      </a:r>
                      <a:endParaRPr sz="1000">
                        <a:latin typeface="Raleway"/>
                        <a:ea typeface="Raleway"/>
                        <a:cs typeface="Raleway"/>
                        <a:sym typeface="Raleway"/>
                      </a:endParaRPr>
                    </a:p>
                  </a:txBody>
                  <a:tcPr marL="91425" marR="91425" marT="91425" marB="91425" anchor="ctr">
                    <a:lnL w="9525" cap="flat" cmpd="sng">
                      <a:solidFill>
                        <a:srgbClr val="FF00FF"/>
                      </a:solidFill>
                      <a:prstDash val="solid"/>
                      <a:round/>
                      <a:headEnd type="none" w="sm" len="sm"/>
                      <a:tailEnd type="none" w="sm" len="sm"/>
                    </a:lnL>
                    <a:lnR w="9525" cap="flat" cmpd="sng">
                      <a:solidFill>
                        <a:srgbClr val="FF00FF"/>
                      </a:solidFill>
                      <a:prstDash val="solid"/>
                      <a:round/>
                      <a:headEnd type="none" w="sm" len="sm"/>
                      <a:tailEnd type="none" w="sm" len="sm"/>
                    </a:lnR>
                    <a:lnT w="9525" cap="flat" cmpd="sng">
                      <a:solidFill>
                        <a:srgbClr val="FF00FF"/>
                      </a:solidFill>
                      <a:prstDash val="solid"/>
                      <a:round/>
                      <a:headEnd type="none" w="sm" len="sm"/>
                      <a:tailEnd type="none" w="sm" len="sm"/>
                    </a:lnT>
                    <a:lnB w="9525" cap="flat" cmpd="sng">
                      <a:solidFill>
                        <a:srgbClr val="FF00FF"/>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443175">
                <a:tc>
                  <a:txBody>
                    <a:bodyPr/>
                    <a:lstStyle/>
                    <a:p>
                      <a:pPr marL="0" lvl="0" indent="0" algn="ctr" rtl="0">
                        <a:spcBef>
                          <a:spcPts val="0"/>
                        </a:spcBef>
                        <a:spcAft>
                          <a:spcPts val="0"/>
                        </a:spcAft>
                        <a:buNone/>
                      </a:pPr>
                      <a:r>
                        <a:rPr lang="en" sz="1000">
                          <a:latin typeface="Raleway"/>
                          <a:ea typeface="Raleway"/>
                          <a:cs typeface="Raleway"/>
                          <a:sym typeface="Raleway"/>
                        </a:rPr>
                        <a:t>Hybrid Approaches: Combination of Text and URL Analysis</a:t>
                      </a:r>
                      <a:endParaRPr sz="1000">
                        <a:latin typeface="Raleway"/>
                        <a:ea typeface="Raleway"/>
                        <a:cs typeface="Raleway"/>
                        <a:sym typeface="Raleway"/>
                      </a:endParaRPr>
                    </a:p>
                  </a:txBody>
                  <a:tcPr marL="91425" marR="91425" marT="91425" marB="91425" anchor="ctr">
                    <a:lnL w="9525" cap="flat" cmpd="sng">
                      <a:solidFill>
                        <a:srgbClr val="FF00FF"/>
                      </a:solidFill>
                      <a:prstDash val="solid"/>
                      <a:round/>
                      <a:headEnd type="none" w="sm" len="sm"/>
                      <a:tailEnd type="none" w="sm" len="sm"/>
                    </a:lnL>
                    <a:lnR w="9525" cap="flat" cmpd="sng">
                      <a:solidFill>
                        <a:srgbClr val="FF00FF"/>
                      </a:solidFill>
                      <a:prstDash val="solid"/>
                      <a:round/>
                      <a:headEnd type="none" w="sm" len="sm"/>
                      <a:tailEnd type="none" w="sm" len="sm"/>
                    </a:lnR>
                    <a:lnT w="9525" cap="flat" cmpd="sng">
                      <a:solidFill>
                        <a:srgbClr val="FF00FF"/>
                      </a:solidFill>
                      <a:prstDash val="solid"/>
                      <a:round/>
                      <a:headEnd type="none" w="sm" len="sm"/>
                      <a:tailEnd type="none" w="sm" len="sm"/>
                    </a:lnT>
                    <a:lnB w="9525" cap="flat" cmpd="sng">
                      <a:solidFill>
                        <a:srgbClr val="FF00FF"/>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1000">
                          <a:latin typeface="Raleway"/>
                          <a:ea typeface="Raleway"/>
                          <a:cs typeface="Raleway"/>
                          <a:sym typeface="Raleway"/>
                        </a:rPr>
                        <a:t>Menggabungkan analisis teks (konten pesan) dan URL (jika ada) untuk meningkatkan akurasi deteksi phishing.</a:t>
                      </a:r>
                      <a:endParaRPr sz="1000">
                        <a:latin typeface="Raleway"/>
                        <a:ea typeface="Raleway"/>
                        <a:cs typeface="Raleway"/>
                        <a:sym typeface="Raleway"/>
                      </a:endParaRPr>
                    </a:p>
                  </a:txBody>
                  <a:tcPr marL="91425" marR="91425" marT="91425" marB="91425" anchor="ctr">
                    <a:lnL w="9525" cap="flat" cmpd="sng">
                      <a:solidFill>
                        <a:srgbClr val="FF00FF"/>
                      </a:solidFill>
                      <a:prstDash val="solid"/>
                      <a:round/>
                      <a:headEnd type="none" w="sm" len="sm"/>
                      <a:tailEnd type="none" w="sm" len="sm"/>
                    </a:lnL>
                    <a:lnR w="9525" cap="flat" cmpd="sng">
                      <a:solidFill>
                        <a:srgbClr val="FF00FF"/>
                      </a:solidFill>
                      <a:prstDash val="solid"/>
                      <a:round/>
                      <a:headEnd type="none" w="sm" len="sm"/>
                      <a:tailEnd type="none" w="sm" len="sm"/>
                    </a:lnR>
                    <a:lnT w="9525" cap="flat" cmpd="sng">
                      <a:solidFill>
                        <a:srgbClr val="FF00FF"/>
                      </a:solidFill>
                      <a:prstDash val="solid"/>
                      <a:round/>
                      <a:headEnd type="none" w="sm" len="sm"/>
                      <a:tailEnd type="none" w="sm" len="sm"/>
                    </a:lnT>
                    <a:lnB w="9525" cap="flat" cmpd="sng">
                      <a:solidFill>
                        <a:srgbClr val="FF00FF"/>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1000">
                          <a:latin typeface="Raleway"/>
                          <a:ea typeface="Raleway"/>
                          <a:cs typeface="Raleway"/>
                          <a:sym typeface="Raleway"/>
                        </a:rPr>
                        <a:t>“A Hybrid Machine Learning Approach for Email and URL Phishing Detection.”</a:t>
                      </a:r>
                      <a:endParaRPr sz="1000">
                        <a:latin typeface="Raleway"/>
                        <a:ea typeface="Raleway"/>
                        <a:cs typeface="Raleway"/>
                        <a:sym typeface="Raleway"/>
                      </a:endParaRPr>
                    </a:p>
                  </a:txBody>
                  <a:tcPr marL="91425" marR="91425" marT="91425" marB="91425" anchor="ctr">
                    <a:lnL w="9525" cap="flat" cmpd="sng">
                      <a:solidFill>
                        <a:srgbClr val="FF00FF"/>
                      </a:solidFill>
                      <a:prstDash val="solid"/>
                      <a:round/>
                      <a:headEnd type="none" w="sm" len="sm"/>
                      <a:tailEnd type="none" w="sm" len="sm"/>
                    </a:lnL>
                    <a:lnR w="9525" cap="flat" cmpd="sng">
                      <a:solidFill>
                        <a:srgbClr val="FF00FF"/>
                      </a:solidFill>
                      <a:prstDash val="solid"/>
                      <a:round/>
                      <a:headEnd type="none" w="sm" len="sm"/>
                      <a:tailEnd type="none" w="sm" len="sm"/>
                    </a:lnR>
                    <a:lnT w="9525" cap="flat" cmpd="sng">
                      <a:solidFill>
                        <a:srgbClr val="FF00FF"/>
                      </a:solidFill>
                      <a:prstDash val="solid"/>
                      <a:round/>
                      <a:headEnd type="none" w="sm" len="sm"/>
                      <a:tailEnd type="none" w="sm" len="sm"/>
                    </a:lnT>
                    <a:lnB w="9525" cap="flat" cmpd="sng">
                      <a:solidFill>
                        <a:srgbClr val="FF00FF"/>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 sz="1000">
                          <a:latin typeface="Raleway"/>
                          <a:ea typeface="Raleway"/>
                          <a:cs typeface="Raleway"/>
                          <a:sym typeface="Raleway"/>
                        </a:rPr>
                        <a:t>User Behavior and Social Engineering Analysis</a:t>
                      </a:r>
                      <a:endParaRPr sz="1000">
                        <a:latin typeface="Raleway"/>
                        <a:ea typeface="Raleway"/>
                        <a:cs typeface="Raleway"/>
                        <a:sym typeface="Raleway"/>
                      </a:endParaRPr>
                    </a:p>
                  </a:txBody>
                  <a:tcPr marL="91425" marR="91425" marT="91425" marB="91425" anchor="ctr">
                    <a:lnL w="9525" cap="flat" cmpd="sng">
                      <a:solidFill>
                        <a:srgbClr val="FF00FF"/>
                      </a:solidFill>
                      <a:prstDash val="solid"/>
                      <a:round/>
                      <a:headEnd type="none" w="sm" len="sm"/>
                      <a:tailEnd type="none" w="sm" len="sm"/>
                    </a:lnL>
                    <a:lnR w="9525" cap="flat" cmpd="sng">
                      <a:solidFill>
                        <a:srgbClr val="FF00FF"/>
                      </a:solidFill>
                      <a:prstDash val="solid"/>
                      <a:round/>
                      <a:headEnd type="none" w="sm" len="sm"/>
                      <a:tailEnd type="none" w="sm" len="sm"/>
                    </a:lnR>
                    <a:lnT w="9525" cap="flat" cmpd="sng">
                      <a:solidFill>
                        <a:srgbClr val="FF00FF"/>
                      </a:solidFill>
                      <a:prstDash val="solid"/>
                      <a:round/>
                      <a:headEnd type="none" w="sm" len="sm"/>
                      <a:tailEnd type="none" w="sm" len="sm"/>
                    </a:lnT>
                    <a:lnB w="9525" cap="flat" cmpd="sng">
                      <a:solidFill>
                        <a:srgbClr val="FF00FF"/>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1000">
                          <a:latin typeface="Raleway"/>
                          <a:ea typeface="Raleway"/>
                          <a:cs typeface="Raleway"/>
                          <a:sym typeface="Raleway"/>
                        </a:rPr>
                        <a:t>Analisis pola interaksi pengguna dan teknik rekayasa sosial dalam serangan phishing.</a:t>
                      </a:r>
                      <a:endParaRPr sz="1000">
                        <a:latin typeface="Raleway"/>
                        <a:ea typeface="Raleway"/>
                        <a:cs typeface="Raleway"/>
                        <a:sym typeface="Raleway"/>
                      </a:endParaRPr>
                    </a:p>
                  </a:txBody>
                  <a:tcPr marL="91425" marR="91425" marT="91425" marB="91425" anchor="ctr">
                    <a:lnL w="9525" cap="flat" cmpd="sng">
                      <a:solidFill>
                        <a:srgbClr val="FF00FF"/>
                      </a:solidFill>
                      <a:prstDash val="solid"/>
                      <a:round/>
                      <a:headEnd type="none" w="sm" len="sm"/>
                      <a:tailEnd type="none" w="sm" len="sm"/>
                    </a:lnL>
                    <a:lnR w="9525" cap="flat" cmpd="sng">
                      <a:solidFill>
                        <a:srgbClr val="FF00FF"/>
                      </a:solidFill>
                      <a:prstDash val="solid"/>
                      <a:round/>
                      <a:headEnd type="none" w="sm" len="sm"/>
                      <a:tailEnd type="none" w="sm" len="sm"/>
                    </a:lnR>
                    <a:lnT w="9525" cap="flat" cmpd="sng">
                      <a:solidFill>
                        <a:srgbClr val="FF00FF"/>
                      </a:solidFill>
                      <a:prstDash val="solid"/>
                      <a:round/>
                      <a:headEnd type="none" w="sm" len="sm"/>
                      <a:tailEnd type="none" w="sm" len="sm"/>
                    </a:lnT>
                    <a:lnB w="9525" cap="flat" cmpd="sng">
                      <a:solidFill>
                        <a:srgbClr val="FF00FF"/>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1000">
                          <a:latin typeface="Raleway"/>
                          <a:ea typeface="Raleway"/>
                          <a:cs typeface="Raleway"/>
                          <a:sym typeface="Raleway"/>
                        </a:rPr>
                        <a:t>“Detecting Social Engineering in Real-Time Chat Applications.”</a:t>
                      </a:r>
                      <a:endParaRPr sz="1000">
                        <a:latin typeface="Raleway"/>
                        <a:ea typeface="Raleway"/>
                        <a:cs typeface="Raleway"/>
                        <a:sym typeface="Raleway"/>
                      </a:endParaRPr>
                    </a:p>
                  </a:txBody>
                  <a:tcPr marL="91425" marR="91425" marT="91425" marB="91425" anchor="ctr">
                    <a:lnL w="9525" cap="flat" cmpd="sng">
                      <a:solidFill>
                        <a:srgbClr val="FF00FF"/>
                      </a:solidFill>
                      <a:prstDash val="solid"/>
                      <a:round/>
                      <a:headEnd type="none" w="sm" len="sm"/>
                      <a:tailEnd type="none" w="sm" len="sm"/>
                    </a:lnL>
                    <a:lnR w="9525" cap="flat" cmpd="sng">
                      <a:solidFill>
                        <a:srgbClr val="FF00FF"/>
                      </a:solidFill>
                      <a:prstDash val="solid"/>
                      <a:round/>
                      <a:headEnd type="none" w="sm" len="sm"/>
                      <a:tailEnd type="none" w="sm" len="sm"/>
                    </a:lnR>
                    <a:lnT w="9525" cap="flat" cmpd="sng">
                      <a:solidFill>
                        <a:srgbClr val="FF00FF"/>
                      </a:solidFill>
                      <a:prstDash val="solid"/>
                      <a:round/>
                      <a:headEnd type="none" w="sm" len="sm"/>
                      <a:tailEnd type="none" w="sm" len="sm"/>
                    </a:lnT>
                    <a:lnB w="9525" cap="flat" cmpd="sng">
                      <a:solidFill>
                        <a:srgbClr val="FF00FF"/>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 sz="1000">
                          <a:latin typeface="Raleway"/>
                          <a:ea typeface="Raleway"/>
                          <a:cs typeface="Raleway"/>
                          <a:sym typeface="Raleway"/>
                        </a:rPr>
                        <a:t>Adversarial Machine Learning for Phishing Detection</a:t>
                      </a:r>
                      <a:endParaRPr sz="1000">
                        <a:latin typeface="Raleway"/>
                        <a:ea typeface="Raleway"/>
                        <a:cs typeface="Raleway"/>
                        <a:sym typeface="Raleway"/>
                      </a:endParaRPr>
                    </a:p>
                  </a:txBody>
                  <a:tcPr marL="91425" marR="91425" marT="91425" marB="91425" anchor="ctr">
                    <a:lnL w="9525" cap="flat" cmpd="sng">
                      <a:solidFill>
                        <a:srgbClr val="FF00FF"/>
                      </a:solidFill>
                      <a:prstDash val="solid"/>
                      <a:round/>
                      <a:headEnd type="none" w="sm" len="sm"/>
                      <a:tailEnd type="none" w="sm" len="sm"/>
                    </a:lnL>
                    <a:lnR w="9525" cap="flat" cmpd="sng">
                      <a:solidFill>
                        <a:srgbClr val="FF00FF"/>
                      </a:solidFill>
                      <a:prstDash val="solid"/>
                      <a:round/>
                      <a:headEnd type="none" w="sm" len="sm"/>
                      <a:tailEnd type="none" w="sm" len="sm"/>
                    </a:lnR>
                    <a:lnT w="9525" cap="flat" cmpd="sng">
                      <a:solidFill>
                        <a:srgbClr val="FF00FF"/>
                      </a:solidFill>
                      <a:prstDash val="solid"/>
                      <a:round/>
                      <a:headEnd type="none" w="sm" len="sm"/>
                      <a:tailEnd type="none" w="sm" len="sm"/>
                    </a:lnT>
                    <a:lnB w="9525" cap="flat" cmpd="sng">
                      <a:solidFill>
                        <a:srgbClr val="FF00FF"/>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1000">
                          <a:latin typeface="Raleway"/>
                          <a:ea typeface="Raleway"/>
                          <a:cs typeface="Raleway"/>
                          <a:sym typeface="Raleway"/>
                        </a:rPr>
                        <a:t>Mengatasi tantangan serangan phishing yang memanfaatkan teknik pengelakan seperti adversarial attacks.</a:t>
                      </a:r>
                      <a:endParaRPr sz="1000">
                        <a:latin typeface="Raleway"/>
                        <a:ea typeface="Raleway"/>
                        <a:cs typeface="Raleway"/>
                        <a:sym typeface="Raleway"/>
                      </a:endParaRPr>
                    </a:p>
                  </a:txBody>
                  <a:tcPr marL="91425" marR="91425" marT="91425" marB="91425" anchor="ctr">
                    <a:lnL w="9525" cap="flat" cmpd="sng">
                      <a:solidFill>
                        <a:srgbClr val="FF00FF"/>
                      </a:solidFill>
                      <a:prstDash val="solid"/>
                      <a:round/>
                      <a:headEnd type="none" w="sm" len="sm"/>
                      <a:tailEnd type="none" w="sm" len="sm"/>
                    </a:lnL>
                    <a:lnR w="9525" cap="flat" cmpd="sng">
                      <a:solidFill>
                        <a:srgbClr val="FF00FF"/>
                      </a:solidFill>
                      <a:prstDash val="solid"/>
                      <a:round/>
                      <a:headEnd type="none" w="sm" len="sm"/>
                      <a:tailEnd type="none" w="sm" len="sm"/>
                    </a:lnR>
                    <a:lnT w="9525" cap="flat" cmpd="sng">
                      <a:solidFill>
                        <a:srgbClr val="FF00FF"/>
                      </a:solidFill>
                      <a:prstDash val="solid"/>
                      <a:round/>
                      <a:headEnd type="none" w="sm" len="sm"/>
                      <a:tailEnd type="none" w="sm" len="sm"/>
                    </a:lnT>
                    <a:lnB w="9525" cap="flat" cmpd="sng">
                      <a:solidFill>
                        <a:srgbClr val="FF00FF"/>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1000">
                          <a:latin typeface="Raleway"/>
                          <a:ea typeface="Raleway"/>
                          <a:cs typeface="Raleway"/>
                          <a:sym typeface="Raleway"/>
                        </a:rPr>
                        <a:t>“Robust Phishing Detection Against Adversarial Examples.”</a:t>
                      </a:r>
                      <a:endParaRPr sz="1000">
                        <a:latin typeface="Raleway"/>
                        <a:ea typeface="Raleway"/>
                        <a:cs typeface="Raleway"/>
                        <a:sym typeface="Raleway"/>
                      </a:endParaRPr>
                    </a:p>
                  </a:txBody>
                  <a:tcPr marL="91425" marR="91425" marT="91425" marB="91425" anchor="ctr">
                    <a:lnL w="9525" cap="flat" cmpd="sng">
                      <a:solidFill>
                        <a:srgbClr val="FF00FF"/>
                      </a:solidFill>
                      <a:prstDash val="solid"/>
                      <a:round/>
                      <a:headEnd type="none" w="sm" len="sm"/>
                      <a:tailEnd type="none" w="sm" len="sm"/>
                    </a:lnL>
                    <a:lnR w="9525" cap="flat" cmpd="sng">
                      <a:solidFill>
                        <a:srgbClr val="FF00FF"/>
                      </a:solidFill>
                      <a:prstDash val="solid"/>
                      <a:round/>
                      <a:headEnd type="none" w="sm" len="sm"/>
                      <a:tailEnd type="none" w="sm" len="sm"/>
                    </a:lnR>
                    <a:lnT w="9525" cap="flat" cmpd="sng">
                      <a:solidFill>
                        <a:srgbClr val="FF00FF"/>
                      </a:solidFill>
                      <a:prstDash val="solid"/>
                      <a:round/>
                      <a:headEnd type="none" w="sm" len="sm"/>
                      <a:tailEnd type="none" w="sm" len="sm"/>
                    </a:lnT>
                    <a:lnB w="9525" cap="flat" cmpd="sng">
                      <a:solidFill>
                        <a:srgbClr val="FF00FF"/>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bl>
          </a:graphicData>
        </a:graphic>
      </p:graphicFrame>
      <p:sp>
        <p:nvSpPr>
          <p:cNvPr id="174" name="Google Shape;174;p23"/>
          <p:cNvSpPr txBox="1">
            <a:spLocks noGrp="1"/>
          </p:cNvSpPr>
          <p:nvPr>
            <p:ph type="title"/>
          </p:nvPr>
        </p:nvSpPr>
        <p:spPr>
          <a:xfrm>
            <a:off x="727800" y="497175"/>
            <a:ext cx="7688400" cy="872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000"/>
              <a:t>RELATED WORKS</a:t>
            </a:r>
            <a:endParaRPr sz="3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674EA7"/>
        </a:solidFill>
        <a:effectLst/>
      </p:bgPr>
    </p:bg>
    <p:spTree>
      <p:nvGrpSpPr>
        <p:cNvPr id="1" name="Shape 178"/>
        <p:cNvGrpSpPr/>
        <p:nvPr/>
      </p:nvGrpSpPr>
      <p:grpSpPr>
        <a:xfrm>
          <a:off x="0" y="0"/>
          <a:ext cx="0" cy="0"/>
          <a:chOff x="0" y="0"/>
          <a:chExt cx="0" cy="0"/>
        </a:xfrm>
      </p:grpSpPr>
      <p:pic>
        <p:nvPicPr>
          <p:cNvPr id="179" name="Google Shape;179;p24" descr="Free photo: background, abstract, pink, green, blue, purple ..."/>
          <p:cNvPicPr preferRelativeResize="0"/>
          <p:nvPr/>
        </p:nvPicPr>
        <p:blipFill>
          <a:blip r:embed="rId3">
            <a:alphaModFix amt="50000"/>
          </a:blip>
          <a:stretch>
            <a:fillRect/>
          </a:stretch>
        </p:blipFill>
        <p:spPr>
          <a:xfrm>
            <a:off x="0" y="0"/>
            <a:ext cx="9144000" cy="5143500"/>
          </a:xfrm>
          <a:prstGeom prst="rect">
            <a:avLst/>
          </a:prstGeom>
          <a:noFill/>
          <a:ln>
            <a:noFill/>
          </a:ln>
        </p:spPr>
      </p:pic>
      <p:sp>
        <p:nvSpPr>
          <p:cNvPr id="180" name="Google Shape;180;p24"/>
          <p:cNvSpPr txBox="1">
            <a:spLocks noGrp="1"/>
          </p:cNvSpPr>
          <p:nvPr>
            <p:ph type="title"/>
          </p:nvPr>
        </p:nvSpPr>
        <p:spPr>
          <a:xfrm>
            <a:off x="727800" y="1457150"/>
            <a:ext cx="7688400" cy="1211700"/>
          </a:xfrm>
          <a:prstGeom prst="rect">
            <a:avLst/>
          </a:prstGeom>
        </p:spPr>
        <p:txBody>
          <a:bodyPr spcFirstLastPara="1" wrap="square" lIns="91425" tIns="91425" rIns="91425" bIns="91425" anchor="t" anchorCtr="0">
            <a:normAutofit fontScale="90000"/>
          </a:bodyPr>
          <a:lstStyle/>
          <a:p>
            <a:pPr marL="457200" lvl="0" indent="-321944" algn="l" rtl="0">
              <a:spcBef>
                <a:spcPts val="0"/>
              </a:spcBef>
              <a:spcAft>
                <a:spcPts val="0"/>
              </a:spcAft>
              <a:buSzPct val="100000"/>
              <a:buChar char="●"/>
            </a:pPr>
            <a:r>
              <a:rPr lang="en" sz="1633" dirty="0"/>
              <a:t>A High-Accuracy Phishing Website Detection Method Based on Machine Learning</a:t>
            </a:r>
            <a:endParaRPr sz="1633" dirty="0"/>
          </a:p>
          <a:p>
            <a:pPr marL="0" lvl="0" indent="457200" algn="l" rtl="0">
              <a:spcBef>
                <a:spcPts val="0"/>
              </a:spcBef>
              <a:spcAft>
                <a:spcPts val="0"/>
              </a:spcAft>
              <a:buNone/>
            </a:pPr>
            <a:r>
              <a:rPr lang="en" sz="1300" b="0" i="1" u="sng" dirty="0">
                <a:hlinkClick r:id="rId4"/>
              </a:rPr>
              <a:t>https://www.sciencedirect.com/science/article/pii/S2214212623001370</a:t>
            </a:r>
            <a:endParaRPr sz="1300" b="0" i="1" u="sng" dirty="0"/>
          </a:p>
          <a:p>
            <a:pPr marL="0" lvl="0" indent="457200" algn="l" rtl="0">
              <a:spcBef>
                <a:spcPts val="0"/>
              </a:spcBef>
              <a:spcAft>
                <a:spcPts val="0"/>
              </a:spcAft>
              <a:buNone/>
            </a:pPr>
            <a:endParaRPr sz="1300" b="0" u="sng" dirty="0"/>
          </a:p>
          <a:p>
            <a:pPr marL="457200" lvl="0" indent="-321944" algn="l" rtl="0">
              <a:spcBef>
                <a:spcPts val="0"/>
              </a:spcBef>
              <a:spcAft>
                <a:spcPts val="0"/>
              </a:spcAft>
              <a:buSzPct val="100000"/>
              <a:buChar char="●"/>
            </a:pPr>
            <a:r>
              <a:rPr lang="en" sz="1633" dirty="0"/>
              <a:t>Intrusion Detection Based on Phishing Detection with Machine Learning</a:t>
            </a:r>
            <a:endParaRPr sz="1633" dirty="0"/>
          </a:p>
          <a:p>
            <a:pPr marL="0" lvl="0" indent="0" algn="l" rtl="0">
              <a:spcBef>
                <a:spcPts val="0"/>
              </a:spcBef>
              <a:spcAft>
                <a:spcPts val="0"/>
              </a:spcAft>
              <a:buNone/>
            </a:pPr>
            <a:r>
              <a:rPr lang="en" sz="1300" b="0" u="sng" dirty="0"/>
              <a:t>	</a:t>
            </a:r>
            <a:r>
              <a:rPr lang="en" sz="1300" b="0" i="1" u="sng" dirty="0">
                <a:hlinkClick r:id="rId5"/>
              </a:rPr>
              <a:t>https://www.sciencedirect.com/science/article/pii/S2665917423003392</a:t>
            </a:r>
            <a:endParaRPr sz="1300" b="0" i="1" u="sng" dirty="0"/>
          </a:p>
          <a:p>
            <a:pPr marL="0" lvl="0" indent="0" algn="l" rtl="0">
              <a:spcBef>
                <a:spcPts val="0"/>
              </a:spcBef>
              <a:spcAft>
                <a:spcPts val="0"/>
              </a:spcAft>
              <a:buNone/>
            </a:pPr>
            <a:endParaRPr sz="1300" b="0" u="sng" dirty="0"/>
          </a:p>
          <a:p>
            <a:pPr marL="0" lvl="0" indent="0" algn="l" rtl="0">
              <a:spcBef>
                <a:spcPts val="0"/>
              </a:spcBef>
              <a:spcAft>
                <a:spcPts val="0"/>
              </a:spcAft>
              <a:buSzPct val="82500"/>
              <a:buNone/>
            </a:pPr>
            <a:endParaRPr sz="1200" i="1" u="sng" dirty="0"/>
          </a:p>
        </p:txBody>
      </p:sp>
      <p:sp>
        <p:nvSpPr>
          <p:cNvPr id="181" name="Google Shape;181;p24"/>
          <p:cNvSpPr txBox="1">
            <a:spLocks noGrp="1"/>
          </p:cNvSpPr>
          <p:nvPr>
            <p:ph type="title"/>
          </p:nvPr>
        </p:nvSpPr>
        <p:spPr>
          <a:xfrm>
            <a:off x="727800" y="497175"/>
            <a:ext cx="7688400" cy="151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000"/>
              <a:t>RELATED WORKS (REFERENCES)</a:t>
            </a:r>
            <a:endParaRPr sz="3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674EA7"/>
        </a:solidFill>
        <a:effectLst/>
      </p:bgPr>
    </p:bg>
    <p:spTree>
      <p:nvGrpSpPr>
        <p:cNvPr id="1" name="Shape 185"/>
        <p:cNvGrpSpPr/>
        <p:nvPr/>
      </p:nvGrpSpPr>
      <p:grpSpPr>
        <a:xfrm>
          <a:off x="0" y="0"/>
          <a:ext cx="0" cy="0"/>
          <a:chOff x="0" y="0"/>
          <a:chExt cx="0" cy="0"/>
        </a:xfrm>
      </p:grpSpPr>
      <p:pic>
        <p:nvPicPr>
          <p:cNvPr id="186" name="Google Shape;186;p25" descr="Free photo: background, abstract, pink, green, blue, purple ..."/>
          <p:cNvPicPr preferRelativeResize="0"/>
          <p:nvPr/>
        </p:nvPicPr>
        <p:blipFill>
          <a:blip r:embed="rId3">
            <a:alphaModFix amt="50000"/>
          </a:blip>
          <a:stretch>
            <a:fillRect/>
          </a:stretch>
        </p:blipFill>
        <p:spPr>
          <a:xfrm>
            <a:off x="0" y="0"/>
            <a:ext cx="9144000" cy="5143500"/>
          </a:xfrm>
          <a:prstGeom prst="rect">
            <a:avLst/>
          </a:prstGeom>
          <a:noFill/>
          <a:ln>
            <a:noFill/>
          </a:ln>
        </p:spPr>
      </p:pic>
      <p:sp>
        <p:nvSpPr>
          <p:cNvPr id="187" name="Google Shape;187;p25"/>
          <p:cNvSpPr txBox="1">
            <a:spLocks noGrp="1"/>
          </p:cNvSpPr>
          <p:nvPr>
            <p:ph type="title"/>
          </p:nvPr>
        </p:nvSpPr>
        <p:spPr>
          <a:xfrm>
            <a:off x="727800" y="497175"/>
            <a:ext cx="7688400" cy="151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000"/>
              <a:t>CHAT SYSTEM</a:t>
            </a:r>
            <a:endParaRPr sz="3000"/>
          </a:p>
        </p:txBody>
      </p:sp>
      <p:pic>
        <p:nvPicPr>
          <p:cNvPr id="188" name="Google Shape;188;p25"/>
          <p:cNvPicPr preferRelativeResize="0"/>
          <p:nvPr/>
        </p:nvPicPr>
        <p:blipFill>
          <a:blip r:embed="rId4">
            <a:alphaModFix/>
          </a:blip>
          <a:stretch>
            <a:fillRect/>
          </a:stretch>
        </p:blipFill>
        <p:spPr>
          <a:xfrm>
            <a:off x="807350" y="1827075"/>
            <a:ext cx="7529300" cy="2228325"/>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674EA7"/>
        </a:solidFill>
        <a:effectLst/>
      </p:bgPr>
    </p:bg>
    <p:spTree>
      <p:nvGrpSpPr>
        <p:cNvPr id="1" name="Shape 192"/>
        <p:cNvGrpSpPr/>
        <p:nvPr/>
      </p:nvGrpSpPr>
      <p:grpSpPr>
        <a:xfrm>
          <a:off x="0" y="0"/>
          <a:ext cx="0" cy="0"/>
          <a:chOff x="0" y="0"/>
          <a:chExt cx="0" cy="0"/>
        </a:xfrm>
      </p:grpSpPr>
      <p:pic>
        <p:nvPicPr>
          <p:cNvPr id="193" name="Google Shape;193;p26" descr="Free photo: background, abstract, pink, green, blue, purple ..."/>
          <p:cNvPicPr preferRelativeResize="0"/>
          <p:nvPr/>
        </p:nvPicPr>
        <p:blipFill>
          <a:blip r:embed="rId3">
            <a:alphaModFix amt="50000"/>
          </a:blip>
          <a:stretch>
            <a:fillRect/>
          </a:stretch>
        </p:blipFill>
        <p:spPr>
          <a:xfrm>
            <a:off x="0" y="0"/>
            <a:ext cx="9144000" cy="5143500"/>
          </a:xfrm>
          <a:prstGeom prst="rect">
            <a:avLst/>
          </a:prstGeom>
          <a:noFill/>
          <a:ln>
            <a:noFill/>
          </a:ln>
        </p:spPr>
      </p:pic>
      <p:sp>
        <p:nvSpPr>
          <p:cNvPr id="194" name="Google Shape;194;p26"/>
          <p:cNvSpPr txBox="1">
            <a:spLocks noGrp="1"/>
          </p:cNvSpPr>
          <p:nvPr>
            <p:ph type="title"/>
          </p:nvPr>
        </p:nvSpPr>
        <p:spPr>
          <a:xfrm>
            <a:off x="727800" y="1457150"/>
            <a:ext cx="7688400" cy="32133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400" i="1" u="sng">
                <a:solidFill>
                  <a:srgbClr val="FFFFFF"/>
                </a:solidFill>
              </a:rPr>
              <a:t>Phising_Site_URL.csv</a:t>
            </a:r>
            <a:endParaRPr sz="1400" i="1" u="sng">
              <a:solidFill>
                <a:srgbClr val="FFFFFF"/>
              </a:solidFill>
            </a:endParaRPr>
          </a:p>
          <a:p>
            <a:pPr marL="0" lvl="0" indent="0" algn="l" rtl="0">
              <a:lnSpc>
                <a:spcPct val="150000"/>
              </a:lnSpc>
              <a:spcBef>
                <a:spcPts val="0"/>
              </a:spcBef>
              <a:spcAft>
                <a:spcPts val="0"/>
              </a:spcAft>
              <a:buNone/>
            </a:pPr>
            <a:endParaRPr sz="1400" i="1" u="sng">
              <a:solidFill>
                <a:srgbClr val="FFFFFF"/>
              </a:solidFill>
            </a:endParaRPr>
          </a:p>
          <a:p>
            <a:pPr marL="0" lvl="0" indent="0" algn="l" rtl="0">
              <a:lnSpc>
                <a:spcPct val="150000"/>
              </a:lnSpc>
              <a:spcBef>
                <a:spcPts val="0"/>
              </a:spcBef>
              <a:spcAft>
                <a:spcPts val="0"/>
              </a:spcAft>
              <a:buNone/>
            </a:pPr>
            <a:endParaRPr sz="1400" i="1" u="sng">
              <a:solidFill>
                <a:srgbClr val="FFFFFF"/>
              </a:solidFill>
            </a:endParaRPr>
          </a:p>
          <a:p>
            <a:pPr marL="0" lvl="0" indent="0" algn="l" rtl="0">
              <a:lnSpc>
                <a:spcPct val="150000"/>
              </a:lnSpc>
              <a:spcBef>
                <a:spcPts val="0"/>
              </a:spcBef>
              <a:spcAft>
                <a:spcPts val="0"/>
              </a:spcAft>
              <a:buNone/>
            </a:pPr>
            <a:endParaRPr sz="1400" i="1" u="sng">
              <a:solidFill>
                <a:srgbClr val="FFFFFF"/>
              </a:solidFill>
            </a:endParaRPr>
          </a:p>
          <a:p>
            <a:pPr marL="0" lvl="0" indent="0" algn="l" rtl="0">
              <a:lnSpc>
                <a:spcPct val="150000"/>
              </a:lnSpc>
              <a:spcBef>
                <a:spcPts val="0"/>
              </a:spcBef>
              <a:spcAft>
                <a:spcPts val="0"/>
              </a:spcAft>
              <a:buNone/>
            </a:pPr>
            <a:endParaRPr sz="1400" i="1" u="sng">
              <a:solidFill>
                <a:srgbClr val="FFFFFF"/>
              </a:solidFill>
            </a:endParaRPr>
          </a:p>
          <a:p>
            <a:pPr marL="0" lvl="0" indent="0" algn="l" rtl="0">
              <a:lnSpc>
                <a:spcPct val="120000"/>
              </a:lnSpc>
              <a:spcBef>
                <a:spcPts val="0"/>
              </a:spcBef>
              <a:spcAft>
                <a:spcPts val="0"/>
              </a:spcAft>
              <a:buNone/>
            </a:pPr>
            <a:endParaRPr sz="1400" b="0">
              <a:solidFill>
                <a:srgbClr val="FFFFFF"/>
              </a:solidFill>
            </a:endParaRPr>
          </a:p>
          <a:p>
            <a:pPr marL="0" lvl="0" indent="0" algn="l" rtl="0">
              <a:lnSpc>
                <a:spcPct val="120000"/>
              </a:lnSpc>
              <a:spcBef>
                <a:spcPts val="0"/>
              </a:spcBef>
              <a:spcAft>
                <a:spcPts val="0"/>
              </a:spcAft>
              <a:buNone/>
            </a:pPr>
            <a:endParaRPr sz="1400" b="0">
              <a:solidFill>
                <a:srgbClr val="FFFFFF"/>
              </a:solidFill>
            </a:endParaRPr>
          </a:p>
          <a:p>
            <a:pPr marL="0" lvl="0" indent="0" algn="l" rtl="0">
              <a:lnSpc>
                <a:spcPct val="120000"/>
              </a:lnSpc>
              <a:spcBef>
                <a:spcPts val="0"/>
              </a:spcBef>
              <a:spcAft>
                <a:spcPts val="0"/>
              </a:spcAft>
              <a:buNone/>
            </a:pPr>
            <a:endParaRPr sz="1400" b="0">
              <a:solidFill>
                <a:srgbClr val="FFFFFF"/>
              </a:solidFill>
            </a:endParaRPr>
          </a:p>
          <a:p>
            <a:pPr marL="0" lvl="0" indent="0" algn="l" rtl="0">
              <a:lnSpc>
                <a:spcPct val="120000"/>
              </a:lnSpc>
              <a:spcBef>
                <a:spcPts val="0"/>
              </a:spcBef>
              <a:spcAft>
                <a:spcPts val="0"/>
              </a:spcAft>
              <a:buNone/>
            </a:pPr>
            <a:endParaRPr sz="1400" b="0">
              <a:solidFill>
                <a:srgbClr val="FFFFFF"/>
              </a:solidFill>
            </a:endParaRPr>
          </a:p>
          <a:p>
            <a:pPr marL="0" lvl="0" indent="0" algn="l" rtl="0">
              <a:lnSpc>
                <a:spcPct val="120000"/>
              </a:lnSpc>
              <a:spcBef>
                <a:spcPts val="0"/>
              </a:spcBef>
              <a:spcAft>
                <a:spcPts val="0"/>
              </a:spcAft>
              <a:buNone/>
            </a:pPr>
            <a:endParaRPr sz="1400" b="0">
              <a:solidFill>
                <a:srgbClr val="FFFFFF"/>
              </a:solidFill>
            </a:endParaRPr>
          </a:p>
          <a:p>
            <a:pPr marL="0" lvl="0" indent="0" algn="l" rtl="0">
              <a:lnSpc>
                <a:spcPct val="120000"/>
              </a:lnSpc>
              <a:spcBef>
                <a:spcPts val="0"/>
              </a:spcBef>
              <a:spcAft>
                <a:spcPts val="0"/>
              </a:spcAft>
              <a:buClr>
                <a:srgbClr val="000000"/>
              </a:buClr>
              <a:buFont typeface="Arial"/>
              <a:buNone/>
            </a:pPr>
            <a:r>
              <a:rPr lang="en" sz="1400" b="0">
                <a:solidFill>
                  <a:srgbClr val="FFFFFF"/>
                </a:solidFill>
              </a:rPr>
              <a:t>Link Dataset : https://www.kaggle.com/datasets/taruntiwarihp/phishing-site-urls</a:t>
            </a:r>
            <a:endParaRPr sz="1400" b="0">
              <a:solidFill>
                <a:srgbClr val="FFFFFF"/>
              </a:solidFill>
            </a:endParaRPr>
          </a:p>
          <a:p>
            <a:pPr marL="0" lvl="0" indent="0" algn="l" rtl="0">
              <a:lnSpc>
                <a:spcPct val="150000"/>
              </a:lnSpc>
              <a:spcBef>
                <a:spcPts val="0"/>
              </a:spcBef>
              <a:spcAft>
                <a:spcPts val="0"/>
              </a:spcAft>
              <a:buNone/>
            </a:pPr>
            <a:endParaRPr sz="1400" i="1" u="sng">
              <a:solidFill>
                <a:srgbClr val="FFFFFF"/>
              </a:solidFill>
            </a:endParaRPr>
          </a:p>
        </p:txBody>
      </p:sp>
      <p:sp>
        <p:nvSpPr>
          <p:cNvPr id="195" name="Google Shape;195;p26"/>
          <p:cNvSpPr txBox="1">
            <a:spLocks noGrp="1"/>
          </p:cNvSpPr>
          <p:nvPr>
            <p:ph type="title"/>
          </p:nvPr>
        </p:nvSpPr>
        <p:spPr>
          <a:xfrm>
            <a:off x="727800" y="497175"/>
            <a:ext cx="7688400" cy="151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000"/>
              <a:t>DATASET</a:t>
            </a:r>
            <a:endParaRPr sz="3000"/>
          </a:p>
        </p:txBody>
      </p:sp>
      <p:pic>
        <p:nvPicPr>
          <p:cNvPr id="196" name="Google Shape;196;p26"/>
          <p:cNvPicPr preferRelativeResize="0"/>
          <p:nvPr/>
        </p:nvPicPr>
        <p:blipFill>
          <a:blip r:embed="rId4">
            <a:alphaModFix/>
          </a:blip>
          <a:stretch>
            <a:fillRect/>
          </a:stretch>
        </p:blipFill>
        <p:spPr>
          <a:xfrm>
            <a:off x="3045650" y="1457150"/>
            <a:ext cx="4402225" cy="2760576"/>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674EA7"/>
        </a:solidFill>
        <a:effectLst/>
      </p:bgPr>
    </p:bg>
    <p:spTree>
      <p:nvGrpSpPr>
        <p:cNvPr id="1" name="Shape 200"/>
        <p:cNvGrpSpPr/>
        <p:nvPr/>
      </p:nvGrpSpPr>
      <p:grpSpPr>
        <a:xfrm>
          <a:off x="0" y="0"/>
          <a:ext cx="0" cy="0"/>
          <a:chOff x="0" y="0"/>
          <a:chExt cx="0" cy="0"/>
        </a:xfrm>
      </p:grpSpPr>
      <p:pic>
        <p:nvPicPr>
          <p:cNvPr id="201" name="Google Shape;201;p27" descr="Free photo: background, abstract, pink, green, blue, purple ..."/>
          <p:cNvPicPr preferRelativeResize="0"/>
          <p:nvPr/>
        </p:nvPicPr>
        <p:blipFill>
          <a:blip r:embed="rId3">
            <a:alphaModFix amt="50000"/>
          </a:blip>
          <a:stretch>
            <a:fillRect/>
          </a:stretch>
        </p:blipFill>
        <p:spPr>
          <a:xfrm>
            <a:off x="0" y="0"/>
            <a:ext cx="9144000" cy="5143500"/>
          </a:xfrm>
          <a:prstGeom prst="rect">
            <a:avLst/>
          </a:prstGeom>
          <a:noFill/>
          <a:ln>
            <a:noFill/>
          </a:ln>
        </p:spPr>
      </p:pic>
      <p:sp>
        <p:nvSpPr>
          <p:cNvPr id="202" name="Google Shape;202;p27"/>
          <p:cNvSpPr txBox="1">
            <a:spLocks noGrp="1"/>
          </p:cNvSpPr>
          <p:nvPr>
            <p:ph type="title"/>
          </p:nvPr>
        </p:nvSpPr>
        <p:spPr>
          <a:xfrm>
            <a:off x="727800" y="1457150"/>
            <a:ext cx="7688400" cy="32133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400" b="0"/>
              <a:t>Broker yang digunakan yaitu : broker.emqx.io</a:t>
            </a:r>
            <a:endParaRPr sz="1400" b="0"/>
          </a:p>
        </p:txBody>
      </p:sp>
      <p:sp>
        <p:nvSpPr>
          <p:cNvPr id="203" name="Google Shape;203;p27"/>
          <p:cNvSpPr txBox="1">
            <a:spLocks noGrp="1"/>
          </p:cNvSpPr>
          <p:nvPr>
            <p:ph type="title"/>
          </p:nvPr>
        </p:nvSpPr>
        <p:spPr>
          <a:xfrm>
            <a:off x="727800" y="497175"/>
            <a:ext cx="7688400" cy="151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000"/>
              <a:t>PROJECT PROGRESS</a:t>
            </a:r>
            <a:endParaRPr sz="3000"/>
          </a:p>
        </p:txBody>
      </p:sp>
      <p:pic>
        <p:nvPicPr>
          <p:cNvPr id="204" name="Google Shape;204;p27"/>
          <p:cNvPicPr preferRelativeResize="0"/>
          <p:nvPr/>
        </p:nvPicPr>
        <p:blipFill>
          <a:blip r:embed="rId4">
            <a:alphaModFix/>
          </a:blip>
          <a:stretch>
            <a:fillRect/>
          </a:stretch>
        </p:blipFill>
        <p:spPr>
          <a:xfrm>
            <a:off x="835075" y="1849400"/>
            <a:ext cx="6370899" cy="2821050"/>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674EA7"/>
        </a:solidFill>
        <a:effectLst/>
      </p:bgPr>
    </p:bg>
    <p:spTree>
      <p:nvGrpSpPr>
        <p:cNvPr id="1" name="Shape 208"/>
        <p:cNvGrpSpPr/>
        <p:nvPr/>
      </p:nvGrpSpPr>
      <p:grpSpPr>
        <a:xfrm>
          <a:off x="0" y="0"/>
          <a:ext cx="0" cy="0"/>
          <a:chOff x="0" y="0"/>
          <a:chExt cx="0" cy="0"/>
        </a:xfrm>
      </p:grpSpPr>
      <p:pic>
        <p:nvPicPr>
          <p:cNvPr id="209" name="Google Shape;209;p28" descr="Free photo: background, abstract, pink, green, blue, purple ..."/>
          <p:cNvPicPr preferRelativeResize="0"/>
          <p:nvPr/>
        </p:nvPicPr>
        <p:blipFill>
          <a:blip r:embed="rId3">
            <a:alphaModFix amt="50000"/>
          </a:blip>
          <a:stretch>
            <a:fillRect/>
          </a:stretch>
        </p:blipFill>
        <p:spPr>
          <a:xfrm>
            <a:off x="0" y="0"/>
            <a:ext cx="9144000" cy="5143500"/>
          </a:xfrm>
          <a:prstGeom prst="rect">
            <a:avLst/>
          </a:prstGeom>
          <a:noFill/>
          <a:ln>
            <a:noFill/>
          </a:ln>
        </p:spPr>
      </p:pic>
      <p:sp>
        <p:nvSpPr>
          <p:cNvPr id="210" name="Google Shape;210;p28"/>
          <p:cNvSpPr txBox="1">
            <a:spLocks noGrp="1"/>
          </p:cNvSpPr>
          <p:nvPr>
            <p:ph type="title"/>
          </p:nvPr>
        </p:nvSpPr>
        <p:spPr>
          <a:xfrm>
            <a:off x="727800" y="1457150"/>
            <a:ext cx="3145200" cy="32133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 sz="1400" b="0">
                <a:solidFill>
                  <a:srgbClr val="FFFFFF"/>
                </a:solidFill>
              </a:rPr>
              <a:t>Server menerima pesan, mendeteksi URL phishing dalam pesan dan mengirimkan umpan balik tentang status URL (aman atau phishing) ke klien yang relevan. Server juga mengelola komunikasi pesan melalui broker MQTT antara klien.</a:t>
            </a:r>
            <a:endParaRPr sz="1400" b="0">
              <a:solidFill>
                <a:srgbClr val="FFFFFF"/>
              </a:solidFill>
            </a:endParaRPr>
          </a:p>
        </p:txBody>
      </p:sp>
      <p:sp>
        <p:nvSpPr>
          <p:cNvPr id="211" name="Google Shape;211;p28"/>
          <p:cNvSpPr txBox="1">
            <a:spLocks noGrp="1"/>
          </p:cNvSpPr>
          <p:nvPr>
            <p:ph type="title"/>
          </p:nvPr>
        </p:nvSpPr>
        <p:spPr>
          <a:xfrm>
            <a:off x="727800" y="497175"/>
            <a:ext cx="7688400" cy="151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000"/>
              <a:t>HASIL RUNNING CODE SERVER</a:t>
            </a:r>
            <a:endParaRPr sz="3000"/>
          </a:p>
        </p:txBody>
      </p:sp>
      <p:pic>
        <p:nvPicPr>
          <p:cNvPr id="212" name="Google Shape;212;p28"/>
          <p:cNvPicPr preferRelativeResize="0"/>
          <p:nvPr/>
        </p:nvPicPr>
        <p:blipFill>
          <a:blip r:embed="rId4">
            <a:alphaModFix/>
          </a:blip>
          <a:stretch>
            <a:fillRect/>
          </a:stretch>
        </p:blipFill>
        <p:spPr>
          <a:xfrm>
            <a:off x="3992337" y="1513350"/>
            <a:ext cx="2233419" cy="3100900"/>
          </a:xfrm>
          <a:prstGeom prst="rect">
            <a:avLst/>
          </a:prstGeom>
          <a:noFill/>
          <a:ln>
            <a:noFill/>
          </a:ln>
          <a:effectLst>
            <a:outerShdw blurRad="57150" dist="19050" dir="5400000" algn="bl" rotWithShape="0">
              <a:srgbClr val="000000">
                <a:alpha val="50000"/>
              </a:srgbClr>
            </a:outerShdw>
          </a:effectLst>
        </p:spPr>
      </p:pic>
      <p:pic>
        <p:nvPicPr>
          <p:cNvPr id="213" name="Google Shape;213;p28"/>
          <p:cNvPicPr preferRelativeResize="0"/>
          <p:nvPr/>
        </p:nvPicPr>
        <p:blipFill>
          <a:blip r:embed="rId5">
            <a:alphaModFix/>
          </a:blip>
          <a:stretch>
            <a:fillRect/>
          </a:stretch>
        </p:blipFill>
        <p:spPr>
          <a:xfrm>
            <a:off x="6345075" y="1702213"/>
            <a:ext cx="2420600" cy="2723175"/>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674EA7"/>
        </a:solidFill>
        <a:effectLst/>
      </p:bgPr>
    </p:bg>
    <p:spTree>
      <p:nvGrpSpPr>
        <p:cNvPr id="1" name="Shape 217"/>
        <p:cNvGrpSpPr/>
        <p:nvPr/>
      </p:nvGrpSpPr>
      <p:grpSpPr>
        <a:xfrm>
          <a:off x="0" y="0"/>
          <a:ext cx="0" cy="0"/>
          <a:chOff x="0" y="0"/>
          <a:chExt cx="0" cy="0"/>
        </a:xfrm>
      </p:grpSpPr>
      <p:pic>
        <p:nvPicPr>
          <p:cNvPr id="218" name="Google Shape;218;p29" descr="Free photo: background, abstract, pink, green, blue, purple ..."/>
          <p:cNvPicPr preferRelativeResize="0"/>
          <p:nvPr/>
        </p:nvPicPr>
        <p:blipFill>
          <a:blip r:embed="rId3">
            <a:alphaModFix amt="50000"/>
          </a:blip>
          <a:stretch>
            <a:fillRect/>
          </a:stretch>
        </p:blipFill>
        <p:spPr>
          <a:xfrm>
            <a:off x="0" y="0"/>
            <a:ext cx="9144000" cy="5143500"/>
          </a:xfrm>
          <a:prstGeom prst="rect">
            <a:avLst/>
          </a:prstGeom>
          <a:noFill/>
          <a:ln>
            <a:noFill/>
          </a:ln>
        </p:spPr>
      </p:pic>
      <p:sp>
        <p:nvSpPr>
          <p:cNvPr id="219" name="Google Shape;219;p29"/>
          <p:cNvSpPr txBox="1">
            <a:spLocks noGrp="1"/>
          </p:cNvSpPr>
          <p:nvPr>
            <p:ph type="title"/>
          </p:nvPr>
        </p:nvSpPr>
        <p:spPr>
          <a:xfrm>
            <a:off x="727800" y="1457150"/>
            <a:ext cx="3844200" cy="32133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 sz="1400" b="0">
                <a:solidFill>
                  <a:srgbClr val="FFFFFF"/>
                </a:solidFill>
              </a:rPr>
              <a:t>Client1 mengirim pesan (URL/teks) ke server, menunggu umpan balik dari server tentang apakah URL tersebut aman atau phishing, dan menampilkan hasil peringatan atau pesan biasa kepada Client2.</a:t>
            </a:r>
            <a:endParaRPr sz="1400" b="0">
              <a:solidFill>
                <a:srgbClr val="FFFFFF"/>
              </a:solidFill>
            </a:endParaRPr>
          </a:p>
        </p:txBody>
      </p:sp>
      <p:sp>
        <p:nvSpPr>
          <p:cNvPr id="220" name="Google Shape;220;p29"/>
          <p:cNvSpPr txBox="1">
            <a:spLocks noGrp="1"/>
          </p:cNvSpPr>
          <p:nvPr>
            <p:ph type="title"/>
          </p:nvPr>
        </p:nvSpPr>
        <p:spPr>
          <a:xfrm>
            <a:off x="727800" y="497175"/>
            <a:ext cx="7688400" cy="151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000"/>
              <a:t>HASIL RUNNING CODE CLIENT1</a:t>
            </a:r>
            <a:endParaRPr sz="3000"/>
          </a:p>
        </p:txBody>
      </p:sp>
      <p:pic>
        <p:nvPicPr>
          <p:cNvPr id="221" name="Google Shape;221;p29"/>
          <p:cNvPicPr preferRelativeResize="0"/>
          <p:nvPr/>
        </p:nvPicPr>
        <p:blipFill>
          <a:blip r:embed="rId4">
            <a:alphaModFix/>
          </a:blip>
          <a:stretch>
            <a:fillRect/>
          </a:stretch>
        </p:blipFill>
        <p:spPr>
          <a:xfrm>
            <a:off x="4961525" y="1513350"/>
            <a:ext cx="3231705" cy="3100901"/>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674EA7"/>
        </a:solidFill>
        <a:effectLst/>
      </p:bgPr>
    </p:bg>
    <p:spTree>
      <p:nvGrpSpPr>
        <p:cNvPr id="1" name="Shape 225"/>
        <p:cNvGrpSpPr/>
        <p:nvPr/>
      </p:nvGrpSpPr>
      <p:grpSpPr>
        <a:xfrm>
          <a:off x="0" y="0"/>
          <a:ext cx="0" cy="0"/>
          <a:chOff x="0" y="0"/>
          <a:chExt cx="0" cy="0"/>
        </a:xfrm>
      </p:grpSpPr>
      <p:pic>
        <p:nvPicPr>
          <p:cNvPr id="226" name="Google Shape;226;p30" descr="Free photo: background, abstract, pink, green, blue, purple ..."/>
          <p:cNvPicPr preferRelativeResize="0"/>
          <p:nvPr/>
        </p:nvPicPr>
        <p:blipFill>
          <a:blip r:embed="rId3">
            <a:alphaModFix amt="50000"/>
          </a:blip>
          <a:stretch>
            <a:fillRect/>
          </a:stretch>
        </p:blipFill>
        <p:spPr>
          <a:xfrm>
            <a:off x="0" y="0"/>
            <a:ext cx="9144000" cy="5143500"/>
          </a:xfrm>
          <a:prstGeom prst="rect">
            <a:avLst/>
          </a:prstGeom>
          <a:noFill/>
          <a:ln>
            <a:noFill/>
          </a:ln>
        </p:spPr>
      </p:pic>
      <p:sp>
        <p:nvSpPr>
          <p:cNvPr id="227" name="Google Shape;227;p30"/>
          <p:cNvSpPr txBox="1">
            <a:spLocks noGrp="1"/>
          </p:cNvSpPr>
          <p:nvPr>
            <p:ph type="title"/>
          </p:nvPr>
        </p:nvSpPr>
        <p:spPr>
          <a:xfrm>
            <a:off x="727800" y="1457150"/>
            <a:ext cx="3844200" cy="32133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 sz="1400" b="0">
                <a:solidFill>
                  <a:srgbClr val="FFFFFF"/>
                </a:solidFill>
              </a:rPr>
              <a:t>Client2 mengirim pesan (URL/teks) ke server, menunggu umpan balik dari server tentang apakah URL tersebut aman atau phishing, dan menampilkan hasil peringatan atau pesan biasa kepada Client1.</a:t>
            </a:r>
            <a:endParaRPr sz="1400" b="0">
              <a:solidFill>
                <a:srgbClr val="FFFFFF"/>
              </a:solidFill>
            </a:endParaRPr>
          </a:p>
        </p:txBody>
      </p:sp>
      <p:sp>
        <p:nvSpPr>
          <p:cNvPr id="228" name="Google Shape;228;p30"/>
          <p:cNvSpPr txBox="1">
            <a:spLocks noGrp="1"/>
          </p:cNvSpPr>
          <p:nvPr>
            <p:ph type="title"/>
          </p:nvPr>
        </p:nvSpPr>
        <p:spPr>
          <a:xfrm>
            <a:off x="727800" y="497175"/>
            <a:ext cx="7688400" cy="151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000"/>
              <a:t>HASIL RUNNING CODE CLIENT2</a:t>
            </a:r>
            <a:endParaRPr sz="3000"/>
          </a:p>
        </p:txBody>
      </p:sp>
      <p:pic>
        <p:nvPicPr>
          <p:cNvPr id="229" name="Google Shape;229;p30"/>
          <p:cNvPicPr preferRelativeResize="0"/>
          <p:nvPr/>
        </p:nvPicPr>
        <p:blipFill>
          <a:blip r:embed="rId4">
            <a:alphaModFix/>
          </a:blip>
          <a:stretch>
            <a:fillRect/>
          </a:stretch>
        </p:blipFill>
        <p:spPr>
          <a:xfrm>
            <a:off x="4961525" y="1513350"/>
            <a:ext cx="3188166" cy="31009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4C1130"/>
        </a:solidFill>
        <a:effectLst/>
      </p:bgPr>
    </p:bg>
    <p:spTree>
      <p:nvGrpSpPr>
        <p:cNvPr id="1" name="Shape 233"/>
        <p:cNvGrpSpPr/>
        <p:nvPr/>
      </p:nvGrpSpPr>
      <p:grpSpPr>
        <a:xfrm>
          <a:off x="0" y="0"/>
          <a:ext cx="0" cy="0"/>
          <a:chOff x="0" y="0"/>
          <a:chExt cx="0" cy="0"/>
        </a:xfrm>
      </p:grpSpPr>
      <p:pic>
        <p:nvPicPr>
          <p:cNvPr id="234" name="Google Shape;234;p31" descr="Violet Background Images | Free Photos, PNG Stickers, Wallpapers ..."/>
          <p:cNvPicPr preferRelativeResize="0"/>
          <p:nvPr/>
        </p:nvPicPr>
        <p:blipFill>
          <a:blip r:embed="rId3">
            <a:alphaModFix amt="50000"/>
          </a:blip>
          <a:stretch>
            <a:fillRect/>
          </a:stretch>
        </p:blipFill>
        <p:spPr>
          <a:xfrm>
            <a:off x="0" y="0"/>
            <a:ext cx="9144000" cy="5143501"/>
          </a:xfrm>
          <a:prstGeom prst="rect">
            <a:avLst/>
          </a:prstGeom>
          <a:noFill/>
          <a:ln>
            <a:noFill/>
          </a:ln>
        </p:spPr>
      </p:pic>
      <p:sp>
        <p:nvSpPr>
          <p:cNvPr id="235" name="Google Shape;235;p31"/>
          <p:cNvSpPr txBox="1">
            <a:spLocks noGrp="1"/>
          </p:cNvSpPr>
          <p:nvPr>
            <p:ph type="title" idx="4294967295"/>
          </p:nvPr>
        </p:nvSpPr>
        <p:spPr>
          <a:xfrm>
            <a:off x="727800" y="1213950"/>
            <a:ext cx="7688400" cy="271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 sz="3600">
                <a:solidFill>
                  <a:schemeClr val="lt1"/>
                </a:solidFill>
              </a:rPr>
              <a:t>Thank You</a:t>
            </a:r>
            <a:endParaRPr sz="36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C1130"/>
        </a:solidFill>
        <a:effectLst/>
      </p:bgPr>
    </p:bg>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727800" y="1457150"/>
            <a:ext cx="7688400" cy="1665000"/>
          </a:xfrm>
          <a:prstGeom prst="rect">
            <a:avLst/>
          </a:prstGeom>
        </p:spPr>
        <p:txBody>
          <a:bodyPr spcFirstLastPara="1" wrap="square" lIns="91425" tIns="91425" rIns="91425" bIns="91425" anchor="t" anchorCtr="0">
            <a:normAutofit fontScale="90000"/>
          </a:bodyPr>
          <a:lstStyle/>
          <a:p>
            <a:pPr marL="457200" lvl="0" indent="-321944" algn="l" rtl="0">
              <a:lnSpc>
                <a:spcPct val="150000"/>
              </a:lnSpc>
              <a:spcBef>
                <a:spcPts val="0"/>
              </a:spcBef>
              <a:spcAft>
                <a:spcPts val="0"/>
              </a:spcAft>
              <a:buSzPct val="100000"/>
              <a:buChar char="●"/>
            </a:pPr>
            <a:r>
              <a:rPr lang="en" sz="1633"/>
              <a:t>Motivation</a:t>
            </a:r>
            <a:endParaRPr sz="1633"/>
          </a:p>
          <a:p>
            <a:pPr marL="457200" lvl="0" indent="-321944" algn="l" rtl="0">
              <a:lnSpc>
                <a:spcPct val="150000"/>
              </a:lnSpc>
              <a:spcBef>
                <a:spcPts val="0"/>
              </a:spcBef>
              <a:spcAft>
                <a:spcPts val="0"/>
              </a:spcAft>
              <a:buSzPct val="100000"/>
              <a:buChar char="●"/>
            </a:pPr>
            <a:r>
              <a:rPr lang="en" sz="1633"/>
              <a:t>Problem Statement</a:t>
            </a:r>
            <a:endParaRPr sz="1633"/>
          </a:p>
          <a:p>
            <a:pPr marL="457200" lvl="0" indent="-321944" algn="l" rtl="0">
              <a:lnSpc>
                <a:spcPct val="150000"/>
              </a:lnSpc>
              <a:spcBef>
                <a:spcPts val="0"/>
              </a:spcBef>
              <a:spcAft>
                <a:spcPts val="0"/>
              </a:spcAft>
              <a:buSzPct val="100000"/>
              <a:buChar char="●"/>
            </a:pPr>
            <a:r>
              <a:rPr lang="en" sz="1633"/>
              <a:t>Background</a:t>
            </a:r>
            <a:endParaRPr sz="1633"/>
          </a:p>
          <a:p>
            <a:pPr marL="457200" lvl="0" indent="-321944" algn="l" rtl="0">
              <a:lnSpc>
                <a:spcPct val="150000"/>
              </a:lnSpc>
              <a:spcBef>
                <a:spcPts val="0"/>
              </a:spcBef>
              <a:spcAft>
                <a:spcPts val="0"/>
              </a:spcAft>
              <a:buSzPct val="100000"/>
              <a:buChar char="●"/>
            </a:pPr>
            <a:r>
              <a:rPr lang="en" sz="1633"/>
              <a:t>Solution (Architecture Design)</a:t>
            </a:r>
            <a:endParaRPr sz="1633"/>
          </a:p>
          <a:p>
            <a:pPr marL="457200" lvl="0" indent="-321944" algn="l" rtl="0">
              <a:lnSpc>
                <a:spcPct val="150000"/>
              </a:lnSpc>
              <a:spcBef>
                <a:spcPts val="0"/>
              </a:spcBef>
              <a:spcAft>
                <a:spcPts val="0"/>
              </a:spcAft>
              <a:buSzPct val="100000"/>
              <a:buChar char="●"/>
            </a:pPr>
            <a:r>
              <a:rPr lang="en" sz="1633"/>
              <a:t>Related Works</a:t>
            </a:r>
            <a:endParaRPr sz="1633"/>
          </a:p>
          <a:p>
            <a:pPr marL="457200" lvl="0" indent="-321944" algn="l" rtl="0">
              <a:lnSpc>
                <a:spcPct val="150000"/>
              </a:lnSpc>
              <a:spcBef>
                <a:spcPts val="0"/>
              </a:spcBef>
              <a:spcAft>
                <a:spcPts val="0"/>
              </a:spcAft>
              <a:buSzPct val="100000"/>
              <a:buChar char="●"/>
            </a:pPr>
            <a:r>
              <a:rPr lang="en" sz="1633"/>
              <a:t>Chat System</a:t>
            </a:r>
            <a:endParaRPr sz="1633"/>
          </a:p>
          <a:p>
            <a:pPr marL="457200" lvl="0" indent="-321944" algn="l" rtl="0">
              <a:lnSpc>
                <a:spcPct val="150000"/>
              </a:lnSpc>
              <a:spcBef>
                <a:spcPts val="0"/>
              </a:spcBef>
              <a:spcAft>
                <a:spcPts val="0"/>
              </a:spcAft>
              <a:buSzPct val="100000"/>
              <a:buChar char="●"/>
            </a:pPr>
            <a:r>
              <a:rPr lang="en" sz="1633"/>
              <a:t>Dataset</a:t>
            </a:r>
            <a:endParaRPr sz="1633"/>
          </a:p>
          <a:p>
            <a:pPr marL="457200" lvl="0" indent="-321944" algn="l" rtl="0">
              <a:lnSpc>
                <a:spcPct val="150000"/>
              </a:lnSpc>
              <a:spcBef>
                <a:spcPts val="0"/>
              </a:spcBef>
              <a:spcAft>
                <a:spcPts val="0"/>
              </a:spcAft>
              <a:buSzPct val="100000"/>
              <a:buChar char="●"/>
            </a:pPr>
            <a:r>
              <a:rPr lang="en" sz="1633"/>
              <a:t>Project Progress</a:t>
            </a:r>
            <a:endParaRPr sz="1200" i="1" u="sng"/>
          </a:p>
        </p:txBody>
      </p:sp>
      <p:sp>
        <p:nvSpPr>
          <p:cNvPr id="94" name="Google Shape;94;p14"/>
          <p:cNvSpPr txBox="1">
            <a:spLocks noGrp="1"/>
          </p:cNvSpPr>
          <p:nvPr>
            <p:ph type="title"/>
          </p:nvPr>
        </p:nvSpPr>
        <p:spPr>
          <a:xfrm>
            <a:off x="727800" y="497175"/>
            <a:ext cx="7688400" cy="705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000"/>
              <a:t>TABLE OF CONTENT</a:t>
            </a:r>
            <a:endParaRPr sz="3000"/>
          </a:p>
        </p:txBody>
      </p:sp>
      <p:pic>
        <p:nvPicPr>
          <p:cNvPr id="95" name="Google Shape;95;p14" descr="Violet Background Images | Free Photos, PNG Stickers, Wallpapers ..."/>
          <p:cNvPicPr preferRelativeResize="0"/>
          <p:nvPr/>
        </p:nvPicPr>
        <p:blipFill>
          <a:blip r:embed="rId3">
            <a:alphaModFix amt="25000"/>
          </a:blip>
          <a:stretch>
            <a:fillRect/>
          </a:stretch>
        </p:blipFill>
        <p:spPr>
          <a:xfrm>
            <a:off x="0" y="0"/>
            <a:ext cx="9144000" cy="51435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674EA7"/>
        </a:solidFill>
        <a:effectLst/>
      </p:bgPr>
    </p:bg>
    <p:spTree>
      <p:nvGrpSpPr>
        <p:cNvPr id="1" name="Shape 99"/>
        <p:cNvGrpSpPr/>
        <p:nvPr/>
      </p:nvGrpSpPr>
      <p:grpSpPr>
        <a:xfrm>
          <a:off x="0" y="0"/>
          <a:ext cx="0" cy="0"/>
          <a:chOff x="0" y="0"/>
          <a:chExt cx="0" cy="0"/>
        </a:xfrm>
      </p:grpSpPr>
      <p:pic>
        <p:nvPicPr>
          <p:cNvPr id="100" name="Google Shape;100;p15" descr="Free photo: background, abstract, pink, green, blue, purple ..."/>
          <p:cNvPicPr preferRelativeResize="0"/>
          <p:nvPr/>
        </p:nvPicPr>
        <p:blipFill>
          <a:blip r:embed="rId3">
            <a:alphaModFix amt="50000"/>
          </a:blip>
          <a:stretch>
            <a:fillRect/>
          </a:stretch>
        </p:blipFill>
        <p:spPr>
          <a:xfrm>
            <a:off x="0" y="0"/>
            <a:ext cx="9144000" cy="5143500"/>
          </a:xfrm>
          <a:prstGeom prst="rect">
            <a:avLst/>
          </a:prstGeom>
          <a:noFill/>
          <a:ln>
            <a:noFill/>
          </a:ln>
        </p:spPr>
      </p:pic>
      <p:sp>
        <p:nvSpPr>
          <p:cNvPr id="101" name="Google Shape;101;p15"/>
          <p:cNvSpPr txBox="1">
            <a:spLocks noGrp="1"/>
          </p:cNvSpPr>
          <p:nvPr>
            <p:ph type="title"/>
          </p:nvPr>
        </p:nvSpPr>
        <p:spPr>
          <a:xfrm>
            <a:off x="727800" y="497175"/>
            <a:ext cx="7688400" cy="960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000"/>
              <a:t>MOTIVATION</a:t>
            </a:r>
            <a:endParaRPr sz="3000"/>
          </a:p>
        </p:txBody>
      </p:sp>
      <p:sp>
        <p:nvSpPr>
          <p:cNvPr id="102" name="Google Shape;102;p15"/>
          <p:cNvSpPr txBox="1">
            <a:spLocks noGrp="1"/>
          </p:cNvSpPr>
          <p:nvPr>
            <p:ph type="title"/>
          </p:nvPr>
        </p:nvSpPr>
        <p:spPr>
          <a:xfrm>
            <a:off x="727800" y="1457150"/>
            <a:ext cx="7688400" cy="27150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688" b="0"/>
              <a:t>Deteksi phishing dalam percakapan real-time merupakan permasalahan yang sering terjadi </a:t>
            </a:r>
            <a:r>
              <a:rPr lang="en" sz="1677" b="0"/>
              <a:t>pada platform komunikasi seperti email, chat, dan media sosial</a:t>
            </a:r>
            <a:r>
              <a:rPr lang="en" sz="1688" b="0"/>
              <a:t>. Project ini memiliki tujuan untuk mengatasi tantangan tersebut dengan menerapkan algoritma pembelajaran mesin yang dapat beradaptasi dengan bahasa dan konteks percakapan.</a:t>
            </a:r>
            <a:endParaRPr sz="1400" b="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674EA7"/>
        </a:solidFill>
        <a:effectLst/>
      </p:bgPr>
    </p:bg>
    <p:spTree>
      <p:nvGrpSpPr>
        <p:cNvPr id="1" name="Shape 106"/>
        <p:cNvGrpSpPr/>
        <p:nvPr/>
      </p:nvGrpSpPr>
      <p:grpSpPr>
        <a:xfrm>
          <a:off x="0" y="0"/>
          <a:ext cx="0" cy="0"/>
          <a:chOff x="0" y="0"/>
          <a:chExt cx="0" cy="0"/>
        </a:xfrm>
      </p:grpSpPr>
      <p:pic>
        <p:nvPicPr>
          <p:cNvPr id="107" name="Google Shape;107;p16" descr="Free photo: background, abstract, pink, green, blue, purple ..."/>
          <p:cNvPicPr preferRelativeResize="0"/>
          <p:nvPr/>
        </p:nvPicPr>
        <p:blipFill>
          <a:blip r:embed="rId3">
            <a:alphaModFix amt="50000"/>
          </a:blip>
          <a:stretch>
            <a:fillRect/>
          </a:stretch>
        </p:blipFill>
        <p:spPr>
          <a:xfrm>
            <a:off x="0" y="0"/>
            <a:ext cx="9144000" cy="5143500"/>
          </a:xfrm>
          <a:prstGeom prst="rect">
            <a:avLst/>
          </a:prstGeom>
          <a:noFill/>
          <a:ln>
            <a:noFill/>
          </a:ln>
        </p:spPr>
      </p:pic>
      <p:sp>
        <p:nvSpPr>
          <p:cNvPr id="108" name="Google Shape;108;p16"/>
          <p:cNvSpPr txBox="1">
            <a:spLocks noGrp="1"/>
          </p:cNvSpPr>
          <p:nvPr>
            <p:ph type="title"/>
          </p:nvPr>
        </p:nvSpPr>
        <p:spPr>
          <a:xfrm>
            <a:off x="727800" y="1457150"/>
            <a:ext cx="7688400" cy="2715000"/>
          </a:xfrm>
          <a:prstGeom prst="rect">
            <a:avLst/>
          </a:prstGeom>
        </p:spPr>
        <p:txBody>
          <a:bodyPr spcFirstLastPara="1" wrap="square" lIns="57150" tIns="91425" rIns="91425" bIns="91425" anchor="t" anchorCtr="0">
            <a:noAutofit/>
          </a:bodyPr>
          <a:lstStyle/>
          <a:p>
            <a:pPr marL="0" lvl="0" indent="0" algn="just" rtl="0">
              <a:lnSpc>
                <a:spcPct val="115000"/>
              </a:lnSpc>
              <a:spcBef>
                <a:spcPts val="0"/>
              </a:spcBef>
              <a:spcAft>
                <a:spcPts val="0"/>
              </a:spcAft>
              <a:buNone/>
            </a:pPr>
            <a:r>
              <a:rPr lang="en" sz="1200" dirty="0">
                <a:solidFill>
                  <a:srgbClr val="FFFFFF"/>
                </a:solidFill>
              </a:rPr>
              <a:t>Given (Masukan yang Diberikan):</a:t>
            </a:r>
            <a:endParaRPr sz="1200" dirty="0">
              <a:solidFill>
                <a:srgbClr val="FFFFFF"/>
              </a:solidFill>
            </a:endParaRPr>
          </a:p>
          <a:p>
            <a:pPr marL="457200" lvl="0" indent="-304800" algn="l" rtl="0">
              <a:lnSpc>
                <a:spcPct val="115000"/>
              </a:lnSpc>
              <a:spcBef>
                <a:spcPts val="0"/>
              </a:spcBef>
              <a:spcAft>
                <a:spcPts val="0"/>
              </a:spcAft>
              <a:buClr>
                <a:srgbClr val="FFFFFF"/>
              </a:buClr>
              <a:buSzPts val="1200"/>
              <a:buFont typeface="Arial"/>
              <a:buAutoNum type="arabicPeriod"/>
            </a:pPr>
            <a:r>
              <a:rPr lang="en" sz="1200" dirty="0">
                <a:solidFill>
                  <a:srgbClr val="FFFFFF"/>
                </a:solidFill>
              </a:rPr>
              <a:t>Pesan Obrolan Real-Time:</a:t>
            </a:r>
            <a:br>
              <a:rPr lang="en" sz="1200" dirty="0">
                <a:solidFill>
                  <a:srgbClr val="FFFFFF"/>
                </a:solidFill>
              </a:rPr>
            </a:br>
            <a:r>
              <a:rPr lang="en" sz="1200" b="0" dirty="0">
                <a:solidFill>
                  <a:srgbClr val="FFFFFF"/>
                </a:solidFill>
              </a:rPr>
              <a:t>Data berupa teks pesan obrolan yang diterima pengguna di platform komunikasi. Pesan ini dapat berupa:</a:t>
            </a:r>
            <a:endParaRPr sz="1200" b="0" dirty="0">
              <a:solidFill>
                <a:srgbClr val="FFFFFF"/>
              </a:solidFill>
            </a:endParaRPr>
          </a:p>
          <a:p>
            <a:pPr marL="914400" lvl="1" indent="-304800" algn="l" rtl="0">
              <a:lnSpc>
                <a:spcPct val="115000"/>
              </a:lnSpc>
              <a:spcBef>
                <a:spcPts val="0"/>
              </a:spcBef>
              <a:spcAft>
                <a:spcPts val="0"/>
              </a:spcAft>
              <a:buClr>
                <a:srgbClr val="FFFFFF"/>
              </a:buClr>
              <a:buSzPts val="1200"/>
              <a:buFont typeface="Arial"/>
              <a:buChar char="○"/>
            </a:pPr>
            <a:r>
              <a:rPr lang="en" sz="1200" b="0" dirty="0">
                <a:solidFill>
                  <a:srgbClr val="FFFFFF"/>
                </a:solidFill>
              </a:rPr>
              <a:t>Teks bebas (percakapan sehari-hari).</a:t>
            </a:r>
            <a:endParaRPr sz="1200" b="0" dirty="0">
              <a:solidFill>
                <a:srgbClr val="FFFFFF"/>
              </a:solidFill>
            </a:endParaRPr>
          </a:p>
          <a:p>
            <a:pPr marL="914400" lvl="1" indent="-304800" algn="l" rtl="0">
              <a:lnSpc>
                <a:spcPct val="115000"/>
              </a:lnSpc>
              <a:spcBef>
                <a:spcPts val="0"/>
              </a:spcBef>
              <a:spcAft>
                <a:spcPts val="0"/>
              </a:spcAft>
              <a:buClr>
                <a:srgbClr val="FFFFFF"/>
              </a:buClr>
              <a:buSzPts val="1200"/>
              <a:buFont typeface="Raleway"/>
              <a:buChar char="○"/>
            </a:pPr>
            <a:r>
              <a:rPr lang="en" sz="1200" b="0" dirty="0">
                <a:solidFill>
                  <a:srgbClr val="FFFFFF"/>
                </a:solidFill>
              </a:rPr>
              <a:t>Tautan URL yang mencurigakan atau sah.</a:t>
            </a:r>
            <a:endParaRPr sz="1200" b="0" dirty="0">
              <a:solidFill>
                <a:srgbClr val="FFFFFF"/>
              </a:solidFill>
            </a:endParaRPr>
          </a:p>
          <a:p>
            <a:pPr marL="457200" lvl="0" indent="-304800" algn="l" rtl="0">
              <a:lnSpc>
                <a:spcPct val="115000"/>
              </a:lnSpc>
              <a:spcBef>
                <a:spcPts val="0"/>
              </a:spcBef>
              <a:spcAft>
                <a:spcPts val="0"/>
              </a:spcAft>
              <a:buClr>
                <a:srgbClr val="FFFFFF"/>
              </a:buClr>
              <a:buSzPts val="1200"/>
              <a:buFont typeface="Arial"/>
              <a:buAutoNum type="arabicPeriod"/>
            </a:pPr>
            <a:r>
              <a:rPr lang="en" sz="1200" dirty="0">
                <a:solidFill>
                  <a:srgbClr val="FFFFFF"/>
                </a:solidFill>
              </a:rPr>
              <a:t>Dataset untuk Pelatihan:</a:t>
            </a:r>
            <a:br>
              <a:rPr lang="en" sz="1200" dirty="0">
                <a:solidFill>
                  <a:srgbClr val="FFFFFF"/>
                </a:solidFill>
              </a:rPr>
            </a:br>
            <a:r>
              <a:rPr lang="en" sz="1200" b="0" dirty="0">
                <a:solidFill>
                  <a:srgbClr val="FFFFFF"/>
                </a:solidFill>
              </a:rPr>
              <a:t>Dataset historis yang berisi:</a:t>
            </a:r>
            <a:endParaRPr sz="1200" b="0" dirty="0">
              <a:solidFill>
                <a:srgbClr val="FFFFFF"/>
              </a:solidFill>
            </a:endParaRPr>
          </a:p>
          <a:p>
            <a:pPr marL="914400" lvl="1" indent="-304800" algn="l" rtl="0">
              <a:lnSpc>
                <a:spcPct val="115000"/>
              </a:lnSpc>
              <a:spcBef>
                <a:spcPts val="0"/>
              </a:spcBef>
              <a:spcAft>
                <a:spcPts val="0"/>
              </a:spcAft>
              <a:buClr>
                <a:srgbClr val="FFFFFF"/>
              </a:buClr>
              <a:buSzPts val="1200"/>
              <a:buFont typeface="Raleway"/>
              <a:buChar char="○"/>
            </a:pPr>
            <a:r>
              <a:rPr lang="en" sz="1200" b="0" dirty="0">
                <a:solidFill>
                  <a:srgbClr val="FFFFFF"/>
                </a:solidFill>
              </a:rPr>
              <a:t>Pesan yang sudah diklasifikasikan sebagai phishing atau bukan phishing.</a:t>
            </a:r>
            <a:endParaRPr sz="1200" b="0" dirty="0">
              <a:solidFill>
                <a:srgbClr val="FFFFFF"/>
              </a:solidFill>
            </a:endParaRPr>
          </a:p>
          <a:p>
            <a:pPr marL="914400" lvl="1" indent="-304800" algn="l" rtl="0">
              <a:lnSpc>
                <a:spcPct val="115000"/>
              </a:lnSpc>
              <a:spcBef>
                <a:spcPts val="0"/>
              </a:spcBef>
              <a:spcAft>
                <a:spcPts val="0"/>
              </a:spcAft>
              <a:buClr>
                <a:srgbClr val="FFFFFF"/>
              </a:buClr>
              <a:buSzPts val="1200"/>
              <a:buFont typeface="Raleway"/>
              <a:buChar char="○"/>
            </a:pPr>
            <a:r>
              <a:rPr lang="en" sz="1200" b="0" dirty="0">
                <a:solidFill>
                  <a:srgbClr val="FFFFFF"/>
                </a:solidFill>
              </a:rPr>
              <a:t>Informasi tambahan seperti metadata tautan (jika ada).</a:t>
            </a:r>
            <a:endParaRPr sz="1200" b="0" dirty="0">
              <a:solidFill>
                <a:srgbClr val="FFFFFF"/>
              </a:solidFill>
            </a:endParaRPr>
          </a:p>
          <a:p>
            <a:pPr marL="457200" lvl="0" indent="-304800" algn="l" rtl="0">
              <a:lnSpc>
                <a:spcPct val="115000"/>
              </a:lnSpc>
              <a:spcBef>
                <a:spcPts val="0"/>
              </a:spcBef>
              <a:spcAft>
                <a:spcPts val="0"/>
              </a:spcAft>
              <a:buClr>
                <a:srgbClr val="FFFFFF"/>
              </a:buClr>
              <a:buSzPts val="1200"/>
              <a:buFont typeface="Arial"/>
              <a:buAutoNum type="arabicPeriod"/>
            </a:pPr>
            <a:r>
              <a:rPr lang="en" sz="1200" dirty="0">
                <a:solidFill>
                  <a:srgbClr val="FFFFFF"/>
                </a:solidFill>
              </a:rPr>
              <a:t>Parameter Konteks:</a:t>
            </a:r>
            <a:br>
              <a:rPr lang="en" sz="1200" dirty="0">
                <a:solidFill>
                  <a:srgbClr val="FFFFFF"/>
                </a:solidFill>
              </a:rPr>
            </a:br>
            <a:r>
              <a:rPr lang="en" sz="1200" b="0" dirty="0">
                <a:solidFill>
                  <a:srgbClr val="FFFFFF"/>
                </a:solidFill>
              </a:rPr>
              <a:t>Informasi tambahan terkait platform (wrning dan info pola interaksi pengguna).</a:t>
            </a:r>
            <a:endParaRPr sz="1200" b="0" dirty="0">
              <a:solidFill>
                <a:srgbClr val="FFFFFF"/>
              </a:solidFill>
            </a:endParaRPr>
          </a:p>
          <a:p>
            <a:pPr marL="0" lvl="0" indent="0" algn="just" rtl="0">
              <a:lnSpc>
                <a:spcPct val="115000"/>
              </a:lnSpc>
              <a:spcBef>
                <a:spcPts val="1200"/>
              </a:spcBef>
              <a:spcAft>
                <a:spcPts val="0"/>
              </a:spcAft>
              <a:buNone/>
            </a:pPr>
            <a:endParaRPr sz="1200" dirty="0">
              <a:solidFill>
                <a:srgbClr val="FFFFFF"/>
              </a:solidFill>
            </a:endParaRPr>
          </a:p>
        </p:txBody>
      </p:sp>
      <p:sp>
        <p:nvSpPr>
          <p:cNvPr id="109" name="Google Shape;109;p16"/>
          <p:cNvSpPr txBox="1">
            <a:spLocks noGrp="1"/>
          </p:cNvSpPr>
          <p:nvPr>
            <p:ph type="title"/>
          </p:nvPr>
        </p:nvSpPr>
        <p:spPr>
          <a:xfrm>
            <a:off x="727800" y="497175"/>
            <a:ext cx="7688400" cy="960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000"/>
              <a:t>PROBLEM STATEMENTS</a:t>
            </a:r>
            <a:endParaRPr sz="3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674EA7"/>
        </a:solidFill>
        <a:effectLst/>
      </p:bgPr>
    </p:bg>
    <p:spTree>
      <p:nvGrpSpPr>
        <p:cNvPr id="1" name="Shape 113"/>
        <p:cNvGrpSpPr/>
        <p:nvPr/>
      </p:nvGrpSpPr>
      <p:grpSpPr>
        <a:xfrm>
          <a:off x="0" y="0"/>
          <a:ext cx="0" cy="0"/>
          <a:chOff x="0" y="0"/>
          <a:chExt cx="0" cy="0"/>
        </a:xfrm>
      </p:grpSpPr>
      <p:pic>
        <p:nvPicPr>
          <p:cNvPr id="114" name="Google Shape;114;p17" descr="Free photo: background, abstract, pink, green, blue, purple ..."/>
          <p:cNvPicPr preferRelativeResize="0"/>
          <p:nvPr/>
        </p:nvPicPr>
        <p:blipFill>
          <a:blip r:embed="rId3">
            <a:alphaModFix amt="50000"/>
          </a:blip>
          <a:stretch>
            <a:fillRect/>
          </a:stretch>
        </p:blipFill>
        <p:spPr>
          <a:xfrm>
            <a:off x="0" y="0"/>
            <a:ext cx="9144000" cy="5143500"/>
          </a:xfrm>
          <a:prstGeom prst="rect">
            <a:avLst/>
          </a:prstGeom>
          <a:noFill/>
          <a:ln>
            <a:noFill/>
          </a:ln>
        </p:spPr>
      </p:pic>
      <p:sp>
        <p:nvSpPr>
          <p:cNvPr id="115" name="Google Shape;115;p17"/>
          <p:cNvSpPr txBox="1">
            <a:spLocks noGrp="1"/>
          </p:cNvSpPr>
          <p:nvPr>
            <p:ph type="title"/>
          </p:nvPr>
        </p:nvSpPr>
        <p:spPr>
          <a:xfrm>
            <a:off x="727800" y="1457150"/>
            <a:ext cx="7688400" cy="2715000"/>
          </a:xfrm>
          <a:prstGeom prst="rect">
            <a:avLst/>
          </a:prstGeom>
        </p:spPr>
        <p:txBody>
          <a:bodyPr spcFirstLastPara="1" wrap="square" lIns="57150" tIns="91425" rIns="91425" bIns="91425" anchor="t" anchorCtr="0">
            <a:noAutofit/>
          </a:bodyPr>
          <a:lstStyle/>
          <a:p>
            <a:pPr marL="0" lvl="0" indent="0" algn="l" rtl="0">
              <a:lnSpc>
                <a:spcPct val="115000"/>
              </a:lnSpc>
              <a:spcBef>
                <a:spcPts val="0"/>
              </a:spcBef>
              <a:spcAft>
                <a:spcPts val="0"/>
              </a:spcAft>
              <a:buNone/>
            </a:pPr>
            <a:r>
              <a:rPr lang="en" sz="1200" dirty="0">
                <a:solidFill>
                  <a:srgbClr val="FFFFFF"/>
                </a:solidFill>
              </a:rPr>
              <a:t>Output (Hasil yang Diharapkan):</a:t>
            </a:r>
            <a:endParaRPr sz="1200" dirty="0">
              <a:solidFill>
                <a:srgbClr val="FFFFFF"/>
              </a:solidFill>
            </a:endParaRPr>
          </a:p>
          <a:p>
            <a:pPr marL="457200" lvl="0" indent="-304800" algn="l" rtl="0">
              <a:lnSpc>
                <a:spcPct val="115000"/>
              </a:lnSpc>
              <a:spcBef>
                <a:spcPts val="0"/>
              </a:spcBef>
              <a:spcAft>
                <a:spcPts val="0"/>
              </a:spcAft>
              <a:buClr>
                <a:srgbClr val="FFFFFF"/>
              </a:buClr>
              <a:buSzPts val="1200"/>
              <a:buFont typeface="Raleway"/>
              <a:buAutoNum type="arabicPeriod"/>
            </a:pPr>
            <a:r>
              <a:rPr lang="en" sz="1200" dirty="0">
                <a:solidFill>
                  <a:srgbClr val="FFFFFF"/>
                </a:solidFill>
              </a:rPr>
              <a:t>Klasifikasi Pesan:</a:t>
            </a:r>
            <a:endParaRPr sz="1200" dirty="0">
              <a:solidFill>
                <a:srgbClr val="FFFFFF"/>
              </a:solidFill>
            </a:endParaRPr>
          </a:p>
          <a:p>
            <a:pPr marL="914400" lvl="1" indent="-304800" algn="l" rtl="0">
              <a:lnSpc>
                <a:spcPct val="115000"/>
              </a:lnSpc>
              <a:spcBef>
                <a:spcPts val="0"/>
              </a:spcBef>
              <a:spcAft>
                <a:spcPts val="0"/>
              </a:spcAft>
              <a:buClr>
                <a:srgbClr val="FFFFFF"/>
              </a:buClr>
              <a:buSzPts val="1200"/>
              <a:buFont typeface="Raleway"/>
              <a:buChar char="○"/>
            </a:pPr>
            <a:r>
              <a:rPr lang="en" sz="1200" b="0" dirty="0">
                <a:solidFill>
                  <a:srgbClr val="FFFFFF"/>
                </a:solidFill>
              </a:rPr>
              <a:t>Setiap pesan dikategorikan sebagai:</a:t>
            </a:r>
            <a:endParaRPr sz="1200" b="0" dirty="0">
              <a:solidFill>
                <a:srgbClr val="FFFFFF"/>
              </a:solidFill>
            </a:endParaRPr>
          </a:p>
          <a:p>
            <a:pPr marL="1371600" lvl="2" indent="-304800" algn="l" rtl="0">
              <a:lnSpc>
                <a:spcPct val="115000"/>
              </a:lnSpc>
              <a:spcBef>
                <a:spcPts val="0"/>
              </a:spcBef>
              <a:spcAft>
                <a:spcPts val="0"/>
              </a:spcAft>
              <a:buClr>
                <a:srgbClr val="FFFFFF"/>
              </a:buClr>
              <a:buSzPts val="1200"/>
              <a:buFont typeface="Arial"/>
              <a:buChar char="■"/>
            </a:pPr>
            <a:r>
              <a:rPr lang="en" sz="1200" dirty="0">
                <a:solidFill>
                  <a:srgbClr val="FFFFFF"/>
                </a:solidFill>
              </a:rPr>
              <a:t>Phishing</a:t>
            </a:r>
            <a:r>
              <a:rPr lang="en" sz="1200" b="0" dirty="0">
                <a:solidFill>
                  <a:srgbClr val="FFFFFF"/>
                </a:solidFill>
              </a:rPr>
              <a:t> (berbahaya).</a:t>
            </a:r>
            <a:endParaRPr sz="1200" b="0" dirty="0">
              <a:solidFill>
                <a:srgbClr val="FFFFFF"/>
              </a:solidFill>
            </a:endParaRPr>
          </a:p>
          <a:p>
            <a:pPr marL="1371600" lvl="2" indent="-304800" algn="l" rtl="0">
              <a:lnSpc>
                <a:spcPct val="115000"/>
              </a:lnSpc>
              <a:spcBef>
                <a:spcPts val="0"/>
              </a:spcBef>
              <a:spcAft>
                <a:spcPts val="0"/>
              </a:spcAft>
              <a:buClr>
                <a:srgbClr val="FFFFFF"/>
              </a:buClr>
              <a:buSzPts val="1200"/>
              <a:buFont typeface="Arial"/>
              <a:buChar char="■"/>
            </a:pPr>
            <a:r>
              <a:rPr lang="en" sz="1200" dirty="0">
                <a:solidFill>
                  <a:srgbClr val="FFFFFF"/>
                </a:solidFill>
              </a:rPr>
              <a:t>Non-Phishing</a:t>
            </a:r>
            <a:r>
              <a:rPr lang="en" sz="1200" b="0" dirty="0">
                <a:solidFill>
                  <a:srgbClr val="FFFFFF"/>
                </a:solidFill>
              </a:rPr>
              <a:t> (aman).</a:t>
            </a:r>
            <a:endParaRPr sz="1200" b="0" dirty="0">
              <a:solidFill>
                <a:srgbClr val="FFFFFF"/>
              </a:solidFill>
            </a:endParaRPr>
          </a:p>
          <a:p>
            <a:pPr marL="457200" lvl="0" indent="-304800" algn="l" rtl="0">
              <a:lnSpc>
                <a:spcPct val="115000"/>
              </a:lnSpc>
              <a:spcBef>
                <a:spcPts val="0"/>
              </a:spcBef>
              <a:spcAft>
                <a:spcPts val="0"/>
              </a:spcAft>
              <a:buClr>
                <a:srgbClr val="FFFFFF"/>
              </a:buClr>
              <a:buSzPts val="1200"/>
              <a:buFont typeface="Raleway"/>
              <a:buAutoNum type="arabicPeriod"/>
            </a:pPr>
            <a:r>
              <a:rPr lang="en" sz="1200" dirty="0">
                <a:solidFill>
                  <a:srgbClr val="FFFFFF"/>
                </a:solidFill>
              </a:rPr>
              <a:t>Tindakan Pencegahan:</a:t>
            </a:r>
            <a:endParaRPr sz="1200" dirty="0">
              <a:solidFill>
                <a:srgbClr val="FFFFFF"/>
              </a:solidFill>
            </a:endParaRPr>
          </a:p>
          <a:p>
            <a:pPr marL="914400" lvl="1" indent="-304800" algn="l" rtl="0">
              <a:lnSpc>
                <a:spcPct val="115000"/>
              </a:lnSpc>
              <a:spcBef>
                <a:spcPts val="0"/>
              </a:spcBef>
              <a:spcAft>
                <a:spcPts val="0"/>
              </a:spcAft>
              <a:buClr>
                <a:srgbClr val="FFFFFF"/>
              </a:buClr>
              <a:buSzPts val="1200"/>
              <a:buFont typeface="Raleway"/>
              <a:buChar char="○"/>
            </a:pPr>
            <a:r>
              <a:rPr lang="en" sz="1200" b="0" dirty="0">
                <a:solidFill>
                  <a:srgbClr val="FFFFFF"/>
                </a:solidFill>
              </a:rPr>
              <a:t>Peringatan kepada pengguna jika pesan terdeteksi sebagai phishing.</a:t>
            </a:r>
            <a:endParaRPr sz="1200" b="0" dirty="0">
              <a:solidFill>
                <a:srgbClr val="FFFFFF"/>
              </a:solidFill>
            </a:endParaRPr>
          </a:p>
          <a:p>
            <a:pPr marL="914400" lvl="1" indent="-304800" algn="l" rtl="0">
              <a:lnSpc>
                <a:spcPct val="115000"/>
              </a:lnSpc>
              <a:spcBef>
                <a:spcPts val="0"/>
              </a:spcBef>
              <a:spcAft>
                <a:spcPts val="0"/>
              </a:spcAft>
              <a:buClr>
                <a:srgbClr val="FFFFFF"/>
              </a:buClr>
              <a:buSzPts val="1200"/>
              <a:buFont typeface="Raleway"/>
              <a:buChar char="○"/>
            </a:pPr>
            <a:r>
              <a:rPr lang="en" sz="1200" b="0" dirty="0">
                <a:solidFill>
                  <a:srgbClr val="FFFFFF"/>
                </a:solidFill>
              </a:rPr>
              <a:t>Penandaan pesan berbahaya secara otomatis untuk mencegah interaksi lebih lanjut.</a:t>
            </a:r>
            <a:endParaRPr sz="1200" b="0" dirty="0">
              <a:solidFill>
                <a:srgbClr val="FFFFFF"/>
              </a:solidFill>
            </a:endParaRPr>
          </a:p>
          <a:p>
            <a:pPr marL="457200" lvl="0" indent="-304800" algn="l" rtl="0">
              <a:lnSpc>
                <a:spcPct val="115000"/>
              </a:lnSpc>
              <a:spcBef>
                <a:spcPts val="0"/>
              </a:spcBef>
              <a:spcAft>
                <a:spcPts val="0"/>
              </a:spcAft>
              <a:buClr>
                <a:srgbClr val="FFFFFF"/>
              </a:buClr>
              <a:buSzPts val="1200"/>
              <a:buFont typeface="Arial"/>
              <a:buAutoNum type="arabicPeriod"/>
            </a:pPr>
            <a:r>
              <a:rPr lang="en" sz="1200" dirty="0">
                <a:solidFill>
                  <a:srgbClr val="FFFFFF"/>
                </a:solidFill>
              </a:rPr>
              <a:t>Laporan Analisis:</a:t>
            </a:r>
            <a:br>
              <a:rPr lang="en" sz="1200" dirty="0">
                <a:solidFill>
                  <a:srgbClr val="FFFFFF"/>
                </a:solidFill>
              </a:rPr>
            </a:br>
            <a:r>
              <a:rPr lang="en" sz="1200" b="0" dirty="0">
                <a:solidFill>
                  <a:srgbClr val="FFFFFF"/>
                </a:solidFill>
              </a:rPr>
              <a:t>Statistik pesan yang diklasifikasikan sebagai phishing, pola serangan yang teridentifikasi, dan tingkat akurasi sistem.</a:t>
            </a:r>
            <a:endParaRPr sz="1200" b="0" dirty="0">
              <a:solidFill>
                <a:srgbClr val="FFFFFF"/>
              </a:solidFill>
            </a:endParaRPr>
          </a:p>
          <a:p>
            <a:pPr marL="0" lvl="0" indent="0" algn="just" rtl="0">
              <a:lnSpc>
                <a:spcPct val="115000"/>
              </a:lnSpc>
              <a:spcBef>
                <a:spcPts val="0"/>
              </a:spcBef>
              <a:spcAft>
                <a:spcPts val="0"/>
              </a:spcAft>
              <a:buNone/>
            </a:pPr>
            <a:endParaRPr sz="1200" dirty="0">
              <a:solidFill>
                <a:srgbClr val="FFFFFF"/>
              </a:solidFill>
            </a:endParaRPr>
          </a:p>
        </p:txBody>
      </p:sp>
      <p:sp>
        <p:nvSpPr>
          <p:cNvPr id="116" name="Google Shape;116;p17"/>
          <p:cNvSpPr txBox="1">
            <a:spLocks noGrp="1"/>
          </p:cNvSpPr>
          <p:nvPr>
            <p:ph type="title"/>
          </p:nvPr>
        </p:nvSpPr>
        <p:spPr>
          <a:xfrm>
            <a:off x="727800" y="497175"/>
            <a:ext cx="7688400" cy="960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000"/>
              <a:t>PROBLEM STATEMENTS</a:t>
            </a:r>
            <a:endParaRPr sz="3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674EA7"/>
        </a:solidFill>
        <a:effectLst/>
      </p:bgPr>
    </p:bg>
    <p:spTree>
      <p:nvGrpSpPr>
        <p:cNvPr id="1" name="Shape 120"/>
        <p:cNvGrpSpPr/>
        <p:nvPr/>
      </p:nvGrpSpPr>
      <p:grpSpPr>
        <a:xfrm>
          <a:off x="0" y="0"/>
          <a:ext cx="0" cy="0"/>
          <a:chOff x="0" y="0"/>
          <a:chExt cx="0" cy="0"/>
        </a:xfrm>
      </p:grpSpPr>
      <p:pic>
        <p:nvPicPr>
          <p:cNvPr id="121" name="Google Shape;121;p18" descr="Free photo: background, abstract, pink, green, blue, purple ..."/>
          <p:cNvPicPr preferRelativeResize="0"/>
          <p:nvPr/>
        </p:nvPicPr>
        <p:blipFill>
          <a:blip r:embed="rId3">
            <a:alphaModFix amt="50000"/>
          </a:blip>
          <a:stretch>
            <a:fillRect/>
          </a:stretch>
        </p:blipFill>
        <p:spPr>
          <a:xfrm>
            <a:off x="0" y="0"/>
            <a:ext cx="9144000" cy="5143500"/>
          </a:xfrm>
          <a:prstGeom prst="rect">
            <a:avLst/>
          </a:prstGeom>
          <a:noFill/>
          <a:ln>
            <a:noFill/>
          </a:ln>
        </p:spPr>
      </p:pic>
      <p:sp>
        <p:nvSpPr>
          <p:cNvPr id="122" name="Google Shape;122;p18"/>
          <p:cNvSpPr txBox="1">
            <a:spLocks noGrp="1"/>
          </p:cNvSpPr>
          <p:nvPr>
            <p:ph type="title"/>
          </p:nvPr>
        </p:nvSpPr>
        <p:spPr>
          <a:xfrm>
            <a:off x="727800" y="1457150"/>
            <a:ext cx="7688400" cy="2715000"/>
          </a:xfrm>
          <a:prstGeom prst="rect">
            <a:avLst/>
          </a:prstGeom>
        </p:spPr>
        <p:txBody>
          <a:bodyPr spcFirstLastPara="1" wrap="square" lIns="57150" tIns="91425" rIns="91425" bIns="91425" anchor="t" anchorCtr="0">
            <a:noAutofit/>
          </a:bodyPr>
          <a:lstStyle/>
          <a:p>
            <a:pPr marL="0" lvl="0" indent="0" algn="l" rtl="0">
              <a:lnSpc>
                <a:spcPct val="115000"/>
              </a:lnSpc>
              <a:spcBef>
                <a:spcPts val="0"/>
              </a:spcBef>
              <a:spcAft>
                <a:spcPts val="0"/>
              </a:spcAft>
              <a:buNone/>
            </a:pPr>
            <a:r>
              <a:rPr lang="en" sz="1200" dirty="0">
                <a:solidFill>
                  <a:srgbClr val="FFFFFF"/>
                </a:solidFill>
              </a:rPr>
              <a:t>Objective (Tujuan Utama):</a:t>
            </a:r>
            <a:endParaRPr sz="1200" dirty="0">
              <a:solidFill>
                <a:srgbClr val="FFFFFF"/>
              </a:solidFill>
            </a:endParaRPr>
          </a:p>
          <a:p>
            <a:pPr marL="457200" lvl="0" indent="-304800" algn="l" rtl="0">
              <a:lnSpc>
                <a:spcPct val="115000"/>
              </a:lnSpc>
              <a:spcBef>
                <a:spcPts val="0"/>
              </a:spcBef>
              <a:spcAft>
                <a:spcPts val="0"/>
              </a:spcAft>
              <a:buClr>
                <a:srgbClr val="FFFFFF"/>
              </a:buClr>
              <a:buSzPts val="1200"/>
              <a:buFont typeface="Arial"/>
              <a:buAutoNum type="arabicPeriod"/>
            </a:pPr>
            <a:r>
              <a:rPr lang="en" sz="1200" dirty="0">
                <a:solidFill>
                  <a:srgbClr val="FFFFFF"/>
                </a:solidFill>
              </a:rPr>
              <a:t>Deteksi Cepat dan Akurat:</a:t>
            </a:r>
            <a:br>
              <a:rPr lang="en" sz="1200" dirty="0">
                <a:solidFill>
                  <a:srgbClr val="FFFFFF"/>
                </a:solidFill>
              </a:rPr>
            </a:br>
            <a:r>
              <a:rPr lang="en" sz="1200" b="0" dirty="0">
                <a:solidFill>
                  <a:srgbClr val="FFFFFF"/>
                </a:solidFill>
              </a:rPr>
              <a:t>Meningkatkan kemampuan mendeteksi phishing dengan akurat dan meminimalkan kesalahan klasifikasi (false positives dan false negatives).</a:t>
            </a:r>
            <a:endParaRPr sz="1200" b="0" dirty="0">
              <a:solidFill>
                <a:srgbClr val="FFFFFF"/>
              </a:solidFill>
            </a:endParaRPr>
          </a:p>
          <a:p>
            <a:pPr marL="457200" lvl="0" indent="-304800" algn="l" rtl="0">
              <a:lnSpc>
                <a:spcPct val="115000"/>
              </a:lnSpc>
              <a:spcBef>
                <a:spcPts val="0"/>
              </a:spcBef>
              <a:spcAft>
                <a:spcPts val="0"/>
              </a:spcAft>
              <a:buClr>
                <a:srgbClr val="FFFFFF"/>
              </a:buClr>
              <a:buSzPts val="1200"/>
              <a:buFont typeface="Arial"/>
              <a:buAutoNum type="arabicPeriod"/>
            </a:pPr>
            <a:r>
              <a:rPr lang="en" sz="1200" dirty="0">
                <a:solidFill>
                  <a:srgbClr val="FFFFFF"/>
                </a:solidFill>
              </a:rPr>
              <a:t>Respons Real-Time:</a:t>
            </a:r>
            <a:br>
              <a:rPr lang="en" sz="1200" dirty="0">
                <a:solidFill>
                  <a:srgbClr val="FFFFFF"/>
                </a:solidFill>
              </a:rPr>
            </a:br>
            <a:r>
              <a:rPr lang="en" sz="1200" b="0" dirty="0">
                <a:solidFill>
                  <a:srgbClr val="FFFFFF"/>
                </a:solidFill>
              </a:rPr>
              <a:t>Sistem harus mampu menganalisis dan memberikan respons terhadap pesan secara cepat menjaga pengalaman pengguna.</a:t>
            </a:r>
            <a:endParaRPr sz="1200" b="0" dirty="0">
              <a:solidFill>
                <a:srgbClr val="FFFFFF"/>
              </a:solidFill>
            </a:endParaRPr>
          </a:p>
          <a:p>
            <a:pPr marL="457200" lvl="0" indent="-304800" algn="l" rtl="0">
              <a:lnSpc>
                <a:spcPct val="115000"/>
              </a:lnSpc>
              <a:spcBef>
                <a:spcPts val="0"/>
              </a:spcBef>
              <a:spcAft>
                <a:spcPts val="0"/>
              </a:spcAft>
              <a:buClr>
                <a:srgbClr val="FFFFFF"/>
              </a:buClr>
              <a:buSzPts val="1200"/>
              <a:buFont typeface="Arial"/>
              <a:buAutoNum type="arabicPeriod"/>
            </a:pPr>
            <a:r>
              <a:rPr lang="en" sz="1200" dirty="0">
                <a:solidFill>
                  <a:srgbClr val="FFFFFF"/>
                </a:solidFill>
              </a:rPr>
              <a:t>Adaptabilitas:</a:t>
            </a:r>
            <a:br>
              <a:rPr lang="en" sz="1200" dirty="0">
                <a:solidFill>
                  <a:srgbClr val="FFFFFF"/>
                </a:solidFill>
              </a:rPr>
            </a:br>
            <a:r>
              <a:rPr lang="en" sz="1200" b="0" dirty="0">
                <a:solidFill>
                  <a:srgbClr val="FFFFFF"/>
                </a:solidFill>
              </a:rPr>
              <a:t>Meningkatkan kemampuan model untuk menangani variasi bahasa, konteks, dan teknik phishing baru seiring waktu melalui pembelajaran berkelanjutan.</a:t>
            </a:r>
            <a:endParaRPr sz="1200" b="0" dirty="0">
              <a:solidFill>
                <a:srgbClr val="FFFFFF"/>
              </a:solidFill>
            </a:endParaRPr>
          </a:p>
          <a:p>
            <a:pPr marL="0" lvl="0" indent="0" algn="just" rtl="0">
              <a:lnSpc>
                <a:spcPct val="115000"/>
              </a:lnSpc>
              <a:spcBef>
                <a:spcPts val="0"/>
              </a:spcBef>
              <a:spcAft>
                <a:spcPts val="0"/>
              </a:spcAft>
              <a:buNone/>
            </a:pPr>
            <a:endParaRPr sz="1200" dirty="0">
              <a:solidFill>
                <a:srgbClr val="FFFFFF"/>
              </a:solidFill>
            </a:endParaRPr>
          </a:p>
        </p:txBody>
      </p:sp>
      <p:sp>
        <p:nvSpPr>
          <p:cNvPr id="123" name="Google Shape;123;p18"/>
          <p:cNvSpPr txBox="1">
            <a:spLocks noGrp="1"/>
          </p:cNvSpPr>
          <p:nvPr>
            <p:ph type="title"/>
          </p:nvPr>
        </p:nvSpPr>
        <p:spPr>
          <a:xfrm>
            <a:off x="727800" y="497175"/>
            <a:ext cx="7688400" cy="960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000"/>
              <a:t>PROBLEM STATEMENTS</a:t>
            </a:r>
            <a:endParaRPr sz="3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674EA7"/>
        </a:solidFill>
        <a:effectLst/>
      </p:bgPr>
    </p:bg>
    <p:spTree>
      <p:nvGrpSpPr>
        <p:cNvPr id="1" name="Shape 127"/>
        <p:cNvGrpSpPr/>
        <p:nvPr/>
      </p:nvGrpSpPr>
      <p:grpSpPr>
        <a:xfrm>
          <a:off x="0" y="0"/>
          <a:ext cx="0" cy="0"/>
          <a:chOff x="0" y="0"/>
          <a:chExt cx="0" cy="0"/>
        </a:xfrm>
      </p:grpSpPr>
      <p:pic>
        <p:nvPicPr>
          <p:cNvPr id="128" name="Google Shape;128;p19" descr="Free photo: background, abstract, pink, green, blue, purple ..."/>
          <p:cNvPicPr preferRelativeResize="0"/>
          <p:nvPr/>
        </p:nvPicPr>
        <p:blipFill>
          <a:blip r:embed="rId3">
            <a:alphaModFix amt="50000"/>
          </a:blip>
          <a:stretch>
            <a:fillRect/>
          </a:stretch>
        </p:blipFill>
        <p:spPr>
          <a:xfrm>
            <a:off x="0" y="0"/>
            <a:ext cx="9144000" cy="5143500"/>
          </a:xfrm>
          <a:prstGeom prst="rect">
            <a:avLst/>
          </a:prstGeom>
          <a:noFill/>
          <a:ln>
            <a:noFill/>
          </a:ln>
        </p:spPr>
      </p:pic>
      <p:sp>
        <p:nvSpPr>
          <p:cNvPr id="129" name="Google Shape;129;p19"/>
          <p:cNvSpPr txBox="1">
            <a:spLocks noGrp="1"/>
          </p:cNvSpPr>
          <p:nvPr>
            <p:ph type="title"/>
          </p:nvPr>
        </p:nvSpPr>
        <p:spPr>
          <a:xfrm>
            <a:off x="727800" y="1457150"/>
            <a:ext cx="7688400" cy="2715000"/>
          </a:xfrm>
          <a:prstGeom prst="rect">
            <a:avLst/>
          </a:prstGeom>
        </p:spPr>
        <p:txBody>
          <a:bodyPr spcFirstLastPara="1" wrap="square" lIns="57150" tIns="91425" rIns="91425" bIns="91425" anchor="t" anchorCtr="0">
            <a:noAutofit/>
          </a:bodyPr>
          <a:lstStyle/>
          <a:p>
            <a:pPr marL="0" lvl="0" indent="0" algn="l" rtl="0">
              <a:lnSpc>
                <a:spcPct val="115000"/>
              </a:lnSpc>
              <a:spcBef>
                <a:spcPts val="0"/>
              </a:spcBef>
              <a:spcAft>
                <a:spcPts val="0"/>
              </a:spcAft>
              <a:buNone/>
            </a:pPr>
            <a:r>
              <a:rPr lang="en" sz="1100" dirty="0">
                <a:solidFill>
                  <a:srgbClr val="FFFFFF"/>
                </a:solidFill>
              </a:rPr>
              <a:t>Constraints (Kendala yang Dihadapi):</a:t>
            </a:r>
            <a:endParaRPr sz="1100" dirty="0">
              <a:solidFill>
                <a:srgbClr val="FFFFFF"/>
              </a:solidFill>
            </a:endParaRPr>
          </a:p>
          <a:p>
            <a:pPr marL="457200" lvl="0" indent="-298450" algn="l" rtl="0">
              <a:lnSpc>
                <a:spcPct val="115000"/>
              </a:lnSpc>
              <a:spcBef>
                <a:spcPts val="0"/>
              </a:spcBef>
              <a:spcAft>
                <a:spcPts val="0"/>
              </a:spcAft>
              <a:buClr>
                <a:srgbClr val="FFFFFF"/>
              </a:buClr>
              <a:buSzPts val="1100"/>
              <a:buFont typeface="Arial"/>
              <a:buAutoNum type="arabicPeriod"/>
            </a:pPr>
            <a:r>
              <a:rPr lang="en" sz="1100" dirty="0">
                <a:solidFill>
                  <a:srgbClr val="FFFFFF"/>
                </a:solidFill>
              </a:rPr>
              <a:t>Waktu dan Kinerja Real-Time:</a:t>
            </a:r>
            <a:br>
              <a:rPr lang="en" sz="1100" dirty="0">
                <a:solidFill>
                  <a:srgbClr val="FFFFFF"/>
                </a:solidFill>
              </a:rPr>
            </a:br>
            <a:r>
              <a:rPr lang="en" sz="1100" b="0" dirty="0">
                <a:solidFill>
                  <a:srgbClr val="FFFFFF"/>
                </a:solidFill>
              </a:rPr>
              <a:t>Sistem harus beroperasi secara efisien untuk memproses secara cepat tanpa menghambat alur komunikasi.</a:t>
            </a:r>
            <a:endParaRPr sz="1100" b="0" dirty="0">
              <a:solidFill>
                <a:srgbClr val="FFFFFF"/>
              </a:solidFill>
            </a:endParaRPr>
          </a:p>
          <a:p>
            <a:pPr marL="457200" lvl="0" indent="-298450" algn="l" rtl="0">
              <a:lnSpc>
                <a:spcPct val="115000"/>
              </a:lnSpc>
              <a:spcBef>
                <a:spcPts val="0"/>
              </a:spcBef>
              <a:spcAft>
                <a:spcPts val="0"/>
              </a:spcAft>
              <a:buClr>
                <a:srgbClr val="FFFFFF"/>
              </a:buClr>
              <a:buSzPts val="1100"/>
              <a:buFont typeface="Arial"/>
              <a:buAutoNum type="arabicPeriod"/>
            </a:pPr>
            <a:r>
              <a:rPr lang="en" sz="1100" dirty="0">
                <a:solidFill>
                  <a:srgbClr val="FFFFFF"/>
                </a:solidFill>
              </a:rPr>
              <a:t>Dataset yang Berkualitas:</a:t>
            </a:r>
            <a:br>
              <a:rPr lang="en" sz="1100" dirty="0">
                <a:solidFill>
                  <a:srgbClr val="FFFFFF"/>
                </a:solidFill>
              </a:rPr>
            </a:br>
            <a:r>
              <a:rPr lang="en" sz="1100" b="0" dirty="0">
                <a:solidFill>
                  <a:srgbClr val="FFFFFF"/>
                </a:solidFill>
              </a:rPr>
              <a:t>Ketersediaan dataset yang cukup besar dan berkualitas untuk melatih model pembelajaran mesin, terutama dalam data yang beragam.</a:t>
            </a:r>
            <a:endParaRPr sz="1100" b="0" dirty="0">
              <a:solidFill>
                <a:srgbClr val="FFFFFF"/>
              </a:solidFill>
            </a:endParaRPr>
          </a:p>
          <a:p>
            <a:pPr marL="457200" lvl="0" indent="-298450" algn="l" rtl="0">
              <a:lnSpc>
                <a:spcPct val="115000"/>
              </a:lnSpc>
              <a:spcBef>
                <a:spcPts val="0"/>
              </a:spcBef>
              <a:spcAft>
                <a:spcPts val="0"/>
              </a:spcAft>
              <a:buClr>
                <a:srgbClr val="FFFFFF"/>
              </a:buClr>
              <a:buSzPts val="1100"/>
              <a:buFont typeface="Arial"/>
              <a:buAutoNum type="arabicPeriod"/>
            </a:pPr>
            <a:r>
              <a:rPr lang="en" sz="1100" dirty="0">
                <a:solidFill>
                  <a:srgbClr val="FFFFFF"/>
                </a:solidFill>
              </a:rPr>
              <a:t>Privasi dan Keamanan:</a:t>
            </a:r>
            <a:br>
              <a:rPr lang="en" sz="1100" dirty="0">
                <a:solidFill>
                  <a:srgbClr val="FFFFFF"/>
                </a:solidFill>
              </a:rPr>
            </a:br>
            <a:r>
              <a:rPr lang="en" sz="1100" b="0" dirty="0">
                <a:solidFill>
                  <a:srgbClr val="FFFFFF"/>
                </a:solidFill>
              </a:rPr>
              <a:t>Sistem harus mematuhi standar privasi data, menghindari pelanggaran data pengguna, dan tetap menjaga kerahasiaan pesan.</a:t>
            </a:r>
            <a:endParaRPr sz="1100" b="0" dirty="0">
              <a:solidFill>
                <a:srgbClr val="FFFFFF"/>
              </a:solidFill>
            </a:endParaRPr>
          </a:p>
          <a:p>
            <a:pPr marL="0" lvl="0" indent="0" algn="just" rtl="0">
              <a:lnSpc>
                <a:spcPct val="115000"/>
              </a:lnSpc>
              <a:spcBef>
                <a:spcPts val="0"/>
              </a:spcBef>
              <a:spcAft>
                <a:spcPts val="0"/>
              </a:spcAft>
              <a:buNone/>
            </a:pPr>
            <a:endParaRPr sz="1100" dirty="0">
              <a:solidFill>
                <a:srgbClr val="FFFFFF"/>
              </a:solidFill>
            </a:endParaRPr>
          </a:p>
        </p:txBody>
      </p:sp>
      <p:sp>
        <p:nvSpPr>
          <p:cNvPr id="130" name="Google Shape;130;p19"/>
          <p:cNvSpPr txBox="1">
            <a:spLocks noGrp="1"/>
          </p:cNvSpPr>
          <p:nvPr>
            <p:ph type="title"/>
          </p:nvPr>
        </p:nvSpPr>
        <p:spPr>
          <a:xfrm>
            <a:off x="727800" y="497175"/>
            <a:ext cx="7688400" cy="960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000"/>
              <a:t>PROBLEM STATEMENTS</a:t>
            </a:r>
            <a:endParaRPr sz="3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674EA7"/>
        </a:solidFill>
        <a:effectLst/>
      </p:bgPr>
    </p:bg>
    <p:spTree>
      <p:nvGrpSpPr>
        <p:cNvPr id="1" name="Shape 134"/>
        <p:cNvGrpSpPr/>
        <p:nvPr/>
      </p:nvGrpSpPr>
      <p:grpSpPr>
        <a:xfrm>
          <a:off x="0" y="0"/>
          <a:ext cx="0" cy="0"/>
          <a:chOff x="0" y="0"/>
          <a:chExt cx="0" cy="0"/>
        </a:xfrm>
      </p:grpSpPr>
      <p:pic>
        <p:nvPicPr>
          <p:cNvPr id="135" name="Google Shape;135;p20" descr="Free photo: background, abstract, pink, green, blue, purple ..."/>
          <p:cNvPicPr preferRelativeResize="0"/>
          <p:nvPr/>
        </p:nvPicPr>
        <p:blipFill>
          <a:blip r:embed="rId3">
            <a:alphaModFix amt="50000"/>
          </a:blip>
          <a:stretch>
            <a:fillRect/>
          </a:stretch>
        </p:blipFill>
        <p:spPr>
          <a:xfrm>
            <a:off x="0" y="0"/>
            <a:ext cx="9144000" cy="5143500"/>
          </a:xfrm>
          <a:prstGeom prst="rect">
            <a:avLst/>
          </a:prstGeom>
          <a:noFill/>
          <a:ln>
            <a:noFill/>
          </a:ln>
        </p:spPr>
      </p:pic>
      <p:sp>
        <p:nvSpPr>
          <p:cNvPr id="136" name="Google Shape;136;p20"/>
          <p:cNvSpPr txBox="1">
            <a:spLocks noGrp="1"/>
          </p:cNvSpPr>
          <p:nvPr>
            <p:ph type="title"/>
          </p:nvPr>
        </p:nvSpPr>
        <p:spPr>
          <a:xfrm>
            <a:off x="727800" y="1457150"/>
            <a:ext cx="7688400" cy="2715000"/>
          </a:xfrm>
          <a:prstGeom prst="rect">
            <a:avLst/>
          </a:prstGeom>
        </p:spPr>
        <p:txBody>
          <a:bodyPr spcFirstLastPara="1" wrap="square" lIns="57150" tIns="91425" rIns="91425" bIns="91425" anchor="t" anchorCtr="0">
            <a:noAutofit/>
          </a:bodyPr>
          <a:lstStyle/>
          <a:p>
            <a:pPr marL="0" lvl="0" indent="0" algn="just" rtl="0">
              <a:spcBef>
                <a:spcPts val="0"/>
              </a:spcBef>
              <a:spcAft>
                <a:spcPts val="0"/>
              </a:spcAft>
              <a:buNone/>
            </a:pPr>
            <a:r>
              <a:rPr lang="en" sz="1677" b="0"/>
              <a:t>Pembelajaran mesin telah diterapkan dalam berbagai bidang, termasuk dalam deteksi ancaman siber. Algoritma pembelajaran mesin dapat menganalisis sejumlah besar data dan mengidentifikasi pola-pola yang kompleks. Dengan memanfaatkan kemampuan pembelajaran mesin dapat menjawab dalam sistem deteksi phishing yang lebih akurat dan efisien.</a:t>
            </a:r>
            <a:endParaRPr sz="1400" b="0">
              <a:solidFill>
                <a:srgbClr val="FFFFFF"/>
              </a:solidFill>
            </a:endParaRPr>
          </a:p>
        </p:txBody>
      </p:sp>
      <p:sp>
        <p:nvSpPr>
          <p:cNvPr id="137" name="Google Shape;137;p20"/>
          <p:cNvSpPr txBox="1">
            <a:spLocks noGrp="1"/>
          </p:cNvSpPr>
          <p:nvPr>
            <p:ph type="title"/>
          </p:nvPr>
        </p:nvSpPr>
        <p:spPr>
          <a:xfrm>
            <a:off x="727800" y="497175"/>
            <a:ext cx="7688400" cy="960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000"/>
              <a:t>BACKGROUND</a:t>
            </a:r>
            <a:endParaRPr sz="3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674EA7"/>
        </a:solidFill>
        <a:effectLst/>
      </p:bgPr>
    </p:bg>
    <p:spTree>
      <p:nvGrpSpPr>
        <p:cNvPr id="1" name="Shape 141"/>
        <p:cNvGrpSpPr/>
        <p:nvPr/>
      </p:nvGrpSpPr>
      <p:grpSpPr>
        <a:xfrm>
          <a:off x="0" y="0"/>
          <a:ext cx="0" cy="0"/>
          <a:chOff x="0" y="0"/>
          <a:chExt cx="0" cy="0"/>
        </a:xfrm>
      </p:grpSpPr>
      <p:pic>
        <p:nvPicPr>
          <p:cNvPr id="142" name="Google Shape;142;p21" descr="Free photo: background, abstract, pink, green, blue, purple ..."/>
          <p:cNvPicPr preferRelativeResize="0"/>
          <p:nvPr/>
        </p:nvPicPr>
        <p:blipFill>
          <a:blip r:embed="rId3">
            <a:alphaModFix amt="50000"/>
          </a:blip>
          <a:stretch>
            <a:fillRect/>
          </a:stretch>
        </p:blipFill>
        <p:spPr>
          <a:xfrm>
            <a:off x="0" y="0"/>
            <a:ext cx="9144000" cy="5143500"/>
          </a:xfrm>
          <a:prstGeom prst="rect">
            <a:avLst/>
          </a:prstGeom>
          <a:noFill/>
          <a:ln>
            <a:noFill/>
          </a:ln>
        </p:spPr>
      </p:pic>
      <p:sp>
        <p:nvSpPr>
          <p:cNvPr id="143" name="Google Shape;143;p21"/>
          <p:cNvSpPr txBox="1">
            <a:spLocks noGrp="1"/>
          </p:cNvSpPr>
          <p:nvPr>
            <p:ph type="title"/>
          </p:nvPr>
        </p:nvSpPr>
        <p:spPr>
          <a:xfrm>
            <a:off x="727800" y="497175"/>
            <a:ext cx="7688400" cy="960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000"/>
              <a:t>SOLUTION DESIGN</a:t>
            </a:r>
            <a:endParaRPr sz="3000"/>
          </a:p>
        </p:txBody>
      </p:sp>
      <p:sp>
        <p:nvSpPr>
          <p:cNvPr id="145" name="Google Shape;145;p21"/>
          <p:cNvSpPr/>
          <p:nvPr/>
        </p:nvSpPr>
        <p:spPr>
          <a:xfrm>
            <a:off x="2905654" y="1913150"/>
            <a:ext cx="1018200" cy="572700"/>
          </a:xfrm>
          <a:prstGeom prst="rect">
            <a:avLst/>
          </a:prstGeom>
          <a:solidFill>
            <a:schemeClr val="lt2"/>
          </a:solid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Raleway"/>
                <a:ea typeface="Raleway"/>
                <a:cs typeface="Raleway"/>
                <a:sym typeface="Raleway"/>
              </a:rPr>
              <a:t>Chat System</a:t>
            </a:r>
            <a:endParaRPr sz="1000">
              <a:latin typeface="Raleway"/>
              <a:ea typeface="Raleway"/>
              <a:cs typeface="Raleway"/>
              <a:sym typeface="Raleway"/>
            </a:endParaRPr>
          </a:p>
        </p:txBody>
      </p:sp>
      <p:sp>
        <p:nvSpPr>
          <p:cNvPr id="146" name="Google Shape;146;p21"/>
          <p:cNvSpPr/>
          <p:nvPr/>
        </p:nvSpPr>
        <p:spPr>
          <a:xfrm>
            <a:off x="4570250" y="3130025"/>
            <a:ext cx="1018200" cy="572700"/>
          </a:xfrm>
          <a:prstGeom prst="rect">
            <a:avLst/>
          </a:prstGeom>
          <a:solidFill>
            <a:schemeClr val="lt2"/>
          </a:solid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Raleway"/>
                <a:ea typeface="Raleway"/>
                <a:cs typeface="Raleway"/>
                <a:sym typeface="Raleway"/>
              </a:rPr>
              <a:t>Feedback &amp; Monitoring</a:t>
            </a:r>
            <a:endParaRPr sz="1000">
              <a:latin typeface="Raleway"/>
              <a:ea typeface="Raleway"/>
              <a:cs typeface="Raleway"/>
              <a:sym typeface="Raleway"/>
            </a:endParaRPr>
          </a:p>
        </p:txBody>
      </p:sp>
      <p:sp>
        <p:nvSpPr>
          <p:cNvPr id="147" name="Google Shape;147;p21"/>
          <p:cNvSpPr/>
          <p:nvPr/>
        </p:nvSpPr>
        <p:spPr>
          <a:xfrm>
            <a:off x="4579625" y="1913150"/>
            <a:ext cx="1092300" cy="572700"/>
          </a:xfrm>
          <a:prstGeom prst="rect">
            <a:avLst/>
          </a:prstGeom>
          <a:solidFill>
            <a:schemeClr val="lt2"/>
          </a:solid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Raleway"/>
                <a:ea typeface="Raleway"/>
                <a:cs typeface="Raleway"/>
                <a:sym typeface="Raleway"/>
              </a:rPr>
              <a:t>Preprocessing</a:t>
            </a:r>
            <a:endParaRPr sz="1000">
              <a:latin typeface="Raleway"/>
              <a:ea typeface="Raleway"/>
              <a:cs typeface="Raleway"/>
              <a:sym typeface="Raleway"/>
            </a:endParaRPr>
          </a:p>
        </p:txBody>
      </p:sp>
      <p:sp>
        <p:nvSpPr>
          <p:cNvPr id="148" name="Google Shape;148;p21"/>
          <p:cNvSpPr/>
          <p:nvPr/>
        </p:nvSpPr>
        <p:spPr>
          <a:xfrm>
            <a:off x="6314800" y="1913150"/>
            <a:ext cx="1092300" cy="572700"/>
          </a:xfrm>
          <a:prstGeom prst="rect">
            <a:avLst/>
          </a:prstGeom>
          <a:solidFill>
            <a:schemeClr val="lt2"/>
          </a:solid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Raleway"/>
                <a:ea typeface="Raleway"/>
                <a:cs typeface="Raleway"/>
                <a:sym typeface="Raleway"/>
              </a:rPr>
              <a:t>Feature Extraction</a:t>
            </a:r>
            <a:endParaRPr sz="1000">
              <a:latin typeface="Raleway"/>
              <a:ea typeface="Raleway"/>
              <a:cs typeface="Raleway"/>
              <a:sym typeface="Raleway"/>
            </a:endParaRPr>
          </a:p>
        </p:txBody>
      </p:sp>
      <p:sp>
        <p:nvSpPr>
          <p:cNvPr id="149" name="Google Shape;149;p21"/>
          <p:cNvSpPr/>
          <p:nvPr/>
        </p:nvSpPr>
        <p:spPr>
          <a:xfrm>
            <a:off x="1257475" y="3130025"/>
            <a:ext cx="1018200" cy="572700"/>
          </a:xfrm>
          <a:prstGeom prst="rect">
            <a:avLst/>
          </a:prstGeom>
          <a:solidFill>
            <a:schemeClr val="lt2"/>
          </a:solid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Raleway"/>
                <a:ea typeface="Raleway"/>
                <a:cs typeface="Raleway"/>
                <a:sym typeface="Raleway"/>
              </a:rPr>
              <a:t>ML Model</a:t>
            </a:r>
            <a:endParaRPr sz="1000">
              <a:latin typeface="Raleway"/>
              <a:ea typeface="Raleway"/>
              <a:cs typeface="Raleway"/>
              <a:sym typeface="Raleway"/>
            </a:endParaRPr>
          </a:p>
        </p:txBody>
      </p:sp>
      <p:sp>
        <p:nvSpPr>
          <p:cNvPr id="150" name="Google Shape;150;p21"/>
          <p:cNvSpPr/>
          <p:nvPr/>
        </p:nvSpPr>
        <p:spPr>
          <a:xfrm>
            <a:off x="2918550" y="3130025"/>
            <a:ext cx="1018200" cy="572700"/>
          </a:xfrm>
          <a:prstGeom prst="rect">
            <a:avLst/>
          </a:prstGeom>
          <a:solidFill>
            <a:schemeClr val="lt2"/>
          </a:solid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Raleway"/>
                <a:ea typeface="Raleway"/>
                <a:cs typeface="Raleway"/>
                <a:sym typeface="Raleway"/>
              </a:rPr>
              <a:t>Decision Engine</a:t>
            </a:r>
            <a:endParaRPr sz="1000">
              <a:latin typeface="Raleway"/>
              <a:ea typeface="Raleway"/>
              <a:cs typeface="Raleway"/>
              <a:sym typeface="Raleway"/>
            </a:endParaRPr>
          </a:p>
        </p:txBody>
      </p:sp>
      <p:sp>
        <p:nvSpPr>
          <p:cNvPr id="151" name="Google Shape;151;p21"/>
          <p:cNvSpPr/>
          <p:nvPr/>
        </p:nvSpPr>
        <p:spPr>
          <a:xfrm>
            <a:off x="6314800" y="3130025"/>
            <a:ext cx="1018200" cy="572700"/>
          </a:xfrm>
          <a:prstGeom prst="rect">
            <a:avLst/>
          </a:prstGeom>
          <a:solidFill>
            <a:schemeClr val="lt2"/>
          </a:solid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Raleway"/>
                <a:ea typeface="Raleway"/>
                <a:cs typeface="Raleway"/>
                <a:sym typeface="Raleway"/>
              </a:rPr>
              <a:t>Client App</a:t>
            </a:r>
            <a:endParaRPr sz="1000">
              <a:latin typeface="Raleway"/>
              <a:ea typeface="Raleway"/>
              <a:cs typeface="Raleway"/>
              <a:sym typeface="Raleway"/>
            </a:endParaRPr>
          </a:p>
        </p:txBody>
      </p:sp>
      <p:cxnSp>
        <p:nvCxnSpPr>
          <p:cNvPr id="153" name="Google Shape;153;p21"/>
          <p:cNvCxnSpPr>
            <a:cxnSpLocks/>
            <a:endCxn id="147" idx="1"/>
          </p:cNvCxnSpPr>
          <p:nvPr/>
        </p:nvCxnSpPr>
        <p:spPr>
          <a:xfrm>
            <a:off x="3936750" y="2199500"/>
            <a:ext cx="642900" cy="0"/>
          </a:xfrm>
          <a:prstGeom prst="straightConnector1">
            <a:avLst/>
          </a:prstGeom>
          <a:noFill/>
          <a:ln w="9525" cap="flat" cmpd="sng">
            <a:solidFill>
              <a:srgbClr val="FFFFFF"/>
            </a:solidFill>
            <a:prstDash val="solid"/>
            <a:round/>
            <a:headEnd type="none" w="med" len="med"/>
            <a:tailEnd type="triangle" w="med" len="med"/>
          </a:ln>
        </p:spPr>
      </p:cxnSp>
      <p:cxnSp>
        <p:nvCxnSpPr>
          <p:cNvPr id="154" name="Google Shape;154;p21"/>
          <p:cNvCxnSpPr>
            <a:stCxn id="147" idx="3"/>
            <a:endCxn id="148" idx="1"/>
          </p:cNvCxnSpPr>
          <p:nvPr/>
        </p:nvCxnSpPr>
        <p:spPr>
          <a:xfrm>
            <a:off x="5671925" y="2199500"/>
            <a:ext cx="642900" cy="0"/>
          </a:xfrm>
          <a:prstGeom prst="straightConnector1">
            <a:avLst/>
          </a:prstGeom>
          <a:noFill/>
          <a:ln w="9525" cap="flat" cmpd="sng">
            <a:solidFill>
              <a:srgbClr val="FFFFFF"/>
            </a:solidFill>
            <a:prstDash val="solid"/>
            <a:round/>
            <a:headEnd type="none" w="med" len="med"/>
            <a:tailEnd type="triangle" w="med" len="med"/>
          </a:ln>
        </p:spPr>
      </p:cxnSp>
      <p:cxnSp>
        <p:nvCxnSpPr>
          <p:cNvPr id="155" name="Google Shape;155;p21"/>
          <p:cNvCxnSpPr/>
          <p:nvPr/>
        </p:nvCxnSpPr>
        <p:spPr>
          <a:xfrm>
            <a:off x="6854500" y="2485850"/>
            <a:ext cx="3600" cy="252600"/>
          </a:xfrm>
          <a:prstGeom prst="straightConnector1">
            <a:avLst/>
          </a:prstGeom>
          <a:noFill/>
          <a:ln w="9525" cap="flat" cmpd="sng">
            <a:solidFill>
              <a:srgbClr val="FFFFFF"/>
            </a:solidFill>
            <a:prstDash val="solid"/>
            <a:round/>
            <a:headEnd type="none" w="med" len="med"/>
            <a:tailEnd type="none" w="med" len="med"/>
          </a:ln>
        </p:spPr>
      </p:cxnSp>
      <p:cxnSp>
        <p:nvCxnSpPr>
          <p:cNvPr id="156" name="Google Shape;156;p21"/>
          <p:cNvCxnSpPr/>
          <p:nvPr/>
        </p:nvCxnSpPr>
        <p:spPr>
          <a:xfrm rot="10800000" flipH="1">
            <a:off x="1766525" y="2738450"/>
            <a:ext cx="5095800" cy="15900"/>
          </a:xfrm>
          <a:prstGeom prst="straightConnector1">
            <a:avLst/>
          </a:prstGeom>
          <a:noFill/>
          <a:ln w="9525" cap="flat" cmpd="sng">
            <a:solidFill>
              <a:srgbClr val="FFFFFF"/>
            </a:solidFill>
            <a:prstDash val="solid"/>
            <a:round/>
            <a:headEnd type="none" w="med" len="med"/>
            <a:tailEnd type="none" w="med" len="med"/>
          </a:ln>
        </p:spPr>
      </p:cxnSp>
      <p:cxnSp>
        <p:nvCxnSpPr>
          <p:cNvPr id="157" name="Google Shape;157;p21"/>
          <p:cNvCxnSpPr>
            <a:endCxn id="149" idx="0"/>
          </p:cNvCxnSpPr>
          <p:nvPr/>
        </p:nvCxnSpPr>
        <p:spPr>
          <a:xfrm flipH="1">
            <a:off x="1766575" y="2754725"/>
            <a:ext cx="600" cy="375300"/>
          </a:xfrm>
          <a:prstGeom prst="straightConnector1">
            <a:avLst/>
          </a:prstGeom>
          <a:noFill/>
          <a:ln w="9525" cap="flat" cmpd="sng">
            <a:solidFill>
              <a:srgbClr val="FFFFFF"/>
            </a:solidFill>
            <a:prstDash val="solid"/>
            <a:round/>
            <a:headEnd type="none" w="med" len="med"/>
            <a:tailEnd type="triangle" w="med" len="med"/>
          </a:ln>
        </p:spPr>
      </p:cxnSp>
      <p:cxnSp>
        <p:nvCxnSpPr>
          <p:cNvPr id="158" name="Google Shape;158;p21"/>
          <p:cNvCxnSpPr>
            <a:stCxn id="149" idx="3"/>
            <a:endCxn id="150" idx="1"/>
          </p:cNvCxnSpPr>
          <p:nvPr/>
        </p:nvCxnSpPr>
        <p:spPr>
          <a:xfrm>
            <a:off x="2275675" y="3416375"/>
            <a:ext cx="642900" cy="0"/>
          </a:xfrm>
          <a:prstGeom prst="straightConnector1">
            <a:avLst/>
          </a:prstGeom>
          <a:noFill/>
          <a:ln w="9525" cap="flat" cmpd="sng">
            <a:solidFill>
              <a:srgbClr val="FFFFFF"/>
            </a:solidFill>
            <a:prstDash val="solid"/>
            <a:round/>
            <a:headEnd type="none" w="med" len="med"/>
            <a:tailEnd type="triangle" w="med" len="med"/>
          </a:ln>
        </p:spPr>
      </p:cxnSp>
      <p:cxnSp>
        <p:nvCxnSpPr>
          <p:cNvPr id="159" name="Google Shape;159;p21"/>
          <p:cNvCxnSpPr>
            <a:stCxn id="150" idx="3"/>
            <a:endCxn id="146" idx="1"/>
          </p:cNvCxnSpPr>
          <p:nvPr/>
        </p:nvCxnSpPr>
        <p:spPr>
          <a:xfrm>
            <a:off x="3936750" y="3416375"/>
            <a:ext cx="633600" cy="0"/>
          </a:xfrm>
          <a:prstGeom prst="straightConnector1">
            <a:avLst/>
          </a:prstGeom>
          <a:noFill/>
          <a:ln w="9525" cap="flat" cmpd="sng">
            <a:solidFill>
              <a:srgbClr val="FFFFFF"/>
            </a:solidFill>
            <a:prstDash val="solid"/>
            <a:round/>
            <a:headEnd type="none" w="med" len="med"/>
            <a:tailEnd type="triangle" w="med" len="med"/>
          </a:ln>
        </p:spPr>
      </p:cxnSp>
      <p:cxnSp>
        <p:nvCxnSpPr>
          <p:cNvPr id="160" name="Google Shape;160;p21"/>
          <p:cNvCxnSpPr>
            <a:stCxn id="146" idx="3"/>
            <a:endCxn id="151" idx="1"/>
          </p:cNvCxnSpPr>
          <p:nvPr/>
        </p:nvCxnSpPr>
        <p:spPr>
          <a:xfrm>
            <a:off x="5588450" y="3416375"/>
            <a:ext cx="726300" cy="0"/>
          </a:xfrm>
          <a:prstGeom prst="straightConnector1">
            <a:avLst/>
          </a:prstGeom>
          <a:noFill/>
          <a:ln w="9525" cap="flat" cmpd="sng">
            <a:solidFill>
              <a:srgbClr val="FFFFFF"/>
            </a:solidFill>
            <a:prstDash val="solid"/>
            <a:round/>
            <a:headEnd type="none" w="med" len="med"/>
            <a:tailEnd type="triangle" w="med" len="med"/>
          </a:ln>
        </p:spPr>
      </p:cxn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936</Words>
  <Application>Microsoft Office PowerPoint</Application>
  <PresentationFormat>On-screen Show (16:9)</PresentationFormat>
  <Paragraphs>113</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Lato</vt:lpstr>
      <vt:lpstr>Raleway</vt:lpstr>
      <vt:lpstr>Streamline</vt:lpstr>
      <vt:lpstr>PHISING ANALYSIS AND DETECTION FOR REAL-TIME CHAT WITH MACHINE LEARNING ALGORITHM</vt:lpstr>
      <vt:lpstr>Motivation Problem Statement Background Solution (Architecture Design) Related Works Chat System Dataset Project Progress</vt:lpstr>
      <vt:lpstr>MOTIVATION</vt:lpstr>
      <vt:lpstr>Given (Masukan yang Diberikan): Pesan Obrolan Real-Time: Data berupa teks pesan obrolan yang diterima pengguna di platform komunikasi. Pesan ini dapat berupa: Teks bebas (percakapan sehari-hari). Tautan URL yang mencurigakan atau sah. Dataset untuk Pelatihan: Dataset historis yang berisi: Pesan yang sudah diklasifikasikan sebagai phishing atau bukan phishing. Informasi tambahan seperti metadata tautan (jika ada). Parameter Konteks: Informasi tambahan terkait platform (wrning dan info pola interaksi pengguna). </vt:lpstr>
      <vt:lpstr>Output (Hasil yang Diharapkan): Klasifikasi Pesan: Setiap pesan dikategorikan sebagai: Phishing (berbahaya). Non-Phishing (aman). Tindakan Pencegahan: Peringatan kepada pengguna jika pesan terdeteksi sebagai phishing. Penandaan pesan berbahaya secara otomatis untuk mencegah interaksi lebih lanjut. Laporan Analisis: Statistik pesan yang diklasifikasikan sebagai phishing, pola serangan yang teridentifikasi, dan tingkat akurasi sistem. </vt:lpstr>
      <vt:lpstr>Objective (Tujuan Utama): Deteksi Cepat dan Akurat: Meningkatkan kemampuan mendeteksi phishing dengan akurat dan meminimalkan kesalahan klasifikasi (false positives dan false negatives). Respons Real-Time: Sistem harus mampu menganalisis dan memberikan respons terhadap pesan secara cepat menjaga pengalaman pengguna. Adaptabilitas: Meningkatkan kemampuan model untuk menangani variasi bahasa, konteks, dan teknik phishing baru seiring waktu melalui pembelajaran berkelanjutan. </vt:lpstr>
      <vt:lpstr>Constraints (Kendala yang Dihadapi): Waktu dan Kinerja Real-Time: Sistem harus beroperasi secara efisien untuk memproses secara cepat tanpa menghambat alur komunikasi. Dataset yang Berkualitas: Ketersediaan dataset yang cukup besar dan berkualitas untuk melatih model pembelajaran mesin, terutama dalam data yang beragam. Privasi dan Keamanan: Sistem harus mematuhi standar privasi data, menghindari pelanggaran data pengguna, dan tetap menjaga kerahasiaan pesan. </vt:lpstr>
      <vt:lpstr>Pembelajaran mesin telah diterapkan dalam berbagai bidang, termasuk dalam deteksi ancaman siber. Algoritma pembelajaran mesin dapat menganalisis sejumlah besar data dan mengidentifikasi pola-pola yang kompleks. Dengan memanfaatkan kemampuan pembelajaran mesin dapat menjawab dalam sistem deteksi phishing yang lebih akurat dan efisien.</vt:lpstr>
      <vt:lpstr>SOLUTION DESIGN</vt:lpstr>
      <vt:lpstr>RELATED WORKS</vt:lpstr>
      <vt:lpstr>RELATED WORKS</vt:lpstr>
      <vt:lpstr>A High-Accuracy Phishing Website Detection Method Based on Machine Learning https://www.sciencedirect.com/science/article/pii/S2214212623001370  Intrusion Detection Based on Phishing Detection with Machine Learning  https://www.sciencedirect.com/science/article/pii/S2665917423003392  </vt:lpstr>
      <vt:lpstr>CHAT SYSTEM</vt:lpstr>
      <vt:lpstr>Phising_Site_URL.csv          Link Dataset : https://www.kaggle.com/datasets/taruntiwarihp/phishing-site-urls </vt:lpstr>
      <vt:lpstr>Broker yang digunakan yaitu : broker.emqx.io</vt:lpstr>
      <vt:lpstr>Server menerima pesan, mendeteksi URL phishing dalam pesan dan mengirimkan umpan balik tentang status URL (aman atau phishing) ke klien yang relevan. Server juga mengelola komunikasi pesan melalui broker MQTT antara klien.</vt:lpstr>
      <vt:lpstr>Client1 mengirim pesan (URL/teks) ke server, menunggu umpan balik dari server tentang apakah URL tersebut aman atau phishing, dan menampilkan hasil peringatan atau pesan biasa kepada Client2.</vt:lpstr>
      <vt:lpstr>Client2 mengirim pesan (URL/teks) ke server, menunggu umpan balik dari server tentang apakah URL tersebut aman atau phishing, dan menampilkan hasil peringatan atau pesan biasa kepada Client1.</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ASUS</cp:lastModifiedBy>
  <cp:revision>1</cp:revision>
  <dcterms:modified xsi:type="dcterms:W3CDTF">2024-12-01T12:12:39Z</dcterms:modified>
</cp:coreProperties>
</file>