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4" r:id="rId4"/>
    <p:sldId id="258" r:id="rId5"/>
    <p:sldId id="265" r:id="rId6"/>
    <p:sldId id="260" r:id="rId7"/>
    <p:sldId id="266" r:id="rId8"/>
    <p:sldId id="267" r:id="rId9"/>
    <p:sldId id="268" r:id="rId10"/>
    <p:sldId id="261" r:id="rId11"/>
    <p:sldId id="262" r:id="rId12"/>
    <p:sldId id="263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948"/>
    <a:srgbClr val="F99269"/>
    <a:srgbClr val="FFFF66"/>
    <a:srgbClr val="3D86D7"/>
    <a:srgbClr val="D5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3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715678"/>
            <a:ext cx="8991600" cy="13008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</a:t>
            </a:r>
            <a:r>
              <a:rPr lang="en-US" sz="3200" dirty="0" smtClean="0">
                <a:latin typeface="+mn-lt"/>
              </a:rPr>
              <a:t>ntroduction to HTML and CSS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7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What is CSS?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Cascading Style Sheets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CSS describes the visual style and presentation of the content written </a:t>
            </a:r>
            <a:r>
              <a:rPr lang="en-US" sz="2400" dirty="0" smtClean="0"/>
              <a:t>   in  HTML </a:t>
            </a:r>
            <a:endParaRPr lang="en-US" sz="2400" dirty="0"/>
          </a:p>
          <a:p>
            <a:r>
              <a:rPr lang="en-US" sz="2400" dirty="0" smtClean="0"/>
              <a:t>CSS </a:t>
            </a:r>
            <a:r>
              <a:rPr lang="en-US" sz="2400" dirty="0"/>
              <a:t>consists of countless properties that developers use to format the content: properties about font, text, spacing, layout, etc. </a:t>
            </a:r>
          </a:p>
        </p:txBody>
      </p:sp>
    </p:spTree>
    <p:extLst>
      <p:ext uri="{BB962C8B-B14F-4D97-AF65-F5344CB8AC3E}">
        <p14:creationId xmlns:p14="http://schemas.microsoft.com/office/powerpoint/2010/main" val="118668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851570"/>
            <a:ext cx="7729728" cy="118872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css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53412"/>
            <a:ext cx="7729728" cy="414369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            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Selector      </a:t>
            </a:r>
            <a:r>
              <a:rPr lang="en-US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Declaration block</a:t>
            </a:r>
          </a:p>
          <a:p>
            <a:pPr marL="0" indent="0">
              <a:buNone/>
            </a:pPr>
            <a:endParaRPr lang="en-US" sz="2400" dirty="0">
              <a:solidFill>
                <a:srgbClr val="00B05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Declaration/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Style  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        Property      Value      </a:t>
            </a:r>
            <a:endParaRPr lang="en-US" sz="2400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34293" y="3023340"/>
            <a:ext cx="4081806" cy="2403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h1   {</a:t>
            </a:r>
            <a:endParaRPr lang="en-US" sz="2000" b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	 </a:t>
            </a:r>
            <a:r>
              <a:rPr lang="en-US" sz="2000" b="1" dirty="0" smtClean="0">
                <a:solidFill>
                  <a:schemeClr val="tx1"/>
                </a:solidFill>
              </a:rPr>
              <a:t>         </a:t>
            </a:r>
            <a:r>
              <a:rPr lang="en-US" sz="2000" b="1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color</a:t>
            </a:r>
            <a:r>
              <a:rPr lang="en-US" sz="20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blue;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            </a:t>
            </a:r>
            <a:r>
              <a:rPr lang="en-US" sz="20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text-align: center;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            </a:t>
            </a:r>
            <a:r>
              <a:rPr lang="en-US" sz="20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font-size: 20px;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	 </a:t>
            </a:r>
            <a:r>
              <a:rPr lang="en-US" sz="2000" b="1" dirty="0" smtClean="0">
                <a:solidFill>
                  <a:schemeClr val="tx1"/>
                </a:solidFill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r>
              <a:rPr lang="en-US" sz="2000" b="1" dirty="0">
                <a:solidFill>
                  <a:schemeClr val="tx1"/>
                </a:solidFill>
              </a:rPr>
              <a:t>	     </a:t>
            </a:r>
          </a:p>
          <a:p>
            <a:pPr algn="ctr"/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363851" y="2894028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84742" y="3421930"/>
            <a:ext cx="9427" cy="40535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194169" y="3431357"/>
            <a:ext cx="35821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94169" y="3813142"/>
            <a:ext cx="358219" cy="94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561815" y="3412503"/>
            <a:ext cx="0" cy="42420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656082" y="3412503"/>
            <a:ext cx="9427" cy="5467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194169" y="3959258"/>
            <a:ext cx="48076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203596" y="3959258"/>
            <a:ext cx="9427" cy="110293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203596" y="5062194"/>
            <a:ext cx="258294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65509" y="3431357"/>
            <a:ext cx="212103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786540" y="3431357"/>
            <a:ext cx="0" cy="163083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864284" y="2886958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645138" y="4378751"/>
            <a:ext cx="0" cy="331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656082" y="4378751"/>
            <a:ext cx="197962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674936" y="4710261"/>
            <a:ext cx="197962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674936" y="4378751"/>
            <a:ext cx="0" cy="331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3289955" y="4544506"/>
            <a:ext cx="2144597" cy="165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7324626" y="4837725"/>
            <a:ext cx="9428" cy="618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6146683" y="4819453"/>
            <a:ext cx="9083" cy="678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9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Syntax: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468880"/>
            <a:ext cx="7729728" cy="3271147"/>
          </a:xfrm>
        </p:spPr>
        <p:txBody>
          <a:bodyPr/>
          <a:lstStyle/>
          <a:p>
            <a:r>
              <a:rPr lang="en-US" sz="2000" dirty="0" smtClean="0"/>
              <a:t>The selector points to the HTML element you want to style.</a:t>
            </a:r>
          </a:p>
          <a:p>
            <a:r>
              <a:rPr lang="en-US" sz="2000" dirty="0" smtClean="0"/>
              <a:t>The declaration block contains one or more declarations separated by semicolons.</a:t>
            </a:r>
          </a:p>
          <a:p>
            <a:r>
              <a:rPr lang="en-US" sz="2000" dirty="0" smtClean="0"/>
              <a:t>Each declaration includes a CSS property name and a value, separated by a colon.</a:t>
            </a:r>
          </a:p>
          <a:p>
            <a:r>
              <a:rPr lang="en-US" sz="2000" dirty="0" smtClean="0"/>
              <a:t>Multiple CSS declarations are separated with semicolons, and declaration blocks are surrounded by curly braces.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css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Inline  CSS</a:t>
            </a:r>
          </a:p>
          <a:p>
            <a:r>
              <a:rPr lang="en-US" sz="2800" dirty="0" smtClean="0"/>
              <a:t>Internal or Embedded CSS</a:t>
            </a:r>
          </a:p>
          <a:p>
            <a:r>
              <a:rPr lang="en-US" sz="2800" dirty="0" smtClean="0"/>
              <a:t>External CSS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66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5412"/>
            <a:ext cx="7729728" cy="1188720"/>
          </a:xfrm>
        </p:spPr>
        <p:txBody>
          <a:bodyPr/>
          <a:lstStyle/>
          <a:p>
            <a:r>
              <a:rPr lang="en-US" dirty="0" smtClean="0"/>
              <a:t>Inline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828800"/>
            <a:ext cx="7729728" cy="49174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Inline CSS contains the CSS property in the body section attached to the element. This kind of style is specified within an HTML tag using the style attribute.</a:t>
            </a:r>
          </a:p>
          <a:p>
            <a:pPr marL="0" indent="0">
              <a:buNone/>
            </a:pPr>
            <a:r>
              <a:rPr lang="en-US" dirty="0" smtClean="0"/>
              <a:t>Example: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&lt;!DOCTYPE html&gt;</a:t>
            </a:r>
          </a:p>
          <a:p>
            <a:pPr marL="0" indent="0">
              <a:buNone/>
            </a:pPr>
            <a:r>
              <a:rPr lang="en-US" dirty="0" smtClean="0"/>
              <a:t>   &lt;html&gt;</a:t>
            </a:r>
          </a:p>
          <a:p>
            <a:pPr marL="0" indent="0">
              <a:buNone/>
            </a:pPr>
            <a:r>
              <a:rPr lang="en-US" dirty="0" smtClean="0"/>
              <a:t>    &lt;head&gt; Inline CSS   &lt;/</a:t>
            </a:r>
            <a:r>
              <a:rPr lang="en-US" dirty="0"/>
              <a:t>head&gt;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&lt;body&gt;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&lt;p    style = “color: blue ; font-style : italic ;”&gt;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This is a paragraph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&lt;/p&gt;</a:t>
            </a:r>
          </a:p>
          <a:p>
            <a:pPr marL="0" indent="0">
              <a:buNone/>
            </a:pPr>
            <a:r>
              <a:rPr lang="en-US" dirty="0" smtClean="0"/>
              <a:t>               &lt;/body&gt;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552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04800"/>
            <a:ext cx="7729728" cy="355600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Internal CSs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975360"/>
            <a:ext cx="7729728" cy="598424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Internal CSS can be used when a single HTML document must be styled uniquely.  This is embedded within the &lt;style&gt; tag inside the head section of the HTML file.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 &lt;!DOCTYPE html&gt;</a:t>
            </a:r>
          </a:p>
          <a:p>
            <a:pPr marL="0" indent="0">
              <a:buNone/>
            </a:pPr>
            <a:r>
              <a:rPr lang="en-US" dirty="0"/>
              <a:t>   &lt;html&gt;</a:t>
            </a:r>
          </a:p>
          <a:p>
            <a:pPr marL="0" indent="0">
              <a:buNone/>
            </a:pPr>
            <a:r>
              <a:rPr lang="en-US" dirty="0"/>
              <a:t>    &lt;head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&lt;title&gt; Internal </a:t>
            </a:r>
            <a:r>
              <a:rPr lang="en-US" dirty="0"/>
              <a:t>CSS   </a:t>
            </a:r>
            <a:r>
              <a:rPr lang="en-US" dirty="0" smtClean="0"/>
              <a:t>&lt;/title&gt;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.main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text-align : center: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         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. </a:t>
            </a:r>
            <a:r>
              <a:rPr lang="en-US" dirty="0" err="1"/>
              <a:t>a</a:t>
            </a:r>
            <a:r>
              <a:rPr lang="en-US" dirty="0" err="1" smtClean="0"/>
              <a:t>bc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color : blue;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font-size : 50 </a:t>
            </a:r>
            <a:r>
              <a:rPr lang="en-US" dirty="0" err="1" smtClean="0"/>
              <a:t>px</a:t>
            </a:r>
            <a:r>
              <a:rPr lang="en-US" dirty="0" smtClean="0"/>
              <a:t> ;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       }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&lt;/style&gt;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&lt;body&gt;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	&lt;div&gt; class = “main” &gt;</a:t>
            </a:r>
          </a:p>
          <a:p>
            <a:pPr marL="0" indent="0">
              <a:buNone/>
            </a:pPr>
            <a:r>
              <a:rPr lang="en-US" dirty="0"/>
              <a:t>	&lt;div&gt; class = </a:t>
            </a:r>
            <a:r>
              <a:rPr lang="en-US" dirty="0" smtClean="0"/>
              <a:t>“</a:t>
            </a:r>
            <a:r>
              <a:rPr lang="en-US" dirty="0" err="1" smtClean="0"/>
              <a:t>abc</a:t>
            </a:r>
            <a:r>
              <a:rPr lang="en-US" dirty="0" smtClean="0"/>
              <a:t>” &gt;  This is my page  &lt;/div&gt;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&lt;/div&gt;</a:t>
            </a:r>
          </a:p>
          <a:p>
            <a:pPr marL="0" indent="0">
              <a:buNone/>
            </a:pPr>
            <a:r>
              <a:rPr lang="en-US" dirty="0" smtClean="0"/>
              <a:t>         &lt;/body&gt;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&lt;/html&gt;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301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696" y="243332"/>
            <a:ext cx="7729728" cy="1188720"/>
          </a:xfrm>
        </p:spPr>
        <p:txBody>
          <a:bodyPr/>
          <a:lstStyle/>
          <a:p>
            <a:r>
              <a:rPr lang="en-US" dirty="0" smtClean="0"/>
              <a:t>External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645920"/>
            <a:ext cx="7729728" cy="409410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External CSS contains separate CSS files that contain only style properties with the help of a tag attributes  (example: class, id, heading,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It is written in a separate file with a .CSS extension and should be linked to the HTML document using a link tag. It means that, for each element, style can be set only once and will be applied across web pages.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14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HTML and CSS</a:t>
            </a:r>
          </a:p>
          <a:p>
            <a:r>
              <a:rPr lang="en-US" dirty="0" smtClean="0"/>
              <a:t>HTML Basics</a:t>
            </a:r>
          </a:p>
          <a:p>
            <a:r>
              <a:rPr lang="en-US" dirty="0" smtClean="0"/>
              <a:t>CSS Basics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 languages of the front-end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384981"/>
            <a:ext cx="7729728" cy="3864989"/>
          </a:xfrm>
        </p:spPr>
        <p:txBody>
          <a:bodyPr numCol="3"/>
          <a:lstStyle/>
          <a:p>
            <a:pPr marL="0" indent="0">
              <a:buNone/>
            </a:pPr>
            <a:r>
              <a:rPr lang="en-US" dirty="0" smtClean="0"/>
              <a:t>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2780908" y="2507529"/>
            <a:ext cx="1998482" cy="1432874"/>
          </a:xfrm>
          <a:prstGeom prst="ellipse">
            <a:avLst/>
          </a:prstGeom>
          <a:solidFill>
            <a:srgbClr val="F99269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HTML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29162" y="2507529"/>
            <a:ext cx="1998482" cy="1432874"/>
          </a:xfrm>
          <a:prstGeom prst="ellipse">
            <a:avLst/>
          </a:prstGeom>
          <a:solidFill>
            <a:srgbClr val="3D86D7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CSS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751976" y="2507529"/>
            <a:ext cx="1998482" cy="1432874"/>
          </a:xfrm>
          <a:prstGeom prst="ellips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JS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21268" y="4808456"/>
            <a:ext cx="2055043" cy="1470580"/>
          </a:xfrm>
          <a:prstGeom prst="rect">
            <a:avLst/>
          </a:prstGeom>
          <a:solidFill>
            <a:srgbClr val="F99269"/>
          </a:solidFill>
          <a:ln>
            <a:solidFill>
              <a:srgbClr val="F992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NOUNS</a:t>
            </a: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&lt;p&gt;  &lt;/p&gt;</a:t>
            </a:r>
          </a:p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eans “paragraph”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8181" y="4808456"/>
            <a:ext cx="2328421" cy="1470580"/>
          </a:xfrm>
          <a:prstGeom prst="rect">
            <a:avLst/>
          </a:prstGeom>
          <a:solidFill>
            <a:srgbClr val="3D86D7"/>
          </a:solidFill>
          <a:ln>
            <a:solidFill>
              <a:srgbClr val="3D86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ADJECTIVES</a:t>
            </a:r>
          </a:p>
          <a:p>
            <a:pPr algn="ctr"/>
            <a:r>
              <a:rPr lang="en-US" dirty="0" smtClean="0"/>
              <a:t>p </a:t>
            </a:r>
            <a:r>
              <a:rPr lang="en-US" dirty="0"/>
              <a:t>{color: red</a:t>
            </a:r>
            <a:r>
              <a:rPr lang="en-US" dirty="0" smtClean="0"/>
              <a:t>}</a:t>
            </a:r>
          </a:p>
          <a:p>
            <a:pPr algn="ctr"/>
            <a:r>
              <a:rPr lang="en-US" dirty="0"/>
              <a:t>means “the paragraph text is red”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51976" y="4808456"/>
            <a:ext cx="2208888" cy="1470580"/>
          </a:xfrm>
          <a:prstGeom prst="rect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VERBS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p.hide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means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“hide the paragraph”</a:t>
            </a:r>
          </a:p>
        </p:txBody>
      </p:sp>
      <p:sp>
        <p:nvSpPr>
          <p:cNvPr id="10" name="Down Arrow 9"/>
          <p:cNvSpPr/>
          <p:nvPr/>
        </p:nvSpPr>
        <p:spPr>
          <a:xfrm>
            <a:off x="3563332" y="4062951"/>
            <a:ext cx="311084" cy="603317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8634952" y="4062950"/>
            <a:ext cx="311084" cy="603317"/>
          </a:xfrm>
          <a:prstGeom prst="downArrow">
            <a:avLst/>
          </a:prstGeom>
          <a:solidFill>
            <a:srgbClr val="CCC948"/>
          </a:solidFill>
          <a:ln>
            <a:solidFill>
              <a:srgbClr val="CCC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096000" y="4062950"/>
            <a:ext cx="311084" cy="603317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3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What is HTML?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32818"/>
          </a:xfrm>
        </p:spPr>
        <p:txBody>
          <a:bodyPr>
            <a:normAutofit/>
          </a:bodyPr>
          <a:lstStyle/>
          <a:p>
            <a:r>
              <a:rPr lang="en-US" sz="2400" dirty="0" err="1"/>
              <a:t>HyperText</a:t>
            </a:r>
            <a:r>
              <a:rPr lang="en-US" sz="2400" dirty="0"/>
              <a:t> Markup </a:t>
            </a:r>
            <a:r>
              <a:rPr lang="en-US" sz="2400" dirty="0" smtClean="0"/>
              <a:t>Language</a:t>
            </a:r>
          </a:p>
          <a:p>
            <a:r>
              <a:rPr lang="en-US" sz="2400" dirty="0"/>
              <a:t>HTML is a markup language that web developers use to structure and describe the content of a </a:t>
            </a:r>
            <a:r>
              <a:rPr lang="en-US" sz="2400" dirty="0" smtClean="0"/>
              <a:t>webpage.</a:t>
            </a:r>
          </a:p>
          <a:p>
            <a:r>
              <a:rPr lang="en-US" sz="2400" dirty="0" smtClean="0"/>
              <a:t>HTML </a:t>
            </a:r>
            <a:r>
              <a:rPr lang="en-US" sz="2400" dirty="0"/>
              <a:t>consists of elements that describe different types of content: paragraphs, links, headings, images, video, etc.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Web browsers understand HTML and render HTML code as </a:t>
            </a:r>
            <a:r>
              <a:rPr lang="en-US" sz="2400" dirty="0" smtClean="0"/>
              <a:t>websites.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128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02778"/>
            <a:ext cx="7729728" cy="1188720"/>
          </a:xfrm>
        </p:spPr>
        <p:txBody>
          <a:bodyPr/>
          <a:lstStyle/>
          <a:p>
            <a:r>
              <a:rPr lang="en-US" dirty="0" smtClean="0"/>
              <a:t>Purpose of </a:t>
            </a:r>
            <a:r>
              <a:rPr lang="en-US" dirty="0" err="1" smtClean="0"/>
              <a:t>HTMl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941922"/>
            <a:ext cx="7729728" cy="3798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sz="2400" u="sng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Structure and organize content on web</a:t>
            </a:r>
            <a:endParaRPr lang="en-US" sz="2400" u="sng" dirty="0">
              <a:solidFill>
                <a:srgbClr val="7030A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endParaRPr lang="en-US" sz="2400" u="sng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HTML is a markup language, used to compose text, images and other material on the web pages.</a:t>
            </a:r>
          </a:p>
          <a:p>
            <a:pPr marL="0" indent="0">
              <a:buNone/>
            </a:pP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is the standard language for building web pages and is used to create the general structure of a website/ web page. HTML tells the web browser how to display the website content when the user loads the website.</a:t>
            </a:r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441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684" y="263951"/>
            <a:ext cx="10350631" cy="6023727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smtClean="0">
                <a:latin typeface="Book Antiqua" panose="02040602050305030304" pitchFamily="18" charset="0"/>
              </a:rPr>
              <a:t>                                         Element</a:t>
            </a:r>
          </a:p>
          <a:p>
            <a:pPr marL="0" indent="0">
              <a:buNone/>
            </a:pPr>
            <a:endParaRPr lang="en-US" sz="28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28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28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Book Antiqua" panose="02040602050305030304" pitchFamily="18" charset="0"/>
              </a:rPr>
              <a:t>	</a:t>
            </a:r>
            <a:endParaRPr lang="en-US" sz="2800" dirty="0">
              <a:latin typeface="Book Antiqua" panose="020406020503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71857" y="1348034"/>
            <a:ext cx="8154187" cy="1422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3600" dirty="0">
                <a:solidFill>
                  <a:schemeClr val="tx1"/>
                </a:solidFill>
              </a:rPr>
              <a:t>&lt;p&gt; HTML is a markup language &lt;/p&gt;</a:t>
            </a:r>
          </a:p>
        </p:txBody>
      </p:sp>
      <p:sp>
        <p:nvSpPr>
          <p:cNvPr id="11" name="Rectangle 10"/>
          <p:cNvSpPr/>
          <p:nvPr/>
        </p:nvSpPr>
        <p:spPr>
          <a:xfrm flipV="1">
            <a:off x="2905812" y="1470605"/>
            <a:ext cx="6834433" cy="928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664830" y="1470605"/>
            <a:ext cx="75415" cy="340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05812" y="1494619"/>
            <a:ext cx="75415" cy="3407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6161987" y="1098234"/>
            <a:ext cx="234097" cy="396385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flipV="1">
            <a:off x="3739174" y="2507529"/>
            <a:ext cx="5103168" cy="1051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757501" y="2318994"/>
            <a:ext cx="84841" cy="2936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39174" y="2306998"/>
            <a:ext cx="84841" cy="2936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flipV="1">
            <a:off x="2905811" y="2507528"/>
            <a:ext cx="653531" cy="1162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V="1">
            <a:off x="9037097" y="2507528"/>
            <a:ext cx="703148" cy="1051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039126" y="2330108"/>
            <a:ext cx="67167" cy="1774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647546" y="2330108"/>
            <a:ext cx="92699" cy="1774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484053" y="2330108"/>
            <a:ext cx="84841" cy="2936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75633" y="2330108"/>
            <a:ext cx="84841" cy="2936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flipH="1">
            <a:off x="6127423" y="2567691"/>
            <a:ext cx="268661" cy="922373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flipH="1">
            <a:off x="3086083" y="2614764"/>
            <a:ext cx="201062" cy="174042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flipH="1">
            <a:off x="9294371" y="2599689"/>
            <a:ext cx="236127" cy="1837759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868012" y="4594884"/>
            <a:ext cx="2630145" cy="10046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Opening tag</a:t>
            </a:r>
            <a:r>
              <a:rPr lang="en-US" sz="12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Name of the element, wrapped in &lt; and &gt;</a:t>
            </a:r>
          </a:p>
        </p:txBody>
      </p:sp>
      <p:sp>
        <p:nvSpPr>
          <p:cNvPr id="41" name="Oval 40"/>
          <p:cNvSpPr/>
          <p:nvPr/>
        </p:nvSpPr>
        <p:spPr>
          <a:xfrm>
            <a:off x="8247960" y="4594884"/>
            <a:ext cx="2630145" cy="10046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Closing tag</a:t>
            </a:r>
            <a:r>
              <a:rPr lang="en-US" sz="1200" dirty="0">
                <a:solidFill>
                  <a:schemeClr val="tx1"/>
                </a:solidFill>
              </a:rPr>
              <a:t>: Same as opening tag, but with a /. When element has no content, it’s </a:t>
            </a:r>
            <a:r>
              <a:rPr lang="en-US" sz="1200" dirty="0" smtClean="0">
                <a:solidFill>
                  <a:schemeClr val="tx1"/>
                </a:solidFill>
              </a:rPr>
              <a:t>omitted.</a:t>
            </a:r>
            <a:endParaRPr lang="en-US" sz="12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4249733" y="3558405"/>
            <a:ext cx="4146589" cy="17580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Content: </a:t>
            </a:r>
            <a:r>
              <a:rPr lang="en-US" sz="12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Content of the element, in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example text. But it might be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another element (child element). Some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elements have no content (e.g. &lt;</a:t>
            </a:r>
            <a:r>
              <a:rPr lang="en-US" sz="12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img</a:t>
            </a:r>
            <a:r>
              <a:rPr lang="en-US" sz="12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&gt;)</a:t>
            </a:r>
            <a:endParaRPr lang="en-US" sz="12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159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807547"/>
          </a:xfrm>
        </p:spPr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064470"/>
            <a:ext cx="7729728" cy="367555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&lt;!DOCTYPE html&gt; </a:t>
            </a:r>
            <a:r>
              <a:rPr lang="en-US" sz="2000" dirty="0" smtClean="0"/>
              <a:t>declaration defines this document to be HTML5</a:t>
            </a:r>
          </a:p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&lt;HTML&gt; </a:t>
            </a:r>
            <a:r>
              <a:rPr lang="en-US" sz="2000" dirty="0" smtClean="0"/>
              <a:t>element is the root element of an HTML page</a:t>
            </a:r>
          </a:p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Lang</a:t>
            </a:r>
            <a:r>
              <a:rPr lang="en-US" sz="2000" dirty="0" smtClean="0"/>
              <a:t> attribute defines the language of the document.</a:t>
            </a:r>
          </a:p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&lt;title&gt; </a:t>
            </a:r>
            <a:r>
              <a:rPr lang="en-US" sz="2000" dirty="0" smtClean="0"/>
              <a:t>element specifies a title for the document.</a:t>
            </a:r>
          </a:p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&lt;body&gt; </a:t>
            </a:r>
            <a:r>
              <a:rPr lang="en-US" sz="2000" dirty="0" smtClean="0"/>
              <a:t>element contains the visible page content.</a:t>
            </a:r>
          </a:p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&lt;h1&gt; </a:t>
            </a:r>
            <a:r>
              <a:rPr lang="en-US" sz="2000" dirty="0" smtClean="0"/>
              <a:t>element defines a large heading.</a:t>
            </a:r>
          </a:p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&lt;p&gt;</a:t>
            </a:r>
            <a:r>
              <a:rPr lang="en-US" sz="2000" dirty="0" smtClean="0"/>
              <a:t> element defines a paragraph.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973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SIMple</a:t>
            </a:r>
            <a:r>
              <a:rPr lang="en-US" dirty="0" smtClean="0"/>
              <a:t> html document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  </a:t>
            </a:r>
            <a:r>
              <a:rPr lang="en-US" dirty="0" err="1" smtClean="0"/>
              <a:t>lang</a:t>
            </a:r>
            <a:r>
              <a:rPr lang="en-US" dirty="0" smtClean="0"/>
              <a:t>=“</a:t>
            </a:r>
            <a:r>
              <a:rPr lang="en-US" dirty="0" err="1" smtClean="0"/>
              <a:t>en</a:t>
            </a:r>
            <a:r>
              <a:rPr lang="en-US" dirty="0" smtClean="0"/>
              <a:t>” &gt;</a:t>
            </a:r>
          </a:p>
          <a:p>
            <a:pPr marL="0" indent="0">
              <a:buNone/>
            </a:pPr>
            <a:r>
              <a:rPr lang="en-US" dirty="0" smtClean="0"/>
              <a:t>   &lt;title&gt; </a:t>
            </a:r>
            <a:r>
              <a:rPr lang="en-US" dirty="0"/>
              <a:t>P</a:t>
            </a:r>
            <a:r>
              <a:rPr lang="en-US" dirty="0" smtClean="0"/>
              <a:t>age Title  &lt;/title&gt;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&lt;body&gt;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&lt;h1&gt; This is a heading &lt;/h1&gt;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&lt;p&gt; This is a paragraph &lt;/p&gt;</a:t>
            </a:r>
          </a:p>
          <a:p>
            <a:pPr marL="0" indent="0">
              <a:buNone/>
            </a:pPr>
            <a:r>
              <a:rPr lang="en-US" dirty="0" smtClean="0"/>
              <a:t>      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98369"/>
            <a:ext cx="7729728" cy="650748"/>
          </a:xfrm>
        </p:spPr>
        <p:txBody>
          <a:bodyPr>
            <a:normAutofit fontScale="90000"/>
          </a:bodyPr>
          <a:lstStyle/>
          <a:p>
            <a:r>
              <a:rPr lang="en-US" sz="2400" dirty="0" err="1" smtClean="0"/>
              <a:t>Visualisation</a:t>
            </a:r>
            <a:r>
              <a:rPr lang="en-US" sz="2400" dirty="0" smtClean="0"/>
              <a:t> of an html document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310640"/>
            <a:ext cx="7654544" cy="510901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19134" y="3654991"/>
            <a:ext cx="2790334" cy="452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&lt;h1&gt; This </a:t>
            </a:r>
            <a:r>
              <a:rPr lang="en-US" sz="1600" dirty="0" err="1" smtClean="0">
                <a:solidFill>
                  <a:schemeClr val="tx1"/>
                </a:solidFill>
              </a:rPr>
              <a:t>ia</a:t>
            </a:r>
            <a:r>
              <a:rPr lang="en-US" sz="1600" dirty="0" smtClean="0">
                <a:solidFill>
                  <a:schemeClr val="tx1"/>
                </a:solidFill>
              </a:rPr>
              <a:t> a heading &lt;/h1&gt;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19134" y="4919460"/>
            <a:ext cx="2790334" cy="548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&lt;p&gt; This is another paragraph &lt;/p&gt;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19134" y="4286533"/>
            <a:ext cx="2790334" cy="452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&lt;p&gt; This is a paragraph&lt;/p&gt;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72141" y="3220114"/>
            <a:ext cx="4084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&lt;body&gt;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&lt;/body&gt;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850640" y="3220114"/>
            <a:ext cx="4094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945120" y="3220114"/>
            <a:ext cx="0" cy="2585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850640" y="5805437"/>
            <a:ext cx="4094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850640" y="3220114"/>
            <a:ext cx="0" cy="2585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84307" y="2167737"/>
            <a:ext cx="2918748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&lt;title&gt; Page Title &lt;/title&gt;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50640" y="1826306"/>
            <a:ext cx="4094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&lt;head&gt;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&lt;/head&gt;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850640" y="1826306"/>
            <a:ext cx="4094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50640" y="3046349"/>
            <a:ext cx="4094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45120" y="1826306"/>
            <a:ext cx="0" cy="1200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50640" y="1846020"/>
            <a:ext cx="0" cy="1200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63520" y="1767840"/>
            <a:ext cx="5902960" cy="4651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48000" y="1464490"/>
            <a:ext cx="65227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&lt;html&gt;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7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1234</TotalTime>
  <Words>712</Words>
  <Application>Microsoft Office PowerPoint</Application>
  <PresentationFormat>Widescreen</PresentationFormat>
  <Paragraphs>164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 Unicode MS</vt:lpstr>
      <vt:lpstr>Arial</vt:lpstr>
      <vt:lpstr>Book Antiqua</vt:lpstr>
      <vt:lpstr>Gill Sans MT</vt:lpstr>
      <vt:lpstr>Leelawadee</vt:lpstr>
      <vt:lpstr>Parcel</vt:lpstr>
      <vt:lpstr>Introduction to HTML and CSS</vt:lpstr>
      <vt:lpstr>Agenda</vt:lpstr>
      <vt:lpstr>The 3 languages of the front-end</vt:lpstr>
      <vt:lpstr>What is HTML?</vt:lpstr>
      <vt:lpstr>Purpose of HTMl:</vt:lpstr>
      <vt:lpstr>PowerPoint Presentation</vt:lpstr>
      <vt:lpstr>HTML elements</vt:lpstr>
      <vt:lpstr>A SIMple html document </vt:lpstr>
      <vt:lpstr>Visualisation of an html document</vt:lpstr>
      <vt:lpstr>What is CSS?</vt:lpstr>
      <vt:lpstr>A css rule</vt:lpstr>
      <vt:lpstr>CSS Syntax:</vt:lpstr>
      <vt:lpstr>Types of css:</vt:lpstr>
      <vt:lpstr>Inline CSS</vt:lpstr>
      <vt:lpstr>Internal CSs</vt:lpstr>
      <vt:lpstr>External 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 and CSS</dc:title>
  <dc:creator>ask</dc:creator>
  <cp:lastModifiedBy>ask</cp:lastModifiedBy>
  <cp:revision>45</cp:revision>
  <dcterms:created xsi:type="dcterms:W3CDTF">2023-12-16T15:36:48Z</dcterms:created>
  <dcterms:modified xsi:type="dcterms:W3CDTF">2023-12-18T08:51:15Z</dcterms:modified>
</cp:coreProperties>
</file>