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al Bold" panose="020B0704020202020204" charset="0"/>
      <p:regular r:id="rId15"/>
      <p:bold r:id="rId16"/>
    </p:embeddedFont>
    <p:embeddedFont>
      <p:font typeface="Rubik" panose="020B0604020202020204" charset="-79"/>
      <p:regular r:id="rId17"/>
      <p:bold r:id="rId18"/>
      <p:italic r:id="rId19"/>
      <p:boldItalic r:id="rId20"/>
    </p:embeddedFont>
    <p:embeddedFont>
      <p:font typeface="Rubik Bold" panose="020B0604020202020204" charset="-79"/>
      <p:regular r:id="rId21"/>
    </p:embeddedFont>
    <p:embeddedFont>
      <p:font typeface="Rubik Light" panose="020B0604020202020204" charset="-79"/>
      <p:regular r:id="rId22"/>
      <p:bold r:id="rId23"/>
      <p:italic r:id="rId24"/>
      <p:boldItalic r:id="rId25"/>
    </p:embeddedFont>
    <p:embeddedFont>
      <p:font typeface="Rubik Medium" panose="020B0604020202020204" charset="-79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CAC70-E9AC-4E67-9FFD-9417EFB7BC6B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1DFC9-B017-4F96-B700-5DD7F497B8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28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DFC9-B017-4F96-B700-5DD7F497B86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911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PrRvx828xaTz30seDR7w_qJxJBXHApCl/view?usp=sharing" TargetMode="External"/><Relationship Id="rId5" Type="http://schemas.openxmlformats.org/officeDocument/2006/relationships/hyperlink" Target="https://drive.google.com/drive/folders/1INegF5_UbxmorLKEhVfkAPNw9wJNnjQ0?usp=sharing" TargetMode="External"/><Relationship Id="rId4" Type="http://schemas.openxmlformats.org/officeDocument/2006/relationships/hyperlink" Target="https://github.com/quratarayuni/final-task-credit-risk-prediction/blob/main/README.md#final-task-idx-partners-data-scientis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t="-9191" b="-9191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99600" y="373000"/>
            <a:ext cx="2799802" cy="1082600"/>
            <a:chOff x="0" y="0"/>
            <a:chExt cx="3733069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b="-19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27225" y="3274300"/>
            <a:ext cx="12729150" cy="15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Prediction Model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27225" y="5123300"/>
            <a:ext cx="11459550" cy="96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ID/X Partners - Data Scientist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514250" y="-1243850"/>
            <a:ext cx="6270000" cy="6102000"/>
            <a:chOff x="0" y="0"/>
            <a:chExt cx="8360000" cy="813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360029" cy="8136001"/>
            </a:xfrm>
            <a:custGeom>
              <a:avLst/>
              <a:gdLst/>
              <a:ahLst/>
              <a:cxnLst/>
              <a:rect l="l" t="t" r="r" b="b"/>
              <a:pathLst>
                <a:path w="8360029" h="8136001">
                  <a:moveTo>
                    <a:pt x="0" y="4067937"/>
                  </a:moveTo>
                  <a:cubicBezTo>
                    <a:pt x="0" y="1821307"/>
                    <a:pt x="1871472" y="0"/>
                    <a:pt x="4179951" y="0"/>
                  </a:cubicBezTo>
                  <a:cubicBezTo>
                    <a:pt x="6488430" y="0"/>
                    <a:pt x="8360029" y="1821307"/>
                    <a:pt x="8360029" y="4067937"/>
                  </a:cubicBezTo>
                  <a:cubicBezTo>
                    <a:pt x="8360029" y="6314567"/>
                    <a:pt x="6488557" y="8136001"/>
                    <a:pt x="4179951" y="8136001"/>
                  </a:cubicBezTo>
                  <a:cubicBezTo>
                    <a:pt x="1871345" y="8136001"/>
                    <a:pt x="0" y="6314694"/>
                    <a:pt x="0" y="4067937"/>
                  </a:cubicBezTo>
                  <a:close/>
                </a:path>
              </a:pathLst>
            </a:custGeom>
            <a:solidFill>
              <a:srgbClr val="FFAB40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29675" y="417275"/>
            <a:ext cx="732750" cy="112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27225" y="6252575"/>
            <a:ext cx="8601150" cy="14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</a:p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Qurata R. Ayuni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492700" y="512900"/>
            <a:ext cx="2657422" cy="942700"/>
            <a:chOff x="0" y="0"/>
            <a:chExt cx="3543229" cy="1256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543173" cy="1256919"/>
            </a:xfrm>
            <a:custGeom>
              <a:avLst/>
              <a:gdLst/>
              <a:ahLst/>
              <a:cxnLst/>
              <a:rect l="l" t="t" r="r" b="b"/>
              <a:pathLst>
                <a:path w="3543173" h="1256919">
                  <a:moveTo>
                    <a:pt x="0" y="0"/>
                  </a:moveTo>
                  <a:lnTo>
                    <a:pt x="3543173" y="0"/>
                  </a:lnTo>
                  <a:lnTo>
                    <a:pt x="3543173" y="1256919"/>
                  </a:lnTo>
                  <a:lnTo>
                    <a:pt x="0" y="1256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2169" r="-1" b="-2175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5"/>
    </mc:Choice>
    <mc:Fallback xmlns="">
      <p:transition spd="slow" advTm="88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b="-1838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35200" y="371250"/>
            <a:ext cx="2799804" cy="1082600"/>
            <a:chOff x="0" y="0"/>
            <a:chExt cx="3733072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379" b="-637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Freeform 6"/>
          <p:cNvSpPr/>
          <p:nvPr/>
        </p:nvSpPr>
        <p:spPr>
          <a:xfrm>
            <a:off x="9859132" y="2617111"/>
            <a:ext cx="3418400" cy="4114800"/>
          </a:xfrm>
          <a:custGeom>
            <a:avLst/>
            <a:gdLst/>
            <a:ahLst/>
            <a:cxnLst/>
            <a:rect l="l" t="t" r="r" b="b"/>
            <a:pathLst>
              <a:path w="3418400" h="4114800">
                <a:moveTo>
                  <a:pt x="0" y="0"/>
                </a:moveTo>
                <a:lnTo>
                  <a:pt x="3418400" y="0"/>
                </a:lnTo>
                <a:lnTo>
                  <a:pt x="3418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772425" y="985976"/>
            <a:ext cx="16743150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7. 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04699" y="2445661"/>
            <a:ext cx="8270740" cy="455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Random Forest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terbaik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project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Fitur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penting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memengaruhi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prediksi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: ‘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loan_amnt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’ , ‘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annual_inc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’</a:t>
            </a:r>
            <a:r>
              <a:rPr lang="en-US" sz="2900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, ‘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dti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’ , dan ‘installment’ .</a:t>
            </a:r>
          </a:p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Model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layak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dijadikan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sistem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bantu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keputusan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kredit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b="-1838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35200" y="371250"/>
            <a:ext cx="2799804" cy="1082600"/>
            <a:chOff x="0" y="0"/>
            <a:chExt cx="3733072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379" b="-637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72425" y="985976"/>
            <a:ext cx="16743150" cy="800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80"/>
              </a:lnSpc>
            </a:pPr>
            <a:r>
              <a:rPr lang="en-US" sz="5400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8. Submission </a:t>
            </a:r>
            <a:r>
              <a:rPr lang="en-US" sz="5400" b="1" dirty="0">
                <a:solidFill>
                  <a:srgbClr val="0097A7"/>
                </a:solidFill>
                <a:latin typeface="Rubik Bold"/>
                <a:ea typeface="Rubik Bold"/>
                <a:cs typeface="Rubik Bold"/>
                <a:sym typeface="Rubik Bold"/>
              </a:rPr>
              <a:t>Link (Placeholder) </a:t>
            </a:r>
            <a:r>
              <a:rPr lang="en-ID" sz="5400"/>
              <a:t>📎</a:t>
            </a:r>
            <a:endParaRPr lang="en-US" sz="5400" b="1">
              <a:solidFill>
                <a:srgbClr val="0097A7"/>
              </a:solidFill>
              <a:latin typeface="Rubik Bold"/>
              <a:ea typeface="Rubik Bold"/>
              <a:cs typeface="Rubik Bold"/>
              <a:sym typeface="Rubik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1401" y="2597448"/>
            <a:ext cx="16743150" cy="377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020" lvl="1" indent="-457200" algn="l">
              <a:lnSpc>
                <a:spcPts val="5039"/>
              </a:lnSpc>
              <a:buFont typeface="Wingdings" panose="05000000000000000000" pitchFamily="2" charset="2"/>
              <a:buChar char="ü"/>
            </a:pP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GitHub Repository: </a:t>
            </a:r>
            <a:r>
              <a:rPr lang="en-US" sz="2799" u="sng" dirty="0">
                <a:solidFill>
                  <a:srgbClr val="0097A7"/>
                </a:solidFill>
                <a:latin typeface="Rubik"/>
                <a:ea typeface="Rubik"/>
                <a:cs typeface="Rubik"/>
                <a:sym typeface="Rubik"/>
                <a:hlinkClick r:id="rId4" tooltip="https://github.com/quratarayuni/final-task-credit-risk-prediction/blob/main/README.md#final-task-idx-partners-data-scientist"/>
              </a:rPr>
              <a:t>https://github.com/quratarayuni/final-task-credit-risk-prediction/blob/main/README.md#final-task-idx-partners-data-scientist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marL="795020" lvl="1" indent="-457200" algn="l">
              <a:lnSpc>
                <a:spcPts val="5039"/>
              </a:lnSpc>
              <a:buFont typeface="Wingdings" panose="05000000000000000000" pitchFamily="2" charset="2"/>
              <a:buChar char="ü"/>
            </a:pP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Google Drive Folder: </a:t>
            </a:r>
            <a:r>
              <a:rPr lang="en-US" sz="2799" u="sng" dirty="0">
                <a:solidFill>
                  <a:srgbClr val="0097A7"/>
                </a:solidFill>
                <a:latin typeface="Rubik"/>
                <a:ea typeface="Rubik"/>
                <a:cs typeface="Rubik"/>
                <a:sym typeface="Rubik"/>
                <a:hlinkClick r:id="rId5" tooltip="https://drive.google.com/drive/folders/1INegF5_UbxmorLKEhVfkAPNw9wJNnjQ0?usp=sharing"/>
              </a:rPr>
              <a:t>https://drive.google.com/drive/folders/1INegF5_UbxmorLKEhVfkAPNw9wJNnjQ0?usp=sharing</a:t>
            </a:r>
          </a:p>
          <a:p>
            <a:pPr marL="795020" lvl="1" indent="-457200">
              <a:lnSpc>
                <a:spcPts val="5039"/>
              </a:lnSpc>
              <a:buFont typeface="Wingdings" panose="05000000000000000000" pitchFamily="2" charset="2"/>
              <a:buChar char="ü"/>
            </a:pP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Video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Presentasi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https://drive.google.com/file/d/1PrRvx828xaTz30seDR7w_qJxJBXHApCl/view?usp=sharing</a:t>
            </a:r>
            <a:endParaRPr lang="en-US" sz="2799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t="-9191" b="-9191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5790850" y="8525250"/>
            <a:ext cx="2799802" cy="1082600"/>
            <a:chOff x="0" y="0"/>
            <a:chExt cx="3733069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b="-19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843425" y="3961600"/>
            <a:ext cx="8601150" cy="15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20925" y="8569525"/>
            <a:ext cx="732750" cy="112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X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654484" y="8643884"/>
            <a:ext cx="2657422" cy="942700"/>
            <a:chOff x="0" y="0"/>
            <a:chExt cx="3543229" cy="1256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43173" cy="1256919"/>
            </a:xfrm>
            <a:custGeom>
              <a:avLst/>
              <a:gdLst/>
              <a:ahLst/>
              <a:cxnLst/>
              <a:rect l="l" t="t" r="r" b="b"/>
              <a:pathLst>
                <a:path w="3543173" h="1256919">
                  <a:moveTo>
                    <a:pt x="0" y="0"/>
                  </a:moveTo>
                  <a:lnTo>
                    <a:pt x="3543173" y="0"/>
                  </a:lnTo>
                  <a:lnTo>
                    <a:pt x="3543173" y="1256919"/>
                  </a:lnTo>
                  <a:lnTo>
                    <a:pt x="0" y="1256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169" r="-1" b="-2175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b="-1838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35200" y="371250"/>
            <a:ext cx="2799804" cy="1082600"/>
            <a:chOff x="0" y="0"/>
            <a:chExt cx="3733072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379" b="-637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92000" cy="13716000"/>
            </a:xfrm>
            <a:custGeom>
              <a:avLst/>
              <a:gdLst/>
              <a:ahLst/>
              <a:cxnLst/>
              <a:rect l="l" t="t" r="r" b="b"/>
              <a:pathLst>
                <a:path w="12192000" h="13716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19FAB">
                <a:alpha val="22353"/>
              </a:srgbClr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067150" y="941550"/>
            <a:ext cx="4863600" cy="6597600"/>
            <a:chOff x="0" y="0"/>
            <a:chExt cx="6484800" cy="8796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84747" cy="8796782"/>
            </a:xfrm>
            <a:custGeom>
              <a:avLst/>
              <a:gdLst/>
              <a:ahLst/>
              <a:cxnLst/>
              <a:rect l="l" t="t" r="r" b="b"/>
              <a:pathLst>
                <a:path w="6484747" h="8796782">
                  <a:moveTo>
                    <a:pt x="0" y="1080770"/>
                  </a:moveTo>
                  <a:cubicBezTo>
                    <a:pt x="0" y="483870"/>
                    <a:pt x="483870" y="0"/>
                    <a:pt x="1080770" y="0"/>
                  </a:cubicBezTo>
                  <a:lnTo>
                    <a:pt x="5403977" y="0"/>
                  </a:lnTo>
                  <a:cubicBezTo>
                    <a:pt x="6000877" y="0"/>
                    <a:pt x="6484747" y="483870"/>
                    <a:pt x="6484747" y="1080770"/>
                  </a:cubicBezTo>
                  <a:lnTo>
                    <a:pt x="6484747" y="7716012"/>
                  </a:lnTo>
                  <a:cubicBezTo>
                    <a:pt x="6484747" y="8312912"/>
                    <a:pt x="6000877" y="8796782"/>
                    <a:pt x="5403977" y="8796782"/>
                  </a:cubicBezTo>
                  <a:lnTo>
                    <a:pt x="1080770" y="8796782"/>
                  </a:lnTo>
                  <a:cubicBezTo>
                    <a:pt x="483870" y="8796782"/>
                    <a:pt x="0" y="8312912"/>
                    <a:pt x="0" y="7716012"/>
                  </a:cubicBezTo>
                  <a:close/>
                </a:path>
              </a:pathLst>
            </a:custGeom>
            <a:solidFill>
              <a:srgbClr val="FFAB40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6484800" cy="8796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>
                  <a:solidFill>
                    <a:srgbClr val="000000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Insert your photo here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825925" y="2947651"/>
            <a:ext cx="6826350" cy="82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B0F0"/>
                </a:solidFill>
                <a:latin typeface="Rubik"/>
                <a:ea typeface="Rubik"/>
                <a:cs typeface="Rubik"/>
                <a:sym typeface="Rubik"/>
              </a:rPr>
              <a:t>Qurata R. Ayuni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54401" y="4010672"/>
            <a:ext cx="8025484" cy="4329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</a:pP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Lulusan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Statistika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dari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Universitas Islam Indonesia.</a:t>
            </a:r>
          </a:p>
          <a:p>
            <a:pPr algn="ctr">
              <a:lnSpc>
                <a:spcPts val="4859"/>
              </a:lnSpc>
            </a:pP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Memiliki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ketertarikan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dalam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data science,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khususnya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machine learning dan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visualisasi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data.</a:t>
            </a:r>
          </a:p>
          <a:p>
            <a:pPr algn="ctr">
              <a:lnSpc>
                <a:spcPts val="4859"/>
              </a:lnSpc>
            </a:pP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Terampil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menggunakan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Python, SQL,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serta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aktif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mengikuti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proyek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berbasis</a:t>
            </a:r>
            <a:r>
              <a:rPr lang="en-US" sz="2699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data.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01025" y="7795675"/>
            <a:ext cx="6826350" cy="49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400" b="1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Kab</a:t>
            </a:r>
            <a:r>
              <a:rPr lang="en-US" sz="2400" b="1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. </a:t>
            </a:r>
            <a:r>
              <a:rPr lang="en-US" sz="2400" b="1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Banggai</a:t>
            </a:r>
            <a:r>
              <a:rPr lang="en-US" sz="2400" b="1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Laut, Palu (</a:t>
            </a:r>
            <a:r>
              <a:rPr lang="en-US" sz="2400" b="1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Sulteng</a:t>
            </a:r>
            <a:r>
              <a:rPr lang="en-US" sz="2400" b="1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)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1500" y="9334500"/>
            <a:ext cx="738600" cy="738600"/>
            <a:chOff x="0" y="0"/>
            <a:chExt cx="984800" cy="984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84758" cy="984758"/>
            </a:xfrm>
            <a:custGeom>
              <a:avLst/>
              <a:gdLst/>
              <a:ahLst/>
              <a:cxnLst/>
              <a:rect l="l" t="t" r="r" b="b"/>
              <a:pathLst>
                <a:path w="984758" h="984758">
                  <a:moveTo>
                    <a:pt x="0" y="0"/>
                  </a:moveTo>
                  <a:lnTo>
                    <a:pt x="984758" y="0"/>
                  </a:lnTo>
                  <a:lnTo>
                    <a:pt x="984758" y="984758"/>
                  </a:lnTo>
                  <a:lnTo>
                    <a:pt x="0" y="984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4" b="-4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90600" y="7734300"/>
            <a:ext cx="800402" cy="800402"/>
            <a:chOff x="0" y="0"/>
            <a:chExt cx="1067203" cy="10672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67181" cy="1067181"/>
            </a:xfrm>
            <a:custGeom>
              <a:avLst/>
              <a:gdLst/>
              <a:ahLst/>
              <a:cxnLst/>
              <a:rect l="l" t="t" r="r" b="b"/>
              <a:pathLst>
                <a:path w="1067181" h="1067181">
                  <a:moveTo>
                    <a:pt x="0" y="0"/>
                  </a:moveTo>
                  <a:lnTo>
                    <a:pt x="1067181" y="0"/>
                  </a:lnTo>
                  <a:lnTo>
                    <a:pt x="1067181" y="1067181"/>
                  </a:lnTo>
                  <a:lnTo>
                    <a:pt x="0" y="10671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2" b="-2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08192" y="8648700"/>
            <a:ext cx="738600" cy="527022"/>
            <a:chOff x="0" y="0"/>
            <a:chExt cx="984800" cy="70269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84758" cy="702691"/>
            </a:xfrm>
            <a:custGeom>
              <a:avLst/>
              <a:gdLst/>
              <a:ahLst/>
              <a:cxnLst/>
              <a:rect l="l" t="t" r="r" b="b"/>
              <a:pathLst>
                <a:path w="984758" h="702691">
                  <a:moveTo>
                    <a:pt x="0" y="0"/>
                  </a:moveTo>
                  <a:lnTo>
                    <a:pt x="984758" y="0"/>
                  </a:lnTo>
                  <a:lnTo>
                    <a:pt x="984758" y="702691"/>
                  </a:lnTo>
                  <a:lnTo>
                    <a:pt x="0" y="702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-4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101025" y="9440125"/>
            <a:ext cx="6826350" cy="89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400" b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Qurata R. Ayuni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101025" y="8571937"/>
            <a:ext cx="6826350" cy="89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400" b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quratarayuni.com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2067150" y="752682"/>
            <a:ext cx="4863600" cy="6945218"/>
            <a:chOff x="0" y="0"/>
            <a:chExt cx="6484800" cy="9260291"/>
          </a:xfrm>
        </p:grpSpPr>
        <p:sp>
          <p:nvSpPr>
            <p:cNvPr id="23" name="Freeform 23" descr="Sebuah gambar berisi pakaian, Wajah manusia, orang, senyum  Konten yang dihasilkan AI mungkin salah."/>
            <p:cNvSpPr/>
            <p:nvPr/>
          </p:nvSpPr>
          <p:spPr>
            <a:xfrm>
              <a:off x="0" y="0"/>
              <a:ext cx="6484747" cy="9260332"/>
            </a:xfrm>
            <a:custGeom>
              <a:avLst/>
              <a:gdLst/>
              <a:ahLst/>
              <a:cxnLst/>
              <a:rect l="l" t="t" r="r" b="b"/>
              <a:pathLst>
                <a:path w="6484747" h="9260332">
                  <a:moveTo>
                    <a:pt x="0" y="0"/>
                  </a:moveTo>
                  <a:lnTo>
                    <a:pt x="6484747" y="0"/>
                  </a:lnTo>
                  <a:lnTo>
                    <a:pt x="6484747" y="9260332"/>
                  </a:lnTo>
                  <a:lnTo>
                    <a:pt x="0" y="9260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b="-1838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35200" y="371250"/>
            <a:ext cx="2799804" cy="1082600"/>
            <a:chOff x="0" y="0"/>
            <a:chExt cx="3733072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379" b="-637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7617" y="2732675"/>
            <a:ext cx="16169508" cy="3148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019" lvl="1" indent="-457200" algn="just">
              <a:lnSpc>
                <a:spcPts val="5039"/>
              </a:lnSpc>
              <a:buFont typeface="Wingdings" panose="05000000000000000000" pitchFamily="2" charset="2"/>
              <a:buChar char="q"/>
            </a:pP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Project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ini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bertujuan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untuk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memprediksi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risiko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kredit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nasabah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berdasarkan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fitur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pinjaman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dan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keuangan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.</a:t>
            </a:r>
          </a:p>
          <a:p>
            <a:pPr marL="795019" lvl="1" indent="-457200" algn="just">
              <a:lnSpc>
                <a:spcPts val="5039"/>
              </a:lnSpc>
              <a:buFont typeface="Wingdings" panose="05000000000000000000" pitchFamily="2" charset="2"/>
              <a:buChar char="q"/>
            </a:pP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Dataset: loan_data_2007_2014.csv (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sumber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dari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Rakamin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ID/X Partners).</a:t>
            </a:r>
          </a:p>
          <a:p>
            <a:pPr marL="795019" lvl="1" indent="-457200" algn="just">
              <a:lnSpc>
                <a:spcPts val="5039"/>
              </a:lnSpc>
              <a:buFont typeface="Wingdings" panose="05000000000000000000" pitchFamily="2" charset="2"/>
              <a:buChar char="q"/>
            </a:pP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Problem Statement: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klasifikasi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status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pinjaman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menjadi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GOOD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atau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BAD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untuk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membantu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pengambilan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keputusan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pemberian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kredit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2425" y="976451"/>
            <a:ext cx="16743150" cy="112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Project </a:t>
            </a:r>
            <a:r>
              <a:rPr lang="en-US" sz="6000" b="1">
                <a:solidFill>
                  <a:srgbClr val="0097A7"/>
                </a:solidFill>
                <a:latin typeface="Rubik Bold"/>
                <a:ea typeface="Rubik Bold"/>
                <a:cs typeface="Rubik Bold"/>
                <a:sym typeface="Rubik Bold"/>
              </a:rPr>
              <a:t>Portfolio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b="-1838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35200" y="371250"/>
            <a:ext cx="2799804" cy="1082600"/>
            <a:chOff x="0" y="0"/>
            <a:chExt cx="3733072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379" b="-637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Freeform 6"/>
          <p:cNvSpPr/>
          <p:nvPr/>
        </p:nvSpPr>
        <p:spPr>
          <a:xfrm>
            <a:off x="12577800" y="233134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772425" y="985976"/>
            <a:ext cx="16743150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1. Data </a:t>
            </a:r>
            <a:r>
              <a:rPr lang="en-US" sz="5400" b="1">
                <a:solidFill>
                  <a:srgbClr val="0097A7"/>
                </a:solidFill>
                <a:latin typeface="Rubik Bold"/>
                <a:ea typeface="Rubik Bold"/>
                <a:cs typeface="Rubik Bold"/>
                <a:sym typeface="Rubik Bold"/>
              </a:rPr>
              <a:t>Understanding </a:t>
            </a:r>
            <a:r>
              <a:rPr lang="en-US" sz="5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📅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8883" y="2591899"/>
            <a:ext cx="10801151" cy="323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025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data: 466.285 baris, 52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endParaRPr lang="en-US" sz="29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77025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Target ‘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loan_status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’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label ‘GOOD’ dan ‘BAD’.</a:t>
            </a:r>
          </a:p>
          <a:p>
            <a:pPr marL="77025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missing value yang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perlu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ditangani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77025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Kombinasi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numerik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kategorikal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b="-1838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35200" y="371250"/>
            <a:ext cx="2799804" cy="1082600"/>
            <a:chOff x="0" y="0"/>
            <a:chExt cx="3733072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379" b="-637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72425" y="730784"/>
            <a:ext cx="16743150" cy="1026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2. Exploratory </a:t>
            </a:r>
            <a:r>
              <a:rPr lang="en-US" sz="5400" b="1">
                <a:solidFill>
                  <a:srgbClr val="0097A7"/>
                </a:solidFill>
                <a:latin typeface="Rubik Bold"/>
                <a:ea typeface="Rubik Bold"/>
                <a:cs typeface="Rubik Bold"/>
                <a:sym typeface="Rubik Bold"/>
              </a:rPr>
              <a:t>Data Analysis </a:t>
            </a:r>
            <a:r>
              <a:rPr lang="en-US" sz="5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🔍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85491" y="2312245"/>
            <a:ext cx="6430084" cy="5262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Mayoritas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nasabah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berstatus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‘GOOD’.</a:t>
            </a:r>
          </a:p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Korelasi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kuat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antara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‘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loan_amnt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’ , ‘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funded_amnt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’ , ‘installment’ , ‘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annual_inc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’ .</a:t>
            </a:r>
          </a:p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Heatmap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korelasi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digunakan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identifikasi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multikolinearitas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81000" y="1849152"/>
            <a:ext cx="10116906" cy="8288090"/>
            <a:chOff x="0" y="0"/>
            <a:chExt cx="13489208" cy="11050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489178" cy="11050778"/>
            </a:xfrm>
            <a:custGeom>
              <a:avLst/>
              <a:gdLst/>
              <a:ahLst/>
              <a:cxnLst/>
              <a:rect l="l" t="t" r="r" b="b"/>
              <a:pathLst>
                <a:path w="13489178" h="11050778">
                  <a:moveTo>
                    <a:pt x="0" y="0"/>
                  </a:moveTo>
                  <a:lnTo>
                    <a:pt x="13489178" y="0"/>
                  </a:lnTo>
                  <a:lnTo>
                    <a:pt x="13489178" y="11050778"/>
                  </a:lnTo>
                  <a:lnTo>
                    <a:pt x="0" y="110507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588" r="-1588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b="-1838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35200" y="371250"/>
            <a:ext cx="2799804" cy="1082600"/>
            <a:chOff x="0" y="0"/>
            <a:chExt cx="3733072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379" b="-637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Freeform 6"/>
          <p:cNvSpPr/>
          <p:nvPr/>
        </p:nvSpPr>
        <p:spPr>
          <a:xfrm rot="1630613">
            <a:off x="9517698" y="2569570"/>
            <a:ext cx="4770956" cy="3721530"/>
          </a:xfrm>
          <a:custGeom>
            <a:avLst/>
            <a:gdLst/>
            <a:ahLst/>
            <a:cxnLst/>
            <a:rect l="l" t="t" r="r" b="b"/>
            <a:pathLst>
              <a:path w="4770956" h="3721530">
                <a:moveTo>
                  <a:pt x="0" y="0"/>
                </a:moveTo>
                <a:lnTo>
                  <a:pt x="4770956" y="0"/>
                </a:lnTo>
                <a:lnTo>
                  <a:pt x="4770956" y="3721531"/>
                </a:lnTo>
                <a:lnTo>
                  <a:pt x="0" y="3721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772425" y="985976"/>
            <a:ext cx="16743150" cy="102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3. Feature </a:t>
            </a:r>
            <a:r>
              <a:rPr lang="en-US" sz="5400" b="1">
                <a:solidFill>
                  <a:srgbClr val="0097A7"/>
                </a:solidFill>
                <a:latin typeface="Rubik Bold"/>
                <a:ea typeface="Rubik Bold"/>
                <a:cs typeface="Rubik Bold"/>
                <a:sym typeface="Rubik Bold"/>
              </a:rPr>
              <a:t>Engineering </a:t>
            </a:r>
            <a:r>
              <a:rPr lang="en-US" sz="5400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🧪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6725" y="2666523"/>
            <a:ext cx="8807254" cy="323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Encoding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kategorikal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‘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LabelEncoder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()’</a:t>
            </a:r>
          </a:p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Scaling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numerik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‘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StandardScaler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()’</a:t>
            </a:r>
          </a:p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Hapus ‘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loan_status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’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X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target y.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b="-1838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35200" y="371250"/>
            <a:ext cx="2799804" cy="1082600"/>
            <a:chOff x="0" y="0"/>
            <a:chExt cx="3733072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379" b="-637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Freeform 6"/>
          <p:cNvSpPr/>
          <p:nvPr/>
        </p:nvSpPr>
        <p:spPr>
          <a:xfrm>
            <a:off x="10373166" y="2763349"/>
            <a:ext cx="4262034" cy="4114800"/>
          </a:xfrm>
          <a:custGeom>
            <a:avLst/>
            <a:gdLst/>
            <a:ahLst/>
            <a:cxnLst/>
            <a:rect l="l" t="t" r="r" b="b"/>
            <a:pathLst>
              <a:path w="4262034" h="4114800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772425" y="985976"/>
            <a:ext cx="16743150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4. Data </a:t>
            </a:r>
            <a:r>
              <a:rPr lang="en-US" sz="5400" b="1">
                <a:solidFill>
                  <a:srgbClr val="0097A7"/>
                </a:solidFill>
                <a:latin typeface="Rubik Bold"/>
                <a:ea typeface="Rubik Bold"/>
                <a:cs typeface="Rubik Bold"/>
                <a:sym typeface="Rubik Bold"/>
              </a:rPr>
              <a:t>Preparation </a:t>
            </a:r>
            <a:r>
              <a:rPr lang="en-US" sz="5400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🧹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7675" y="2815531"/>
            <a:ext cx="9133000" cy="323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Drop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20% missing values.</a:t>
            </a:r>
          </a:p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Hapus baris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kosong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807086" lvl="1" indent="-457200" algn="l">
              <a:lnSpc>
                <a:spcPts val="522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Split data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80% train dan 20% test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stratifikasi</a:t>
            </a:r>
            <a:r>
              <a:rPr lang="en-US" sz="2900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pada target.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b="-1838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35200" y="371250"/>
            <a:ext cx="2799804" cy="1082600"/>
            <a:chOff x="0" y="0"/>
            <a:chExt cx="3733072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379" b="-637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Freeform 6"/>
          <p:cNvSpPr/>
          <p:nvPr/>
        </p:nvSpPr>
        <p:spPr>
          <a:xfrm>
            <a:off x="9786941" y="2454988"/>
            <a:ext cx="3531247" cy="4114800"/>
          </a:xfrm>
          <a:custGeom>
            <a:avLst/>
            <a:gdLst/>
            <a:ahLst/>
            <a:cxnLst/>
            <a:rect l="l" t="t" r="r" b="b"/>
            <a:pathLst>
              <a:path w="3531247" h="4114800">
                <a:moveTo>
                  <a:pt x="0" y="0"/>
                </a:moveTo>
                <a:lnTo>
                  <a:pt x="3531246" y="0"/>
                </a:lnTo>
                <a:lnTo>
                  <a:pt x="3531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772425" y="985976"/>
            <a:ext cx="16743150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5. Data </a:t>
            </a:r>
            <a:r>
              <a:rPr lang="en-US" sz="5400" b="1">
                <a:solidFill>
                  <a:srgbClr val="0097A7"/>
                </a:solidFill>
                <a:latin typeface="Rubik Bold"/>
                <a:ea typeface="Rubik Bold"/>
                <a:cs typeface="Rubik Bold"/>
                <a:sym typeface="Rubik Bold"/>
              </a:rPr>
              <a:t>Modeling </a:t>
            </a:r>
            <a:r>
              <a:rPr lang="en-US" sz="5400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🤖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4727" y="2542618"/>
            <a:ext cx="8009376" cy="3777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020" lvl="1" indent="-457200" algn="l">
              <a:lnSpc>
                <a:spcPts val="5039"/>
              </a:lnSpc>
              <a:buFont typeface="Wingdings" panose="05000000000000000000" pitchFamily="2" charset="2"/>
              <a:buChar char="q"/>
            </a:pP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Baseline model: Logistic Regression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max_iter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=1000 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795020" lvl="1" indent="-457200" algn="l">
              <a:lnSpc>
                <a:spcPts val="5039"/>
              </a:lnSpc>
              <a:buFont typeface="Wingdings" panose="05000000000000000000" pitchFamily="2" charset="2"/>
              <a:buChar char="q"/>
            </a:pP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Advanced model: Random Forest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Classfier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n_estimators</a:t>
            </a:r>
            <a:r>
              <a:rPr lang="en-US" sz="2799" b="1" dirty="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=100 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795020" lvl="1" indent="-457200" algn="l">
              <a:lnSpc>
                <a:spcPts val="5039"/>
              </a:lnSpc>
              <a:buFont typeface="Wingdings" panose="05000000000000000000" pitchFamily="2" charset="2"/>
              <a:buChar char="q"/>
            </a:pP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Digunakan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‘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train_test_split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( )’ 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validasi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2" cy="10287002"/>
            <a:chOff x="0" y="0"/>
            <a:chExt cx="24384003" cy="13716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b="-1838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635200" y="371250"/>
            <a:ext cx="2799804" cy="1082600"/>
            <a:chOff x="0" y="0"/>
            <a:chExt cx="3733072" cy="1443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3038" cy="1443482"/>
            </a:xfrm>
            <a:custGeom>
              <a:avLst/>
              <a:gdLst/>
              <a:ahLst/>
              <a:cxnLst/>
              <a:rect l="l" t="t" r="r" b="b"/>
              <a:pathLst>
                <a:path w="3733038" h="1443482">
                  <a:moveTo>
                    <a:pt x="0" y="0"/>
                  </a:moveTo>
                  <a:lnTo>
                    <a:pt x="3733038" y="0"/>
                  </a:lnTo>
                  <a:lnTo>
                    <a:pt x="3733038" y="1443482"/>
                  </a:lnTo>
                  <a:lnTo>
                    <a:pt x="0" y="1443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379" b="-6373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72425" y="985976"/>
            <a:ext cx="16743150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 6. Evaluation 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3929" y="5599244"/>
            <a:ext cx="16743150" cy="1213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020" lvl="1" indent="-457200" algn="l">
              <a:lnSpc>
                <a:spcPts val="5039"/>
              </a:lnSpc>
              <a:buFont typeface="Wingdings" panose="05000000000000000000" pitchFamily="2" charset="2"/>
              <a:buChar char="q"/>
            </a:pP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Random Forest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baik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semua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metrik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evaluasi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795020" lvl="1" indent="-457200" algn="l">
              <a:lnSpc>
                <a:spcPts val="5039"/>
              </a:lnSpc>
              <a:buFont typeface="Wingdings" panose="05000000000000000000" pitchFamily="2" charset="2"/>
              <a:buChar char="q"/>
            </a:pP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Akurasi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mampu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deteksi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pinjaman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bermasalah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akurat</a:t>
            </a: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648040" y="3370858"/>
          <a:ext cx="13970000" cy="2184401"/>
        </p:xfrm>
        <a:graphic>
          <a:graphicData uri="http://schemas.openxmlformats.org/drawingml/2006/table">
            <a:tbl>
              <a:tblPr/>
              <a:tblGrid>
                <a:gridCol w="35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8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0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613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Model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Accuracy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Recall (BAD)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F1-Score (BAD)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FFFFFF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ROC-AUC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394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0.97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0.78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0.87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0.9469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394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0.98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0.86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0.9849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973944" y="2371051"/>
            <a:ext cx="9109976" cy="571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020" lvl="1" indent="-457200" algn="l">
              <a:lnSpc>
                <a:spcPts val="5039"/>
              </a:lnSpc>
              <a:buFont typeface="Wingdings" panose="05000000000000000000" pitchFamily="2" charset="2"/>
              <a:buChar char="q"/>
            </a:pPr>
            <a:r>
              <a:rPr lang="en-US" sz="2799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Tabel </a:t>
            </a:r>
            <a:r>
              <a:rPr lang="en-US" sz="2799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Evaluasi</a:t>
            </a:r>
            <a:endParaRPr lang="en-US" sz="2799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499</Words>
  <Application>Microsoft Office PowerPoint</Application>
  <PresentationFormat>Kustom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22" baseType="lpstr">
      <vt:lpstr>Arial</vt:lpstr>
      <vt:lpstr>Arial Bold</vt:lpstr>
      <vt:lpstr>Rubik</vt:lpstr>
      <vt:lpstr>Calibri</vt:lpstr>
      <vt:lpstr>Rubik Light</vt:lpstr>
      <vt:lpstr>Aptos</vt:lpstr>
      <vt:lpstr>Rubik Bold</vt:lpstr>
      <vt:lpstr>Rubik Medium</vt:lpstr>
      <vt:lpstr>Wingdings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 🧹</dc:title>
  <dc:creator>Elsa</dc:creator>
  <cp:lastModifiedBy>QURATA R. AYUNI</cp:lastModifiedBy>
  <cp:revision>4</cp:revision>
  <dcterms:created xsi:type="dcterms:W3CDTF">2006-08-16T00:00:00Z</dcterms:created>
  <dcterms:modified xsi:type="dcterms:W3CDTF">2025-08-04T09:16:10Z</dcterms:modified>
  <dc:identifier>DAGvCt8kbkw</dc:identifier>
</cp:coreProperties>
</file>