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65" r:id="rId3"/>
    <p:sldId id="266"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Lato Black" panose="020F0502020204030204" pitchFamily="34" charset="0"/>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E2295A-105C-40EA-997D-ACB0F98DDB0B}" v="142" dt="2023-03-22T14:41:48.693"/>
    <p1510:client id="{49F8BC31-0855-4C7E-A258-2FAE5931AF3D}" v="42" dt="2023-03-21T14:06:29.4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p:cViewPr varScale="1">
        <p:scale>
          <a:sx n="165" d="100"/>
          <a:sy n="165" d="100"/>
        </p:scale>
        <p:origin x="6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3.fntdata"/><Relationship Id="rId23" Type="http://customschemas.google.com/relationships/presentationmetadata" Target="metadata"/><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00154"/>
            <a:ext cx="8280000" cy="576000"/>
          </a:xfrm>
          <a:prstGeom prst="rect">
            <a:avLst/>
          </a:prstGeom>
          <a:noFill/>
          <a:ln>
            <a:noFill/>
          </a:ln>
        </p:spPr>
        <p:txBody>
          <a:bodyPr spcFirstLastPara="1" wrap="square" lIns="91425" tIns="91425" rIns="91425" bIns="91425" anchor="t" anchorCtr="0">
            <a:noAutofit/>
          </a:bodyPr>
          <a:lstStyle/>
          <a:p>
            <a:r>
              <a:rPr lang="en" sz="4000" b="0" dirty="0"/>
              <a:t>PLEDGE TO PROGRESS</a:t>
            </a:r>
            <a:br>
              <a:rPr lang="en" sz="4000" b="0" dirty="0"/>
            </a:br>
            <a:r>
              <a:rPr lang="en" sz="4000" dirty="0"/>
              <a:t>Sustainability Hackathon </a:t>
            </a:r>
            <a:endParaRPr lang="en-US" sz="4000" dirty="0"/>
          </a:p>
        </p:txBody>
      </p:sp>
      <p:sp>
        <p:nvSpPr>
          <p:cNvPr id="348" name="Google Shape;348;p2"/>
          <p:cNvSpPr txBox="1"/>
          <p:nvPr/>
        </p:nvSpPr>
        <p:spPr>
          <a:xfrm>
            <a:off x="-3574390" y="310302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202721" y="2914651"/>
            <a:ext cx="554678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dirty="0"/>
              <a:t>Your Team Name :   </a:t>
            </a:r>
            <a:r>
              <a:rPr lang="en-US" dirty="0" err="1"/>
              <a:t>tryIt_Solution</a:t>
            </a:r>
            <a:endParaRPr lang="en-US" dirty="0"/>
          </a:p>
          <a:p>
            <a:endParaRPr lang="en-US" dirty="0"/>
          </a:p>
          <a:p>
            <a:r>
              <a:rPr lang="en-US" dirty="0"/>
              <a:t>Your team bio :  Learn to work</a:t>
            </a:r>
          </a:p>
          <a:p>
            <a:endParaRPr lang="en-US" dirty="0"/>
          </a:p>
          <a:p>
            <a:endParaRPr lang="en-US" dirty="0"/>
          </a:p>
          <a:p>
            <a:endParaRPr lang="en-US" dirty="0"/>
          </a:p>
          <a:p>
            <a:endParaRPr lang="en-US" dirty="0"/>
          </a:p>
          <a:p>
            <a:r>
              <a:rPr lang="en-US" dirty="0"/>
              <a:t>Date : 22/04/2023</a:t>
            </a:r>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4060885" y="1910571"/>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4383479" y="1496355"/>
            <a:ext cx="1359035" cy="384273"/>
          </a:xfrm>
          <a:prstGeom prst="rect">
            <a:avLst/>
          </a:prstGeom>
          <a:noFill/>
          <a:ln>
            <a:noFill/>
          </a:ln>
        </p:spPr>
        <p:txBody>
          <a:bodyPr spcFirstLastPara="1" wrap="square" lIns="91425" tIns="91425" rIns="91425" bIns="91425" anchor="t" anchorCtr="0">
            <a:noAutofit/>
          </a:bodyPr>
          <a:lstStyle/>
          <a:p>
            <a:r>
              <a:rPr lang="en" dirty="0">
                <a:highlight>
                  <a:srgbClr val="FFFFFF"/>
                </a:highlight>
                <a:ea typeface="Lato"/>
              </a:rPr>
              <a:t>Sponsored By</a:t>
            </a:r>
            <a:endParaRPr lang="en-US" dirty="0"/>
          </a:p>
        </p:txBody>
      </p:sp>
    </p:spTree>
    <p:extLst>
      <p:ext uri="{BB962C8B-B14F-4D97-AF65-F5344CB8AC3E}">
        <p14:creationId xmlns:p14="http://schemas.microsoft.com/office/powerpoint/2010/main" val="1043172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Why did you decide to solve this Problem statement?</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   Day by Day Environment is getting polluted and sustainability is getting decreases which has impacted not only the current generation but the upcoming generation also. This has reduced the creativity of the people, so promoting the circular economy and reducing waste material generation is an important factor which plays significant impact on making the life sustainable in the long term goal. Also as part of this solution people will have general awareness as how the mater</a:t>
            </a:r>
            <a:r>
              <a:rPr lang="en-IN" dirty="0" err="1">
                <a:solidFill>
                  <a:srgbClr val="222222"/>
                </a:solidFill>
                <a:highlight>
                  <a:srgbClr val="FFFFFF"/>
                </a:highlight>
                <a:latin typeface="Lato"/>
                <a:ea typeface="Lato"/>
                <a:cs typeface="Lato"/>
                <a:sym typeface="Lato"/>
              </a:rPr>
              <a:t>ia</a:t>
            </a:r>
            <a:r>
              <a:rPr lang="en" dirty="0">
                <a:solidFill>
                  <a:srgbClr val="222222"/>
                </a:solidFill>
                <a:highlight>
                  <a:srgbClr val="FFFFFF"/>
                </a:highlight>
                <a:latin typeface="Lato"/>
                <a:ea typeface="Lato"/>
                <a:cs typeface="Lato"/>
                <a:sym typeface="Lato"/>
              </a:rPr>
              <a:t>l affects the environment and can reduce the life of a living being. Therefore developing a digital solution can help minimizing the waste material and preserve natural resources, reduce greenhouse gas emission to make the future more preservative and long lasting with the availability of basic and necessary resources. </a:t>
            </a: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85297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Which user /advertiser segment would be early adopter of your product &amp; why?</a:t>
            </a:r>
            <a:endParaRPr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r>
              <a:rPr lang="en-US" sz="1200" b="0" i="0" u="none" strike="noStrike" cap="none" dirty="0">
                <a:solidFill>
                  <a:srgbClr val="000000"/>
                </a:solidFill>
                <a:latin typeface="Lato"/>
                <a:ea typeface="Lato"/>
                <a:cs typeface="Lato"/>
                <a:sym typeface="Lato"/>
              </a:rPr>
              <a:t>     The early adopter would be the people in the surrounding with the health conscious ,who thinks about the environment , who are passionate about future sustainability. These set of humans likely to make environment eco friendly and moreover they support the </a:t>
            </a:r>
            <a:r>
              <a:rPr lang="en-US" sz="1200" dirty="0">
                <a:latin typeface="Lato"/>
                <a:ea typeface="Lato"/>
                <a:cs typeface="Lato"/>
                <a:sym typeface="Lato"/>
              </a:rPr>
              <a:t>kind of </a:t>
            </a:r>
            <a:r>
              <a:rPr lang="en-US" sz="1200" b="0" i="0" u="none" strike="noStrike" cap="none" dirty="0">
                <a:solidFill>
                  <a:srgbClr val="000000"/>
                </a:solidFill>
                <a:latin typeface="Lato"/>
                <a:ea typeface="Lato"/>
                <a:cs typeface="Lato"/>
                <a:sym typeface="Lato"/>
              </a:rPr>
              <a:t>business and </a:t>
            </a:r>
            <a:r>
              <a:rPr lang="en-US" sz="1200" dirty="0">
                <a:latin typeface="Lato"/>
                <a:ea typeface="Lato"/>
                <a:cs typeface="Lato"/>
                <a:sym typeface="Lato"/>
              </a:rPr>
              <a:t>organization</a:t>
            </a:r>
            <a:r>
              <a:rPr lang="en-US" sz="1200" b="0" i="0" u="none" strike="noStrike" cap="none" dirty="0">
                <a:solidFill>
                  <a:srgbClr val="000000"/>
                </a:solidFill>
                <a:latin typeface="Lato"/>
                <a:ea typeface="Lato"/>
                <a:cs typeface="Lato"/>
                <a:sym typeface="Lato"/>
              </a:rPr>
              <a:t>  who prioritize sustainability.</a:t>
            </a: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What are the alternatives/competitive products for the problem you are solving?</a:t>
            </a:r>
          </a:p>
          <a:p>
            <a:pPr marL="0" marR="0" lvl="0" indent="0" algn="l" rtl="0">
              <a:lnSpc>
                <a:spcPct val="115000"/>
              </a:lnSpc>
              <a:spcBef>
                <a:spcPts val="1000"/>
              </a:spcBef>
              <a:spcAft>
                <a:spcPts val="1000"/>
              </a:spcAft>
              <a:buClr>
                <a:srgbClr val="000000"/>
              </a:buClr>
              <a:buSzPts val="1400"/>
              <a:buFont typeface="Arial"/>
              <a:buNone/>
            </a:pPr>
            <a:r>
              <a:rPr lang="en" dirty="0">
                <a:highlight>
                  <a:srgbClr val="FFFFFF"/>
                </a:highlight>
                <a:latin typeface="Lato"/>
                <a:ea typeface="Lato"/>
                <a:cs typeface="Lato"/>
                <a:sym typeface="Lato"/>
              </a:rPr>
              <a:t>There are multiple competitive products which address the problem of waste generation and future sustainability ::</a:t>
            </a:r>
          </a:p>
          <a:p>
            <a:pPr marL="0" marR="0" lvl="0" indent="0" algn="l" rtl="0">
              <a:lnSpc>
                <a:spcPct val="115000"/>
              </a:lnSpc>
              <a:spcBef>
                <a:spcPts val="1000"/>
              </a:spcBef>
              <a:spcAft>
                <a:spcPts val="1000"/>
              </a:spcAft>
              <a:buClr>
                <a:srgbClr val="000000"/>
              </a:buClr>
              <a:buSzPts val="1400"/>
              <a:buFont typeface="Arial"/>
              <a:buNone/>
            </a:pPr>
            <a:r>
              <a:rPr lang="en" dirty="0">
                <a:highlight>
                  <a:srgbClr val="FFFFFF"/>
                </a:highlight>
                <a:latin typeface="Lato"/>
                <a:ea typeface="Lato"/>
                <a:cs typeface="Lato"/>
                <a:sym typeface="Lato"/>
              </a:rPr>
              <a:t>1.  The organization who promotes the recycling the products from the waste material or the organization who are trying to make the useful product from the wastage.</a:t>
            </a:r>
            <a:br>
              <a:rPr lang="en" dirty="0">
                <a:highlight>
                  <a:srgbClr val="FFFFFF"/>
                </a:highlight>
                <a:latin typeface="Lato"/>
                <a:ea typeface="Lato"/>
                <a:cs typeface="Lato"/>
                <a:sym typeface="Lato"/>
              </a:rPr>
            </a:br>
            <a:r>
              <a:rPr lang="en" dirty="0">
                <a:highlight>
                  <a:srgbClr val="FFFFFF"/>
                </a:highlight>
                <a:latin typeface="Lato"/>
                <a:ea typeface="Lato"/>
                <a:cs typeface="Lato"/>
                <a:sym typeface="Lato"/>
              </a:rPr>
              <a:t>2. Green Planting is another organization who promotes the planting processors, or the program which promotes the Environmental friendly app like </a:t>
            </a:r>
            <a:r>
              <a:rPr lang="en" i="1" dirty="0">
                <a:highlight>
                  <a:srgbClr val="FFFFFF"/>
                </a:highlight>
                <a:latin typeface="Lato"/>
                <a:ea typeface="Lato"/>
                <a:cs typeface="Lato"/>
                <a:sym typeface="Lato"/>
              </a:rPr>
              <a:t>E-Cycle Service, E-Rickshaw ,</a:t>
            </a:r>
            <a:r>
              <a:rPr lang="en" i="1" dirty="0" err="1">
                <a:highlight>
                  <a:srgbClr val="FFFFFF"/>
                </a:highlight>
                <a:latin typeface="Lato"/>
                <a:ea typeface="Lato"/>
                <a:cs typeface="Lato"/>
                <a:sym typeface="Lato"/>
              </a:rPr>
              <a:t>IQAir</a:t>
            </a:r>
            <a:r>
              <a:rPr lang="en" i="1" dirty="0">
                <a:highlight>
                  <a:srgbClr val="FFFFFF"/>
                </a:highlight>
                <a:latin typeface="Lato"/>
                <a:ea typeface="Lato"/>
                <a:cs typeface="Lato"/>
                <a:sym typeface="Lato"/>
              </a:rPr>
              <a:t> </a:t>
            </a:r>
            <a:r>
              <a:rPr lang="en" i="1" dirty="0" err="1">
                <a:highlight>
                  <a:srgbClr val="FFFFFF"/>
                </a:highlight>
                <a:latin typeface="Lato"/>
                <a:ea typeface="Lato"/>
                <a:cs typeface="Lato"/>
                <a:sym typeface="Lato"/>
              </a:rPr>
              <a:t>Airvisual</a:t>
            </a:r>
            <a:r>
              <a:rPr lang="en" i="1" dirty="0">
                <a:highlight>
                  <a:srgbClr val="FFFFFF"/>
                </a:highlight>
                <a:latin typeface="Lato"/>
                <a:ea typeface="Lato"/>
                <a:cs typeface="Lato"/>
                <a:sym typeface="Lato"/>
              </a:rPr>
              <a:t> </a:t>
            </a:r>
            <a:r>
              <a:rPr lang="en" dirty="0">
                <a:highlight>
                  <a:srgbClr val="FFFFFF"/>
                </a:highlight>
                <a:latin typeface="Lato"/>
                <a:ea typeface="Lato"/>
                <a:cs typeface="Lato"/>
                <a:sym typeface="Lato"/>
              </a:rPr>
              <a:t>and many more.</a:t>
            </a:r>
          </a:p>
          <a:p>
            <a:pPr marL="0" marR="0" lvl="0" indent="0" algn="l" rtl="0">
              <a:lnSpc>
                <a:spcPct val="115000"/>
              </a:lnSpc>
              <a:spcBef>
                <a:spcPts val="1000"/>
              </a:spcBef>
              <a:spcAft>
                <a:spcPts val="1000"/>
              </a:spcAft>
              <a:buClr>
                <a:srgbClr val="000000"/>
              </a:buClr>
              <a:buSzPts val="1400"/>
              <a:buFont typeface="Arial"/>
              <a:buNone/>
            </a:pPr>
            <a:r>
              <a:rPr lang="en" dirty="0">
                <a:solidFill>
                  <a:srgbClr val="222222"/>
                </a:solidFill>
                <a:highlight>
                  <a:srgbClr val="FFFFFF"/>
                </a:highlight>
                <a:latin typeface="Lato"/>
                <a:ea typeface="Lato"/>
                <a:cs typeface="Lato"/>
                <a:sym typeface="Lato"/>
              </a:rPr>
              <a:t>3. App that promote to exchange the used products with the eco friendly material.</a:t>
            </a: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Tools or resources</a:t>
            </a:r>
            <a:endParaRPr sz="2000" dirty="0"/>
          </a:p>
        </p:txBody>
      </p:sp>
      <p:sp>
        <p:nvSpPr>
          <p:cNvPr id="366" name="Google Shape;366;p5"/>
          <p:cNvSpPr txBox="1">
            <a:spLocks noGrp="1"/>
          </p:cNvSpPr>
          <p:nvPr>
            <p:ph type="title"/>
          </p:nvPr>
        </p:nvSpPr>
        <p:spPr>
          <a:xfrm>
            <a:off x="4" y="201982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b="0" dirty="0">
                <a:solidFill>
                  <a:srgbClr val="4A4548"/>
                </a:solidFill>
                <a:highlight>
                  <a:srgbClr val="FFFFFF"/>
                </a:highlight>
              </a:rPr>
              <a:t>Azure tools or resources which are likely to be used by you for the prototype, if your idea gets selected</a:t>
            </a:r>
            <a:endParaRPr sz="1400" dirty="0"/>
          </a:p>
        </p:txBody>
      </p:sp>
      <p:pic>
        <p:nvPicPr>
          <p:cNvPr id="3" name="Picture 4" descr="Icon&#10;&#10;Description automatically generated">
            <a:extLst>
              <a:ext uri="{FF2B5EF4-FFF2-40B4-BE49-F238E27FC236}">
                <a16:creationId xmlns:a16="http://schemas.microsoft.com/office/drawing/2014/main" id="{D702B8B4-971D-8837-BB64-A09DF07BA53E}"/>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2" name="TextBox 1">
            <a:extLst>
              <a:ext uri="{FF2B5EF4-FFF2-40B4-BE49-F238E27FC236}">
                <a16:creationId xmlns:a16="http://schemas.microsoft.com/office/drawing/2014/main" id="{DF5E9BA6-7045-BDE1-1C0B-B3CF840DCA01}"/>
              </a:ext>
            </a:extLst>
          </p:cNvPr>
          <p:cNvSpPr txBox="1"/>
          <p:nvPr/>
        </p:nvSpPr>
        <p:spPr>
          <a:xfrm>
            <a:off x="438486" y="2931378"/>
            <a:ext cx="8829661" cy="738664"/>
          </a:xfrm>
          <a:prstGeom prst="rect">
            <a:avLst/>
          </a:prstGeom>
          <a:noFill/>
        </p:spPr>
        <p:txBody>
          <a:bodyPr wrap="none" rtlCol="0">
            <a:spAutoFit/>
          </a:bodyPr>
          <a:lstStyle/>
          <a:p>
            <a:r>
              <a:rPr lang="en-US" b="1" u="sng" dirty="0"/>
              <a:t>Azure Cognitive Service Tool </a:t>
            </a:r>
            <a:r>
              <a:rPr lang="en-US" dirty="0"/>
              <a:t>which can help to build eco-friendly application that can categories the waste </a:t>
            </a:r>
          </a:p>
          <a:p>
            <a:r>
              <a:rPr lang="en-US" dirty="0"/>
              <a:t>material generation and can predict how much percentage it can affect the environment and help to reduce</a:t>
            </a:r>
          </a:p>
          <a:p>
            <a:r>
              <a:rPr lang="en-US" dirty="0"/>
              <a:t>its future use, also generate awareness about the products which can be reused.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Present your solution, talk about methodology, architecture &amp; scalability</a:t>
            </a:r>
            <a:endParaRPr sz="14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US" sz="1200"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Lato"/>
                <a:ea typeface="Lato"/>
                <a:cs typeface="Lato"/>
                <a:sym typeface="Lato"/>
              </a:rPr>
              <a:t>Functional Solution Methodology :</a:t>
            </a:r>
            <a:endParaRPr lang="en-US" sz="1200"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US"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2" name="TextBox 1">
            <a:extLst>
              <a:ext uri="{FF2B5EF4-FFF2-40B4-BE49-F238E27FC236}">
                <a16:creationId xmlns:a16="http://schemas.microsoft.com/office/drawing/2014/main" id="{094C65B2-CEEB-0E26-4ACC-55BD2A5928E9}"/>
              </a:ext>
            </a:extLst>
          </p:cNvPr>
          <p:cNvSpPr txBox="1"/>
          <p:nvPr/>
        </p:nvSpPr>
        <p:spPr>
          <a:xfrm>
            <a:off x="687356" y="2014780"/>
            <a:ext cx="7549993" cy="3108543"/>
          </a:xfrm>
          <a:prstGeom prst="rect">
            <a:avLst/>
          </a:prstGeom>
          <a:noFill/>
        </p:spPr>
        <p:txBody>
          <a:bodyPr wrap="square" rtlCol="0">
            <a:spAutoFit/>
          </a:bodyPr>
          <a:lstStyle/>
          <a:p>
            <a:pPr marL="342900" indent="-342900">
              <a:buAutoNum type="arabicPeriod"/>
            </a:pPr>
            <a:r>
              <a:rPr lang="en-US" dirty="0"/>
              <a:t>Data Collection :: Collect data on the waste generation material usage and sustainability practices using various data sources , such as IoT devices, waste management system and supply chain database.</a:t>
            </a:r>
          </a:p>
          <a:p>
            <a:pPr marL="342900" indent="-342900">
              <a:buAutoNum type="arabicPeriod"/>
            </a:pPr>
            <a:r>
              <a:rPr lang="en-US" dirty="0"/>
              <a:t>Data Processing : Analyze the collected data using </a:t>
            </a:r>
            <a:r>
              <a:rPr lang="en-US" b="1" i="1" dirty="0"/>
              <a:t>Azure Cognitive Service </a:t>
            </a:r>
            <a:r>
              <a:rPr lang="en-US" dirty="0"/>
              <a:t>to extract insights and provide recommendation for sustainable practices.</a:t>
            </a:r>
          </a:p>
          <a:p>
            <a:pPr marL="342900" indent="-342900">
              <a:buAutoNum type="arabicPeriod"/>
            </a:pPr>
            <a:r>
              <a:rPr lang="en-US" dirty="0"/>
              <a:t>User Interface : Provide one user-friendly interface for business , consumers, organization to access and interact with the platform to know more details about the waste generation material usage.</a:t>
            </a:r>
          </a:p>
          <a:p>
            <a:pPr marL="342900" indent="-342900">
              <a:buAutoNum type="arabicPeriod"/>
            </a:pPr>
            <a:r>
              <a:rPr lang="en-US" dirty="0"/>
              <a:t>Waste Tracking and Reporting : Allow business and organization to track and prepare the report data on the waste generation material and its resource usage limit.</a:t>
            </a:r>
          </a:p>
          <a:p>
            <a:pPr marL="342900" indent="-342900">
              <a:buAutoNum type="arabicPeriod"/>
            </a:pPr>
            <a:r>
              <a:rPr lang="en-US" dirty="0"/>
              <a:t>Education, Advertisement and Events : Provide resources to organize such activity to inspire people to take action towards sustainability and conserve the environment from harmful effect.</a:t>
            </a:r>
          </a:p>
          <a:p>
            <a:pPr marL="342900" indent="-342900">
              <a:buAutoNum type="arabicPeriod"/>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is your solution better than alternatives and how do you plan to build adoption?</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    In Multiple ways this solution is better alternative :</a:t>
            </a:r>
          </a:p>
          <a:p>
            <a:pPr marL="342900" marR="0" lvl="0" indent="-342900" algn="l" rtl="0">
              <a:lnSpc>
                <a:spcPct val="100000"/>
              </a:lnSpc>
              <a:spcBef>
                <a:spcPts val="0"/>
              </a:spcBef>
              <a:spcAft>
                <a:spcPts val="0"/>
              </a:spcAft>
              <a:buClr>
                <a:srgbClr val="000000"/>
              </a:buClr>
              <a:buSzPts val="1400"/>
              <a:buFont typeface="Arial"/>
              <a:buAutoNum type="arabicPeriod"/>
            </a:pPr>
            <a:r>
              <a:rPr lang="en-IN" dirty="0">
                <a:solidFill>
                  <a:srgbClr val="222222"/>
                </a:solidFill>
                <a:highlight>
                  <a:srgbClr val="FFFFFF"/>
                </a:highlight>
                <a:latin typeface="Lato"/>
                <a:ea typeface="Lato"/>
                <a:cs typeface="Lato"/>
                <a:sym typeface="Lato"/>
              </a:rPr>
              <a:t>I</a:t>
            </a:r>
            <a:r>
              <a:rPr lang="en" dirty="0">
                <a:solidFill>
                  <a:srgbClr val="222222"/>
                </a:solidFill>
                <a:highlight>
                  <a:srgbClr val="FFFFFF"/>
                </a:highlight>
                <a:latin typeface="Lato"/>
                <a:ea typeface="Lato"/>
                <a:cs typeface="Lato"/>
                <a:sym typeface="Lato"/>
              </a:rPr>
              <a:t>t can fast pace the use of </a:t>
            </a:r>
            <a:r>
              <a:rPr lang="en" b="1" i="1" dirty="0">
                <a:solidFill>
                  <a:srgbClr val="222222"/>
                </a:solidFill>
                <a:highlight>
                  <a:srgbClr val="FFFFFF"/>
                </a:highlight>
                <a:latin typeface="Lato"/>
                <a:ea typeface="Lato"/>
                <a:cs typeface="Lato"/>
                <a:sym typeface="Lato"/>
              </a:rPr>
              <a:t>Azure Cognitive Solution </a:t>
            </a:r>
            <a:r>
              <a:rPr lang="en" dirty="0">
                <a:solidFill>
                  <a:srgbClr val="222222"/>
                </a:solidFill>
                <a:highlight>
                  <a:srgbClr val="FFFFFF"/>
                </a:highlight>
                <a:latin typeface="Lato"/>
                <a:ea typeface="Lato"/>
                <a:cs typeface="Lato"/>
                <a:sym typeface="Lato"/>
              </a:rPr>
              <a:t>and will provide the insights for the Data Analysis and provide business and its consumers better scalability in the market of digital solution.</a:t>
            </a:r>
          </a:p>
          <a:p>
            <a:pPr marL="342900" marR="0" lvl="0" indent="-342900" algn="l" rtl="0">
              <a:lnSpc>
                <a:spcPct val="100000"/>
              </a:lnSpc>
              <a:spcBef>
                <a:spcPts val="0"/>
              </a:spcBef>
              <a:spcAft>
                <a:spcPts val="0"/>
              </a:spcAft>
              <a:buClr>
                <a:srgbClr val="000000"/>
              </a:buClr>
              <a:buSzPts val="1400"/>
              <a:buFont typeface="Arial"/>
              <a:buAutoNum type="arabicPeriod"/>
            </a:pPr>
            <a:r>
              <a:rPr lang="en" sz="1400" b="0" i="0" u="none" strike="noStrike" cap="none" dirty="0">
                <a:solidFill>
                  <a:srgbClr val="222222"/>
                </a:solidFill>
                <a:highlight>
                  <a:srgbClr val="FFFFFF"/>
                </a:highlight>
                <a:latin typeface="Lato"/>
                <a:ea typeface="Lato"/>
                <a:cs typeface="Lato"/>
                <a:sym typeface="Lato"/>
              </a:rPr>
              <a:t>This solution will make social and enviro</a:t>
            </a:r>
            <a:r>
              <a:rPr lang="en-IN" sz="1400" b="0" i="0" u="none" strike="noStrike" cap="none" dirty="0">
                <a:solidFill>
                  <a:srgbClr val="222222"/>
                </a:solidFill>
                <a:highlight>
                  <a:srgbClr val="FFFFFF"/>
                </a:highlight>
                <a:latin typeface="Lato"/>
                <a:ea typeface="Lato"/>
                <a:cs typeface="Lato"/>
                <a:sym typeface="Lato"/>
              </a:rPr>
              <a:t>n</a:t>
            </a:r>
            <a:r>
              <a:rPr lang="en" sz="1400" b="0" i="0" u="none" strike="noStrike" cap="none" dirty="0">
                <a:solidFill>
                  <a:srgbClr val="222222"/>
                </a:solidFill>
                <a:highlight>
                  <a:srgbClr val="FFFFFF"/>
                </a:highlight>
                <a:latin typeface="Lato"/>
                <a:ea typeface="Lato"/>
                <a:cs typeface="Lato"/>
                <a:sym typeface="Lato"/>
              </a:rPr>
              <a:t>mental impact in meaningful direction, as by promoting circular economy practices and reducing waste generation , it will help to reduce the greenhouse gas emission and will conserve the enviro</a:t>
            </a:r>
            <a:r>
              <a:rPr lang="en-IN" sz="1400" b="0" i="0" u="none" strike="noStrike" cap="none" dirty="0">
                <a:solidFill>
                  <a:srgbClr val="222222"/>
                </a:solidFill>
                <a:highlight>
                  <a:srgbClr val="FFFFFF"/>
                </a:highlight>
                <a:latin typeface="Lato"/>
                <a:ea typeface="Lato"/>
                <a:cs typeface="Lato"/>
                <a:sym typeface="Lato"/>
              </a:rPr>
              <a:t>n</a:t>
            </a:r>
            <a:r>
              <a:rPr lang="en" sz="1400" b="0" i="0" u="none" strike="noStrike" cap="none" dirty="0" err="1">
                <a:solidFill>
                  <a:srgbClr val="222222"/>
                </a:solidFill>
                <a:highlight>
                  <a:srgbClr val="FFFFFF"/>
                </a:highlight>
                <a:latin typeface="Lato"/>
                <a:ea typeface="Lato"/>
                <a:cs typeface="Lato"/>
                <a:sym typeface="Lato"/>
              </a:rPr>
              <a:t>ment</a:t>
            </a:r>
            <a:r>
              <a:rPr lang="en" sz="1400" b="0" i="0" u="none" strike="noStrike" cap="none" dirty="0">
                <a:solidFill>
                  <a:srgbClr val="222222"/>
                </a:solidFill>
                <a:highlight>
                  <a:srgbClr val="FFFFFF"/>
                </a:highlight>
                <a:latin typeface="Lato"/>
                <a:ea typeface="Lato"/>
                <a:cs typeface="Lato"/>
                <a:sym typeface="Lato"/>
              </a:rPr>
              <a:t> from the harmful effect.</a:t>
            </a:r>
          </a:p>
          <a:p>
            <a:pPr marL="342900" marR="0" lvl="0" indent="-342900" algn="l" rtl="0">
              <a:lnSpc>
                <a:spcPct val="100000"/>
              </a:lnSpc>
              <a:spcBef>
                <a:spcPts val="0"/>
              </a:spcBef>
              <a:spcAft>
                <a:spcPts val="0"/>
              </a:spcAft>
              <a:buClr>
                <a:srgbClr val="000000"/>
              </a:buClr>
              <a:buSzPts val="1400"/>
              <a:buFont typeface="Arial"/>
              <a:buAutoNum type="arabicPeriod"/>
            </a:pPr>
            <a:endParaRPr lang="en" dirty="0">
              <a:solidFill>
                <a:srgbClr val="222222"/>
              </a:solidFill>
              <a:highlight>
                <a:srgbClr val="FFFFFF"/>
              </a:highlight>
              <a:latin typeface="Lato"/>
              <a:ea typeface="Lato"/>
              <a:cs typeface="Lato"/>
              <a:sym typeface="Lato"/>
            </a:endParaRPr>
          </a:p>
          <a:p>
            <a:pPr marL="342900" marR="0" lvl="0" indent="-342900" algn="l" rtl="0">
              <a:lnSpc>
                <a:spcPct val="100000"/>
              </a:lnSpc>
              <a:spcBef>
                <a:spcPts val="0"/>
              </a:spcBef>
              <a:spcAft>
                <a:spcPts val="0"/>
              </a:spcAft>
              <a:buClr>
                <a:srgbClr val="000000"/>
              </a:buClr>
              <a:buSzPts val="1400"/>
              <a:buFont typeface="Arial"/>
              <a:buAutoNum type="arabicPeriod"/>
            </a:pPr>
            <a:endParaRPr lang="en" sz="1400" b="0" i="0" u="none" strike="noStrike" cap="none" dirty="0">
              <a:solidFill>
                <a:srgbClr val="222222"/>
              </a:solidFill>
              <a:highlight>
                <a:srgbClr val="FFFFFF"/>
              </a:highlight>
              <a:latin typeface="Lato"/>
              <a:ea typeface="Lato"/>
              <a:cs typeface="Lato"/>
              <a:sym typeface="Lato"/>
            </a:endParaRPr>
          </a:p>
          <a:p>
            <a:pPr marR="0" lvl="0" algn="l" rtl="0">
              <a:lnSpc>
                <a:spcPct val="100000"/>
              </a:lnSpc>
              <a:spcBef>
                <a:spcPts val="0"/>
              </a:spcBef>
              <a:spcAft>
                <a:spcPts val="0"/>
              </a:spcAft>
              <a:buClr>
                <a:srgbClr val="000000"/>
              </a:buClr>
              <a:buSzPts val="1400"/>
            </a:pPr>
            <a:r>
              <a:rPr lang="en" dirty="0">
                <a:solidFill>
                  <a:srgbClr val="222222"/>
                </a:solidFill>
                <a:highlight>
                  <a:srgbClr val="FFFFFF"/>
                </a:highlight>
                <a:latin typeface="Lato"/>
                <a:ea typeface="Lato"/>
                <a:cs typeface="Lato"/>
                <a:sym typeface="Lato"/>
              </a:rPr>
              <a:t>   From the following ways of approaches it can build the adoption :</a:t>
            </a:r>
          </a:p>
          <a:p>
            <a:pPr marL="342900" marR="0" lvl="0" indent="-342900" algn="l" rtl="0">
              <a:lnSpc>
                <a:spcPct val="100000"/>
              </a:lnSpc>
              <a:spcBef>
                <a:spcPts val="0"/>
              </a:spcBef>
              <a:spcAft>
                <a:spcPts val="0"/>
              </a:spcAft>
              <a:buClr>
                <a:srgbClr val="000000"/>
              </a:buClr>
              <a:buSzPts val="1400"/>
              <a:buAutoNum type="arabicPeriod"/>
            </a:pPr>
            <a:r>
              <a:rPr lang="en" dirty="0">
                <a:solidFill>
                  <a:srgbClr val="222222"/>
                </a:solidFill>
                <a:highlight>
                  <a:srgbClr val="FFFFFF"/>
                </a:highlight>
                <a:latin typeface="Lato"/>
                <a:ea typeface="Lato"/>
                <a:cs typeface="Lato"/>
                <a:sym typeface="Lato"/>
              </a:rPr>
              <a:t>It will seek partnerships and collaborations with other organizations and business to help and promote the solution and will increase t</a:t>
            </a:r>
            <a:r>
              <a:rPr lang="en-IN" dirty="0">
                <a:solidFill>
                  <a:srgbClr val="222222"/>
                </a:solidFill>
                <a:highlight>
                  <a:srgbClr val="FFFFFF"/>
                </a:highlight>
                <a:latin typeface="Lato"/>
                <a:ea typeface="Lato"/>
                <a:cs typeface="Lato"/>
                <a:sym typeface="Lato"/>
              </a:rPr>
              <a:t>he</a:t>
            </a:r>
            <a:r>
              <a:rPr lang="en" dirty="0">
                <a:solidFill>
                  <a:srgbClr val="222222"/>
                </a:solidFill>
                <a:highlight>
                  <a:srgbClr val="FFFFFF"/>
                </a:highlight>
                <a:latin typeface="Lato"/>
                <a:ea typeface="Lato"/>
                <a:cs typeface="Lato"/>
                <a:sym typeface="Lato"/>
              </a:rPr>
              <a:t> ad</a:t>
            </a:r>
            <a:r>
              <a:rPr lang="en-IN" dirty="0">
                <a:solidFill>
                  <a:srgbClr val="222222"/>
                </a:solidFill>
                <a:highlight>
                  <a:srgbClr val="FFFFFF"/>
                </a:highlight>
                <a:latin typeface="Lato"/>
                <a:ea typeface="Lato"/>
                <a:cs typeface="Lato"/>
                <a:sym typeface="Lato"/>
              </a:rPr>
              <a:t>option</a:t>
            </a:r>
            <a:r>
              <a:rPr lang="en" dirty="0">
                <a:solidFill>
                  <a:srgbClr val="222222"/>
                </a:solidFill>
                <a:highlight>
                  <a:srgbClr val="FFFFFF"/>
                </a:highlight>
                <a:latin typeface="Lato"/>
                <a:ea typeface="Lato"/>
                <a:cs typeface="Lato"/>
                <a:sym typeface="Lato"/>
              </a:rPr>
              <a:t>.</a:t>
            </a:r>
          </a:p>
          <a:p>
            <a:pPr marL="342900" marR="0" lvl="0" indent="-342900" algn="l" rtl="0">
              <a:lnSpc>
                <a:spcPct val="100000"/>
              </a:lnSpc>
              <a:spcBef>
                <a:spcPts val="0"/>
              </a:spcBef>
              <a:spcAft>
                <a:spcPts val="0"/>
              </a:spcAft>
              <a:buClr>
                <a:srgbClr val="000000"/>
              </a:buClr>
              <a:buSzPts val="1400"/>
              <a:buAutoNum type="arabicPeriod"/>
            </a:pPr>
            <a:r>
              <a:rPr lang="en" dirty="0">
                <a:solidFill>
                  <a:srgbClr val="222222"/>
                </a:solidFill>
                <a:highlight>
                  <a:srgbClr val="FFFFFF"/>
                </a:highlight>
                <a:latin typeface="Lato"/>
                <a:ea typeface="Lato"/>
                <a:cs typeface="Lato"/>
                <a:sym typeface="Lato"/>
              </a:rPr>
              <a:t> it will develop marketing campaigns to promote its solution to business, consumers and organizations, It will include the advertising target/</a:t>
            </a:r>
            <a:r>
              <a:rPr lang="en" dirty="0" err="1">
                <a:solidFill>
                  <a:srgbClr val="222222"/>
                </a:solidFill>
                <a:highlight>
                  <a:srgbClr val="FFFFFF"/>
                </a:highlight>
                <a:latin typeface="Lato"/>
                <a:ea typeface="Lato"/>
                <a:cs typeface="Lato"/>
                <a:sym typeface="Lato"/>
              </a:rPr>
              <a:t>audi</a:t>
            </a:r>
            <a:r>
              <a:rPr lang="en-IN" dirty="0">
                <a:solidFill>
                  <a:srgbClr val="222222"/>
                </a:solidFill>
                <a:highlight>
                  <a:srgbClr val="FFFFFF"/>
                </a:highlight>
                <a:latin typeface="Lato"/>
                <a:ea typeface="Lato"/>
                <a:cs typeface="Lato"/>
                <a:sym typeface="Lato"/>
              </a:rPr>
              <a:t>e</a:t>
            </a:r>
            <a:r>
              <a:rPr lang="en" dirty="0" err="1">
                <a:solidFill>
                  <a:srgbClr val="222222"/>
                </a:solidFill>
                <a:highlight>
                  <a:srgbClr val="FFFFFF"/>
                </a:highlight>
                <a:latin typeface="Lato"/>
                <a:ea typeface="Lato"/>
                <a:cs typeface="Lato"/>
                <a:sym typeface="Lato"/>
              </a:rPr>
              <a:t>nce</a:t>
            </a:r>
            <a:r>
              <a:rPr lang="en" dirty="0">
                <a:solidFill>
                  <a:srgbClr val="222222"/>
                </a:solidFill>
                <a:highlight>
                  <a:srgbClr val="FFFFFF"/>
                </a:highlight>
                <a:latin typeface="Lato"/>
                <a:ea typeface="Lato"/>
                <a:cs typeface="Lato"/>
                <a:sym typeface="Lato"/>
              </a:rPr>
              <a:t> on social media platform. </a:t>
            </a: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0" y="1044150"/>
            <a:ext cx="8386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How far it can go?</a:t>
            </a:r>
            <a:endParaRPr sz="1400" b="0" i="0" u="none" strike="noStrike" cap="none">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371026AC-0439-A36C-0828-9617F4761FCA}"/>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2" name="TextBox 1">
            <a:extLst>
              <a:ext uri="{FF2B5EF4-FFF2-40B4-BE49-F238E27FC236}">
                <a16:creationId xmlns:a16="http://schemas.microsoft.com/office/drawing/2014/main" id="{3EB3252F-0B5D-6AFF-AB3C-3656E93E2877}"/>
              </a:ext>
            </a:extLst>
          </p:cNvPr>
          <p:cNvSpPr txBox="1"/>
          <p:nvPr/>
        </p:nvSpPr>
        <p:spPr>
          <a:xfrm>
            <a:off x="402956" y="1844298"/>
            <a:ext cx="6656521" cy="1384995"/>
          </a:xfrm>
          <a:prstGeom prst="rect">
            <a:avLst/>
          </a:prstGeom>
          <a:noFill/>
        </p:spPr>
        <p:txBody>
          <a:bodyPr wrap="square" rtlCol="0">
            <a:spAutoFit/>
          </a:bodyPr>
          <a:lstStyle/>
          <a:p>
            <a:r>
              <a:rPr lang="en-US" dirty="0"/>
              <a:t>If the applications get realistic consumer, advertisement across humans to use it and by connecting this app with the associated sustainable business and organization then it will impact larger set of living being and will help to reduce the pollution or wastage in the environment. Through different kind of sustainable product certification a organization can impact in the longer run for the growth of sustainable future,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dirty="0"/>
              <a:t>Thank You</a:t>
            </a:r>
            <a:endParaRPr sz="3600" dirty="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err="1"/>
              <a:t>Quree</a:t>
            </a:r>
            <a:r>
              <a:rPr lang="en" sz="1500" dirty="0"/>
              <a:t> Kumari</a:t>
            </a:r>
            <a:endParaRPr sz="1500" dirty="0"/>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348</TotalTime>
  <Words>857</Words>
  <Application>Microsoft Macintosh PowerPoint</Application>
  <PresentationFormat>On-screen Show (16:9)</PresentationFormat>
  <Paragraphs>54</Paragraphs>
  <Slides>9</Slides>
  <Notes>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4" baseType="lpstr">
      <vt:lpstr>Arial</vt:lpstr>
      <vt:lpstr>Lato Black</vt:lpstr>
      <vt:lpstr>Lato</vt:lpstr>
      <vt:lpstr>TI Template</vt:lpstr>
      <vt:lpstr>TI Template</vt:lpstr>
      <vt:lpstr>PLEDGE TO PROGRESS Sustainability Hackathon </vt:lpstr>
      <vt:lpstr>Problem Statement?</vt:lpstr>
      <vt:lpstr>User Segment &amp; Pain Points</vt:lpstr>
      <vt:lpstr>Pre-Requisite</vt:lpstr>
      <vt:lpstr>Tools or resources</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Microsoft Office User</cp:lastModifiedBy>
  <cp:revision>76</cp:revision>
  <dcterms:modified xsi:type="dcterms:W3CDTF">2023-04-21T19:23:35Z</dcterms:modified>
</cp:coreProperties>
</file>