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60" r:id="rId5"/>
    <p:sldId id="261" r:id="rId6"/>
    <p:sldId id="263" r:id="rId7"/>
    <p:sldId id="259"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09-Nov-19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091133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09-Nov-19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82087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09-Nov-19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9990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09-Nov-19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2418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09-Nov-19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740922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09-Nov-19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33423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09-Nov-19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26457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09-Nov-19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24725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09-Nov-19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40641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09-Nov-19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50204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09-Nov-19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37672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09-Nov-19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75711889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694" r:id="rId5"/>
    <p:sldLayoutId id="2147483700" r:id="rId6"/>
    <p:sldLayoutId id="2147483701" r:id="rId7"/>
    <p:sldLayoutId id="2147483691" r:id="rId8"/>
    <p:sldLayoutId id="2147483692" r:id="rId9"/>
    <p:sldLayoutId id="2147483693" r:id="rId10"/>
    <p:sldLayoutId id="2147483695" r:id="rId11"/>
  </p:sldLayoutIdLst>
  <p:hf sldNum="0" hdr="0" ftr="0" dt="0"/>
  <p:txStyles>
    <p:titleStyle>
      <a:lvl1pPr algn="l" defTabSz="914400" rtl="0" eaLnBrk="1" latinLnBrk="0" hangingPunct="1">
        <a:lnSpc>
          <a:spcPct val="90000"/>
        </a:lnSpc>
        <a:spcBef>
          <a:spcPct val="0"/>
        </a:spcBef>
        <a:buNone/>
        <a:defRPr lang="en-US" sz="3800" i="1"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37DDFB-4A66-4B29-A250-8368BDBE5A78}"/>
              </a:ext>
            </a:extLst>
          </p:cNvPr>
          <p:cNvPicPr>
            <a:picLocks noChangeAspect="1"/>
          </p:cNvPicPr>
          <p:nvPr/>
        </p:nvPicPr>
        <p:blipFill rotWithShape="1">
          <a:blip r:embed="rId2"/>
          <a:srcRect t="15730"/>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2B9DCF3B-DB42-4618-A532-BDC8802C1517}"/>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Pump Efficiency Monitoring</a:t>
            </a:r>
            <a:endParaRPr lang="en-IN" sz="4400" dirty="0">
              <a:solidFill>
                <a:schemeClr val="tx1"/>
              </a:solidFill>
            </a:endParaRPr>
          </a:p>
        </p:txBody>
      </p:sp>
      <p:sp>
        <p:nvSpPr>
          <p:cNvPr id="3" name="Subtitle 2">
            <a:extLst>
              <a:ext uri="{FF2B5EF4-FFF2-40B4-BE49-F238E27FC236}">
                <a16:creationId xmlns:a16="http://schemas.microsoft.com/office/drawing/2014/main" id="{6065CEAE-90C5-43E5-A4B5-BE6C7175351D}"/>
              </a:ext>
            </a:extLst>
          </p:cNvPr>
          <p:cNvSpPr>
            <a:spLocks noGrp="1"/>
          </p:cNvSpPr>
          <p:nvPr>
            <p:ph type="subTitle" idx="1"/>
          </p:nvPr>
        </p:nvSpPr>
        <p:spPr>
          <a:xfrm>
            <a:off x="6033793" y="3995988"/>
            <a:ext cx="4775075" cy="559656"/>
          </a:xfrm>
        </p:spPr>
        <p:txBody>
          <a:bodyPr>
            <a:normAutofit/>
          </a:bodyPr>
          <a:lstStyle/>
          <a:p>
            <a:r>
              <a:rPr lang="en-US" dirty="0">
                <a:solidFill>
                  <a:schemeClr val="tx1"/>
                </a:solidFill>
              </a:rPr>
              <a:t>while-1-fork</a:t>
            </a:r>
            <a:endParaRPr lang="en-IN" dirty="0">
              <a:solidFill>
                <a:schemeClr val="tx1"/>
              </a:solidFill>
            </a:endParaRPr>
          </a:p>
        </p:txBody>
      </p:sp>
    </p:spTree>
    <p:extLst>
      <p:ext uri="{BB962C8B-B14F-4D97-AF65-F5344CB8AC3E}">
        <p14:creationId xmlns:p14="http://schemas.microsoft.com/office/powerpoint/2010/main" val="367208702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B77CA-383A-4BC5-87EE-78A511998AFD}"/>
              </a:ext>
            </a:extLst>
          </p:cNvPr>
          <p:cNvSpPr>
            <a:spLocks noGrp="1"/>
          </p:cNvSpPr>
          <p:nvPr>
            <p:ph type="title"/>
          </p:nvPr>
        </p:nvSpPr>
        <p:spPr/>
        <p:txBody>
          <a:bodyPr/>
          <a:lstStyle/>
          <a:p>
            <a:r>
              <a:rPr lang="en-US" dirty="0"/>
              <a:t>Initial Objectives</a:t>
            </a:r>
            <a:endParaRPr lang="en-IN" dirty="0"/>
          </a:p>
        </p:txBody>
      </p:sp>
      <p:sp>
        <p:nvSpPr>
          <p:cNvPr id="3" name="Content Placeholder 2">
            <a:extLst>
              <a:ext uri="{FF2B5EF4-FFF2-40B4-BE49-F238E27FC236}">
                <a16:creationId xmlns:a16="http://schemas.microsoft.com/office/drawing/2014/main" id="{52C64C3D-9746-43A9-BD72-BD146D0D301B}"/>
              </a:ext>
            </a:extLst>
          </p:cNvPr>
          <p:cNvSpPr>
            <a:spLocks noGrp="1"/>
          </p:cNvSpPr>
          <p:nvPr>
            <p:ph idx="1"/>
          </p:nvPr>
        </p:nvSpPr>
        <p:spPr/>
        <p:txBody>
          <a:bodyPr/>
          <a:lstStyle/>
          <a:p>
            <a:pPr fontAlgn="base"/>
            <a:r>
              <a:rPr lang="en-US" sz="1800" dirty="0"/>
              <a:t>Use the meters to measure energy consumption and flow of water.</a:t>
            </a:r>
          </a:p>
          <a:p>
            <a:pPr fontAlgn="base"/>
            <a:r>
              <a:rPr lang="en-US" sz="1800" dirty="0"/>
              <a:t>Push the data onto a server. </a:t>
            </a:r>
          </a:p>
          <a:p>
            <a:pPr fontAlgn="base"/>
            <a:r>
              <a:rPr lang="en-US" sz="1800" dirty="0"/>
              <a:t>Measure the efficiency in terms of energy consumption and flow.</a:t>
            </a:r>
          </a:p>
          <a:p>
            <a:pPr fontAlgn="base"/>
            <a:r>
              <a:rPr lang="en-US" sz="1800" dirty="0"/>
              <a:t>Understand the different protocols used. </a:t>
            </a:r>
          </a:p>
          <a:p>
            <a:endParaRPr lang="en-IN" dirty="0"/>
          </a:p>
        </p:txBody>
      </p:sp>
    </p:spTree>
    <p:extLst>
      <p:ext uri="{BB962C8B-B14F-4D97-AF65-F5344CB8AC3E}">
        <p14:creationId xmlns:p14="http://schemas.microsoft.com/office/powerpoint/2010/main" val="4034160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70C1-E113-4E04-AB65-F3161D1330B2}"/>
              </a:ext>
            </a:extLst>
          </p:cNvPr>
          <p:cNvSpPr>
            <a:spLocks noGrp="1"/>
          </p:cNvSpPr>
          <p:nvPr>
            <p:ph type="title"/>
          </p:nvPr>
        </p:nvSpPr>
        <p:spPr/>
        <p:txBody>
          <a:bodyPr/>
          <a:lstStyle/>
          <a:p>
            <a:r>
              <a:rPr lang="en-US" dirty="0"/>
              <a:t>How we read sensor values</a:t>
            </a:r>
            <a:endParaRPr lang="en-IN" dirty="0"/>
          </a:p>
        </p:txBody>
      </p:sp>
      <p:sp>
        <p:nvSpPr>
          <p:cNvPr id="3" name="Content Placeholder 2">
            <a:extLst>
              <a:ext uri="{FF2B5EF4-FFF2-40B4-BE49-F238E27FC236}">
                <a16:creationId xmlns:a16="http://schemas.microsoft.com/office/drawing/2014/main" id="{B358A05F-E005-44B7-BCDC-A4A1966B443F}"/>
              </a:ext>
            </a:extLst>
          </p:cNvPr>
          <p:cNvSpPr>
            <a:spLocks noGrp="1"/>
          </p:cNvSpPr>
          <p:nvPr>
            <p:ph idx="1"/>
          </p:nvPr>
        </p:nvSpPr>
        <p:spPr/>
        <p:txBody>
          <a:bodyPr>
            <a:normAutofit/>
          </a:bodyPr>
          <a:lstStyle/>
          <a:p>
            <a:r>
              <a:rPr lang="en-US" sz="1800" dirty="0"/>
              <a:t>Read energy meter values using </a:t>
            </a:r>
            <a:r>
              <a:rPr lang="en-US" sz="1800" dirty="0" err="1"/>
              <a:t>modBus</a:t>
            </a:r>
            <a:r>
              <a:rPr lang="en-US" sz="1800" dirty="0"/>
              <a:t> protocol.</a:t>
            </a:r>
          </a:p>
          <a:p>
            <a:r>
              <a:rPr lang="en-US" sz="1800" dirty="0"/>
              <a:t>Read flow meter values with pulse-count increment on interrupt.</a:t>
            </a:r>
          </a:p>
          <a:p>
            <a:r>
              <a:rPr lang="en-US" sz="1800" dirty="0"/>
              <a:t>Read temperature and humidity sensor data using I2C protocol.</a:t>
            </a:r>
          </a:p>
        </p:txBody>
      </p:sp>
    </p:spTree>
    <p:extLst>
      <p:ext uri="{BB962C8B-B14F-4D97-AF65-F5344CB8AC3E}">
        <p14:creationId xmlns:p14="http://schemas.microsoft.com/office/powerpoint/2010/main" val="365760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38AA7-029C-4220-87D7-3C44CCF80ED7}"/>
              </a:ext>
            </a:extLst>
          </p:cNvPr>
          <p:cNvSpPr>
            <a:spLocks noGrp="1"/>
          </p:cNvSpPr>
          <p:nvPr>
            <p:ph type="title"/>
          </p:nvPr>
        </p:nvSpPr>
        <p:spPr/>
        <p:txBody>
          <a:bodyPr/>
          <a:lstStyle/>
          <a:p>
            <a:r>
              <a:rPr lang="en-US" dirty="0"/>
              <a:t>How we pushed the data onto the server</a:t>
            </a:r>
            <a:endParaRPr lang="en-IN" dirty="0"/>
          </a:p>
        </p:txBody>
      </p:sp>
      <p:sp>
        <p:nvSpPr>
          <p:cNvPr id="3" name="Content Placeholder 2">
            <a:extLst>
              <a:ext uri="{FF2B5EF4-FFF2-40B4-BE49-F238E27FC236}">
                <a16:creationId xmlns:a16="http://schemas.microsoft.com/office/drawing/2014/main" id="{2FD154A2-2077-440E-AE3C-84E1F69A48EB}"/>
              </a:ext>
            </a:extLst>
          </p:cNvPr>
          <p:cNvSpPr>
            <a:spLocks noGrp="1"/>
          </p:cNvSpPr>
          <p:nvPr>
            <p:ph idx="1"/>
          </p:nvPr>
        </p:nvSpPr>
        <p:spPr/>
        <p:txBody>
          <a:bodyPr>
            <a:normAutofit/>
          </a:bodyPr>
          <a:lstStyle/>
          <a:p>
            <a:r>
              <a:rPr lang="en-US" sz="1800" dirty="0"/>
              <a:t>OneM2M protocol was used for creation of application entities and nodes, with data containers for all different types of values pushed.</a:t>
            </a:r>
          </a:p>
          <a:p>
            <a:r>
              <a:rPr lang="en-US" sz="1800" dirty="0"/>
              <a:t>With correct AEs with descriptions, types and units, the data can be easily read and parsed by any developer who wishes to develop a frontend service for the same.</a:t>
            </a:r>
            <a:endParaRPr lang="en-IN" sz="1800" dirty="0"/>
          </a:p>
        </p:txBody>
      </p:sp>
    </p:spTree>
    <p:extLst>
      <p:ext uri="{BB962C8B-B14F-4D97-AF65-F5344CB8AC3E}">
        <p14:creationId xmlns:p14="http://schemas.microsoft.com/office/powerpoint/2010/main" val="3597787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19387-50D1-4756-A7DC-91DC8698D743}"/>
              </a:ext>
            </a:extLst>
          </p:cNvPr>
          <p:cNvSpPr>
            <a:spLocks noGrp="1"/>
          </p:cNvSpPr>
          <p:nvPr>
            <p:ph type="title"/>
          </p:nvPr>
        </p:nvSpPr>
        <p:spPr/>
        <p:txBody>
          <a:bodyPr/>
          <a:lstStyle/>
          <a:p>
            <a:r>
              <a:rPr lang="en-US" dirty="0"/>
              <a:t>Deployment &amp; Front-end development</a:t>
            </a:r>
            <a:endParaRPr lang="en-IN" dirty="0"/>
          </a:p>
        </p:txBody>
      </p:sp>
      <p:sp>
        <p:nvSpPr>
          <p:cNvPr id="3" name="Content Placeholder 2">
            <a:extLst>
              <a:ext uri="{FF2B5EF4-FFF2-40B4-BE49-F238E27FC236}">
                <a16:creationId xmlns:a16="http://schemas.microsoft.com/office/drawing/2014/main" id="{51DC928B-7295-43E4-BD84-DE375A19179F}"/>
              </a:ext>
            </a:extLst>
          </p:cNvPr>
          <p:cNvSpPr>
            <a:spLocks noGrp="1"/>
          </p:cNvSpPr>
          <p:nvPr>
            <p:ph idx="1"/>
          </p:nvPr>
        </p:nvSpPr>
        <p:spPr/>
        <p:txBody>
          <a:bodyPr>
            <a:normAutofit/>
          </a:bodyPr>
          <a:lstStyle/>
          <a:p>
            <a:pPr marL="0" indent="0">
              <a:buNone/>
            </a:pPr>
            <a:r>
              <a:rPr lang="en-US" sz="1800" dirty="0"/>
              <a:t>PHYSICAL DEPLOYMENT:</a:t>
            </a:r>
          </a:p>
          <a:p>
            <a:r>
              <a:rPr lang="en-US" sz="1800" dirty="0"/>
              <a:t>The energy meter’s, flow meter’s, and temperature sensor’s connections made to the ESP32 board using a PCB attached firmly inside a casing containing a power bank as backup power source and a charging brick going into the bank.</a:t>
            </a:r>
          </a:p>
          <a:p>
            <a:pPr marL="0" indent="0">
              <a:buNone/>
            </a:pPr>
            <a:r>
              <a:rPr lang="en-US" sz="1800" dirty="0"/>
              <a:t>FRONT-END DEVELOPMENT:</a:t>
            </a:r>
          </a:p>
          <a:p>
            <a:r>
              <a:rPr lang="en-US" sz="1800" dirty="0"/>
              <a:t>A python-flask app (supposed to be run on a server) with an SQLite database which essentially provides a monitor to view various statistics on data obtained on requesting the OneM2M server.</a:t>
            </a:r>
          </a:p>
        </p:txBody>
      </p:sp>
    </p:spTree>
    <p:extLst>
      <p:ext uri="{BB962C8B-B14F-4D97-AF65-F5344CB8AC3E}">
        <p14:creationId xmlns:p14="http://schemas.microsoft.com/office/powerpoint/2010/main" val="3846818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661CA-B974-4194-9475-E1B2DE5DBE80}"/>
              </a:ext>
            </a:extLst>
          </p:cNvPr>
          <p:cNvSpPr>
            <a:spLocks noGrp="1"/>
          </p:cNvSpPr>
          <p:nvPr>
            <p:ph type="title"/>
          </p:nvPr>
        </p:nvSpPr>
        <p:spPr/>
        <p:txBody>
          <a:bodyPr/>
          <a:lstStyle/>
          <a:p>
            <a:r>
              <a:rPr lang="en-US" dirty="0"/>
              <a:t>Front-end: A Detailed View</a:t>
            </a:r>
            <a:endParaRPr lang="en-IN" dirty="0"/>
          </a:p>
        </p:txBody>
      </p:sp>
      <p:sp>
        <p:nvSpPr>
          <p:cNvPr id="3" name="Content Placeholder 2">
            <a:extLst>
              <a:ext uri="{FF2B5EF4-FFF2-40B4-BE49-F238E27FC236}">
                <a16:creationId xmlns:a16="http://schemas.microsoft.com/office/drawing/2014/main" id="{DE8E4111-30D1-47B7-B9A0-57351CE426E5}"/>
              </a:ext>
            </a:extLst>
          </p:cNvPr>
          <p:cNvSpPr>
            <a:spLocks noGrp="1"/>
          </p:cNvSpPr>
          <p:nvPr>
            <p:ph idx="1"/>
          </p:nvPr>
        </p:nvSpPr>
        <p:spPr/>
        <p:txBody>
          <a:bodyPr>
            <a:normAutofit/>
          </a:bodyPr>
          <a:lstStyle/>
          <a:p>
            <a:r>
              <a:rPr lang="en-US" sz="1800" dirty="0"/>
              <a:t>We used flask framework to build a web-app.</a:t>
            </a:r>
          </a:p>
          <a:p>
            <a:r>
              <a:rPr lang="en-US" sz="1800" dirty="0"/>
              <a:t>SQLite database is used to store the data locally on the server.</a:t>
            </a:r>
          </a:p>
          <a:p>
            <a:r>
              <a:rPr lang="en-US" sz="1800" dirty="0"/>
              <a:t>We used flask because it provides simplicity, flexibility and fine-grained control.</a:t>
            </a:r>
          </a:p>
          <a:p>
            <a:r>
              <a:rPr lang="en-US" sz="1800" dirty="0"/>
              <a:t>We used SQLite database because it emphasizes scalability, concurrency, centralization. </a:t>
            </a:r>
          </a:p>
          <a:p>
            <a:r>
              <a:rPr lang="en-US" sz="1800" dirty="0"/>
              <a:t>Plotly.js library is used to plot the datapoints. We plotted Graphs which include the graphs like Temperature VS Time, Humidity VS Time, Flow VS Time, Efficiency vs Time etc.</a:t>
            </a:r>
          </a:p>
          <a:p>
            <a:r>
              <a:rPr lang="en-US" sz="1800" dirty="0"/>
              <a:t>From the color of the status button, we can know the state of the system. Black means system is off. Green means attribute is working properly. Yellow means attribute is in a state near breakdown. Red means attribute is in a breakdown state.</a:t>
            </a:r>
            <a:endParaRPr lang="en-IN" sz="1800" dirty="0"/>
          </a:p>
        </p:txBody>
      </p:sp>
    </p:spTree>
    <p:extLst>
      <p:ext uri="{BB962C8B-B14F-4D97-AF65-F5344CB8AC3E}">
        <p14:creationId xmlns:p14="http://schemas.microsoft.com/office/powerpoint/2010/main" val="1250704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27B5-4114-40A0-8656-8577050F427E}"/>
              </a:ext>
            </a:extLst>
          </p:cNvPr>
          <p:cNvSpPr>
            <a:spLocks noGrp="1"/>
          </p:cNvSpPr>
          <p:nvPr>
            <p:ph type="title"/>
          </p:nvPr>
        </p:nvSpPr>
        <p:spPr/>
        <p:txBody>
          <a:bodyPr/>
          <a:lstStyle/>
          <a:p>
            <a:r>
              <a:rPr lang="en-US" dirty="0"/>
              <a:t>Issues faced</a:t>
            </a:r>
            <a:endParaRPr lang="en-IN" dirty="0"/>
          </a:p>
        </p:txBody>
      </p:sp>
      <p:sp>
        <p:nvSpPr>
          <p:cNvPr id="3" name="Content Placeholder 2">
            <a:extLst>
              <a:ext uri="{FF2B5EF4-FFF2-40B4-BE49-F238E27FC236}">
                <a16:creationId xmlns:a16="http://schemas.microsoft.com/office/drawing/2014/main" id="{F6573783-ACE6-4FC2-87C9-E887F4A182CD}"/>
              </a:ext>
            </a:extLst>
          </p:cNvPr>
          <p:cNvSpPr>
            <a:spLocks noGrp="1"/>
          </p:cNvSpPr>
          <p:nvPr>
            <p:ph idx="1"/>
          </p:nvPr>
        </p:nvSpPr>
        <p:spPr/>
        <p:txBody>
          <a:bodyPr>
            <a:normAutofit/>
          </a:bodyPr>
          <a:lstStyle/>
          <a:p>
            <a:r>
              <a:rPr lang="en-US" sz="1800" dirty="0"/>
              <a:t>Calibration of flow meter [on-going]</a:t>
            </a:r>
          </a:p>
          <a:p>
            <a:r>
              <a:rPr lang="en-US" sz="1800" dirty="0"/>
              <a:t>Correctly parsing the registers read using </a:t>
            </a:r>
            <a:r>
              <a:rPr lang="en-US" sz="1800" dirty="0" err="1"/>
              <a:t>modBus</a:t>
            </a:r>
            <a:r>
              <a:rPr lang="en-US" sz="1800" dirty="0"/>
              <a:t> for energy meter.</a:t>
            </a:r>
          </a:p>
          <a:p>
            <a:r>
              <a:rPr lang="en-US" sz="1800" dirty="0"/>
              <a:t>Inconsistent output from energy meter [on-going]</a:t>
            </a:r>
          </a:p>
          <a:p>
            <a:r>
              <a:rPr lang="en-US" sz="1800" dirty="0"/>
              <a:t>Temperature sensor got damaged due to voltage given above it’s limit.</a:t>
            </a:r>
          </a:p>
          <a:p>
            <a:r>
              <a:rPr lang="en-US" sz="1800" dirty="0"/>
              <a:t>OneM2M server not accessible from inside the IIIT network or outside the network for different wi-fi connections (some ports being blocked or using local IPs).</a:t>
            </a:r>
          </a:p>
        </p:txBody>
      </p:sp>
    </p:spTree>
    <p:extLst>
      <p:ext uri="{BB962C8B-B14F-4D97-AF65-F5344CB8AC3E}">
        <p14:creationId xmlns:p14="http://schemas.microsoft.com/office/powerpoint/2010/main" val="3835419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18E63-9D8F-4132-BF09-6D60249608B9}"/>
              </a:ext>
            </a:extLst>
          </p:cNvPr>
          <p:cNvSpPr>
            <a:spLocks noGrp="1"/>
          </p:cNvSpPr>
          <p:nvPr>
            <p:ph type="title"/>
          </p:nvPr>
        </p:nvSpPr>
        <p:spPr/>
        <p:txBody>
          <a:bodyPr/>
          <a:lstStyle/>
          <a:p>
            <a:r>
              <a:rPr lang="en-US" dirty="0"/>
              <a:t>Special Thanks</a:t>
            </a:r>
            <a:endParaRPr lang="en-IN" dirty="0"/>
          </a:p>
        </p:txBody>
      </p:sp>
      <p:sp>
        <p:nvSpPr>
          <p:cNvPr id="3" name="Content Placeholder 2">
            <a:extLst>
              <a:ext uri="{FF2B5EF4-FFF2-40B4-BE49-F238E27FC236}">
                <a16:creationId xmlns:a16="http://schemas.microsoft.com/office/drawing/2014/main" id="{8A05ED10-81C4-4DA1-AD7A-FA6459FC26D0}"/>
              </a:ext>
            </a:extLst>
          </p:cNvPr>
          <p:cNvSpPr>
            <a:spLocks noGrp="1"/>
          </p:cNvSpPr>
          <p:nvPr>
            <p:ph idx="1"/>
          </p:nvPr>
        </p:nvSpPr>
        <p:spPr/>
        <p:txBody>
          <a:bodyPr/>
          <a:lstStyle/>
          <a:p>
            <a:r>
              <a:rPr lang="en-US" dirty="0"/>
              <a:t>Prabhakar Sir </a:t>
            </a:r>
          </a:p>
          <a:p>
            <a:r>
              <a:rPr lang="en-US" dirty="0" err="1"/>
              <a:t>SamBabu</a:t>
            </a:r>
            <a:r>
              <a:rPr lang="en-US"/>
              <a:t> G</a:t>
            </a:r>
          </a:p>
          <a:p>
            <a:r>
              <a:rPr lang="en-US"/>
              <a:t>Vishal </a:t>
            </a:r>
            <a:r>
              <a:rPr lang="en-US" dirty="0"/>
              <a:t>Garg</a:t>
            </a:r>
            <a:endParaRPr lang="en-IN" dirty="0"/>
          </a:p>
        </p:txBody>
      </p:sp>
    </p:spTree>
    <p:extLst>
      <p:ext uri="{BB962C8B-B14F-4D97-AF65-F5344CB8AC3E}">
        <p14:creationId xmlns:p14="http://schemas.microsoft.com/office/powerpoint/2010/main" val="3130802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233D3E"/>
      </a:dk2>
      <a:lt2>
        <a:srgbClr val="E4E8E2"/>
      </a:lt2>
      <a:accent1>
        <a:srgbClr val="A24DC3"/>
      </a:accent1>
      <a:accent2>
        <a:srgbClr val="7455BC"/>
      </a:accent2>
      <a:accent3>
        <a:srgbClr val="515EC5"/>
      </a:accent3>
      <a:accent4>
        <a:srgbClr val="3B7AB1"/>
      </a:accent4>
      <a:accent5>
        <a:srgbClr val="48B1B7"/>
      </a:accent5>
      <a:accent6>
        <a:srgbClr val="3BB186"/>
      </a:accent6>
      <a:hlink>
        <a:srgbClr val="378DA5"/>
      </a:hlink>
      <a:folHlink>
        <a:srgbClr val="848484"/>
      </a:folHlink>
    </a:clrScheme>
    <a:fontScheme name="Savon">
      <a:majorFont>
        <a:latin typeface="Georgia Pro Cond Blac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61</TotalTime>
  <Words>419</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Garamond</vt:lpstr>
      <vt:lpstr>Georgia Pro</vt:lpstr>
      <vt:lpstr>Georgia Pro Cond Black</vt:lpstr>
      <vt:lpstr>SavonVTI</vt:lpstr>
      <vt:lpstr>Pump Efficiency Monitoring</vt:lpstr>
      <vt:lpstr>Initial Objectives</vt:lpstr>
      <vt:lpstr>How we read sensor values</vt:lpstr>
      <vt:lpstr>How we pushed the data onto the server</vt:lpstr>
      <vt:lpstr>Deployment &amp; Front-end development</vt:lpstr>
      <vt:lpstr>Front-end: A Detailed View</vt:lpstr>
      <vt:lpstr>Issues faced</vt:lpstr>
      <vt:lpstr>Special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Pump Efficiency Monitoring</dc:title>
  <dc:creator>Jay Sharma</dc:creator>
  <cp:lastModifiedBy>Jay Sharma</cp:lastModifiedBy>
  <cp:revision>8</cp:revision>
  <dcterms:created xsi:type="dcterms:W3CDTF">2019-11-08T22:16:32Z</dcterms:created>
  <dcterms:modified xsi:type="dcterms:W3CDTF">2019-11-09T06:22:09Z</dcterms:modified>
</cp:coreProperties>
</file>